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9" r:id="rId1"/>
    <p:sldMasterId id="2147484103" r:id="rId2"/>
    <p:sldMasterId id="2147484120" r:id="rId3"/>
    <p:sldMasterId id="2147484387" r:id="rId4"/>
    <p:sldMasterId id="2147484399" r:id="rId5"/>
    <p:sldMasterId id="2147484447" r:id="rId6"/>
    <p:sldMasterId id="2147484459" r:id="rId7"/>
    <p:sldMasterId id="2147484507" r:id="rId8"/>
  </p:sldMasterIdLst>
  <p:notesMasterIdLst>
    <p:notesMasterId r:id="rId30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74" r:id="rId15"/>
    <p:sldId id="262" r:id="rId16"/>
    <p:sldId id="275" r:id="rId17"/>
    <p:sldId id="263" r:id="rId18"/>
    <p:sldId id="264" r:id="rId19"/>
    <p:sldId id="276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0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8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AAAAF-7657-4144-A86C-864993A40748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F544-7583-A949-9976-4DC60D32D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0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BF544-7583-A949-9976-4DC60D32D1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29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135893" y="2393204"/>
            <a:ext cx="7056107" cy="144016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135696" y="3929373"/>
            <a:ext cx="7056107" cy="651755"/>
          </a:xfrm>
          <a:prstGeom prst="rect">
            <a:avLst/>
          </a:prstGeom>
        </p:spPr>
        <p:txBody>
          <a:bodyPr anchor="ctr"/>
          <a:lstStyle>
            <a:lvl1pPr marL="0" indent="0" algn="l">
              <a:spcBef>
                <a:spcPts val="0"/>
              </a:spcBef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pic>
        <p:nvPicPr>
          <p:cNvPr id="1026" name="Picture 2" descr="E:\002-KIMS BUSINESS\007-02-Fullslidesppt-Contents\20161228\02-edu\bulb-ite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54" y="876466"/>
            <a:ext cx="2353733" cy="522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141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91344" y="123479"/>
            <a:ext cx="11809312" cy="66110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797032"/>
            <a:ext cx="2880320" cy="249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103893" y="1797032"/>
            <a:ext cx="2880320" cy="249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207787" y="1797032"/>
            <a:ext cx="2880320" cy="249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9311680" y="1797032"/>
            <a:ext cx="2880320" cy="24960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4293096"/>
            <a:ext cx="2880000" cy="2112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2" name="Rectangle 11"/>
          <p:cNvSpPr/>
          <p:nvPr userDrawn="1"/>
        </p:nvSpPr>
        <p:spPr>
          <a:xfrm>
            <a:off x="3104000" y="4293096"/>
            <a:ext cx="2880000" cy="2112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Rectangle 12"/>
          <p:cNvSpPr/>
          <p:nvPr userDrawn="1"/>
        </p:nvSpPr>
        <p:spPr>
          <a:xfrm>
            <a:off x="6208000" y="4293096"/>
            <a:ext cx="2880000" cy="2112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4" name="Rectangle 13"/>
          <p:cNvSpPr/>
          <p:nvPr userDrawn="1"/>
        </p:nvSpPr>
        <p:spPr>
          <a:xfrm>
            <a:off x="9312000" y="4293096"/>
            <a:ext cx="2880000" cy="2112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93320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909485"/>
            <a:ext cx="12192000" cy="2948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701" y="1508787"/>
            <a:ext cx="9640360" cy="490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017974" y="2168343"/>
            <a:ext cx="4620289" cy="34168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623392" y="4485118"/>
            <a:ext cx="4032448" cy="1344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901303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346339"/>
            <a:ext cx="12192000" cy="2948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944" y="1389641"/>
            <a:ext cx="3825696" cy="463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840416" y="1566977"/>
            <a:ext cx="1344149" cy="340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524359" y="1681512"/>
            <a:ext cx="2206355" cy="340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2838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079776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480043" y="0"/>
            <a:ext cx="48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" name="Rectangle 2"/>
          <p:cNvSpPr/>
          <p:nvPr userDrawn="1"/>
        </p:nvSpPr>
        <p:spPr>
          <a:xfrm>
            <a:off x="6528043" y="1749000"/>
            <a:ext cx="240000" cy="3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3081947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12192000" cy="41021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1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75787" y="242176"/>
            <a:ext cx="8016213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75787" y="1010261"/>
            <a:ext cx="8016213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079776" cy="6858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95293" y="1508787"/>
            <a:ext cx="4079776" cy="5349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4698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48680"/>
            <a:ext cx="8592277" cy="5760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80829" y="260650"/>
            <a:ext cx="2592288" cy="63367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965139" y="260650"/>
            <a:ext cx="2592288" cy="63367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749448" y="260650"/>
            <a:ext cx="2592288" cy="63367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22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592277" y="356659"/>
            <a:ext cx="2880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592277" y="3621021"/>
            <a:ext cx="2880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14951" y="356659"/>
            <a:ext cx="2880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14951" y="3621021"/>
            <a:ext cx="2880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7626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7381" y="4389107"/>
            <a:ext cx="11664619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27381" y="5157192"/>
            <a:ext cx="11664619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6618000"/>
            <a:ext cx="12192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392" y="452669"/>
            <a:ext cx="4416171" cy="37440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27915" y="452669"/>
            <a:ext cx="6240693" cy="17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327915" y="2420765"/>
            <a:ext cx="1920000" cy="17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488261" y="2420765"/>
            <a:ext cx="1920000" cy="17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648608" y="2420765"/>
            <a:ext cx="1920000" cy="17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8087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01457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62990"/>
            <a:ext cx="12192000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531075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4415814" y="983523"/>
            <a:ext cx="3360373" cy="33603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802" y="1518948"/>
            <a:ext cx="1092397" cy="242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987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472011" y="1508786"/>
            <a:ext cx="3799787" cy="4865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709243" y="1796667"/>
            <a:ext cx="144693" cy="4320631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3456857" y="1650935"/>
            <a:ext cx="669775" cy="669775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33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Rectangle 1"/>
          <p:cNvSpPr/>
          <p:nvPr userDrawn="1"/>
        </p:nvSpPr>
        <p:spPr>
          <a:xfrm>
            <a:off x="2821478" y="1124744"/>
            <a:ext cx="6528725" cy="4608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821478" y="0"/>
            <a:ext cx="6528725" cy="260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Rectangle 5"/>
          <p:cNvSpPr/>
          <p:nvPr userDrawn="1"/>
        </p:nvSpPr>
        <p:spPr>
          <a:xfrm>
            <a:off x="2821478" y="6597352"/>
            <a:ext cx="6528725" cy="260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21478" y="4066024"/>
            <a:ext cx="6528725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21478" y="4834109"/>
            <a:ext cx="6528725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1313" y="1541767"/>
            <a:ext cx="1089051" cy="241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4245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2157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6471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571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3304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324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782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778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85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378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244417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5794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484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123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9877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7880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624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015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401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1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3472" y="0"/>
            <a:ext cx="211223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45" y="1250975"/>
            <a:ext cx="2112235" cy="468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52646" y="1250975"/>
            <a:ext cx="1056117" cy="468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7217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5981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407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632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1736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23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887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988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2590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6264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58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3472" y="0"/>
            <a:ext cx="211223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3074" name="Picture 2" descr="E:\002-KIMS BUSINESS\007-02-Fullslidesppt-Contents\20161228\02-edu\bulb-item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14" y="3909054"/>
            <a:ext cx="1260665" cy="279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14286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788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360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182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4057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012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620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57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189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4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3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533123"/>
            <a:ext cx="12192000" cy="2324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5391415" y="3813043"/>
            <a:ext cx="1440160" cy="1440160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409" y="4013590"/>
            <a:ext cx="468171" cy="103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3145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720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227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255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55072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10956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157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42538-3C7D-154C-8C80-13E9D2D67F61}" type="datetimeFigureOut">
              <a:rPr lang="en-US" smtClean="0"/>
              <a:t>10/13/19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3276C-A392-874F-BBFF-CC1F963FA1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0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18000"/>
            <a:ext cx="12192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1848146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42702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9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22" r:id="rId4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19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15" r:id="rId12"/>
    <p:sldLayoutId id="2147484116" r:id="rId13"/>
    <p:sldLayoutId id="2147484117" r:id="rId14"/>
    <p:sldLayoutId id="2147484118" r:id="rId15"/>
    <p:sldLayoutId id="2147484119" r:id="rId16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95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10/13/19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8" r:id="rId1"/>
    <p:sldLayoutId id="2147484389" r:id="rId2"/>
    <p:sldLayoutId id="2147484390" r:id="rId3"/>
    <p:sldLayoutId id="2147484391" r:id="rId4"/>
    <p:sldLayoutId id="2147484392" r:id="rId5"/>
    <p:sldLayoutId id="2147484393" r:id="rId6"/>
    <p:sldLayoutId id="2147484394" r:id="rId7"/>
    <p:sldLayoutId id="2147484395" r:id="rId8"/>
    <p:sldLayoutId id="2147484396" r:id="rId9"/>
    <p:sldLayoutId id="2147484397" r:id="rId10"/>
    <p:sldLayoutId id="21474843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7074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401" r:id="rId2"/>
    <p:sldLayoutId id="2147484402" r:id="rId3"/>
    <p:sldLayoutId id="2147484403" r:id="rId4"/>
    <p:sldLayoutId id="2147484404" r:id="rId5"/>
    <p:sldLayoutId id="2147484405" r:id="rId6"/>
    <p:sldLayoutId id="2147484406" r:id="rId7"/>
    <p:sldLayoutId id="2147484407" r:id="rId8"/>
    <p:sldLayoutId id="2147484408" r:id="rId9"/>
    <p:sldLayoutId id="2147484409" r:id="rId10"/>
    <p:sldLayoutId id="2147484410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671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48" r:id="rId1"/>
    <p:sldLayoutId id="2147484449" r:id="rId2"/>
    <p:sldLayoutId id="2147484450" r:id="rId3"/>
    <p:sldLayoutId id="2147484451" r:id="rId4"/>
    <p:sldLayoutId id="2147484452" r:id="rId5"/>
    <p:sldLayoutId id="2147484453" r:id="rId6"/>
    <p:sldLayoutId id="2147484454" r:id="rId7"/>
    <p:sldLayoutId id="2147484455" r:id="rId8"/>
    <p:sldLayoutId id="2147484456" r:id="rId9"/>
    <p:sldLayoutId id="2147484457" r:id="rId10"/>
    <p:sldLayoutId id="21474844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18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0" r:id="rId1"/>
    <p:sldLayoutId id="2147484461" r:id="rId2"/>
    <p:sldLayoutId id="2147484462" r:id="rId3"/>
    <p:sldLayoutId id="2147484463" r:id="rId4"/>
    <p:sldLayoutId id="2147484464" r:id="rId5"/>
    <p:sldLayoutId id="2147484465" r:id="rId6"/>
    <p:sldLayoutId id="2147484466" r:id="rId7"/>
    <p:sldLayoutId id="2147484467" r:id="rId8"/>
    <p:sldLayoutId id="2147484468" r:id="rId9"/>
    <p:sldLayoutId id="2147484469" r:id="rId10"/>
    <p:sldLayoutId id="21474844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10/13/19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87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8" r:id="rId1"/>
    <p:sldLayoutId id="2147484509" r:id="rId2"/>
    <p:sldLayoutId id="2147484510" r:id="rId3"/>
    <p:sldLayoutId id="2147484511" r:id="rId4"/>
    <p:sldLayoutId id="2147484512" r:id="rId5"/>
    <p:sldLayoutId id="2147484513" r:id="rId6"/>
    <p:sldLayoutId id="2147484514" r:id="rId7"/>
    <p:sldLayoutId id="2147484515" r:id="rId8"/>
    <p:sldLayoutId id="2147484516" r:id="rId9"/>
    <p:sldLayoutId id="2147484517" r:id="rId10"/>
    <p:sldLayoutId id="21474845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200B3-673F-D342-945B-06C74C597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860" y="673544"/>
            <a:ext cx="10058400" cy="2593975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dobe Garamond Pro" panose="02020502060506020403" pitchFamily="18" charset="77"/>
              </a:rPr>
              <a:t>Technology information system (SCSP1513)</a:t>
            </a:r>
            <a:br>
              <a:rPr lang="en-US" sz="2400" b="1" dirty="0">
                <a:latin typeface="Adobe Garamond Pro" panose="02020502060506020403" pitchFamily="18" charset="77"/>
              </a:rPr>
            </a:br>
            <a:r>
              <a:rPr lang="en-US" sz="5400" b="1" dirty="0">
                <a:latin typeface="Adobe Garamond Pro" panose="02020502060506020403" pitchFamily="18" charset="77"/>
              </a:rPr>
              <a:t>INPUT AND OUTPUT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682BD-100A-6D47-9D48-E8B5227A1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188" y="3832597"/>
            <a:ext cx="8639624" cy="104720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KHAIREENNUR KHALIESHA BINTI MOHAMAD JAIS (A19ECO300)</a:t>
            </a:r>
          </a:p>
          <a:p>
            <a:r>
              <a:rPr lang="en-US" dirty="0">
                <a:solidFill>
                  <a:schemeClr val="tx1"/>
                </a:solidFill>
              </a:rPr>
              <a:t>LOKESSH A/L PATHMANATAN (A19EC00077)</a:t>
            </a:r>
          </a:p>
          <a:p>
            <a:r>
              <a:rPr lang="en-US" dirty="0">
                <a:solidFill>
                  <a:schemeClr val="tx1"/>
                </a:solidFill>
              </a:rPr>
              <a:t>MUHAMMAD HALIM BIN JOHAR (A19EC0097)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83" y="108466"/>
            <a:ext cx="2502597" cy="82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7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6A64-F2D5-FD47-A76E-CA0CD1DB8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readers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03041BE-52FC-0240-B297-A59449543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832" y="2040244"/>
            <a:ext cx="1502596" cy="747038"/>
          </a:xfrm>
        </p:spPr>
        <p:txBody>
          <a:bodyPr>
            <a:noAutofit/>
          </a:bodyPr>
          <a:lstStyle/>
          <a:p>
            <a:r>
              <a:rPr lang="en-US" sz="18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CARD READER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F0F6A2-C8C2-254E-BDBF-C22F8424D9CD}"/>
              </a:ext>
            </a:extLst>
          </p:cNvPr>
          <p:cNvSpPr txBox="1"/>
          <p:nvPr/>
        </p:nvSpPr>
        <p:spPr>
          <a:xfrm>
            <a:off x="2860538" y="2051349"/>
            <a:ext cx="7677743" cy="3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Reads information contained on the magnetic strip of the card</a:t>
            </a:r>
            <a:r>
              <a:rPr lang="en-US" sz="1850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06D9EE-2593-AA4D-957F-7FB7C9FB6234}"/>
              </a:ext>
            </a:extLst>
          </p:cNvPr>
          <p:cNvSpPr txBox="1">
            <a:spLocks/>
          </p:cNvSpPr>
          <p:nvPr/>
        </p:nvSpPr>
        <p:spPr>
          <a:xfrm>
            <a:off x="750337" y="3105834"/>
            <a:ext cx="1677256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Bar code readers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D4955B-8944-3B41-AA3E-066021F6BE3E}"/>
              </a:ext>
            </a:extLst>
          </p:cNvPr>
          <p:cNvSpPr txBox="1"/>
          <p:nvPr/>
        </p:nvSpPr>
        <p:spPr>
          <a:xfrm>
            <a:off x="2860538" y="3005346"/>
            <a:ext cx="9143913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Uses photo-electric cells that scan the zebra striped marks on products.</a:t>
            </a:r>
          </a:p>
          <a:p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example : </a:t>
            </a:r>
            <a:r>
              <a:rPr lang="en-US" sz="185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MaxiCode</a:t>
            </a:r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used by shipping companies to track packages.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6C9A80-0276-204E-B53F-79C098949544}"/>
              </a:ext>
            </a:extLst>
          </p:cNvPr>
          <p:cNvSpPr txBox="1">
            <a:spLocks/>
          </p:cNvSpPr>
          <p:nvPr/>
        </p:nvSpPr>
        <p:spPr>
          <a:xfrm>
            <a:off x="750337" y="4318888"/>
            <a:ext cx="1677256" cy="635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RFID readers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2FA7D8-D1F8-5544-A972-0F799104EF6F}"/>
              </a:ext>
            </a:extLst>
          </p:cNvPr>
          <p:cNvSpPr txBox="1"/>
          <p:nvPr/>
        </p:nvSpPr>
        <p:spPr>
          <a:xfrm>
            <a:off x="2860538" y="4259570"/>
            <a:ext cx="8014245" cy="3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Uses radio waves to identify information embedded in tiny chips. </a:t>
            </a:r>
          </a:p>
        </p:txBody>
      </p:sp>
    </p:spTree>
    <p:extLst>
      <p:ext uri="{BB962C8B-B14F-4D97-AF65-F5344CB8AC3E}">
        <p14:creationId xmlns:p14="http://schemas.microsoft.com/office/powerpoint/2010/main" val="26359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2C5B5-2570-404B-A20E-345CE9CD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Image capturing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78E601-A8EF-4244-8853-0DCE35369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63397"/>
            <a:ext cx="3074542" cy="676382"/>
          </a:xfrm>
        </p:spPr>
        <p:txBody>
          <a:bodyPr>
            <a:noAutofit/>
          </a:bodyPr>
          <a:lstStyle/>
          <a:p>
            <a:pPr indent="-342900">
              <a:buFont typeface="+mj-lt"/>
              <a:buAutoNum type="arabicPeriod"/>
            </a:pPr>
            <a:r>
              <a:rPr lang="en-US" sz="16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 CAMERA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8AEEBD-E478-D64E-97E4-2BF3EA6805B5}"/>
              </a:ext>
            </a:extLst>
          </p:cNvPr>
          <p:cNvSpPr txBox="1"/>
          <p:nvPr/>
        </p:nvSpPr>
        <p:spPr>
          <a:xfrm>
            <a:off x="1035124" y="2439343"/>
            <a:ext cx="4706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Captures and stores image in memory.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D26898E-1284-1146-917E-F73D08A07AA1}"/>
              </a:ext>
            </a:extLst>
          </p:cNvPr>
          <p:cNvSpPr txBox="1">
            <a:spLocks/>
          </p:cNvSpPr>
          <p:nvPr/>
        </p:nvSpPr>
        <p:spPr>
          <a:xfrm>
            <a:off x="652597" y="3340921"/>
            <a:ext cx="3701459" cy="10189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Webcam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CA6CB-9F35-CF41-8B08-DC2E315CB99B}"/>
              </a:ext>
            </a:extLst>
          </p:cNvPr>
          <p:cNvSpPr txBox="1"/>
          <p:nvPr/>
        </p:nvSpPr>
        <p:spPr>
          <a:xfrm>
            <a:off x="960510" y="4058397"/>
            <a:ext cx="658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Captures images and sends it directly to the computer.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88" y="1723304"/>
            <a:ext cx="1997320" cy="1997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813" y="3996128"/>
            <a:ext cx="1762374" cy="256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1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ED49C12-B89B-164B-827D-A080A123C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139" y="1503843"/>
            <a:ext cx="5141722" cy="385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143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C585A-DA74-4648-A207-2C2ED9992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Output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B0548C-C47A-1C4B-9A24-55A49264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29" y="2072576"/>
            <a:ext cx="5410199" cy="923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types of output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A5F116-6B9A-C349-BD82-6CAA745636FB}"/>
              </a:ext>
            </a:extLst>
          </p:cNvPr>
          <p:cNvSpPr txBox="1"/>
          <p:nvPr/>
        </p:nvSpPr>
        <p:spPr>
          <a:xfrm>
            <a:off x="761429" y="2963103"/>
            <a:ext cx="26421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Audio &amp; Video</a:t>
            </a:r>
          </a:p>
        </p:txBody>
      </p:sp>
    </p:spTree>
    <p:extLst>
      <p:ext uri="{BB962C8B-B14F-4D97-AF65-F5344CB8AC3E}">
        <p14:creationId xmlns:p14="http://schemas.microsoft.com/office/powerpoint/2010/main" val="1064903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318F3-C6C2-A242-8791-16F3DB1F1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11" y="396859"/>
            <a:ext cx="11014229" cy="1039427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75AE91-EA6B-414C-8261-821E51820697}"/>
              </a:ext>
            </a:extLst>
          </p:cNvPr>
          <p:cNvSpPr txBox="1"/>
          <p:nvPr/>
        </p:nvSpPr>
        <p:spPr>
          <a:xfrm>
            <a:off x="767360" y="1861734"/>
            <a:ext cx="56116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Known as display screens.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Presents visual images of text and graphics.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Output always referred to as soft copy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7C4F4F-0DA8-5240-B7C9-C8AF504A8EF5}"/>
              </a:ext>
            </a:extLst>
          </p:cNvPr>
          <p:cNvSpPr txBox="1">
            <a:spLocks/>
          </p:cNvSpPr>
          <p:nvPr/>
        </p:nvSpPr>
        <p:spPr>
          <a:xfrm>
            <a:off x="690595" y="2963054"/>
            <a:ext cx="3511562" cy="79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of displays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9D6555-0BC5-3C45-9A73-83ABF7F5ADDF}"/>
              </a:ext>
            </a:extLst>
          </p:cNvPr>
          <p:cNvSpPr txBox="1"/>
          <p:nvPr/>
        </p:nvSpPr>
        <p:spPr>
          <a:xfrm>
            <a:off x="911198" y="3627806"/>
            <a:ext cx="46169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Liquid crystal display (LCD)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Light emitting diode (LED)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Organic light emitting diode (OLED</a:t>
            </a:r>
            <a:r>
              <a:rPr lang="en-US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02D13D-626D-F04B-8084-EF21ECC0E1B8}"/>
              </a:ext>
            </a:extLst>
          </p:cNvPr>
          <p:cNvSpPr txBox="1"/>
          <p:nvPr/>
        </p:nvSpPr>
        <p:spPr>
          <a:xfrm>
            <a:off x="767360" y="5269490"/>
            <a:ext cx="9332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Additional information: 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Latest trend is curved monitors. The concave screen provides better viewing angles, and also eliminates any distortion.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33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A35D-206C-FA41-9424-E12FF8486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EC4774-F84F-BC4C-ADBE-038B6174DD3A}"/>
              </a:ext>
            </a:extLst>
          </p:cNvPr>
          <p:cNvSpPr txBox="1"/>
          <p:nvPr/>
        </p:nvSpPr>
        <p:spPr>
          <a:xfrm>
            <a:off x="812799" y="1711598"/>
            <a:ext cx="916244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Translates information processed by the system unit.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Output known as hard copy.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Printer uses dots per inch (dpi) system to print. (Higher is better, but also 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demands a better printer)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BEC87F-67F7-CF45-A9E3-FF86E2ED727E}"/>
              </a:ext>
            </a:extLst>
          </p:cNvPr>
          <p:cNvSpPr/>
          <p:nvPr/>
        </p:nvSpPr>
        <p:spPr>
          <a:xfrm>
            <a:off x="636790" y="3615358"/>
            <a:ext cx="3682418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Types of printers:</a:t>
            </a:r>
          </a:p>
          <a:p>
            <a:pPr algn="ctr"/>
            <a:endParaRPr lang="en-GB" sz="3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587168-95AF-BF46-8C84-1A5A58BA271E}"/>
              </a:ext>
            </a:extLst>
          </p:cNvPr>
          <p:cNvSpPr txBox="1"/>
          <p:nvPr/>
        </p:nvSpPr>
        <p:spPr>
          <a:xfrm>
            <a:off x="636790" y="4580509"/>
            <a:ext cx="28430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Font typeface="+mj-lt"/>
              <a:buAutoNum type="arabicParenR"/>
            </a:pP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Ink-jet printers.</a:t>
            </a:r>
          </a:p>
          <a:p>
            <a:pPr marL="400050" indent="-400050">
              <a:buFont typeface="+mj-lt"/>
              <a:buAutoNum type="arabicParenR"/>
            </a:pP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Laser printers.</a:t>
            </a:r>
          </a:p>
          <a:p>
            <a:pPr marL="400050" indent="-400050">
              <a:buFont typeface="+mj-lt"/>
              <a:buAutoNum type="arabicParenR"/>
            </a:pP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3D printers.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615" y="4453383"/>
            <a:ext cx="2760989" cy="19848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970" y="4260045"/>
            <a:ext cx="2264229" cy="22642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96" y="4538907"/>
            <a:ext cx="1813782" cy="18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8425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B83BA-FDA3-2B43-BDD1-07EA12FFC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5D4EC0-D8CD-2045-9257-4B22FAB55B05}"/>
              </a:ext>
            </a:extLst>
          </p:cNvPr>
          <p:cNvSpPr txBox="1"/>
          <p:nvPr/>
        </p:nvSpPr>
        <p:spPr>
          <a:xfrm>
            <a:off x="885473" y="1776441"/>
            <a:ext cx="85642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Translates audio information from the computer into sounds that can be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understood by people.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Headphones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85" y="3530767"/>
            <a:ext cx="3033499" cy="26038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824" y="3364215"/>
            <a:ext cx="2936965" cy="29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1058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E4FF3-7260-5B47-83BD-F9E8324AB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342" y="274638"/>
            <a:ext cx="105664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Drones / robots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32AFC2-5668-9A43-8C75-64353E3C5CC4}"/>
              </a:ext>
            </a:extLst>
          </p:cNvPr>
          <p:cNvSpPr txBox="1"/>
          <p:nvPr/>
        </p:nvSpPr>
        <p:spPr>
          <a:xfrm>
            <a:off x="774342" y="1958773"/>
            <a:ext cx="1034764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Drones – input comes from controller entered by user.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   -  helps to monitor large span of work places.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Robots – combines microphones, cameras and multiples sensors (depends on the task)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      - one example is during surgeries, surgeons can use the robots camera to 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perform delicate surgeries.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632" y="4085664"/>
            <a:ext cx="2436589" cy="24365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7ADB1-1962-2E43-B726-64C1016E2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835" y="4164995"/>
            <a:ext cx="3435564" cy="227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88271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61BFD-6A36-DD4C-AB42-2E9AA8062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combination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599EC-01F9-7C40-BFC1-080BA35C04AC}"/>
              </a:ext>
            </a:extLst>
          </p:cNvPr>
          <p:cNvSpPr txBox="1"/>
          <p:nvPr/>
        </p:nvSpPr>
        <p:spPr>
          <a:xfrm>
            <a:off x="568171" y="1720840"/>
            <a:ext cx="67827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Headsets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Combination of microphone as input and the headphones as output.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All-in-one printers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Combination of scanner as inputs and printer as output.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Virtual reality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Combination of motion sensors as inputs and the headset as video output.</a:t>
            </a:r>
          </a:p>
          <a:p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D9C1C-7E4F-994D-8CFA-7D45C879B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432" y="1720840"/>
            <a:ext cx="2145014" cy="21450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F0679E-195A-854F-9F31-0C28BB72B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931" y="4136608"/>
            <a:ext cx="2237483" cy="22374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E1432F-8591-0540-8BA1-DAC3E9D0A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616" y="4911046"/>
            <a:ext cx="3548767" cy="173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3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7C839-14B6-C44F-B71D-97270C8A6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ergonomics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3751A8-C136-EA48-989D-FD76E33B014B}"/>
              </a:ext>
            </a:extLst>
          </p:cNvPr>
          <p:cNvSpPr/>
          <p:nvPr/>
        </p:nvSpPr>
        <p:spPr>
          <a:xfrm>
            <a:off x="3232876" y="3211974"/>
            <a:ext cx="5726248" cy="92333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SITTING POSTURE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360E0F-5045-4F40-AB79-4545CEA970D5}"/>
              </a:ext>
            </a:extLst>
          </p:cNvPr>
          <p:cNvSpPr/>
          <p:nvPr/>
        </p:nvSpPr>
        <p:spPr>
          <a:xfrm>
            <a:off x="7802581" y="1815819"/>
            <a:ext cx="2759089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1" cap="none" spc="0" dirty="0">
                <a:ln w="22225">
                  <a:noFill/>
                  <a:prstDash val="solid"/>
                </a:ln>
                <a:solidFill>
                  <a:srgbClr val="00B05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Headache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8A1DE7-429F-8248-86A3-533D8674000D}"/>
              </a:ext>
            </a:extLst>
          </p:cNvPr>
          <p:cNvSpPr/>
          <p:nvPr/>
        </p:nvSpPr>
        <p:spPr>
          <a:xfrm>
            <a:off x="9231589" y="4779088"/>
            <a:ext cx="2727029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1" cap="none" spc="0" dirty="0">
                <a:ln w="22225">
                  <a:noFill/>
                  <a:prstDash val="solid"/>
                </a:ln>
                <a:solidFill>
                  <a:srgbClr val="00B05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Back Pain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17BBE8-9765-184B-A24E-CB25D4AE500A}"/>
              </a:ext>
            </a:extLst>
          </p:cNvPr>
          <p:cNvSpPr/>
          <p:nvPr/>
        </p:nvSpPr>
        <p:spPr>
          <a:xfrm>
            <a:off x="4691289" y="5692365"/>
            <a:ext cx="2809422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1" cap="none" spc="0" dirty="0">
                <a:ln w="22225">
                  <a:noFill/>
                  <a:prstDash val="solid"/>
                </a:ln>
                <a:solidFill>
                  <a:srgbClr val="00B05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Neck Pain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2E7467-5958-204D-8131-E743A479158F}"/>
              </a:ext>
            </a:extLst>
          </p:cNvPr>
          <p:cNvSpPr/>
          <p:nvPr/>
        </p:nvSpPr>
        <p:spPr>
          <a:xfrm>
            <a:off x="194462" y="4781657"/>
            <a:ext cx="3196708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1" dirty="0">
                <a:ln w="22225">
                  <a:noFill/>
                  <a:prstDash val="solid"/>
                </a:ln>
                <a:solidFill>
                  <a:srgbClr val="00B05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Strain Injury</a:t>
            </a:r>
            <a:endParaRPr lang="en-GB" sz="4400" b="1" cap="none" spc="0" dirty="0">
              <a:ln w="22225">
                <a:noFill/>
                <a:prstDash val="solid"/>
              </a:ln>
              <a:solidFill>
                <a:srgbClr val="00B050"/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CBA9C5-27D4-A448-821C-2C002E127677}"/>
              </a:ext>
            </a:extLst>
          </p:cNvPr>
          <p:cNvSpPr/>
          <p:nvPr/>
        </p:nvSpPr>
        <p:spPr>
          <a:xfrm>
            <a:off x="1775226" y="1856005"/>
            <a:ext cx="2841099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400" b="1" cap="none" spc="0" dirty="0">
                <a:ln w="22225">
                  <a:noFill/>
                  <a:prstDash val="solid"/>
                </a:ln>
                <a:solidFill>
                  <a:srgbClr val="00B050"/>
                </a:solidFill>
                <a:effectLst/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Eye Strain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F2FF9C-FB15-8D47-8DB8-6D2840DE1752}"/>
              </a:ext>
            </a:extLst>
          </p:cNvPr>
          <p:cNvCxnSpPr>
            <a:stCxn id="5" idx="0"/>
            <a:endCxn id="15" idx="2"/>
          </p:cNvCxnSpPr>
          <p:nvPr/>
        </p:nvCxnSpPr>
        <p:spPr>
          <a:xfrm flipH="1" flipV="1">
            <a:off x="3195776" y="2625446"/>
            <a:ext cx="2900224" cy="5865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E550D74-F89E-8845-98E9-4E2CE8BCDAC9}"/>
              </a:ext>
            </a:extLst>
          </p:cNvPr>
          <p:cNvCxnSpPr>
            <a:stCxn id="5" idx="0"/>
            <a:endCxn id="3" idx="2"/>
          </p:cNvCxnSpPr>
          <p:nvPr/>
        </p:nvCxnSpPr>
        <p:spPr>
          <a:xfrm flipV="1">
            <a:off x="6096000" y="2585260"/>
            <a:ext cx="3086126" cy="6267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BE0E9C6-ED3F-A04C-AE3D-71667EB1E68B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 flipH="1">
            <a:off x="1792816" y="4135304"/>
            <a:ext cx="4303184" cy="64635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94F9A46-A030-D745-8270-7FF5C6E10679}"/>
              </a:ext>
            </a:extLst>
          </p:cNvPr>
          <p:cNvCxnSpPr>
            <a:stCxn id="5" idx="2"/>
            <a:endCxn id="12" idx="0"/>
          </p:cNvCxnSpPr>
          <p:nvPr/>
        </p:nvCxnSpPr>
        <p:spPr>
          <a:xfrm>
            <a:off x="6096000" y="4135304"/>
            <a:ext cx="0" cy="15570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908ACA-2AE1-9742-842D-ABBEA650BCF3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>
            <a:off x="6096000" y="4135304"/>
            <a:ext cx="4499104" cy="643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03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FADB7-E2C4-BC44-9278-84717CFEE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45" y="331507"/>
            <a:ext cx="10396882" cy="115196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F69579-A5E3-EF48-86EF-933CCF89BF64}"/>
              </a:ext>
            </a:extLst>
          </p:cNvPr>
          <p:cNvSpPr/>
          <p:nvPr/>
        </p:nvSpPr>
        <p:spPr>
          <a:xfrm>
            <a:off x="668045" y="1960616"/>
            <a:ext cx="101627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MY" sz="2600" b="1" dirty="0">
                <a:latin typeface="Verdana" panose="020B0604030504040204" pitchFamily="34" charset="0"/>
              </a:rPr>
              <a:t>Input</a:t>
            </a:r>
            <a:r>
              <a:rPr lang="en-MY" sz="2600" dirty="0">
                <a:latin typeface="Verdana" panose="020B0604030504040204" pitchFamily="34" charset="0"/>
              </a:rPr>
              <a:t> devices convert what we understand into what the system unit can process.</a:t>
            </a:r>
          </a:p>
          <a:p>
            <a:endParaRPr lang="en-MY" sz="2600" dirty="0"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MY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Output</a:t>
            </a:r>
            <a:r>
              <a:rPr lang="en-MY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devices convert what the system unit has processed into a form that we can understand</a:t>
            </a:r>
            <a:r>
              <a:rPr lang="en-MY" sz="2600" dirty="0">
                <a:solidFill>
                  <a:srgbClr val="33476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endParaRPr lang="en-MY" sz="2600" dirty="0">
              <a:solidFill>
                <a:srgbClr val="334768"/>
              </a:solidFill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4107239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FEBA-ED55-954A-821B-54D0314C9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Ergonomic challenged devices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38D444-FA6A-1048-8C97-4B08E00D1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416038"/>
              </p:ext>
            </p:extLst>
          </p:nvPr>
        </p:nvGraphicFramePr>
        <p:xfrm>
          <a:off x="1595199" y="2385474"/>
          <a:ext cx="8720055" cy="3121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6685">
                  <a:extLst>
                    <a:ext uri="{9D8B030D-6E8A-4147-A177-3AD203B41FA5}">
                      <a16:colId xmlns:a16="http://schemas.microsoft.com/office/drawing/2014/main" val="3517414489"/>
                    </a:ext>
                  </a:extLst>
                </a:gridCol>
                <a:gridCol w="2906685">
                  <a:extLst>
                    <a:ext uri="{9D8B030D-6E8A-4147-A177-3AD203B41FA5}">
                      <a16:colId xmlns:a16="http://schemas.microsoft.com/office/drawing/2014/main" val="1322230828"/>
                    </a:ext>
                  </a:extLst>
                </a:gridCol>
                <a:gridCol w="2906685">
                  <a:extLst>
                    <a:ext uri="{9D8B030D-6E8A-4147-A177-3AD203B41FA5}">
                      <a16:colId xmlns:a16="http://schemas.microsoft.com/office/drawing/2014/main" val="1788705667"/>
                    </a:ext>
                  </a:extLst>
                </a:gridCol>
              </a:tblGrid>
              <a:tr h="54907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Laptops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Tablets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Smartphones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50508"/>
                  </a:ext>
                </a:extLst>
              </a:tr>
              <a:tr h="2572395">
                <a:tc>
                  <a:txBody>
                    <a:bodyPr/>
                    <a:lstStyle/>
                    <a:p>
                      <a:pPr marL="285750" indent="-285750" algn="just">
                        <a:buFont typeface="Wingdings" pitchFamily="2" charset="2"/>
                        <a:buChar char="Ø"/>
                      </a:pPr>
                      <a:r>
                        <a:rPr lang="en-US" dirty="0"/>
                        <a:t>Cannot be set up ergonomically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itchFamily="2" charset="2"/>
                        <a:buChar char="Ø"/>
                      </a:pPr>
                      <a:r>
                        <a:rPr lang="en-US" dirty="0"/>
                        <a:t>Users head being improperly aligned to the viewing angle. </a:t>
                      </a:r>
                    </a:p>
                    <a:p>
                      <a:pPr marL="285750" indent="-285750" algn="just">
                        <a:buFont typeface="Wingdings" pitchFamily="2" charset="2"/>
                        <a:buChar char="Ø"/>
                      </a:pPr>
                      <a:r>
                        <a:rPr lang="en-US" dirty="0"/>
                        <a:t>’Tablet hunch’ syndrome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itchFamily="2" charset="2"/>
                        <a:buChar char="Ø"/>
                      </a:pPr>
                      <a:r>
                        <a:rPr lang="en-US" dirty="0"/>
                        <a:t>Sore thumbs and wrists due to small surface to type.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899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38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AE53BA-1022-4F45-B0F2-B70D5BCF0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51" y="235182"/>
            <a:ext cx="11715393" cy="63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9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42A11-0D74-3D45-917E-2CC46EBC8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36283"/>
            <a:ext cx="10566400" cy="11430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input?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031D0F-4DDF-3E40-8BA4-45DD4FDA0B9F}"/>
              </a:ext>
            </a:extLst>
          </p:cNvPr>
          <p:cNvSpPr txBox="1"/>
          <p:nvPr/>
        </p:nvSpPr>
        <p:spPr>
          <a:xfrm>
            <a:off x="685801" y="2032987"/>
            <a:ext cx="8912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is any data or instructions used by a computer.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Input devices translates data into a form that the system unit can process.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0B013-0A0B-CA40-A234-4C7F0726A79F}"/>
              </a:ext>
            </a:extLst>
          </p:cNvPr>
          <p:cNvSpPr txBox="1"/>
          <p:nvPr/>
        </p:nvSpPr>
        <p:spPr>
          <a:xfrm>
            <a:off x="685801" y="2956317"/>
            <a:ext cx="526618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of the examples of input devices are: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Keyboard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Audio-input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10654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E9626-8CCA-F54C-888C-9A222800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Keyboard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792DB-0509-8C47-9159-ABAECF647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45" y="1578627"/>
            <a:ext cx="10394707" cy="3861383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keyboard is the piece of computer hardware used to input text, characters, and other commands into a computer or similar device</a:t>
            </a:r>
            <a:r>
              <a:rPr lang="en-US" sz="1800" dirty="0"/>
              <a:t>.</a:t>
            </a:r>
          </a:p>
          <a:p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of keyboards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Traditional keyboard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Laptop keyboard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Virtual keyboard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thumb keyboard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087" y="4162299"/>
            <a:ext cx="2581275" cy="1771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649" y="2385647"/>
            <a:ext cx="2475023" cy="16314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087" y="2238267"/>
            <a:ext cx="2850675" cy="1778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39" y="4162299"/>
            <a:ext cx="2739041" cy="205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8352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4BDD7-B34D-C741-B1F2-481458C95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scanner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DA7559-1DD8-FD4E-907A-34744A942AA1}"/>
              </a:ext>
            </a:extLst>
          </p:cNvPr>
          <p:cNvSpPr txBox="1"/>
          <p:nvPr/>
        </p:nvSpPr>
        <p:spPr>
          <a:xfrm>
            <a:off x="914145" y="1777310"/>
            <a:ext cx="83620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scanner converts scanned data into a form system unit can process.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Here are some types of scanners: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Flatbed scanners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 scanners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Portable scanners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3D scanners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665" y="4655998"/>
            <a:ext cx="3044965" cy="1714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863" y="4887162"/>
            <a:ext cx="2377734" cy="1335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585" y="2374177"/>
            <a:ext cx="1929366" cy="1929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813" y="2324346"/>
            <a:ext cx="2277960" cy="227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7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DAB99-FE93-A242-A8DB-DDF4B85C1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Audio-input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9BF55-F602-C94D-9E44-1DB847D46D7E}"/>
              </a:ext>
            </a:extLst>
          </p:cNvPr>
          <p:cNvSpPr txBox="1"/>
          <p:nvPr/>
        </p:nvSpPr>
        <p:spPr>
          <a:xfrm>
            <a:off x="923278" y="1804731"/>
            <a:ext cx="959140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Uses voice recognition system.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Requires a microphone, sound card and special software.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Users can operate the computer using only their voice to perform multiple tasks.</a:t>
            </a: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it included mostly in smartphones nowadays.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of the examples are: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Siri in iPhones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Bixby in Samsung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Google Now in Google phones</a:t>
            </a:r>
          </a:p>
        </p:txBody>
      </p:sp>
    </p:spTree>
    <p:extLst>
      <p:ext uri="{BB962C8B-B14F-4D97-AF65-F5344CB8AC3E}">
        <p14:creationId xmlns:p14="http://schemas.microsoft.com/office/powerpoint/2010/main" val="1962788682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837BD0-0265-074A-A187-DD8F4B36B761}"/>
              </a:ext>
            </a:extLst>
          </p:cNvPr>
          <p:cNvSpPr/>
          <p:nvPr/>
        </p:nvSpPr>
        <p:spPr>
          <a:xfrm>
            <a:off x="2060731" y="2905780"/>
            <a:ext cx="73484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Here are some </a:t>
            </a:r>
            <a:r>
              <a:rPr lang="en-GB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additional</a:t>
            </a:r>
            <a:r>
              <a:rPr lang="en-GB" sz="2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input devices.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108E2D-43EB-6B40-BF94-D784208B9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62" y="348393"/>
            <a:ext cx="3263138" cy="1901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2FF080-CE38-714B-8AB1-305BB19D1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6704" y="3832261"/>
            <a:ext cx="2702104" cy="270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19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7D84C-AA39-B84F-8E46-45F1A80C7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091"/>
            <a:ext cx="10396882" cy="1151965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Pointing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C57D3-5AB4-8B43-B3D2-CB419F4E5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881" y="1845629"/>
            <a:ext cx="1975207" cy="758008"/>
          </a:xfrm>
        </p:spPr>
        <p:txBody>
          <a:bodyPr>
            <a:normAutofit/>
          </a:bodyPr>
          <a:lstStyle/>
          <a:p>
            <a:r>
              <a:rPr lang="en-US" b="1" dirty="0">
                <a:ea typeface="Verdana" panose="020B0604030504040204" pitchFamily="34" charset="0"/>
                <a:cs typeface="Verdana" panose="020B0604030504040204" pitchFamily="34" charset="0"/>
              </a:rPr>
              <a:t>Mouse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DB9AB1A-CCB0-2843-84E9-3252323AA7F4}"/>
              </a:ext>
            </a:extLst>
          </p:cNvPr>
          <p:cNvSpPr txBox="1">
            <a:spLocks/>
          </p:cNvSpPr>
          <p:nvPr/>
        </p:nvSpPr>
        <p:spPr>
          <a:xfrm>
            <a:off x="7332955" y="1427446"/>
            <a:ext cx="2444418" cy="11761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78592F-2866-F34A-88D5-794C8E608979}"/>
              </a:ext>
            </a:extLst>
          </p:cNvPr>
          <p:cNvSpPr txBox="1"/>
          <p:nvPr/>
        </p:nvSpPr>
        <p:spPr>
          <a:xfrm>
            <a:off x="685800" y="2603637"/>
            <a:ext cx="590334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 of mouse: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Optical mouse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moving parts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Uses light detection technology.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 startAt="2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Wireless mouse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Battery operated, or sometimes rechargeable.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 waves or infrared light waves.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 startAt="3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Touch pads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Laptops.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82" y="1715095"/>
            <a:ext cx="2280582" cy="1135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972" y="2601005"/>
            <a:ext cx="2024063" cy="20240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47" y="4953641"/>
            <a:ext cx="2956305" cy="136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9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Gaming controller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Gaming Controller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D664CD-1B6F-D54A-9747-797D65313AE5}"/>
              </a:ext>
            </a:extLst>
          </p:cNvPr>
          <p:cNvSpPr txBox="1"/>
          <p:nvPr/>
        </p:nvSpPr>
        <p:spPr>
          <a:xfrm>
            <a:off x="1088908" y="2200139"/>
            <a:ext cx="780373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Provides inputs to play computer games.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Types: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Joysticks – use pressure and direction of the stick.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Gaming mouse – higher precision compared to normal mouse.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Gamepad – uses typical gaming inputs (consoles).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Motion sensing devices – user’s movement.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41" y="4685769"/>
            <a:ext cx="1446642" cy="17836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261" y="4801974"/>
            <a:ext cx="2755446" cy="1551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9413" y="4508463"/>
            <a:ext cx="1936976" cy="1936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29" y="4462743"/>
            <a:ext cx="4013300" cy="200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8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{661BE186-D367-8546-B35E-E39AA6F1FA00}tf10001076</Template>
  <TotalTime>187</TotalTime>
  <Words>617</Words>
  <Application>Microsoft Macintosh PowerPoint</Application>
  <PresentationFormat>Widescreen</PresentationFormat>
  <Paragraphs>146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Arial Unicode MS</vt:lpstr>
      <vt:lpstr>Adobe Garamond Pro</vt:lpstr>
      <vt:lpstr>Arial</vt:lpstr>
      <vt:lpstr>ArialMT</vt:lpstr>
      <vt:lpstr>Book Antiqua</vt:lpstr>
      <vt:lpstr>Calibri</vt:lpstr>
      <vt:lpstr>Calibri Light</vt:lpstr>
      <vt:lpstr>Century Gothic</vt:lpstr>
      <vt:lpstr>Franklin Gothic Book</vt:lpstr>
      <vt:lpstr>Garamond</vt:lpstr>
      <vt:lpstr>Verdana</vt:lpstr>
      <vt:lpstr>Wingdings</vt:lpstr>
      <vt:lpstr>Cover and End Slide Master</vt:lpstr>
      <vt:lpstr>Contents Slide Master</vt:lpstr>
      <vt:lpstr>Section Break Slide Master</vt:lpstr>
      <vt:lpstr>Apothecary</vt:lpstr>
      <vt:lpstr>Crop</vt:lpstr>
      <vt:lpstr>Office Theme</vt:lpstr>
      <vt:lpstr>1_Office Theme</vt:lpstr>
      <vt:lpstr>Savon</vt:lpstr>
      <vt:lpstr>Technology information system (SCSP1513) INPUT AND OUTPUT</vt:lpstr>
      <vt:lpstr>Introduction</vt:lpstr>
      <vt:lpstr>What is input?</vt:lpstr>
      <vt:lpstr>Keyboard </vt:lpstr>
      <vt:lpstr>scanner</vt:lpstr>
      <vt:lpstr>Audio-input</vt:lpstr>
      <vt:lpstr>PowerPoint Presentation</vt:lpstr>
      <vt:lpstr>Pointing devices</vt:lpstr>
      <vt:lpstr>Gaming controller</vt:lpstr>
      <vt:lpstr>readers</vt:lpstr>
      <vt:lpstr>Image capturing</vt:lpstr>
      <vt:lpstr>PowerPoint Presentation</vt:lpstr>
      <vt:lpstr>Output </vt:lpstr>
      <vt:lpstr>monitors</vt:lpstr>
      <vt:lpstr>printers</vt:lpstr>
      <vt:lpstr>Audio</vt:lpstr>
      <vt:lpstr>Drones / robots</vt:lpstr>
      <vt:lpstr>combination</vt:lpstr>
      <vt:lpstr>ergonomics</vt:lpstr>
      <vt:lpstr>Ergonomic challenged devices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Input and output</dc:title>
  <dc:creator>lokessh nathan</dc:creator>
  <cp:lastModifiedBy>lokessh nathan</cp:lastModifiedBy>
  <cp:revision>23</cp:revision>
  <dcterms:created xsi:type="dcterms:W3CDTF">2019-10-10T12:33:36Z</dcterms:created>
  <dcterms:modified xsi:type="dcterms:W3CDTF">2019-10-13T05:55:03Z</dcterms:modified>
</cp:coreProperties>
</file>