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5" r:id="rId6"/>
    <p:sldId id="263" r:id="rId7"/>
    <p:sldId id="266" r:id="rId8"/>
    <p:sldId id="264"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9F96C-ED3C-4201-A506-57163EF78CAA}"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9F96C-ED3C-4201-A506-57163EF78CAA}"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9F96C-ED3C-4201-A506-57163EF78CAA}"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9F96C-ED3C-4201-A506-57163EF78CAA}"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9F96C-ED3C-4201-A506-57163EF78CAA}"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9F96C-ED3C-4201-A506-57163EF78CAA}"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9F96C-ED3C-4201-A506-57163EF78CAA}" type="datetimeFigureOut">
              <a:rPr lang="en-US" smtClean="0"/>
              <a:pPr/>
              <a:t>10/4/2012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9F96C-ED3C-4201-A506-57163EF78CAA}" type="datetimeFigureOut">
              <a:rPr lang="en-US" smtClean="0"/>
              <a:pPr/>
              <a:t>10/4/2012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9F96C-ED3C-4201-A506-57163EF78CAA}" type="datetimeFigureOut">
              <a:rPr lang="en-US" smtClean="0"/>
              <a:pPr/>
              <a:t>10/4/2012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9F96C-ED3C-4201-A506-57163EF78CAA}"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9F96C-ED3C-4201-A506-57163EF78CAA}"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4D8DA-4A57-4B8A-92DB-E8CE58C305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9F96C-ED3C-4201-A506-57163EF78CAA}" type="datetimeFigureOut">
              <a:rPr lang="en-US" smtClean="0"/>
              <a:pPr/>
              <a:t>10/4/2012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4D8DA-4A57-4B8A-92DB-E8CE58C305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229600" cy="2057400"/>
          </a:xfrm>
        </p:spPr>
        <p:txBody>
          <a:bodyPr>
            <a:noAutofit/>
          </a:bodyPr>
          <a:lstStyle/>
          <a:p>
            <a:r>
              <a:rPr lang="en-US" sz="6000" b="1" dirty="0" smtClean="0">
                <a:solidFill>
                  <a:srgbClr val="FF0000"/>
                </a:solidFill>
                <a:latin typeface="Consolas" pitchFamily="49" charset="0"/>
              </a:rPr>
              <a:t>HIGHWAY ENGINEERING</a:t>
            </a:r>
            <a:br>
              <a:rPr lang="en-US" sz="6000" b="1" dirty="0" smtClean="0">
                <a:solidFill>
                  <a:srgbClr val="FF0000"/>
                </a:solidFill>
                <a:latin typeface="Consolas" pitchFamily="49" charset="0"/>
              </a:rPr>
            </a:br>
            <a:r>
              <a:rPr lang="en-US" sz="6000" b="1" dirty="0" smtClean="0">
                <a:solidFill>
                  <a:srgbClr val="FF0000"/>
                </a:solidFill>
                <a:latin typeface="Consolas" pitchFamily="49" charset="0"/>
              </a:rPr>
              <a:t>[2832]</a:t>
            </a:r>
            <a:endParaRPr lang="en-US" sz="6000" b="1" dirty="0">
              <a:solidFill>
                <a:srgbClr val="FF0000"/>
              </a:solidFill>
              <a:latin typeface="Consolas" pitchFamily="49" charset="0"/>
            </a:endParaRPr>
          </a:p>
        </p:txBody>
      </p:sp>
      <p:sp>
        <p:nvSpPr>
          <p:cNvPr id="3" name="Subtitle 2"/>
          <p:cNvSpPr>
            <a:spLocks noGrp="1"/>
          </p:cNvSpPr>
          <p:nvPr>
            <p:ph type="subTitle" idx="1"/>
          </p:nvPr>
        </p:nvSpPr>
        <p:spPr>
          <a:xfrm>
            <a:off x="1371600" y="4343400"/>
            <a:ext cx="6629400" cy="1752600"/>
          </a:xfrm>
        </p:spPr>
        <p:txBody>
          <a:bodyPr>
            <a:normAutofit fontScale="92500"/>
          </a:bodyPr>
          <a:lstStyle/>
          <a:p>
            <a:r>
              <a:rPr lang="en-US" b="1" dirty="0" smtClean="0">
                <a:solidFill>
                  <a:srgbClr val="FFFF00"/>
                </a:solidFill>
                <a:latin typeface="Consolas" pitchFamily="49" charset="0"/>
              </a:rPr>
              <a:t>SYAHMI </a:t>
            </a:r>
            <a:r>
              <a:rPr lang="en-US" b="1" dirty="0">
                <a:solidFill>
                  <a:srgbClr val="FFFF00"/>
                </a:solidFill>
                <a:latin typeface="Consolas" pitchFamily="49" charset="0"/>
              </a:rPr>
              <a:t>FIKRI BIN ZAINOOR LIZA </a:t>
            </a:r>
            <a:endParaRPr lang="en-US" b="1" dirty="0" smtClean="0">
              <a:solidFill>
                <a:srgbClr val="FFFF00"/>
              </a:solidFill>
              <a:latin typeface="Consolas" pitchFamily="49" charset="0"/>
            </a:endParaRPr>
          </a:p>
          <a:p>
            <a:r>
              <a:rPr lang="en-US" b="1" dirty="0" smtClean="0">
                <a:solidFill>
                  <a:srgbClr val="FFFF00"/>
                </a:solidFill>
                <a:latin typeface="Consolas" pitchFamily="49" charset="0"/>
              </a:rPr>
              <a:t>KHAIRUL </a:t>
            </a:r>
            <a:r>
              <a:rPr lang="en-US" b="1" dirty="0">
                <a:solidFill>
                  <a:srgbClr val="FFFF00"/>
                </a:solidFill>
                <a:latin typeface="Consolas" pitchFamily="49" charset="0"/>
              </a:rPr>
              <a:t>NURATIQAH BINTI YAACOB </a:t>
            </a:r>
            <a:endParaRPr lang="en-US" b="1" dirty="0" smtClean="0">
              <a:solidFill>
                <a:srgbClr val="FFFF00"/>
              </a:solidFill>
              <a:latin typeface="Consolas" pitchFamily="49" charset="0"/>
            </a:endParaRPr>
          </a:p>
          <a:p>
            <a:r>
              <a:rPr lang="en-US" b="1" dirty="0">
                <a:solidFill>
                  <a:srgbClr val="FFFF00"/>
                </a:solidFill>
                <a:latin typeface="Consolas" pitchFamily="49" charset="0"/>
              </a:rPr>
              <a:t> NUR ATIKAH BINTI MAT RAPI </a:t>
            </a:r>
          </a:p>
        </p:txBody>
      </p:sp>
      <p:pic>
        <p:nvPicPr>
          <p:cNvPr id="4" name="Picture 3" descr="logo_utm1.gif"/>
          <p:cNvPicPr>
            <a:picLocks noChangeAspect="1"/>
          </p:cNvPicPr>
          <p:nvPr/>
        </p:nvPicPr>
        <p:blipFill>
          <a:blip r:embed="rId3" cstate="print"/>
          <a:stretch>
            <a:fillRect/>
          </a:stretch>
        </p:blipFill>
        <p:spPr>
          <a:xfrm>
            <a:off x="3124200" y="1"/>
            <a:ext cx="2743200" cy="2540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2286000"/>
            <a:ext cx="6781800" cy="2308324"/>
          </a:xfrm>
          <a:prstGeom prst="rect">
            <a:avLst/>
          </a:prstGeom>
          <a:noFill/>
        </p:spPr>
        <p:txBody>
          <a:bodyPr wrap="square" rtlCol="0">
            <a:spAutoFit/>
          </a:bodyPr>
          <a:lstStyle/>
          <a:p>
            <a:pPr algn="ctr"/>
            <a:r>
              <a:rPr lang="en-US" sz="7200" b="1" dirty="0" smtClean="0">
                <a:solidFill>
                  <a:srgbClr val="00B0F0"/>
                </a:solidFill>
                <a:latin typeface="Cooper Black" pitchFamily="18" charset="0"/>
              </a:rPr>
              <a:t>VISCOSITY TEST</a:t>
            </a:r>
            <a:endParaRPr lang="en-US" sz="7200" b="1" dirty="0">
              <a:solidFill>
                <a:srgbClr val="00B0F0"/>
              </a:solidFill>
              <a:latin typeface="Cooper Black" pitchFamily="18" charset="0"/>
            </a:endParaRPr>
          </a:p>
        </p:txBody>
      </p:sp>
      <p:pic>
        <p:nvPicPr>
          <p:cNvPr id="3" name="Picture 2"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pic>
        <p:nvPicPr>
          <p:cNvPr id="3" name="Picture 2"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sp>
        <p:nvSpPr>
          <p:cNvPr id="4" name="TextBox 3"/>
          <p:cNvSpPr txBox="1"/>
          <p:nvPr/>
        </p:nvSpPr>
        <p:spPr>
          <a:xfrm>
            <a:off x="914400" y="1981200"/>
            <a:ext cx="7391400" cy="369332"/>
          </a:xfrm>
          <a:prstGeom prst="rect">
            <a:avLst/>
          </a:prstGeom>
          <a:noFill/>
        </p:spPr>
        <p:txBody>
          <a:bodyPr wrap="square" rtlCol="0">
            <a:spAutoFit/>
          </a:bodyPr>
          <a:lstStyle/>
          <a:p>
            <a:endParaRPr lang="en-US" dirty="0"/>
          </a:p>
        </p:txBody>
      </p:sp>
      <p:sp>
        <p:nvSpPr>
          <p:cNvPr id="6" name="TextBox 5"/>
          <p:cNvSpPr txBox="1"/>
          <p:nvPr/>
        </p:nvSpPr>
        <p:spPr>
          <a:xfrm>
            <a:off x="990600" y="1752600"/>
            <a:ext cx="7467600" cy="2985433"/>
          </a:xfrm>
          <a:prstGeom prst="rect">
            <a:avLst/>
          </a:prstGeom>
          <a:noFill/>
        </p:spPr>
        <p:txBody>
          <a:bodyPr wrap="square" rtlCol="0">
            <a:spAutoFit/>
          </a:bodyPr>
          <a:lstStyle/>
          <a:p>
            <a:pPr algn="just">
              <a:buFont typeface="Arial" pitchFamily="34" charset="0"/>
              <a:buChar char="•"/>
            </a:pPr>
            <a:r>
              <a:rPr lang="en-US" sz="2400" b="1" dirty="0" smtClean="0">
                <a:solidFill>
                  <a:schemeClr val="bg1"/>
                </a:solidFill>
              </a:rPr>
              <a:t>Viscosity test are used to measure the resistance to flow of bitumen.</a:t>
            </a:r>
          </a:p>
          <a:p>
            <a:pPr algn="just">
              <a:buFont typeface="Arial" pitchFamily="34" charset="0"/>
              <a:buChar char="•"/>
            </a:pPr>
            <a:r>
              <a:rPr lang="en-US" sz="2400" b="1" dirty="0" smtClean="0">
                <a:solidFill>
                  <a:schemeClr val="bg1"/>
                </a:solidFill>
              </a:rPr>
              <a:t>Results are given in units of Poise (P), centistokes (</a:t>
            </a:r>
            <a:r>
              <a:rPr lang="en-US" sz="2400" b="1" dirty="0" err="1" smtClean="0">
                <a:solidFill>
                  <a:schemeClr val="bg1"/>
                </a:solidFill>
              </a:rPr>
              <a:t>cSt</a:t>
            </a:r>
            <a:r>
              <a:rPr lang="en-US" sz="2400" b="1" dirty="0" smtClean="0">
                <a:solidFill>
                  <a:schemeClr val="bg1"/>
                </a:solidFill>
              </a:rPr>
              <a:t>) or Pascal seconds (Pa s) as standard units of measurement, the relationship between these units depending on the specific gravity of the bitumen.</a:t>
            </a:r>
          </a:p>
          <a:p>
            <a:pPr algn="just"/>
            <a:endParaRPr lang="en-US" sz="2400" b="1" dirty="0" smtClean="0">
              <a:solidFill>
                <a:schemeClr val="bg1"/>
              </a:solidFill>
            </a:endParaRPr>
          </a:p>
          <a:p>
            <a:pPr algn="just">
              <a:buFont typeface="Arial" pitchFamily="34" charset="0"/>
              <a:buChar char="•"/>
            </a:pPr>
            <a:endParaRPr lang="en-US" sz="2000" b="1"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pic>
        <p:nvPicPr>
          <p:cNvPr id="5" name="Picture 4"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sp>
        <p:nvSpPr>
          <p:cNvPr id="5121" name="Rectangle 1"/>
          <p:cNvSpPr>
            <a:spLocks noChangeArrowheads="1"/>
          </p:cNvSpPr>
          <p:nvPr/>
        </p:nvSpPr>
        <p:spPr bwMode="auto">
          <a:xfrm>
            <a:off x="609600" y="1779658"/>
            <a:ext cx="7924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rPr>
              <a:t>Viscosity is simply a measure of a fluids resistance to flow and is described by the following equation:</a:t>
            </a:r>
          </a:p>
        </p:txBody>
      </p:sp>
      <p:pic>
        <p:nvPicPr>
          <p:cNvPr id="5122" name="Picture 2" descr="http://classes.engr.oregonstate.edu/cce/winter2012/ce492/Modules/03_materials/03-3_body_files/image005.gif"/>
          <p:cNvPicPr>
            <a:picLocks noChangeAspect="1" noChangeArrowheads="1"/>
          </p:cNvPicPr>
          <p:nvPr/>
        </p:nvPicPr>
        <p:blipFill>
          <a:blip r:embed="rId4" cstate="print"/>
          <a:srcRect/>
          <a:stretch>
            <a:fillRect/>
          </a:stretch>
        </p:blipFill>
        <p:spPr bwMode="auto">
          <a:xfrm>
            <a:off x="130175" y="-561975"/>
            <a:ext cx="419100" cy="419100"/>
          </a:xfrm>
          <a:prstGeom prst="rect">
            <a:avLst/>
          </a:prstGeom>
          <a:noFill/>
        </p:spPr>
      </p:pic>
      <p:graphicFrame>
        <p:nvGraphicFramePr>
          <p:cNvPr id="11" name="Table 10"/>
          <p:cNvGraphicFramePr>
            <a:graphicFrameLocks noGrp="1"/>
          </p:cNvGraphicFramePr>
          <p:nvPr/>
        </p:nvGraphicFramePr>
        <p:xfrm>
          <a:off x="1066800" y="3657600"/>
          <a:ext cx="7467601" cy="2630424"/>
        </p:xfrm>
        <a:graphic>
          <a:graphicData uri="http://schemas.openxmlformats.org/drawingml/2006/table">
            <a:tbl>
              <a:tblPr>
                <a:effectLst>
                  <a:outerShdw dist="50800" sx="1000" sy="1000" algn="ctr" rotWithShape="0">
                    <a:srgbClr val="000000"/>
                  </a:outerShdw>
                </a:effectLst>
              </a:tblPr>
              <a:tblGrid>
                <a:gridCol w="908050"/>
                <a:gridCol w="311150"/>
                <a:gridCol w="533400"/>
                <a:gridCol w="5715001"/>
              </a:tblGrid>
              <a:tr h="1143000">
                <a:tc>
                  <a:txBody>
                    <a:bodyPr/>
                    <a:lstStyle/>
                    <a:p>
                      <a:pPr algn="ctr">
                        <a:lnSpc>
                          <a:spcPts val="1400"/>
                        </a:lnSpc>
                      </a:pPr>
                      <a:r>
                        <a:rPr lang="en-US" sz="2000" dirty="0">
                          <a:solidFill>
                            <a:schemeClr val="bg1"/>
                          </a:solidFill>
                        </a:rPr>
                        <a:t>where:</a:t>
                      </a:r>
                    </a:p>
                  </a:txBody>
                  <a:tcPr marL="66675" marR="66675" marT="66675" marB="66675">
                    <a:lnL>
                      <a:noFill/>
                    </a:lnL>
                    <a:lnR>
                      <a:noFill/>
                    </a:lnR>
                    <a:lnT>
                      <a:noFill/>
                    </a:lnT>
                    <a:lnB>
                      <a:noFill/>
                    </a:lnB>
                    <a:noFill/>
                  </a:tcPr>
                </a:tc>
                <a:tc>
                  <a:txBody>
                    <a:bodyPr/>
                    <a:lstStyle/>
                    <a:p>
                      <a:pPr algn="ctr">
                        <a:lnSpc>
                          <a:spcPts val="1400"/>
                        </a:lnSpc>
                      </a:pPr>
                      <a:r>
                        <a:rPr lang="el-GR" sz="2000" dirty="0">
                          <a:solidFill>
                            <a:schemeClr val="bg1"/>
                          </a:solidFill>
                        </a:rPr>
                        <a:t>μ</a:t>
                      </a:r>
                    </a:p>
                  </a:txBody>
                  <a:tcPr marL="66675" marR="66675" marT="66675" marB="66675">
                    <a:lnL>
                      <a:noFill/>
                    </a:lnL>
                    <a:lnR>
                      <a:noFill/>
                    </a:lnR>
                    <a:lnT>
                      <a:noFill/>
                    </a:lnT>
                    <a:lnB>
                      <a:noFill/>
                    </a:lnB>
                    <a:noFill/>
                  </a:tcPr>
                </a:tc>
                <a:tc>
                  <a:txBody>
                    <a:bodyPr/>
                    <a:lstStyle/>
                    <a:p>
                      <a:pPr algn="ctr">
                        <a:lnSpc>
                          <a:spcPts val="1400"/>
                        </a:lnSpc>
                      </a:pPr>
                      <a:r>
                        <a:rPr lang="en-US" sz="2000" dirty="0">
                          <a:solidFill>
                            <a:schemeClr val="bg1"/>
                          </a:solidFill>
                        </a:rPr>
                        <a:t>=</a:t>
                      </a:r>
                    </a:p>
                  </a:txBody>
                  <a:tcPr marL="66675" marR="66675" marT="66675" marB="66675">
                    <a:lnL>
                      <a:noFill/>
                    </a:lnL>
                    <a:lnR>
                      <a:noFill/>
                    </a:lnR>
                    <a:lnT>
                      <a:noFill/>
                    </a:lnT>
                    <a:lnB>
                      <a:noFill/>
                    </a:lnB>
                    <a:noFill/>
                  </a:tcPr>
                </a:tc>
                <a:tc>
                  <a:txBody>
                    <a:bodyPr/>
                    <a:lstStyle/>
                    <a:p>
                      <a:pPr algn="l">
                        <a:lnSpc>
                          <a:spcPts val="1400"/>
                        </a:lnSpc>
                      </a:pPr>
                      <a:r>
                        <a:rPr lang="en-US" sz="2000" dirty="0">
                          <a:solidFill>
                            <a:schemeClr val="bg1"/>
                          </a:solidFill>
                        </a:rPr>
                        <a:t>viscosity (in </a:t>
                      </a:r>
                      <a:r>
                        <a:rPr lang="en-US" sz="2000" dirty="0" err="1">
                          <a:solidFill>
                            <a:schemeClr val="bg1"/>
                          </a:solidFill>
                        </a:rPr>
                        <a:t>cgs</a:t>
                      </a:r>
                      <a:r>
                        <a:rPr lang="en-US" sz="2000" dirty="0">
                          <a:solidFill>
                            <a:schemeClr val="bg1"/>
                          </a:solidFill>
                        </a:rPr>
                        <a:t> units of poise). poise = dyne-sec/cm</a:t>
                      </a:r>
                      <a:r>
                        <a:rPr lang="en-US" sz="2000" baseline="30000" dirty="0">
                          <a:solidFill>
                            <a:schemeClr val="bg1"/>
                          </a:solidFill>
                        </a:rPr>
                        <a:t>2</a:t>
                      </a:r>
                      <a:r>
                        <a:rPr lang="en-US" sz="2000" dirty="0">
                          <a:solidFill>
                            <a:schemeClr val="bg1"/>
                          </a:solidFill>
                        </a:rPr>
                        <a:t> = g/cm-sec</a:t>
                      </a:r>
                      <a:br>
                        <a:rPr lang="en-US" sz="2000" dirty="0">
                          <a:solidFill>
                            <a:schemeClr val="bg1"/>
                          </a:solidFill>
                        </a:rPr>
                      </a:br>
                      <a:r>
                        <a:rPr lang="en-US" sz="2000" dirty="0">
                          <a:solidFill>
                            <a:schemeClr val="bg1"/>
                          </a:solidFill>
                        </a:rPr>
                        <a:t>(the SI unit of viscosity is the Pa-sec = N-sec/m</a:t>
                      </a:r>
                      <a:r>
                        <a:rPr lang="en-US" sz="2000" baseline="30000" dirty="0">
                          <a:solidFill>
                            <a:schemeClr val="bg1"/>
                          </a:solidFill>
                        </a:rPr>
                        <a:t>2</a:t>
                      </a:r>
                      <a:r>
                        <a:rPr lang="en-US" sz="2000" dirty="0">
                          <a:solidFill>
                            <a:schemeClr val="bg1"/>
                          </a:solidFill>
                        </a:rPr>
                        <a:t> = 10 poise)</a:t>
                      </a:r>
                    </a:p>
                  </a:txBody>
                  <a:tcPr marL="66675" marR="66675" marT="66675" marB="66675">
                    <a:lnL>
                      <a:noFill/>
                    </a:lnL>
                    <a:lnR>
                      <a:noFill/>
                    </a:lnR>
                    <a:lnT>
                      <a:noFill/>
                    </a:lnT>
                    <a:lnB>
                      <a:noFill/>
                    </a:lnB>
                    <a:noFill/>
                  </a:tcPr>
                </a:tc>
              </a:tr>
              <a:tr h="890016">
                <a:tc>
                  <a:txBody>
                    <a:bodyPr/>
                    <a:lstStyle/>
                    <a:p>
                      <a:pPr algn="ctr">
                        <a:lnSpc>
                          <a:spcPts val="1400"/>
                        </a:lnSpc>
                      </a:pPr>
                      <a:r>
                        <a:rPr lang="en-US" sz="2000">
                          <a:solidFill>
                            <a:schemeClr val="bg1"/>
                          </a:solidFill>
                        </a:rPr>
                        <a:t> </a:t>
                      </a:r>
                    </a:p>
                  </a:txBody>
                  <a:tcPr marL="66675" marR="66675" marT="66675" marB="66675">
                    <a:lnL>
                      <a:noFill/>
                    </a:lnL>
                    <a:lnR>
                      <a:noFill/>
                    </a:lnR>
                    <a:lnT>
                      <a:noFill/>
                    </a:lnT>
                    <a:lnB>
                      <a:noFill/>
                    </a:lnB>
                    <a:noFill/>
                  </a:tcPr>
                </a:tc>
                <a:tc>
                  <a:txBody>
                    <a:bodyPr/>
                    <a:lstStyle/>
                    <a:p>
                      <a:pPr algn="ctr">
                        <a:lnSpc>
                          <a:spcPts val="1400"/>
                        </a:lnSpc>
                      </a:pPr>
                      <a:r>
                        <a:rPr lang="el-GR" sz="2000">
                          <a:solidFill>
                            <a:schemeClr val="bg1"/>
                          </a:solidFill>
                        </a:rPr>
                        <a:t>τ</a:t>
                      </a:r>
                    </a:p>
                  </a:txBody>
                  <a:tcPr marL="66675" marR="66675" marT="66675" marB="66675">
                    <a:lnL>
                      <a:noFill/>
                    </a:lnL>
                    <a:lnR>
                      <a:noFill/>
                    </a:lnR>
                    <a:lnT>
                      <a:noFill/>
                    </a:lnT>
                    <a:lnB>
                      <a:noFill/>
                    </a:lnB>
                    <a:noFill/>
                  </a:tcPr>
                </a:tc>
                <a:tc>
                  <a:txBody>
                    <a:bodyPr/>
                    <a:lstStyle/>
                    <a:p>
                      <a:pPr algn="ctr">
                        <a:lnSpc>
                          <a:spcPts val="1400"/>
                        </a:lnSpc>
                      </a:pPr>
                      <a:r>
                        <a:rPr lang="en-US" sz="2000">
                          <a:solidFill>
                            <a:schemeClr val="bg1"/>
                          </a:solidFill>
                        </a:rPr>
                        <a:t>=</a:t>
                      </a:r>
                    </a:p>
                  </a:txBody>
                  <a:tcPr marL="66675" marR="66675" marT="66675" marB="66675">
                    <a:lnL>
                      <a:noFill/>
                    </a:lnL>
                    <a:lnR>
                      <a:noFill/>
                    </a:lnR>
                    <a:lnT>
                      <a:noFill/>
                    </a:lnT>
                    <a:lnB>
                      <a:noFill/>
                    </a:lnB>
                    <a:noFill/>
                  </a:tcPr>
                </a:tc>
                <a:tc>
                  <a:txBody>
                    <a:bodyPr/>
                    <a:lstStyle/>
                    <a:p>
                      <a:pPr algn="l">
                        <a:lnSpc>
                          <a:spcPts val="1400"/>
                        </a:lnSpc>
                      </a:pPr>
                      <a:r>
                        <a:rPr lang="en-US" sz="2000" dirty="0">
                          <a:solidFill>
                            <a:schemeClr val="bg1"/>
                          </a:solidFill>
                        </a:rPr>
                        <a:t>shear stress</a:t>
                      </a:r>
                    </a:p>
                  </a:txBody>
                  <a:tcPr marL="66675" marR="66675" marT="66675" marB="66675">
                    <a:lnL>
                      <a:noFill/>
                    </a:lnL>
                    <a:lnR>
                      <a:noFill/>
                    </a:lnR>
                    <a:lnT>
                      <a:noFill/>
                    </a:lnT>
                    <a:lnB>
                      <a:noFill/>
                    </a:lnB>
                    <a:noFill/>
                  </a:tcPr>
                </a:tc>
              </a:tr>
              <a:tr h="597408">
                <a:tc>
                  <a:txBody>
                    <a:bodyPr/>
                    <a:lstStyle/>
                    <a:p>
                      <a:pPr algn="ctr">
                        <a:lnSpc>
                          <a:spcPts val="1400"/>
                        </a:lnSpc>
                      </a:pPr>
                      <a:endParaRPr lang="en-US" sz="2000">
                        <a:solidFill>
                          <a:schemeClr val="bg1"/>
                        </a:solidFill>
                      </a:endParaRPr>
                    </a:p>
                  </a:txBody>
                  <a:tcPr marL="66675" marR="66675" marT="66675" marB="66675">
                    <a:lnL>
                      <a:noFill/>
                    </a:lnL>
                    <a:lnR>
                      <a:noFill/>
                    </a:lnR>
                    <a:lnT>
                      <a:noFill/>
                    </a:lnT>
                    <a:lnB>
                      <a:noFill/>
                    </a:lnB>
                    <a:noFill/>
                  </a:tcPr>
                </a:tc>
                <a:tc>
                  <a:txBody>
                    <a:bodyPr/>
                    <a:lstStyle/>
                    <a:p>
                      <a:pPr algn="ctr">
                        <a:lnSpc>
                          <a:spcPts val="1400"/>
                        </a:lnSpc>
                      </a:pPr>
                      <a:r>
                        <a:rPr lang="el-GR" sz="2000">
                          <a:solidFill>
                            <a:schemeClr val="bg1"/>
                          </a:solidFill>
                        </a:rPr>
                        <a:t>γ</a:t>
                      </a:r>
                    </a:p>
                  </a:txBody>
                  <a:tcPr marL="66675" marR="66675" marT="66675" marB="66675">
                    <a:lnL>
                      <a:noFill/>
                    </a:lnL>
                    <a:lnR>
                      <a:noFill/>
                    </a:lnR>
                    <a:lnT>
                      <a:noFill/>
                    </a:lnT>
                    <a:lnB>
                      <a:noFill/>
                    </a:lnB>
                    <a:noFill/>
                  </a:tcPr>
                </a:tc>
                <a:tc>
                  <a:txBody>
                    <a:bodyPr/>
                    <a:lstStyle/>
                    <a:p>
                      <a:pPr algn="ctr">
                        <a:lnSpc>
                          <a:spcPts val="1400"/>
                        </a:lnSpc>
                      </a:pPr>
                      <a:r>
                        <a:rPr lang="en-US" sz="2000">
                          <a:solidFill>
                            <a:schemeClr val="bg1"/>
                          </a:solidFill>
                        </a:rPr>
                        <a:t>=</a:t>
                      </a:r>
                    </a:p>
                  </a:txBody>
                  <a:tcPr marL="66675" marR="66675" marT="66675" marB="66675">
                    <a:lnL>
                      <a:noFill/>
                    </a:lnL>
                    <a:lnR>
                      <a:noFill/>
                    </a:lnR>
                    <a:lnT>
                      <a:noFill/>
                    </a:lnT>
                    <a:lnB>
                      <a:noFill/>
                    </a:lnB>
                    <a:noFill/>
                  </a:tcPr>
                </a:tc>
                <a:tc>
                  <a:txBody>
                    <a:bodyPr/>
                    <a:lstStyle/>
                    <a:p>
                      <a:pPr algn="l">
                        <a:lnSpc>
                          <a:spcPts val="1400"/>
                        </a:lnSpc>
                      </a:pPr>
                      <a:r>
                        <a:rPr lang="en-US" sz="2000" dirty="0">
                          <a:solidFill>
                            <a:schemeClr val="bg1"/>
                          </a:solidFill>
                        </a:rPr>
                        <a:t>shear rate</a:t>
                      </a:r>
                    </a:p>
                  </a:txBody>
                  <a:tcPr marL="66675" marR="66675" marT="66675" marB="66675">
                    <a:lnL>
                      <a:noFill/>
                    </a:lnL>
                    <a:lnR>
                      <a:noFill/>
                    </a:lnR>
                    <a:lnT>
                      <a:noFill/>
                    </a:lnT>
                    <a:lnB>
                      <a:noFill/>
                    </a:lnB>
                    <a:noFill/>
                  </a:tcPr>
                </a:tc>
              </a:tr>
            </a:tbl>
          </a:graphicData>
        </a:graphic>
      </p:graphicFrame>
      <p:pic>
        <p:nvPicPr>
          <p:cNvPr id="12" name="Picture 11" descr="3.3 Materials - Asphalt.png"/>
          <p:cNvPicPr>
            <a:picLocks noChangeAspect="1"/>
          </p:cNvPicPr>
          <p:nvPr/>
        </p:nvPicPr>
        <p:blipFill>
          <a:blip r:embed="rId5" cstate="print"/>
          <a:stretch>
            <a:fillRect/>
          </a:stretch>
        </p:blipFill>
        <p:spPr>
          <a:xfrm>
            <a:off x="3733800" y="2590800"/>
            <a:ext cx="1219200" cy="9011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pic>
        <p:nvPicPr>
          <p:cNvPr id="5" name="Picture 4"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sp>
        <p:nvSpPr>
          <p:cNvPr id="9" name="TextBox 8"/>
          <p:cNvSpPr txBox="1"/>
          <p:nvPr/>
        </p:nvSpPr>
        <p:spPr>
          <a:xfrm>
            <a:off x="609600" y="1905000"/>
            <a:ext cx="7848600" cy="4401205"/>
          </a:xfrm>
          <a:prstGeom prst="rect">
            <a:avLst/>
          </a:prstGeom>
          <a:noFill/>
        </p:spPr>
        <p:txBody>
          <a:bodyPr wrap="square" rtlCol="0">
            <a:spAutoFit/>
          </a:bodyPr>
          <a:lstStyle/>
          <a:p>
            <a:pPr lvl="0" eaLnBrk="0" fontAlgn="base" hangingPunct="0">
              <a:spcBef>
                <a:spcPct val="0"/>
              </a:spcBef>
              <a:spcAft>
                <a:spcPct val="0"/>
              </a:spcAft>
              <a:buFont typeface="Arial" pitchFamily="34" charset="0"/>
              <a:buChar char="•"/>
            </a:pPr>
            <a:r>
              <a:rPr lang="en-US" sz="2000" dirty="0" smtClean="0">
                <a:solidFill>
                  <a:schemeClr val="bg1"/>
                </a:solidFill>
                <a:cs typeface="Times New Roman" pitchFamily="18" charset="0"/>
              </a:rPr>
              <a:t>Asphalt binder viscosity is typically measured at 60° C (140° F) because it approximates the maximum HMA pavement surface temperature during summer in the U.S.</a:t>
            </a:r>
          </a:p>
          <a:p>
            <a:pPr lvl="0" eaLnBrk="0" fontAlgn="base" hangingPunct="0">
              <a:spcBef>
                <a:spcPct val="0"/>
              </a:spcBef>
              <a:spcAft>
                <a:spcPct val="0"/>
              </a:spcAft>
              <a:buFont typeface="Arial" pitchFamily="34" charset="0"/>
              <a:buChar char="•"/>
            </a:pPr>
            <a:r>
              <a:rPr lang="en-US" sz="2000" dirty="0" smtClean="0">
                <a:solidFill>
                  <a:schemeClr val="bg1"/>
                </a:solidFill>
                <a:cs typeface="Times New Roman" pitchFamily="18" charset="0"/>
              </a:rPr>
              <a:t>The basic absolute viscosity test measures the time it takes for a fixed volume of asphalt binder to be drawn up through a capillary tube by means of vacuum, under closely controlled conditions of vacuum and temperature (ASTM, 2001).</a:t>
            </a:r>
          </a:p>
          <a:p>
            <a:pPr lvl="0" eaLnBrk="0" fontAlgn="base" hangingPunct="0">
              <a:spcBef>
                <a:spcPct val="0"/>
              </a:spcBef>
              <a:spcAft>
                <a:spcPct val="0"/>
              </a:spcAft>
              <a:buFont typeface="Arial" pitchFamily="34" charset="0"/>
              <a:buChar char="•"/>
            </a:pPr>
            <a:r>
              <a:rPr lang="en-US" sz="2000" dirty="0" smtClean="0">
                <a:solidFill>
                  <a:schemeClr val="bg1"/>
                </a:solidFill>
                <a:cs typeface="Times New Roman" pitchFamily="18" charset="0"/>
              </a:rPr>
              <a:t> Although absolute viscosity is an improvement over the penetration test, it still only measures viscosity at one temperature and thus does not fully characterize an asphalt binders consistency over the expected range of construction and service conditions.</a:t>
            </a:r>
          </a:p>
          <a:p>
            <a:pPr lvl="0" eaLnBrk="0" fontAlgn="base" hangingPunct="0">
              <a:spcBef>
                <a:spcPct val="0"/>
              </a:spcBef>
              <a:spcAft>
                <a:spcPct val="0"/>
              </a:spcAft>
            </a:pPr>
            <a:r>
              <a:rPr lang="en-US" sz="2000" dirty="0" smtClean="0">
                <a:solidFill>
                  <a:schemeClr val="bg1"/>
                </a:solidFill>
                <a:cs typeface="Times New Roman" pitchFamily="18" charset="0"/>
              </a:rPr>
              <a:t>The standard absolute viscosity test is:</a:t>
            </a:r>
          </a:p>
          <a:p>
            <a:pPr lvl="0" eaLnBrk="0" fontAlgn="base" hangingPunct="0">
              <a:spcBef>
                <a:spcPct val="0"/>
              </a:spcBef>
              <a:spcAft>
                <a:spcPct val="0"/>
              </a:spcAft>
              <a:buFontTx/>
              <a:buChar char="•"/>
            </a:pPr>
            <a:r>
              <a:rPr lang="en-US" sz="2000" dirty="0" smtClean="0">
                <a:solidFill>
                  <a:schemeClr val="bg1"/>
                </a:solidFill>
                <a:cs typeface="Times New Roman" pitchFamily="18" charset="0"/>
              </a:rPr>
              <a:t>AASHTO T 202 and ASTM D 2171: Viscosity of Asphalts by Vacuum Capillary Viscometer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pic>
        <p:nvPicPr>
          <p:cNvPr id="5" name="Picture 4"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pic>
        <p:nvPicPr>
          <p:cNvPr id="10" name="Picture 9" descr="Bitumen Viscosity Testing Equipment and Test Procedures.png"/>
          <p:cNvPicPr>
            <a:picLocks noChangeAspect="1"/>
          </p:cNvPicPr>
          <p:nvPr/>
        </p:nvPicPr>
        <p:blipFill>
          <a:blip r:embed="rId4" cstate="print"/>
          <a:stretch>
            <a:fillRect/>
          </a:stretch>
        </p:blipFill>
        <p:spPr>
          <a:xfrm>
            <a:off x="152400" y="1676400"/>
            <a:ext cx="4543425" cy="3419475"/>
          </a:xfrm>
          <a:prstGeom prst="rect">
            <a:avLst/>
          </a:prstGeom>
        </p:spPr>
      </p:pic>
      <p:pic>
        <p:nvPicPr>
          <p:cNvPr id="11" name="Picture 10" descr="Bitumen Viscosity Testing Equipment and Test Procedures2.png"/>
          <p:cNvPicPr>
            <a:picLocks noChangeAspect="1"/>
          </p:cNvPicPr>
          <p:nvPr/>
        </p:nvPicPr>
        <p:blipFill>
          <a:blip r:embed="rId5" cstate="print"/>
          <a:stretch>
            <a:fillRect/>
          </a:stretch>
        </p:blipFill>
        <p:spPr>
          <a:xfrm>
            <a:off x="4724400" y="3048000"/>
            <a:ext cx="4267200" cy="3505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pic>
        <p:nvPicPr>
          <p:cNvPr id="5" name="Picture 4"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pic>
        <p:nvPicPr>
          <p:cNvPr id="1026" name="Picture 2"/>
          <p:cNvPicPr>
            <a:picLocks noChangeAspect="1" noChangeArrowheads="1"/>
          </p:cNvPicPr>
          <p:nvPr/>
        </p:nvPicPr>
        <p:blipFill>
          <a:blip r:embed="rId4" cstate="print"/>
          <a:srcRect/>
          <a:stretch>
            <a:fillRect/>
          </a:stretch>
        </p:blipFill>
        <p:spPr bwMode="auto">
          <a:xfrm>
            <a:off x="2133600" y="1752600"/>
            <a:ext cx="5280025" cy="3554413"/>
          </a:xfrm>
          <a:prstGeom prst="rect">
            <a:avLst/>
          </a:prstGeom>
          <a:noFill/>
          <a:ln w="9525">
            <a:noFill/>
            <a:miter lim="800000"/>
            <a:headEnd/>
            <a:tailEnd/>
          </a:ln>
        </p:spPr>
      </p:pic>
      <p:sp>
        <p:nvSpPr>
          <p:cNvPr id="6" name="TextBox 5"/>
          <p:cNvSpPr txBox="1"/>
          <p:nvPr/>
        </p:nvSpPr>
        <p:spPr>
          <a:xfrm>
            <a:off x="2209800" y="5410200"/>
            <a:ext cx="5257800" cy="923330"/>
          </a:xfrm>
          <a:prstGeom prst="rect">
            <a:avLst/>
          </a:prstGeom>
          <a:noFill/>
        </p:spPr>
        <p:txBody>
          <a:bodyPr wrap="square" rtlCol="0">
            <a:spAutoFit/>
          </a:bodyPr>
          <a:lstStyle/>
          <a:p>
            <a:pPr algn="just"/>
            <a:r>
              <a:rPr lang="en-US" dirty="0" smtClean="0">
                <a:solidFill>
                  <a:schemeClr val="bg1"/>
                </a:solidFill>
              </a:rPr>
              <a:t>PHOTO 5. Close up of two Cannon-Manning vacuum viscometers; flow is taking place in the left viscometer under vacuum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pic>
        <p:nvPicPr>
          <p:cNvPr id="5" name="Picture 4"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sp>
        <p:nvSpPr>
          <p:cNvPr id="6" name="TextBox 5"/>
          <p:cNvSpPr txBox="1"/>
          <p:nvPr/>
        </p:nvSpPr>
        <p:spPr>
          <a:xfrm>
            <a:off x="1905000" y="5791200"/>
            <a:ext cx="5943600" cy="400110"/>
          </a:xfrm>
          <a:prstGeom prst="rect">
            <a:avLst/>
          </a:prstGeom>
          <a:noFill/>
        </p:spPr>
        <p:txBody>
          <a:bodyPr wrap="square" rtlCol="0">
            <a:spAutoFit/>
          </a:bodyPr>
          <a:lstStyle/>
          <a:p>
            <a:pPr algn="just"/>
            <a:r>
              <a:rPr lang="en-US" sz="2000" dirty="0" smtClean="0">
                <a:solidFill>
                  <a:schemeClr val="bg1"/>
                </a:solidFill>
              </a:rPr>
              <a:t>PHOTO 6. Sample calculation for absolute viscosity</a:t>
            </a:r>
            <a:endParaRPr lang="en-US" sz="2000" dirty="0">
              <a:solidFill>
                <a:schemeClr val="bg1"/>
              </a:solidFill>
            </a:endParaRPr>
          </a:p>
        </p:txBody>
      </p:sp>
      <p:pic>
        <p:nvPicPr>
          <p:cNvPr id="2050" name="Picture 2"/>
          <p:cNvPicPr>
            <a:picLocks noChangeAspect="1" noChangeArrowheads="1"/>
          </p:cNvPicPr>
          <p:nvPr/>
        </p:nvPicPr>
        <p:blipFill>
          <a:blip r:embed="rId4" cstate="print"/>
          <a:srcRect/>
          <a:stretch>
            <a:fillRect/>
          </a:stretch>
        </p:blipFill>
        <p:spPr bwMode="auto">
          <a:xfrm>
            <a:off x="1447800" y="1371600"/>
            <a:ext cx="6525158"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1600200"/>
            <a:ext cx="6781800" cy="1200329"/>
          </a:xfrm>
          <a:prstGeom prst="rect">
            <a:avLst/>
          </a:prstGeom>
          <a:noFill/>
        </p:spPr>
        <p:txBody>
          <a:bodyPr wrap="square" rtlCol="0">
            <a:spAutoFit/>
          </a:bodyPr>
          <a:lstStyle/>
          <a:p>
            <a:pPr algn="ctr"/>
            <a:r>
              <a:rPr lang="en-US" sz="7200" b="1" dirty="0" smtClean="0">
                <a:solidFill>
                  <a:schemeClr val="bg1"/>
                </a:solidFill>
                <a:latin typeface="Cooper Black" pitchFamily="18" charset="0"/>
              </a:rPr>
              <a:t>Thank You…</a:t>
            </a:r>
          </a:p>
        </p:txBody>
      </p:sp>
      <p:pic>
        <p:nvPicPr>
          <p:cNvPr id="3" name="Picture 2" descr="logo_utm1.gif"/>
          <p:cNvPicPr>
            <a:picLocks noChangeAspect="1"/>
          </p:cNvPicPr>
          <p:nvPr/>
        </p:nvPicPr>
        <p:blipFill>
          <a:blip r:embed="rId3" cstate="print"/>
          <a:stretch>
            <a:fillRect/>
          </a:stretch>
        </p:blipFill>
        <p:spPr>
          <a:xfrm>
            <a:off x="228600" y="228600"/>
            <a:ext cx="1600200" cy="1481667"/>
          </a:xfrm>
          <a:prstGeom prst="rect">
            <a:avLst/>
          </a:prstGeom>
          <a:noFill/>
          <a:ln>
            <a:noFill/>
          </a:ln>
        </p:spPr>
      </p:pic>
      <p:pic>
        <p:nvPicPr>
          <p:cNvPr id="6" name="Picture 5" descr="www_animated-animation_de_smiley_3d_gifs_animiert_gif_clip-art_icons_01_600x400.gif"/>
          <p:cNvPicPr>
            <a:picLocks noChangeAspect="1"/>
          </p:cNvPicPr>
          <p:nvPr/>
        </p:nvPicPr>
        <p:blipFill>
          <a:blip r:embed="rId4" cstate="print"/>
          <a:stretch>
            <a:fillRect/>
          </a:stretch>
        </p:blipFill>
        <p:spPr>
          <a:xfrm>
            <a:off x="2209800" y="2667000"/>
            <a:ext cx="5181600" cy="3454400"/>
          </a:xfrm>
          <a:prstGeom prst="rect">
            <a:avLst/>
          </a:prstGeom>
        </p:spPr>
      </p:pic>
      <p:sp>
        <p:nvSpPr>
          <p:cNvPr id="7" name="TextBox 6"/>
          <p:cNvSpPr txBox="1"/>
          <p:nvPr/>
        </p:nvSpPr>
        <p:spPr>
          <a:xfrm>
            <a:off x="2209800" y="6172200"/>
            <a:ext cx="3886200" cy="369332"/>
          </a:xfrm>
          <a:prstGeom prst="rect">
            <a:avLst/>
          </a:prstGeom>
          <a:noFill/>
        </p:spPr>
        <p:txBody>
          <a:bodyPr wrap="square" rtlCol="0">
            <a:spAutoFit/>
          </a:bodyPr>
          <a:lstStyle/>
          <a:p>
            <a:r>
              <a:rPr lang="en-US" dirty="0" smtClean="0">
                <a:solidFill>
                  <a:srgbClr val="FFFF00"/>
                </a:solidFill>
                <a:latin typeface="Kartika" pitchFamily="18" charset="0"/>
                <a:cs typeface="Kartika" pitchFamily="18" charset="0"/>
              </a:rPr>
              <a:t>be prepared for the next presentation…</a:t>
            </a:r>
            <a:endParaRPr lang="en-US" dirty="0">
              <a:solidFill>
                <a:srgbClr val="FFFF00"/>
              </a:solidFill>
              <a:latin typeface="Kartika" pitchFamily="18" charset="0"/>
              <a:cs typeface="Kartik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FF008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163</Words>
  <Application>Microsoft Office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HIGHWAY ENGINEERING [2832]</vt:lpstr>
      <vt:lpstr>Slide 2</vt:lpstr>
      <vt:lpstr>Slide 3</vt:lpstr>
      <vt:lpstr>Slide 4</vt:lpstr>
      <vt:lpstr>Slide 5</vt:lpstr>
      <vt:lpstr>Slide 6</vt:lpstr>
      <vt:lpstr>Slide 7</vt:lpstr>
      <vt:lpstr>Slide 8</vt:lpstr>
      <vt:lpstr>Slide 9</vt:lpstr>
    </vt:vector>
  </TitlesOfParts>
  <Company>utm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 ENGINEERING [2832]</dc:title>
  <dc:creator>user</dc:creator>
  <cp:lastModifiedBy>user</cp:lastModifiedBy>
  <cp:revision>58</cp:revision>
  <dcterms:created xsi:type="dcterms:W3CDTF">2012-10-02T10:05:19Z</dcterms:created>
  <dcterms:modified xsi:type="dcterms:W3CDTF">2012-10-04T01:32:41Z</dcterms:modified>
</cp:coreProperties>
</file>