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60" r:id="rId5"/>
    <p:sldId id="258" r:id="rId6"/>
    <p:sldId id="259" r:id="rId7"/>
    <p:sldId id="261" r:id="rId8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565" y="882650"/>
            <a:ext cx="9211945" cy="1323340"/>
          </a:xfrm>
        </p:spPr>
        <p:txBody>
          <a:bodyPr>
            <a:normAutofit/>
          </a:bodyPr>
          <a:p>
            <a:pPr algn="ctr"/>
            <a:r>
              <a:rPr lang="en-MY" altLang="ms-MY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charset="0"/>
              </a:rPr>
              <a:t>SECOND-LAW ASPECTS IN DAILY LIFE</a:t>
            </a:r>
            <a:endParaRPr lang="en-MY" altLang="ms-MY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Black" panose="0208090404030B0204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625" y="2445385"/>
            <a:ext cx="9218295" cy="3214370"/>
          </a:xfrm>
        </p:spPr>
        <p:txBody>
          <a:bodyPr/>
          <a:p>
            <a:r>
              <a:rPr lang="ms-MY" dirty="0" smtClean="0">
                <a:solidFill>
                  <a:srgbClr val="00B0F0"/>
                </a:solidFill>
                <a:latin typeface="Matura MT Script Capitals" panose="03020802060602070202" charset="0"/>
                <a:sym typeface="+mn-ea"/>
              </a:rPr>
              <a:t>Saving energy to save the world</a:t>
            </a:r>
            <a:endParaRPr lang="ms-MY" dirty="0" smtClean="0">
              <a:solidFill>
                <a:srgbClr val="00B0F0"/>
              </a:solidFill>
              <a:latin typeface="Matura MT Script Capitals" panose="03020802060602070202" charset="0"/>
              <a:sym typeface="+mn-ea"/>
            </a:endParaRPr>
          </a:p>
          <a:p>
            <a:r>
              <a:rPr lang="en-MY" altLang="en-US" sz="2800">
                <a:latin typeface="Gungsuh" panose="02030600000101010101" charset="-127"/>
                <a:ea typeface="Gungsuh" panose="02030600000101010101" charset="-127"/>
                <a:sym typeface="+mn-ea"/>
              </a:rPr>
              <a:t>MUHAMAD ZULFADHLI BIN ZOLHI SAM</a:t>
            </a:r>
            <a:endParaRPr lang="en-MY" altLang="en-US" sz="2800">
              <a:latin typeface="Gungsuh" panose="02030600000101010101" charset="-127"/>
              <a:ea typeface="Gungsuh" panose="02030600000101010101" charset="-127"/>
              <a:sym typeface="+mn-ea"/>
            </a:endParaRPr>
          </a:p>
          <a:p>
            <a:r>
              <a:rPr lang="en-MY" altLang="en-US" sz="2800">
                <a:latin typeface="Gungsuh" panose="02030600000101010101" charset="-127"/>
                <a:ea typeface="Gungsuh" panose="02030600000101010101" charset="-127"/>
                <a:sym typeface="+mn-ea"/>
              </a:rPr>
              <a:t>SHANTHI A\P SOUNTHARARAJAN</a:t>
            </a:r>
            <a:endParaRPr lang="en-MY" altLang="en-US" sz="2800">
              <a:latin typeface="Gungsuh" panose="02030600000101010101" charset="-127"/>
              <a:ea typeface="Gungsuh" panose="02030600000101010101" charset="-127"/>
              <a:sym typeface="+mn-ea"/>
            </a:endParaRPr>
          </a:p>
          <a:p>
            <a:r>
              <a:rPr lang="en-MY" altLang="en-US" sz="2800">
                <a:latin typeface="Gungsuh" panose="02030600000101010101" charset="-127"/>
                <a:ea typeface="Gungsuh" panose="02030600000101010101" charset="-127"/>
              </a:rPr>
              <a:t>NOOR SHAHIRAH BINTI ABU BAKAR</a:t>
            </a:r>
            <a:endParaRPr lang="en-MY" altLang="en-US" sz="2800">
              <a:latin typeface="Gungsuh" panose="02030600000101010101" charset="-127"/>
              <a:ea typeface="Gungsuh" panose="02030600000101010101" charset="-127"/>
            </a:endParaRPr>
          </a:p>
          <a:p>
            <a:r>
              <a:rPr lang="en-MY" altLang="en-US" sz="2800">
                <a:latin typeface="Gungsuh" panose="02030600000101010101" charset="-127"/>
                <a:ea typeface="Gungsuh" panose="02030600000101010101" charset="-127"/>
                <a:sym typeface="+mn-ea"/>
              </a:rPr>
              <a:t>NURUL NAZIRAH BINTI MOHD IZAN</a:t>
            </a:r>
            <a:endParaRPr lang="en-MY" altLang="en-US" sz="2800">
              <a:latin typeface="Gungsuh" panose="02030600000101010101" charset="-127"/>
              <a:ea typeface="Gungsuh" panose="02030600000101010101" charset="-127"/>
              <a:sym typeface="+mn-ea"/>
            </a:endParaRPr>
          </a:p>
          <a:p>
            <a:pPr algn="ctr"/>
            <a:r>
              <a:rPr lang="en-MY" altLang="en-US" sz="2800">
                <a:latin typeface="Gungsuh" panose="02030600000101010101" charset="-127"/>
                <a:ea typeface="Gungsuh" panose="02030600000101010101" charset="-127"/>
                <a:sym typeface="+mn-ea"/>
              </a:rPr>
              <a:t>                  SYAHEERAH NAZEEHAH BINTI SOPIAN </a:t>
            </a:r>
            <a:endParaRPr lang="en-MY" altLang="en-US" sz="2800">
              <a:latin typeface="Gungsuh" panose="02030600000101010101" charset="-127"/>
              <a:ea typeface="Gungsuh" panose="02030600000101010101" charset="-127"/>
              <a:sym typeface="+mn-ea"/>
            </a:endParaRPr>
          </a:p>
          <a:p>
            <a:endParaRPr lang="en-MY" altLang="en-US" sz="2800">
              <a:latin typeface="Gungsuh" panose="02030600000101010101" charset="-127"/>
              <a:ea typeface="Gungsuh" panose="02030600000101010101" charset="-127"/>
              <a:sym typeface="+mn-ea"/>
            </a:endParaRPr>
          </a:p>
          <a:p>
            <a:endParaRPr lang="en-MY" altLang="en-US"/>
          </a:p>
          <a:p>
            <a:pPr algn="ctr"/>
            <a:endParaRPr lang="en-MY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325"/>
            <a:ext cx="10972800" cy="1282065"/>
          </a:xfrm>
        </p:spPr>
        <p:txBody>
          <a:bodyPr/>
          <a:p>
            <a:pPr algn="ctr"/>
            <a:r>
              <a:rPr lang="en-MY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oper Black" panose="0208090404030B020404" charset="0"/>
              </a:rPr>
              <a:t>INTRODUCTION OF SECOND LAW OF THERMODYNAMICS</a:t>
            </a:r>
            <a:endParaRPr lang="en-MY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Cooper Black" panose="0208090404030B0204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755"/>
            <a:ext cx="10972800" cy="4655820"/>
          </a:xfrm>
        </p:spPr>
        <p:txBody>
          <a:bodyPr/>
          <a:p>
            <a:endParaRPr lang="en-US"/>
          </a:p>
          <a:p>
            <a:pPr>
              <a:buFont typeface="Wingdings" panose="05000000000000000000" charset="0"/>
              <a:buChar char=""/>
            </a:pPr>
            <a:r>
              <a:rPr lang="en-MY" altLang="en-US" sz="2400"/>
              <a:t>The Second Law of Thermodynamics states that the total entropy of entire universe, as an isolated system, will always increase over time.</a:t>
            </a:r>
            <a:endParaRPr lang="en-MY" altLang="en-US" sz="2400"/>
          </a:p>
          <a:p>
            <a:pPr>
              <a:buFont typeface="Wingdings" panose="05000000000000000000" charset="0"/>
              <a:buChar char=""/>
            </a:pPr>
            <a:r>
              <a:rPr lang="en-MY" altLang="en-US" sz="2400"/>
              <a:t>In the development of the second law of thermodynamics, thermal energy resevoir is used where a source supplies heat energy and a sink absorb heat energy without undergoing any change in temperature.</a:t>
            </a:r>
            <a:endParaRPr lang="en-MY" altLang="en-US" sz="2400"/>
          </a:p>
          <a:p>
            <a:pPr>
              <a:buFont typeface="Wingdings" panose="05000000000000000000" charset="0"/>
              <a:buChar char=""/>
            </a:pPr>
            <a:r>
              <a:rPr lang="en-MY" altLang="en-US" sz="2400"/>
              <a:t>The transfer of heat from a low temperature medium to a high temperature one requires special devices called air conditioner</a:t>
            </a:r>
            <a:endParaRPr lang="en-MY" altLang="en-US" sz="2400"/>
          </a:p>
          <a:p>
            <a:pPr algn="ctr">
              <a:buFont typeface="Wingdings" panose="05000000000000000000" charset="0"/>
              <a:buChar char=""/>
            </a:pPr>
            <a:r>
              <a:rPr lang="en-MY" altLang="en-US" sz="2400"/>
              <a:t>four main components: a compressor, a condeser, an expension valve and an evaporator </a:t>
            </a:r>
            <a:endParaRPr lang="en-MY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2440"/>
            <a:ext cx="10972800" cy="582613"/>
          </a:xfrm>
        </p:spPr>
        <p:txBody>
          <a:bodyPr/>
          <a:p>
            <a:pPr algn="ctr"/>
            <a:r>
              <a:rPr lang="en-MY" alt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ooper Black" panose="0208090404030B020404" charset="0"/>
              </a:rPr>
              <a:t>OBJECTIVES</a:t>
            </a:r>
            <a:endParaRPr lang="en-MY" altLang="en-US" sz="540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latin typeface="Cooper Black" panose="0208090404030B0204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0850"/>
            <a:ext cx="10972800" cy="4953000"/>
          </a:xfrm>
        </p:spPr>
        <p:txBody>
          <a:bodyPr/>
          <a:p>
            <a:pPr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Matura MT Script Capitals" panose="03020802060602070202" charset="0"/>
                <a:sym typeface="+mn-ea"/>
              </a:rPr>
              <a:t>To identify the issues related to the environment and economy because of the excess usage of the air conditioner.</a:t>
            </a:r>
            <a:endParaRPr lang="en-US" sz="3600" dirty="0" smtClean="0">
              <a:latin typeface="Matura MT Script Capitals" panose="03020802060602070202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Matura MT Script Capitals" panose="03020802060602070202" charset="0"/>
                <a:sym typeface="+mn-ea"/>
              </a:rPr>
              <a:t>To identify the solutions to overcome the issues causes by the usage of </a:t>
            </a:r>
            <a:r>
              <a:rPr lang="en-US" sz="3600" dirty="0" err="1" smtClean="0">
                <a:latin typeface="Matura MT Script Capitals" panose="03020802060602070202" charset="0"/>
                <a:sym typeface="+mn-ea"/>
              </a:rPr>
              <a:t>airconditioner</a:t>
            </a:r>
            <a:r>
              <a:rPr lang="en-US" sz="3600" dirty="0" smtClean="0">
                <a:latin typeface="Matura MT Script Capitals" panose="03020802060602070202" charset="0"/>
                <a:sym typeface="+mn-ea"/>
              </a:rPr>
              <a:t> to the environment and to the economy.</a:t>
            </a:r>
            <a:endParaRPr lang="en-US" sz="3600" dirty="0" smtClean="0">
              <a:latin typeface="Matura MT Script Capitals" panose="03020802060602070202" charset="0"/>
            </a:endParaRPr>
          </a:p>
          <a:p>
            <a:pPr algn="ctr"/>
            <a:endParaRPr lang="en-US" sz="3600">
              <a:latin typeface="Matura MT Script Capitals" panose="0302080206060207020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045"/>
            <a:ext cx="10972800" cy="582613"/>
          </a:xfrm>
        </p:spPr>
        <p:txBody>
          <a:bodyPr/>
          <a:p>
            <a:pPr algn="ctr"/>
            <a:r>
              <a:rPr lang="en-MY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ooper Black" panose="0208090404030B020404" charset="0"/>
              </a:rPr>
              <a:t>APPLICATION OF SECOND-LAW IN REAL LIFE</a:t>
            </a:r>
            <a:endParaRPr lang="en-MY" altLang="en-US" sz="440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latin typeface="Cooper Black" panose="0208090404030B020404" charset="0"/>
            </a:endParaRPr>
          </a:p>
        </p:txBody>
      </p:sp>
      <p:pic>
        <p:nvPicPr>
          <p:cNvPr id="4" name="Content Placeholder 3" descr="an-air-conditioning-system-1-63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2196465"/>
            <a:ext cx="5384800" cy="4042410"/>
          </a:xfrm>
          <a:prstGeom prst="rect">
            <a:avLst/>
          </a:prstGeom>
        </p:spPr>
      </p:pic>
      <p:pic>
        <p:nvPicPr>
          <p:cNvPr id="5" name="Content Placeholder 4" descr="Air conditioner - refrigration cycl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435" y="2018030"/>
            <a:ext cx="5180965" cy="40246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240"/>
            <a:ext cx="10972800" cy="10636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en-MY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ill Sans Ultra Bold" panose="020B0A02020104020203" charset="0"/>
              </a:rPr>
              <a:t>PROBLEM AND SOLUTION </a:t>
            </a:r>
            <a:endParaRPr lang="en-MY" altLang="en-US" sz="4400">
              <a:ln w="10160">
                <a:solidFill>
                  <a:schemeClr val="accent5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Gill Sans Ultra Bold" panose="020B0A020201040202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9540"/>
            <a:ext cx="5384800" cy="4953000"/>
          </a:xfrm>
        </p:spPr>
        <p:txBody>
          <a:bodyPr/>
          <a:p>
            <a:pPr algn="ctr">
              <a:buFont typeface="Wingdings" panose="05000000000000000000" charset="0"/>
              <a:buChar char=""/>
            </a:pPr>
            <a:r>
              <a:rPr lang="en-MY" altLang="en-US" b="1"/>
              <a:t>PROBLEM STATEMENT</a:t>
            </a:r>
            <a:endParaRPr lang="en-MY" altLang="en-US" b="1"/>
          </a:p>
          <a:p>
            <a:pPr marL="0" indent="0" algn="ctr">
              <a:buFont typeface="Wingdings" panose="05000000000000000000" charset="0"/>
              <a:buNone/>
            </a:pPr>
            <a:endParaRPr lang="en-MY" altLang="en-US"/>
          </a:p>
          <a:p>
            <a:pPr marL="0" indent="0" algn="ctr">
              <a:buFont typeface="Wingdings" panose="05000000000000000000" charset="0"/>
              <a:buNone/>
            </a:pPr>
            <a:r>
              <a:rPr lang="en-MY" altLang="en-US">
                <a:latin typeface="+mn-ea"/>
              </a:rPr>
              <a:t>how to prevent refrigerant leaks in air conditioner in order to safe the environment ?</a:t>
            </a:r>
            <a:endParaRPr lang="en-MY" altLang="en-US">
              <a:latin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99540"/>
            <a:ext cx="5384800" cy="4953000"/>
          </a:xfrm>
        </p:spPr>
        <p:txBody>
          <a:bodyPr/>
          <a:p>
            <a:pPr algn="ctr">
              <a:buFont typeface="Wingdings" panose="05000000000000000000" charset="0"/>
              <a:buChar char=""/>
            </a:pPr>
            <a:r>
              <a:rPr lang="en-MY" altLang="en-US" sz="3600" b="1"/>
              <a:t>SOLUTION</a:t>
            </a:r>
            <a:endParaRPr lang="en-MY" altLang="en-US" sz="3600" b="1"/>
          </a:p>
          <a:p>
            <a:pPr algn="ctr"/>
            <a:r>
              <a:rPr lang="en-MY" altLang="en-US" sz="2400">
                <a:latin typeface="+mj-ea"/>
                <a:ea typeface="+mj-ea"/>
              </a:rPr>
              <a:t>a trained technician should fix any leak, test repair and then charge the system with correct amount of refrigerant.</a:t>
            </a:r>
            <a:endParaRPr lang="en-MY" altLang="en-US" sz="2400">
              <a:latin typeface="+mj-ea"/>
              <a:ea typeface="+mj-ea"/>
            </a:endParaRPr>
          </a:p>
          <a:p>
            <a:pPr algn="ctr"/>
            <a:r>
              <a:rPr lang="en-MY" altLang="en-US" sz="2400">
                <a:latin typeface="+mj-ea"/>
                <a:ea typeface="+mj-ea"/>
              </a:rPr>
              <a:t>we should services air conditioner at least once a year to make sure the air conditioner will work efficiently</a:t>
            </a:r>
            <a:endParaRPr lang="en-MY" altLang="en-US" sz="24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03530"/>
            <a:ext cx="10972800" cy="742950"/>
          </a:xfrm>
        </p:spPr>
        <p:txBody>
          <a:bodyPr/>
          <a:p>
            <a:pPr algn="ctr"/>
            <a:r>
              <a:rPr lang="en-MY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charset="0"/>
              </a:rPr>
              <a:t>CONCLUSION</a:t>
            </a:r>
            <a:endParaRPr lang="en-MY" altLang="en-US" sz="4400">
              <a:ln w="10160">
                <a:solidFill>
                  <a:schemeClr val="accent5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Black" panose="0208090404030B0204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We can conclude that second law of thermo</a:t>
            </a:r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dyanamics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is essential in our daily life </a:t>
            </a:r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application.</a:t>
            </a:r>
            <a:endParaRPr lang="en-US" dirty="0" err="1" smtClean="0">
              <a:latin typeface="TechnicLite" panose="00000400000000000000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For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instance,air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conditioner operates under Carnot </a:t>
            </a:r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Cycle.</a:t>
            </a:r>
            <a:endParaRPr lang="en-US" dirty="0" err="1" smtClean="0">
              <a:latin typeface="TechnicLite" panose="00000400000000000000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Other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than </a:t>
            </a:r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that,refrigerator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also one of application of second law in daily </a:t>
            </a:r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life.</a:t>
            </a:r>
            <a:endParaRPr lang="en-US" dirty="0" err="1" smtClean="0">
              <a:latin typeface="TechnicLite" panose="00000400000000000000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Understanding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how second law of thermodynamics work can help to minimize usage of air conditioner as excessive usage of it can thin the ozone layer and affect </a:t>
            </a:r>
            <a:r>
              <a:rPr lang="en-MY" alt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our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financia</a:t>
            </a:r>
            <a:r>
              <a:rPr lang="en-MY" alt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MY" altLang="en-US" dirty="0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too</a:t>
            </a:r>
            <a:r>
              <a:rPr lang="en-MY" altLang="en-US" dirty="0" err="1" smtClean="0">
                <a:latin typeface="TechnicLite" panose="00000400000000000000" charset="0"/>
                <a:cs typeface="Times New Roman" panose="02020603050405020304" pitchFamily="18" charset="0"/>
                <a:sym typeface="+mn-ea"/>
              </a:rPr>
              <a:t>.</a:t>
            </a:r>
            <a:endParaRPr lang="en-MY" altLang="en-US" dirty="0" err="1" smtClean="0">
              <a:latin typeface="TechnicLite" panose="000004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1881</Words>
  <Application>WPS Presentation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SimSun</vt:lpstr>
      <vt:lpstr>Wingdings</vt:lpstr>
      <vt:lpstr>Cooper Black</vt:lpstr>
      <vt:lpstr>Matura MT Script Capitals</vt:lpstr>
      <vt:lpstr>Wingdings</vt:lpstr>
      <vt:lpstr>Gill Sans Ultra Bold</vt:lpstr>
      <vt:lpstr>TechnicLite</vt:lpstr>
      <vt:lpstr>Times New Roman</vt:lpstr>
      <vt:lpstr>Microsoft YaHei</vt:lpstr>
      <vt:lpstr/>
      <vt:lpstr>Arial Unicode MS</vt:lpstr>
      <vt:lpstr>Calibri</vt:lpstr>
      <vt:lpstr>AMGDT</vt:lpstr>
      <vt:lpstr>BatangChe</vt:lpstr>
      <vt:lpstr>Batang</vt:lpstr>
      <vt:lpstr>Gulim</vt:lpstr>
      <vt:lpstr>Gungsuh</vt:lpstr>
      <vt:lpstr>Gear Drives</vt:lpstr>
      <vt:lpstr>SECOND-LAW ASPECTS IN DAILY LIFE</vt:lpstr>
      <vt:lpstr>INTRODUCTION OF SECOND LAW OF THERMODYNAMICS</vt:lpstr>
      <vt:lpstr>OBJECTIVES</vt:lpstr>
      <vt:lpstr>APPLICATION OF SECOND-LAW IN REAL LIFE</vt:lpstr>
      <vt:lpstr>PROBLEM AND SOLUTION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SECOND-LAW ASPECTS IN DAILY LIFE</dc:title>
  <dc:creator>X453M</dc:creator>
  <cp:lastModifiedBy>X453M</cp:lastModifiedBy>
  <cp:revision>2</cp:revision>
  <dcterms:created xsi:type="dcterms:W3CDTF">2018-05-22T14:30:00Z</dcterms:created>
  <dcterms:modified xsi:type="dcterms:W3CDTF">2018-05-22T15:27:55Z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