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394" r:id="rId2"/>
    <p:sldId id="344" r:id="rId3"/>
    <p:sldId id="345" r:id="rId4"/>
    <p:sldId id="346" r:id="rId5"/>
    <p:sldId id="348" r:id="rId6"/>
    <p:sldId id="350" r:id="rId7"/>
    <p:sldId id="381" r:id="rId8"/>
    <p:sldId id="351" r:id="rId9"/>
    <p:sldId id="352" r:id="rId10"/>
    <p:sldId id="353" r:id="rId11"/>
    <p:sldId id="389" r:id="rId12"/>
    <p:sldId id="354" r:id="rId13"/>
    <p:sldId id="355" r:id="rId14"/>
    <p:sldId id="356" r:id="rId15"/>
    <p:sldId id="388" r:id="rId16"/>
    <p:sldId id="357" r:id="rId17"/>
    <p:sldId id="358" r:id="rId18"/>
    <p:sldId id="359" r:id="rId19"/>
    <p:sldId id="360" r:id="rId20"/>
    <p:sldId id="390" r:id="rId21"/>
    <p:sldId id="361" r:id="rId22"/>
    <p:sldId id="363" r:id="rId23"/>
    <p:sldId id="364" r:id="rId24"/>
    <p:sldId id="391" r:id="rId25"/>
    <p:sldId id="365" r:id="rId26"/>
    <p:sldId id="367" r:id="rId27"/>
    <p:sldId id="368" r:id="rId28"/>
    <p:sldId id="387" r:id="rId29"/>
    <p:sldId id="369" r:id="rId30"/>
    <p:sldId id="370" r:id="rId31"/>
    <p:sldId id="392" r:id="rId32"/>
    <p:sldId id="371" r:id="rId33"/>
    <p:sldId id="372" r:id="rId34"/>
    <p:sldId id="393" r:id="rId35"/>
    <p:sldId id="373" r:id="rId36"/>
    <p:sldId id="374" r:id="rId37"/>
    <p:sldId id="395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30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4A5B9F2-0EDD-A44A-94E4-BB7A341CEF79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24F42F1-7FC5-0D43-AB8C-3D306D010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357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9071BA9-198B-0F49-9E73-39A59342B53E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F559AF5-0FFF-9E48-9CCD-C109BD670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51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CA63A-D362-4B42-A70E-15EA4AA71B01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7B0F1-C925-0E42-AE12-CA6BCB3039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8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5F268-82A3-7745-A1EB-CE8F6633D00A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AEBF2-E67E-7647-A3F9-6CF9B9D65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308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1F650-4310-D345-9FCB-55A6F2604937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A1F7E-2AC1-7846-B8F3-7979ACB3C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5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18298-28F8-7742-9522-65BBE9705362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53F8-DCC6-D849-8813-6E2315A04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4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99139-878B-684C-BE0D-B1B294D97777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104FB-5231-0444-8EF1-87BE656B6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6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CD5E1-C415-2C42-9536-EA13A6D5C70C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93928-429B-4842-9160-33783D096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36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41825-3DC7-7848-B9CA-BEC44F57C1FA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F369F-DFC8-BB48-B55A-0DC9A033A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5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8B5E8-2512-9B42-878E-C05ECE5BF02C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DAD36-E7C1-4A42-A081-9DAD991DA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90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E6629-4DE9-8B4C-8E1E-E82054EBB04F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6C809-8B70-BB49-B0E7-A8BF5EF46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0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0B31F-966A-664B-AE50-7BBCEA641856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FF3DB-64FD-6049-8246-B206F2592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B2EF8-13F8-C04A-A4B4-F2CCD945AA6C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57C5A-CF9F-4745-A98B-CF99A1D2C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13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7CB3C7E-97CB-B247-BB65-AA54047F7586}" type="datetime1">
              <a:rPr lang="en-MY"/>
              <a:pPr>
                <a:defRPr/>
              </a:pPr>
              <a:t>13/1/2021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D88003FA-B8FE-BD48-A751-0195E32AB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Dijkstra's_algorith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3563888" y="6525344"/>
            <a:ext cx="26642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200" dirty="0" smtClean="0">
                <a:ln w="0"/>
                <a:solidFill>
                  <a:schemeClr val="bg1">
                    <a:lumMod val="8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mbria" charset="0"/>
                <a:cs typeface="Cambria" charset="0"/>
              </a:rPr>
              <a:t>nzah@utm.my : 2020/2021 Sem.1 </a:t>
            </a: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843808" y="116632"/>
            <a:ext cx="49685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entury Gothic" panose="020B0502020202020204" pitchFamily="34" charset="0"/>
                <a:ea typeface="Cambria" charset="0"/>
                <a:cs typeface="Cambria" charset="0"/>
              </a:rPr>
              <a:t>SECI1013: DISCRETE STRUCTURE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39552" y="1340768"/>
            <a:ext cx="7772400" cy="1296145"/>
          </a:xfrm>
          <a:ex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7200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Gothic" panose="020B0502020202020204" pitchFamily="34" charset="0"/>
              </a:rPr>
              <a:t>CHAPTER 4</a:t>
            </a:r>
            <a:endParaRPr lang="en-MY" sz="7200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95736" y="3212976"/>
            <a:ext cx="47035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MY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GRAPH THEORY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07904" y="4293096"/>
            <a:ext cx="19495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Century Gothic" panose="020B0502020202020204" pitchFamily="34" charset="0"/>
              </a:rPr>
              <a:t>(Part 3)</a:t>
            </a:r>
            <a:endParaRPr lang="en-US" sz="4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9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951" name="AutoShape 31"/>
          <p:cNvCxnSpPr>
            <a:cxnSpLocks noChangeShapeType="1"/>
            <a:stCxn id="81931" idx="1"/>
            <a:endCxn id="81929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002" name="AutoShape 82"/>
          <p:cNvCxnSpPr>
            <a:cxnSpLocks noChangeShapeType="1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1950" name="AutoShape 30"/>
          <p:cNvCxnSpPr>
            <a:cxnSpLocks noChangeShapeType="1"/>
            <a:stCxn id="81928" idx="1"/>
            <a:endCxn id="81930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1946" name="AutoShape 26"/>
          <p:cNvCxnSpPr>
            <a:cxnSpLocks noChangeShapeType="1"/>
            <a:stCxn id="81928" idx="0"/>
            <a:endCxn id="81927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1944" name="AutoShape 24"/>
          <p:cNvCxnSpPr>
            <a:cxnSpLocks noChangeShapeType="1"/>
            <a:stCxn id="81926" idx="1"/>
            <a:endCxn id="81928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251520" y="1052736"/>
            <a:ext cx="6353175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=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{</a:t>
            </a:r>
            <a:r>
              <a:rPr lang="en-US" sz="2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a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}</a:t>
            </a:r>
            <a:b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</a:br>
            <a:r>
              <a:rPr lang="en-US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=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{</a:t>
            </a:r>
            <a:r>
              <a:rPr lang="en-US" sz="2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v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1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2, </a:t>
            </a:r>
            <a:r>
              <a:rPr lang="en-US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3, </a:t>
            </a:r>
            <a:r>
              <a:rPr lang="en-US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4, </a:t>
            </a:r>
            <a:r>
              <a:rPr lang="en-US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5, </a:t>
            </a:r>
            <a:r>
              <a:rPr lang="en-US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z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81926" name="Oval 6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27" name="Oval 7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28" name="Oval 8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29" name="Oval 9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30" name="Oval 10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31" name="Oval 11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32" name="Text Box 12"/>
          <p:cNvSpPr txBox="1">
            <a:spLocks noChangeArrowheads="1"/>
          </p:cNvSpPr>
          <p:nvPr/>
        </p:nvSpPr>
        <p:spPr bwMode="auto">
          <a:xfrm>
            <a:off x="948482" y="3933056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81933" name="Text Box 13"/>
          <p:cNvSpPr txBox="1">
            <a:spLocks noChangeArrowheads="1"/>
          </p:cNvSpPr>
          <p:nvPr/>
        </p:nvSpPr>
        <p:spPr bwMode="auto">
          <a:xfrm>
            <a:off x="1979712" y="2996952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81934" name="Text Box 14"/>
          <p:cNvSpPr txBox="1">
            <a:spLocks noChangeArrowheads="1"/>
          </p:cNvSpPr>
          <p:nvPr/>
        </p:nvSpPr>
        <p:spPr bwMode="auto">
          <a:xfrm>
            <a:off x="1691680" y="5661248"/>
            <a:ext cx="6414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81935" name="Text Box 15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81936" name="Text Box 16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81937" name="Text Box 17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81939" name="Text Box 19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81940" name="AutoShape 20"/>
          <p:cNvCxnSpPr>
            <a:cxnSpLocks noChangeShapeType="1"/>
            <a:stCxn id="81943" idx="7"/>
            <a:endCxn id="81926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1941" name="AutoShape 21"/>
          <p:cNvCxnSpPr>
            <a:cxnSpLocks noChangeShapeType="1"/>
            <a:stCxn id="81966" idx="7"/>
            <a:endCxn id="81928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1942" name="AutoShape 22"/>
          <p:cNvCxnSpPr>
            <a:cxnSpLocks noChangeShapeType="1"/>
            <a:stCxn id="81943" idx="1"/>
            <a:endCxn id="81966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1943" name="Oval 23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81945" name="AutoShape 25"/>
          <p:cNvCxnSpPr>
            <a:cxnSpLocks noChangeShapeType="1"/>
            <a:stCxn id="81926" idx="0"/>
            <a:endCxn id="81931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1947" name="AutoShape 27"/>
          <p:cNvCxnSpPr>
            <a:cxnSpLocks noChangeShapeType="1"/>
            <a:stCxn id="81931" idx="0"/>
            <a:endCxn id="81927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1948" name="AutoShape 28"/>
          <p:cNvCxnSpPr>
            <a:cxnSpLocks noChangeShapeType="1"/>
            <a:stCxn id="81927" idx="0"/>
            <a:endCxn id="81930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1949" name="AutoShape 29"/>
          <p:cNvCxnSpPr>
            <a:cxnSpLocks noChangeShapeType="1"/>
            <a:stCxn id="81930" idx="1"/>
            <a:endCxn id="81929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1952" name="AutoShape 32"/>
          <p:cNvCxnSpPr>
            <a:cxnSpLocks noChangeShapeType="1"/>
            <a:stCxn id="81943" idx="0"/>
            <a:endCxn id="81931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1953" name="Text Box 33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81954" name="Text Box 34"/>
          <p:cNvSpPr txBox="1">
            <a:spLocks noChangeArrowheads="1"/>
          </p:cNvSpPr>
          <p:nvPr/>
        </p:nvSpPr>
        <p:spPr bwMode="auto">
          <a:xfrm>
            <a:off x="4984750" y="5824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1955" name="Text Box 35"/>
          <p:cNvSpPr txBox="1">
            <a:spLocks noChangeArrowheads="1"/>
          </p:cNvSpPr>
          <p:nvPr/>
        </p:nvSpPr>
        <p:spPr bwMode="auto">
          <a:xfrm>
            <a:off x="1384300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1956" name="Text Box 36"/>
          <p:cNvSpPr txBox="1">
            <a:spLocks noChangeArrowheads="1"/>
          </p:cNvSpPr>
          <p:nvPr/>
        </p:nvSpPr>
        <p:spPr bwMode="auto">
          <a:xfrm>
            <a:off x="1311275" y="3429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1957" name="Text Box 37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1958" name="Text Box 38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1959" name="Text Box 39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1960" name="Text Box 40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1961" name="Text Box 41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1962" name="Text Box 42"/>
          <p:cNvSpPr txBox="1">
            <a:spLocks noChangeArrowheads="1"/>
          </p:cNvSpPr>
          <p:nvPr/>
        </p:nvSpPr>
        <p:spPr bwMode="auto">
          <a:xfrm>
            <a:off x="5652120" y="4358432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1963" name="Text Box 43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1964" name="Text Box 44"/>
          <p:cNvSpPr txBox="1">
            <a:spLocks noChangeArrowheads="1"/>
          </p:cNvSpPr>
          <p:nvPr/>
        </p:nvSpPr>
        <p:spPr bwMode="auto">
          <a:xfrm>
            <a:off x="4551363" y="350100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4</a:t>
            </a:r>
          </a:p>
        </p:txBody>
      </p:sp>
      <p:cxnSp>
        <p:nvCxnSpPr>
          <p:cNvPr id="81965" name="AutoShape 45"/>
          <p:cNvCxnSpPr>
            <a:cxnSpLocks noChangeShapeType="1"/>
            <a:stCxn id="81966" idx="5"/>
            <a:endCxn id="81930" idx="3"/>
          </p:cNvCxnSpPr>
          <p:nvPr/>
        </p:nvCxnSpPr>
        <p:spPr bwMode="auto">
          <a:xfrm rot="5400000" flipH="1" flipV="1">
            <a:off x="4175125" y="2320925"/>
            <a:ext cx="1584325" cy="5464175"/>
          </a:xfrm>
          <a:prstGeom prst="curvedConnector3">
            <a:avLst>
              <a:gd name="adj1" fmla="val -1642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1966" name="Oval 46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67" name="Text Box 47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1969" name="Text Box 49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81971" name="Text Box 51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1972" name="Text Box 52"/>
          <p:cNvSpPr txBox="1">
            <a:spLocks noChangeArrowheads="1"/>
          </p:cNvSpPr>
          <p:nvPr/>
        </p:nvSpPr>
        <p:spPr bwMode="auto">
          <a:xfrm>
            <a:off x="5940425" y="515778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1973" name="Text Box 53"/>
          <p:cNvSpPr txBox="1">
            <a:spLocks noChangeArrowheads="1"/>
          </p:cNvSpPr>
          <p:nvPr/>
        </p:nvSpPr>
        <p:spPr bwMode="auto">
          <a:xfrm>
            <a:off x="3635375" y="371633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1975" name="Text Box 55"/>
          <p:cNvSpPr txBox="1">
            <a:spLocks noChangeArrowheads="1"/>
          </p:cNvSpPr>
          <p:nvPr/>
        </p:nvSpPr>
        <p:spPr bwMode="auto">
          <a:xfrm>
            <a:off x="7885113" y="3716338"/>
            <a:ext cx="357187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1976" name="Text Box 56"/>
          <p:cNvSpPr txBox="1">
            <a:spLocks noChangeArrowheads="1"/>
          </p:cNvSpPr>
          <p:nvPr/>
        </p:nvSpPr>
        <p:spPr bwMode="auto">
          <a:xfrm>
            <a:off x="6227763" y="1341438"/>
            <a:ext cx="2592387" cy="9223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)+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2]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0+4= 4 &lt; ∞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2)=4</a:t>
            </a:r>
          </a:p>
        </p:txBody>
      </p:sp>
      <p:sp>
        <p:nvSpPr>
          <p:cNvPr id="81977" name="Oval 57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99380" name="Group 73"/>
          <p:cNvGrpSpPr>
            <a:grpSpLocks/>
          </p:cNvGrpSpPr>
          <p:nvPr/>
        </p:nvGrpSpPr>
        <p:grpSpPr bwMode="auto">
          <a:xfrm>
            <a:off x="1948905" y="6093296"/>
            <a:ext cx="750887" cy="376237"/>
            <a:chOff x="2880" y="1298"/>
            <a:chExt cx="473" cy="237"/>
          </a:xfrm>
        </p:grpSpPr>
        <p:sp>
          <p:nvSpPr>
            <p:cNvPr id="81995" name="Text Box 75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  <p:sp>
          <p:nvSpPr>
            <p:cNvPr id="81994" name="Text Box 74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/>
                <a:t>4</a:t>
              </a:r>
            </a:p>
          </p:txBody>
        </p:sp>
      </p:grpSp>
      <p:grpSp>
        <p:nvGrpSpPr>
          <p:cNvPr id="99381" name="Group 76"/>
          <p:cNvGrpSpPr>
            <a:grpSpLocks/>
          </p:cNvGrpSpPr>
          <p:nvPr/>
        </p:nvGrpSpPr>
        <p:grpSpPr bwMode="auto">
          <a:xfrm>
            <a:off x="4284663" y="2492375"/>
            <a:ext cx="876300" cy="376238"/>
            <a:chOff x="2880" y="1298"/>
            <a:chExt cx="552" cy="237"/>
          </a:xfrm>
        </p:grpSpPr>
        <p:sp>
          <p:nvSpPr>
            <p:cNvPr id="81997" name="Text Box 77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15</a:t>
              </a:r>
            </a:p>
          </p:txBody>
        </p:sp>
        <p:sp>
          <p:nvSpPr>
            <p:cNvPr id="81998" name="Text Box 7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99382" name="Group 79"/>
          <p:cNvGrpSpPr>
            <a:grpSpLocks/>
          </p:cNvGrpSpPr>
          <p:nvPr/>
        </p:nvGrpSpPr>
        <p:grpSpPr bwMode="auto">
          <a:xfrm>
            <a:off x="1660525" y="3644900"/>
            <a:ext cx="750888" cy="376238"/>
            <a:chOff x="2880" y="1298"/>
            <a:chExt cx="473" cy="237"/>
          </a:xfrm>
        </p:grpSpPr>
        <p:sp>
          <p:nvSpPr>
            <p:cNvPr id="82000" name="Text Box 80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82001" name="Text Box 81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82003" name="Text Box 83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sp>
        <p:nvSpPr>
          <p:cNvPr id="99385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572000" y="6519863"/>
            <a:ext cx="53975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50A16017-B56A-934E-879A-5DFE5D5B6429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10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65" name="Right Arrow 64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44008" y="6500366"/>
            <a:ext cx="755104" cy="313010"/>
          </a:xfrm>
        </p:spPr>
        <p:txBody>
          <a:bodyPr/>
          <a:lstStyle/>
          <a:p>
            <a:pPr algn="ctr">
              <a:defRPr/>
            </a:pPr>
            <a:fld id="{CBB453F8-DCC6-D849-8813-6E2315A04777}" type="slidenum">
              <a:rPr lang="en-US" smtClean="0">
                <a:solidFill>
                  <a:srgbClr val="FFFFFF"/>
                </a:solidFill>
              </a:rPr>
              <a:pPr algn="ctr">
                <a:defRPr/>
              </a:pPr>
              <a:t>11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 descr="Screen Shot 2017-11-12 at 11.49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5900"/>
            <a:ext cx="9144000" cy="386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72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968" name="AutoShape 24"/>
          <p:cNvCxnSpPr>
            <a:cxnSpLocks noChangeShapeType="1"/>
            <a:stCxn id="82950" idx="1"/>
            <a:endCxn id="82952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025" name="AutoShape 81"/>
          <p:cNvCxnSpPr>
            <a:cxnSpLocks noChangeShapeType="1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975" name="AutoShape 31"/>
          <p:cNvCxnSpPr>
            <a:cxnSpLocks noChangeShapeType="1"/>
            <a:stCxn id="82955" idx="1"/>
            <a:endCxn id="82953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395536" y="1196752"/>
            <a:ext cx="4608512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1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2,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3,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5,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82950" name="Oval 6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951" name="Oval 7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952" name="Oval 8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953" name="Oval 9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954" name="Oval 10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955" name="Oval 11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1770261" y="5733256"/>
            <a:ext cx="6414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82959" name="Text Box 15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82960" name="Text Box 16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82961" name="Text Box 17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82962" name="Text Box 18"/>
          <p:cNvSpPr txBox="1">
            <a:spLocks noChangeArrowheads="1"/>
          </p:cNvSpPr>
          <p:nvPr/>
        </p:nvSpPr>
        <p:spPr bwMode="auto">
          <a:xfrm>
            <a:off x="5940152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82963" name="Text Box 19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82964" name="AutoShape 20"/>
          <p:cNvCxnSpPr>
            <a:cxnSpLocks noChangeShapeType="1"/>
            <a:stCxn id="82967" idx="7"/>
            <a:endCxn id="82950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965" name="AutoShape 21"/>
          <p:cNvCxnSpPr>
            <a:cxnSpLocks noChangeShapeType="1"/>
            <a:stCxn id="82990" idx="7"/>
            <a:endCxn id="82952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966" name="AutoShape 22"/>
          <p:cNvCxnSpPr>
            <a:cxnSpLocks noChangeShapeType="1"/>
            <a:stCxn id="82967" idx="1"/>
            <a:endCxn id="82990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2967" name="Oval 23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82969" name="AutoShape 25"/>
          <p:cNvCxnSpPr>
            <a:cxnSpLocks noChangeShapeType="1"/>
            <a:stCxn id="82950" idx="0"/>
            <a:endCxn id="82955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970" name="AutoShape 26"/>
          <p:cNvCxnSpPr>
            <a:cxnSpLocks noChangeShapeType="1"/>
            <a:stCxn id="82952" idx="0"/>
            <a:endCxn id="82951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971" name="AutoShape 27"/>
          <p:cNvCxnSpPr>
            <a:cxnSpLocks noChangeShapeType="1"/>
            <a:stCxn id="82955" idx="0"/>
            <a:endCxn id="82951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972" name="AutoShape 28"/>
          <p:cNvCxnSpPr>
            <a:cxnSpLocks noChangeShapeType="1"/>
            <a:stCxn id="82951" idx="0"/>
            <a:endCxn id="82954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973" name="AutoShape 29"/>
          <p:cNvCxnSpPr>
            <a:cxnSpLocks noChangeShapeType="1"/>
            <a:stCxn id="82954" idx="1"/>
            <a:endCxn id="82953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974" name="AutoShape 30"/>
          <p:cNvCxnSpPr>
            <a:cxnSpLocks noChangeShapeType="1"/>
            <a:stCxn id="82952" idx="1"/>
            <a:endCxn id="82954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976" name="AutoShape 32"/>
          <p:cNvCxnSpPr>
            <a:cxnSpLocks noChangeShapeType="1"/>
            <a:stCxn id="82967" idx="0"/>
            <a:endCxn id="82955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2977" name="Text Box 33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82978" name="Text Box 34"/>
          <p:cNvSpPr txBox="1">
            <a:spLocks noChangeArrowheads="1"/>
          </p:cNvSpPr>
          <p:nvPr/>
        </p:nvSpPr>
        <p:spPr bwMode="auto">
          <a:xfrm>
            <a:off x="4984750" y="5824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2979" name="Text Box 35"/>
          <p:cNvSpPr txBox="1">
            <a:spLocks noChangeArrowheads="1"/>
          </p:cNvSpPr>
          <p:nvPr/>
        </p:nvSpPr>
        <p:spPr bwMode="auto">
          <a:xfrm>
            <a:off x="1259632" y="479715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2980" name="Text Box 36"/>
          <p:cNvSpPr txBox="1">
            <a:spLocks noChangeArrowheads="1"/>
          </p:cNvSpPr>
          <p:nvPr/>
        </p:nvSpPr>
        <p:spPr bwMode="auto">
          <a:xfrm>
            <a:off x="1311275" y="3429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2981" name="Text Box 37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2982" name="Text Box 38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2983" name="Text Box 39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2984" name="Text Box 40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2985" name="Text Box 41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2986" name="Text Box 42"/>
          <p:cNvSpPr txBox="1">
            <a:spLocks noChangeArrowheads="1"/>
          </p:cNvSpPr>
          <p:nvPr/>
        </p:nvSpPr>
        <p:spPr bwMode="auto">
          <a:xfrm>
            <a:off x="5652120" y="4430440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2987" name="Text Box 43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2988" name="Text Box 44"/>
          <p:cNvSpPr txBox="1">
            <a:spLocks noChangeArrowheads="1"/>
          </p:cNvSpPr>
          <p:nvPr/>
        </p:nvSpPr>
        <p:spPr bwMode="auto">
          <a:xfrm>
            <a:off x="4551363" y="350100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82989" name="AutoShape 45"/>
          <p:cNvCxnSpPr>
            <a:cxnSpLocks noChangeShapeType="1"/>
            <a:stCxn id="82990" idx="4"/>
            <a:endCxn id="82954" idx="4"/>
          </p:cNvCxnSpPr>
          <p:nvPr/>
        </p:nvCxnSpPr>
        <p:spPr bwMode="auto">
          <a:xfrm rot="5400000" flipH="1" flipV="1">
            <a:off x="4175125" y="2276475"/>
            <a:ext cx="1584325" cy="5616575"/>
          </a:xfrm>
          <a:prstGeom prst="curvedConnector3">
            <a:avLst>
              <a:gd name="adj1" fmla="val -1442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2990" name="Oval 46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991" name="Text Box 47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2993" name="Text Box 49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82994" name="Text Box 50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2995" name="Text Box 51"/>
          <p:cNvSpPr txBox="1">
            <a:spLocks noChangeArrowheads="1"/>
          </p:cNvSpPr>
          <p:nvPr/>
        </p:nvSpPr>
        <p:spPr bwMode="auto">
          <a:xfrm>
            <a:off x="5940425" y="515778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2996" name="Text Box 52"/>
          <p:cNvSpPr txBox="1">
            <a:spLocks noChangeArrowheads="1"/>
          </p:cNvSpPr>
          <p:nvPr/>
        </p:nvSpPr>
        <p:spPr bwMode="auto">
          <a:xfrm>
            <a:off x="3635375" y="371633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2997" name="Text Box 53"/>
          <p:cNvSpPr txBox="1">
            <a:spLocks noChangeArrowheads="1"/>
          </p:cNvSpPr>
          <p:nvPr/>
        </p:nvSpPr>
        <p:spPr bwMode="auto">
          <a:xfrm>
            <a:off x="7885113" y="3716338"/>
            <a:ext cx="357187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2998" name="Text Box 54"/>
          <p:cNvSpPr txBox="1">
            <a:spLocks noChangeArrowheads="1"/>
          </p:cNvSpPr>
          <p:nvPr/>
        </p:nvSpPr>
        <p:spPr bwMode="auto">
          <a:xfrm>
            <a:off x="5940152" y="1556792"/>
            <a:ext cx="2879849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because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min{L(u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)|u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charset="0"/>
              </a:rPr>
              <a:t>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N}</a:t>
            </a:r>
          </a:p>
        </p:txBody>
      </p:sp>
      <p:sp>
        <p:nvSpPr>
          <p:cNvPr id="82999" name="Oval 55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3015" name="Oval 71"/>
          <p:cNvSpPr>
            <a:spLocks noChangeArrowheads="1"/>
          </p:cNvSpPr>
          <p:nvPr/>
        </p:nvSpPr>
        <p:spPr bwMode="auto">
          <a:xfrm>
            <a:off x="1908175" y="31416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0405" name="Group 72"/>
          <p:cNvGrpSpPr>
            <a:grpSpLocks/>
          </p:cNvGrpSpPr>
          <p:nvPr/>
        </p:nvGrpSpPr>
        <p:grpSpPr bwMode="auto">
          <a:xfrm>
            <a:off x="1763713" y="3860800"/>
            <a:ext cx="750887" cy="376238"/>
            <a:chOff x="2880" y="1298"/>
            <a:chExt cx="473" cy="237"/>
          </a:xfrm>
        </p:grpSpPr>
        <p:sp>
          <p:nvSpPr>
            <p:cNvPr id="83017" name="Text Box 73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83018" name="Text Box 74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00406" name="Group 75"/>
          <p:cNvGrpSpPr>
            <a:grpSpLocks/>
          </p:cNvGrpSpPr>
          <p:nvPr/>
        </p:nvGrpSpPr>
        <p:grpSpPr bwMode="auto">
          <a:xfrm>
            <a:off x="1907704" y="6077099"/>
            <a:ext cx="750888" cy="376237"/>
            <a:chOff x="2880" y="1298"/>
            <a:chExt cx="473" cy="237"/>
          </a:xfrm>
        </p:grpSpPr>
        <p:sp>
          <p:nvSpPr>
            <p:cNvPr id="83020" name="Text Box 76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83021" name="Text Box 77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00407" name="Group 78"/>
          <p:cNvGrpSpPr>
            <a:grpSpLocks/>
          </p:cNvGrpSpPr>
          <p:nvPr/>
        </p:nvGrpSpPr>
        <p:grpSpPr bwMode="auto">
          <a:xfrm>
            <a:off x="4356100" y="2492375"/>
            <a:ext cx="876300" cy="376238"/>
            <a:chOff x="2880" y="1298"/>
            <a:chExt cx="552" cy="237"/>
          </a:xfrm>
        </p:grpSpPr>
        <p:sp>
          <p:nvSpPr>
            <p:cNvPr id="83023" name="Text Box 79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15</a:t>
              </a:r>
            </a:p>
          </p:txBody>
        </p:sp>
        <p:sp>
          <p:nvSpPr>
            <p:cNvPr id="83024" name="Text Box 80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83026" name="Text Box 82"/>
          <p:cNvSpPr txBox="1">
            <a:spLocks noChangeArrowheads="1"/>
          </p:cNvSpPr>
          <p:nvPr/>
        </p:nvSpPr>
        <p:spPr bwMode="auto">
          <a:xfrm>
            <a:off x="4048125" y="5366544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4</a:t>
            </a:r>
          </a:p>
        </p:txBody>
      </p:sp>
      <p:sp>
        <p:nvSpPr>
          <p:cNvPr id="100410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716463" y="6519863"/>
            <a:ext cx="466725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ECA6D197-24C4-0F40-A7F8-9F75E946906F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12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66" name="Right Arrow 65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829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0" grpId="0" animBg="1"/>
      <p:bldP spid="83015" grpId="0" animBg="1"/>
      <p:bldP spid="8301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000" name="AutoShape 32"/>
          <p:cNvCxnSpPr>
            <a:cxnSpLocks noChangeShapeType="1"/>
            <a:stCxn id="83980" idx="1"/>
            <a:endCxn id="83978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038" name="AutoShape 70"/>
          <p:cNvCxnSpPr>
            <a:cxnSpLocks noChangeShapeType="1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993" name="AutoShape 25"/>
          <p:cNvCxnSpPr>
            <a:cxnSpLocks noChangeShapeType="1"/>
            <a:stCxn id="83975" idx="1"/>
            <a:endCxn id="83977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994" name="AutoShape 26"/>
          <p:cNvCxnSpPr>
            <a:cxnSpLocks noChangeShapeType="1"/>
            <a:stCxn id="83975" idx="0"/>
            <a:endCxn id="83980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395536" y="1124744"/>
            <a:ext cx="4104456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2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3,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5,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83975" name="Oval 7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3976" name="Oval 8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3977" name="Oval 9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3978" name="Oval 10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3979" name="Oval 11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3980" name="Oval 12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3981" name="Text Box 13"/>
          <p:cNvSpPr txBox="1">
            <a:spLocks noChangeArrowheads="1"/>
          </p:cNvSpPr>
          <p:nvPr/>
        </p:nvSpPr>
        <p:spPr bwMode="auto">
          <a:xfrm>
            <a:off x="948482" y="400506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83982" name="Text Box 14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83983" name="Text Box 15"/>
          <p:cNvSpPr txBox="1">
            <a:spLocks noChangeArrowheads="1"/>
          </p:cNvSpPr>
          <p:nvPr/>
        </p:nvSpPr>
        <p:spPr bwMode="auto">
          <a:xfrm>
            <a:off x="1842269" y="5805488"/>
            <a:ext cx="6414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83984" name="Text Box 16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83986" name="Text Box 18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83987" name="Text Box 19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83988" name="Text Box 20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83989" name="AutoShape 21"/>
          <p:cNvCxnSpPr>
            <a:cxnSpLocks noChangeShapeType="1"/>
            <a:stCxn id="83992" idx="7"/>
            <a:endCxn id="83975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990" name="AutoShape 22"/>
          <p:cNvCxnSpPr>
            <a:cxnSpLocks noChangeShapeType="1"/>
            <a:stCxn id="84015" idx="7"/>
            <a:endCxn id="83977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991" name="AutoShape 23"/>
          <p:cNvCxnSpPr>
            <a:cxnSpLocks noChangeShapeType="1"/>
            <a:stCxn id="83992" idx="1"/>
            <a:endCxn id="84015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3992" name="Oval 24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83995" name="AutoShape 27"/>
          <p:cNvCxnSpPr>
            <a:cxnSpLocks noChangeShapeType="1"/>
            <a:stCxn id="83977" idx="0"/>
            <a:endCxn id="83976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996" name="AutoShape 28"/>
          <p:cNvCxnSpPr>
            <a:cxnSpLocks noChangeShapeType="1"/>
            <a:stCxn id="83980" idx="0"/>
            <a:endCxn id="83976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997" name="AutoShape 29"/>
          <p:cNvCxnSpPr>
            <a:cxnSpLocks noChangeShapeType="1"/>
            <a:stCxn id="83976" idx="0"/>
            <a:endCxn id="83979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998" name="AutoShape 30"/>
          <p:cNvCxnSpPr>
            <a:cxnSpLocks noChangeShapeType="1"/>
            <a:stCxn id="83979" idx="1"/>
            <a:endCxn id="83978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999" name="AutoShape 31"/>
          <p:cNvCxnSpPr>
            <a:cxnSpLocks noChangeShapeType="1"/>
            <a:stCxn id="83977" idx="1"/>
            <a:endCxn id="83979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001" name="AutoShape 33"/>
          <p:cNvCxnSpPr>
            <a:cxnSpLocks noChangeShapeType="1"/>
            <a:stCxn id="83992" idx="0"/>
            <a:endCxn id="83980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4002" name="Text Box 34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84003" name="Text Box 35"/>
          <p:cNvSpPr txBox="1">
            <a:spLocks noChangeArrowheads="1"/>
          </p:cNvSpPr>
          <p:nvPr/>
        </p:nvSpPr>
        <p:spPr bwMode="auto">
          <a:xfrm>
            <a:off x="4984750" y="5805264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4004" name="Text Box 36"/>
          <p:cNvSpPr txBox="1">
            <a:spLocks noChangeArrowheads="1"/>
          </p:cNvSpPr>
          <p:nvPr/>
        </p:nvSpPr>
        <p:spPr bwMode="auto">
          <a:xfrm>
            <a:off x="1331640" y="493449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4005" name="Text Box 37"/>
          <p:cNvSpPr txBox="1">
            <a:spLocks noChangeArrowheads="1"/>
          </p:cNvSpPr>
          <p:nvPr/>
        </p:nvSpPr>
        <p:spPr bwMode="auto">
          <a:xfrm>
            <a:off x="1311275" y="3429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4006" name="Text Box 38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4007" name="Text Box 39"/>
          <p:cNvSpPr txBox="1">
            <a:spLocks noChangeArrowheads="1"/>
          </p:cNvSpPr>
          <p:nvPr/>
        </p:nvSpPr>
        <p:spPr bwMode="auto">
          <a:xfrm>
            <a:off x="2751138" y="472514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4008" name="Text Box 40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4009" name="Text Box 41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4010" name="Text Box 42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4011" name="Text Box 43"/>
          <p:cNvSpPr txBox="1">
            <a:spLocks noChangeArrowheads="1"/>
          </p:cNvSpPr>
          <p:nvPr/>
        </p:nvSpPr>
        <p:spPr bwMode="auto">
          <a:xfrm>
            <a:off x="5703888" y="450244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4012" name="Text Box 44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4013" name="Text Box 45"/>
          <p:cNvSpPr txBox="1">
            <a:spLocks noChangeArrowheads="1"/>
          </p:cNvSpPr>
          <p:nvPr/>
        </p:nvSpPr>
        <p:spPr bwMode="auto">
          <a:xfrm>
            <a:off x="4551363" y="3573016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4</a:t>
            </a:r>
          </a:p>
        </p:txBody>
      </p:sp>
      <p:cxnSp>
        <p:nvCxnSpPr>
          <p:cNvPr id="84014" name="AutoShape 46"/>
          <p:cNvCxnSpPr>
            <a:cxnSpLocks noChangeShapeType="1"/>
            <a:stCxn id="84015" idx="5"/>
            <a:endCxn id="83979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4015" name="Oval 47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4016" name="Text Box 48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4018" name="Text Box 50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84019" name="Text Box 51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4020" name="Text Box 52"/>
          <p:cNvSpPr txBox="1">
            <a:spLocks noChangeArrowheads="1"/>
          </p:cNvSpPr>
          <p:nvPr/>
        </p:nvSpPr>
        <p:spPr bwMode="auto">
          <a:xfrm>
            <a:off x="5940425" y="515778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4021" name="Text Box 53"/>
          <p:cNvSpPr txBox="1">
            <a:spLocks noChangeArrowheads="1"/>
          </p:cNvSpPr>
          <p:nvPr/>
        </p:nvSpPr>
        <p:spPr bwMode="auto">
          <a:xfrm>
            <a:off x="3635375" y="371633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4022" name="Text Box 54"/>
          <p:cNvSpPr txBox="1">
            <a:spLocks noChangeArrowheads="1"/>
          </p:cNvSpPr>
          <p:nvPr/>
        </p:nvSpPr>
        <p:spPr bwMode="auto">
          <a:xfrm>
            <a:off x="7885113" y="3716338"/>
            <a:ext cx="357187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4023" name="Text Box 55"/>
          <p:cNvSpPr txBox="1">
            <a:spLocks noChangeArrowheads="1"/>
          </p:cNvSpPr>
          <p:nvPr/>
        </p:nvSpPr>
        <p:spPr bwMode="auto">
          <a:xfrm>
            <a:off x="6156176" y="1412776"/>
            <a:ext cx="2665090" cy="9233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4] 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3+6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&lt; 15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9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024" name="Oval 56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1428" name="Group 57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84026" name="Text Box 58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84027" name="Text Box 59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01429" name="Group 60"/>
          <p:cNvGrpSpPr>
            <a:grpSpLocks/>
          </p:cNvGrpSpPr>
          <p:nvPr/>
        </p:nvGrpSpPr>
        <p:grpSpPr bwMode="auto">
          <a:xfrm>
            <a:off x="1692275" y="3716338"/>
            <a:ext cx="750888" cy="376237"/>
            <a:chOff x="2880" y="1298"/>
            <a:chExt cx="473" cy="237"/>
          </a:xfrm>
        </p:grpSpPr>
        <p:sp>
          <p:nvSpPr>
            <p:cNvPr id="84029" name="Text Box 61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84030" name="Text Box 6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01430" name="Group 63"/>
          <p:cNvGrpSpPr>
            <a:grpSpLocks/>
          </p:cNvGrpSpPr>
          <p:nvPr/>
        </p:nvGrpSpPr>
        <p:grpSpPr bwMode="auto">
          <a:xfrm>
            <a:off x="2051720" y="6077098"/>
            <a:ext cx="750888" cy="376238"/>
            <a:chOff x="2880" y="1298"/>
            <a:chExt cx="473" cy="237"/>
          </a:xfrm>
        </p:grpSpPr>
        <p:sp>
          <p:nvSpPr>
            <p:cNvPr id="84032" name="Text Box 64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84033" name="Text Box 65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/>
                <a:t>a</a:t>
              </a:r>
            </a:p>
          </p:txBody>
        </p:sp>
      </p:grpSp>
      <p:sp>
        <p:nvSpPr>
          <p:cNvPr id="84034" name="Oval 66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4040" name="Text Box 72"/>
          <p:cNvSpPr txBox="1">
            <a:spLocks noChangeArrowheads="1"/>
          </p:cNvSpPr>
          <p:nvPr/>
        </p:nvSpPr>
        <p:spPr bwMode="auto">
          <a:xfrm>
            <a:off x="4048125" y="5366544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sp>
        <p:nvSpPr>
          <p:cNvPr id="101434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716463" y="6519863"/>
            <a:ext cx="466725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10F83B-43A8-A643-BF58-F735D0952D0D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13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66" name="Right Arrow 65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065" name="AutoShape 73"/>
          <p:cNvCxnSpPr>
            <a:cxnSpLocks noChangeShapeType="1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018" name="AutoShape 26"/>
          <p:cNvCxnSpPr>
            <a:cxnSpLocks noChangeShapeType="1"/>
            <a:stCxn id="85000" idx="0"/>
            <a:endCxn id="84999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023" name="AutoShape 31"/>
          <p:cNvCxnSpPr>
            <a:cxnSpLocks noChangeShapeType="1"/>
            <a:stCxn id="85003" idx="1"/>
            <a:endCxn id="85001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016" name="AutoShape 24"/>
          <p:cNvCxnSpPr>
            <a:cxnSpLocks noChangeShapeType="1"/>
            <a:stCxn id="84998" idx="1"/>
            <a:endCxn id="85000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251520" y="980728"/>
            <a:ext cx="4176464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2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3,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5,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84998" name="Oval 6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4999" name="Oval 7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5000" name="Oval 8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5001" name="Oval 9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5002" name="Oval 10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5003" name="Oval 11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5004" name="Text Box 12"/>
          <p:cNvSpPr txBox="1">
            <a:spLocks noChangeArrowheads="1"/>
          </p:cNvSpPr>
          <p:nvPr/>
        </p:nvSpPr>
        <p:spPr bwMode="auto">
          <a:xfrm>
            <a:off x="948482" y="400506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2176463" y="3356992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85006" name="Text Box 14"/>
          <p:cNvSpPr txBox="1">
            <a:spLocks noChangeArrowheads="1"/>
          </p:cNvSpPr>
          <p:nvPr/>
        </p:nvSpPr>
        <p:spPr bwMode="auto">
          <a:xfrm>
            <a:off x="1914277" y="5795972"/>
            <a:ext cx="6414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85008" name="Text Box 16"/>
          <p:cNvSpPr txBox="1">
            <a:spLocks noChangeArrowheads="1"/>
          </p:cNvSpPr>
          <p:nvPr/>
        </p:nvSpPr>
        <p:spPr bwMode="auto">
          <a:xfrm>
            <a:off x="4211960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85009" name="Text Box 17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85010" name="Text Box 18"/>
          <p:cNvSpPr txBox="1">
            <a:spLocks noChangeArrowheads="1"/>
          </p:cNvSpPr>
          <p:nvPr/>
        </p:nvSpPr>
        <p:spPr bwMode="auto">
          <a:xfrm>
            <a:off x="5940152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85011" name="Text Box 19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85012" name="AutoShape 20"/>
          <p:cNvCxnSpPr>
            <a:cxnSpLocks noChangeShapeType="1"/>
            <a:stCxn id="85015" idx="7"/>
            <a:endCxn id="84998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013" name="AutoShape 21"/>
          <p:cNvCxnSpPr>
            <a:cxnSpLocks noChangeShapeType="1"/>
            <a:stCxn id="85038" idx="7"/>
            <a:endCxn id="85000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014" name="AutoShape 22"/>
          <p:cNvCxnSpPr>
            <a:cxnSpLocks noChangeShapeType="1"/>
            <a:stCxn id="85015" idx="1"/>
            <a:endCxn id="85038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5015" name="Oval 23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85017" name="AutoShape 25"/>
          <p:cNvCxnSpPr>
            <a:cxnSpLocks noChangeShapeType="1"/>
            <a:stCxn id="84998" idx="0"/>
            <a:endCxn id="85003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019" name="AutoShape 27"/>
          <p:cNvCxnSpPr>
            <a:cxnSpLocks noChangeShapeType="1"/>
            <a:stCxn id="85003" idx="0"/>
            <a:endCxn id="84999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020" name="AutoShape 28"/>
          <p:cNvCxnSpPr>
            <a:cxnSpLocks noChangeShapeType="1"/>
            <a:stCxn id="84999" idx="0"/>
            <a:endCxn id="85002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021" name="AutoShape 29"/>
          <p:cNvCxnSpPr>
            <a:cxnSpLocks noChangeShapeType="1"/>
            <a:stCxn id="85002" idx="1"/>
            <a:endCxn id="85001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022" name="AutoShape 30"/>
          <p:cNvCxnSpPr>
            <a:cxnSpLocks noChangeShapeType="1"/>
            <a:stCxn id="85000" idx="1"/>
            <a:endCxn id="85002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024" name="AutoShape 32"/>
          <p:cNvCxnSpPr>
            <a:cxnSpLocks noChangeShapeType="1"/>
            <a:stCxn id="85015" idx="0"/>
            <a:endCxn id="85003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5025" name="Text Box 33"/>
          <p:cNvSpPr txBox="1">
            <a:spLocks noChangeArrowheads="1"/>
          </p:cNvSpPr>
          <p:nvPr/>
        </p:nvSpPr>
        <p:spPr bwMode="auto">
          <a:xfrm>
            <a:off x="1887538" y="2348880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85026" name="Text Box 34"/>
          <p:cNvSpPr txBox="1">
            <a:spLocks noChangeArrowheads="1"/>
          </p:cNvSpPr>
          <p:nvPr/>
        </p:nvSpPr>
        <p:spPr bwMode="auto">
          <a:xfrm>
            <a:off x="4984750" y="5824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5027" name="Text Box 35"/>
          <p:cNvSpPr txBox="1">
            <a:spLocks noChangeArrowheads="1"/>
          </p:cNvSpPr>
          <p:nvPr/>
        </p:nvSpPr>
        <p:spPr bwMode="auto">
          <a:xfrm>
            <a:off x="1384300" y="5006503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5028" name="Text Box 36"/>
          <p:cNvSpPr txBox="1">
            <a:spLocks noChangeArrowheads="1"/>
          </p:cNvSpPr>
          <p:nvPr/>
        </p:nvSpPr>
        <p:spPr bwMode="auto">
          <a:xfrm>
            <a:off x="1524546" y="328498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5029" name="Text Box 37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5030" name="Text Box 38"/>
          <p:cNvSpPr txBox="1">
            <a:spLocks noChangeArrowheads="1"/>
          </p:cNvSpPr>
          <p:nvPr/>
        </p:nvSpPr>
        <p:spPr bwMode="auto">
          <a:xfrm>
            <a:off x="2751138" y="472514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5031" name="Text Box 39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5032" name="Text Box 40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5033" name="Text Box 41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5034" name="Text Box 42"/>
          <p:cNvSpPr txBox="1">
            <a:spLocks noChangeArrowheads="1"/>
          </p:cNvSpPr>
          <p:nvPr/>
        </p:nvSpPr>
        <p:spPr bwMode="auto">
          <a:xfrm>
            <a:off x="5652120" y="4430440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5035" name="Text Box 43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5036" name="Text Box 44"/>
          <p:cNvSpPr txBox="1">
            <a:spLocks noChangeArrowheads="1"/>
          </p:cNvSpPr>
          <p:nvPr/>
        </p:nvSpPr>
        <p:spPr bwMode="auto">
          <a:xfrm>
            <a:off x="4551363" y="3573016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4</a:t>
            </a:r>
          </a:p>
        </p:txBody>
      </p:sp>
      <p:cxnSp>
        <p:nvCxnSpPr>
          <p:cNvPr id="85037" name="AutoShape 45"/>
          <p:cNvCxnSpPr>
            <a:cxnSpLocks noChangeShapeType="1"/>
            <a:stCxn id="85038" idx="5"/>
            <a:endCxn id="85002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5038" name="Oval 46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5039" name="Text Box 47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5041" name="Text Box 49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85042" name="Text Box 50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5043" name="Text Box 51"/>
          <p:cNvSpPr txBox="1">
            <a:spLocks noChangeArrowheads="1"/>
          </p:cNvSpPr>
          <p:nvPr/>
        </p:nvSpPr>
        <p:spPr bwMode="auto">
          <a:xfrm>
            <a:off x="5940425" y="5285011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5045" name="Text Box 53"/>
          <p:cNvSpPr txBox="1">
            <a:spLocks noChangeArrowheads="1"/>
          </p:cNvSpPr>
          <p:nvPr/>
        </p:nvSpPr>
        <p:spPr bwMode="auto">
          <a:xfrm>
            <a:off x="7885113" y="3716338"/>
            <a:ext cx="357187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5047" name="Oval 55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2450" name="Group 56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85049" name="Text Box 5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85050" name="Text Box 5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02451" name="Group 59"/>
          <p:cNvGrpSpPr>
            <a:grpSpLocks/>
          </p:cNvGrpSpPr>
          <p:nvPr/>
        </p:nvGrpSpPr>
        <p:grpSpPr bwMode="auto">
          <a:xfrm>
            <a:off x="1403350" y="3644900"/>
            <a:ext cx="750888" cy="376238"/>
            <a:chOff x="2880" y="1298"/>
            <a:chExt cx="473" cy="237"/>
          </a:xfrm>
        </p:grpSpPr>
        <p:sp>
          <p:nvSpPr>
            <p:cNvPr id="85052" name="Text Box 60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85053" name="Text Box 61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02452" name="Group 62"/>
          <p:cNvGrpSpPr>
            <a:grpSpLocks/>
          </p:cNvGrpSpPr>
          <p:nvPr/>
        </p:nvGrpSpPr>
        <p:grpSpPr bwMode="auto">
          <a:xfrm>
            <a:off x="2123728" y="6077098"/>
            <a:ext cx="750888" cy="376238"/>
            <a:chOff x="2880" y="1298"/>
            <a:chExt cx="473" cy="237"/>
          </a:xfrm>
        </p:grpSpPr>
        <p:sp>
          <p:nvSpPr>
            <p:cNvPr id="85055" name="Text Box 63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85056" name="Text Box 64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85057" name="Oval 65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2454" name="Group 66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85059" name="Text Box 67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85060" name="Text Box 6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/>
                <a:t>v1</a:t>
              </a:r>
            </a:p>
          </p:txBody>
        </p:sp>
      </p:grpSp>
      <p:sp>
        <p:nvSpPr>
          <p:cNvPr id="85046" name="Text Box 54"/>
          <p:cNvSpPr txBox="1">
            <a:spLocks noChangeArrowheads="1"/>
          </p:cNvSpPr>
          <p:nvPr/>
        </p:nvSpPr>
        <p:spPr bwMode="auto">
          <a:xfrm>
            <a:off x="6011863" y="1354138"/>
            <a:ext cx="2808287" cy="9223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3] 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3+7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&lt; ∞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85066" name="Text Box 74"/>
          <p:cNvSpPr txBox="1">
            <a:spLocks noChangeArrowheads="1"/>
          </p:cNvSpPr>
          <p:nvPr/>
        </p:nvSpPr>
        <p:spPr bwMode="auto">
          <a:xfrm>
            <a:off x="4048125" y="5366544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sp>
        <p:nvSpPr>
          <p:cNvPr id="102458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716463" y="6519863"/>
            <a:ext cx="466725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15374353-8F83-B342-B86C-2AD68F48FC0F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14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68" name="Right Arrow 67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44008" y="6455742"/>
            <a:ext cx="683096" cy="501650"/>
          </a:xfrm>
        </p:spPr>
        <p:txBody>
          <a:bodyPr/>
          <a:lstStyle/>
          <a:p>
            <a:pPr algn="ctr">
              <a:defRPr/>
            </a:pPr>
            <a:fld id="{CBB453F8-DCC6-D849-8813-6E2315A04777}" type="slidenum">
              <a:rPr lang="en-US" smtClean="0">
                <a:solidFill>
                  <a:srgbClr val="FFFFFF"/>
                </a:solidFill>
              </a:rPr>
              <a:pPr algn="ctr">
                <a:defRPr/>
              </a:pPr>
              <a:t>15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 descr="Screen Shot 2017-11-12 at 11.48.2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5900"/>
            <a:ext cx="9144000" cy="38644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84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046" name="AutoShape 30"/>
          <p:cNvCxnSpPr>
            <a:cxnSpLocks noChangeShapeType="1"/>
            <a:stCxn id="86024" idx="1"/>
            <a:endCxn id="86026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40" name="AutoShape 24"/>
          <p:cNvCxnSpPr>
            <a:cxnSpLocks noChangeShapeType="1"/>
            <a:stCxn id="86022" idx="1"/>
            <a:endCxn id="86024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47" name="AutoShape 31"/>
          <p:cNvCxnSpPr>
            <a:cxnSpLocks noChangeShapeType="1"/>
            <a:stCxn id="86027" idx="1"/>
            <a:endCxn id="86025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51520" y="1052736"/>
            <a:ext cx="4032448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2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3,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5,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86022" name="Oval 6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6023" name="Oval 7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6024" name="Oval 8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6025" name="Oval 9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6026" name="Oval 10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6027" name="Oval 11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6028" name="Text Box 12"/>
          <p:cNvSpPr txBox="1">
            <a:spLocks noChangeArrowheads="1"/>
          </p:cNvSpPr>
          <p:nvPr/>
        </p:nvSpPr>
        <p:spPr bwMode="auto">
          <a:xfrm>
            <a:off x="948482" y="400506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86029" name="Text Box 13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86030" name="Text Box 14"/>
          <p:cNvSpPr txBox="1">
            <a:spLocks noChangeArrowheads="1"/>
          </p:cNvSpPr>
          <p:nvPr/>
        </p:nvSpPr>
        <p:spPr bwMode="auto">
          <a:xfrm>
            <a:off x="1914277" y="5805488"/>
            <a:ext cx="5694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86031" name="Text Box 15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86032" name="Text Box 16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86033" name="Text Box 17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86034" name="Text Box 18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86035" name="Text Box 19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86036" name="AutoShape 20"/>
          <p:cNvCxnSpPr>
            <a:cxnSpLocks noChangeShapeType="1"/>
            <a:stCxn id="86039" idx="7"/>
            <a:endCxn id="86022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37" name="AutoShape 21"/>
          <p:cNvCxnSpPr>
            <a:cxnSpLocks noChangeShapeType="1"/>
            <a:stCxn id="86062" idx="7"/>
            <a:endCxn id="86024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38" name="AutoShape 22"/>
          <p:cNvCxnSpPr>
            <a:cxnSpLocks noChangeShapeType="1"/>
            <a:stCxn id="86039" idx="1"/>
            <a:endCxn id="86062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6039" name="Oval 23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86041" name="AutoShape 25"/>
          <p:cNvCxnSpPr>
            <a:cxnSpLocks noChangeShapeType="1"/>
            <a:stCxn id="86022" idx="0"/>
            <a:endCxn id="86027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42" name="AutoShape 26"/>
          <p:cNvCxnSpPr>
            <a:cxnSpLocks noChangeShapeType="1"/>
            <a:stCxn id="86024" idx="0"/>
            <a:endCxn id="86023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43" name="AutoShape 27"/>
          <p:cNvCxnSpPr>
            <a:cxnSpLocks noChangeShapeType="1"/>
            <a:stCxn id="86027" idx="0"/>
            <a:endCxn id="86023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44" name="AutoShape 28"/>
          <p:cNvCxnSpPr>
            <a:cxnSpLocks noChangeShapeType="1"/>
            <a:stCxn id="86023" idx="0"/>
            <a:endCxn id="86026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45" name="AutoShape 29"/>
          <p:cNvCxnSpPr>
            <a:cxnSpLocks noChangeShapeType="1"/>
            <a:stCxn id="86026" idx="1"/>
            <a:endCxn id="86025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48" name="AutoShape 32"/>
          <p:cNvCxnSpPr>
            <a:cxnSpLocks noChangeShapeType="1"/>
            <a:stCxn id="86039" idx="0"/>
            <a:endCxn id="86027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6049" name="Text Box 33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15</a:t>
            </a:r>
          </a:p>
        </p:txBody>
      </p:sp>
      <p:sp>
        <p:nvSpPr>
          <p:cNvPr id="86050" name="Text Box 34"/>
          <p:cNvSpPr txBox="1">
            <a:spLocks noChangeArrowheads="1"/>
          </p:cNvSpPr>
          <p:nvPr/>
        </p:nvSpPr>
        <p:spPr bwMode="auto">
          <a:xfrm>
            <a:off x="4984750" y="5824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6051" name="Text Box 35"/>
          <p:cNvSpPr txBox="1">
            <a:spLocks noChangeArrowheads="1"/>
          </p:cNvSpPr>
          <p:nvPr/>
        </p:nvSpPr>
        <p:spPr bwMode="auto">
          <a:xfrm>
            <a:off x="1384300" y="493449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6052" name="Text Box 36"/>
          <p:cNvSpPr txBox="1">
            <a:spLocks noChangeArrowheads="1"/>
          </p:cNvSpPr>
          <p:nvPr/>
        </p:nvSpPr>
        <p:spPr bwMode="auto">
          <a:xfrm>
            <a:off x="1452538" y="328498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6053" name="Text Box 37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6054" name="Text Box 38"/>
          <p:cNvSpPr txBox="1">
            <a:spLocks noChangeArrowheads="1"/>
          </p:cNvSpPr>
          <p:nvPr/>
        </p:nvSpPr>
        <p:spPr bwMode="auto">
          <a:xfrm>
            <a:off x="2751138" y="472514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8</a:t>
            </a:r>
          </a:p>
        </p:txBody>
      </p:sp>
      <p:sp>
        <p:nvSpPr>
          <p:cNvPr id="86055" name="Text Box 39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6056" name="Text Box 40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6057" name="Text Box 41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6058" name="Text Box 42"/>
          <p:cNvSpPr txBox="1">
            <a:spLocks noChangeArrowheads="1"/>
          </p:cNvSpPr>
          <p:nvPr/>
        </p:nvSpPr>
        <p:spPr bwMode="auto">
          <a:xfrm>
            <a:off x="5652120" y="4430440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6059" name="Text Box 43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6060" name="Text Box 44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86061" name="AutoShape 45"/>
          <p:cNvCxnSpPr>
            <a:cxnSpLocks noChangeShapeType="1"/>
            <a:stCxn id="86062" idx="5"/>
            <a:endCxn id="86026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6062" name="Oval 46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6063" name="Text Box 47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6065" name="Text Box 49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86066" name="Text Box 50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6067" name="Text Box 51"/>
          <p:cNvSpPr txBox="1">
            <a:spLocks noChangeArrowheads="1"/>
          </p:cNvSpPr>
          <p:nvPr/>
        </p:nvSpPr>
        <p:spPr bwMode="auto">
          <a:xfrm>
            <a:off x="5940425" y="515778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6068" name="Text Box 52"/>
          <p:cNvSpPr txBox="1">
            <a:spLocks noChangeArrowheads="1"/>
          </p:cNvSpPr>
          <p:nvPr/>
        </p:nvSpPr>
        <p:spPr bwMode="auto">
          <a:xfrm>
            <a:off x="7885113" y="3716338"/>
            <a:ext cx="357187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6070" name="Oval 54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3474" name="Group 55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86072" name="Text Box 56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86073" name="Text Box 57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03475" name="Group 58"/>
          <p:cNvGrpSpPr>
            <a:grpSpLocks/>
          </p:cNvGrpSpPr>
          <p:nvPr/>
        </p:nvGrpSpPr>
        <p:grpSpPr bwMode="auto">
          <a:xfrm>
            <a:off x="1403350" y="3644900"/>
            <a:ext cx="750888" cy="376238"/>
            <a:chOff x="2880" y="1298"/>
            <a:chExt cx="473" cy="237"/>
          </a:xfrm>
        </p:grpSpPr>
        <p:sp>
          <p:nvSpPr>
            <p:cNvPr id="86075" name="Text Box 59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86076" name="Text Box 60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03476" name="Group 61"/>
          <p:cNvGrpSpPr>
            <a:grpSpLocks/>
          </p:cNvGrpSpPr>
          <p:nvPr/>
        </p:nvGrpSpPr>
        <p:grpSpPr bwMode="auto">
          <a:xfrm>
            <a:off x="2051720" y="6077096"/>
            <a:ext cx="750888" cy="376238"/>
            <a:chOff x="2880" y="1298"/>
            <a:chExt cx="473" cy="237"/>
          </a:xfrm>
        </p:grpSpPr>
        <p:sp>
          <p:nvSpPr>
            <p:cNvPr id="86078" name="Text Box 62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/>
                <a:t>4</a:t>
              </a:r>
            </a:p>
          </p:txBody>
        </p:sp>
        <p:sp>
          <p:nvSpPr>
            <p:cNvPr id="86079" name="Text Box 63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86080" name="Oval 64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3478" name="Group 65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86082" name="Text Box 66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86083" name="Text Box 67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86084" name="Text Box 68"/>
          <p:cNvSpPr txBox="1">
            <a:spLocks noChangeArrowheads="1"/>
          </p:cNvSpPr>
          <p:nvPr/>
        </p:nvSpPr>
        <p:spPr bwMode="auto">
          <a:xfrm>
            <a:off x="5724128" y="1412776"/>
            <a:ext cx="3168650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because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4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min{L(u)|u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charset="0"/>
              </a:rPr>
              <a:t>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N}</a:t>
            </a:r>
          </a:p>
        </p:txBody>
      </p:sp>
      <p:sp>
        <p:nvSpPr>
          <p:cNvPr id="86085" name="Oval 69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86086" name="AutoShape 70"/>
          <p:cNvCxnSpPr>
            <a:cxnSpLocks noChangeShapeType="1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6087" name="Text Box 71"/>
          <p:cNvSpPr txBox="1">
            <a:spLocks noChangeArrowheads="1"/>
          </p:cNvSpPr>
          <p:nvPr/>
        </p:nvSpPr>
        <p:spPr bwMode="auto">
          <a:xfrm>
            <a:off x="3995936" y="5366544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sp>
        <p:nvSpPr>
          <p:cNvPr id="103483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643438" y="6519863"/>
            <a:ext cx="53975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A365BE59-E27F-AB4C-80A2-1D0600BFF3C4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16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69" name="Right Arrow 68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070" name="AutoShape 30"/>
          <p:cNvCxnSpPr>
            <a:cxnSpLocks noChangeShapeType="1"/>
            <a:stCxn id="87048" idx="1"/>
            <a:endCxn id="87050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109" name="AutoShape 69"/>
          <p:cNvCxnSpPr>
            <a:cxnSpLocks noChangeShapeType="1"/>
            <a:stCxn id="87049" idx="3"/>
            <a:endCxn id="87086" idx="6"/>
          </p:cNvCxnSpPr>
          <p:nvPr/>
        </p:nvCxnSpPr>
        <p:spPr bwMode="auto">
          <a:xfrm flipH="1">
            <a:off x="2266950" y="5341938"/>
            <a:ext cx="4065588" cy="4270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064" name="AutoShape 24"/>
          <p:cNvCxnSpPr>
            <a:cxnSpLocks noChangeShapeType="1"/>
            <a:stCxn id="87046" idx="1"/>
            <a:endCxn id="87048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071" name="AutoShape 31"/>
          <p:cNvCxnSpPr>
            <a:cxnSpLocks noChangeShapeType="1"/>
            <a:stCxn id="87051" idx="1"/>
            <a:endCxn id="87049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323528" y="1124744"/>
            <a:ext cx="3384376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>
                <a:latin typeface="Times New Roman"/>
                <a:cs typeface="Times New Roman"/>
              </a:rPr>
              <a:t>S</a:t>
            </a:r>
            <a:r>
              <a:rPr lang="en-US" sz="2800" dirty="0">
                <a:latin typeface="Times New Roman"/>
                <a:cs typeface="Times New Roman"/>
              </a:rPr>
              <a:t>={</a:t>
            </a:r>
            <a:r>
              <a:rPr lang="en-US" sz="2800" i="1" dirty="0">
                <a:latin typeface="Times New Roman"/>
                <a:cs typeface="Times New Roman"/>
              </a:rPr>
              <a:t>a, v1, v2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= 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3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5,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87046" name="Oval 6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7047" name="Oval 7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7048" name="Oval 8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7049" name="Oval 9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7050" name="Oval 10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7051" name="Oval 11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948482" y="400506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87054" name="Text Box 14"/>
          <p:cNvSpPr txBox="1">
            <a:spLocks noChangeArrowheads="1"/>
          </p:cNvSpPr>
          <p:nvPr/>
        </p:nvSpPr>
        <p:spPr bwMode="auto">
          <a:xfrm>
            <a:off x="1914277" y="5805488"/>
            <a:ext cx="5694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87055" name="Text Box 15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87056" name="Text Box 16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87057" name="Text Box 17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87058" name="Text Box 18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87059" name="Text Box 19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87060" name="AutoShape 20"/>
          <p:cNvCxnSpPr>
            <a:cxnSpLocks noChangeShapeType="1"/>
            <a:stCxn id="87063" idx="7"/>
            <a:endCxn id="87046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061" name="AutoShape 21"/>
          <p:cNvCxnSpPr>
            <a:cxnSpLocks noChangeShapeType="1"/>
            <a:stCxn id="87086" idx="7"/>
            <a:endCxn id="87048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062" name="AutoShape 22"/>
          <p:cNvCxnSpPr>
            <a:cxnSpLocks noChangeShapeType="1"/>
            <a:stCxn id="87063" idx="1"/>
            <a:endCxn id="87086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7063" name="Oval 23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87065" name="AutoShape 25"/>
          <p:cNvCxnSpPr>
            <a:cxnSpLocks noChangeShapeType="1"/>
            <a:stCxn id="87046" idx="0"/>
            <a:endCxn id="87051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066" name="AutoShape 26"/>
          <p:cNvCxnSpPr>
            <a:cxnSpLocks noChangeShapeType="1"/>
            <a:stCxn id="87048" idx="0"/>
            <a:endCxn id="87047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067" name="AutoShape 27"/>
          <p:cNvCxnSpPr>
            <a:cxnSpLocks noChangeShapeType="1"/>
            <a:stCxn id="87051" idx="0"/>
            <a:endCxn id="87047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068" name="AutoShape 28"/>
          <p:cNvCxnSpPr>
            <a:cxnSpLocks noChangeShapeType="1"/>
            <a:stCxn id="87047" idx="0"/>
            <a:endCxn id="87050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069" name="AutoShape 29"/>
          <p:cNvCxnSpPr>
            <a:cxnSpLocks noChangeShapeType="1"/>
            <a:stCxn id="87050" idx="1"/>
            <a:endCxn id="87049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072" name="AutoShape 32"/>
          <p:cNvCxnSpPr>
            <a:cxnSpLocks noChangeShapeType="1"/>
            <a:stCxn id="87063" idx="0"/>
            <a:endCxn id="87051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7073" name="Text Box 33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87074" name="Text Box 34"/>
          <p:cNvSpPr txBox="1">
            <a:spLocks noChangeArrowheads="1"/>
          </p:cNvSpPr>
          <p:nvPr/>
        </p:nvSpPr>
        <p:spPr bwMode="auto">
          <a:xfrm>
            <a:off x="4984750" y="5824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7075" name="Text Box 35"/>
          <p:cNvSpPr txBox="1">
            <a:spLocks noChangeArrowheads="1"/>
          </p:cNvSpPr>
          <p:nvPr/>
        </p:nvSpPr>
        <p:spPr bwMode="auto">
          <a:xfrm>
            <a:off x="1384300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7076" name="Text Box 36"/>
          <p:cNvSpPr txBox="1">
            <a:spLocks noChangeArrowheads="1"/>
          </p:cNvSpPr>
          <p:nvPr/>
        </p:nvSpPr>
        <p:spPr bwMode="auto">
          <a:xfrm>
            <a:off x="1524546" y="328498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7077" name="Text Box 37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7078" name="Text Box 38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7079" name="Text Box 39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7080" name="Text Box 40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7081" name="Text Box 41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7082" name="Text Box 42"/>
          <p:cNvSpPr txBox="1">
            <a:spLocks noChangeArrowheads="1"/>
          </p:cNvSpPr>
          <p:nvPr/>
        </p:nvSpPr>
        <p:spPr bwMode="auto">
          <a:xfrm>
            <a:off x="5703888" y="450244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7083" name="Text Box 43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7084" name="Text Box 44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87085" name="AutoShape 45"/>
          <p:cNvCxnSpPr>
            <a:cxnSpLocks noChangeShapeType="1"/>
            <a:stCxn id="87086" idx="5"/>
            <a:endCxn id="87050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7086" name="Oval 46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7087" name="Text Box 47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7089" name="Text Box 49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87090" name="Text Box 50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7091" name="Text Box 51"/>
          <p:cNvSpPr txBox="1">
            <a:spLocks noChangeArrowheads="1"/>
          </p:cNvSpPr>
          <p:nvPr/>
        </p:nvSpPr>
        <p:spPr bwMode="auto">
          <a:xfrm>
            <a:off x="5943004" y="5285010"/>
            <a:ext cx="357188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7092" name="Text Box 52"/>
          <p:cNvSpPr txBox="1">
            <a:spLocks noChangeArrowheads="1"/>
          </p:cNvSpPr>
          <p:nvPr/>
        </p:nvSpPr>
        <p:spPr bwMode="auto">
          <a:xfrm>
            <a:off x="7885113" y="3716338"/>
            <a:ext cx="357187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7093" name="Oval 53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4498" name="Group 54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87095" name="Text Box 55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87096" name="Text Box 56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04499" name="Group 57"/>
          <p:cNvGrpSpPr>
            <a:grpSpLocks/>
          </p:cNvGrpSpPr>
          <p:nvPr/>
        </p:nvGrpSpPr>
        <p:grpSpPr bwMode="auto">
          <a:xfrm>
            <a:off x="1403350" y="3644900"/>
            <a:ext cx="750888" cy="376238"/>
            <a:chOff x="2880" y="1298"/>
            <a:chExt cx="473" cy="237"/>
          </a:xfrm>
        </p:grpSpPr>
        <p:sp>
          <p:nvSpPr>
            <p:cNvPr id="87098" name="Text Box 58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87099" name="Text Box 59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04500" name="Group 60"/>
          <p:cNvGrpSpPr>
            <a:grpSpLocks/>
          </p:cNvGrpSpPr>
          <p:nvPr/>
        </p:nvGrpSpPr>
        <p:grpSpPr bwMode="auto">
          <a:xfrm>
            <a:off x="2123728" y="6149106"/>
            <a:ext cx="750888" cy="376238"/>
            <a:chOff x="2880" y="1298"/>
            <a:chExt cx="473" cy="237"/>
          </a:xfrm>
        </p:grpSpPr>
        <p:sp>
          <p:nvSpPr>
            <p:cNvPr id="87101" name="Text Box 61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87102" name="Text Box 6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87103" name="Oval 63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4502" name="Group 64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87105" name="Text Box 65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87106" name="Text Box 66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87107" name="Text Box 67"/>
          <p:cNvSpPr txBox="1">
            <a:spLocks noChangeArrowheads="1"/>
          </p:cNvSpPr>
          <p:nvPr/>
        </p:nvSpPr>
        <p:spPr bwMode="auto">
          <a:xfrm>
            <a:off x="5795963" y="1268413"/>
            <a:ext cx="3024187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3] 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4+8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&gt; 10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remains the same.</a:t>
            </a:r>
          </a:p>
        </p:txBody>
      </p:sp>
      <p:sp>
        <p:nvSpPr>
          <p:cNvPr id="87108" name="Oval 68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7110" name="Text Box 70"/>
          <p:cNvSpPr txBox="1">
            <a:spLocks noChangeArrowheads="1"/>
          </p:cNvSpPr>
          <p:nvPr/>
        </p:nvSpPr>
        <p:spPr bwMode="auto">
          <a:xfrm>
            <a:off x="4048125" y="5229200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sp>
        <p:nvSpPr>
          <p:cNvPr id="104507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787900" y="6519863"/>
            <a:ext cx="466725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7E680FCA-712F-9C4A-AB51-38EBF5DDD221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17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69" name="Right Arrow 68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094" name="AutoShape 30"/>
          <p:cNvCxnSpPr>
            <a:cxnSpLocks noChangeShapeType="1"/>
            <a:stCxn id="88074" idx="1"/>
            <a:endCxn id="88072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467544" y="1124744"/>
            <a:ext cx="4536504" cy="936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3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5,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88069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8070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8071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8072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8073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8074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948482" y="400506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88076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88077" name="Text Box 13"/>
          <p:cNvSpPr txBox="1">
            <a:spLocks noChangeArrowheads="1"/>
          </p:cNvSpPr>
          <p:nvPr/>
        </p:nvSpPr>
        <p:spPr bwMode="auto">
          <a:xfrm>
            <a:off x="1914277" y="5805488"/>
            <a:ext cx="5694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88078" name="Text Box 14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88079" name="Text Box 15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88080" name="Text Box 16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88081" name="Text Box 17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88082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88083" name="AutoShape 19"/>
          <p:cNvCxnSpPr>
            <a:cxnSpLocks noChangeShapeType="1"/>
            <a:stCxn id="88086" idx="7"/>
            <a:endCxn id="88069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084" name="AutoShape 20"/>
          <p:cNvCxnSpPr>
            <a:cxnSpLocks noChangeShapeType="1"/>
            <a:stCxn id="88109" idx="7"/>
            <a:endCxn id="88071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085" name="AutoShape 21"/>
          <p:cNvCxnSpPr>
            <a:cxnSpLocks noChangeShapeType="1"/>
            <a:stCxn id="88086" idx="1"/>
            <a:endCxn id="88109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8086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88087" name="AutoShape 23"/>
          <p:cNvCxnSpPr>
            <a:cxnSpLocks noChangeShapeType="1"/>
            <a:stCxn id="88069" idx="1"/>
            <a:endCxn id="88071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088" name="AutoShape 24"/>
          <p:cNvCxnSpPr>
            <a:cxnSpLocks noChangeShapeType="1"/>
            <a:stCxn id="88069" idx="0"/>
            <a:endCxn id="88074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089" name="AutoShape 25"/>
          <p:cNvCxnSpPr>
            <a:cxnSpLocks noChangeShapeType="1"/>
            <a:stCxn id="88071" idx="0"/>
            <a:endCxn id="88070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090" name="AutoShape 26"/>
          <p:cNvCxnSpPr>
            <a:cxnSpLocks noChangeShapeType="1"/>
            <a:stCxn id="88074" idx="0"/>
            <a:endCxn id="88070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091" name="AutoShape 27"/>
          <p:cNvCxnSpPr>
            <a:cxnSpLocks noChangeShapeType="1"/>
            <a:stCxn id="88070" idx="0"/>
            <a:endCxn id="88073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092" name="AutoShape 28"/>
          <p:cNvCxnSpPr>
            <a:cxnSpLocks noChangeShapeType="1"/>
            <a:stCxn id="88073" idx="1"/>
            <a:endCxn id="88072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093" name="AutoShape 29"/>
          <p:cNvCxnSpPr>
            <a:cxnSpLocks noChangeShapeType="1"/>
            <a:stCxn id="88071" idx="1"/>
            <a:endCxn id="88073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095" name="AutoShape 31"/>
          <p:cNvCxnSpPr>
            <a:cxnSpLocks noChangeShapeType="1"/>
            <a:stCxn id="88086" idx="0"/>
            <a:endCxn id="88074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8096" name="Text Box 32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88097" name="Text Box 33"/>
          <p:cNvSpPr txBox="1">
            <a:spLocks noChangeArrowheads="1"/>
          </p:cNvSpPr>
          <p:nvPr/>
        </p:nvSpPr>
        <p:spPr bwMode="auto">
          <a:xfrm>
            <a:off x="4984750" y="5824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8098" name="Text Box 34"/>
          <p:cNvSpPr txBox="1">
            <a:spLocks noChangeArrowheads="1"/>
          </p:cNvSpPr>
          <p:nvPr/>
        </p:nvSpPr>
        <p:spPr bwMode="auto">
          <a:xfrm>
            <a:off x="1384300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8099" name="Text Box 35"/>
          <p:cNvSpPr txBox="1">
            <a:spLocks noChangeArrowheads="1"/>
          </p:cNvSpPr>
          <p:nvPr/>
        </p:nvSpPr>
        <p:spPr bwMode="auto">
          <a:xfrm>
            <a:off x="1524546" y="328498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8100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8101" name="Text Box 37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8102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8103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8104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8105" name="Text Box 41"/>
          <p:cNvSpPr txBox="1">
            <a:spLocks noChangeArrowheads="1"/>
          </p:cNvSpPr>
          <p:nvPr/>
        </p:nvSpPr>
        <p:spPr bwMode="auto">
          <a:xfrm>
            <a:off x="5703888" y="42402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8106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8107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88108" name="AutoShape 44"/>
          <p:cNvCxnSpPr>
            <a:cxnSpLocks noChangeShapeType="1"/>
            <a:stCxn id="88109" idx="5"/>
            <a:endCxn id="88073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8109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8110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8112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88113" name="Text Box 49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8115" name="Text Box 51"/>
          <p:cNvSpPr txBox="1">
            <a:spLocks noChangeArrowheads="1"/>
          </p:cNvSpPr>
          <p:nvPr/>
        </p:nvSpPr>
        <p:spPr bwMode="auto">
          <a:xfrm>
            <a:off x="7885113" y="3716338"/>
            <a:ext cx="357187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8116" name="Oval 52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5521" name="Group 53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88118" name="Text Box 54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88119" name="Text Box 55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05522" name="Group 56"/>
          <p:cNvGrpSpPr>
            <a:grpSpLocks/>
          </p:cNvGrpSpPr>
          <p:nvPr/>
        </p:nvGrpSpPr>
        <p:grpSpPr bwMode="auto">
          <a:xfrm>
            <a:off x="1403350" y="3644900"/>
            <a:ext cx="750888" cy="376238"/>
            <a:chOff x="2880" y="1298"/>
            <a:chExt cx="473" cy="237"/>
          </a:xfrm>
        </p:grpSpPr>
        <p:sp>
          <p:nvSpPr>
            <p:cNvPr id="88121" name="Text Box 5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88122" name="Text Box 5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05523" name="Group 59"/>
          <p:cNvGrpSpPr>
            <a:grpSpLocks/>
          </p:cNvGrpSpPr>
          <p:nvPr/>
        </p:nvGrpSpPr>
        <p:grpSpPr bwMode="auto">
          <a:xfrm>
            <a:off x="2123728" y="6077098"/>
            <a:ext cx="750888" cy="376238"/>
            <a:chOff x="2880" y="1298"/>
            <a:chExt cx="473" cy="237"/>
          </a:xfrm>
        </p:grpSpPr>
        <p:sp>
          <p:nvSpPr>
            <p:cNvPr id="88124" name="Text Box 60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88125" name="Text Box 61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88126" name="Oval 62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5525" name="Group 63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88128" name="Text Box 64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88129" name="Text Box 65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88130" name="Text Box 66"/>
          <p:cNvSpPr txBox="1">
            <a:spLocks noChangeArrowheads="1"/>
          </p:cNvSpPr>
          <p:nvPr/>
        </p:nvSpPr>
        <p:spPr bwMode="auto">
          <a:xfrm>
            <a:off x="5867400" y="1354138"/>
            <a:ext cx="2808288" cy="9223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5] 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4+4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&lt; ∞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131" name="Oval 67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88135" name="AutoShape 71"/>
          <p:cNvCxnSpPr>
            <a:cxnSpLocks noChangeShapeType="1"/>
            <a:stCxn id="88072" idx="1"/>
            <a:endCxn id="88109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8136" name="Text Box 72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05530" name="Group 73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88138" name="Text Box 74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88139" name="Text Box 75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105531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859338" y="6519863"/>
            <a:ext cx="53975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74548ECE-D0BF-3D41-8F62-25D3E0760E3D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18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1" name="Right Arrow 70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117" name="AutoShape 29"/>
          <p:cNvCxnSpPr>
            <a:cxnSpLocks noChangeShapeType="1"/>
            <a:stCxn id="89095" idx="1"/>
            <a:endCxn id="89097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9111" name="AutoShape 23"/>
          <p:cNvCxnSpPr>
            <a:cxnSpLocks noChangeShapeType="1"/>
            <a:stCxn id="89093" idx="1"/>
            <a:endCxn id="89095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9118" name="AutoShape 30"/>
          <p:cNvCxnSpPr>
            <a:cxnSpLocks noChangeShapeType="1"/>
            <a:stCxn id="89098" idx="1"/>
            <a:endCxn id="89096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251521" y="1124744"/>
            <a:ext cx="3528392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3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5,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89093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9094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9095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9096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9097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9098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1914277" y="5805488"/>
            <a:ext cx="6414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89102" name="Text Box 14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89103" name="Text Box 15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89107" name="AutoShape 19"/>
          <p:cNvCxnSpPr>
            <a:cxnSpLocks noChangeShapeType="1"/>
            <a:stCxn id="89110" idx="7"/>
            <a:endCxn id="89093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9108" name="AutoShape 20"/>
          <p:cNvCxnSpPr>
            <a:cxnSpLocks noChangeShapeType="1"/>
            <a:stCxn id="89133" idx="7"/>
            <a:endCxn id="89095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9109" name="AutoShape 21"/>
          <p:cNvCxnSpPr>
            <a:cxnSpLocks noChangeShapeType="1"/>
            <a:stCxn id="89110" idx="1"/>
            <a:endCxn id="89133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9110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89112" name="AutoShape 24"/>
          <p:cNvCxnSpPr>
            <a:cxnSpLocks noChangeShapeType="1"/>
            <a:stCxn id="89093" idx="0"/>
            <a:endCxn id="89098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9113" name="AutoShape 25"/>
          <p:cNvCxnSpPr>
            <a:cxnSpLocks noChangeShapeType="1"/>
            <a:stCxn id="89095" idx="0"/>
            <a:endCxn id="89094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9114" name="AutoShape 26"/>
          <p:cNvCxnSpPr>
            <a:cxnSpLocks noChangeShapeType="1"/>
            <a:stCxn id="89098" idx="0"/>
            <a:endCxn id="89094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9115" name="AutoShape 27"/>
          <p:cNvCxnSpPr>
            <a:cxnSpLocks noChangeShapeType="1"/>
            <a:stCxn id="89094" idx="0"/>
            <a:endCxn id="89097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9116" name="AutoShape 28"/>
          <p:cNvCxnSpPr>
            <a:cxnSpLocks noChangeShapeType="1"/>
            <a:stCxn id="89097" idx="1"/>
            <a:endCxn id="89096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9119" name="AutoShape 31"/>
          <p:cNvCxnSpPr>
            <a:cxnSpLocks noChangeShapeType="1"/>
            <a:stCxn id="89110" idx="0"/>
            <a:endCxn id="89098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9120" name="Text Box 32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15</a:t>
            </a:r>
          </a:p>
        </p:txBody>
      </p:sp>
      <p:sp>
        <p:nvSpPr>
          <p:cNvPr id="89121" name="Text Box 33"/>
          <p:cNvSpPr txBox="1">
            <a:spLocks noChangeArrowheads="1"/>
          </p:cNvSpPr>
          <p:nvPr/>
        </p:nvSpPr>
        <p:spPr bwMode="auto">
          <a:xfrm>
            <a:off x="5076825" y="6021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9122" name="Text Box 34"/>
          <p:cNvSpPr txBox="1">
            <a:spLocks noChangeArrowheads="1"/>
          </p:cNvSpPr>
          <p:nvPr/>
        </p:nvSpPr>
        <p:spPr bwMode="auto">
          <a:xfrm>
            <a:off x="1384300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9123" name="Text Box 35"/>
          <p:cNvSpPr txBox="1">
            <a:spLocks noChangeArrowheads="1"/>
          </p:cNvSpPr>
          <p:nvPr/>
        </p:nvSpPr>
        <p:spPr bwMode="auto">
          <a:xfrm>
            <a:off x="1524546" y="328498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9124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9125" name="Text Box 37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9126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9127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9128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9129" name="Text Box 41"/>
          <p:cNvSpPr txBox="1">
            <a:spLocks noChangeArrowheads="1"/>
          </p:cNvSpPr>
          <p:nvPr/>
        </p:nvSpPr>
        <p:spPr bwMode="auto">
          <a:xfrm>
            <a:off x="5703888" y="42402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9130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9131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89132" name="AutoShape 44"/>
          <p:cNvCxnSpPr>
            <a:cxnSpLocks noChangeShapeType="1"/>
            <a:stCxn id="89133" idx="5"/>
            <a:endCxn id="89097" idx="3"/>
          </p:cNvCxnSpPr>
          <p:nvPr/>
        </p:nvCxnSpPr>
        <p:spPr bwMode="auto">
          <a:xfrm rot="5400000" flipH="1" flipV="1">
            <a:off x="4175125" y="2320925"/>
            <a:ext cx="1584325" cy="5464175"/>
          </a:xfrm>
          <a:prstGeom prst="curvedConnector3">
            <a:avLst>
              <a:gd name="adj1" fmla="val -1642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9133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9134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9136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89137" name="Text Box 49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9139" name="Oval 51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6544" name="Group 52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89141" name="Text Box 53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89142" name="Text Box 54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06545" name="Group 55"/>
          <p:cNvGrpSpPr>
            <a:grpSpLocks/>
          </p:cNvGrpSpPr>
          <p:nvPr/>
        </p:nvGrpSpPr>
        <p:grpSpPr bwMode="auto">
          <a:xfrm>
            <a:off x="1403350" y="3644900"/>
            <a:ext cx="750888" cy="376238"/>
            <a:chOff x="2880" y="1298"/>
            <a:chExt cx="473" cy="237"/>
          </a:xfrm>
        </p:grpSpPr>
        <p:sp>
          <p:nvSpPr>
            <p:cNvPr id="89144" name="Text Box 56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89145" name="Text Box 57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06546" name="Group 58"/>
          <p:cNvGrpSpPr>
            <a:grpSpLocks/>
          </p:cNvGrpSpPr>
          <p:nvPr/>
        </p:nvGrpSpPr>
        <p:grpSpPr bwMode="auto">
          <a:xfrm>
            <a:off x="2195736" y="6077098"/>
            <a:ext cx="750888" cy="376238"/>
            <a:chOff x="2880" y="1298"/>
            <a:chExt cx="473" cy="237"/>
          </a:xfrm>
        </p:grpSpPr>
        <p:sp>
          <p:nvSpPr>
            <p:cNvPr id="89147" name="Text Box 59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89148" name="Text Box 60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89149" name="Oval 61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6548" name="Group 62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89151" name="Text Box 63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89152" name="Text Box 64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89153" name="Text Box 65"/>
          <p:cNvSpPr txBox="1">
            <a:spLocks noChangeArrowheads="1"/>
          </p:cNvSpPr>
          <p:nvPr/>
        </p:nvSpPr>
        <p:spPr bwMode="auto">
          <a:xfrm>
            <a:off x="5867400" y="1341438"/>
            <a:ext cx="2665413" cy="9366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4+9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&lt; ∞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89154" name="Oval 66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89155" name="AutoShape 67"/>
          <p:cNvCxnSpPr>
            <a:cxnSpLocks noChangeShapeType="1"/>
            <a:stCxn id="89096" idx="1"/>
            <a:endCxn id="89133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9156" name="Text Box 68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06553" name="Group 69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89158" name="Text Box 70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89159" name="Text Box 71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06554" name="Group 72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89161" name="Text Box 73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89162" name="Text Box 74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106555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643438" y="6519863"/>
            <a:ext cx="611187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9EC891A-FEF1-3647-A780-CC89CA61ABF2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19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3" name="Right Arrow 72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321175" y="6519863"/>
            <a:ext cx="538163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 eaLnBrk="1" hangingPunct="1"/>
            <a:fld id="{7B44C9EA-3272-3D44-AA9E-2FC977C6228F}" type="slidenum">
              <a:rPr lang="en-US" sz="1200">
                <a:solidFill>
                  <a:srgbClr val="898989"/>
                </a:solidFill>
                <a:cs typeface="Arial" charset="0"/>
              </a:rPr>
              <a:pPr algn="l" eaLnBrk="1" hangingPunct="1"/>
              <a:t>2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19520" y="2636912"/>
            <a:ext cx="661110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 panose="020B0502020202020204" pitchFamily="34" charset="0"/>
              </a:rPr>
              <a:t>Shortest Path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788024" y="6500366"/>
            <a:ext cx="683096" cy="313010"/>
          </a:xfrm>
        </p:spPr>
        <p:txBody>
          <a:bodyPr/>
          <a:lstStyle/>
          <a:p>
            <a:pPr algn="ctr">
              <a:defRPr/>
            </a:pPr>
            <a:fld id="{CBB453F8-DCC6-D849-8813-6E2315A04777}" type="slidenum">
              <a:rPr lang="en-US" smtClean="0">
                <a:solidFill>
                  <a:srgbClr val="FFFFFF"/>
                </a:solidFill>
              </a:rPr>
              <a:pPr algn="ctr">
                <a:defRPr/>
              </a:pPr>
              <a:t>20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 descr="Screen Shot 2017-11-12 at 11.47.3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2400"/>
            <a:ext cx="9144000" cy="40086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74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142" name="AutoShape 30"/>
          <p:cNvCxnSpPr>
            <a:cxnSpLocks noChangeShapeType="1"/>
            <a:stCxn id="90120" idx="1"/>
            <a:endCxn id="90122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0143" name="AutoShape 31"/>
          <p:cNvCxnSpPr>
            <a:cxnSpLocks noChangeShapeType="1"/>
            <a:stCxn id="90123" idx="1"/>
            <a:endCxn id="90121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0136" name="AutoShape 24"/>
          <p:cNvCxnSpPr>
            <a:cxnSpLocks noChangeShapeType="1"/>
            <a:stCxn id="90118" idx="1"/>
            <a:endCxn id="90120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395537" y="1268760"/>
            <a:ext cx="4536504" cy="909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3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5,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0118" name="Oval 6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0119" name="Oval 7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0120" name="Oval 8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0121" name="Oval 9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0122" name="Oval 10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0123" name="Oval 11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0124" name="Text Box 12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90126" name="Text Box 14"/>
          <p:cNvSpPr txBox="1">
            <a:spLocks noChangeArrowheads="1"/>
          </p:cNvSpPr>
          <p:nvPr/>
        </p:nvSpPr>
        <p:spPr bwMode="auto">
          <a:xfrm>
            <a:off x="1914277" y="5805488"/>
            <a:ext cx="6414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90127" name="Text Box 15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90128" name="Text Box 16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90129" name="Text Box 17"/>
          <p:cNvSpPr txBox="1">
            <a:spLocks noChangeArrowheads="1"/>
          </p:cNvSpPr>
          <p:nvPr/>
        </p:nvSpPr>
        <p:spPr bwMode="auto">
          <a:xfrm>
            <a:off x="6351588" y="52292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90131" name="Text Box 19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90132" name="AutoShape 20"/>
          <p:cNvCxnSpPr>
            <a:cxnSpLocks noChangeShapeType="1"/>
            <a:stCxn id="90135" idx="7"/>
            <a:endCxn id="90118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0133" name="AutoShape 21"/>
          <p:cNvCxnSpPr>
            <a:cxnSpLocks noChangeShapeType="1"/>
            <a:stCxn id="90158" idx="7"/>
            <a:endCxn id="90120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0134" name="AutoShape 22"/>
          <p:cNvCxnSpPr>
            <a:cxnSpLocks noChangeShapeType="1"/>
            <a:stCxn id="90135" idx="1"/>
            <a:endCxn id="90158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0135" name="Oval 23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90137" name="AutoShape 25"/>
          <p:cNvCxnSpPr>
            <a:cxnSpLocks noChangeShapeType="1"/>
            <a:stCxn id="90118" idx="0"/>
            <a:endCxn id="90123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0138" name="AutoShape 26"/>
          <p:cNvCxnSpPr>
            <a:cxnSpLocks noChangeShapeType="1"/>
            <a:stCxn id="90120" idx="0"/>
            <a:endCxn id="90119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0139" name="AutoShape 27"/>
          <p:cNvCxnSpPr>
            <a:cxnSpLocks noChangeShapeType="1"/>
            <a:stCxn id="90123" idx="0"/>
            <a:endCxn id="90119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0140" name="AutoShape 28"/>
          <p:cNvCxnSpPr>
            <a:cxnSpLocks noChangeShapeType="1"/>
            <a:stCxn id="90119" idx="0"/>
            <a:endCxn id="90122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0141" name="AutoShape 29"/>
          <p:cNvCxnSpPr>
            <a:cxnSpLocks noChangeShapeType="1"/>
            <a:stCxn id="90122" idx="1"/>
            <a:endCxn id="90121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0144" name="AutoShape 32"/>
          <p:cNvCxnSpPr>
            <a:cxnSpLocks noChangeShapeType="1"/>
            <a:stCxn id="90135" idx="0"/>
            <a:endCxn id="90123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0145" name="Text Box 33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90146" name="Text Box 34"/>
          <p:cNvSpPr txBox="1">
            <a:spLocks noChangeArrowheads="1"/>
          </p:cNvSpPr>
          <p:nvPr/>
        </p:nvSpPr>
        <p:spPr bwMode="auto">
          <a:xfrm>
            <a:off x="5076825" y="5805264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0147" name="Text Box 35"/>
          <p:cNvSpPr txBox="1">
            <a:spLocks noChangeArrowheads="1"/>
          </p:cNvSpPr>
          <p:nvPr/>
        </p:nvSpPr>
        <p:spPr bwMode="auto">
          <a:xfrm>
            <a:off x="1384300" y="493449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4</a:t>
            </a:r>
          </a:p>
        </p:txBody>
      </p:sp>
      <p:sp>
        <p:nvSpPr>
          <p:cNvPr id="90148" name="Text Box 36"/>
          <p:cNvSpPr txBox="1">
            <a:spLocks noChangeArrowheads="1"/>
          </p:cNvSpPr>
          <p:nvPr/>
        </p:nvSpPr>
        <p:spPr bwMode="auto">
          <a:xfrm>
            <a:off x="1452538" y="328498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0149" name="Text Box 37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0150" name="Text Box 38"/>
          <p:cNvSpPr txBox="1">
            <a:spLocks noChangeArrowheads="1"/>
          </p:cNvSpPr>
          <p:nvPr/>
        </p:nvSpPr>
        <p:spPr bwMode="auto">
          <a:xfrm>
            <a:off x="2699792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0151" name="Text Box 39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0152" name="Text Box 40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0153" name="Text Box 41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0154" name="Text Box 42"/>
          <p:cNvSpPr txBox="1">
            <a:spLocks noChangeArrowheads="1"/>
          </p:cNvSpPr>
          <p:nvPr/>
        </p:nvSpPr>
        <p:spPr bwMode="auto">
          <a:xfrm>
            <a:off x="5703888" y="4430440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0155" name="Text Box 43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90156" name="Text Box 44"/>
          <p:cNvSpPr txBox="1">
            <a:spLocks noChangeArrowheads="1"/>
          </p:cNvSpPr>
          <p:nvPr/>
        </p:nvSpPr>
        <p:spPr bwMode="auto">
          <a:xfrm>
            <a:off x="4620890" y="350100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90157" name="AutoShape 45"/>
          <p:cNvCxnSpPr>
            <a:cxnSpLocks noChangeShapeType="1"/>
            <a:stCxn id="90158" idx="5"/>
            <a:endCxn id="90122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0158" name="Oval 46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0159" name="Text Box 47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0161" name="Text Box 49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90162" name="Text Box 50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90163" name="Oval 51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7568" name="Group 52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90165" name="Text Box 53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90166" name="Text Box 54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07569" name="Group 55"/>
          <p:cNvGrpSpPr>
            <a:grpSpLocks/>
          </p:cNvGrpSpPr>
          <p:nvPr/>
        </p:nvGrpSpPr>
        <p:grpSpPr bwMode="auto">
          <a:xfrm>
            <a:off x="1403350" y="3644900"/>
            <a:ext cx="750888" cy="376238"/>
            <a:chOff x="2880" y="1298"/>
            <a:chExt cx="473" cy="237"/>
          </a:xfrm>
        </p:grpSpPr>
        <p:sp>
          <p:nvSpPr>
            <p:cNvPr id="90168" name="Text Box 56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90169" name="Text Box 57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07570" name="Group 58"/>
          <p:cNvGrpSpPr>
            <a:grpSpLocks/>
          </p:cNvGrpSpPr>
          <p:nvPr/>
        </p:nvGrpSpPr>
        <p:grpSpPr bwMode="auto">
          <a:xfrm>
            <a:off x="2195736" y="6077098"/>
            <a:ext cx="750888" cy="376238"/>
            <a:chOff x="2880" y="1298"/>
            <a:chExt cx="473" cy="237"/>
          </a:xfrm>
        </p:grpSpPr>
        <p:sp>
          <p:nvSpPr>
            <p:cNvPr id="90171" name="Text Box 59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90172" name="Text Box 60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90173" name="Oval 61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7572" name="Group 62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90175" name="Text Box 63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90176" name="Text Box 64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90177" name="Text Box 65"/>
          <p:cNvSpPr txBox="1">
            <a:spLocks noChangeArrowheads="1"/>
          </p:cNvSpPr>
          <p:nvPr/>
        </p:nvSpPr>
        <p:spPr bwMode="auto">
          <a:xfrm>
            <a:off x="5724128" y="1340768"/>
            <a:ext cx="2952750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because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8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min{L(u)|u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charset="0"/>
              </a:rPr>
              <a:t>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N}</a:t>
            </a:r>
          </a:p>
        </p:txBody>
      </p:sp>
      <p:sp>
        <p:nvSpPr>
          <p:cNvPr id="90178" name="Oval 66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90179" name="AutoShape 67"/>
          <p:cNvCxnSpPr>
            <a:cxnSpLocks noChangeShapeType="1"/>
            <a:stCxn id="90121" idx="1"/>
            <a:endCxn id="90158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0180" name="Text Box 68"/>
          <p:cNvSpPr txBox="1">
            <a:spLocks noChangeArrowheads="1"/>
          </p:cNvSpPr>
          <p:nvPr/>
        </p:nvSpPr>
        <p:spPr bwMode="auto">
          <a:xfrm>
            <a:off x="4048125" y="5366544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07577" name="Group 69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90182" name="Text Box 70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90183" name="Text Box 71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07578" name="Group 72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90185" name="Text Box 73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90186" name="Text Box 74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90187" name="Oval 75"/>
          <p:cNvSpPr>
            <a:spLocks noChangeArrowheads="1"/>
          </p:cNvSpPr>
          <p:nvPr/>
        </p:nvSpPr>
        <p:spPr bwMode="auto">
          <a:xfrm>
            <a:off x="6227763" y="4941888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7580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859338" y="6519863"/>
            <a:ext cx="53975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150D7AC0-47E6-1C4C-92A8-62277299E59B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21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4" name="Right Arrow 73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189" name="AutoShape 29"/>
          <p:cNvCxnSpPr>
            <a:cxnSpLocks noChangeShapeType="1"/>
            <a:stCxn id="92167" idx="1"/>
            <a:endCxn id="92169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190" name="AutoShape 30"/>
          <p:cNvCxnSpPr>
            <a:cxnSpLocks noChangeShapeType="1"/>
            <a:stCxn id="92170" idx="1"/>
            <a:endCxn id="92168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183" name="AutoShape 23"/>
          <p:cNvCxnSpPr>
            <a:cxnSpLocks noChangeShapeType="1"/>
            <a:stCxn id="92165" idx="1"/>
            <a:endCxn id="92167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467545" y="1124744"/>
            <a:ext cx="3096344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v2, v5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3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</a:t>
            </a:r>
            <a:r>
              <a:rPr lang="en-US" sz="2800" dirty="0">
                <a:latin typeface="Times New Roman"/>
                <a:cs typeface="Times New Roman"/>
              </a:rPr>
              <a:t>,</a:t>
            </a:r>
            <a:r>
              <a:rPr lang="en-US" sz="2800" i="1" dirty="0">
                <a:latin typeface="Times New Roman"/>
                <a:cs typeface="Times New Roman"/>
              </a:rPr>
              <a:t> v</a:t>
            </a:r>
            <a:r>
              <a:rPr lang="en-US" sz="2800" dirty="0">
                <a:latin typeface="Times New Roman"/>
                <a:cs typeface="Times New Roman"/>
              </a:rPr>
              <a:t>6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2165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66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67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68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69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70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1914277" y="5805488"/>
            <a:ext cx="6414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92174" name="Text Box 14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92175" name="Text Box 15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92177" name="Text Box 17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92178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92179" name="AutoShape 19"/>
          <p:cNvCxnSpPr>
            <a:cxnSpLocks noChangeShapeType="1"/>
            <a:stCxn id="92182" idx="7"/>
            <a:endCxn id="92165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180" name="AutoShape 20"/>
          <p:cNvCxnSpPr>
            <a:cxnSpLocks noChangeShapeType="1"/>
            <a:stCxn id="92205" idx="7"/>
            <a:endCxn id="92167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181" name="AutoShape 21"/>
          <p:cNvCxnSpPr>
            <a:cxnSpLocks noChangeShapeType="1"/>
            <a:stCxn id="92182" idx="1"/>
            <a:endCxn id="92205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2182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92184" name="AutoShape 24"/>
          <p:cNvCxnSpPr>
            <a:cxnSpLocks noChangeShapeType="1"/>
            <a:stCxn id="92165" idx="0"/>
            <a:endCxn id="92170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185" name="AutoShape 25"/>
          <p:cNvCxnSpPr>
            <a:cxnSpLocks noChangeShapeType="1"/>
            <a:stCxn id="92167" idx="0"/>
            <a:endCxn id="92166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186" name="AutoShape 26"/>
          <p:cNvCxnSpPr>
            <a:cxnSpLocks noChangeShapeType="1"/>
            <a:stCxn id="92170" idx="0"/>
            <a:endCxn id="92166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187" name="AutoShape 27"/>
          <p:cNvCxnSpPr>
            <a:cxnSpLocks noChangeShapeType="1"/>
            <a:stCxn id="92166" idx="0"/>
            <a:endCxn id="92169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188" name="AutoShape 28"/>
          <p:cNvCxnSpPr>
            <a:cxnSpLocks noChangeShapeType="1"/>
            <a:stCxn id="92169" idx="1"/>
            <a:endCxn id="92168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191" name="AutoShape 31"/>
          <p:cNvCxnSpPr>
            <a:cxnSpLocks noChangeShapeType="1"/>
            <a:stCxn id="92182" idx="0"/>
            <a:endCxn id="92170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2192" name="Text Box 32"/>
          <p:cNvSpPr txBox="1">
            <a:spLocks noChangeArrowheads="1"/>
          </p:cNvSpPr>
          <p:nvPr/>
        </p:nvSpPr>
        <p:spPr bwMode="auto">
          <a:xfrm>
            <a:off x="1887538" y="249289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92193" name="Text Box 33"/>
          <p:cNvSpPr txBox="1">
            <a:spLocks noChangeArrowheads="1"/>
          </p:cNvSpPr>
          <p:nvPr/>
        </p:nvSpPr>
        <p:spPr bwMode="auto">
          <a:xfrm>
            <a:off x="5076825" y="6021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2194" name="Text Box 34"/>
          <p:cNvSpPr txBox="1">
            <a:spLocks noChangeArrowheads="1"/>
          </p:cNvSpPr>
          <p:nvPr/>
        </p:nvSpPr>
        <p:spPr bwMode="auto">
          <a:xfrm>
            <a:off x="1384300" y="493449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4</a:t>
            </a:r>
          </a:p>
        </p:txBody>
      </p:sp>
      <p:sp>
        <p:nvSpPr>
          <p:cNvPr id="92195" name="Text Box 35"/>
          <p:cNvSpPr txBox="1">
            <a:spLocks noChangeArrowheads="1"/>
          </p:cNvSpPr>
          <p:nvPr/>
        </p:nvSpPr>
        <p:spPr bwMode="auto">
          <a:xfrm>
            <a:off x="1452538" y="328498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2196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2197" name="Text Box 37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2198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2199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2200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2201" name="Text Box 41"/>
          <p:cNvSpPr txBox="1">
            <a:spLocks noChangeArrowheads="1"/>
          </p:cNvSpPr>
          <p:nvPr/>
        </p:nvSpPr>
        <p:spPr bwMode="auto">
          <a:xfrm>
            <a:off x="5703888" y="4430440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3</a:t>
            </a:r>
          </a:p>
        </p:txBody>
      </p:sp>
      <p:sp>
        <p:nvSpPr>
          <p:cNvPr id="92202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92203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92204" name="AutoShape 44"/>
          <p:cNvCxnSpPr>
            <a:cxnSpLocks noChangeShapeType="1"/>
            <a:stCxn id="92205" idx="5"/>
            <a:endCxn id="92169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2205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206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2208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92209" name="Text Box 49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92210" name="Oval 50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8592" name="Group 51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92212" name="Text Box 52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92213" name="Text Box 53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08593" name="Group 54"/>
          <p:cNvGrpSpPr>
            <a:grpSpLocks/>
          </p:cNvGrpSpPr>
          <p:nvPr/>
        </p:nvGrpSpPr>
        <p:grpSpPr bwMode="auto">
          <a:xfrm>
            <a:off x="1403350" y="3644900"/>
            <a:ext cx="750888" cy="376238"/>
            <a:chOff x="2880" y="1298"/>
            <a:chExt cx="473" cy="237"/>
          </a:xfrm>
        </p:grpSpPr>
        <p:sp>
          <p:nvSpPr>
            <p:cNvPr id="92215" name="Text Box 55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92216" name="Text Box 56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08594" name="Group 57"/>
          <p:cNvGrpSpPr>
            <a:grpSpLocks/>
          </p:cNvGrpSpPr>
          <p:nvPr/>
        </p:nvGrpSpPr>
        <p:grpSpPr bwMode="auto">
          <a:xfrm>
            <a:off x="2123728" y="6077098"/>
            <a:ext cx="750888" cy="376238"/>
            <a:chOff x="2880" y="1298"/>
            <a:chExt cx="473" cy="237"/>
          </a:xfrm>
        </p:grpSpPr>
        <p:sp>
          <p:nvSpPr>
            <p:cNvPr id="92218" name="Text Box 58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/>
                <a:t>4</a:t>
              </a:r>
            </a:p>
          </p:txBody>
        </p:sp>
        <p:sp>
          <p:nvSpPr>
            <p:cNvPr id="92219" name="Text Box 59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92220" name="Oval 60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8596" name="Group 61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92222" name="Text Box 62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92223" name="Text Box 63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92224" name="Oval 64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92225" name="AutoShape 65"/>
          <p:cNvCxnSpPr>
            <a:cxnSpLocks noChangeShapeType="1"/>
            <a:stCxn id="92168" idx="1"/>
            <a:endCxn id="92205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2226" name="Text Box 66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08600" name="Group 67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92228" name="Text Box 68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92229" name="Text Box 69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08601" name="Group 70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92231" name="Text Box 71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92232" name="Text Box 7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92233" name="Oval 73"/>
          <p:cNvSpPr>
            <a:spLocks noChangeArrowheads="1"/>
          </p:cNvSpPr>
          <p:nvPr/>
        </p:nvSpPr>
        <p:spPr bwMode="auto">
          <a:xfrm>
            <a:off x="6227763" y="4941888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234" name="Text Box 74"/>
          <p:cNvSpPr txBox="1">
            <a:spLocks noChangeArrowheads="1"/>
          </p:cNvSpPr>
          <p:nvPr/>
        </p:nvSpPr>
        <p:spPr bwMode="auto">
          <a:xfrm>
            <a:off x="5868144" y="1268760"/>
            <a:ext cx="288032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8+3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&gt; 9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remains the same</a:t>
            </a:r>
          </a:p>
        </p:txBody>
      </p:sp>
      <p:sp>
        <p:nvSpPr>
          <p:cNvPr id="108604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716463" y="6519863"/>
            <a:ext cx="538162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4385A653-D972-E04D-89FE-A43F2A1F4616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22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4" name="Right Arrow 73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207" name="AutoShape 23"/>
          <p:cNvCxnSpPr>
            <a:cxnSpLocks noChangeShapeType="1"/>
            <a:stCxn id="93189" idx="1"/>
            <a:endCxn id="93191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3214" name="AutoShape 30"/>
          <p:cNvCxnSpPr>
            <a:cxnSpLocks noChangeShapeType="1"/>
            <a:stCxn id="93194" idx="1"/>
            <a:endCxn id="93192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467545" y="1268760"/>
            <a:ext cx="3312368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v2, v5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3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</a:t>
            </a:r>
            <a:r>
              <a:rPr lang="en-US" sz="2800" dirty="0">
                <a:latin typeface="Times New Roman"/>
                <a:cs typeface="Times New Roman"/>
              </a:rPr>
              <a:t>,</a:t>
            </a:r>
            <a:r>
              <a:rPr lang="en-US" sz="2800" i="1" dirty="0">
                <a:latin typeface="Times New Roman"/>
                <a:cs typeface="Times New Roman"/>
              </a:rPr>
              <a:t> v</a:t>
            </a:r>
            <a:r>
              <a:rPr lang="en-US" sz="2800" dirty="0">
                <a:latin typeface="Times New Roman"/>
                <a:cs typeface="Times New Roman"/>
              </a:rPr>
              <a:t>6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3189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3190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3191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3192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3193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3194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3195" name="Text Box 11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>
            <a:off x="1986285" y="5805488"/>
            <a:ext cx="6414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93198" name="Text Box 14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93199" name="Text Box 15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93200" name="Text Box 16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93201" name="Text Box 17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93202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93203" name="AutoShape 19"/>
          <p:cNvCxnSpPr>
            <a:cxnSpLocks noChangeShapeType="1"/>
            <a:stCxn id="93206" idx="7"/>
            <a:endCxn id="93189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3204" name="AutoShape 20"/>
          <p:cNvCxnSpPr>
            <a:cxnSpLocks noChangeShapeType="1"/>
            <a:stCxn id="93229" idx="7"/>
            <a:endCxn id="93191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3205" name="AutoShape 21"/>
          <p:cNvCxnSpPr>
            <a:cxnSpLocks noChangeShapeType="1"/>
            <a:stCxn id="93206" idx="1"/>
            <a:endCxn id="93229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3206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93208" name="AutoShape 24"/>
          <p:cNvCxnSpPr>
            <a:cxnSpLocks noChangeShapeType="1"/>
            <a:stCxn id="93189" idx="0"/>
            <a:endCxn id="93194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3209" name="AutoShape 25"/>
          <p:cNvCxnSpPr>
            <a:cxnSpLocks noChangeShapeType="1"/>
            <a:stCxn id="93191" idx="0"/>
            <a:endCxn id="93190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3210" name="AutoShape 26"/>
          <p:cNvCxnSpPr>
            <a:cxnSpLocks noChangeShapeType="1"/>
            <a:stCxn id="93194" idx="0"/>
            <a:endCxn id="93190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3211" name="AutoShape 27"/>
          <p:cNvCxnSpPr>
            <a:cxnSpLocks noChangeShapeType="1"/>
            <a:stCxn id="93190" idx="0"/>
            <a:endCxn id="93193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3212" name="AutoShape 28"/>
          <p:cNvCxnSpPr>
            <a:cxnSpLocks noChangeShapeType="1"/>
            <a:stCxn id="93193" idx="1"/>
            <a:endCxn id="93192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3213" name="AutoShape 29"/>
          <p:cNvCxnSpPr>
            <a:cxnSpLocks noChangeShapeType="1"/>
            <a:stCxn id="93191" idx="1"/>
            <a:endCxn id="93193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3215" name="AutoShape 31"/>
          <p:cNvCxnSpPr>
            <a:cxnSpLocks noChangeShapeType="1"/>
            <a:stCxn id="93206" idx="0"/>
            <a:endCxn id="93194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3216" name="Text Box 32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93217" name="Text Box 33"/>
          <p:cNvSpPr txBox="1">
            <a:spLocks noChangeArrowheads="1"/>
          </p:cNvSpPr>
          <p:nvPr/>
        </p:nvSpPr>
        <p:spPr bwMode="auto">
          <a:xfrm>
            <a:off x="5076825" y="6021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3218" name="Text Box 34"/>
          <p:cNvSpPr txBox="1">
            <a:spLocks noChangeArrowheads="1"/>
          </p:cNvSpPr>
          <p:nvPr/>
        </p:nvSpPr>
        <p:spPr bwMode="auto">
          <a:xfrm>
            <a:off x="1384300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3219" name="Text Box 35"/>
          <p:cNvSpPr txBox="1">
            <a:spLocks noChangeArrowheads="1"/>
          </p:cNvSpPr>
          <p:nvPr/>
        </p:nvSpPr>
        <p:spPr bwMode="auto">
          <a:xfrm>
            <a:off x="1452538" y="328498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3220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3221" name="Text Box 37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3222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3223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3224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3225" name="Text Box 41"/>
          <p:cNvSpPr txBox="1">
            <a:spLocks noChangeArrowheads="1"/>
          </p:cNvSpPr>
          <p:nvPr/>
        </p:nvSpPr>
        <p:spPr bwMode="auto">
          <a:xfrm>
            <a:off x="5703888" y="4430440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3226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93227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93228" name="AutoShape 44"/>
          <p:cNvCxnSpPr>
            <a:cxnSpLocks noChangeShapeType="1"/>
            <a:stCxn id="93229" idx="5"/>
            <a:endCxn id="93193" idx="3"/>
          </p:cNvCxnSpPr>
          <p:nvPr/>
        </p:nvCxnSpPr>
        <p:spPr bwMode="auto">
          <a:xfrm rot="5400000" flipH="1" flipV="1">
            <a:off x="4175125" y="2320925"/>
            <a:ext cx="1584325" cy="5464175"/>
          </a:xfrm>
          <a:prstGeom prst="curvedConnector3">
            <a:avLst>
              <a:gd name="adj1" fmla="val -1642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3229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3230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3232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93233" name="Text Box 49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93234" name="Oval 50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9616" name="Group 51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93236" name="Text Box 52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93237" name="Text Box 53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09617" name="Group 54"/>
          <p:cNvGrpSpPr>
            <a:grpSpLocks/>
          </p:cNvGrpSpPr>
          <p:nvPr/>
        </p:nvGrpSpPr>
        <p:grpSpPr bwMode="auto">
          <a:xfrm>
            <a:off x="1403350" y="3644900"/>
            <a:ext cx="750888" cy="376238"/>
            <a:chOff x="2880" y="1298"/>
            <a:chExt cx="473" cy="237"/>
          </a:xfrm>
        </p:grpSpPr>
        <p:sp>
          <p:nvSpPr>
            <p:cNvPr id="93239" name="Text Box 55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93240" name="Text Box 56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09618" name="Group 57"/>
          <p:cNvGrpSpPr>
            <a:grpSpLocks/>
          </p:cNvGrpSpPr>
          <p:nvPr/>
        </p:nvGrpSpPr>
        <p:grpSpPr bwMode="auto">
          <a:xfrm>
            <a:off x="2123728" y="6149106"/>
            <a:ext cx="750888" cy="376238"/>
            <a:chOff x="2880" y="1298"/>
            <a:chExt cx="473" cy="237"/>
          </a:xfrm>
        </p:grpSpPr>
        <p:sp>
          <p:nvSpPr>
            <p:cNvPr id="93242" name="Text Box 58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93243" name="Text Box 59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93244" name="Oval 60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9620" name="Group 61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93246" name="Text Box 62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93247" name="Text Box 63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93248" name="Oval 64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93249" name="AutoShape 65"/>
          <p:cNvCxnSpPr>
            <a:cxnSpLocks noChangeShapeType="1"/>
            <a:stCxn id="93192" idx="1"/>
            <a:endCxn id="93229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3250" name="Text Box 66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09624" name="Group 67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93252" name="Text Box 68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93253" name="Text Box 69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09625" name="Group 70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93255" name="Text Box 71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93256" name="Text Box 7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93257" name="Oval 73"/>
          <p:cNvSpPr>
            <a:spLocks noChangeArrowheads="1"/>
          </p:cNvSpPr>
          <p:nvPr/>
        </p:nvSpPr>
        <p:spPr bwMode="auto">
          <a:xfrm>
            <a:off x="6227763" y="4941888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3258" name="Text Box 74"/>
          <p:cNvSpPr txBox="1">
            <a:spLocks noChangeArrowheads="1"/>
          </p:cNvSpPr>
          <p:nvPr/>
        </p:nvSpPr>
        <p:spPr bwMode="auto">
          <a:xfrm>
            <a:off x="5508104" y="1354138"/>
            <a:ext cx="2664296" cy="9233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8+7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&gt; 13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remains the same</a:t>
            </a:r>
          </a:p>
        </p:txBody>
      </p:sp>
      <p:sp>
        <p:nvSpPr>
          <p:cNvPr id="109628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500563" y="6524625"/>
            <a:ext cx="466725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DF281895-178A-074B-9713-D83B1E4AAED8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23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4" name="Right Arrow 73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0" y="6500366"/>
            <a:ext cx="755104" cy="385018"/>
          </a:xfrm>
        </p:spPr>
        <p:txBody>
          <a:bodyPr/>
          <a:lstStyle/>
          <a:p>
            <a:pPr algn="ctr">
              <a:defRPr/>
            </a:pPr>
            <a:fld id="{CBB453F8-DCC6-D849-8813-6E2315A04777}" type="slidenum">
              <a:rPr lang="en-US" smtClean="0"/>
              <a:pPr algn="ctr">
                <a:defRPr/>
              </a:pPr>
              <a:t>24</a:t>
            </a:fld>
            <a:endParaRPr lang="en-US"/>
          </a:p>
        </p:txBody>
      </p:sp>
      <p:pic>
        <p:nvPicPr>
          <p:cNvPr id="6" name="Picture 5" descr="Screen Shot 2017-11-12 at 11.46.4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8600"/>
            <a:ext cx="9144000" cy="38438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53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231" name="AutoShape 23"/>
          <p:cNvCxnSpPr>
            <a:cxnSpLocks noChangeShapeType="1"/>
            <a:stCxn id="94213" idx="1"/>
            <a:endCxn id="94215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238" name="AutoShape 30"/>
          <p:cNvCxnSpPr>
            <a:cxnSpLocks noChangeShapeType="1"/>
            <a:stCxn id="94218" idx="1"/>
            <a:endCxn id="94216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395537" y="1196752"/>
            <a:ext cx="3168352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v2, v5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3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</a:t>
            </a:r>
            <a:r>
              <a:rPr lang="en-US" sz="2800" dirty="0">
                <a:latin typeface="Times New Roman"/>
                <a:cs typeface="Times New Roman"/>
              </a:rPr>
              <a:t>,</a:t>
            </a:r>
            <a:r>
              <a:rPr lang="en-US" sz="2800" i="1" dirty="0">
                <a:latin typeface="Times New Roman"/>
                <a:cs typeface="Times New Roman"/>
              </a:rPr>
              <a:t>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4213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4214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4215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4216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4217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4218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4219" name="Text Box 11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94220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94221" name="Text Box 13"/>
          <p:cNvSpPr txBox="1">
            <a:spLocks noChangeArrowheads="1"/>
          </p:cNvSpPr>
          <p:nvPr/>
        </p:nvSpPr>
        <p:spPr bwMode="auto">
          <a:xfrm>
            <a:off x="1914277" y="5805488"/>
            <a:ext cx="4974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94222" name="Text Box 14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94223" name="Text Box 15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94224" name="Text Box 16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94225" name="Text Box 17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94226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94227" name="AutoShape 19"/>
          <p:cNvCxnSpPr>
            <a:cxnSpLocks noChangeShapeType="1"/>
            <a:stCxn id="94230" idx="7"/>
            <a:endCxn id="94213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228" name="AutoShape 20"/>
          <p:cNvCxnSpPr>
            <a:cxnSpLocks noChangeShapeType="1"/>
            <a:stCxn id="94253" idx="7"/>
            <a:endCxn id="94215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229" name="AutoShape 21"/>
          <p:cNvCxnSpPr>
            <a:cxnSpLocks noChangeShapeType="1"/>
            <a:stCxn id="94230" idx="1"/>
            <a:endCxn id="94253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4230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94232" name="AutoShape 24"/>
          <p:cNvCxnSpPr>
            <a:cxnSpLocks noChangeShapeType="1"/>
            <a:stCxn id="94213" idx="0"/>
            <a:endCxn id="94218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233" name="AutoShape 25"/>
          <p:cNvCxnSpPr>
            <a:cxnSpLocks noChangeShapeType="1"/>
            <a:stCxn id="94215" idx="0"/>
            <a:endCxn id="94214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234" name="AutoShape 26"/>
          <p:cNvCxnSpPr>
            <a:cxnSpLocks noChangeShapeType="1"/>
            <a:stCxn id="94218" idx="0"/>
            <a:endCxn id="94214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235" name="AutoShape 27"/>
          <p:cNvCxnSpPr>
            <a:cxnSpLocks noChangeShapeType="1"/>
            <a:stCxn id="94214" idx="0"/>
            <a:endCxn id="94217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236" name="AutoShape 28"/>
          <p:cNvCxnSpPr>
            <a:cxnSpLocks noChangeShapeType="1"/>
            <a:stCxn id="94217" idx="1"/>
            <a:endCxn id="94216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237" name="AutoShape 29"/>
          <p:cNvCxnSpPr>
            <a:cxnSpLocks noChangeShapeType="1"/>
            <a:stCxn id="94215" idx="1"/>
            <a:endCxn id="94217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239" name="AutoShape 31"/>
          <p:cNvCxnSpPr>
            <a:cxnSpLocks noChangeShapeType="1"/>
            <a:stCxn id="94230" idx="0"/>
            <a:endCxn id="94218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4240" name="Text Box 32"/>
          <p:cNvSpPr txBox="1">
            <a:spLocks noChangeArrowheads="1"/>
          </p:cNvSpPr>
          <p:nvPr/>
        </p:nvSpPr>
        <p:spPr bwMode="auto">
          <a:xfrm>
            <a:off x="1887538" y="251301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94241" name="Text Box 33"/>
          <p:cNvSpPr txBox="1">
            <a:spLocks noChangeArrowheads="1"/>
          </p:cNvSpPr>
          <p:nvPr/>
        </p:nvSpPr>
        <p:spPr bwMode="auto">
          <a:xfrm>
            <a:off x="5076825" y="6021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4242" name="Text Box 34"/>
          <p:cNvSpPr txBox="1">
            <a:spLocks noChangeArrowheads="1"/>
          </p:cNvSpPr>
          <p:nvPr/>
        </p:nvSpPr>
        <p:spPr bwMode="auto">
          <a:xfrm>
            <a:off x="1384300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4243" name="Text Box 35"/>
          <p:cNvSpPr txBox="1">
            <a:spLocks noChangeArrowheads="1"/>
          </p:cNvSpPr>
          <p:nvPr/>
        </p:nvSpPr>
        <p:spPr bwMode="auto">
          <a:xfrm>
            <a:off x="1380530" y="328498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4244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4245" name="Text Box 37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4246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4247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4248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4249" name="Text Box 41"/>
          <p:cNvSpPr txBox="1">
            <a:spLocks noChangeArrowheads="1"/>
          </p:cNvSpPr>
          <p:nvPr/>
        </p:nvSpPr>
        <p:spPr bwMode="auto">
          <a:xfrm>
            <a:off x="5703888" y="4430440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4250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94251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94252" name="AutoShape 44"/>
          <p:cNvCxnSpPr>
            <a:cxnSpLocks noChangeShapeType="1"/>
            <a:stCxn id="94253" idx="4"/>
            <a:endCxn id="94217" idx="4"/>
          </p:cNvCxnSpPr>
          <p:nvPr/>
        </p:nvCxnSpPr>
        <p:spPr bwMode="auto">
          <a:xfrm rot="5400000" flipH="1" flipV="1">
            <a:off x="4175125" y="2276475"/>
            <a:ext cx="1584325" cy="5616575"/>
          </a:xfrm>
          <a:prstGeom prst="curvedConnector3">
            <a:avLst>
              <a:gd name="adj1" fmla="val -1442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4253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4254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4256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94257" name="Text Box 49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94258" name="Oval 50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0640" name="Group 51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94260" name="Text Box 52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94261" name="Text Box 53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10641" name="Group 54"/>
          <p:cNvGrpSpPr>
            <a:grpSpLocks/>
          </p:cNvGrpSpPr>
          <p:nvPr/>
        </p:nvGrpSpPr>
        <p:grpSpPr bwMode="auto">
          <a:xfrm>
            <a:off x="1403350" y="3644900"/>
            <a:ext cx="750888" cy="376238"/>
            <a:chOff x="2880" y="1298"/>
            <a:chExt cx="473" cy="237"/>
          </a:xfrm>
        </p:grpSpPr>
        <p:sp>
          <p:nvSpPr>
            <p:cNvPr id="94263" name="Text Box 55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94264" name="Text Box 56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10642" name="Group 57"/>
          <p:cNvGrpSpPr>
            <a:grpSpLocks/>
          </p:cNvGrpSpPr>
          <p:nvPr/>
        </p:nvGrpSpPr>
        <p:grpSpPr bwMode="auto">
          <a:xfrm>
            <a:off x="2123728" y="6077098"/>
            <a:ext cx="750888" cy="376238"/>
            <a:chOff x="2880" y="1298"/>
            <a:chExt cx="473" cy="237"/>
          </a:xfrm>
        </p:grpSpPr>
        <p:sp>
          <p:nvSpPr>
            <p:cNvPr id="94266" name="Text Box 58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94267" name="Text Box 59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94268" name="Oval 60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0644" name="Group 61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94270" name="Text Box 62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94271" name="Text Box 63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94272" name="Oval 64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94273" name="AutoShape 65"/>
          <p:cNvCxnSpPr>
            <a:cxnSpLocks noChangeShapeType="1"/>
            <a:stCxn id="94216" idx="1"/>
            <a:endCxn id="94253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4274" name="Text Box 66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10648" name="Group 67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94276" name="Text Box 68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94277" name="Text Box 69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10649" name="Group 70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94279" name="Text Box 71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94280" name="Text Box 7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94281" name="Oval 73"/>
          <p:cNvSpPr>
            <a:spLocks noChangeArrowheads="1"/>
          </p:cNvSpPr>
          <p:nvPr/>
        </p:nvSpPr>
        <p:spPr bwMode="auto">
          <a:xfrm>
            <a:off x="6227763" y="4941888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4282" name="Text Box 74"/>
          <p:cNvSpPr txBox="1">
            <a:spLocks noChangeArrowheads="1"/>
          </p:cNvSpPr>
          <p:nvPr/>
        </p:nvSpPr>
        <p:spPr bwMode="auto">
          <a:xfrm>
            <a:off x="5724128" y="1268760"/>
            <a:ext cx="3024188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because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9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min{L(u)|u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charset="0"/>
              </a:rPr>
              <a:t>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N}</a:t>
            </a:r>
          </a:p>
        </p:txBody>
      </p:sp>
      <p:sp>
        <p:nvSpPr>
          <p:cNvPr id="94283" name="Oval 75"/>
          <p:cNvSpPr>
            <a:spLocks noChangeArrowheads="1"/>
          </p:cNvSpPr>
          <p:nvPr/>
        </p:nvSpPr>
        <p:spPr bwMode="auto">
          <a:xfrm>
            <a:off x="4211638" y="27813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0653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572000" y="6519863"/>
            <a:ext cx="395288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5579A8B8-E1C8-904E-9A3D-AE9233276B1A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25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5" name="Right Arrow 74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395537" y="980728"/>
            <a:ext cx="3528392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v2, v5</a:t>
            </a:r>
            <a:r>
              <a:rPr lang="en-US" sz="2800" i="1" dirty="0" smtClean="0">
                <a:latin typeface="Times New Roman"/>
                <a:cs typeface="Times New Roman"/>
              </a:rPr>
              <a:t>, v4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3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6261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6262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6263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6264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6265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6266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6267" name="Text Box 11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96268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96269" name="Text Box 13"/>
          <p:cNvSpPr txBox="1">
            <a:spLocks noChangeArrowheads="1"/>
          </p:cNvSpPr>
          <p:nvPr/>
        </p:nvSpPr>
        <p:spPr bwMode="auto">
          <a:xfrm>
            <a:off x="1986285" y="5805488"/>
            <a:ext cx="569491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96270" name="Text Box 14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96271" name="Text Box 15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96272" name="Text Box 16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96273" name="Text Box 17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96274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96275" name="AutoShape 19"/>
          <p:cNvCxnSpPr>
            <a:cxnSpLocks noChangeShapeType="1"/>
            <a:stCxn id="96278" idx="7"/>
            <a:endCxn id="96261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276" name="AutoShape 20"/>
          <p:cNvCxnSpPr>
            <a:cxnSpLocks noChangeShapeType="1"/>
            <a:stCxn id="96301" idx="7"/>
            <a:endCxn id="96263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277" name="AutoShape 21"/>
          <p:cNvCxnSpPr>
            <a:cxnSpLocks noChangeShapeType="1"/>
            <a:stCxn id="96278" idx="1"/>
            <a:endCxn id="96301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6278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96279" name="AutoShape 23"/>
          <p:cNvCxnSpPr>
            <a:cxnSpLocks noChangeShapeType="1"/>
            <a:stCxn id="96261" idx="1"/>
            <a:endCxn id="96263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280" name="AutoShape 24"/>
          <p:cNvCxnSpPr>
            <a:cxnSpLocks noChangeShapeType="1"/>
            <a:stCxn id="96261" idx="0"/>
            <a:endCxn id="96266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281" name="AutoShape 25"/>
          <p:cNvCxnSpPr>
            <a:cxnSpLocks noChangeShapeType="1"/>
            <a:stCxn id="96263" idx="0"/>
            <a:endCxn id="96262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282" name="AutoShape 26"/>
          <p:cNvCxnSpPr>
            <a:cxnSpLocks noChangeShapeType="1"/>
            <a:stCxn id="96266" idx="0"/>
            <a:endCxn id="96262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283" name="AutoShape 27"/>
          <p:cNvCxnSpPr>
            <a:cxnSpLocks noChangeShapeType="1"/>
            <a:stCxn id="96262" idx="0"/>
            <a:endCxn id="96265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284" name="AutoShape 28"/>
          <p:cNvCxnSpPr>
            <a:cxnSpLocks noChangeShapeType="1"/>
            <a:stCxn id="96265" idx="1"/>
            <a:endCxn id="96264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285" name="AutoShape 29"/>
          <p:cNvCxnSpPr>
            <a:cxnSpLocks noChangeShapeType="1"/>
            <a:stCxn id="96263" idx="1"/>
            <a:endCxn id="96265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286" name="AutoShape 30"/>
          <p:cNvCxnSpPr>
            <a:cxnSpLocks noChangeShapeType="1"/>
            <a:stCxn id="96266" idx="1"/>
            <a:endCxn id="96264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6287" name="AutoShape 31"/>
          <p:cNvCxnSpPr>
            <a:cxnSpLocks noChangeShapeType="1"/>
            <a:stCxn id="96278" idx="0"/>
            <a:endCxn id="96266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6288" name="Text Box 32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96289" name="Text Box 33"/>
          <p:cNvSpPr txBox="1">
            <a:spLocks noChangeArrowheads="1"/>
          </p:cNvSpPr>
          <p:nvPr/>
        </p:nvSpPr>
        <p:spPr bwMode="auto">
          <a:xfrm>
            <a:off x="5076825" y="6021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6290" name="Text Box 34"/>
          <p:cNvSpPr txBox="1">
            <a:spLocks noChangeArrowheads="1"/>
          </p:cNvSpPr>
          <p:nvPr/>
        </p:nvSpPr>
        <p:spPr bwMode="auto">
          <a:xfrm>
            <a:off x="1384300" y="493449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4</a:t>
            </a:r>
          </a:p>
        </p:txBody>
      </p:sp>
      <p:sp>
        <p:nvSpPr>
          <p:cNvPr id="96291" name="Text Box 35"/>
          <p:cNvSpPr txBox="1">
            <a:spLocks noChangeArrowheads="1"/>
          </p:cNvSpPr>
          <p:nvPr/>
        </p:nvSpPr>
        <p:spPr bwMode="auto">
          <a:xfrm>
            <a:off x="1524546" y="328498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6292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6293" name="Text Box 37"/>
          <p:cNvSpPr txBox="1">
            <a:spLocks noChangeArrowheads="1"/>
          </p:cNvSpPr>
          <p:nvPr/>
        </p:nvSpPr>
        <p:spPr bwMode="auto">
          <a:xfrm>
            <a:off x="2751138" y="472514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6294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6295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6296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6297" name="Text Box 41"/>
          <p:cNvSpPr txBox="1">
            <a:spLocks noChangeArrowheads="1"/>
          </p:cNvSpPr>
          <p:nvPr/>
        </p:nvSpPr>
        <p:spPr bwMode="auto">
          <a:xfrm>
            <a:off x="5703888" y="4430440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6298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96299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96300" name="AutoShape 44"/>
          <p:cNvCxnSpPr>
            <a:cxnSpLocks noChangeShapeType="1"/>
            <a:stCxn id="96301" idx="5"/>
            <a:endCxn id="96265" idx="3"/>
          </p:cNvCxnSpPr>
          <p:nvPr/>
        </p:nvCxnSpPr>
        <p:spPr bwMode="auto">
          <a:xfrm rot="5400000" flipH="1" flipV="1">
            <a:off x="4175125" y="2320925"/>
            <a:ext cx="1584325" cy="5464175"/>
          </a:xfrm>
          <a:prstGeom prst="curvedConnector3">
            <a:avLst>
              <a:gd name="adj1" fmla="val -1642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6301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6302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6304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96306" name="Oval 50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1663" name="Group 51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96308" name="Text Box 52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96309" name="Text Box 53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11664" name="Group 54"/>
          <p:cNvGrpSpPr>
            <a:grpSpLocks/>
          </p:cNvGrpSpPr>
          <p:nvPr/>
        </p:nvGrpSpPr>
        <p:grpSpPr bwMode="auto">
          <a:xfrm>
            <a:off x="1403350" y="3644900"/>
            <a:ext cx="750888" cy="376238"/>
            <a:chOff x="2880" y="1298"/>
            <a:chExt cx="473" cy="237"/>
          </a:xfrm>
        </p:grpSpPr>
        <p:sp>
          <p:nvSpPr>
            <p:cNvPr id="96311" name="Text Box 55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96312" name="Text Box 56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11665" name="Group 57"/>
          <p:cNvGrpSpPr>
            <a:grpSpLocks/>
          </p:cNvGrpSpPr>
          <p:nvPr/>
        </p:nvGrpSpPr>
        <p:grpSpPr bwMode="auto">
          <a:xfrm>
            <a:off x="2195736" y="6149106"/>
            <a:ext cx="750888" cy="376238"/>
            <a:chOff x="2880" y="1298"/>
            <a:chExt cx="473" cy="237"/>
          </a:xfrm>
        </p:grpSpPr>
        <p:sp>
          <p:nvSpPr>
            <p:cNvPr id="96314" name="Text Box 58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96315" name="Text Box 59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96316" name="Oval 60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1667" name="Group 61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96318" name="Text Box 62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96319" name="Text Box 63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96320" name="Oval 64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96321" name="AutoShape 65"/>
          <p:cNvCxnSpPr>
            <a:cxnSpLocks noChangeShapeType="1"/>
            <a:stCxn id="96264" idx="1"/>
            <a:endCxn id="96301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6322" name="Text Box 66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11671" name="Group 67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96324" name="Text Box 68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96325" name="Text Box 69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11672" name="Group 70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96327" name="Text Box 71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96328" name="Text Box 7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96329" name="Oval 73"/>
          <p:cNvSpPr>
            <a:spLocks noChangeArrowheads="1"/>
          </p:cNvSpPr>
          <p:nvPr/>
        </p:nvSpPr>
        <p:spPr bwMode="auto">
          <a:xfrm>
            <a:off x="6227763" y="4941888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6330" name="Text Box 74"/>
          <p:cNvSpPr txBox="1">
            <a:spLocks noChangeArrowheads="1"/>
          </p:cNvSpPr>
          <p:nvPr/>
        </p:nvSpPr>
        <p:spPr bwMode="auto">
          <a:xfrm>
            <a:off x="5868144" y="1196752"/>
            <a:ext cx="2879725" cy="9223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9+7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&lt; ∞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= 16</a:t>
            </a:r>
          </a:p>
        </p:txBody>
      </p:sp>
      <p:sp>
        <p:nvSpPr>
          <p:cNvPr id="96331" name="Oval 75"/>
          <p:cNvSpPr>
            <a:spLocks noChangeArrowheads="1"/>
          </p:cNvSpPr>
          <p:nvPr/>
        </p:nvSpPr>
        <p:spPr bwMode="auto">
          <a:xfrm>
            <a:off x="4211638" y="27813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1676" name="Group 76"/>
          <p:cNvGrpSpPr>
            <a:grpSpLocks/>
          </p:cNvGrpSpPr>
          <p:nvPr/>
        </p:nvGrpSpPr>
        <p:grpSpPr bwMode="auto">
          <a:xfrm>
            <a:off x="5867400" y="2852738"/>
            <a:ext cx="876300" cy="376237"/>
            <a:chOff x="2880" y="1298"/>
            <a:chExt cx="552" cy="237"/>
          </a:xfrm>
        </p:grpSpPr>
        <p:sp>
          <p:nvSpPr>
            <p:cNvPr id="96333" name="Text Box 77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16</a:t>
              </a:r>
            </a:p>
          </p:txBody>
        </p:sp>
        <p:sp>
          <p:nvSpPr>
            <p:cNvPr id="96334" name="Text Box 7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v4</a:t>
              </a:r>
            </a:p>
          </p:txBody>
        </p:sp>
      </p:grpSp>
      <p:sp>
        <p:nvSpPr>
          <p:cNvPr id="111677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716463" y="6519863"/>
            <a:ext cx="538162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A0BB5385-308E-2849-9DD9-02C7F0911D3F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26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7" name="Right Arrow 76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309" name="AutoShape 29"/>
          <p:cNvCxnSpPr>
            <a:cxnSpLocks noChangeShapeType="1"/>
            <a:stCxn id="97287" idx="1"/>
            <a:endCxn id="97289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7310" name="AutoShape 30"/>
          <p:cNvCxnSpPr>
            <a:cxnSpLocks noChangeShapeType="1"/>
            <a:stCxn id="97290" idx="1"/>
            <a:endCxn id="97288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7303" name="AutoShape 23"/>
          <p:cNvCxnSpPr>
            <a:cxnSpLocks noChangeShapeType="1"/>
            <a:stCxn id="97285" idx="1"/>
            <a:endCxn id="97287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251521" y="1052736"/>
            <a:ext cx="3456384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v2, v5,v4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{v3, v6, </a:t>
            </a:r>
            <a:r>
              <a:rPr lang="en-US" sz="2800" i="1" dirty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7285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7286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7287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7288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7289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7290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97293" name="Text Box 13"/>
          <p:cNvSpPr txBox="1">
            <a:spLocks noChangeArrowheads="1"/>
          </p:cNvSpPr>
          <p:nvPr/>
        </p:nvSpPr>
        <p:spPr bwMode="auto">
          <a:xfrm>
            <a:off x="1914277" y="5805488"/>
            <a:ext cx="5694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97294" name="Text Box 14"/>
          <p:cNvSpPr txBox="1">
            <a:spLocks noChangeArrowheads="1"/>
          </p:cNvSpPr>
          <p:nvPr/>
        </p:nvSpPr>
        <p:spPr bwMode="auto">
          <a:xfrm>
            <a:off x="3635896" y="4283804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97295" name="Text Box 15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97296" name="Text Box 16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97297" name="Text Box 17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97298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97299" name="AutoShape 19"/>
          <p:cNvCxnSpPr>
            <a:cxnSpLocks noChangeShapeType="1"/>
            <a:stCxn id="97302" idx="7"/>
            <a:endCxn id="97285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7300" name="AutoShape 20"/>
          <p:cNvCxnSpPr>
            <a:cxnSpLocks noChangeShapeType="1"/>
            <a:stCxn id="97325" idx="7"/>
            <a:endCxn id="97287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7301" name="AutoShape 21"/>
          <p:cNvCxnSpPr>
            <a:cxnSpLocks noChangeShapeType="1"/>
            <a:stCxn id="97302" idx="1"/>
            <a:endCxn id="97325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7302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97304" name="AutoShape 24"/>
          <p:cNvCxnSpPr>
            <a:cxnSpLocks noChangeShapeType="1"/>
            <a:stCxn id="97285" idx="0"/>
            <a:endCxn id="97290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7305" name="AutoShape 25"/>
          <p:cNvCxnSpPr>
            <a:cxnSpLocks noChangeShapeType="1"/>
            <a:stCxn id="97287" idx="0"/>
            <a:endCxn id="97286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7306" name="AutoShape 26"/>
          <p:cNvCxnSpPr>
            <a:cxnSpLocks noChangeShapeType="1"/>
            <a:stCxn id="97290" idx="0"/>
            <a:endCxn id="97286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7307" name="AutoShape 27"/>
          <p:cNvCxnSpPr>
            <a:cxnSpLocks noChangeShapeType="1"/>
            <a:stCxn id="97286" idx="0"/>
            <a:endCxn id="97289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7308" name="AutoShape 28"/>
          <p:cNvCxnSpPr>
            <a:cxnSpLocks noChangeShapeType="1"/>
            <a:stCxn id="97289" idx="1"/>
            <a:endCxn id="97288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7311" name="AutoShape 31"/>
          <p:cNvCxnSpPr>
            <a:cxnSpLocks noChangeShapeType="1"/>
            <a:stCxn id="97302" idx="0"/>
            <a:endCxn id="97290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7312" name="Text Box 32"/>
          <p:cNvSpPr txBox="1">
            <a:spLocks noChangeArrowheads="1"/>
          </p:cNvSpPr>
          <p:nvPr/>
        </p:nvSpPr>
        <p:spPr bwMode="auto">
          <a:xfrm>
            <a:off x="1887538" y="251301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97313" name="Text Box 33"/>
          <p:cNvSpPr txBox="1">
            <a:spLocks noChangeArrowheads="1"/>
          </p:cNvSpPr>
          <p:nvPr/>
        </p:nvSpPr>
        <p:spPr bwMode="auto">
          <a:xfrm>
            <a:off x="5076825" y="6021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7314" name="Text Box 34"/>
          <p:cNvSpPr txBox="1">
            <a:spLocks noChangeArrowheads="1"/>
          </p:cNvSpPr>
          <p:nvPr/>
        </p:nvSpPr>
        <p:spPr bwMode="auto">
          <a:xfrm>
            <a:off x="1384300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7315" name="Text Box 35"/>
          <p:cNvSpPr txBox="1">
            <a:spLocks noChangeArrowheads="1"/>
          </p:cNvSpPr>
          <p:nvPr/>
        </p:nvSpPr>
        <p:spPr bwMode="auto">
          <a:xfrm>
            <a:off x="1524546" y="328498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7316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7317" name="Text Box 37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7318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7319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7320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7321" name="Text Box 41"/>
          <p:cNvSpPr txBox="1">
            <a:spLocks noChangeArrowheads="1"/>
          </p:cNvSpPr>
          <p:nvPr/>
        </p:nvSpPr>
        <p:spPr bwMode="auto">
          <a:xfrm>
            <a:off x="5703888" y="42402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7322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97323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97324" name="AutoShape 44"/>
          <p:cNvCxnSpPr>
            <a:cxnSpLocks noChangeShapeType="1"/>
            <a:stCxn id="97325" idx="5"/>
            <a:endCxn id="97289" idx="3"/>
          </p:cNvCxnSpPr>
          <p:nvPr/>
        </p:nvCxnSpPr>
        <p:spPr bwMode="auto">
          <a:xfrm rot="5400000" flipH="1" flipV="1">
            <a:off x="4175125" y="2320925"/>
            <a:ext cx="1584325" cy="5464175"/>
          </a:xfrm>
          <a:prstGeom prst="curvedConnector3">
            <a:avLst>
              <a:gd name="adj1" fmla="val -1642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7325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7326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7328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97329" name="Oval 49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2687" name="Group 50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97331" name="Text Box 51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97332" name="Text Box 5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12688" name="Group 53"/>
          <p:cNvGrpSpPr>
            <a:grpSpLocks/>
          </p:cNvGrpSpPr>
          <p:nvPr/>
        </p:nvGrpSpPr>
        <p:grpSpPr bwMode="auto">
          <a:xfrm>
            <a:off x="1403350" y="3700834"/>
            <a:ext cx="750888" cy="376238"/>
            <a:chOff x="2880" y="1298"/>
            <a:chExt cx="473" cy="237"/>
          </a:xfrm>
        </p:grpSpPr>
        <p:sp>
          <p:nvSpPr>
            <p:cNvPr id="97334" name="Text Box 54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97335" name="Text Box 55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12689" name="Group 56"/>
          <p:cNvGrpSpPr>
            <a:grpSpLocks/>
          </p:cNvGrpSpPr>
          <p:nvPr/>
        </p:nvGrpSpPr>
        <p:grpSpPr bwMode="auto">
          <a:xfrm>
            <a:off x="2123728" y="6077098"/>
            <a:ext cx="750888" cy="376238"/>
            <a:chOff x="2880" y="1298"/>
            <a:chExt cx="473" cy="237"/>
          </a:xfrm>
        </p:grpSpPr>
        <p:sp>
          <p:nvSpPr>
            <p:cNvPr id="97337" name="Text Box 5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97338" name="Text Box 5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97339" name="Oval 59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2691" name="Group 60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97341" name="Text Box 61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97342" name="Text Box 6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97343" name="Oval 63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97344" name="AutoShape 64"/>
          <p:cNvCxnSpPr>
            <a:cxnSpLocks noChangeShapeType="1"/>
            <a:stCxn id="97288" idx="1"/>
            <a:endCxn id="97325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7345" name="Text Box 65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12695" name="Group 66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97347" name="Text Box 6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97348" name="Text Box 6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12696" name="Group 69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97350" name="Text Box 70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97351" name="Text Box 71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97352" name="Oval 72"/>
          <p:cNvSpPr>
            <a:spLocks noChangeArrowheads="1"/>
          </p:cNvSpPr>
          <p:nvPr/>
        </p:nvSpPr>
        <p:spPr bwMode="auto">
          <a:xfrm>
            <a:off x="6227763" y="4941888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7353" name="Text Box 73"/>
          <p:cNvSpPr txBox="1">
            <a:spLocks noChangeArrowheads="1"/>
          </p:cNvSpPr>
          <p:nvPr/>
        </p:nvSpPr>
        <p:spPr bwMode="auto">
          <a:xfrm>
            <a:off x="5867400" y="1209675"/>
            <a:ext cx="3025775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because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10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min{L(u)|u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charset="0"/>
              </a:rPr>
              <a:t>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N}</a:t>
            </a:r>
          </a:p>
        </p:txBody>
      </p:sp>
      <p:sp>
        <p:nvSpPr>
          <p:cNvPr id="97354" name="Oval 74"/>
          <p:cNvSpPr>
            <a:spLocks noChangeArrowheads="1"/>
          </p:cNvSpPr>
          <p:nvPr/>
        </p:nvSpPr>
        <p:spPr bwMode="auto">
          <a:xfrm>
            <a:off x="4211638" y="27813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2700" name="Group 75"/>
          <p:cNvGrpSpPr>
            <a:grpSpLocks/>
          </p:cNvGrpSpPr>
          <p:nvPr/>
        </p:nvGrpSpPr>
        <p:grpSpPr bwMode="auto">
          <a:xfrm>
            <a:off x="5867400" y="2852738"/>
            <a:ext cx="876300" cy="376237"/>
            <a:chOff x="2880" y="1298"/>
            <a:chExt cx="552" cy="237"/>
          </a:xfrm>
        </p:grpSpPr>
        <p:sp>
          <p:nvSpPr>
            <p:cNvPr id="97356" name="Text Box 76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16</a:t>
              </a:r>
            </a:p>
          </p:txBody>
        </p:sp>
        <p:sp>
          <p:nvSpPr>
            <p:cNvPr id="97357" name="Text Box 77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v4</a:t>
              </a:r>
            </a:p>
          </p:txBody>
        </p:sp>
      </p:grpSp>
      <p:sp>
        <p:nvSpPr>
          <p:cNvPr id="97358" name="Oval 78"/>
          <p:cNvSpPr>
            <a:spLocks noChangeArrowheads="1"/>
          </p:cNvSpPr>
          <p:nvPr/>
        </p:nvSpPr>
        <p:spPr bwMode="auto">
          <a:xfrm>
            <a:off x="3563938" y="40767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702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284663" y="6519863"/>
            <a:ext cx="538162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D917B895-635D-1141-890F-85C329E457B6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27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8" name="Right Arrow 77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44008" y="6525344"/>
            <a:ext cx="720080" cy="303139"/>
          </a:xfrm>
        </p:spPr>
        <p:txBody>
          <a:bodyPr/>
          <a:lstStyle/>
          <a:p>
            <a:pPr algn="ctr">
              <a:defRPr/>
            </a:pPr>
            <a:fld id="{CBB453F8-DCC6-D849-8813-6E2315A04777}" type="slidenum">
              <a:rPr lang="en-US" smtClean="0"/>
              <a:pPr algn="ctr">
                <a:defRPr/>
              </a:pPr>
              <a:t>28</a:t>
            </a:fld>
            <a:endParaRPr lang="en-US"/>
          </a:p>
        </p:txBody>
      </p:sp>
      <p:pic>
        <p:nvPicPr>
          <p:cNvPr id="5" name="Picture 4" descr="Screen Shot 2017-11-12 at 11.46.0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5100"/>
            <a:ext cx="9144000" cy="39834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04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323528" y="908720"/>
            <a:ext cx="3888432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v2, v5</a:t>
            </a:r>
            <a:r>
              <a:rPr lang="en-US" sz="2800" i="1" dirty="0" smtClean="0">
                <a:latin typeface="Times New Roman"/>
                <a:cs typeface="Times New Roman"/>
              </a:rPr>
              <a:t>, v4</a:t>
            </a:r>
            <a:r>
              <a:rPr lang="en-US" sz="2800" i="1" dirty="0">
                <a:latin typeface="Times New Roman"/>
                <a:cs typeface="Times New Roman"/>
              </a:rPr>
              <a:t>, v</a:t>
            </a:r>
            <a:r>
              <a:rPr lang="en-US" sz="2800" dirty="0">
                <a:latin typeface="Times New Roman"/>
                <a:cs typeface="Times New Roman"/>
              </a:rPr>
              <a:t>3}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{v6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8309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8310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8311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8312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8313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8314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8315" name="Text Box 11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98316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1914277" y="5795972"/>
            <a:ext cx="5694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98318" name="Text Box 14"/>
          <p:cNvSpPr txBox="1">
            <a:spLocks noChangeArrowheads="1"/>
          </p:cNvSpPr>
          <p:nvPr/>
        </p:nvSpPr>
        <p:spPr bwMode="auto">
          <a:xfrm>
            <a:off x="3635896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98319" name="Text Box 15"/>
          <p:cNvSpPr txBox="1">
            <a:spLocks noChangeArrowheads="1"/>
          </p:cNvSpPr>
          <p:nvPr/>
        </p:nvSpPr>
        <p:spPr bwMode="auto">
          <a:xfrm>
            <a:off x="428396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98320" name="Text Box 16"/>
          <p:cNvSpPr txBox="1">
            <a:spLocks noChangeArrowheads="1"/>
          </p:cNvSpPr>
          <p:nvPr/>
        </p:nvSpPr>
        <p:spPr bwMode="auto">
          <a:xfrm>
            <a:off x="6351588" y="52292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98321" name="Text Box 17"/>
          <p:cNvSpPr txBox="1">
            <a:spLocks noChangeArrowheads="1"/>
          </p:cNvSpPr>
          <p:nvPr/>
        </p:nvSpPr>
        <p:spPr bwMode="auto">
          <a:xfrm>
            <a:off x="5940152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98322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98323" name="AutoShape 19"/>
          <p:cNvCxnSpPr>
            <a:cxnSpLocks noChangeShapeType="1"/>
            <a:stCxn id="98326" idx="7"/>
            <a:endCxn id="98309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324" name="AutoShape 20"/>
          <p:cNvCxnSpPr>
            <a:cxnSpLocks noChangeShapeType="1"/>
            <a:stCxn id="98349" idx="7"/>
            <a:endCxn id="98311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325" name="AutoShape 21"/>
          <p:cNvCxnSpPr>
            <a:cxnSpLocks noChangeShapeType="1"/>
            <a:stCxn id="98326" idx="1"/>
            <a:endCxn id="98349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8326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98327" name="AutoShape 23"/>
          <p:cNvCxnSpPr>
            <a:cxnSpLocks noChangeShapeType="1"/>
            <a:stCxn id="98309" idx="1"/>
            <a:endCxn id="98311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328" name="AutoShape 24"/>
          <p:cNvCxnSpPr>
            <a:cxnSpLocks noChangeShapeType="1"/>
            <a:stCxn id="98309" idx="0"/>
            <a:endCxn id="98314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329" name="AutoShape 25"/>
          <p:cNvCxnSpPr>
            <a:cxnSpLocks noChangeShapeType="1"/>
            <a:stCxn id="98311" idx="0"/>
            <a:endCxn id="98310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330" name="AutoShape 26"/>
          <p:cNvCxnSpPr>
            <a:cxnSpLocks noChangeShapeType="1"/>
            <a:stCxn id="98314" idx="0"/>
            <a:endCxn id="98310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331" name="AutoShape 27"/>
          <p:cNvCxnSpPr>
            <a:cxnSpLocks noChangeShapeType="1"/>
            <a:stCxn id="98310" idx="0"/>
            <a:endCxn id="98313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332" name="AutoShape 28"/>
          <p:cNvCxnSpPr>
            <a:cxnSpLocks noChangeShapeType="1"/>
            <a:stCxn id="98313" idx="1"/>
            <a:endCxn id="98312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333" name="AutoShape 29"/>
          <p:cNvCxnSpPr>
            <a:cxnSpLocks noChangeShapeType="1"/>
            <a:stCxn id="98311" idx="1"/>
            <a:endCxn id="98313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334" name="AutoShape 30"/>
          <p:cNvCxnSpPr>
            <a:cxnSpLocks noChangeShapeType="1"/>
            <a:stCxn id="98314" idx="1"/>
            <a:endCxn id="98312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8335" name="AutoShape 31"/>
          <p:cNvCxnSpPr>
            <a:cxnSpLocks noChangeShapeType="1"/>
            <a:stCxn id="98326" idx="0"/>
            <a:endCxn id="98314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8336" name="Text Box 32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15</a:t>
            </a:r>
          </a:p>
        </p:txBody>
      </p:sp>
      <p:sp>
        <p:nvSpPr>
          <p:cNvPr id="98337" name="Text Box 33"/>
          <p:cNvSpPr txBox="1">
            <a:spLocks noChangeArrowheads="1"/>
          </p:cNvSpPr>
          <p:nvPr/>
        </p:nvSpPr>
        <p:spPr bwMode="auto">
          <a:xfrm>
            <a:off x="5076825" y="6021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8338" name="Text Box 34"/>
          <p:cNvSpPr txBox="1">
            <a:spLocks noChangeArrowheads="1"/>
          </p:cNvSpPr>
          <p:nvPr/>
        </p:nvSpPr>
        <p:spPr bwMode="auto">
          <a:xfrm>
            <a:off x="1384300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8339" name="Text Box 35"/>
          <p:cNvSpPr txBox="1">
            <a:spLocks noChangeArrowheads="1"/>
          </p:cNvSpPr>
          <p:nvPr/>
        </p:nvSpPr>
        <p:spPr bwMode="auto">
          <a:xfrm>
            <a:off x="1311275" y="3422327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8340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8341" name="Text Box 37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8342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8343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8344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8345" name="Text Box 41"/>
          <p:cNvSpPr txBox="1">
            <a:spLocks noChangeArrowheads="1"/>
          </p:cNvSpPr>
          <p:nvPr/>
        </p:nvSpPr>
        <p:spPr bwMode="auto">
          <a:xfrm>
            <a:off x="5703888" y="42402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8346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98347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98348" name="AutoShape 44"/>
          <p:cNvCxnSpPr>
            <a:cxnSpLocks noChangeShapeType="1"/>
            <a:stCxn id="98349" idx="5"/>
            <a:endCxn id="98313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8349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8350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8352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98353" name="Oval 49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3711" name="Group 50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98355" name="Text Box 51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98356" name="Text Box 5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13712" name="Group 53"/>
          <p:cNvGrpSpPr>
            <a:grpSpLocks/>
          </p:cNvGrpSpPr>
          <p:nvPr/>
        </p:nvGrpSpPr>
        <p:grpSpPr bwMode="auto">
          <a:xfrm>
            <a:off x="1588864" y="3700834"/>
            <a:ext cx="750888" cy="376238"/>
            <a:chOff x="2880" y="1298"/>
            <a:chExt cx="473" cy="237"/>
          </a:xfrm>
        </p:grpSpPr>
        <p:sp>
          <p:nvSpPr>
            <p:cNvPr id="98358" name="Text Box 54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98359" name="Text Box 55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13713" name="Group 56"/>
          <p:cNvGrpSpPr>
            <a:grpSpLocks/>
          </p:cNvGrpSpPr>
          <p:nvPr/>
        </p:nvGrpSpPr>
        <p:grpSpPr bwMode="auto">
          <a:xfrm>
            <a:off x="2195736" y="6149106"/>
            <a:ext cx="750888" cy="376238"/>
            <a:chOff x="2880" y="1298"/>
            <a:chExt cx="473" cy="237"/>
          </a:xfrm>
        </p:grpSpPr>
        <p:sp>
          <p:nvSpPr>
            <p:cNvPr id="98361" name="Text Box 5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98362" name="Text Box 5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98363" name="Oval 59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3715" name="Group 60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98365" name="Text Box 61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98366" name="Text Box 6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98367" name="Oval 63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98368" name="AutoShape 64"/>
          <p:cNvCxnSpPr>
            <a:cxnSpLocks noChangeShapeType="1"/>
            <a:stCxn id="98312" idx="1"/>
            <a:endCxn id="98349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8369" name="Text Box 65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13719" name="Group 66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98371" name="Text Box 6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98372" name="Text Box 6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13720" name="Group 69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98374" name="Text Box 70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98375" name="Text Box 71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98376" name="Oval 72"/>
          <p:cNvSpPr>
            <a:spLocks noChangeArrowheads="1"/>
          </p:cNvSpPr>
          <p:nvPr/>
        </p:nvSpPr>
        <p:spPr bwMode="auto">
          <a:xfrm>
            <a:off x="6227763" y="4941888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8378" name="Oval 74"/>
          <p:cNvSpPr>
            <a:spLocks noChangeArrowheads="1"/>
          </p:cNvSpPr>
          <p:nvPr/>
        </p:nvSpPr>
        <p:spPr bwMode="auto">
          <a:xfrm>
            <a:off x="4211638" y="27813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3723" name="Group 75"/>
          <p:cNvGrpSpPr>
            <a:grpSpLocks/>
          </p:cNvGrpSpPr>
          <p:nvPr/>
        </p:nvGrpSpPr>
        <p:grpSpPr bwMode="auto">
          <a:xfrm>
            <a:off x="5867400" y="2852738"/>
            <a:ext cx="876300" cy="376237"/>
            <a:chOff x="2880" y="1298"/>
            <a:chExt cx="552" cy="237"/>
          </a:xfrm>
        </p:grpSpPr>
        <p:sp>
          <p:nvSpPr>
            <p:cNvPr id="98380" name="Text Box 76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14</a:t>
              </a:r>
            </a:p>
          </p:txBody>
        </p:sp>
        <p:sp>
          <p:nvSpPr>
            <p:cNvPr id="98381" name="Text Box 77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v3</a:t>
              </a:r>
            </a:p>
          </p:txBody>
        </p:sp>
      </p:grpSp>
      <p:sp>
        <p:nvSpPr>
          <p:cNvPr id="98382" name="Oval 78"/>
          <p:cNvSpPr>
            <a:spLocks noChangeArrowheads="1"/>
          </p:cNvSpPr>
          <p:nvPr/>
        </p:nvSpPr>
        <p:spPr bwMode="auto">
          <a:xfrm>
            <a:off x="3563938" y="40767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8383" name="Rectangle 79"/>
          <p:cNvSpPr>
            <a:spLocks noChangeArrowheads="1"/>
          </p:cNvSpPr>
          <p:nvPr/>
        </p:nvSpPr>
        <p:spPr bwMode="auto">
          <a:xfrm>
            <a:off x="5868145" y="1196975"/>
            <a:ext cx="2736106" cy="9223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10+4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&lt; 16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= 14</a:t>
            </a:r>
          </a:p>
        </p:txBody>
      </p:sp>
      <p:sp>
        <p:nvSpPr>
          <p:cNvPr id="113726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932363" y="6519863"/>
            <a:ext cx="466725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75002A60-DE1D-D541-B3EB-5102C65F85FD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29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8" name="Right Arrow 77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39552" y="1340768"/>
            <a:ext cx="82296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  <a:cs typeface="+mn-cs"/>
              </a:rPr>
              <a:t>Let 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G</a:t>
            </a:r>
            <a:r>
              <a:rPr lang="en-US" sz="3200" i="1" dirty="0">
                <a:latin typeface="+mn-lt"/>
                <a:ea typeface="+mn-ea"/>
                <a:cs typeface="+mn-cs"/>
              </a:rPr>
              <a:t>  </a:t>
            </a:r>
            <a:r>
              <a:rPr lang="en-US" sz="3200" dirty="0">
                <a:latin typeface="+mn-lt"/>
                <a:ea typeface="+mn-ea"/>
                <a:cs typeface="+mn-cs"/>
              </a:rPr>
              <a:t>be a weighted graph.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  <a:cs typeface="+mn-cs"/>
              </a:rPr>
              <a:t>Let 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u</a:t>
            </a:r>
            <a:r>
              <a:rPr lang="en-US" sz="3200" i="1" dirty="0">
                <a:latin typeface="+mn-lt"/>
                <a:ea typeface="+mn-ea"/>
                <a:cs typeface="+mn-cs"/>
              </a:rPr>
              <a:t> </a:t>
            </a:r>
            <a:r>
              <a:rPr lang="en-US" sz="3200" dirty="0">
                <a:latin typeface="+mn-lt"/>
                <a:ea typeface="+mn-ea"/>
                <a:cs typeface="+mn-cs"/>
              </a:rPr>
              <a:t>and 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v</a:t>
            </a:r>
            <a:r>
              <a:rPr lang="en-US" sz="3200" i="1" dirty="0">
                <a:latin typeface="+mn-lt"/>
                <a:ea typeface="+mn-ea"/>
                <a:cs typeface="+mn-cs"/>
              </a:rPr>
              <a:t> </a:t>
            </a:r>
            <a:r>
              <a:rPr lang="en-US" sz="3200" dirty="0">
                <a:latin typeface="+mn-lt"/>
                <a:ea typeface="+mn-ea"/>
                <a:cs typeface="+mn-cs"/>
              </a:rPr>
              <a:t>be two vertices in 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G</a:t>
            </a:r>
            <a:r>
              <a:rPr lang="en-US" sz="3200" dirty="0">
                <a:latin typeface="+mn-lt"/>
                <a:ea typeface="+mn-ea"/>
                <a:cs typeface="+mn-cs"/>
              </a:rPr>
              <a:t>, and let 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P</a:t>
            </a:r>
            <a:r>
              <a:rPr lang="en-US" sz="3200" i="1" dirty="0">
                <a:latin typeface="+mn-lt"/>
                <a:ea typeface="+mn-ea"/>
                <a:cs typeface="+mn-cs"/>
              </a:rPr>
              <a:t>  </a:t>
            </a:r>
            <a:r>
              <a:rPr lang="en-US" sz="3200" dirty="0">
                <a:latin typeface="+mn-lt"/>
                <a:ea typeface="+mn-ea"/>
                <a:cs typeface="+mn-cs"/>
              </a:rPr>
              <a:t>be a path in 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G</a:t>
            </a:r>
            <a:r>
              <a:rPr lang="en-US" sz="3200" i="1" dirty="0">
                <a:latin typeface="+mn-lt"/>
                <a:ea typeface="+mn-ea"/>
                <a:cs typeface="+mn-cs"/>
              </a:rPr>
              <a:t>  </a:t>
            </a:r>
            <a:r>
              <a:rPr lang="en-US" sz="3200" dirty="0">
                <a:latin typeface="+mn-lt"/>
                <a:ea typeface="+mn-ea"/>
                <a:cs typeface="+mn-cs"/>
              </a:rPr>
              <a:t>from 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u</a:t>
            </a:r>
            <a:r>
              <a:rPr lang="en-US" sz="3200" i="1" dirty="0">
                <a:latin typeface="+mn-lt"/>
                <a:ea typeface="+mn-ea"/>
                <a:cs typeface="+mn-cs"/>
              </a:rPr>
              <a:t>  </a:t>
            </a:r>
            <a:r>
              <a:rPr lang="en-US" sz="3200" dirty="0">
                <a:latin typeface="+mn-lt"/>
                <a:ea typeface="+mn-ea"/>
                <a:cs typeface="+mn-cs"/>
              </a:rPr>
              <a:t>to 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v</a:t>
            </a:r>
            <a:r>
              <a:rPr lang="en-US" sz="3200" dirty="0">
                <a:latin typeface="+mn-lt"/>
                <a:ea typeface="+mn-ea"/>
                <a:cs typeface="+mn-cs"/>
              </a:rPr>
              <a:t>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  <a:cs typeface="+mn-cs"/>
              </a:rPr>
              <a:t>The length of path 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P</a:t>
            </a:r>
            <a:r>
              <a:rPr lang="en-US" sz="3200" dirty="0">
                <a:latin typeface="+mn-lt"/>
                <a:ea typeface="+mn-ea"/>
                <a:cs typeface="+mn-cs"/>
              </a:rPr>
              <a:t>, written 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L</a:t>
            </a:r>
            <a:r>
              <a:rPr lang="en-US" sz="3200" b="1" dirty="0">
                <a:latin typeface="+mn-lt"/>
                <a:ea typeface="+mn-ea"/>
                <a:cs typeface="+mn-cs"/>
              </a:rPr>
              <a:t>(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P</a:t>
            </a:r>
            <a:r>
              <a:rPr lang="en-US" sz="3200" b="1" dirty="0">
                <a:latin typeface="+mn-lt"/>
                <a:ea typeface="+mn-ea"/>
                <a:cs typeface="+mn-cs"/>
              </a:rPr>
              <a:t>)</a:t>
            </a:r>
            <a:r>
              <a:rPr lang="en-US" sz="3200" dirty="0">
                <a:latin typeface="+mn-lt"/>
                <a:ea typeface="+mn-ea"/>
                <a:cs typeface="+mn-cs"/>
              </a:rPr>
              <a:t>, is the sum of the weights of all the edges on path </a:t>
            </a:r>
            <a:r>
              <a:rPr lang="en-US" sz="3200" b="1" i="1" dirty="0">
                <a:latin typeface="+mn-lt"/>
                <a:ea typeface="+mn-ea"/>
                <a:cs typeface="+mn-cs"/>
              </a:rPr>
              <a:t>P</a:t>
            </a:r>
            <a:r>
              <a:rPr lang="en-US" sz="3200" dirty="0">
                <a:latin typeface="+mn-lt"/>
                <a:ea typeface="+mn-ea"/>
                <a:cs typeface="+mn-cs"/>
              </a:rPr>
              <a:t>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/>
              <a:t>A </a:t>
            </a:r>
            <a:r>
              <a:rPr lang="en-US" sz="3200" b="1" dirty="0">
                <a:solidFill>
                  <a:srgbClr val="00B050"/>
                </a:solidFill>
              </a:rPr>
              <a:t>shortest path </a:t>
            </a:r>
            <a:r>
              <a:rPr lang="en-US" sz="3200" dirty="0"/>
              <a:t>from a vertex to another vertex is a path with the shortest length between the vertices.</a:t>
            </a:r>
            <a:endParaRPr lang="en-US" sz="3200" dirty="0">
              <a:latin typeface="+mn-lt"/>
              <a:ea typeface="+mn-ea"/>
              <a:cs typeface="+mn-cs"/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endParaRPr lang="en-US" sz="3200" dirty="0">
              <a:latin typeface="+mn-lt"/>
              <a:ea typeface="+mn-ea"/>
              <a:cs typeface="+mn-cs"/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endParaRPr lang="en-US" sz="3200" dirty="0"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260648"/>
            <a:ext cx="6264275" cy="70643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latin typeface="Century Gothic" panose="020B0502020202020204" pitchFamily="34" charset="0"/>
              </a:rPr>
              <a:t>Introduction</a:t>
            </a:r>
            <a:endParaRPr lang="en-US" sz="4000" b="1" dirty="0">
              <a:latin typeface="Century Gothic" panose="020B0502020202020204" pitchFamily="34" charset="0"/>
            </a:endParaRPr>
          </a:p>
        </p:txBody>
      </p:sp>
      <p:sp>
        <p:nvSpPr>
          <p:cNvPr id="92163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572000" y="6519863"/>
            <a:ext cx="53975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380CDD9-33B8-FA48-81DB-D9B36DDC1E81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3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351" name="AutoShape 23"/>
          <p:cNvCxnSpPr>
            <a:cxnSpLocks noChangeShapeType="1"/>
            <a:stCxn id="99333" idx="1"/>
            <a:endCxn id="99335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9358" name="AutoShape 30"/>
          <p:cNvCxnSpPr>
            <a:cxnSpLocks noChangeShapeType="1"/>
            <a:stCxn id="99338" idx="1"/>
            <a:endCxn id="99336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395537" y="1052736"/>
            <a:ext cx="3744416" cy="107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v2, v5</a:t>
            </a:r>
            <a:r>
              <a:rPr lang="en-US" sz="2800" i="1" dirty="0" smtClean="0">
                <a:latin typeface="Times New Roman"/>
                <a:cs typeface="Times New Roman"/>
              </a:rPr>
              <a:t>, v4, v3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{v6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9333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9334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9335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9336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9337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9338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99340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99341" name="Text Box 13"/>
          <p:cNvSpPr txBox="1">
            <a:spLocks noChangeArrowheads="1"/>
          </p:cNvSpPr>
          <p:nvPr/>
        </p:nvSpPr>
        <p:spPr bwMode="auto">
          <a:xfrm>
            <a:off x="1914277" y="5805488"/>
            <a:ext cx="5694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99342" name="Text Box 14"/>
          <p:cNvSpPr txBox="1">
            <a:spLocks noChangeArrowheads="1"/>
          </p:cNvSpPr>
          <p:nvPr/>
        </p:nvSpPr>
        <p:spPr bwMode="auto">
          <a:xfrm>
            <a:off x="3635896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99343" name="Text Box 15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6351588" y="52292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99345" name="Text Box 17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99346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99347" name="AutoShape 19"/>
          <p:cNvCxnSpPr>
            <a:cxnSpLocks noChangeShapeType="1"/>
            <a:stCxn id="99350" idx="7"/>
            <a:endCxn id="99333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9348" name="AutoShape 20"/>
          <p:cNvCxnSpPr>
            <a:cxnSpLocks noChangeShapeType="1"/>
            <a:stCxn id="99373" idx="7"/>
            <a:endCxn id="99335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9349" name="AutoShape 21"/>
          <p:cNvCxnSpPr>
            <a:cxnSpLocks noChangeShapeType="1"/>
            <a:stCxn id="99350" idx="1"/>
            <a:endCxn id="99373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9350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99352" name="AutoShape 24"/>
          <p:cNvCxnSpPr>
            <a:cxnSpLocks noChangeShapeType="1"/>
            <a:stCxn id="99333" idx="0"/>
            <a:endCxn id="99338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9353" name="AutoShape 25"/>
          <p:cNvCxnSpPr>
            <a:cxnSpLocks noChangeShapeType="1"/>
            <a:stCxn id="99335" idx="0"/>
            <a:endCxn id="99334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9354" name="AutoShape 26"/>
          <p:cNvCxnSpPr>
            <a:cxnSpLocks noChangeShapeType="1"/>
            <a:stCxn id="99338" idx="0"/>
            <a:endCxn id="99334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9355" name="AutoShape 27"/>
          <p:cNvCxnSpPr>
            <a:cxnSpLocks noChangeShapeType="1"/>
            <a:stCxn id="99334" idx="0"/>
            <a:endCxn id="99337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9356" name="AutoShape 28"/>
          <p:cNvCxnSpPr>
            <a:cxnSpLocks noChangeShapeType="1"/>
            <a:stCxn id="99337" idx="1"/>
            <a:endCxn id="99336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9357" name="AutoShape 29"/>
          <p:cNvCxnSpPr>
            <a:cxnSpLocks noChangeShapeType="1"/>
            <a:stCxn id="99335" idx="1"/>
            <a:endCxn id="99337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9359" name="AutoShape 31"/>
          <p:cNvCxnSpPr>
            <a:cxnSpLocks noChangeShapeType="1"/>
            <a:stCxn id="99350" idx="0"/>
            <a:endCxn id="99338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9360" name="Text Box 32"/>
          <p:cNvSpPr txBox="1">
            <a:spLocks noChangeArrowheads="1"/>
          </p:cNvSpPr>
          <p:nvPr/>
        </p:nvSpPr>
        <p:spPr bwMode="auto">
          <a:xfrm>
            <a:off x="1887538" y="251301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99361" name="Text Box 33"/>
          <p:cNvSpPr txBox="1">
            <a:spLocks noChangeArrowheads="1"/>
          </p:cNvSpPr>
          <p:nvPr/>
        </p:nvSpPr>
        <p:spPr bwMode="auto">
          <a:xfrm>
            <a:off x="5076825" y="6021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99362" name="Text Box 34"/>
          <p:cNvSpPr txBox="1">
            <a:spLocks noChangeArrowheads="1"/>
          </p:cNvSpPr>
          <p:nvPr/>
        </p:nvSpPr>
        <p:spPr bwMode="auto">
          <a:xfrm>
            <a:off x="1384300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99363" name="Text Box 35"/>
          <p:cNvSpPr txBox="1">
            <a:spLocks noChangeArrowheads="1"/>
          </p:cNvSpPr>
          <p:nvPr/>
        </p:nvSpPr>
        <p:spPr bwMode="auto">
          <a:xfrm>
            <a:off x="1311275" y="335699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9364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9365" name="Text Box 37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99366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99367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9368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9369" name="Text Box 41"/>
          <p:cNvSpPr txBox="1">
            <a:spLocks noChangeArrowheads="1"/>
          </p:cNvSpPr>
          <p:nvPr/>
        </p:nvSpPr>
        <p:spPr bwMode="auto">
          <a:xfrm>
            <a:off x="5703888" y="42402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99370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99371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99372" name="AutoShape 44"/>
          <p:cNvCxnSpPr>
            <a:cxnSpLocks noChangeShapeType="1"/>
            <a:stCxn id="99373" idx="5"/>
            <a:endCxn id="99337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9373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9374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99376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99377" name="Oval 49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4735" name="Group 50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99379" name="Text Box 51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99380" name="Text Box 5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14736" name="Group 53"/>
          <p:cNvGrpSpPr>
            <a:grpSpLocks/>
          </p:cNvGrpSpPr>
          <p:nvPr/>
        </p:nvGrpSpPr>
        <p:grpSpPr bwMode="auto">
          <a:xfrm>
            <a:off x="1619672" y="3700834"/>
            <a:ext cx="750888" cy="376238"/>
            <a:chOff x="2880" y="1298"/>
            <a:chExt cx="473" cy="237"/>
          </a:xfrm>
        </p:grpSpPr>
        <p:sp>
          <p:nvSpPr>
            <p:cNvPr id="99382" name="Text Box 54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99383" name="Text Box 55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14737" name="Group 56"/>
          <p:cNvGrpSpPr>
            <a:grpSpLocks/>
          </p:cNvGrpSpPr>
          <p:nvPr/>
        </p:nvGrpSpPr>
        <p:grpSpPr bwMode="auto">
          <a:xfrm>
            <a:off x="2123728" y="6093296"/>
            <a:ext cx="750888" cy="376238"/>
            <a:chOff x="2880" y="1298"/>
            <a:chExt cx="473" cy="237"/>
          </a:xfrm>
        </p:grpSpPr>
        <p:sp>
          <p:nvSpPr>
            <p:cNvPr id="99385" name="Text Box 5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99386" name="Text Box 5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99387" name="Oval 59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4739" name="Group 60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99389" name="Text Box 61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99390" name="Text Box 6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99391" name="Oval 63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99392" name="AutoShape 64"/>
          <p:cNvCxnSpPr>
            <a:cxnSpLocks noChangeShapeType="1"/>
            <a:stCxn id="99336" idx="1"/>
            <a:endCxn id="99373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9393" name="Text Box 65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14743" name="Group 66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99395" name="Text Box 6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99396" name="Text Box 6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14744" name="Group 69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99398" name="Text Box 70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99399" name="Text Box 71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99400" name="Oval 72"/>
          <p:cNvSpPr>
            <a:spLocks noChangeArrowheads="1"/>
          </p:cNvSpPr>
          <p:nvPr/>
        </p:nvSpPr>
        <p:spPr bwMode="auto">
          <a:xfrm>
            <a:off x="6227763" y="4941888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9401" name="Oval 73"/>
          <p:cNvSpPr>
            <a:spLocks noChangeArrowheads="1"/>
          </p:cNvSpPr>
          <p:nvPr/>
        </p:nvSpPr>
        <p:spPr bwMode="auto">
          <a:xfrm>
            <a:off x="4211638" y="27813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4747" name="Group 74"/>
          <p:cNvGrpSpPr>
            <a:grpSpLocks/>
          </p:cNvGrpSpPr>
          <p:nvPr/>
        </p:nvGrpSpPr>
        <p:grpSpPr bwMode="auto">
          <a:xfrm>
            <a:off x="5867400" y="2852738"/>
            <a:ext cx="876300" cy="376237"/>
            <a:chOff x="2880" y="1298"/>
            <a:chExt cx="552" cy="237"/>
          </a:xfrm>
        </p:grpSpPr>
        <p:sp>
          <p:nvSpPr>
            <p:cNvPr id="99403" name="Text Box 75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14</a:t>
              </a:r>
            </a:p>
          </p:txBody>
        </p:sp>
        <p:sp>
          <p:nvSpPr>
            <p:cNvPr id="99404" name="Text Box 76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v3</a:t>
              </a:r>
            </a:p>
          </p:txBody>
        </p:sp>
      </p:grpSp>
      <p:sp>
        <p:nvSpPr>
          <p:cNvPr id="99405" name="Oval 77"/>
          <p:cNvSpPr>
            <a:spLocks noChangeArrowheads="1"/>
          </p:cNvSpPr>
          <p:nvPr/>
        </p:nvSpPr>
        <p:spPr bwMode="auto">
          <a:xfrm>
            <a:off x="3563938" y="40767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9406" name="Rectangle 78"/>
          <p:cNvSpPr>
            <a:spLocks noChangeArrowheads="1"/>
          </p:cNvSpPr>
          <p:nvPr/>
        </p:nvSpPr>
        <p:spPr bwMode="auto">
          <a:xfrm>
            <a:off x="6011863" y="1138238"/>
            <a:ext cx="2592387" cy="9223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10+5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&gt; 13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remains the same</a:t>
            </a:r>
          </a:p>
        </p:txBody>
      </p:sp>
      <p:sp>
        <p:nvSpPr>
          <p:cNvPr id="114750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859338" y="6519863"/>
            <a:ext cx="53975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F5DEAD57-59B2-2745-82E9-0A14A1EB52FF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30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8" name="Right Arrow 77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32040" y="6520259"/>
            <a:ext cx="827112" cy="365125"/>
          </a:xfrm>
        </p:spPr>
        <p:txBody>
          <a:bodyPr/>
          <a:lstStyle/>
          <a:p>
            <a:pPr algn="ctr">
              <a:defRPr/>
            </a:pPr>
            <a:fld id="{CBB453F8-DCC6-D849-8813-6E2315A04777}" type="slidenum">
              <a:rPr lang="en-US" smtClean="0">
                <a:solidFill>
                  <a:srgbClr val="FFFFFF"/>
                </a:solidFill>
              </a:rPr>
              <a:pPr algn="ctr">
                <a:defRPr/>
              </a:pPr>
              <a:t>31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 descr="Screen Shot 2017-11-12 at 11.43.3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58" y="1358901"/>
            <a:ext cx="8102050" cy="36542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27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382" name="AutoShape 30"/>
          <p:cNvCxnSpPr>
            <a:cxnSpLocks noChangeShapeType="1"/>
            <a:stCxn id="100362" idx="1"/>
            <a:endCxn id="100360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375" name="AutoShape 23"/>
          <p:cNvCxnSpPr>
            <a:cxnSpLocks noChangeShapeType="1"/>
            <a:stCxn id="100357" idx="1"/>
            <a:endCxn id="100359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323528" y="1052736"/>
            <a:ext cx="4032448" cy="1080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v2, v5</a:t>
            </a:r>
            <a:r>
              <a:rPr lang="en-US" sz="2800" i="1" dirty="0" smtClean="0">
                <a:latin typeface="Times New Roman"/>
                <a:cs typeface="Times New Roman"/>
              </a:rPr>
              <a:t>, v4, v3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{v6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00357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0358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0359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0360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0361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0362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100365" name="Text Box 13"/>
          <p:cNvSpPr txBox="1">
            <a:spLocks noChangeArrowheads="1"/>
          </p:cNvSpPr>
          <p:nvPr/>
        </p:nvSpPr>
        <p:spPr bwMode="auto">
          <a:xfrm>
            <a:off x="1914277" y="5805488"/>
            <a:ext cx="5694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100366" name="Text Box 14"/>
          <p:cNvSpPr txBox="1">
            <a:spLocks noChangeArrowheads="1"/>
          </p:cNvSpPr>
          <p:nvPr/>
        </p:nvSpPr>
        <p:spPr bwMode="auto">
          <a:xfrm>
            <a:off x="3832225" y="4240213"/>
            <a:ext cx="425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v3</a:t>
            </a:r>
          </a:p>
        </p:txBody>
      </p:sp>
      <p:sp>
        <p:nvSpPr>
          <p:cNvPr id="100367" name="Text Box 15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6351588" y="52292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6012160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100370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100371" name="AutoShape 19"/>
          <p:cNvCxnSpPr>
            <a:cxnSpLocks noChangeShapeType="1"/>
            <a:stCxn id="100374" idx="7"/>
            <a:endCxn id="100357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372" name="AutoShape 20"/>
          <p:cNvCxnSpPr>
            <a:cxnSpLocks noChangeShapeType="1"/>
            <a:stCxn id="100397" idx="7"/>
            <a:endCxn id="100359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373" name="AutoShape 21"/>
          <p:cNvCxnSpPr>
            <a:cxnSpLocks noChangeShapeType="1"/>
            <a:stCxn id="100374" idx="1"/>
            <a:endCxn id="100397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0374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100376" name="AutoShape 24"/>
          <p:cNvCxnSpPr>
            <a:cxnSpLocks noChangeShapeType="1"/>
            <a:stCxn id="100357" idx="0"/>
            <a:endCxn id="100362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377" name="AutoShape 25"/>
          <p:cNvCxnSpPr>
            <a:cxnSpLocks noChangeShapeType="1"/>
            <a:stCxn id="100359" idx="0"/>
            <a:endCxn id="100358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378" name="AutoShape 26"/>
          <p:cNvCxnSpPr>
            <a:cxnSpLocks noChangeShapeType="1"/>
            <a:stCxn id="100362" idx="0"/>
            <a:endCxn id="100358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379" name="AutoShape 27"/>
          <p:cNvCxnSpPr>
            <a:cxnSpLocks noChangeShapeType="1"/>
            <a:stCxn id="100358" idx="0"/>
            <a:endCxn id="100361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380" name="AutoShape 28"/>
          <p:cNvCxnSpPr>
            <a:cxnSpLocks noChangeShapeType="1"/>
            <a:stCxn id="100361" idx="1"/>
            <a:endCxn id="100360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381" name="AutoShape 29"/>
          <p:cNvCxnSpPr>
            <a:cxnSpLocks noChangeShapeType="1"/>
            <a:stCxn id="100359" idx="1"/>
            <a:endCxn id="100361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383" name="AutoShape 31"/>
          <p:cNvCxnSpPr>
            <a:cxnSpLocks noChangeShapeType="1"/>
            <a:stCxn id="100374" idx="0"/>
            <a:endCxn id="100362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0384" name="Text Box 32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100385" name="Text Box 33"/>
          <p:cNvSpPr txBox="1">
            <a:spLocks noChangeArrowheads="1"/>
          </p:cNvSpPr>
          <p:nvPr/>
        </p:nvSpPr>
        <p:spPr bwMode="auto">
          <a:xfrm>
            <a:off x="5076825" y="6021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00386" name="Text Box 34"/>
          <p:cNvSpPr txBox="1">
            <a:spLocks noChangeArrowheads="1"/>
          </p:cNvSpPr>
          <p:nvPr/>
        </p:nvSpPr>
        <p:spPr bwMode="auto">
          <a:xfrm>
            <a:off x="1384300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00387" name="Text Box 35"/>
          <p:cNvSpPr txBox="1">
            <a:spLocks noChangeArrowheads="1"/>
          </p:cNvSpPr>
          <p:nvPr/>
        </p:nvSpPr>
        <p:spPr bwMode="auto">
          <a:xfrm>
            <a:off x="1311275" y="335699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3</a:t>
            </a:r>
          </a:p>
        </p:txBody>
      </p:sp>
      <p:sp>
        <p:nvSpPr>
          <p:cNvPr id="100388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0389" name="Text Box 37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100390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100391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0392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00393" name="Text Box 41"/>
          <p:cNvSpPr txBox="1">
            <a:spLocks noChangeArrowheads="1"/>
          </p:cNvSpPr>
          <p:nvPr/>
        </p:nvSpPr>
        <p:spPr bwMode="auto">
          <a:xfrm>
            <a:off x="5703888" y="42402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00394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100395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100396" name="AutoShape 44"/>
          <p:cNvCxnSpPr>
            <a:cxnSpLocks noChangeShapeType="1"/>
            <a:stCxn id="100397" idx="5"/>
            <a:endCxn id="100361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0397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0398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0400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100401" name="Oval 49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5759" name="Group 50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100403" name="Text Box 51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100404" name="Text Box 5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15760" name="Group 53"/>
          <p:cNvGrpSpPr>
            <a:grpSpLocks/>
          </p:cNvGrpSpPr>
          <p:nvPr/>
        </p:nvGrpSpPr>
        <p:grpSpPr bwMode="auto">
          <a:xfrm>
            <a:off x="1732880" y="3700834"/>
            <a:ext cx="750888" cy="376238"/>
            <a:chOff x="2880" y="1298"/>
            <a:chExt cx="473" cy="237"/>
          </a:xfrm>
        </p:grpSpPr>
        <p:sp>
          <p:nvSpPr>
            <p:cNvPr id="100406" name="Text Box 54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100407" name="Text Box 55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15761" name="Group 56"/>
          <p:cNvGrpSpPr>
            <a:grpSpLocks/>
          </p:cNvGrpSpPr>
          <p:nvPr/>
        </p:nvGrpSpPr>
        <p:grpSpPr bwMode="auto">
          <a:xfrm>
            <a:off x="2195736" y="6149106"/>
            <a:ext cx="750888" cy="376238"/>
            <a:chOff x="2880" y="1298"/>
            <a:chExt cx="473" cy="237"/>
          </a:xfrm>
        </p:grpSpPr>
        <p:sp>
          <p:nvSpPr>
            <p:cNvPr id="100409" name="Text Box 5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100410" name="Text Box 5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100411" name="Oval 59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5763" name="Group 60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100413" name="Text Box 61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100414" name="Text Box 6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100415" name="Oval 63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100416" name="AutoShape 64"/>
          <p:cNvCxnSpPr>
            <a:cxnSpLocks noChangeShapeType="1"/>
            <a:stCxn id="100360" idx="1"/>
            <a:endCxn id="100397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0417" name="Text Box 65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15767" name="Group 66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100419" name="Text Box 6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100420" name="Text Box 6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15768" name="Group 69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100422" name="Text Box 70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100423" name="Text Box 71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100424" name="Oval 72"/>
          <p:cNvSpPr>
            <a:spLocks noChangeArrowheads="1"/>
          </p:cNvSpPr>
          <p:nvPr/>
        </p:nvSpPr>
        <p:spPr bwMode="auto">
          <a:xfrm>
            <a:off x="6227763" y="4941888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0425" name="Oval 73"/>
          <p:cNvSpPr>
            <a:spLocks noChangeArrowheads="1"/>
          </p:cNvSpPr>
          <p:nvPr/>
        </p:nvSpPr>
        <p:spPr bwMode="auto">
          <a:xfrm>
            <a:off x="4211638" y="27813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5771" name="Group 74"/>
          <p:cNvGrpSpPr>
            <a:grpSpLocks/>
          </p:cNvGrpSpPr>
          <p:nvPr/>
        </p:nvGrpSpPr>
        <p:grpSpPr bwMode="auto">
          <a:xfrm>
            <a:off x="5867400" y="2852738"/>
            <a:ext cx="876300" cy="376237"/>
            <a:chOff x="2880" y="1298"/>
            <a:chExt cx="552" cy="237"/>
          </a:xfrm>
        </p:grpSpPr>
        <p:sp>
          <p:nvSpPr>
            <p:cNvPr id="100427" name="Text Box 75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14</a:t>
              </a:r>
            </a:p>
          </p:txBody>
        </p:sp>
        <p:sp>
          <p:nvSpPr>
            <p:cNvPr id="100428" name="Text Box 76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v3</a:t>
              </a:r>
            </a:p>
          </p:txBody>
        </p:sp>
      </p:grpSp>
      <p:sp>
        <p:nvSpPr>
          <p:cNvPr id="100429" name="Oval 77"/>
          <p:cNvSpPr>
            <a:spLocks noChangeArrowheads="1"/>
          </p:cNvSpPr>
          <p:nvPr/>
        </p:nvSpPr>
        <p:spPr bwMode="auto">
          <a:xfrm>
            <a:off x="3563938" y="40767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0430" name="Rectangle 78"/>
          <p:cNvSpPr>
            <a:spLocks noChangeArrowheads="1"/>
          </p:cNvSpPr>
          <p:nvPr/>
        </p:nvSpPr>
        <p:spPr bwMode="auto">
          <a:xfrm>
            <a:off x="5724128" y="1196752"/>
            <a:ext cx="2951163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= min{L(u)|u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charset="0"/>
              </a:rPr>
              <a:t>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N}</a:t>
            </a:r>
          </a:p>
        </p:txBody>
      </p:sp>
      <p:sp>
        <p:nvSpPr>
          <p:cNvPr id="100431" name="Oval 79"/>
          <p:cNvSpPr>
            <a:spLocks noChangeArrowheads="1"/>
          </p:cNvSpPr>
          <p:nvPr/>
        </p:nvSpPr>
        <p:spPr bwMode="auto">
          <a:xfrm>
            <a:off x="7524750" y="3933825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5775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643438" y="6519863"/>
            <a:ext cx="53975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15AA9CED-D8F1-AB48-97CF-02ED918CF1F5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32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9" name="Right Arrow 78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1399" name="AutoShape 23"/>
          <p:cNvCxnSpPr>
            <a:cxnSpLocks noChangeShapeType="1"/>
            <a:stCxn id="101381" idx="1"/>
            <a:endCxn id="101383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1406" name="AutoShape 30"/>
          <p:cNvCxnSpPr>
            <a:cxnSpLocks noChangeShapeType="1"/>
            <a:stCxn id="101386" idx="1"/>
            <a:endCxn id="101384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51521" y="1052736"/>
            <a:ext cx="3816424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a, v1, v2, v5,v4,v3,z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{v6}</a:t>
            </a:r>
          </a:p>
        </p:txBody>
      </p:sp>
      <p:sp>
        <p:nvSpPr>
          <p:cNvPr id="101381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1382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1383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1384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1385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1386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1914277" y="5805488"/>
            <a:ext cx="5694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3707904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101391" name="Text Box 15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101392" name="Text Box 16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101393" name="Text Box 17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101394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101395" name="AutoShape 19"/>
          <p:cNvCxnSpPr>
            <a:cxnSpLocks noChangeShapeType="1"/>
            <a:stCxn id="101398" idx="7"/>
            <a:endCxn id="101381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1396" name="AutoShape 20"/>
          <p:cNvCxnSpPr>
            <a:cxnSpLocks noChangeShapeType="1"/>
            <a:stCxn id="101421" idx="7"/>
            <a:endCxn id="101383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1397" name="AutoShape 21"/>
          <p:cNvCxnSpPr>
            <a:cxnSpLocks noChangeShapeType="1"/>
            <a:stCxn id="101398" idx="1"/>
            <a:endCxn id="101421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398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101400" name="AutoShape 24"/>
          <p:cNvCxnSpPr>
            <a:cxnSpLocks noChangeShapeType="1"/>
            <a:stCxn id="101381" idx="0"/>
            <a:endCxn id="101386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1401" name="AutoShape 25"/>
          <p:cNvCxnSpPr>
            <a:cxnSpLocks noChangeShapeType="1"/>
            <a:stCxn id="101383" idx="0"/>
            <a:endCxn id="101382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1402" name="AutoShape 26"/>
          <p:cNvCxnSpPr>
            <a:cxnSpLocks noChangeShapeType="1"/>
            <a:stCxn id="101386" idx="0"/>
            <a:endCxn id="101382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1403" name="AutoShape 27"/>
          <p:cNvCxnSpPr>
            <a:cxnSpLocks noChangeShapeType="1"/>
            <a:stCxn id="101382" idx="0"/>
            <a:endCxn id="101385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1404" name="AutoShape 28"/>
          <p:cNvCxnSpPr>
            <a:cxnSpLocks noChangeShapeType="1"/>
            <a:stCxn id="101385" idx="1"/>
            <a:endCxn id="101384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1405" name="AutoShape 29"/>
          <p:cNvCxnSpPr>
            <a:cxnSpLocks noChangeShapeType="1"/>
            <a:stCxn id="101383" idx="1"/>
            <a:endCxn id="101385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1407" name="AutoShape 31"/>
          <p:cNvCxnSpPr>
            <a:cxnSpLocks noChangeShapeType="1"/>
            <a:stCxn id="101398" idx="0"/>
            <a:endCxn id="101386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408" name="Text Box 32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101409" name="Text Box 33"/>
          <p:cNvSpPr txBox="1">
            <a:spLocks noChangeArrowheads="1"/>
          </p:cNvSpPr>
          <p:nvPr/>
        </p:nvSpPr>
        <p:spPr bwMode="auto">
          <a:xfrm>
            <a:off x="5076825" y="6021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01410" name="Text Box 34"/>
          <p:cNvSpPr txBox="1">
            <a:spLocks noChangeArrowheads="1"/>
          </p:cNvSpPr>
          <p:nvPr/>
        </p:nvSpPr>
        <p:spPr bwMode="auto">
          <a:xfrm>
            <a:off x="1384300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01411" name="Text Box 35"/>
          <p:cNvSpPr txBox="1">
            <a:spLocks noChangeArrowheads="1"/>
          </p:cNvSpPr>
          <p:nvPr/>
        </p:nvSpPr>
        <p:spPr bwMode="auto">
          <a:xfrm>
            <a:off x="1311275" y="335699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01412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1413" name="Text Box 37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101414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101415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1416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01417" name="Text Box 41"/>
          <p:cNvSpPr txBox="1">
            <a:spLocks noChangeArrowheads="1"/>
          </p:cNvSpPr>
          <p:nvPr/>
        </p:nvSpPr>
        <p:spPr bwMode="auto">
          <a:xfrm>
            <a:off x="5703888" y="4430440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01418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101419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101420" name="AutoShape 44"/>
          <p:cNvCxnSpPr>
            <a:cxnSpLocks noChangeShapeType="1"/>
            <a:stCxn id="101421" idx="5"/>
            <a:endCxn id="101385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421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1422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1424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101425" name="Oval 49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6783" name="Group 50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101427" name="Text Box 51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101428" name="Text Box 5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16784" name="Group 53"/>
          <p:cNvGrpSpPr>
            <a:grpSpLocks/>
          </p:cNvGrpSpPr>
          <p:nvPr/>
        </p:nvGrpSpPr>
        <p:grpSpPr bwMode="auto">
          <a:xfrm>
            <a:off x="1732880" y="3700834"/>
            <a:ext cx="750888" cy="376238"/>
            <a:chOff x="2880" y="1298"/>
            <a:chExt cx="473" cy="237"/>
          </a:xfrm>
        </p:grpSpPr>
        <p:sp>
          <p:nvSpPr>
            <p:cNvPr id="101430" name="Text Box 54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101431" name="Text Box 55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16785" name="Group 56"/>
          <p:cNvGrpSpPr>
            <a:grpSpLocks/>
          </p:cNvGrpSpPr>
          <p:nvPr/>
        </p:nvGrpSpPr>
        <p:grpSpPr bwMode="auto">
          <a:xfrm>
            <a:off x="2195736" y="6149106"/>
            <a:ext cx="750888" cy="376238"/>
            <a:chOff x="2880" y="1298"/>
            <a:chExt cx="473" cy="237"/>
          </a:xfrm>
        </p:grpSpPr>
        <p:sp>
          <p:nvSpPr>
            <p:cNvPr id="101433" name="Text Box 5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4</a:t>
              </a:r>
            </a:p>
          </p:txBody>
        </p:sp>
        <p:sp>
          <p:nvSpPr>
            <p:cNvPr id="101434" name="Text Box 5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101435" name="Oval 59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6787" name="Group 60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101437" name="Text Box 61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101438" name="Text Box 6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101439" name="Oval 63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101440" name="AutoShape 64"/>
          <p:cNvCxnSpPr>
            <a:cxnSpLocks noChangeShapeType="1"/>
            <a:stCxn id="101384" idx="1"/>
            <a:endCxn id="101421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1441" name="Text Box 65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16791" name="Group 66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101443" name="Text Box 6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101444" name="Text Box 6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16792" name="Group 69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101446" name="Text Box 70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101447" name="Text Box 71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101448" name="Oval 72"/>
          <p:cNvSpPr>
            <a:spLocks noChangeArrowheads="1"/>
          </p:cNvSpPr>
          <p:nvPr/>
        </p:nvSpPr>
        <p:spPr bwMode="auto">
          <a:xfrm>
            <a:off x="6227763" y="4941888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1449" name="Oval 73"/>
          <p:cNvSpPr>
            <a:spLocks noChangeArrowheads="1"/>
          </p:cNvSpPr>
          <p:nvPr/>
        </p:nvSpPr>
        <p:spPr bwMode="auto">
          <a:xfrm>
            <a:off x="4211638" y="27813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6795" name="Group 74"/>
          <p:cNvGrpSpPr>
            <a:grpSpLocks/>
          </p:cNvGrpSpPr>
          <p:nvPr/>
        </p:nvGrpSpPr>
        <p:grpSpPr bwMode="auto">
          <a:xfrm>
            <a:off x="5867400" y="2852738"/>
            <a:ext cx="876300" cy="376237"/>
            <a:chOff x="2880" y="1298"/>
            <a:chExt cx="552" cy="237"/>
          </a:xfrm>
        </p:grpSpPr>
        <p:sp>
          <p:nvSpPr>
            <p:cNvPr id="101451" name="Text Box 75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14</a:t>
              </a:r>
            </a:p>
          </p:txBody>
        </p:sp>
        <p:sp>
          <p:nvSpPr>
            <p:cNvPr id="101452" name="Text Box 76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v3</a:t>
              </a:r>
            </a:p>
          </p:txBody>
        </p:sp>
      </p:grpSp>
      <p:sp>
        <p:nvSpPr>
          <p:cNvPr id="101453" name="Oval 77"/>
          <p:cNvSpPr>
            <a:spLocks noChangeArrowheads="1"/>
          </p:cNvSpPr>
          <p:nvPr/>
        </p:nvSpPr>
        <p:spPr bwMode="auto">
          <a:xfrm>
            <a:off x="3563938" y="40767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1454" name="Rectangle 78"/>
          <p:cNvSpPr>
            <a:spLocks noChangeArrowheads="1"/>
          </p:cNvSpPr>
          <p:nvPr/>
        </p:nvSpPr>
        <p:spPr bwMode="auto">
          <a:xfrm>
            <a:off x="5219700" y="1403350"/>
            <a:ext cx="3529013" cy="3698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loop terminates because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charset="0"/>
              </a:rPr>
              <a:t>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01455" name="Oval 79"/>
          <p:cNvSpPr>
            <a:spLocks noChangeArrowheads="1"/>
          </p:cNvSpPr>
          <p:nvPr/>
        </p:nvSpPr>
        <p:spPr bwMode="auto">
          <a:xfrm>
            <a:off x="7451725" y="3933825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6799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500563" y="6519863"/>
            <a:ext cx="538162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A645300-6ACE-1E41-9FDE-2A6418B058CE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33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9" name="Right Arrow 78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211638" y="6519863"/>
            <a:ext cx="75565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F3FBFE20-B5FC-BF4E-B6F0-FB18B3EC6747}" type="slidenum">
              <a:rPr lang="en-US" sz="1200">
                <a:solidFill>
                  <a:schemeClr val="bg1"/>
                </a:solidFill>
                <a:cs typeface="Arial" charset="0"/>
              </a:rPr>
              <a:pPr eaLnBrk="1" hangingPunct="1"/>
              <a:t>34</a:t>
            </a:fld>
            <a:endParaRPr lang="en-US" sz="1200">
              <a:solidFill>
                <a:schemeClr val="bg1"/>
              </a:solidFill>
              <a:cs typeface="Arial" charset="0"/>
            </a:endParaRPr>
          </a:p>
        </p:txBody>
      </p:sp>
      <p:pic>
        <p:nvPicPr>
          <p:cNvPr id="2" name="Picture 1" descr="Screen Shot 2017-11-12 at 11.41.0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31900"/>
            <a:ext cx="8820472" cy="422147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66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429" name="AutoShape 29"/>
          <p:cNvCxnSpPr>
            <a:cxnSpLocks noChangeShapeType="1"/>
            <a:stCxn id="102407" idx="1"/>
            <a:endCxn id="102409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2423" name="AutoShape 23"/>
          <p:cNvCxnSpPr>
            <a:cxnSpLocks noChangeShapeType="1"/>
            <a:stCxn id="102405" idx="1"/>
            <a:endCxn id="102407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2430" name="AutoShape 30"/>
          <p:cNvCxnSpPr>
            <a:cxnSpLocks noChangeShapeType="1"/>
            <a:stCxn id="102410" idx="1"/>
            <a:endCxn id="102408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539552" y="1196752"/>
            <a:ext cx="7793037" cy="88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dirty="0">
                <a:solidFill>
                  <a:srgbClr val="000000"/>
                </a:solidFill>
              </a:rPr>
              <a:t>Shortest path from 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</a:t>
            </a:r>
            <a:r>
              <a:rPr lang="en-US" sz="2800" b="1" dirty="0">
                <a:solidFill>
                  <a:srgbClr val="0000FF"/>
                </a:solidFill>
              </a:rPr>
              <a:t>z</a:t>
            </a:r>
            <a:r>
              <a:rPr lang="en-US" sz="2800" dirty="0">
                <a:solidFill>
                  <a:srgbClr val="000000"/>
                </a:solidFill>
              </a:rPr>
              <a:t> is </a:t>
            </a:r>
            <a:r>
              <a:rPr lang="en-US" sz="2800" b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--&gt; </a:t>
            </a:r>
            <a:r>
              <a:rPr lang="en-US" sz="2800" b="1" dirty="0" smtClean="0">
                <a:solidFill>
                  <a:srgbClr val="0000FF"/>
                </a:solidFill>
              </a:rPr>
              <a:t>v2 </a:t>
            </a:r>
            <a:r>
              <a:rPr lang="en-US" sz="2800" dirty="0" smtClean="0">
                <a:solidFill>
                  <a:srgbClr val="000000"/>
                </a:solidFill>
              </a:rPr>
              <a:t>--&gt; </a:t>
            </a:r>
            <a:r>
              <a:rPr lang="en-US" sz="2800" b="1" dirty="0">
                <a:solidFill>
                  <a:srgbClr val="0000FF"/>
                </a:solidFill>
              </a:rPr>
              <a:t>z</a:t>
            </a:r>
            <a:r>
              <a:rPr lang="en-US" sz="2800" dirty="0">
                <a:solidFill>
                  <a:srgbClr val="000000"/>
                </a:solidFill>
              </a:rPr>
              <a:t>, with the </a:t>
            </a:r>
            <a:r>
              <a:rPr lang="en-US" sz="2800" dirty="0" smtClean="0">
                <a:solidFill>
                  <a:srgbClr val="000000"/>
                </a:solidFill>
              </a:rPr>
              <a:t>shortest length is </a:t>
            </a:r>
            <a:r>
              <a:rPr lang="en-US" sz="2800" dirty="0">
                <a:solidFill>
                  <a:srgbClr val="000000"/>
                </a:solidFill>
              </a:rPr>
              <a:t>13.</a:t>
            </a:r>
          </a:p>
        </p:txBody>
      </p:sp>
      <p:sp>
        <p:nvSpPr>
          <p:cNvPr id="102405" name="Oval 5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06" name="Oval 6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07" name="Oval 7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08" name="Oval 8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09" name="Oval 9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10" name="Oval 10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11" name="Text Box 11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102413" name="Text Box 13"/>
          <p:cNvSpPr txBox="1">
            <a:spLocks noChangeArrowheads="1"/>
          </p:cNvSpPr>
          <p:nvPr/>
        </p:nvSpPr>
        <p:spPr bwMode="auto">
          <a:xfrm>
            <a:off x="1914277" y="5805488"/>
            <a:ext cx="6414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102414" name="Text Box 14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102415" name="Text Box 15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102416" name="Text Box 16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102417" name="Text Box 17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102418" name="Text Box 18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102419" name="AutoShape 19"/>
          <p:cNvCxnSpPr>
            <a:cxnSpLocks noChangeShapeType="1"/>
            <a:stCxn id="102422" idx="7"/>
            <a:endCxn id="102405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2420" name="AutoShape 20"/>
          <p:cNvCxnSpPr>
            <a:cxnSpLocks noChangeShapeType="1"/>
            <a:stCxn id="102445" idx="7"/>
            <a:endCxn id="102407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2421" name="AutoShape 21"/>
          <p:cNvCxnSpPr>
            <a:cxnSpLocks noChangeShapeType="1"/>
            <a:stCxn id="102422" idx="1"/>
            <a:endCxn id="102445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25400">
            <a:solidFill>
              <a:srgbClr val="FF0000"/>
            </a:solidFill>
            <a:prstDash val="lgDash"/>
            <a:round/>
            <a:headEnd/>
            <a:tailEnd type="stealth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2422" name="Oval 22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102424" name="AutoShape 24"/>
          <p:cNvCxnSpPr>
            <a:cxnSpLocks noChangeShapeType="1"/>
            <a:stCxn id="102405" idx="0"/>
            <a:endCxn id="102410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2425" name="AutoShape 25"/>
          <p:cNvCxnSpPr>
            <a:cxnSpLocks noChangeShapeType="1"/>
            <a:stCxn id="102407" idx="0"/>
            <a:endCxn id="102406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2426" name="AutoShape 26"/>
          <p:cNvCxnSpPr>
            <a:cxnSpLocks noChangeShapeType="1"/>
            <a:stCxn id="102410" idx="0"/>
            <a:endCxn id="102406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2427" name="AutoShape 27"/>
          <p:cNvCxnSpPr>
            <a:cxnSpLocks noChangeShapeType="1"/>
            <a:stCxn id="102406" idx="0"/>
            <a:endCxn id="102409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2428" name="AutoShape 28"/>
          <p:cNvCxnSpPr>
            <a:cxnSpLocks noChangeShapeType="1"/>
            <a:stCxn id="102409" idx="1"/>
            <a:endCxn id="102408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2431" name="AutoShape 31"/>
          <p:cNvCxnSpPr>
            <a:cxnSpLocks noChangeShapeType="1"/>
            <a:stCxn id="102422" idx="0"/>
            <a:endCxn id="102410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2432" name="Text Box 32"/>
          <p:cNvSpPr txBox="1">
            <a:spLocks noChangeArrowheads="1"/>
          </p:cNvSpPr>
          <p:nvPr/>
        </p:nvSpPr>
        <p:spPr bwMode="auto">
          <a:xfrm>
            <a:off x="1887538" y="251301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102433" name="Text Box 33"/>
          <p:cNvSpPr txBox="1">
            <a:spLocks noChangeArrowheads="1"/>
          </p:cNvSpPr>
          <p:nvPr/>
        </p:nvSpPr>
        <p:spPr bwMode="auto">
          <a:xfrm>
            <a:off x="5076825" y="6021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02434" name="Text Box 34"/>
          <p:cNvSpPr txBox="1">
            <a:spLocks noChangeArrowheads="1"/>
          </p:cNvSpPr>
          <p:nvPr/>
        </p:nvSpPr>
        <p:spPr bwMode="auto">
          <a:xfrm>
            <a:off x="1331640" y="493449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4</a:t>
            </a:r>
          </a:p>
        </p:txBody>
      </p:sp>
      <p:sp>
        <p:nvSpPr>
          <p:cNvPr id="102435" name="Text Box 35"/>
          <p:cNvSpPr txBox="1">
            <a:spLocks noChangeArrowheads="1"/>
          </p:cNvSpPr>
          <p:nvPr/>
        </p:nvSpPr>
        <p:spPr bwMode="auto">
          <a:xfrm>
            <a:off x="1311275" y="335699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02436" name="Text Box 36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2437" name="Text Box 37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102438" name="Text Box 38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102439" name="Text Box 39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2440" name="Text Box 40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02441" name="Text Box 41"/>
          <p:cNvSpPr txBox="1">
            <a:spLocks noChangeArrowheads="1"/>
          </p:cNvSpPr>
          <p:nvPr/>
        </p:nvSpPr>
        <p:spPr bwMode="auto">
          <a:xfrm>
            <a:off x="5703888" y="42402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02442" name="Text Box 42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102443" name="Text Box 43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102444" name="AutoShape 44"/>
          <p:cNvCxnSpPr>
            <a:cxnSpLocks noChangeShapeType="1"/>
            <a:stCxn id="102445" idx="5"/>
            <a:endCxn id="102409" idx="4"/>
          </p:cNvCxnSpPr>
          <p:nvPr/>
        </p:nvCxnSpPr>
        <p:spPr bwMode="auto">
          <a:xfrm rot="5400000" flipH="1" flipV="1">
            <a:off x="4229100" y="2298700"/>
            <a:ext cx="1552575" cy="5540375"/>
          </a:xfrm>
          <a:prstGeom prst="curvedConnector3">
            <a:avLst>
              <a:gd name="adj1" fmla="val -16759"/>
            </a:avLst>
          </a:prstGeom>
          <a:noFill/>
          <a:ln w="25400">
            <a:solidFill>
              <a:srgbClr val="FF0000"/>
            </a:solidFill>
            <a:prstDash val="lgDash"/>
            <a:round/>
            <a:headEnd/>
            <a:tailEnd type="stealth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2445" name="Oval 45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46" name="Text Box 46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02448" name="Text Box 48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102449" name="Oval 49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7807" name="Group 50"/>
          <p:cNvGrpSpPr>
            <a:grpSpLocks/>
          </p:cNvGrpSpPr>
          <p:nvPr/>
        </p:nvGrpSpPr>
        <p:grpSpPr bwMode="auto">
          <a:xfrm>
            <a:off x="4572000" y="2405063"/>
            <a:ext cx="750888" cy="376237"/>
            <a:chOff x="2880" y="1298"/>
            <a:chExt cx="473" cy="237"/>
          </a:xfrm>
        </p:grpSpPr>
        <p:sp>
          <p:nvSpPr>
            <p:cNvPr id="102451" name="Text Box 51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9</a:t>
              </a:r>
            </a:p>
          </p:txBody>
        </p:sp>
        <p:sp>
          <p:nvSpPr>
            <p:cNvPr id="102452" name="Text Box 5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grpSp>
        <p:nvGrpSpPr>
          <p:cNvPr id="117808" name="Group 53"/>
          <p:cNvGrpSpPr>
            <a:grpSpLocks/>
          </p:cNvGrpSpPr>
          <p:nvPr/>
        </p:nvGrpSpPr>
        <p:grpSpPr bwMode="auto">
          <a:xfrm>
            <a:off x="1660872" y="3700834"/>
            <a:ext cx="750888" cy="376238"/>
            <a:chOff x="2880" y="1298"/>
            <a:chExt cx="473" cy="237"/>
          </a:xfrm>
        </p:grpSpPr>
        <p:sp>
          <p:nvSpPr>
            <p:cNvPr id="102454" name="Text Box 54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102455" name="Text Box 55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117809" name="Group 56"/>
          <p:cNvGrpSpPr>
            <a:grpSpLocks/>
          </p:cNvGrpSpPr>
          <p:nvPr/>
        </p:nvGrpSpPr>
        <p:grpSpPr bwMode="auto">
          <a:xfrm>
            <a:off x="2123728" y="6149106"/>
            <a:ext cx="750888" cy="376238"/>
            <a:chOff x="2880" y="1298"/>
            <a:chExt cx="473" cy="237"/>
          </a:xfrm>
        </p:grpSpPr>
        <p:sp>
          <p:nvSpPr>
            <p:cNvPr id="102457" name="Text Box 5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/>
                <a:t>4</a:t>
              </a:r>
            </a:p>
          </p:txBody>
        </p:sp>
        <p:sp>
          <p:nvSpPr>
            <p:cNvPr id="102458" name="Text Box 5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102459" name="Oval 59"/>
          <p:cNvSpPr>
            <a:spLocks noChangeArrowheads="1"/>
          </p:cNvSpPr>
          <p:nvPr/>
        </p:nvSpPr>
        <p:spPr bwMode="auto">
          <a:xfrm>
            <a:off x="1979613" y="3213100"/>
            <a:ext cx="3603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7811" name="Group 60"/>
          <p:cNvGrpSpPr>
            <a:grpSpLocks/>
          </p:cNvGrpSpPr>
          <p:nvPr/>
        </p:nvGrpSpPr>
        <p:grpSpPr bwMode="auto">
          <a:xfrm>
            <a:off x="3492500" y="3557588"/>
            <a:ext cx="876300" cy="376237"/>
            <a:chOff x="2880" y="1298"/>
            <a:chExt cx="552" cy="237"/>
          </a:xfrm>
        </p:grpSpPr>
        <p:sp>
          <p:nvSpPr>
            <p:cNvPr id="102461" name="Text Box 61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10</a:t>
              </a:r>
            </a:p>
          </p:txBody>
        </p:sp>
        <p:sp>
          <p:nvSpPr>
            <p:cNvPr id="102462" name="Text Box 62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v1</a:t>
              </a:r>
            </a:p>
          </p:txBody>
        </p:sp>
      </p:grpSp>
      <p:sp>
        <p:nvSpPr>
          <p:cNvPr id="102463" name="Oval 63"/>
          <p:cNvSpPr>
            <a:spLocks noChangeArrowheads="1"/>
          </p:cNvSpPr>
          <p:nvPr/>
        </p:nvSpPr>
        <p:spPr bwMode="auto">
          <a:xfrm>
            <a:off x="1908175" y="5516563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cxnSp>
        <p:nvCxnSpPr>
          <p:cNvPr id="102464" name="AutoShape 64"/>
          <p:cNvCxnSpPr>
            <a:cxnSpLocks noChangeShapeType="1"/>
            <a:stCxn id="102408" idx="1"/>
            <a:endCxn id="102445" idx="7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2465" name="Text Box 65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grpSp>
        <p:nvGrpSpPr>
          <p:cNvPr id="117815" name="Group 66"/>
          <p:cNvGrpSpPr>
            <a:grpSpLocks/>
          </p:cNvGrpSpPr>
          <p:nvPr/>
        </p:nvGrpSpPr>
        <p:grpSpPr bwMode="auto">
          <a:xfrm>
            <a:off x="5435600" y="5300663"/>
            <a:ext cx="750888" cy="376237"/>
            <a:chOff x="2880" y="1298"/>
            <a:chExt cx="473" cy="237"/>
          </a:xfrm>
        </p:grpSpPr>
        <p:sp>
          <p:nvSpPr>
            <p:cNvPr id="102467" name="Text Box 67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8</a:t>
              </a:r>
            </a:p>
          </p:txBody>
        </p:sp>
        <p:sp>
          <p:nvSpPr>
            <p:cNvPr id="102468" name="Text Box 68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grpSp>
        <p:nvGrpSpPr>
          <p:cNvPr id="117816" name="Group 69"/>
          <p:cNvGrpSpPr>
            <a:grpSpLocks/>
          </p:cNvGrpSpPr>
          <p:nvPr/>
        </p:nvGrpSpPr>
        <p:grpSpPr bwMode="auto">
          <a:xfrm>
            <a:off x="7956550" y="3860800"/>
            <a:ext cx="876300" cy="376238"/>
            <a:chOff x="2880" y="1298"/>
            <a:chExt cx="552" cy="237"/>
          </a:xfrm>
        </p:grpSpPr>
        <p:sp>
          <p:nvSpPr>
            <p:cNvPr id="102470" name="Text Box 70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13</a:t>
              </a:r>
            </a:p>
          </p:txBody>
        </p:sp>
        <p:sp>
          <p:nvSpPr>
            <p:cNvPr id="102471" name="Text Box 71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v2</a:t>
              </a:r>
            </a:p>
          </p:txBody>
        </p:sp>
      </p:grpSp>
      <p:sp>
        <p:nvSpPr>
          <p:cNvPr id="102472" name="Oval 72"/>
          <p:cNvSpPr>
            <a:spLocks noChangeArrowheads="1"/>
          </p:cNvSpPr>
          <p:nvPr/>
        </p:nvSpPr>
        <p:spPr bwMode="auto">
          <a:xfrm>
            <a:off x="6227763" y="4941888"/>
            <a:ext cx="4318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73" name="Oval 73"/>
          <p:cNvSpPr>
            <a:spLocks noChangeArrowheads="1"/>
          </p:cNvSpPr>
          <p:nvPr/>
        </p:nvSpPr>
        <p:spPr bwMode="auto">
          <a:xfrm>
            <a:off x="4211638" y="27813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17819" name="Group 74"/>
          <p:cNvGrpSpPr>
            <a:grpSpLocks/>
          </p:cNvGrpSpPr>
          <p:nvPr/>
        </p:nvGrpSpPr>
        <p:grpSpPr bwMode="auto">
          <a:xfrm>
            <a:off x="5867400" y="2852738"/>
            <a:ext cx="876300" cy="376237"/>
            <a:chOff x="2880" y="1298"/>
            <a:chExt cx="552" cy="237"/>
          </a:xfrm>
        </p:grpSpPr>
        <p:sp>
          <p:nvSpPr>
            <p:cNvPr id="102475" name="Text Box 75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14</a:t>
              </a:r>
            </a:p>
          </p:txBody>
        </p:sp>
        <p:sp>
          <p:nvSpPr>
            <p:cNvPr id="102476" name="Text Box 76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v3</a:t>
              </a:r>
            </a:p>
          </p:txBody>
        </p:sp>
      </p:grpSp>
      <p:sp>
        <p:nvSpPr>
          <p:cNvPr id="102477" name="Oval 77"/>
          <p:cNvSpPr>
            <a:spLocks noChangeArrowheads="1"/>
          </p:cNvSpPr>
          <p:nvPr/>
        </p:nvSpPr>
        <p:spPr bwMode="auto">
          <a:xfrm>
            <a:off x="3563938" y="40767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79" name="Oval 79"/>
          <p:cNvSpPr>
            <a:spLocks noChangeArrowheads="1"/>
          </p:cNvSpPr>
          <p:nvPr/>
        </p:nvSpPr>
        <p:spPr bwMode="auto">
          <a:xfrm>
            <a:off x="7451725" y="3933825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7822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716463" y="6519863"/>
            <a:ext cx="466725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FC0A9644-6D15-B342-AF1B-AF811C936F40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35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78" name="Right Arrow 77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00563" y="6492875"/>
            <a:ext cx="466725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 eaLnBrk="1" hangingPunct="1"/>
            <a:fld id="{D2874BE5-9F1B-8F4F-8668-DF8297C3C396}" type="slidenum">
              <a:rPr lang="en-US" sz="1200">
                <a:solidFill>
                  <a:srgbClr val="FFFFFF"/>
                </a:solidFill>
                <a:cs typeface="Arial" charset="0"/>
              </a:rPr>
              <a:pPr algn="l" eaLnBrk="1" hangingPunct="1"/>
              <a:t>36</a:t>
            </a:fld>
            <a:endParaRPr lang="en-US" sz="12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2915816" y="188640"/>
            <a:ext cx="4330601" cy="706437"/>
          </a:xfrm>
          <a:prstGeom prst="rect">
            <a:avLst/>
          </a:prstGeom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Exercise #1   </a:t>
            </a:r>
            <a:endParaRPr lang="en-US" sz="20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119811" name="TextBox 4"/>
          <p:cNvSpPr txBox="1">
            <a:spLocks noChangeArrowheads="1"/>
          </p:cNvSpPr>
          <p:nvPr/>
        </p:nvSpPr>
        <p:spPr bwMode="auto">
          <a:xfrm>
            <a:off x="250825" y="1125538"/>
            <a:ext cx="8713788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 smtClean="0">
                <a:latin typeface="Arial" charset="0"/>
                <a:cs typeface="Arial" charset="0"/>
              </a:rPr>
              <a:t>Given </a:t>
            </a:r>
            <a:r>
              <a:rPr lang="en-US" sz="2000" dirty="0">
                <a:latin typeface="Arial" charset="0"/>
                <a:cs typeface="Arial" charset="0"/>
              </a:rPr>
              <a:t>a weighted </a:t>
            </a:r>
            <a:r>
              <a:rPr lang="en-US" sz="2000" dirty="0" smtClean="0">
                <a:latin typeface="Arial" charset="0"/>
                <a:cs typeface="Arial" charset="0"/>
              </a:rPr>
              <a:t>digraph</a:t>
            </a:r>
            <a:r>
              <a:rPr lang="en-US" sz="2000" dirty="0">
                <a:latin typeface="Arial" charset="0"/>
                <a:cs typeface="Arial" charset="0"/>
              </a:rPr>
              <a:t>, find the shortest path from </a:t>
            </a:r>
            <a:r>
              <a:rPr lang="en-US" sz="2000" b="1" dirty="0">
                <a:latin typeface="Arial" charset="0"/>
                <a:cs typeface="Arial" charset="0"/>
              </a:rPr>
              <a:t>S</a:t>
            </a:r>
            <a:r>
              <a:rPr lang="en-US" sz="2000" dirty="0">
                <a:latin typeface="Arial" charset="0"/>
                <a:cs typeface="Arial" charset="0"/>
              </a:rPr>
              <a:t> to </a:t>
            </a:r>
            <a:r>
              <a:rPr lang="en-US" sz="2000" b="1" dirty="0">
                <a:latin typeface="Arial" charset="0"/>
                <a:cs typeface="Arial" charset="0"/>
              </a:rPr>
              <a:t>T</a:t>
            </a:r>
            <a:r>
              <a:rPr lang="en-US" sz="2000" dirty="0">
                <a:latin typeface="Arial" charset="0"/>
                <a:cs typeface="Arial" charset="0"/>
              </a:rPr>
              <a:t>, using </a:t>
            </a:r>
            <a:r>
              <a:rPr lang="en-US" sz="2000" dirty="0" err="1" smtClean="0">
                <a:latin typeface="Arial" charset="0"/>
                <a:cs typeface="Arial" charset="0"/>
              </a:rPr>
              <a:t>Djikstra’s</a:t>
            </a:r>
            <a:r>
              <a:rPr lang="en-US" sz="2000" dirty="0" smtClean="0">
                <a:latin typeface="Arial" charset="0"/>
                <a:cs typeface="Arial" charset="0"/>
              </a:rPr>
              <a:t> </a:t>
            </a:r>
            <a:r>
              <a:rPr lang="en-US" sz="2000" dirty="0">
                <a:latin typeface="Arial" charset="0"/>
                <a:cs typeface="Arial" charset="0"/>
              </a:rPr>
              <a:t>Algorithm. </a:t>
            </a:r>
          </a:p>
        </p:txBody>
      </p:sp>
      <p:pic>
        <p:nvPicPr>
          <p:cNvPr id="119812" name="Picture 1" descr="Screen Shot 2015-09-01 at 11.48.2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884363"/>
            <a:ext cx="668020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9813" name="TextBox 4"/>
          <p:cNvSpPr txBox="1">
            <a:spLocks noChangeArrowheads="1"/>
          </p:cNvSpPr>
          <p:nvPr/>
        </p:nvSpPr>
        <p:spPr bwMode="auto">
          <a:xfrm>
            <a:off x="539750" y="5732463"/>
            <a:ext cx="6564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Note: Weights are arbitrary numbers (i.e., not necessarily distances).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3347864" y="6525344"/>
            <a:ext cx="2133600" cy="312894"/>
          </a:xfrm>
        </p:spPr>
        <p:txBody>
          <a:bodyPr/>
          <a:lstStyle/>
          <a:p>
            <a:pPr algn="ctr">
              <a:defRPr/>
            </a:pPr>
            <a:fld id="{2906C809-8B70-BB49-B0E7-A8BF5EF462FD}" type="slidenum">
              <a:rPr lang="en-US" smtClean="0"/>
              <a:pPr algn="ctr">
                <a:defRPr/>
              </a:pPr>
              <a:t>37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2915816" y="188640"/>
            <a:ext cx="4330601" cy="706437"/>
          </a:xfrm>
          <a:prstGeom prst="rect">
            <a:avLst/>
          </a:prstGeom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Exercise #2   </a:t>
            </a:r>
            <a:endParaRPr lang="en-US" sz="20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96336" y="2348880"/>
            <a:ext cx="1152128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268760"/>
            <a:ext cx="7094835" cy="438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4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188640"/>
            <a:ext cx="6346577" cy="777875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3200" b="1" dirty="0" smtClean="0">
                <a:latin typeface="Century Gothic" panose="020B0502020202020204" pitchFamily="34" charset="0"/>
              </a:rPr>
              <a:t>Shortest Path using </a:t>
            </a:r>
            <a:br>
              <a:rPr lang="en-US" sz="3200" b="1" dirty="0" smtClean="0">
                <a:latin typeface="Century Gothic" panose="020B0502020202020204" pitchFamily="34" charset="0"/>
              </a:rPr>
            </a:br>
            <a:r>
              <a:rPr lang="en-US" sz="3200" b="1" dirty="0" err="1" smtClean="0">
                <a:latin typeface="Century Gothic" panose="020B0502020202020204" pitchFamily="34" charset="0"/>
              </a:rPr>
              <a:t>Dijkstra’s</a:t>
            </a:r>
            <a:r>
              <a:rPr lang="en-US" sz="3200" b="1" dirty="0" smtClean="0">
                <a:latin typeface="Century Gothic" panose="020B0502020202020204" pitchFamily="34" charset="0"/>
              </a:rPr>
              <a:t> Algorithm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7544" y="1124744"/>
            <a:ext cx="8229600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lang="en-US" sz="2000" i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 </a:t>
            </a: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:=∅</a:t>
            </a:r>
          </a:p>
          <a:p>
            <a:pPr>
              <a:spcBef>
                <a:spcPct val="20000"/>
              </a:spcBef>
              <a:defRPr/>
            </a:pP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</a:t>
            </a:r>
            <a:r>
              <a:rPr lang="en-US" sz="2000" i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:= </a:t>
            </a:r>
            <a:r>
              <a:rPr lang="en-US" sz="2000" i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</a:t>
            </a:r>
          </a:p>
          <a:p>
            <a:pPr>
              <a:spcBef>
                <a:spcPct val="20000"/>
              </a:spcBef>
              <a:defRPr/>
            </a:pP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For all vertices, </a:t>
            </a:r>
            <a:r>
              <a:rPr lang="en-US" sz="2000" i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 </a:t>
            </a: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itchFamily="18" charset="2"/>
              </a:rPr>
              <a:t> </a:t>
            </a:r>
            <a:r>
              <a:rPr lang="en-US" sz="2000" i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</a:t>
            </a: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sz="2000" i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 </a:t>
            </a:r>
            <a:r>
              <a:rPr lang="en-US" sz="2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≠ </a:t>
            </a:r>
            <a:r>
              <a:rPr lang="en-US" sz="2000" i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sz="2000" i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</a:t>
            </a: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</a:t>
            </a:r>
            <a:r>
              <a:rPr lang="en-US" sz="2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):= ∞</a:t>
            </a:r>
            <a:endParaRPr lang="en-US" sz="20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4. </a:t>
            </a:r>
            <a:r>
              <a:rPr lang="en-US" sz="2000" i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</a:t>
            </a: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):=</a:t>
            </a:r>
            <a:r>
              <a:rPr lang="en-US" sz="2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</a:p>
          <a:p>
            <a:pPr>
              <a:spcBef>
                <a:spcPct val="20000"/>
              </a:spcBef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While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∉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do,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5.a :Let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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such that 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)=min{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)|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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5.b :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:=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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5.c :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:=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{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5.d : For all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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that there is an edge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from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5.d.(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)+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&lt;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then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)+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spcBef>
                <a:spcPct val="20000"/>
              </a:spcBef>
              <a:defRPr/>
            </a:pPr>
            <a:endParaRPr lang="en-US" sz="20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defRPr/>
            </a:pPr>
            <a:endParaRPr lang="en-US" sz="20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6165304"/>
            <a:ext cx="7416800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en.wikipedia.org/wiki/Dijkstra%27s_algorithm</a:t>
            </a:r>
            <a:endParaRPr lang="en-US" sz="1200" dirty="0"/>
          </a:p>
        </p:txBody>
      </p:sp>
      <p:sp>
        <p:nvSpPr>
          <p:cNvPr id="93188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356100" y="6519863"/>
            <a:ext cx="611188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CE2A95E-E63C-3D4C-877E-403A69FFA081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4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27984" y="116632"/>
            <a:ext cx="2952328" cy="64633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</a:t>
            </a:r>
          </a:p>
        </p:txBody>
      </p:sp>
      <p:sp>
        <p:nvSpPr>
          <p:cNvPr id="95234" name="TextBox 49"/>
          <p:cNvSpPr txBox="1">
            <a:spLocks noChangeArrowheads="1"/>
          </p:cNvSpPr>
          <p:nvPr/>
        </p:nvSpPr>
        <p:spPr bwMode="auto">
          <a:xfrm>
            <a:off x="395536" y="1052736"/>
            <a:ext cx="7632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shortest path from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95235" name="Group 66"/>
          <p:cNvGrpSpPr>
            <a:grpSpLocks/>
          </p:cNvGrpSpPr>
          <p:nvPr/>
        </p:nvGrpSpPr>
        <p:grpSpPr bwMode="auto">
          <a:xfrm>
            <a:off x="1043608" y="2349500"/>
            <a:ext cx="7489205" cy="3815804"/>
            <a:chOff x="1043211" y="2348880"/>
            <a:chExt cx="7489229" cy="3815803"/>
          </a:xfrm>
        </p:grpSpPr>
        <p:cxnSp>
          <p:nvCxnSpPr>
            <p:cNvPr id="95257" name="AutoShape 32"/>
            <p:cNvCxnSpPr>
              <a:cxnSpLocks noChangeShapeType="1"/>
              <a:endCxn id="95238" idx="1"/>
            </p:cNvCxnSpPr>
            <p:nvPr/>
          </p:nvCxnSpPr>
          <p:spPr bwMode="auto">
            <a:xfrm>
              <a:off x="4788024" y="2852936"/>
              <a:ext cx="1615423" cy="37211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261" name="AutoShape 37"/>
            <p:cNvCxnSpPr>
              <a:cxnSpLocks noChangeShapeType="1"/>
              <a:stCxn id="95241" idx="1"/>
              <a:endCxn id="95239" idx="7"/>
            </p:cNvCxnSpPr>
            <p:nvPr/>
          </p:nvCxnSpPr>
          <p:spPr bwMode="auto">
            <a:xfrm>
              <a:off x="4747816" y="2791792"/>
              <a:ext cx="2097088" cy="22336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255" name="AutoShape 30"/>
            <p:cNvCxnSpPr>
              <a:cxnSpLocks noChangeShapeType="1"/>
            </p:cNvCxnSpPr>
            <p:nvPr/>
          </p:nvCxnSpPr>
          <p:spPr bwMode="auto">
            <a:xfrm flipV="1">
              <a:off x="2555702" y="2832819"/>
              <a:ext cx="2228850" cy="3286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262" name="AutoShape 38"/>
            <p:cNvCxnSpPr>
              <a:cxnSpLocks noChangeShapeType="1"/>
              <a:stCxn id="95253" idx="0"/>
              <a:endCxn id="95241" idx="1"/>
            </p:cNvCxnSpPr>
            <p:nvPr/>
          </p:nvCxnSpPr>
          <p:spPr bwMode="auto">
            <a:xfrm rot="-5400000">
              <a:off x="2461022" y="1554336"/>
              <a:ext cx="1049338" cy="3524250"/>
            </a:xfrm>
            <a:prstGeom prst="curvedConnector3">
              <a:avLst>
                <a:gd name="adj1" fmla="val 12481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258" name="AutoShape 33"/>
            <p:cNvCxnSpPr>
              <a:cxnSpLocks noChangeShapeType="1"/>
              <a:stCxn id="95238" idx="1"/>
              <a:endCxn id="95249" idx="0"/>
            </p:cNvCxnSpPr>
            <p:nvPr/>
          </p:nvCxnSpPr>
          <p:spPr bwMode="auto">
            <a:xfrm>
              <a:off x="6403447" y="3225048"/>
              <a:ext cx="1979768" cy="77959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260" name="AutoShape 36"/>
            <p:cNvCxnSpPr>
              <a:cxnSpLocks noChangeShapeType="1"/>
              <a:endCxn id="95249" idx="0"/>
            </p:cNvCxnSpPr>
            <p:nvPr/>
          </p:nvCxnSpPr>
          <p:spPr bwMode="auto">
            <a:xfrm flipV="1">
              <a:off x="4292946" y="4004642"/>
              <a:ext cx="4090269" cy="7243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275" name="AutoShape 54"/>
            <p:cNvCxnSpPr>
              <a:cxnSpLocks noChangeShapeType="1"/>
            </p:cNvCxnSpPr>
            <p:nvPr/>
          </p:nvCxnSpPr>
          <p:spPr bwMode="auto">
            <a:xfrm rot="-5400000">
              <a:off x="4629548" y="1859135"/>
              <a:ext cx="1492250" cy="5783263"/>
            </a:xfrm>
            <a:prstGeom prst="curvedConnector3">
              <a:avLst>
                <a:gd name="adj1" fmla="val -48088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259" name="AutoShape 34"/>
            <p:cNvCxnSpPr>
              <a:cxnSpLocks noChangeShapeType="1"/>
              <a:stCxn id="95249" idx="0"/>
              <a:endCxn id="95239" idx="7"/>
            </p:cNvCxnSpPr>
            <p:nvPr/>
          </p:nvCxnSpPr>
          <p:spPr bwMode="auto">
            <a:xfrm flipH="1">
              <a:off x="6845036" y="4004642"/>
              <a:ext cx="1538179" cy="10206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5238" name="Oval 9"/>
            <p:cNvSpPr>
              <a:spLocks noChangeArrowheads="1"/>
            </p:cNvSpPr>
            <p:nvPr/>
          </p:nvSpPr>
          <p:spPr bwMode="auto">
            <a:xfrm>
              <a:off x="6371829" y="3193430"/>
              <a:ext cx="215900" cy="215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39" name="Oval 11"/>
            <p:cNvSpPr>
              <a:spLocks noChangeArrowheads="1"/>
            </p:cNvSpPr>
            <p:nvPr/>
          </p:nvSpPr>
          <p:spPr bwMode="auto">
            <a:xfrm>
              <a:off x="6660754" y="4993655"/>
              <a:ext cx="215900" cy="215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40" name="Oval 12"/>
            <p:cNvSpPr>
              <a:spLocks noChangeArrowheads="1"/>
            </p:cNvSpPr>
            <p:nvPr/>
          </p:nvSpPr>
          <p:spPr bwMode="auto">
            <a:xfrm>
              <a:off x="8172400" y="3933056"/>
              <a:ext cx="215900" cy="2159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41" name="Oval 13"/>
            <p:cNvSpPr>
              <a:spLocks noChangeArrowheads="1"/>
            </p:cNvSpPr>
            <p:nvPr/>
          </p:nvSpPr>
          <p:spPr bwMode="auto">
            <a:xfrm>
              <a:off x="4716066" y="2760042"/>
              <a:ext cx="215900" cy="215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42" name="Text Box 15"/>
            <p:cNvSpPr txBox="1">
              <a:spLocks noChangeArrowheads="1"/>
            </p:cNvSpPr>
            <p:nvPr/>
          </p:nvSpPr>
          <p:spPr bwMode="auto">
            <a:xfrm>
              <a:off x="1043211" y="4004642"/>
              <a:ext cx="3111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 dirty="0">
                  <a:solidFill>
                    <a:srgbClr val="0000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95243" name="Text Box 16"/>
            <p:cNvSpPr txBox="1">
              <a:spLocks noChangeArrowheads="1"/>
            </p:cNvSpPr>
            <p:nvPr/>
          </p:nvSpPr>
          <p:spPr bwMode="auto">
            <a:xfrm>
              <a:off x="2339359" y="3212480"/>
              <a:ext cx="44128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 dirty="0">
                  <a:solidFill>
                    <a:srgbClr val="0000FF"/>
                  </a:solidFill>
                  <a:latin typeface="Arial" charset="0"/>
                </a:rPr>
                <a:t>v1</a:t>
              </a:r>
            </a:p>
          </p:txBody>
        </p:sp>
        <p:sp>
          <p:nvSpPr>
            <p:cNvPr id="95244" name="Text Box 17"/>
            <p:cNvSpPr txBox="1">
              <a:spLocks noChangeArrowheads="1"/>
            </p:cNvSpPr>
            <p:nvPr/>
          </p:nvSpPr>
          <p:spPr bwMode="auto">
            <a:xfrm>
              <a:off x="2267351" y="5641355"/>
              <a:ext cx="5760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 dirty="0">
                  <a:solidFill>
                    <a:srgbClr val="0000FF"/>
                  </a:solidFill>
                  <a:latin typeface="Arial" charset="0"/>
                </a:rPr>
                <a:t>v2</a:t>
              </a:r>
            </a:p>
          </p:txBody>
        </p:sp>
        <p:sp>
          <p:nvSpPr>
            <p:cNvPr id="95245" name="Text Box 18"/>
            <p:cNvSpPr txBox="1">
              <a:spLocks noChangeArrowheads="1"/>
            </p:cNvSpPr>
            <p:nvPr/>
          </p:nvSpPr>
          <p:spPr bwMode="auto">
            <a:xfrm>
              <a:off x="3995548" y="4076080"/>
              <a:ext cx="44128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 dirty="0">
                  <a:solidFill>
                    <a:srgbClr val="0000FF"/>
                  </a:solidFill>
                  <a:latin typeface="Arial" charset="0"/>
                </a:rPr>
                <a:t>v3</a:t>
              </a:r>
            </a:p>
          </p:txBody>
        </p:sp>
        <p:sp>
          <p:nvSpPr>
            <p:cNvPr id="95246" name="Text Box 19"/>
            <p:cNvSpPr txBox="1">
              <a:spLocks noChangeArrowheads="1"/>
            </p:cNvSpPr>
            <p:nvPr/>
          </p:nvSpPr>
          <p:spPr bwMode="auto">
            <a:xfrm>
              <a:off x="4643622" y="2852117"/>
              <a:ext cx="44128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 dirty="0">
                  <a:solidFill>
                    <a:srgbClr val="0000FF"/>
                  </a:solidFill>
                  <a:latin typeface="Arial" charset="0"/>
                </a:rPr>
                <a:t>v4</a:t>
              </a:r>
            </a:p>
          </p:txBody>
        </p:sp>
        <p:sp>
          <p:nvSpPr>
            <p:cNvPr id="95247" name="Text Box 20"/>
            <p:cNvSpPr txBox="1">
              <a:spLocks noChangeArrowheads="1"/>
            </p:cNvSpPr>
            <p:nvPr/>
          </p:nvSpPr>
          <p:spPr bwMode="auto">
            <a:xfrm>
              <a:off x="6587845" y="5157167"/>
              <a:ext cx="44128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 dirty="0">
                  <a:solidFill>
                    <a:srgbClr val="0000FF"/>
                  </a:solidFill>
                  <a:latin typeface="Arial" charset="0"/>
                </a:rPr>
                <a:t>v5</a:t>
              </a:r>
            </a:p>
          </p:txBody>
        </p:sp>
        <p:sp>
          <p:nvSpPr>
            <p:cNvPr id="95248" name="Text Box 21"/>
            <p:cNvSpPr txBox="1">
              <a:spLocks noChangeArrowheads="1"/>
            </p:cNvSpPr>
            <p:nvPr/>
          </p:nvSpPr>
          <p:spPr bwMode="auto">
            <a:xfrm>
              <a:off x="6299812" y="3349699"/>
              <a:ext cx="44128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 dirty="0">
                  <a:solidFill>
                    <a:srgbClr val="0000FF"/>
                  </a:solidFill>
                  <a:latin typeface="Arial" charset="0"/>
                </a:rPr>
                <a:t>v6</a:t>
              </a:r>
            </a:p>
          </p:txBody>
        </p:sp>
        <p:sp>
          <p:nvSpPr>
            <p:cNvPr id="95249" name="Text Box 22"/>
            <p:cNvSpPr txBox="1">
              <a:spLocks noChangeArrowheads="1"/>
            </p:cNvSpPr>
            <p:nvPr/>
          </p:nvSpPr>
          <p:spPr bwMode="auto">
            <a:xfrm>
              <a:off x="8233990" y="4004642"/>
              <a:ext cx="298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rgbClr val="0000FF"/>
                  </a:solidFill>
                  <a:latin typeface="Arial" charset="0"/>
                </a:rPr>
                <a:t>z</a:t>
              </a:r>
            </a:p>
          </p:txBody>
        </p:sp>
        <p:cxnSp>
          <p:nvCxnSpPr>
            <p:cNvPr id="95250" name="AutoShape 23"/>
            <p:cNvCxnSpPr>
              <a:cxnSpLocks noChangeShapeType="1"/>
              <a:stCxn id="95253" idx="7"/>
              <a:endCxn id="95237" idx="2"/>
            </p:cNvCxnSpPr>
            <p:nvPr/>
          </p:nvCxnSpPr>
          <p:spPr bwMode="auto">
            <a:xfrm flipV="1">
              <a:off x="1299766" y="3228355"/>
              <a:ext cx="1111250" cy="6445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251" name="AutoShape 26"/>
            <p:cNvCxnSpPr>
              <a:cxnSpLocks noChangeShapeType="1"/>
              <a:stCxn id="95276" idx="7"/>
              <a:endCxn id="95278" idx="3"/>
            </p:cNvCxnSpPr>
            <p:nvPr/>
          </p:nvCxnSpPr>
          <p:spPr bwMode="auto">
            <a:xfrm flipV="1">
              <a:off x="2595166" y="4169742"/>
              <a:ext cx="1504950" cy="1358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252" name="AutoShape 27"/>
            <p:cNvCxnSpPr>
              <a:cxnSpLocks noChangeShapeType="1"/>
              <a:stCxn id="95253" idx="1"/>
              <a:endCxn id="95276" idx="1"/>
            </p:cNvCxnSpPr>
            <p:nvPr/>
          </p:nvCxnSpPr>
          <p:spPr bwMode="auto">
            <a:xfrm>
              <a:off x="1147366" y="3872880"/>
              <a:ext cx="1295400" cy="16557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5253" name="Oval 5"/>
            <p:cNvSpPr>
              <a:spLocks noChangeArrowheads="1"/>
            </p:cNvSpPr>
            <p:nvPr/>
          </p:nvSpPr>
          <p:spPr bwMode="auto">
            <a:xfrm>
              <a:off x="1115616" y="3841130"/>
              <a:ext cx="215900" cy="2159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cxnSp>
          <p:nvCxnSpPr>
            <p:cNvPr id="95254" name="AutoShape 29"/>
            <p:cNvCxnSpPr>
              <a:cxnSpLocks noChangeShapeType="1"/>
              <a:stCxn id="95237" idx="1"/>
              <a:endCxn id="95278" idx="1"/>
            </p:cNvCxnSpPr>
            <p:nvPr/>
          </p:nvCxnSpPr>
          <p:spPr bwMode="auto">
            <a:xfrm>
              <a:off x="2442766" y="3152155"/>
              <a:ext cx="1657350" cy="8651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256" name="AutoShape 31"/>
            <p:cNvCxnSpPr>
              <a:cxnSpLocks noChangeShapeType="1"/>
              <a:endCxn id="95238" idx="1"/>
            </p:cNvCxnSpPr>
            <p:nvPr/>
          </p:nvCxnSpPr>
          <p:spPr bwMode="auto">
            <a:xfrm flipV="1">
              <a:off x="4211960" y="3225048"/>
              <a:ext cx="2191487" cy="85202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5263" name="Text Box 40"/>
            <p:cNvSpPr txBox="1">
              <a:spLocks noChangeArrowheads="1"/>
            </p:cNvSpPr>
            <p:nvPr/>
          </p:nvSpPr>
          <p:spPr bwMode="auto">
            <a:xfrm>
              <a:off x="2051326" y="2348880"/>
              <a:ext cx="438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15</a:t>
              </a:r>
            </a:p>
          </p:txBody>
        </p:sp>
        <p:sp>
          <p:nvSpPr>
            <p:cNvPr id="95264" name="Text Box 41"/>
            <p:cNvSpPr txBox="1">
              <a:spLocks noChangeArrowheads="1"/>
            </p:cNvSpPr>
            <p:nvPr/>
          </p:nvSpPr>
          <p:spPr bwMode="auto">
            <a:xfrm>
              <a:off x="5291697" y="5797971"/>
              <a:ext cx="311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9</a:t>
              </a:r>
            </a:p>
          </p:txBody>
        </p:sp>
        <p:sp>
          <p:nvSpPr>
            <p:cNvPr id="95265" name="Text Box 42"/>
            <p:cNvSpPr txBox="1">
              <a:spLocks noChangeArrowheads="1"/>
            </p:cNvSpPr>
            <p:nvPr/>
          </p:nvSpPr>
          <p:spPr bwMode="auto">
            <a:xfrm>
              <a:off x="1619277" y="4652342"/>
              <a:ext cx="3111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4</a:t>
              </a:r>
            </a:p>
          </p:txBody>
        </p:sp>
        <p:sp>
          <p:nvSpPr>
            <p:cNvPr id="95266" name="Text Box 43"/>
            <p:cNvSpPr txBox="1">
              <a:spLocks noChangeArrowheads="1"/>
            </p:cNvSpPr>
            <p:nvPr/>
          </p:nvSpPr>
          <p:spPr bwMode="auto">
            <a:xfrm>
              <a:off x="1671241" y="3493715"/>
              <a:ext cx="3111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3</a:t>
              </a:r>
            </a:p>
          </p:txBody>
        </p:sp>
        <p:sp>
          <p:nvSpPr>
            <p:cNvPr id="95267" name="Text Box 44"/>
            <p:cNvSpPr txBox="1">
              <a:spLocks noChangeArrowheads="1"/>
            </p:cNvSpPr>
            <p:nvPr/>
          </p:nvSpPr>
          <p:spPr bwMode="auto">
            <a:xfrm>
              <a:off x="3255566" y="3356942"/>
              <a:ext cx="3111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7</a:t>
              </a:r>
            </a:p>
          </p:txBody>
        </p:sp>
        <p:sp>
          <p:nvSpPr>
            <p:cNvPr id="95268" name="Text Box 45"/>
            <p:cNvSpPr txBox="1">
              <a:spLocks noChangeArrowheads="1"/>
            </p:cNvSpPr>
            <p:nvPr/>
          </p:nvSpPr>
          <p:spPr bwMode="auto">
            <a:xfrm>
              <a:off x="2987433" y="4652342"/>
              <a:ext cx="3111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8</a:t>
              </a:r>
            </a:p>
          </p:txBody>
        </p:sp>
        <p:sp>
          <p:nvSpPr>
            <p:cNvPr id="95269" name="Text Box 46"/>
            <p:cNvSpPr txBox="1">
              <a:spLocks noChangeArrowheads="1"/>
            </p:cNvSpPr>
            <p:nvPr/>
          </p:nvSpPr>
          <p:spPr bwMode="auto">
            <a:xfrm>
              <a:off x="3471466" y="2636217"/>
              <a:ext cx="3111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6</a:t>
              </a:r>
            </a:p>
          </p:txBody>
        </p:sp>
        <p:sp>
          <p:nvSpPr>
            <p:cNvPr id="95270" name="Text Box 47"/>
            <p:cNvSpPr txBox="1">
              <a:spLocks noChangeArrowheads="1"/>
            </p:cNvSpPr>
            <p:nvPr/>
          </p:nvSpPr>
          <p:spPr bwMode="auto">
            <a:xfrm>
              <a:off x="5416154" y="2709242"/>
              <a:ext cx="3111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7</a:t>
              </a:r>
            </a:p>
          </p:txBody>
        </p:sp>
        <p:sp>
          <p:nvSpPr>
            <p:cNvPr id="95271" name="Text Box 48"/>
            <p:cNvSpPr txBox="1">
              <a:spLocks noChangeArrowheads="1"/>
            </p:cNvSpPr>
            <p:nvPr/>
          </p:nvSpPr>
          <p:spPr bwMode="auto">
            <a:xfrm>
              <a:off x="7144941" y="3212480"/>
              <a:ext cx="311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3</a:t>
              </a:r>
            </a:p>
          </p:txBody>
        </p:sp>
        <p:sp>
          <p:nvSpPr>
            <p:cNvPr id="95272" name="Text Box 49"/>
            <p:cNvSpPr txBox="1">
              <a:spLocks noChangeArrowheads="1"/>
            </p:cNvSpPr>
            <p:nvPr/>
          </p:nvSpPr>
          <p:spPr bwMode="auto">
            <a:xfrm>
              <a:off x="5988662" y="4213796"/>
              <a:ext cx="311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3</a:t>
              </a:r>
            </a:p>
          </p:txBody>
        </p:sp>
        <p:sp>
          <p:nvSpPr>
            <p:cNvPr id="95273" name="Text Box 50"/>
            <p:cNvSpPr txBox="1">
              <a:spLocks noChangeArrowheads="1"/>
            </p:cNvSpPr>
            <p:nvPr/>
          </p:nvSpPr>
          <p:spPr bwMode="auto">
            <a:xfrm>
              <a:off x="6856016" y="3717305"/>
              <a:ext cx="311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5</a:t>
              </a:r>
            </a:p>
          </p:txBody>
        </p:sp>
        <p:sp>
          <p:nvSpPr>
            <p:cNvPr id="95274" name="Text Box 51"/>
            <p:cNvSpPr txBox="1">
              <a:spLocks noChangeArrowheads="1"/>
            </p:cNvSpPr>
            <p:nvPr/>
          </p:nvSpPr>
          <p:spPr bwMode="auto">
            <a:xfrm>
              <a:off x="4911329" y="3428380"/>
              <a:ext cx="311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4</a:t>
              </a:r>
            </a:p>
          </p:txBody>
        </p:sp>
        <p:sp>
          <p:nvSpPr>
            <p:cNvPr id="95276" name="Oval 8"/>
            <p:cNvSpPr>
              <a:spLocks noChangeArrowheads="1"/>
            </p:cNvSpPr>
            <p:nvPr/>
          </p:nvSpPr>
          <p:spPr bwMode="auto">
            <a:xfrm>
              <a:off x="2411016" y="5496892"/>
              <a:ext cx="215900" cy="215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77" name="Text Box 55"/>
            <p:cNvSpPr txBox="1">
              <a:spLocks noChangeArrowheads="1"/>
            </p:cNvSpPr>
            <p:nvPr/>
          </p:nvSpPr>
          <p:spPr bwMode="auto">
            <a:xfrm>
              <a:off x="7287816" y="4573834"/>
              <a:ext cx="3111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7</a:t>
              </a:r>
            </a:p>
          </p:txBody>
        </p:sp>
        <p:sp>
          <p:nvSpPr>
            <p:cNvPr id="95278" name="Oval 10"/>
            <p:cNvSpPr>
              <a:spLocks noChangeArrowheads="1"/>
            </p:cNvSpPr>
            <p:nvPr/>
          </p:nvSpPr>
          <p:spPr bwMode="auto">
            <a:xfrm>
              <a:off x="4068366" y="3985592"/>
              <a:ext cx="215900" cy="215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37" name="Oval 7"/>
            <p:cNvSpPr>
              <a:spLocks noChangeArrowheads="1"/>
            </p:cNvSpPr>
            <p:nvPr/>
          </p:nvSpPr>
          <p:spPr bwMode="auto">
            <a:xfrm>
              <a:off x="2411016" y="3120405"/>
              <a:ext cx="215900" cy="2159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5236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716463" y="6519863"/>
            <a:ext cx="466725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A0819446-EB01-7C44-BA53-83A7CE6324EB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5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465" name="AutoShape 25"/>
          <p:cNvCxnSpPr>
            <a:cxnSpLocks noChangeShapeType="1"/>
            <a:stCxn id="61455" idx="0"/>
            <a:endCxn id="61447" idx="1"/>
          </p:cNvCxnSpPr>
          <p:nvPr/>
        </p:nvCxnSpPr>
        <p:spPr bwMode="auto">
          <a:xfrm>
            <a:off x="6160794" y="3448050"/>
            <a:ext cx="1538449" cy="66026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478" name="Text Box 38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cxnSp>
        <p:nvCxnSpPr>
          <p:cNvPr id="61467" name="AutoShape 27"/>
          <p:cNvCxnSpPr>
            <a:cxnSpLocks noChangeShapeType="1"/>
            <a:stCxn id="61445" idx="1"/>
            <a:endCxn id="61447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464" name="AutoShape 24"/>
          <p:cNvCxnSpPr>
            <a:cxnSpLocks noChangeShapeType="1"/>
            <a:stCxn id="61453" idx="0"/>
            <a:endCxn id="61444" idx="1"/>
          </p:cNvCxnSpPr>
          <p:nvPr/>
        </p:nvCxnSpPr>
        <p:spPr bwMode="auto">
          <a:xfrm>
            <a:off x="4504610" y="3016250"/>
            <a:ext cx="1538871" cy="37293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468" name="AutoShape 28"/>
          <p:cNvCxnSpPr>
            <a:cxnSpLocks noChangeShapeType="1"/>
            <a:stCxn id="61448" idx="1"/>
            <a:endCxn id="61446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469" name="AutoShape 29"/>
          <p:cNvCxnSpPr>
            <a:cxnSpLocks noChangeShapeType="1"/>
            <a:stCxn id="61460" idx="0"/>
            <a:endCxn id="61448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461" name="AutoShape 21"/>
          <p:cNvCxnSpPr>
            <a:cxnSpLocks noChangeShapeType="1"/>
            <a:stCxn id="61443" idx="1"/>
            <a:endCxn id="61445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462" name="AutoShape 22"/>
          <p:cNvCxnSpPr>
            <a:cxnSpLocks noChangeShapeType="1"/>
            <a:stCxn id="61443" idx="0"/>
            <a:endCxn id="61448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6257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908720"/>
            <a:ext cx="6562725" cy="1143000"/>
          </a:xfrm>
        </p:spPr>
        <p:txBody>
          <a:bodyPr/>
          <a:lstStyle/>
          <a:p>
            <a:pPr algn="l"/>
            <a:r>
              <a:rPr lang="en-US" sz="3600" i="1" dirty="0" smtClean="0">
                <a:latin typeface="Times New Roman"/>
                <a:cs typeface="Times New Roman"/>
              </a:rPr>
              <a:t>S </a:t>
            </a:r>
            <a:r>
              <a:rPr lang="en-US" sz="3600" dirty="0" smtClean="0">
                <a:latin typeface="Times New Roman"/>
                <a:cs typeface="Times New Roman"/>
              </a:rPr>
              <a:t>= ∅</a:t>
            </a:r>
            <a:r>
              <a:rPr lang="en-US" sz="3600" dirty="0">
                <a:latin typeface="Times New Roman"/>
                <a:cs typeface="Times New Roman"/>
              </a:rPr>
              <a:t/>
            </a:r>
            <a:br>
              <a:rPr lang="en-US" sz="3600" dirty="0">
                <a:latin typeface="Times New Roman"/>
                <a:cs typeface="Times New Roman"/>
              </a:rPr>
            </a:br>
            <a:r>
              <a:rPr lang="en-US" sz="3600" i="1" dirty="0">
                <a:latin typeface="Times New Roman"/>
                <a:cs typeface="Times New Roman"/>
              </a:rPr>
              <a:t>N</a:t>
            </a:r>
            <a:r>
              <a:rPr lang="en-US" sz="3600" dirty="0">
                <a:latin typeface="Times New Roman"/>
                <a:cs typeface="Times New Roman"/>
              </a:rPr>
              <a:t>= {</a:t>
            </a:r>
            <a:r>
              <a:rPr lang="en-US" sz="3600" i="1" dirty="0">
                <a:latin typeface="Times New Roman"/>
                <a:cs typeface="Times New Roman"/>
              </a:rPr>
              <a:t>a</a:t>
            </a:r>
            <a:r>
              <a:rPr lang="en-US" sz="3600" dirty="0" smtClean="0">
                <a:latin typeface="Times New Roman"/>
                <a:cs typeface="Times New Roman"/>
              </a:rPr>
              <a:t>, </a:t>
            </a:r>
            <a:r>
              <a:rPr lang="en-US" sz="3600" i="1" dirty="0" smtClean="0">
                <a:latin typeface="Times New Roman"/>
                <a:cs typeface="Times New Roman"/>
              </a:rPr>
              <a:t>v</a:t>
            </a:r>
            <a:r>
              <a:rPr lang="en-US" sz="3600" dirty="0" smtClean="0">
                <a:latin typeface="Times New Roman"/>
                <a:cs typeface="Times New Roman"/>
              </a:rPr>
              <a:t>1, </a:t>
            </a:r>
            <a:r>
              <a:rPr lang="en-US" sz="3600" i="1" dirty="0" smtClean="0">
                <a:latin typeface="Times New Roman"/>
                <a:cs typeface="Times New Roman"/>
              </a:rPr>
              <a:t>v</a:t>
            </a:r>
            <a:r>
              <a:rPr lang="en-US" sz="3600" dirty="0" smtClean="0">
                <a:latin typeface="Times New Roman"/>
                <a:cs typeface="Times New Roman"/>
              </a:rPr>
              <a:t>2, </a:t>
            </a:r>
            <a:r>
              <a:rPr lang="en-US" sz="3600" i="1" dirty="0" smtClean="0">
                <a:latin typeface="Times New Roman"/>
                <a:cs typeface="Times New Roman"/>
              </a:rPr>
              <a:t>v</a:t>
            </a:r>
            <a:r>
              <a:rPr lang="en-US" sz="3600" dirty="0" smtClean="0">
                <a:latin typeface="Times New Roman"/>
                <a:cs typeface="Times New Roman"/>
              </a:rPr>
              <a:t>3, </a:t>
            </a:r>
            <a:r>
              <a:rPr lang="en-US" sz="3600" i="1" dirty="0" smtClean="0">
                <a:latin typeface="Times New Roman"/>
                <a:cs typeface="Times New Roman"/>
              </a:rPr>
              <a:t>v</a:t>
            </a:r>
            <a:r>
              <a:rPr lang="en-US" sz="3600" dirty="0" smtClean="0">
                <a:latin typeface="Times New Roman"/>
                <a:cs typeface="Times New Roman"/>
              </a:rPr>
              <a:t>4, </a:t>
            </a:r>
            <a:r>
              <a:rPr lang="en-US" sz="3600" i="1" dirty="0" smtClean="0">
                <a:latin typeface="Times New Roman"/>
                <a:cs typeface="Times New Roman"/>
              </a:rPr>
              <a:t>v</a:t>
            </a:r>
            <a:r>
              <a:rPr lang="en-US" sz="3600" dirty="0" smtClean="0">
                <a:latin typeface="Times New Roman"/>
                <a:cs typeface="Times New Roman"/>
              </a:rPr>
              <a:t>5, </a:t>
            </a:r>
            <a:r>
              <a:rPr lang="en-US" sz="3600" i="1" dirty="0" smtClean="0">
                <a:latin typeface="Times New Roman"/>
                <a:cs typeface="Times New Roman"/>
              </a:rPr>
              <a:t>v</a:t>
            </a:r>
            <a:r>
              <a:rPr lang="en-US" sz="3600" dirty="0" smtClean="0">
                <a:latin typeface="Times New Roman"/>
                <a:cs typeface="Times New Roman"/>
              </a:rPr>
              <a:t>6, </a:t>
            </a:r>
            <a:r>
              <a:rPr lang="en-US" sz="3600" i="1" dirty="0" smtClean="0">
                <a:latin typeface="Times New Roman"/>
                <a:cs typeface="Times New Roman"/>
              </a:rPr>
              <a:t>z</a:t>
            </a:r>
            <a:r>
              <a:rPr lang="en-US" sz="36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61443" name="Oval 3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45" name="Oval 5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46" name="Oval 6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47" name="Oval 7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48" name="Oval 8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948482" y="3933056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2123728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1626270" y="5589240"/>
            <a:ext cx="64147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3707904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428396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61454" name="Text Box 14"/>
          <p:cNvSpPr txBox="1">
            <a:spLocks noChangeArrowheads="1"/>
          </p:cNvSpPr>
          <p:nvPr/>
        </p:nvSpPr>
        <p:spPr bwMode="auto">
          <a:xfrm>
            <a:off x="6351588" y="52292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5940152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61456" name="Text Box 16"/>
          <p:cNvSpPr txBox="1">
            <a:spLocks noChangeArrowheads="1"/>
          </p:cNvSpPr>
          <p:nvPr/>
        </p:nvSpPr>
        <p:spPr bwMode="auto">
          <a:xfrm>
            <a:off x="7793038" y="4286423"/>
            <a:ext cx="298450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61457" name="AutoShape 17"/>
          <p:cNvCxnSpPr>
            <a:cxnSpLocks noChangeShapeType="1"/>
            <a:stCxn id="61460" idx="7"/>
            <a:endCxn id="61443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458" name="AutoShape 18"/>
          <p:cNvCxnSpPr>
            <a:cxnSpLocks noChangeShapeType="1"/>
            <a:stCxn id="61483" idx="7"/>
            <a:endCxn id="61445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459" name="AutoShape 19"/>
          <p:cNvCxnSpPr>
            <a:cxnSpLocks noChangeShapeType="1"/>
            <a:stCxn id="61460" idx="1"/>
            <a:endCxn id="61483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460" name="Oval 20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61463" name="AutoShape 23"/>
          <p:cNvCxnSpPr>
            <a:cxnSpLocks noChangeShapeType="1"/>
            <a:stCxn id="61445" idx="0"/>
            <a:endCxn id="61444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466" name="AutoShape 26"/>
          <p:cNvCxnSpPr>
            <a:cxnSpLocks noChangeShapeType="1"/>
            <a:stCxn id="61447" idx="2"/>
            <a:endCxn id="61446" idx="7"/>
          </p:cNvCxnSpPr>
          <p:nvPr/>
        </p:nvCxnSpPr>
        <p:spPr bwMode="auto">
          <a:xfrm flipH="1">
            <a:off x="6485070" y="4184650"/>
            <a:ext cx="1182555" cy="10047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470" name="Text Box 30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61471" name="Text Box 31"/>
          <p:cNvSpPr txBox="1">
            <a:spLocks noChangeArrowheads="1"/>
          </p:cNvSpPr>
          <p:nvPr/>
        </p:nvSpPr>
        <p:spPr bwMode="auto">
          <a:xfrm>
            <a:off x="4984750" y="5824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61472" name="Text Box 32"/>
          <p:cNvSpPr txBox="1">
            <a:spLocks noChangeArrowheads="1"/>
          </p:cNvSpPr>
          <p:nvPr/>
        </p:nvSpPr>
        <p:spPr bwMode="auto">
          <a:xfrm>
            <a:off x="1259632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61473" name="Text Box 33"/>
          <p:cNvSpPr txBox="1">
            <a:spLocks noChangeArrowheads="1"/>
          </p:cNvSpPr>
          <p:nvPr/>
        </p:nvSpPr>
        <p:spPr bwMode="auto">
          <a:xfrm>
            <a:off x="1311275" y="3429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61474" name="Text Box 34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1475" name="Text Box 35"/>
          <p:cNvSpPr txBox="1">
            <a:spLocks noChangeArrowheads="1"/>
          </p:cNvSpPr>
          <p:nvPr/>
        </p:nvSpPr>
        <p:spPr bwMode="auto">
          <a:xfrm>
            <a:off x="2627784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8</a:t>
            </a:r>
          </a:p>
        </p:txBody>
      </p:sp>
      <p:sp>
        <p:nvSpPr>
          <p:cNvPr id="61476" name="Text Box 36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61477" name="Text Box 37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7</a:t>
            </a:r>
          </a:p>
        </p:txBody>
      </p:sp>
      <p:sp>
        <p:nvSpPr>
          <p:cNvPr id="61479" name="Text Box 39"/>
          <p:cNvSpPr txBox="1">
            <a:spLocks noChangeArrowheads="1"/>
          </p:cNvSpPr>
          <p:nvPr/>
        </p:nvSpPr>
        <p:spPr bwMode="auto">
          <a:xfrm>
            <a:off x="5629002" y="4358432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61480" name="Text Box 40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61481" name="Text Box 41"/>
          <p:cNvSpPr txBox="1">
            <a:spLocks noChangeArrowheads="1"/>
          </p:cNvSpPr>
          <p:nvPr/>
        </p:nvSpPr>
        <p:spPr bwMode="auto">
          <a:xfrm>
            <a:off x="4551363" y="350100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61482" name="AutoShape 42"/>
          <p:cNvCxnSpPr>
            <a:cxnSpLocks noChangeShapeType="1"/>
            <a:stCxn id="61483" idx="5"/>
            <a:endCxn id="61447" idx="3"/>
          </p:cNvCxnSpPr>
          <p:nvPr/>
        </p:nvCxnSpPr>
        <p:spPr bwMode="auto">
          <a:xfrm rot="5400000" flipH="1" flipV="1">
            <a:off x="4175125" y="2320925"/>
            <a:ext cx="1584325" cy="5464175"/>
          </a:xfrm>
          <a:prstGeom prst="curvedConnector3">
            <a:avLst>
              <a:gd name="adj1" fmla="val -1642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483" name="Oval 43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84" name="Text Box 44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1486" name="Text Box 46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61487" name="Text Box 47"/>
          <p:cNvSpPr txBox="1">
            <a:spLocks noChangeArrowheads="1"/>
          </p:cNvSpPr>
          <p:nvPr/>
        </p:nvSpPr>
        <p:spPr bwMode="auto">
          <a:xfrm>
            <a:off x="1908175" y="3648075"/>
            <a:ext cx="357188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61488" name="Text Box 48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61489" name="Text Box 49"/>
          <p:cNvSpPr txBox="1">
            <a:spLocks noChangeArrowheads="1"/>
          </p:cNvSpPr>
          <p:nvPr/>
        </p:nvSpPr>
        <p:spPr bwMode="auto">
          <a:xfrm>
            <a:off x="4356100" y="2492375"/>
            <a:ext cx="357188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61490" name="Text Box 50"/>
          <p:cNvSpPr txBox="1">
            <a:spLocks noChangeArrowheads="1"/>
          </p:cNvSpPr>
          <p:nvPr/>
        </p:nvSpPr>
        <p:spPr bwMode="auto">
          <a:xfrm>
            <a:off x="5940425" y="537368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61491" name="Text Box 51"/>
          <p:cNvSpPr txBox="1">
            <a:spLocks noChangeArrowheads="1"/>
          </p:cNvSpPr>
          <p:nvPr/>
        </p:nvSpPr>
        <p:spPr bwMode="auto">
          <a:xfrm>
            <a:off x="3635375" y="371633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61492" name="Text Box 52"/>
          <p:cNvSpPr txBox="1">
            <a:spLocks noChangeArrowheads="1"/>
          </p:cNvSpPr>
          <p:nvPr/>
        </p:nvSpPr>
        <p:spPr bwMode="auto">
          <a:xfrm>
            <a:off x="2051050" y="5933083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61493" name="Text Box 53"/>
          <p:cNvSpPr txBox="1">
            <a:spLocks noChangeArrowheads="1"/>
          </p:cNvSpPr>
          <p:nvPr/>
        </p:nvSpPr>
        <p:spPr bwMode="auto">
          <a:xfrm>
            <a:off x="7885113" y="3716338"/>
            <a:ext cx="357187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cxnSp>
        <p:nvCxnSpPr>
          <p:cNvPr id="61494" name="AutoShape 54"/>
          <p:cNvCxnSpPr>
            <a:cxnSpLocks noChangeShapeType="1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495" name="Text Box 55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sp>
        <p:nvSpPr>
          <p:cNvPr id="96311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500563" y="6519863"/>
            <a:ext cx="538162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4D51AB57-E61A-4B42-B736-1A4E37EBA2AB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6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644008" y="116632"/>
            <a:ext cx="4392488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-Solution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571184" cy="576064"/>
          </a:xfrm>
        </p:spPr>
        <p:txBody>
          <a:bodyPr/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Dijkstra’s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Algorithm: Iterations Table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427984" y="6520259"/>
            <a:ext cx="467072" cy="365125"/>
          </a:xfrm>
        </p:spPr>
        <p:txBody>
          <a:bodyPr/>
          <a:lstStyle/>
          <a:p>
            <a:pPr>
              <a:defRPr/>
            </a:pPr>
            <a:fld id="{CBB453F8-DCC6-D849-8813-6E2315A04777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>
              <a:solidFill>
                <a:schemeClr val="bg1"/>
              </a:solidFill>
            </a:endParaRPr>
          </a:p>
        </p:txBody>
      </p:sp>
      <p:pic>
        <p:nvPicPr>
          <p:cNvPr id="3" name="Picture 2" descr="Screen Shot 2017-11-12 at 12.32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5900"/>
            <a:ext cx="9144000" cy="38803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51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481" name="AutoShape 65"/>
          <p:cNvCxnSpPr>
            <a:cxnSpLocks noChangeShapeType="1"/>
          </p:cNvCxnSpPr>
          <p:nvPr/>
        </p:nvCxnSpPr>
        <p:spPr bwMode="auto">
          <a:xfrm flipH="1">
            <a:off x="2235200" y="5230019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438" name="AutoShape 22"/>
          <p:cNvCxnSpPr>
            <a:cxnSpLocks noChangeShapeType="1"/>
            <a:stCxn id="60420" idx="1"/>
            <a:endCxn id="60422" idx="1"/>
          </p:cNvCxnSpPr>
          <p:nvPr/>
        </p:nvCxnSpPr>
        <p:spPr bwMode="auto">
          <a:xfrm>
            <a:off x="2082800" y="3316288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445" name="AutoShape 29"/>
          <p:cNvCxnSpPr>
            <a:cxnSpLocks noChangeShapeType="1"/>
            <a:stCxn id="60425" idx="1"/>
            <a:endCxn id="60423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439" name="AutoShape 23"/>
          <p:cNvCxnSpPr>
            <a:cxnSpLocks noChangeShapeType="1"/>
            <a:stCxn id="60420" idx="0"/>
            <a:endCxn id="60425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446" name="AutoShape 30"/>
          <p:cNvCxnSpPr>
            <a:cxnSpLocks noChangeShapeType="1"/>
            <a:stCxn id="60437" idx="0"/>
            <a:endCxn id="60425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444" name="AutoShape 28"/>
          <p:cNvCxnSpPr>
            <a:cxnSpLocks noChangeShapeType="1"/>
            <a:stCxn id="60422" idx="1"/>
            <a:endCxn id="60424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440" name="AutoShape 24"/>
          <p:cNvCxnSpPr>
            <a:cxnSpLocks noChangeShapeType="1"/>
            <a:stCxn id="60422" idx="0"/>
            <a:endCxn id="60421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7281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908720"/>
            <a:ext cx="4680520" cy="1143000"/>
          </a:xfrm>
        </p:spPr>
        <p:txBody>
          <a:bodyPr/>
          <a:lstStyle/>
          <a:p>
            <a:pPr algn="l"/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1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2,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3,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5,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60420" name="Oval 4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0421" name="Oval 5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0422" name="Oval 6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0423" name="Oval 7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0424" name="Oval 8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0425" name="Oval 9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948482" y="4005064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60427" name="Text Box 11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1619672" y="5661248"/>
            <a:ext cx="5694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60434" name="AutoShape 18"/>
          <p:cNvCxnSpPr>
            <a:cxnSpLocks noChangeShapeType="1"/>
            <a:stCxn id="60437" idx="7"/>
            <a:endCxn id="60420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435" name="AutoShape 19"/>
          <p:cNvCxnSpPr>
            <a:cxnSpLocks noChangeShapeType="1"/>
            <a:stCxn id="60460" idx="7"/>
            <a:endCxn id="60422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436" name="AutoShape 20"/>
          <p:cNvCxnSpPr>
            <a:cxnSpLocks noChangeShapeType="1"/>
            <a:stCxn id="60437" idx="1"/>
            <a:endCxn id="60460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0437" name="Oval 21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60441" name="AutoShape 25"/>
          <p:cNvCxnSpPr>
            <a:cxnSpLocks noChangeShapeType="1"/>
            <a:stCxn id="60425" idx="0"/>
            <a:endCxn id="60421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442" name="AutoShape 26"/>
          <p:cNvCxnSpPr>
            <a:cxnSpLocks noChangeShapeType="1"/>
            <a:stCxn id="60421" idx="0"/>
            <a:endCxn id="60424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443" name="AutoShape 27"/>
          <p:cNvCxnSpPr>
            <a:cxnSpLocks noChangeShapeType="1"/>
            <a:stCxn id="60424" idx="1"/>
            <a:endCxn id="60423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0447" name="Text Box 31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60448" name="Text Box 32"/>
          <p:cNvSpPr txBox="1">
            <a:spLocks noChangeArrowheads="1"/>
          </p:cNvSpPr>
          <p:nvPr/>
        </p:nvSpPr>
        <p:spPr bwMode="auto">
          <a:xfrm>
            <a:off x="4984750" y="5805264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60449" name="Text Box 33"/>
          <p:cNvSpPr txBox="1">
            <a:spLocks noChangeArrowheads="1"/>
          </p:cNvSpPr>
          <p:nvPr/>
        </p:nvSpPr>
        <p:spPr bwMode="auto">
          <a:xfrm>
            <a:off x="1259632" y="486916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4</a:t>
            </a:r>
          </a:p>
        </p:txBody>
      </p:sp>
      <p:sp>
        <p:nvSpPr>
          <p:cNvPr id="60450" name="Text Box 34"/>
          <p:cNvSpPr txBox="1">
            <a:spLocks noChangeArrowheads="1"/>
          </p:cNvSpPr>
          <p:nvPr/>
        </p:nvSpPr>
        <p:spPr bwMode="auto">
          <a:xfrm>
            <a:off x="1311275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60451" name="Text Box 35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0452" name="Text Box 36"/>
          <p:cNvSpPr txBox="1">
            <a:spLocks noChangeArrowheads="1"/>
          </p:cNvSpPr>
          <p:nvPr/>
        </p:nvSpPr>
        <p:spPr bwMode="auto">
          <a:xfrm>
            <a:off x="2751138" y="48164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60453" name="Text Box 37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60454" name="Text Box 38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0455" name="Text Box 39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60456" name="Text Box 40"/>
          <p:cNvSpPr txBox="1">
            <a:spLocks noChangeArrowheads="1"/>
          </p:cNvSpPr>
          <p:nvPr/>
        </p:nvSpPr>
        <p:spPr bwMode="auto">
          <a:xfrm>
            <a:off x="5580112" y="4358432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3</a:t>
            </a:r>
          </a:p>
        </p:txBody>
      </p:sp>
      <p:sp>
        <p:nvSpPr>
          <p:cNvPr id="60457" name="Text Box 41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60458" name="Text Box 42"/>
          <p:cNvSpPr txBox="1">
            <a:spLocks noChangeArrowheads="1"/>
          </p:cNvSpPr>
          <p:nvPr/>
        </p:nvSpPr>
        <p:spPr bwMode="auto">
          <a:xfrm>
            <a:off x="4551363" y="350100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60459" name="AutoShape 43"/>
          <p:cNvCxnSpPr>
            <a:cxnSpLocks noChangeShapeType="1"/>
            <a:stCxn id="60460" idx="4"/>
            <a:endCxn id="60424" idx="4"/>
          </p:cNvCxnSpPr>
          <p:nvPr/>
        </p:nvCxnSpPr>
        <p:spPr bwMode="auto">
          <a:xfrm rot="5400000" flipH="1" flipV="1">
            <a:off x="4175125" y="2276475"/>
            <a:ext cx="1584325" cy="5616575"/>
          </a:xfrm>
          <a:prstGeom prst="curvedConnector3">
            <a:avLst>
              <a:gd name="adj1" fmla="val -1442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0460" name="Oval 44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0461" name="Text Box 45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0463" name="Text Box 47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60464" name="Text Box 48"/>
          <p:cNvSpPr txBox="1">
            <a:spLocks noChangeArrowheads="1"/>
          </p:cNvSpPr>
          <p:nvPr/>
        </p:nvSpPr>
        <p:spPr bwMode="auto">
          <a:xfrm>
            <a:off x="1908175" y="3648075"/>
            <a:ext cx="357188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60465" name="Text Box 49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60467" name="Text Box 51"/>
          <p:cNvSpPr txBox="1">
            <a:spLocks noChangeArrowheads="1"/>
          </p:cNvSpPr>
          <p:nvPr/>
        </p:nvSpPr>
        <p:spPr bwMode="auto">
          <a:xfrm>
            <a:off x="5940425" y="515778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60468" name="Text Box 52"/>
          <p:cNvSpPr txBox="1">
            <a:spLocks noChangeArrowheads="1"/>
          </p:cNvSpPr>
          <p:nvPr/>
        </p:nvSpPr>
        <p:spPr bwMode="auto">
          <a:xfrm>
            <a:off x="3635375" y="371633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60469" name="Text Box 53"/>
          <p:cNvSpPr txBox="1">
            <a:spLocks noChangeArrowheads="1"/>
          </p:cNvSpPr>
          <p:nvPr/>
        </p:nvSpPr>
        <p:spPr bwMode="auto">
          <a:xfrm>
            <a:off x="2051050" y="5949280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Century Gothic" charset="0"/>
              </a:rPr>
              <a:t>∞</a:t>
            </a:r>
          </a:p>
        </p:txBody>
      </p:sp>
      <p:sp>
        <p:nvSpPr>
          <p:cNvPr id="60470" name="Text Box 54"/>
          <p:cNvSpPr txBox="1">
            <a:spLocks noChangeArrowheads="1"/>
          </p:cNvSpPr>
          <p:nvPr/>
        </p:nvSpPr>
        <p:spPr bwMode="auto">
          <a:xfrm>
            <a:off x="7885113" y="3716338"/>
            <a:ext cx="357187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60472" name="Oval 56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97333" name="Group 62"/>
          <p:cNvGrpSpPr>
            <a:grpSpLocks/>
          </p:cNvGrpSpPr>
          <p:nvPr/>
        </p:nvGrpSpPr>
        <p:grpSpPr bwMode="auto">
          <a:xfrm>
            <a:off x="4356100" y="2420938"/>
            <a:ext cx="876300" cy="376237"/>
            <a:chOff x="2880" y="1298"/>
            <a:chExt cx="552" cy="237"/>
          </a:xfrm>
        </p:grpSpPr>
        <p:sp>
          <p:nvSpPr>
            <p:cNvPr id="60479" name="Text Box 63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15</a:t>
              </a:r>
            </a:p>
          </p:txBody>
        </p:sp>
        <p:sp>
          <p:nvSpPr>
            <p:cNvPr id="60480" name="Text Box 64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sp>
        <p:nvSpPr>
          <p:cNvPr id="60471" name="Text Box 55"/>
          <p:cNvSpPr txBox="1">
            <a:spLocks noChangeArrowheads="1"/>
          </p:cNvSpPr>
          <p:nvPr/>
        </p:nvSpPr>
        <p:spPr bwMode="auto">
          <a:xfrm>
            <a:off x="6372200" y="1484784"/>
            <a:ext cx="2305050" cy="9223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)+</a:t>
            </a:r>
            <a:r>
              <a:rPr lang="en-US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4] &lt;</a:t>
            </a:r>
            <a:r>
              <a:rPr lang="en-US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</a:p>
          <a:p>
            <a:pPr>
              <a:defRPr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0+15=15 &lt; ∞</a:t>
            </a:r>
          </a:p>
          <a:p>
            <a:pPr>
              <a:defRPr/>
            </a:pPr>
            <a:r>
              <a:rPr lang="en-US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4)=15</a:t>
            </a:r>
          </a:p>
        </p:txBody>
      </p:sp>
      <p:sp>
        <p:nvSpPr>
          <p:cNvPr id="60482" name="Text Box 66"/>
          <p:cNvSpPr txBox="1">
            <a:spLocks noChangeArrowheads="1"/>
          </p:cNvSpPr>
          <p:nvPr/>
        </p:nvSpPr>
        <p:spPr bwMode="auto">
          <a:xfrm>
            <a:off x="4048125" y="5366544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sp>
        <p:nvSpPr>
          <p:cNvPr id="97337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356100" y="6519863"/>
            <a:ext cx="611188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4B756CA3-5892-FE4F-93F7-F9A8550CD336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8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61" name="Right Arrow 60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927" name="AutoShape 31"/>
          <p:cNvCxnSpPr>
            <a:cxnSpLocks noChangeShapeType="1"/>
            <a:stCxn id="80907" idx="1"/>
            <a:endCxn id="80905" idx="7"/>
          </p:cNvCxnSpPr>
          <p:nvPr/>
        </p:nvCxnSpPr>
        <p:spPr bwMode="auto">
          <a:xfrm>
            <a:off x="4387850" y="2955925"/>
            <a:ext cx="2097088" cy="2233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920" name="AutoShape 24"/>
          <p:cNvCxnSpPr>
            <a:cxnSpLocks noChangeShapeType="1"/>
          </p:cNvCxnSpPr>
          <p:nvPr/>
        </p:nvCxnSpPr>
        <p:spPr bwMode="auto">
          <a:xfrm>
            <a:off x="2082800" y="3284984"/>
            <a:ext cx="1657350" cy="865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323529" y="1124744"/>
            <a:ext cx="4536504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defRPr/>
            </a:pPr>
            <a:r>
              <a:rPr lang="en-US" sz="2800" i="1" dirty="0" smtClean="0">
                <a:latin typeface="Times New Roman"/>
                <a:cs typeface="Times New Roman"/>
              </a:rPr>
              <a:t>S </a:t>
            </a:r>
            <a:r>
              <a:rPr lang="en-US" sz="2800" dirty="0" smtClean="0">
                <a:latin typeface="Times New Roman"/>
                <a:cs typeface="Times New Roman"/>
              </a:rPr>
              <a:t>=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a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  <a:br>
              <a:rPr lang="en-US" sz="2800" dirty="0">
                <a:latin typeface="Times New Roman"/>
                <a:cs typeface="Times New Roman"/>
              </a:rPr>
            </a:br>
            <a:r>
              <a:rPr lang="en-US" sz="2800" i="1" dirty="0" smtClean="0">
                <a:latin typeface="Times New Roman"/>
                <a:cs typeface="Times New Roman"/>
              </a:rPr>
              <a:t>N </a:t>
            </a:r>
            <a:r>
              <a:rPr lang="en-US" sz="2800" dirty="0" smtClean="0">
                <a:latin typeface="Times New Roman"/>
                <a:cs typeface="Times New Roman"/>
              </a:rPr>
              <a:t>= </a:t>
            </a:r>
            <a:r>
              <a:rPr lang="en-US" sz="2800" dirty="0">
                <a:latin typeface="Times New Roman"/>
                <a:cs typeface="Times New Roman"/>
              </a:rPr>
              <a:t>{</a:t>
            </a:r>
            <a:r>
              <a:rPr lang="en-US" sz="2800" i="1" dirty="0">
                <a:latin typeface="Times New Roman"/>
                <a:cs typeface="Times New Roman"/>
              </a:rPr>
              <a:t>v</a:t>
            </a:r>
            <a:r>
              <a:rPr lang="en-US" sz="2800" dirty="0">
                <a:latin typeface="Times New Roman"/>
                <a:cs typeface="Times New Roman"/>
              </a:rPr>
              <a:t>1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2,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3,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4,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5, </a:t>
            </a:r>
            <a:r>
              <a:rPr lang="en-US" sz="2800" i="1" dirty="0" smtClean="0">
                <a:latin typeface="Times New Roman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6, </a:t>
            </a:r>
            <a:r>
              <a:rPr lang="en-US" sz="2800" i="1" dirty="0" smtClean="0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80902" name="Oval 6"/>
          <p:cNvSpPr>
            <a:spLocks noChangeArrowheads="1"/>
          </p:cNvSpPr>
          <p:nvPr/>
        </p:nvSpPr>
        <p:spPr bwMode="auto">
          <a:xfrm>
            <a:off x="205105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0903" name="Oval 7"/>
          <p:cNvSpPr>
            <a:spLocks noChangeArrowheads="1"/>
          </p:cNvSpPr>
          <p:nvPr/>
        </p:nvSpPr>
        <p:spPr bwMode="auto">
          <a:xfrm>
            <a:off x="6011863" y="33575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0904" name="Oval 8"/>
          <p:cNvSpPr>
            <a:spLocks noChangeArrowheads="1"/>
          </p:cNvSpPr>
          <p:nvPr/>
        </p:nvSpPr>
        <p:spPr bwMode="auto">
          <a:xfrm>
            <a:off x="3708400" y="41497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0905" name="Oval 9"/>
          <p:cNvSpPr>
            <a:spLocks noChangeArrowheads="1"/>
          </p:cNvSpPr>
          <p:nvPr/>
        </p:nvSpPr>
        <p:spPr bwMode="auto">
          <a:xfrm>
            <a:off x="6300788" y="5157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0906" name="Oval 10"/>
          <p:cNvSpPr>
            <a:spLocks noChangeArrowheads="1"/>
          </p:cNvSpPr>
          <p:nvPr/>
        </p:nvSpPr>
        <p:spPr bwMode="auto">
          <a:xfrm>
            <a:off x="7667625" y="4076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0907" name="Oval 11"/>
          <p:cNvSpPr>
            <a:spLocks noChangeArrowheads="1"/>
          </p:cNvSpPr>
          <p:nvPr/>
        </p:nvSpPr>
        <p:spPr bwMode="auto">
          <a:xfrm>
            <a:off x="4356100" y="29241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808038" y="41687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</a:t>
            </a:r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2176463" y="33766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v1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1691680" y="5733256"/>
            <a:ext cx="6414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</a:rPr>
              <a:t>v2</a:t>
            </a: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3832225" y="4240213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v3</a:t>
            </a:r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4408488" y="30162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v4</a:t>
            </a: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6351588" y="532130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v5</a:t>
            </a:r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6135688" y="3448050"/>
            <a:ext cx="4412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v6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7793038" y="4168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z</a:t>
            </a:r>
          </a:p>
        </p:txBody>
      </p:sp>
      <p:cxnSp>
        <p:nvCxnSpPr>
          <p:cNvPr id="80916" name="AutoShape 20"/>
          <p:cNvCxnSpPr>
            <a:cxnSpLocks noChangeShapeType="1"/>
            <a:stCxn id="80919" idx="7"/>
            <a:endCxn id="80902" idx="2"/>
          </p:cNvCxnSpPr>
          <p:nvPr/>
        </p:nvCxnSpPr>
        <p:spPr bwMode="auto">
          <a:xfrm flipV="1">
            <a:off x="939800" y="3392488"/>
            <a:ext cx="1111250" cy="644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917" name="AutoShape 21"/>
          <p:cNvCxnSpPr>
            <a:cxnSpLocks noChangeShapeType="1"/>
            <a:stCxn id="80942" idx="7"/>
            <a:endCxn id="80904" idx="3"/>
          </p:cNvCxnSpPr>
          <p:nvPr/>
        </p:nvCxnSpPr>
        <p:spPr bwMode="auto">
          <a:xfrm flipV="1">
            <a:off x="2235200" y="4333875"/>
            <a:ext cx="1504950" cy="135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918" name="AutoShape 22"/>
          <p:cNvCxnSpPr>
            <a:cxnSpLocks noChangeShapeType="1"/>
            <a:stCxn id="80919" idx="1"/>
            <a:endCxn id="80942" idx="1"/>
          </p:cNvCxnSpPr>
          <p:nvPr/>
        </p:nvCxnSpPr>
        <p:spPr bwMode="auto">
          <a:xfrm>
            <a:off x="787400" y="4037013"/>
            <a:ext cx="1295400" cy="1655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0919" name="Oval 23"/>
          <p:cNvSpPr>
            <a:spLocks noChangeArrowheads="1"/>
          </p:cNvSpPr>
          <p:nvPr/>
        </p:nvSpPr>
        <p:spPr bwMode="auto">
          <a:xfrm>
            <a:off x="755650" y="40052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cxnSp>
        <p:nvCxnSpPr>
          <p:cNvPr id="80921" name="AutoShape 25"/>
          <p:cNvCxnSpPr>
            <a:cxnSpLocks noChangeShapeType="1"/>
            <a:stCxn id="80902" idx="0"/>
            <a:endCxn id="80907" idx="1"/>
          </p:cNvCxnSpPr>
          <p:nvPr/>
        </p:nvCxnSpPr>
        <p:spPr bwMode="auto">
          <a:xfrm flipV="1">
            <a:off x="2159000" y="2955925"/>
            <a:ext cx="222885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922" name="AutoShape 26"/>
          <p:cNvCxnSpPr>
            <a:cxnSpLocks noChangeShapeType="1"/>
            <a:stCxn id="80904" idx="0"/>
            <a:endCxn id="80903" idx="1"/>
          </p:cNvCxnSpPr>
          <p:nvPr/>
        </p:nvCxnSpPr>
        <p:spPr bwMode="auto">
          <a:xfrm flipV="1">
            <a:off x="3816350" y="3389313"/>
            <a:ext cx="2227263" cy="760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923" name="AutoShape 27"/>
          <p:cNvCxnSpPr>
            <a:cxnSpLocks noChangeShapeType="1"/>
            <a:stCxn id="80907" idx="0"/>
            <a:endCxn id="80903" idx="1"/>
          </p:cNvCxnSpPr>
          <p:nvPr/>
        </p:nvCxnSpPr>
        <p:spPr bwMode="auto">
          <a:xfrm>
            <a:off x="4464050" y="2924175"/>
            <a:ext cx="1579563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924" name="AutoShape 28"/>
          <p:cNvCxnSpPr>
            <a:cxnSpLocks noChangeShapeType="1"/>
            <a:stCxn id="80903" idx="0"/>
            <a:endCxn id="80906" idx="1"/>
          </p:cNvCxnSpPr>
          <p:nvPr/>
        </p:nvCxnSpPr>
        <p:spPr bwMode="auto">
          <a:xfrm>
            <a:off x="6119813" y="3357563"/>
            <a:ext cx="1579562" cy="750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925" name="AutoShape 29"/>
          <p:cNvCxnSpPr>
            <a:cxnSpLocks noChangeShapeType="1"/>
            <a:stCxn id="80906" idx="1"/>
            <a:endCxn id="80905" idx="7"/>
          </p:cNvCxnSpPr>
          <p:nvPr/>
        </p:nvCxnSpPr>
        <p:spPr bwMode="auto">
          <a:xfrm flipH="1">
            <a:off x="6484938" y="4108450"/>
            <a:ext cx="1214437" cy="1081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926" name="AutoShape 30"/>
          <p:cNvCxnSpPr>
            <a:cxnSpLocks noChangeShapeType="1"/>
            <a:stCxn id="80904" idx="1"/>
            <a:endCxn id="80906" idx="2"/>
          </p:cNvCxnSpPr>
          <p:nvPr/>
        </p:nvCxnSpPr>
        <p:spPr bwMode="auto">
          <a:xfrm>
            <a:off x="3740150" y="4181475"/>
            <a:ext cx="39274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928" name="AutoShape 32"/>
          <p:cNvCxnSpPr>
            <a:cxnSpLocks noChangeShapeType="1"/>
            <a:stCxn id="80919" idx="0"/>
            <a:endCxn id="80907" idx="1"/>
          </p:cNvCxnSpPr>
          <p:nvPr/>
        </p:nvCxnSpPr>
        <p:spPr bwMode="auto">
          <a:xfrm rot="16200000">
            <a:off x="2101056" y="1718469"/>
            <a:ext cx="1049338" cy="3524250"/>
          </a:xfrm>
          <a:prstGeom prst="curvedConnector3">
            <a:avLst>
              <a:gd name="adj1" fmla="val 1248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1887538" y="242088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15</a:t>
            </a:r>
          </a:p>
        </p:txBody>
      </p:sp>
      <p:sp>
        <p:nvSpPr>
          <p:cNvPr id="80930" name="Text Box 34"/>
          <p:cNvSpPr txBox="1">
            <a:spLocks noChangeArrowheads="1"/>
          </p:cNvSpPr>
          <p:nvPr/>
        </p:nvSpPr>
        <p:spPr bwMode="auto">
          <a:xfrm>
            <a:off x="4984750" y="5824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0931" name="Text Box 35"/>
          <p:cNvSpPr txBox="1">
            <a:spLocks noChangeArrowheads="1"/>
          </p:cNvSpPr>
          <p:nvPr/>
        </p:nvSpPr>
        <p:spPr bwMode="auto">
          <a:xfrm>
            <a:off x="1259632" y="486916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4</a:t>
            </a:r>
          </a:p>
        </p:txBody>
      </p:sp>
      <p:sp>
        <p:nvSpPr>
          <p:cNvPr id="80932" name="Text Box 36"/>
          <p:cNvSpPr txBox="1">
            <a:spLocks noChangeArrowheads="1"/>
          </p:cNvSpPr>
          <p:nvPr/>
        </p:nvSpPr>
        <p:spPr bwMode="auto">
          <a:xfrm>
            <a:off x="1311275" y="335699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0933" name="Text Box 37"/>
          <p:cNvSpPr txBox="1">
            <a:spLocks noChangeArrowheads="1"/>
          </p:cNvSpPr>
          <p:nvPr/>
        </p:nvSpPr>
        <p:spPr bwMode="auto">
          <a:xfrm>
            <a:off x="2895600" y="35210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0934" name="Text Box 38"/>
          <p:cNvSpPr txBox="1">
            <a:spLocks noChangeArrowheads="1"/>
          </p:cNvSpPr>
          <p:nvPr/>
        </p:nvSpPr>
        <p:spPr bwMode="auto">
          <a:xfrm>
            <a:off x="2699792" y="479715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8</a:t>
            </a:r>
          </a:p>
        </p:txBody>
      </p:sp>
      <p:sp>
        <p:nvSpPr>
          <p:cNvPr id="80935" name="Text Box 39"/>
          <p:cNvSpPr txBox="1">
            <a:spLocks noChangeArrowheads="1"/>
          </p:cNvSpPr>
          <p:nvPr/>
        </p:nvSpPr>
        <p:spPr bwMode="auto">
          <a:xfrm>
            <a:off x="3111500" y="28003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0936" name="Text Box 40"/>
          <p:cNvSpPr txBox="1">
            <a:spLocks noChangeArrowheads="1"/>
          </p:cNvSpPr>
          <p:nvPr/>
        </p:nvSpPr>
        <p:spPr bwMode="auto">
          <a:xfrm>
            <a:off x="5056188" y="287337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0937" name="Text Box 41"/>
          <p:cNvSpPr txBox="1">
            <a:spLocks noChangeArrowheads="1"/>
          </p:cNvSpPr>
          <p:nvPr/>
        </p:nvSpPr>
        <p:spPr bwMode="auto">
          <a:xfrm>
            <a:off x="6784975" y="33766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0938" name="Text Box 42"/>
          <p:cNvSpPr txBox="1">
            <a:spLocks noChangeArrowheads="1"/>
          </p:cNvSpPr>
          <p:nvPr/>
        </p:nvSpPr>
        <p:spPr bwMode="auto">
          <a:xfrm>
            <a:off x="5703888" y="42402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0939" name="Text Box 43"/>
          <p:cNvSpPr txBox="1">
            <a:spLocks noChangeArrowheads="1"/>
          </p:cNvSpPr>
          <p:nvPr/>
        </p:nvSpPr>
        <p:spPr bwMode="auto">
          <a:xfrm>
            <a:off x="6496050" y="3881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0940" name="Text Box 44"/>
          <p:cNvSpPr txBox="1">
            <a:spLocks noChangeArrowheads="1"/>
          </p:cNvSpPr>
          <p:nvPr/>
        </p:nvSpPr>
        <p:spPr bwMode="auto">
          <a:xfrm>
            <a:off x="4551363" y="35925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4</a:t>
            </a:r>
          </a:p>
        </p:txBody>
      </p:sp>
      <p:cxnSp>
        <p:nvCxnSpPr>
          <p:cNvPr id="80941" name="AutoShape 45"/>
          <p:cNvCxnSpPr>
            <a:cxnSpLocks noChangeShapeType="1"/>
            <a:stCxn id="80942" idx="4"/>
            <a:endCxn id="80906" idx="3"/>
          </p:cNvCxnSpPr>
          <p:nvPr/>
        </p:nvCxnSpPr>
        <p:spPr bwMode="auto">
          <a:xfrm rot="5400000" flipH="1" flipV="1">
            <a:off x="4121150" y="2298700"/>
            <a:ext cx="1616075" cy="5540375"/>
          </a:xfrm>
          <a:prstGeom prst="curvedConnector3">
            <a:avLst>
              <a:gd name="adj1" fmla="val -1414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0942" name="Oval 46"/>
          <p:cNvSpPr>
            <a:spLocks noChangeArrowheads="1"/>
          </p:cNvSpPr>
          <p:nvPr/>
        </p:nvSpPr>
        <p:spPr bwMode="auto">
          <a:xfrm>
            <a:off x="2051050" y="56610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0943" name="Text Box 47"/>
          <p:cNvSpPr txBox="1">
            <a:spLocks noChangeArrowheads="1"/>
          </p:cNvSpPr>
          <p:nvPr/>
        </p:nvSpPr>
        <p:spPr bwMode="auto">
          <a:xfrm>
            <a:off x="6927850" y="46736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0945" name="Text Box 49"/>
          <p:cNvSpPr txBox="1">
            <a:spLocks noChangeArrowheads="1"/>
          </p:cNvSpPr>
          <p:nvPr/>
        </p:nvSpPr>
        <p:spPr bwMode="auto">
          <a:xfrm>
            <a:off x="519113" y="4308475"/>
            <a:ext cx="3190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0</a:t>
            </a:r>
          </a:p>
        </p:txBody>
      </p:sp>
      <p:sp>
        <p:nvSpPr>
          <p:cNvPr id="80947" name="Text Box 51"/>
          <p:cNvSpPr txBox="1">
            <a:spLocks noChangeArrowheads="1"/>
          </p:cNvSpPr>
          <p:nvPr/>
        </p:nvSpPr>
        <p:spPr bwMode="auto">
          <a:xfrm>
            <a:off x="6084888" y="2924175"/>
            <a:ext cx="357187" cy="3762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0948" name="Text Box 52"/>
          <p:cNvSpPr txBox="1">
            <a:spLocks noChangeArrowheads="1"/>
          </p:cNvSpPr>
          <p:nvPr/>
        </p:nvSpPr>
        <p:spPr bwMode="auto">
          <a:xfrm>
            <a:off x="5940425" y="5285011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0949" name="Text Box 53"/>
          <p:cNvSpPr txBox="1">
            <a:spLocks noChangeArrowheads="1"/>
          </p:cNvSpPr>
          <p:nvPr/>
        </p:nvSpPr>
        <p:spPr bwMode="auto">
          <a:xfrm>
            <a:off x="3635375" y="3716338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0950" name="Text Box 54"/>
          <p:cNvSpPr txBox="1">
            <a:spLocks noChangeArrowheads="1"/>
          </p:cNvSpPr>
          <p:nvPr/>
        </p:nvSpPr>
        <p:spPr bwMode="auto">
          <a:xfrm>
            <a:off x="2126580" y="5949280"/>
            <a:ext cx="357188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Century Gothic" charset="0"/>
              </a:rPr>
              <a:t>∞</a:t>
            </a:r>
          </a:p>
        </p:txBody>
      </p:sp>
      <p:sp>
        <p:nvSpPr>
          <p:cNvPr id="80951" name="Text Box 55"/>
          <p:cNvSpPr txBox="1">
            <a:spLocks noChangeArrowheads="1"/>
          </p:cNvSpPr>
          <p:nvPr/>
        </p:nvSpPr>
        <p:spPr bwMode="auto">
          <a:xfrm>
            <a:off x="7885113" y="3716338"/>
            <a:ext cx="357187" cy="3762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Century Gothic" charset="0"/>
              </a:rPr>
              <a:t>∞</a:t>
            </a:r>
          </a:p>
        </p:txBody>
      </p:sp>
      <p:sp>
        <p:nvSpPr>
          <p:cNvPr id="80953" name="Oval 57"/>
          <p:cNvSpPr>
            <a:spLocks noChangeArrowheads="1"/>
          </p:cNvSpPr>
          <p:nvPr/>
        </p:nvSpPr>
        <p:spPr bwMode="auto">
          <a:xfrm>
            <a:off x="684213" y="3860800"/>
            <a:ext cx="4318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98356" name="Group 71"/>
          <p:cNvGrpSpPr>
            <a:grpSpLocks/>
          </p:cNvGrpSpPr>
          <p:nvPr/>
        </p:nvGrpSpPr>
        <p:grpSpPr bwMode="auto">
          <a:xfrm>
            <a:off x="4356100" y="2492375"/>
            <a:ext cx="876300" cy="376238"/>
            <a:chOff x="2880" y="1298"/>
            <a:chExt cx="552" cy="237"/>
          </a:xfrm>
        </p:grpSpPr>
        <p:sp>
          <p:nvSpPr>
            <p:cNvPr id="80968" name="Text Box 72"/>
            <p:cNvSpPr txBox="1">
              <a:spLocks noChangeArrowheads="1"/>
            </p:cNvSpPr>
            <p:nvPr/>
          </p:nvSpPr>
          <p:spPr bwMode="auto">
            <a:xfrm>
              <a:off x="3152" y="1298"/>
              <a:ext cx="280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15</a:t>
              </a:r>
            </a:p>
          </p:txBody>
        </p:sp>
        <p:sp>
          <p:nvSpPr>
            <p:cNvPr id="80969" name="Text Box 73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grpSp>
        <p:nvGrpSpPr>
          <p:cNvPr id="98357" name="Group 74"/>
          <p:cNvGrpSpPr>
            <a:grpSpLocks/>
          </p:cNvGrpSpPr>
          <p:nvPr/>
        </p:nvGrpSpPr>
        <p:grpSpPr bwMode="auto">
          <a:xfrm>
            <a:off x="1692275" y="3644900"/>
            <a:ext cx="750888" cy="376238"/>
            <a:chOff x="2880" y="1298"/>
            <a:chExt cx="473" cy="237"/>
          </a:xfrm>
        </p:grpSpPr>
        <p:sp>
          <p:nvSpPr>
            <p:cNvPr id="80971" name="Text Box 75"/>
            <p:cNvSpPr txBox="1">
              <a:spLocks noChangeArrowheads="1"/>
            </p:cNvSpPr>
            <p:nvPr/>
          </p:nvSpPr>
          <p:spPr bwMode="auto">
            <a:xfrm>
              <a:off x="3152" y="1298"/>
              <a:ext cx="201" cy="2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/>
                <a:t>3</a:t>
              </a:r>
            </a:p>
          </p:txBody>
        </p:sp>
        <p:sp>
          <p:nvSpPr>
            <p:cNvPr id="80972" name="Text Box 76"/>
            <p:cNvSpPr txBox="1">
              <a:spLocks noChangeArrowheads="1"/>
            </p:cNvSpPr>
            <p:nvPr/>
          </p:nvSpPr>
          <p:spPr bwMode="auto">
            <a:xfrm>
              <a:off x="2880" y="1298"/>
              <a:ext cx="285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/>
                <a:t>a</a:t>
              </a:r>
            </a:p>
          </p:txBody>
        </p:sp>
      </p:grpSp>
      <p:cxnSp>
        <p:nvCxnSpPr>
          <p:cNvPr id="80973" name="AutoShape 77"/>
          <p:cNvCxnSpPr>
            <a:cxnSpLocks noChangeShapeType="1"/>
          </p:cNvCxnSpPr>
          <p:nvPr/>
        </p:nvCxnSpPr>
        <p:spPr bwMode="auto">
          <a:xfrm flipH="1">
            <a:off x="2235200" y="5189538"/>
            <a:ext cx="409733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0952" name="Text Box 56"/>
          <p:cNvSpPr txBox="1">
            <a:spLocks noChangeArrowheads="1"/>
          </p:cNvSpPr>
          <p:nvPr/>
        </p:nvSpPr>
        <p:spPr bwMode="auto">
          <a:xfrm>
            <a:off x="6084888" y="1412875"/>
            <a:ext cx="2592387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)+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1]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0+3= 3 &lt; ∞</a:t>
            </a:r>
          </a:p>
          <a:p>
            <a:pPr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1)=3</a:t>
            </a:r>
          </a:p>
        </p:txBody>
      </p:sp>
      <p:sp>
        <p:nvSpPr>
          <p:cNvPr id="80975" name="Text Box 79"/>
          <p:cNvSpPr txBox="1">
            <a:spLocks noChangeArrowheads="1"/>
          </p:cNvSpPr>
          <p:nvPr/>
        </p:nvSpPr>
        <p:spPr bwMode="auto">
          <a:xfrm>
            <a:off x="4048125" y="531653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4</a:t>
            </a:r>
          </a:p>
        </p:txBody>
      </p:sp>
      <p:sp>
        <p:nvSpPr>
          <p:cNvPr id="98361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4572000" y="6519863"/>
            <a:ext cx="466725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617E4D71-F061-8E4A-A86B-4CA680806C68}" type="slidenum">
              <a:rPr lang="en-US" sz="1200">
                <a:solidFill>
                  <a:srgbClr val="898989"/>
                </a:solidFill>
                <a:cs typeface="Arial" charset="0"/>
              </a:rPr>
              <a:pPr eaLnBrk="1" hangingPunct="1"/>
              <a:t>9</a:t>
            </a:fld>
            <a:endParaRPr lang="en-US" sz="120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63" name="Right Arrow 62"/>
          <p:cNvSpPr/>
          <p:nvPr/>
        </p:nvSpPr>
        <p:spPr>
          <a:xfrm>
            <a:off x="0" y="3717032"/>
            <a:ext cx="755576" cy="504056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Start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860032" y="116632"/>
            <a:ext cx="4176464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Example –Solution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  <a:latin typeface="Century Gothic" panose="020B0502020202020204" pitchFamily="34" charset="0"/>
              </a:rPr>
              <a:t>(cont’d)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1793</Words>
  <Application>Microsoft Office PowerPoint</Application>
  <PresentationFormat>On-screen Show (4:3)</PresentationFormat>
  <Paragraphs>983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ＭＳ Ｐゴシック</vt:lpstr>
      <vt:lpstr>Arial</vt:lpstr>
      <vt:lpstr>Calibri</vt:lpstr>
      <vt:lpstr>Cambria</vt:lpstr>
      <vt:lpstr>Century Gothic</vt:lpstr>
      <vt:lpstr>Symbol</vt:lpstr>
      <vt:lpstr>Times New Roman</vt:lpstr>
      <vt:lpstr>Wingdings</vt:lpstr>
      <vt:lpstr>Office Theme</vt:lpstr>
      <vt:lpstr>CHAPTER 4</vt:lpstr>
      <vt:lpstr>PowerPoint Presentation</vt:lpstr>
      <vt:lpstr>PowerPoint Presentation</vt:lpstr>
      <vt:lpstr>Shortest Path using  Dijkstra’s Algorithm</vt:lpstr>
      <vt:lpstr>PowerPoint Presentation</vt:lpstr>
      <vt:lpstr>S = ∅ N= {a, v1, v2, v3, v4, v5, v6, z}</vt:lpstr>
      <vt:lpstr>Dijkstra’s Algorithm: Iterations Table</vt:lpstr>
      <vt:lpstr>S ={a} N = {v1, v2, v3, v4, v5, v6, z}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feddy</dc:creator>
  <cp:lastModifiedBy>Windows User</cp:lastModifiedBy>
  <cp:revision>181</cp:revision>
  <cp:lastPrinted>2017-11-22T06:41:41Z</cp:lastPrinted>
  <dcterms:created xsi:type="dcterms:W3CDTF">2013-09-06T00:21:50Z</dcterms:created>
  <dcterms:modified xsi:type="dcterms:W3CDTF">2021-01-13T02:23:11Z</dcterms:modified>
</cp:coreProperties>
</file>