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7" r:id="rId2"/>
    <p:sldId id="288" r:id="rId3"/>
    <p:sldId id="256" r:id="rId4"/>
    <p:sldId id="257" r:id="rId5"/>
    <p:sldId id="279" r:id="rId6"/>
    <p:sldId id="280" r:id="rId7"/>
    <p:sldId id="284" r:id="rId8"/>
    <p:sldId id="278" r:id="rId9"/>
    <p:sldId id="281" r:id="rId10"/>
    <p:sldId id="282" r:id="rId11"/>
    <p:sldId id="283" r:id="rId12"/>
    <p:sldId id="285" r:id="rId13"/>
    <p:sldId id="258" r:id="rId14"/>
    <p:sldId id="259" r:id="rId15"/>
    <p:sldId id="260" r:id="rId16"/>
    <p:sldId id="261" r:id="rId17"/>
    <p:sldId id="265" r:id="rId18"/>
    <p:sldId id="262" r:id="rId19"/>
    <p:sldId id="263" r:id="rId20"/>
    <p:sldId id="264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5" r:id="rId30"/>
    <p:sldId id="276" r:id="rId31"/>
    <p:sldId id="277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0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8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6" Type="http://schemas.openxmlformats.org/officeDocument/2006/relationships/image" Target="../media/image9.jp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20F341-8B93-45D2-A570-692BA529975A}" type="doc">
      <dgm:prSet loTypeId="urn:microsoft.com/office/officeart/2005/8/layout/vList3" loCatId="picture" qsTypeId="urn:microsoft.com/office/officeart/2005/8/quickstyle/3d1" qsCatId="3D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47ADFAE8-1B2F-4DB6-B778-C1F4847FA09B}">
      <dgm:prSet phldrT="[Text]" custT="1"/>
      <dgm:spPr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algn="l"/>
          <a:r>
            <a:rPr lang="en-US" sz="1400" b="1" dirty="0" smtClean="0">
              <a:effectLst/>
            </a:rPr>
            <a:t>(BAB 1): MANUSIA &amp; PEMIKIRAN</a:t>
          </a:r>
          <a:endParaRPr lang="en-US" sz="1400" b="1" dirty="0">
            <a:effectLst/>
          </a:endParaRPr>
        </a:p>
      </dgm:t>
    </dgm:pt>
    <dgm:pt modelId="{4197E2F7-0DC9-40D1-BC78-AFCF362CD114}" type="parTrans" cxnId="{8FE0874B-9595-428F-974C-31EE5844E1DD}">
      <dgm:prSet/>
      <dgm:spPr/>
      <dgm:t>
        <a:bodyPr/>
        <a:lstStyle/>
        <a:p>
          <a:endParaRPr lang="en-US"/>
        </a:p>
      </dgm:t>
    </dgm:pt>
    <dgm:pt modelId="{70952CD7-20A9-426D-A63D-B83D1EAE4EE7}" type="sibTrans" cxnId="{8FE0874B-9595-428F-974C-31EE5844E1DD}">
      <dgm:prSet/>
      <dgm:spPr/>
      <dgm:t>
        <a:bodyPr/>
        <a:lstStyle/>
        <a:p>
          <a:endParaRPr lang="en-US"/>
        </a:p>
      </dgm:t>
    </dgm:pt>
    <dgm:pt modelId="{FFF88E33-8692-427C-A0EA-76572F34E9A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</a:t>
          </a:r>
          <a:r>
            <a:rPr lang="en-US" sz="1400" b="1" dirty="0" smtClean="0">
              <a:effectLst/>
            </a:rPr>
            <a:t>3): </a:t>
          </a:r>
          <a:r>
            <a:rPr lang="en-US" sz="1400" b="1" dirty="0" smtClean="0">
              <a:effectLst/>
            </a:rPr>
            <a:t>EKOSISTEM KEILMUAN ISLAM</a:t>
          </a:r>
          <a:endParaRPr lang="en-US" sz="1400" b="1" dirty="0">
            <a:effectLst/>
          </a:endParaRPr>
        </a:p>
      </dgm:t>
    </dgm:pt>
    <dgm:pt modelId="{7CD4326D-FACF-4216-B380-0E392C7755F6}" type="parTrans" cxnId="{8E013E73-DDE5-476E-8D8E-4A45365C74A7}">
      <dgm:prSet/>
      <dgm:spPr/>
      <dgm:t>
        <a:bodyPr/>
        <a:lstStyle/>
        <a:p>
          <a:endParaRPr lang="en-US"/>
        </a:p>
      </dgm:t>
    </dgm:pt>
    <dgm:pt modelId="{E47A71CF-CF43-4BDE-A94E-D40BC665E623}" type="sibTrans" cxnId="{8E013E73-DDE5-476E-8D8E-4A45365C74A7}">
      <dgm:prSet/>
      <dgm:spPr/>
      <dgm:t>
        <a:bodyPr/>
        <a:lstStyle/>
        <a:p>
          <a:endParaRPr lang="en-US"/>
        </a:p>
      </dgm:t>
    </dgm:pt>
    <dgm:pt modelId="{17F512B4-0EF3-4B9D-B586-92CAF90032FF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</a:t>
          </a:r>
          <a:r>
            <a:rPr lang="en-US" sz="1400" b="1" dirty="0" smtClean="0">
              <a:effectLst/>
            </a:rPr>
            <a:t>4): </a:t>
          </a:r>
          <a:r>
            <a:rPr lang="en-US" sz="1400" b="1" dirty="0" smtClean="0">
              <a:effectLst/>
            </a:rPr>
            <a:t>AGAMA, PEMIKIRAN SAINS DAN TEKNOLOGI</a:t>
          </a:r>
          <a:endParaRPr lang="en-US" sz="1400" b="1" dirty="0">
            <a:effectLst/>
          </a:endParaRPr>
        </a:p>
      </dgm:t>
    </dgm:pt>
    <dgm:pt modelId="{2B099C09-8131-4BC4-93C3-16F5BF1F7BC0}" type="parTrans" cxnId="{92617D13-87AC-40E1-8DB2-D7EBAA8AF34B}">
      <dgm:prSet/>
      <dgm:spPr/>
      <dgm:t>
        <a:bodyPr/>
        <a:lstStyle/>
        <a:p>
          <a:endParaRPr lang="en-US"/>
        </a:p>
      </dgm:t>
    </dgm:pt>
    <dgm:pt modelId="{C0C7B500-1319-4722-867E-E619A532BD4F}" type="sibTrans" cxnId="{92617D13-87AC-40E1-8DB2-D7EBAA8AF34B}">
      <dgm:prSet/>
      <dgm:spPr/>
      <dgm:t>
        <a:bodyPr/>
        <a:lstStyle/>
        <a:p>
          <a:endParaRPr lang="en-US"/>
        </a:p>
      </dgm:t>
    </dgm:pt>
    <dgm:pt modelId="{0EA9BBCA-EB81-4D2E-9786-7A836D28ED13}">
      <dgm:prSet phldrT="[Text]"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</a:t>
          </a:r>
          <a:r>
            <a:rPr lang="en-US" sz="1400" b="1" dirty="0" smtClean="0">
              <a:effectLst/>
            </a:rPr>
            <a:t>5): </a:t>
          </a:r>
          <a:r>
            <a:rPr lang="en-US" sz="1400" b="1" dirty="0" smtClean="0">
              <a:effectLst/>
            </a:rPr>
            <a:t>PEMIKIRAN SAINS &amp; TEKNOLOGI MERENTAS SEMPADAN</a:t>
          </a:r>
          <a:endParaRPr lang="en-US" sz="1400" b="1" dirty="0">
            <a:effectLst/>
          </a:endParaRPr>
        </a:p>
      </dgm:t>
    </dgm:pt>
    <dgm:pt modelId="{C8A0D7BC-09E8-4348-90D8-DEFFE946DFAD}" type="parTrans" cxnId="{E27A4C66-A6F6-4872-B5B1-73A456858791}">
      <dgm:prSet/>
      <dgm:spPr/>
      <dgm:t>
        <a:bodyPr/>
        <a:lstStyle/>
        <a:p>
          <a:endParaRPr lang="en-US"/>
        </a:p>
      </dgm:t>
    </dgm:pt>
    <dgm:pt modelId="{928AE3FA-319E-4139-B46B-6492332CDAB3}" type="sibTrans" cxnId="{E27A4C66-A6F6-4872-B5B1-73A456858791}">
      <dgm:prSet/>
      <dgm:spPr/>
      <dgm:t>
        <a:bodyPr/>
        <a:lstStyle/>
        <a:p>
          <a:endParaRPr lang="en-US"/>
        </a:p>
      </dgm:t>
    </dgm:pt>
    <dgm:pt modelId="{CDD2A652-C340-4892-B0D2-DC6E75984C49}">
      <dgm:prSet phldrT="[Text]" custT="1"/>
      <dgm:spPr>
        <a:solidFill>
          <a:schemeClr val="accent4"/>
        </a:solidFill>
      </dgm:spPr>
      <dgm:t>
        <a:bodyPr/>
        <a:lstStyle/>
        <a:p>
          <a:pPr algn="l"/>
          <a:r>
            <a:rPr lang="sv-SE" sz="1400" b="1" dirty="0" smtClean="0">
              <a:effectLst/>
            </a:rPr>
            <a:t>(BAB </a:t>
          </a:r>
          <a:r>
            <a:rPr lang="sv-SE" sz="1400" b="1" dirty="0" smtClean="0">
              <a:effectLst/>
            </a:rPr>
            <a:t>6): </a:t>
          </a:r>
          <a:r>
            <a:rPr lang="sv-SE" sz="1400" b="1" dirty="0" smtClean="0">
              <a:effectLst/>
            </a:rPr>
            <a:t>PEMIKIRAN SAINTIFIK SAINTIS MUSLIM </a:t>
          </a:r>
          <a:endParaRPr lang="en-US" sz="1400" b="1" dirty="0">
            <a:effectLst/>
          </a:endParaRPr>
        </a:p>
      </dgm:t>
    </dgm:pt>
    <dgm:pt modelId="{84B7A46D-DA4B-4E51-B3EA-A5470AA179D0}" type="parTrans" cxnId="{04BC0CC4-E24F-4167-B7B7-8B847CB74C1D}">
      <dgm:prSet/>
      <dgm:spPr/>
      <dgm:t>
        <a:bodyPr/>
        <a:lstStyle/>
        <a:p>
          <a:endParaRPr lang="en-US"/>
        </a:p>
      </dgm:t>
    </dgm:pt>
    <dgm:pt modelId="{77801F65-8053-4F8C-8C32-1B742DB22A99}" type="sibTrans" cxnId="{04BC0CC4-E24F-4167-B7B7-8B847CB74C1D}">
      <dgm:prSet/>
      <dgm:spPr/>
      <dgm:t>
        <a:bodyPr/>
        <a:lstStyle/>
        <a:p>
          <a:endParaRPr lang="en-US"/>
        </a:p>
      </dgm:t>
    </dgm:pt>
    <dgm:pt modelId="{CDB1ACCF-F6BE-4C05-9110-A72207F7E70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r>
            <a:rPr lang="sv-SE" sz="1400" b="1" dirty="0" smtClean="0">
              <a:effectLst/>
            </a:rPr>
            <a:t>(BAB </a:t>
          </a:r>
          <a:r>
            <a:rPr lang="sv-SE" sz="1400" b="1" dirty="0" smtClean="0">
              <a:effectLst/>
            </a:rPr>
            <a:t>7): </a:t>
          </a:r>
          <a:r>
            <a:rPr lang="sv-SE" sz="1400" b="1" dirty="0" smtClean="0">
              <a:effectLst/>
            </a:rPr>
            <a:t>PERUBAHAN PARADIGMA PEMIKIRAN SAINTIS BARAT</a:t>
          </a:r>
          <a:endParaRPr lang="en-US" sz="1400" b="1" dirty="0">
            <a:effectLst/>
          </a:endParaRPr>
        </a:p>
      </dgm:t>
    </dgm:pt>
    <dgm:pt modelId="{FE3D33DA-CE47-4721-9E7B-1773C64B4C25}" type="parTrans" cxnId="{D5BBA12D-FF8B-42D8-A91F-AA44637ED180}">
      <dgm:prSet/>
      <dgm:spPr/>
      <dgm:t>
        <a:bodyPr/>
        <a:lstStyle/>
        <a:p>
          <a:endParaRPr lang="en-US"/>
        </a:p>
      </dgm:t>
    </dgm:pt>
    <dgm:pt modelId="{041C24FB-17B8-4976-B486-AC190830A1EC}" type="sibTrans" cxnId="{D5BBA12D-FF8B-42D8-A91F-AA44637ED180}">
      <dgm:prSet/>
      <dgm:spPr/>
      <dgm:t>
        <a:bodyPr/>
        <a:lstStyle/>
        <a:p>
          <a:endParaRPr lang="en-US"/>
        </a:p>
      </dgm:t>
    </dgm:pt>
    <dgm:pt modelId="{7CA58972-CB76-4BCA-B08F-CDBC5B822A9D}">
      <dgm:prSet phldrT="[Text]" custT="1"/>
      <dgm:spPr/>
      <dgm:t>
        <a:bodyPr/>
        <a:lstStyle/>
        <a:p>
          <a:pPr algn="l"/>
          <a:r>
            <a:rPr lang="sv-SE" sz="1400" b="1" dirty="0" smtClean="0">
              <a:effectLst/>
            </a:rPr>
            <a:t>(BAB </a:t>
          </a:r>
          <a:r>
            <a:rPr lang="sv-SE" sz="1400" b="1" dirty="0" smtClean="0">
              <a:effectLst/>
            </a:rPr>
            <a:t>8): </a:t>
          </a:r>
          <a:r>
            <a:rPr lang="sv-SE" sz="1400" b="1" dirty="0" smtClean="0">
              <a:effectLst/>
            </a:rPr>
            <a:t>PEMODENAN SAINS &amp; TEKNOLOGI</a:t>
          </a:r>
          <a:endParaRPr lang="en-US" sz="1400" b="1" dirty="0">
            <a:effectLst/>
          </a:endParaRPr>
        </a:p>
      </dgm:t>
    </dgm:pt>
    <dgm:pt modelId="{29830A98-D7C1-43EA-A5FA-5848FF855EF6}" type="parTrans" cxnId="{67CA44FA-8DBD-4885-B382-0E1BF7E50AB8}">
      <dgm:prSet/>
      <dgm:spPr/>
      <dgm:t>
        <a:bodyPr/>
        <a:lstStyle/>
        <a:p>
          <a:endParaRPr lang="en-US"/>
        </a:p>
      </dgm:t>
    </dgm:pt>
    <dgm:pt modelId="{32AC0448-8AD3-4E04-B9C1-C24EC93F0E23}" type="sibTrans" cxnId="{67CA44FA-8DBD-4885-B382-0E1BF7E50AB8}">
      <dgm:prSet/>
      <dgm:spPr/>
      <dgm:t>
        <a:bodyPr/>
        <a:lstStyle/>
        <a:p>
          <a:endParaRPr lang="en-US"/>
        </a:p>
      </dgm:t>
    </dgm:pt>
    <dgm:pt modelId="{35DED561-DCF6-4A7A-A132-1933FF1650F5}">
      <dgm:prSet custT="1"/>
      <dgm:spPr/>
      <dgm:t>
        <a:bodyPr/>
        <a:lstStyle/>
        <a:p>
          <a:pPr algn="l"/>
          <a:r>
            <a:rPr lang="en-US" sz="1400" b="1" dirty="0" smtClean="0"/>
            <a:t>(BAB </a:t>
          </a:r>
          <a:r>
            <a:rPr lang="en-US" sz="1400" b="1" dirty="0" smtClean="0"/>
            <a:t>9): </a:t>
          </a:r>
          <a:r>
            <a:rPr lang="en-US" sz="1400" b="1" dirty="0" smtClean="0"/>
            <a:t>REVOLUSI INDUSTRI &amp; KESANNYA TERHADAP KEMANUSIAAN</a:t>
          </a:r>
          <a:endParaRPr lang="en-US" sz="1400" b="1" dirty="0"/>
        </a:p>
      </dgm:t>
    </dgm:pt>
    <dgm:pt modelId="{659D7254-208D-4F7F-8116-EEACCB24C7A5}" type="parTrans" cxnId="{01BB505A-865A-4CCE-9C3D-F00A3651083A}">
      <dgm:prSet/>
      <dgm:spPr/>
      <dgm:t>
        <a:bodyPr/>
        <a:lstStyle/>
        <a:p>
          <a:endParaRPr lang="en-US"/>
        </a:p>
      </dgm:t>
    </dgm:pt>
    <dgm:pt modelId="{D033B360-523E-4A99-A414-9BF53900BFB1}" type="sibTrans" cxnId="{01BB505A-865A-4CCE-9C3D-F00A3651083A}">
      <dgm:prSet/>
      <dgm:spPr/>
      <dgm:t>
        <a:bodyPr/>
        <a:lstStyle/>
        <a:p>
          <a:endParaRPr lang="en-US"/>
        </a:p>
      </dgm:t>
    </dgm:pt>
    <dgm:pt modelId="{C8A50876-40EE-46B5-A799-BD2AFAEE1CE1}">
      <dgm:prSet custT="1"/>
      <dgm:spPr/>
      <dgm:t>
        <a:bodyPr/>
        <a:lstStyle/>
        <a:p>
          <a:pPr algn="l"/>
          <a:r>
            <a:rPr lang="en-US" sz="1400" b="1" dirty="0" smtClean="0"/>
            <a:t>(BAB </a:t>
          </a:r>
          <a:r>
            <a:rPr lang="en-US" sz="1400" b="1" dirty="0" smtClean="0"/>
            <a:t>10): </a:t>
          </a:r>
          <a:r>
            <a:rPr lang="en-US" sz="1400" b="1" dirty="0" smtClean="0"/>
            <a:t>ETIKA &amp; NILAI DALAM PEMIKIRAN SAINS &amp; TEKNOLOGI</a:t>
          </a:r>
          <a:endParaRPr lang="en-US" sz="1400" b="1" dirty="0"/>
        </a:p>
      </dgm:t>
    </dgm:pt>
    <dgm:pt modelId="{02B9B005-03FA-4499-9F16-B1E561B19423}" type="parTrans" cxnId="{B87727F1-BAB6-4BCE-A3BF-C4FF49FD519C}">
      <dgm:prSet/>
      <dgm:spPr/>
      <dgm:t>
        <a:bodyPr/>
        <a:lstStyle/>
        <a:p>
          <a:endParaRPr lang="en-US"/>
        </a:p>
      </dgm:t>
    </dgm:pt>
    <dgm:pt modelId="{756562EA-DB8E-420B-8CA2-7379661495B3}" type="sibTrans" cxnId="{B87727F1-BAB6-4BCE-A3BF-C4FF49FD519C}">
      <dgm:prSet/>
      <dgm:spPr/>
      <dgm:t>
        <a:bodyPr/>
        <a:lstStyle/>
        <a:p>
          <a:endParaRPr lang="en-US"/>
        </a:p>
      </dgm:t>
    </dgm:pt>
    <dgm:pt modelId="{F8430487-3DE1-47B7-957A-C09883421080}">
      <dgm:prSet custT="1"/>
      <dgm:spPr/>
      <dgm:t>
        <a:bodyPr/>
        <a:lstStyle/>
        <a:p>
          <a:pPr algn="l"/>
          <a:r>
            <a:rPr lang="en-US" sz="1400" b="1" dirty="0" smtClean="0"/>
            <a:t>(</a:t>
          </a:r>
          <a:r>
            <a:rPr lang="en-US" sz="1400" b="1" smtClean="0"/>
            <a:t>BAB </a:t>
          </a:r>
          <a:r>
            <a:rPr lang="en-US" sz="1400" b="1" smtClean="0"/>
            <a:t>11): </a:t>
          </a:r>
          <a:r>
            <a:rPr lang="en-US" sz="1400" b="1" dirty="0" smtClean="0"/>
            <a:t>MENGINSANKAN SAINS &amp; TEKNOLOGI</a:t>
          </a:r>
          <a:endParaRPr lang="en-US" sz="1400" b="1" dirty="0"/>
        </a:p>
      </dgm:t>
    </dgm:pt>
    <dgm:pt modelId="{2CE05880-B36D-47BD-BA8D-1734E7141BB9}" type="sibTrans" cxnId="{61C8A1E2-0920-4182-958E-29B50E900F60}">
      <dgm:prSet/>
      <dgm:spPr/>
      <dgm:t>
        <a:bodyPr/>
        <a:lstStyle/>
        <a:p>
          <a:endParaRPr lang="en-US"/>
        </a:p>
      </dgm:t>
    </dgm:pt>
    <dgm:pt modelId="{BF704D96-05E6-49D5-8A02-593FEC9F6CF0}" type="parTrans" cxnId="{61C8A1E2-0920-4182-958E-29B50E900F60}">
      <dgm:prSet/>
      <dgm:spPr/>
      <dgm:t>
        <a:bodyPr/>
        <a:lstStyle/>
        <a:p>
          <a:endParaRPr lang="en-US"/>
        </a:p>
      </dgm:t>
    </dgm:pt>
    <dgm:pt modelId="{DC1541FD-A1BF-428C-A031-1B8C966AFA01}">
      <dgm:prSet custT="1"/>
      <dgm:spPr/>
      <dgm:t>
        <a:bodyPr/>
        <a:lstStyle/>
        <a:p>
          <a:pPr algn="l"/>
          <a:r>
            <a:rPr lang="en-US" sz="1400" b="1" dirty="0" smtClean="0">
              <a:effectLst/>
            </a:rPr>
            <a:t>(BAB 2): PERKEMBANGAN ILMU ZAMAN PERTENGAHAN</a:t>
          </a:r>
          <a:endParaRPr lang="en-MY" sz="1400" dirty="0"/>
        </a:p>
      </dgm:t>
    </dgm:pt>
    <dgm:pt modelId="{552AEF63-A3DF-4A3E-89D1-312DA1A6B627}" type="parTrans" cxnId="{A1C94C36-2B1A-4BA1-A362-24B8839ECAFD}">
      <dgm:prSet/>
      <dgm:spPr/>
      <dgm:t>
        <a:bodyPr/>
        <a:lstStyle/>
        <a:p>
          <a:endParaRPr lang="en-MY"/>
        </a:p>
      </dgm:t>
    </dgm:pt>
    <dgm:pt modelId="{5CD56D93-65F6-45EA-9EF0-59A4B1230C60}" type="sibTrans" cxnId="{A1C94C36-2B1A-4BA1-A362-24B8839ECAFD}">
      <dgm:prSet/>
      <dgm:spPr/>
      <dgm:t>
        <a:bodyPr/>
        <a:lstStyle/>
        <a:p>
          <a:endParaRPr lang="en-MY"/>
        </a:p>
      </dgm:t>
    </dgm:pt>
    <dgm:pt modelId="{C6AAB039-9CE5-4484-9416-F58ED6F425A6}" type="pres">
      <dgm:prSet presAssocID="{DE20F341-8B93-45D2-A570-692BA529975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E1882D-CD59-47CB-93C2-B90024E146FC}" type="pres">
      <dgm:prSet presAssocID="{47ADFAE8-1B2F-4DB6-B778-C1F4847FA09B}" presName="composite" presStyleCnt="0"/>
      <dgm:spPr/>
      <dgm:t>
        <a:bodyPr/>
        <a:lstStyle/>
        <a:p>
          <a:endParaRPr lang="en-US"/>
        </a:p>
      </dgm:t>
    </dgm:pt>
    <dgm:pt modelId="{B04A8F5D-24F2-4A48-B9D4-E6EEE20451F4}" type="pres">
      <dgm:prSet presAssocID="{47ADFAE8-1B2F-4DB6-B778-C1F4847FA09B}" presName="imgShp" presStyleLbl="fgImgPlace1" presStyleIdx="0" presStyleCnt="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5008C10-FBE9-4A54-BE12-B7B415C3D705}" type="pres">
      <dgm:prSet presAssocID="{47ADFAE8-1B2F-4DB6-B778-C1F4847FA09B}" presName="txShp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A3E03E-9484-49D4-890C-B1A15D216552}" type="pres">
      <dgm:prSet presAssocID="{70952CD7-20A9-426D-A63D-B83D1EAE4EE7}" presName="spacing" presStyleCnt="0"/>
      <dgm:spPr/>
      <dgm:t>
        <a:bodyPr/>
        <a:lstStyle/>
        <a:p>
          <a:endParaRPr lang="en-US"/>
        </a:p>
      </dgm:t>
    </dgm:pt>
    <dgm:pt modelId="{02C7405A-B4A0-40C2-BBBA-690E54A03E14}" type="pres">
      <dgm:prSet presAssocID="{DC1541FD-A1BF-428C-A031-1B8C966AFA01}" presName="composite" presStyleCnt="0"/>
      <dgm:spPr/>
    </dgm:pt>
    <dgm:pt modelId="{FF7AAE50-4C8D-4A61-8405-07E6A6F5CEC2}" type="pres">
      <dgm:prSet presAssocID="{DC1541FD-A1BF-428C-A031-1B8C966AFA01}" presName="imgShp" presStyleLbl="fgImgPlace1" presStyleIdx="1" presStyleCnt="11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  <dgm:t>
        <a:bodyPr/>
        <a:lstStyle/>
        <a:p>
          <a:endParaRPr lang="en-MY"/>
        </a:p>
      </dgm:t>
    </dgm:pt>
    <dgm:pt modelId="{E3F3C465-E0C2-4FBD-99AC-0A56E76357E6}" type="pres">
      <dgm:prSet presAssocID="{DC1541FD-A1BF-428C-A031-1B8C966AFA01}" presName="txShp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D335787-8048-482C-A57C-284DDC74C3A3}" type="pres">
      <dgm:prSet presAssocID="{5CD56D93-65F6-45EA-9EF0-59A4B1230C60}" presName="spacing" presStyleCnt="0"/>
      <dgm:spPr/>
    </dgm:pt>
    <dgm:pt modelId="{C4AFADD6-283A-4698-B3B9-5AFE15F72C80}" type="pres">
      <dgm:prSet presAssocID="{FFF88E33-8692-427C-A0EA-76572F34E9AF}" presName="composite" presStyleCnt="0"/>
      <dgm:spPr/>
      <dgm:t>
        <a:bodyPr/>
        <a:lstStyle/>
        <a:p>
          <a:endParaRPr lang="en-US"/>
        </a:p>
      </dgm:t>
    </dgm:pt>
    <dgm:pt modelId="{3A016C8D-37A5-423D-84F6-24B5450D0119}" type="pres">
      <dgm:prSet presAssocID="{FFF88E33-8692-427C-A0EA-76572F34E9AF}" presName="imgShp" presStyleLbl="fgImgPlace1" presStyleIdx="2" presStyleCnt="1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5E1029C2-750A-4BDA-BD36-8879DA0A0572}" type="pres">
      <dgm:prSet presAssocID="{FFF88E33-8692-427C-A0EA-76572F34E9AF}" presName="txShp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BB1E4-7299-4F9F-9C80-62C43557D030}" type="pres">
      <dgm:prSet presAssocID="{E47A71CF-CF43-4BDE-A94E-D40BC665E623}" presName="spacing" presStyleCnt="0"/>
      <dgm:spPr/>
      <dgm:t>
        <a:bodyPr/>
        <a:lstStyle/>
        <a:p>
          <a:endParaRPr lang="en-US"/>
        </a:p>
      </dgm:t>
    </dgm:pt>
    <dgm:pt modelId="{C38F179B-56BF-491F-AA28-02751628F957}" type="pres">
      <dgm:prSet presAssocID="{17F512B4-0EF3-4B9D-B586-92CAF90032FF}" presName="composite" presStyleCnt="0"/>
      <dgm:spPr/>
      <dgm:t>
        <a:bodyPr/>
        <a:lstStyle/>
        <a:p>
          <a:endParaRPr lang="en-US"/>
        </a:p>
      </dgm:t>
    </dgm:pt>
    <dgm:pt modelId="{E072B02F-FF00-4788-9FEA-02FDE8662C6D}" type="pres">
      <dgm:prSet presAssocID="{17F512B4-0EF3-4B9D-B586-92CAF90032FF}" presName="imgShp" presStyleLbl="fgImgPlace1" presStyleIdx="3" presStyleCnt="11" custLinFactNeighborX="438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D8C9BD6-7CF4-4ABE-8C26-0420793C0AC6}" type="pres">
      <dgm:prSet presAssocID="{17F512B4-0EF3-4B9D-B586-92CAF90032FF}" presName="txShp" presStyleLbl="node1" presStyleIdx="3" presStyleCnt="11" custScaleX="99886" custLinFactNeighborX="491" custLinFactNeighborY="-9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54EF1E-1FFD-421F-9506-17C0F05B498B}" type="pres">
      <dgm:prSet presAssocID="{C0C7B500-1319-4722-867E-E619A532BD4F}" presName="spacing" presStyleCnt="0"/>
      <dgm:spPr/>
      <dgm:t>
        <a:bodyPr/>
        <a:lstStyle/>
        <a:p>
          <a:endParaRPr lang="en-US"/>
        </a:p>
      </dgm:t>
    </dgm:pt>
    <dgm:pt modelId="{5624271C-EFE2-402C-A777-68E3039C4171}" type="pres">
      <dgm:prSet presAssocID="{0EA9BBCA-EB81-4D2E-9786-7A836D28ED13}" presName="composite" presStyleCnt="0"/>
      <dgm:spPr/>
      <dgm:t>
        <a:bodyPr/>
        <a:lstStyle/>
        <a:p>
          <a:endParaRPr lang="en-US"/>
        </a:p>
      </dgm:t>
    </dgm:pt>
    <dgm:pt modelId="{605E6AA0-B05E-458C-904C-9DF31F422FDC}" type="pres">
      <dgm:prSet presAssocID="{0EA9BBCA-EB81-4D2E-9786-7A836D28ED13}" presName="imgShp" presStyleLbl="fgImgPlace1" presStyleIdx="4" presStyleCnt="11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62F9B839-90C4-41EA-A5CA-AF16B9E7C8BC}" type="pres">
      <dgm:prSet presAssocID="{0EA9BBCA-EB81-4D2E-9786-7A836D28ED13}" presName="txShp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D9734-3EBC-4E7A-8CAF-9F2946D99FF9}" type="pres">
      <dgm:prSet presAssocID="{928AE3FA-319E-4139-B46B-6492332CDAB3}" presName="spacing" presStyleCnt="0"/>
      <dgm:spPr/>
      <dgm:t>
        <a:bodyPr/>
        <a:lstStyle/>
        <a:p>
          <a:endParaRPr lang="en-US"/>
        </a:p>
      </dgm:t>
    </dgm:pt>
    <dgm:pt modelId="{69B025BB-4BA1-43D7-BC71-37D86001FECF}" type="pres">
      <dgm:prSet presAssocID="{CDD2A652-C340-4892-B0D2-DC6E75984C49}" presName="composite" presStyleCnt="0"/>
      <dgm:spPr/>
      <dgm:t>
        <a:bodyPr/>
        <a:lstStyle/>
        <a:p>
          <a:endParaRPr lang="en-US"/>
        </a:p>
      </dgm:t>
    </dgm:pt>
    <dgm:pt modelId="{DA5BADE1-D175-4AD4-9D87-F53F883529A6}" type="pres">
      <dgm:prSet presAssocID="{CDD2A652-C340-4892-B0D2-DC6E75984C49}" presName="imgShp" presStyleLbl="fgImgPlace1" presStyleIdx="5" presStyleCnt="11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A78F82CA-2E89-475C-97AD-2CF4D1877239}" type="pres">
      <dgm:prSet presAssocID="{CDD2A652-C340-4892-B0D2-DC6E75984C49}" presName="txShp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F19F-27FA-49E8-8CA4-2FF274536EA6}" type="pres">
      <dgm:prSet presAssocID="{77801F65-8053-4F8C-8C32-1B742DB22A99}" presName="spacing" presStyleCnt="0"/>
      <dgm:spPr/>
      <dgm:t>
        <a:bodyPr/>
        <a:lstStyle/>
        <a:p>
          <a:endParaRPr lang="en-US"/>
        </a:p>
      </dgm:t>
    </dgm:pt>
    <dgm:pt modelId="{5245A61D-54C8-4D49-B3CB-158BACAF5BB0}" type="pres">
      <dgm:prSet presAssocID="{CDB1ACCF-F6BE-4C05-9110-A72207F7E70E}" presName="composite" presStyleCnt="0"/>
      <dgm:spPr/>
      <dgm:t>
        <a:bodyPr/>
        <a:lstStyle/>
        <a:p>
          <a:endParaRPr lang="en-US"/>
        </a:p>
      </dgm:t>
    </dgm:pt>
    <dgm:pt modelId="{B676AEA2-0C84-41F6-B730-813D528C294E}" type="pres">
      <dgm:prSet presAssocID="{CDB1ACCF-F6BE-4C05-9110-A72207F7E70E}" presName="imgShp" presStyleLbl="fgImgPlace1" presStyleIdx="6" presStyleCnt="11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CB05E971-FA2C-4454-A8EB-90CB79F9A029}" type="pres">
      <dgm:prSet presAssocID="{CDB1ACCF-F6BE-4C05-9110-A72207F7E70E}" presName="txShp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108E23-CF6F-4B06-96E8-0E4E737C79C8}" type="pres">
      <dgm:prSet presAssocID="{041C24FB-17B8-4976-B486-AC190830A1EC}" presName="spacing" presStyleCnt="0"/>
      <dgm:spPr/>
      <dgm:t>
        <a:bodyPr/>
        <a:lstStyle/>
        <a:p>
          <a:endParaRPr lang="en-US"/>
        </a:p>
      </dgm:t>
    </dgm:pt>
    <dgm:pt modelId="{F65988D8-C2EF-47A1-8DE8-0D8BDB6897F2}" type="pres">
      <dgm:prSet presAssocID="{7CA58972-CB76-4BCA-B08F-CDBC5B822A9D}" presName="composite" presStyleCnt="0"/>
      <dgm:spPr/>
      <dgm:t>
        <a:bodyPr/>
        <a:lstStyle/>
        <a:p>
          <a:endParaRPr lang="en-US"/>
        </a:p>
      </dgm:t>
    </dgm:pt>
    <dgm:pt modelId="{3C1ADFF2-9D36-4B8B-8E4F-8807B4631CC1}" type="pres">
      <dgm:prSet presAssocID="{7CA58972-CB76-4BCA-B08F-CDBC5B822A9D}" presName="imgShp" presStyleLbl="fgImgPlace1" presStyleIdx="7" presStyleCnt="11"/>
      <dgm:spPr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2D711DC3-F42B-4B8B-B78E-D9195146C499}" type="pres">
      <dgm:prSet presAssocID="{7CA58972-CB76-4BCA-B08F-CDBC5B822A9D}" presName="txShp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41C871-F6C6-4971-B3CF-BC2F4210F013}" type="pres">
      <dgm:prSet presAssocID="{32AC0448-8AD3-4E04-B9C1-C24EC93F0E23}" presName="spacing" presStyleCnt="0"/>
      <dgm:spPr/>
      <dgm:t>
        <a:bodyPr/>
        <a:lstStyle/>
        <a:p>
          <a:endParaRPr lang="en-US"/>
        </a:p>
      </dgm:t>
    </dgm:pt>
    <dgm:pt modelId="{9E9ABA44-ED7D-48FA-8ABE-9AD72AB2C6F5}" type="pres">
      <dgm:prSet presAssocID="{35DED561-DCF6-4A7A-A132-1933FF1650F5}" presName="composite" presStyleCnt="0"/>
      <dgm:spPr/>
      <dgm:t>
        <a:bodyPr/>
        <a:lstStyle/>
        <a:p>
          <a:endParaRPr lang="en-US"/>
        </a:p>
      </dgm:t>
    </dgm:pt>
    <dgm:pt modelId="{A729C592-13A4-42E3-9CBB-EBAD46CEE75D}" type="pres">
      <dgm:prSet presAssocID="{35DED561-DCF6-4A7A-A132-1933FF1650F5}" presName="imgShp" presStyleLbl="fgImgPlace1" presStyleIdx="8" presStyleCnt="11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</dgm:spPr>
      <dgm:t>
        <a:bodyPr/>
        <a:lstStyle/>
        <a:p>
          <a:endParaRPr lang="en-US"/>
        </a:p>
      </dgm:t>
    </dgm:pt>
    <dgm:pt modelId="{7E391BBF-002F-45A5-B205-92F09BE2E0E4}" type="pres">
      <dgm:prSet presAssocID="{35DED561-DCF6-4A7A-A132-1933FF1650F5}" presName="txShp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7264D4-AC12-4870-9583-A82F0E247A2A}" type="pres">
      <dgm:prSet presAssocID="{D033B360-523E-4A99-A414-9BF53900BFB1}" presName="spacing" presStyleCnt="0"/>
      <dgm:spPr/>
      <dgm:t>
        <a:bodyPr/>
        <a:lstStyle/>
        <a:p>
          <a:endParaRPr lang="en-US"/>
        </a:p>
      </dgm:t>
    </dgm:pt>
    <dgm:pt modelId="{F35FC72A-CFA4-4B40-AEB5-0E5074E3B0F8}" type="pres">
      <dgm:prSet presAssocID="{C8A50876-40EE-46B5-A799-BD2AFAEE1CE1}" presName="composite" presStyleCnt="0"/>
      <dgm:spPr/>
      <dgm:t>
        <a:bodyPr/>
        <a:lstStyle/>
        <a:p>
          <a:endParaRPr lang="en-US"/>
        </a:p>
      </dgm:t>
    </dgm:pt>
    <dgm:pt modelId="{902B784A-A02A-4ECE-B896-4FD63C9B0569}" type="pres">
      <dgm:prSet presAssocID="{C8A50876-40EE-46B5-A799-BD2AFAEE1CE1}" presName="imgShp" presStyleLbl="fgImgPlace1" presStyleIdx="9" presStyleCnt="11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n-US"/>
        </a:p>
      </dgm:t>
    </dgm:pt>
    <dgm:pt modelId="{9BFC6490-B43C-4D5D-AEF2-BB40067B8719}" type="pres">
      <dgm:prSet presAssocID="{C8A50876-40EE-46B5-A799-BD2AFAEE1CE1}" presName="txShp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92204E-6877-4F6C-950B-2B14A1576885}" type="pres">
      <dgm:prSet presAssocID="{756562EA-DB8E-420B-8CA2-7379661495B3}" presName="spacing" presStyleCnt="0"/>
      <dgm:spPr/>
      <dgm:t>
        <a:bodyPr/>
        <a:lstStyle/>
        <a:p>
          <a:endParaRPr lang="en-US"/>
        </a:p>
      </dgm:t>
    </dgm:pt>
    <dgm:pt modelId="{F363BED7-B791-4000-AEC4-6F104B6FF1E1}" type="pres">
      <dgm:prSet presAssocID="{F8430487-3DE1-47B7-957A-C09883421080}" presName="composite" presStyleCnt="0"/>
      <dgm:spPr/>
      <dgm:t>
        <a:bodyPr/>
        <a:lstStyle/>
        <a:p>
          <a:endParaRPr lang="en-US"/>
        </a:p>
      </dgm:t>
    </dgm:pt>
    <dgm:pt modelId="{5B852D7F-1F20-47A1-88C3-4A9A23213B5C}" type="pres">
      <dgm:prSet presAssocID="{F8430487-3DE1-47B7-957A-C09883421080}" presName="imgShp" presStyleLbl="fgImgPlace1" presStyleIdx="10" presStyleCnt="11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</dgm:spPr>
      <dgm:t>
        <a:bodyPr/>
        <a:lstStyle/>
        <a:p>
          <a:endParaRPr lang="en-US"/>
        </a:p>
      </dgm:t>
    </dgm:pt>
    <dgm:pt modelId="{CE191A45-E451-4D51-B11E-E453D2C75895}" type="pres">
      <dgm:prSet presAssocID="{F8430487-3DE1-47B7-957A-C09883421080}" presName="txShp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27A4C66-A6F6-4872-B5B1-73A456858791}" srcId="{DE20F341-8B93-45D2-A570-692BA529975A}" destId="{0EA9BBCA-EB81-4D2E-9786-7A836D28ED13}" srcOrd="4" destOrd="0" parTransId="{C8A0D7BC-09E8-4348-90D8-DEFFE946DFAD}" sibTransId="{928AE3FA-319E-4139-B46B-6492332CDAB3}"/>
    <dgm:cxn modelId="{D5BBA12D-FF8B-42D8-A91F-AA44637ED180}" srcId="{DE20F341-8B93-45D2-A570-692BA529975A}" destId="{CDB1ACCF-F6BE-4C05-9110-A72207F7E70E}" srcOrd="6" destOrd="0" parTransId="{FE3D33DA-CE47-4721-9E7B-1773C64B4C25}" sibTransId="{041C24FB-17B8-4976-B486-AC190830A1EC}"/>
    <dgm:cxn modelId="{5BAAA84D-0F04-43B8-99A8-FB07BE1C904E}" type="presOf" srcId="{7CA58972-CB76-4BCA-B08F-CDBC5B822A9D}" destId="{2D711DC3-F42B-4B8B-B78E-D9195146C499}" srcOrd="0" destOrd="0" presId="urn:microsoft.com/office/officeart/2005/8/layout/vList3"/>
    <dgm:cxn modelId="{D932EADE-56F7-4ACA-A2B5-0955B8B79F9A}" type="presOf" srcId="{DC1541FD-A1BF-428C-A031-1B8C966AFA01}" destId="{E3F3C465-E0C2-4FBD-99AC-0A56E76357E6}" srcOrd="0" destOrd="0" presId="urn:microsoft.com/office/officeart/2005/8/layout/vList3"/>
    <dgm:cxn modelId="{D123AC47-A0D0-46BD-8253-4BB38E5CE5E6}" type="presOf" srcId="{CDD2A652-C340-4892-B0D2-DC6E75984C49}" destId="{A78F82CA-2E89-475C-97AD-2CF4D1877239}" srcOrd="0" destOrd="0" presId="urn:microsoft.com/office/officeart/2005/8/layout/vList3"/>
    <dgm:cxn modelId="{0B35B1C4-17A4-4168-8904-6A5906446132}" type="presOf" srcId="{DE20F341-8B93-45D2-A570-692BA529975A}" destId="{C6AAB039-9CE5-4484-9416-F58ED6F425A6}" srcOrd="0" destOrd="0" presId="urn:microsoft.com/office/officeart/2005/8/layout/vList3"/>
    <dgm:cxn modelId="{61C8A1E2-0920-4182-958E-29B50E900F60}" srcId="{DE20F341-8B93-45D2-A570-692BA529975A}" destId="{F8430487-3DE1-47B7-957A-C09883421080}" srcOrd="10" destOrd="0" parTransId="{BF704D96-05E6-49D5-8A02-593FEC9F6CF0}" sibTransId="{2CE05880-B36D-47BD-BA8D-1734E7141BB9}"/>
    <dgm:cxn modelId="{67CA44FA-8DBD-4885-B382-0E1BF7E50AB8}" srcId="{DE20F341-8B93-45D2-A570-692BA529975A}" destId="{7CA58972-CB76-4BCA-B08F-CDBC5B822A9D}" srcOrd="7" destOrd="0" parTransId="{29830A98-D7C1-43EA-A5FA-5848FF855EF6}" sibTransId="{32AC0448-8AD3-4E04-B9C1-C24EC93F0E23}"/>
    <dgm:cxn modelId="{ADCF03CB-5FA3-4535-B0AF-99B81F66B4D6}" type="presOf" srcId="{F8430487-3DE1-47B7-957A-C09883421080}" destId="{CE191A45-E451-4D51-B11E-E453D2C75895}" srcOrd="0" destOrd="0" presId="urn:microsoft.com/office/officeart/2005/8/layout/vList3"/>
    <dgm:cxn modelId="{B87727F1-BAB6-4BCE-A3BF-C4FF49FD519C}" srcId="{DE20F341-8B93-45D2-A570-692BA529975A}" destId="{C8A50876-40EE-46B5-A799-BD2AFAEE1CE1}" srcOrd="9" destOrd="0" parTransId="{02B9B005-03FA-4499-9F16-B1E561B19423}" sibTransId="{756562EA-DB8E-420B-8CA2-7379661495B3}"/>
    <dgm:cxn modelId="{8FE0874B-9595-428F-974C-31EE5844E1DD}" srcId="{DE20F341-8B93-45D2-A570-692BA529975A}" destId="{47ADFAE8-1B2F-4DB6-B778-C1F4847FA09B}" srcOrd="0" destOrd="0" parTransId="{4197E2F7-0DC9-40D1-BC78-AFCF362CD114}" sibTransId="{70952CD7-20A9-426D-A63D-B83D1EAE4EE7}"/>
    <dgm:cxn modelId="{92617D13-87AC-40E1-8DB2-D7EBAA8AF34B}" srcId="{DE20F341-8B93-45D2-A570-692BA529975A}" destId="{17F512B4-0EF3-4B9D-B586-92CAF90032FF}" srcOrd="3" destOrd="0" parTransId="{2B099C09-8131-4BC4-93C3-16F5BF1F7BC0}" sibTransId="{C0C7B500-1319-4722-867E-E619A532BD4F}"/>
    <dgm:cxn modelId="{01BB505A-865A-4CCE-9C3D-F00A3651083A}" srcId="{DE20F341-8B93-45D2-A570-692BA529975A}" destId="{35DED561-DCF6-4A7A-A132-1933FF1650F5}" srcOrd="8" destOrd="0" parTransId="{659D7254-208D-4F7F-8116-EEACCB24C7A5}" sibTransId="{D033B360-523E-4A99-A414-9BF53900BFB1}"/>
    <dgm:cxn modelId="{344C1FFC-75F4-4D43-BF21-4215DCB8E8BE}" type="presOf" srcId="{0EA9BBCA-EB81-4D2E-9786-7A836D28ED13}" destId="{62F9B839-90C4-41EA-A5CA-AF16B9E7C8BC}" srcOrd="0" destOrd="0" presId="urn:microsoft.com/office/officeart/2005/8/layout/vList3"/>
    <dgm:cxn modelId="{04BC0CC4-E24F-4167-B7B7-8B847CB74C1D}" srcId="{DE20F341-8B93-45D2-A570-692BA529975A}" destId="{CDD2A652-C340-4892-B0D2-DC6E75984C49}" srcOrd="5" destOrd="0" parTransId="{84B7A46D-DA4B-4E51-B3EA-A5470AA179D0}" sibTransId="{77801F65-8053-4F8C-8C32-1B742DB22A99}"/>
    <dgm:cxn modelId="{985F4461-30B1-4874-B974-79367713404D}" type="presOf" srcId="{FFF88E33-8692-427C-A0EA-76572F34E9AF}" destId="{5E1029C2-750A-4BDA-BD36-8879DA0A0572}" srcOrd="0" destOrd="0" presId="urn:microsoft.com/office/officeart/2005/8/layout/vList3"/>
    <dgm:cxn modelId="{8E013E73-DDE5-476E-8D8E-4A45365C74A7}" srcId="{DE20F341-8B93-45D2-A570-692BA529975A}" destId="{FFF88E33-8692-427C-A0EA-76572F34E9AF}" srcOrd="2" destOrd="0" parTransId="{7CD4326D-FACF-4216-B380-0E392C7755F6}" sibTransId="{E47A71CF-CF43-4BDE-A94E-D40BC665E623}"/>
    <dgm:cxn modelId="{FE00B7DB-53DE-4FF5-9F75-68939FCC952C}" type="presOf" srcId="{CDB1ACCF-F6BE-4C05-9110-A72207F7E70E}" destId="{CB05E971-FA2C-4454-A8EB-90CB79F9A029}" srcOrd="0" destOrd="0" presId="urn:microsoft.com/office/officeart/2005/8/layout/vList3"/>
    <dgm:cxn modelId="{86370BCA-54B1-4897-9DA3-128F781DAC48}" type="presOf" srcId="{47ADFAE8-1B2F-4DB6-B778-C1F4847FA09B}" destId="{F5008C10-FBE9-4A54-BE12-B7B415C3D705}" srcOrd="0" destOrd="0" presId="urn:microsoft.com/office/officeart/2005/8/layout/vList3"/>
    <dgm:cxn modelId="{4AA4EFA0-71F1-47FA-A9DC-5C58762121FB}" type="presOf" srcId="{C8A50876-40EE-46B5-A799-BD2AFAEE1CE1}" destId="{9BFC6490-B43C-4D5D-AEF2-BB40067B8719}" srcOrd="0" destOrd="0" presId="urn:microsoft.com/office/officeart/2005/8/layout/vList3"/>
    <dgm:cxn modelId="{2F51119C-A7FE-4C18-BC63-4B2F297EA598}" type="presOf" srcId="{35DED561-DCF6-4A7A-A132-1933FF1650F5}" destId="{7E391BBF-002F-45A5-B205-92F09BE2E0E4}" srcOrd="0" destOrd="0" presId="urn:microsoft.com/office/officeart/2005/8/layout/vList3"/>
    <dgm:cxn modelId="{A1C94C36-2B1A-4BA1-A362-24B8839ECAFD}" srcId="{DE20F341-8B93-45D2-A570-692BA529975A}" destId="{DC1541FD-A1BF-428C-A031-1B8C966AFA01}" srcOrd="1" destOrd="0" parTransId="{552AEF63-A3DF-4A3E-89D1-312DA1A6B627}" sibTransId="{5CD56D93-65F6-45EA-9EF0-59A4B1230C60}"/>
    <dgm:cxn modelId="{3C547494-64CD-4164-9E79-D531BED0D246}" type="presOf" srcId="{17F512B4-0EF3-4B9D-B586-92CAF90032FF}" destId="{7D8C9BD6-7CF4-4ABE-8C26-0420793C0AC6}" srcOrd="0" destOrd="0" presId="urn:microsoft.com/office/officeart/2005/8/layout/vList3"/>
    <dgm:cxn modelId="{EA9E1A9A-10A4-489C-B35A-3C7DDE05A2EA}" type="presParOf" srcId="{C6AAB039-9CE5-4484-9416-F58ED6F425A6}" destId="{1AE1882D-CD59-47CB-93C2-B90024E146FC}" srcOrd="0" destOrd="0" presId="urn:microsoft.com/office/officeart/2005/8/layout/vList3"/>
    <dgm:cxn modelId="{6A884E96-1379-4612-9B32-9762940F1A66}" type="presParOf" srcId="{1AE1882D-CD59-47CB-93C2-B90024E146FC}" destId="{B04A8F5D-24F2-4A48-B9D4-E6EEE20451F4}" srcOrd="0" destOrd="0" presId="urn:microsoft.com/office/officeart/2005/8/layout/vList3"/>
    <dgm:cxn modelId="{FCDC93DD-29D0-49DD-AAA9-699ECFE8C758}" type="presParOf" srcId="{1AE1882D-CD59-47CB-93C2-B90024E146FC}" destId="{F5008C10-FBE9-4A54-BE12-B7B415C3D705}" srcOrd="1" destOrd="0" presId="urn:microsoft.com/office/officeart/2005/8/layout/vList3"/>
    <dgm:cxn modelId="{A83688B2-063D-423C-8FD9-3DAB89B61D48}" type="presParOf" srcId="{C6AAB039-9CE5-4484-9416-F58ED6F425A6}" destId="{C8A3E03E-9484-49D4-890C-B1A15D216552}" srcOrd="1" destOrd="0" presId="urn:microsoft.com/office/officeart/2005/8/layout/vList3"/>
    <dgm:cxn modelId="{F99A9A16-7CF4-4C2C-A6B4-E64A753A7595}" type="presParOf" srcId="{C6AAB039-9CE5-4484-9416-F58ED6F425A6}" destId="{02C7405A-B4A0-40C2-BBBA-690E54A03E14}" srcOrd="2" destOrd="0" presId="urn:microsoft.com/office/officeart/2005/8/layout/vList3"/>
    <dgm:cxn modelId="{4C6D2FF4-C3C3-4968-9D89-C4D8F34E60A1}" type="presParOf" srcId="{02C7405A-B4A0-40C2-BBBA-690E54A03E14}" destId="{FF7AAE50-4C8D-4A61-8405-07E6A6F5CEC2}" srcOrd="0" destOrd="0" presId="urn:microsoft.com/office/officeart/2005/8/layout/vList3"/>
    <dgm:cxn modelId="{F371D41B-67DB-4F33-8822-F9B7473302D9}" type="presParOf" srcId="{02C7405A-B4A0-40C2-BBBA-690E54A03E14}" destId="{E3F3C465-E0C2-4FBD-99AC-0A56E76357E6}" srcOrd="1" destOrd="0" presId="urn:microsoft.com/office/officeart/2005/8/layout/vList3"/>
    <dgm:cxn modelId="{A1B620A8-17FE-4EAE-840F-1D5BA1D4F726}" type="presParOf" srcId="{C6AAB039-9CE5-4484-9416-F58ED6F425A6}" destId="{5D335787-8048-482C-A57C-284DDC74C3A3}" srcOrd="3" destOrd="0" presId="urn:microsoft.com/office/officeart/2005/8/layout/vList3"/>
    <dgm:cxn modelId="{CA7B1481-009F-43D3-86CD-47AAAB790670}" type="presParOf" srcId="{C6AAB039-9CE5-4484-9416-F58ED6F425A6}" destId="{C4AFADD6-283A-4698-B3B9-5AFE15F72C80}" srcOrd="4" destOrd="0" presId="urn:microsoft.com/office/officeart/2005/8/layout/vList3"/>
    <dgm:cxn modelId="{0631DA7A-545A-4BE3-AAA2-D1F366FED5E9}" type="presParOf" srcId="{C4AFADD6-283A-4698-B3B9-5AFE15F72C80}" destId="{3A016C8D-37A5-423D-84F6-24B5450D0119}" srcOrd="0" destOrd="0" presId="urn:microsoft.com/office/officeart/2005/8/layout/vList3"/>
    <dgm:cxn modelId="{44980D50-E7B8-4E00-9AF4-30237BBC814B}" type="presParOf" srcId="{C4AFADD6-283A-4698-B3B9-5AFE15F72C80}" destId="{5E1029C2-750A-4BDA-BD36-8879DA0A0572}" srcOrd="1" destOrd="0" presId="urn:microsoft.com/office/officeart/2005/8/layout/vList3"/>
    <dgm:cxn modelId="{12B524BA-A88D-42F3-8F3C-7AB797393FE3}" type="presParOf" srcId="{C6AAB039-9CE5-4484-9416-F58ED6F425A6}" destId="{98FBB1E4-7299-4F9F-9C80-62C43557D030}" srcOrd="5" destOrd="0" presId="urn:microsoft.com/office/officeart/2005/8/layout/vList3"/>
    <dgm:cxn modelId="{477D363B-4255-447F-9D5E-9C382BCF43C5}" type="presParOf" srcId="{C6AAB039-9CE5-4484-9416-F58ED6F425A6}" destId="{C38F179B-56BF-491F-AA28-02751628F957}" srcOrd="6" destOrd="0" presId="urn:microsoft.com/office/officeart/2005/8/layout/vList3"/>
    <dgm:cxn modelId="{2BF26E14-01E4-4D11-ABE2-192608108A68}" type="presParOf" srcId="{C38F179B-56BF-491F-AA28-02751628F957}" destId="{E072B02F-FF00-4788-9FEA-02FDE8662C6D}" srcOrd="0" destOrd="0" presId="urn:microsoft.com/office/officeart/2005/8/layout/vList3"/>
    <dgm:cxn modelId="{E6F85306-9755-4409-9859-585A1C93A638}" type="presParOf" srcId="{C38F179B-56BF-491F-AA28-02751628F957}" destId="{7D8C9BD6-7CF4-4ABE-8C26-0420793C0AC6}" srcOrd="1" destOrd="0" presId="urn:microsoft.com/office/officeart/2005/8/layout/vList3"/>
    <dgm:cxn modelId="{D668E589-DB31-4933-BB6B-AE10053FE190}" type="presParOf" srcId="{C6AAB039-9CE5-4484-9416-F58ED6F425A6}" destId="{5154EF1E-1FFD-421F-9506-17C0F05B498B}" srcOrd="7" destOrd="0" presId="urn:microsoft.com/office/officeart/2005/8/layout/vList3"/>
    <dgm:cxn modelId="{D6CA481D-30BE-4713-BB46-AD630031A79D}" type="presParOf" srcId="{C6AAB039-9CE5-4484-9416-F58ED6F425A6}" destId="{5624271C-EFE2-402C-A777-68E3039C4171}" srcOrd="8" destOrd="0" presId="urn:microsoft.com/office/officeart/2005/8/layout/vList3"/>
    <dgm:cxn modelId="{6C521D18-1EC2-4786-B001-81D7CFB83618}" type="presParOf" srcId="{5624271C-EFE2-402C-A777-68E3039C4171}" destId="{605E6AA0-B05E-458C-904C-9DF31F422FDC}" srcOrd="0" destOrd="0" presId="urn:microsoft.com/office/officeart/2005/8/layout/vList3"/>
    <dgm:cxn modelId="{04122C53-20F6-4B0D-B29D-B18F80048BB4}" type="presParOf" srcId="{5624271C-EFE2-402C-A777-68E3039C4171}" destId="{62F9B839-90C4-41EA-A5CA-AF16B9E7C8BC}" srcOrd="1" destOrd="0" presId="urn:microsoft.com/office/officeart/2005/8/layout/vList3"/>
    <dgm:cxn modelId="{EF21A4AF-D42F-4CD6-B2A6-66BB68750D90}" type="presParOf" srcId="{C6AAB039-9CE5-4484-9416-F58ED6F425A6}" destId="{329D9734-3EBC-4E7A-8CAF-9F2946D99FF9}" srcOrd="9" destOrd="0" presId="urn:microsoft.com/office/officeart/2005/8/layout/vList3"/>
    <dgm:cxn modelId="{FC3F235C-69F8-417B-807B-93C4D43B58BF}" type="presParOf" srcId="{C6AAB039-9CE5-4484-9416-F58ED6F425A6}" destId="{69B025BB-4BA1-43D7-BC71-37D86001FECF}" srcOrd="10" destOrd="0" presId="urn:microsoft.com/office/officeart/2005/8/layout/vList3"/>
    <dgm:cxn modelId="{99CCD867-9385-487A-8EB0-68EC996A991B}" type="presParOf" srcId="{69B025BB-4BA1-43D7-BC71-37D86001FECF}" destId="{DA5BADE1-D175-4AD4-9D87-F53F883529A6}" srcOrd="0" destOrd="0" presId="urn:microsoft.com/office/officeart/2005/8/layout/vList3"/>
    <dgm:cxn modelId="{BA91860E-25C5-431A-BE35-6BE423408884}" type="presParOf" srcId="{69B025BB-4BA1-43D7-BC71-37D86001FECF}" destId="{A78F82CA-2E89-475C-97AD-2CF4D1877239}" srcOrd="1" destOrd="0" presId="urn:microsoft.com/office/officeart/2005/8/layout/vList3"/>
    <dgm:cxn modelId="{EA67626F-2E17-4E7A-9D3F-1F3C2F689692}" type="presParOf" srcId="{C6AAB039-9CE5-4484-9416-F58ED6F425A6}" destId="{AD20F19F-27FA-49E8-8CA4-2FF274536EA6}" srcOrd="11" destOrd="0" presId="urn:microsoft.com/office/officeart/2005/8/layout/vList3"/>
    <dgm:cxn modelId="{7D6E7E99-75D7-41DD-A9D3-DB5D1EC0E3DD}" type="presParOf" srcId="{C6AAB039-9CE5-4484-9416-F58ED6F425A6}" destId="{5245A61D-54C8-4D49-B3CB-158BACAF5BB0}" srcOrd="12" destOrd="0" presId="urn:microsoft.com/office/officeart/2005/8/layout/vList3"/>
    <dgm:cxn modelId="{03E114A0-2CD7-4F3B-807E-93E754EAEAFA}" type="presParOf" srcId="{5245A61D-54C8-4D49-B3CB-158BACAF5BB0}" destId="{B676AEA2-0C84-41F6-B730-813D528C294E}" srcOrd="0" destOrd="0" presId="urn:microsoft.com/office/officeart/2005/8/layout/vList3"/>
    <dgm:cxn modelId="{1E70FF88-6093-4EAF-83C1-778221429C17}" type="presParOf" srcId="{5245A61D-54C8-4D49-B3CB-158BACAF5BB0}" destId="{CB05E971-FA2C-4454-A8EB-90CB79F9A029}" srcOrd="1" destOrd="0" presId="urn:microsoft.com/office/officeart/2005/8/layout/vList3"/>
    <dgm:cxn modelId="{DA425C40-5C6F-4CEE-9F0F-E78127B3A322}" type="presParOf" srcId="{C6AAB039-9CE5-4484-9416-F58ED6F425A6}" destId="{11108E23-CF6F-4B06-96E8-0E4E737C79C8}" srcOrd="13" destOrd="0" presId="urn:microsoft.com/office/officeart/2005/8/layout/vList3"/>
    <dgm:cxn modelId="{1D3C6133-7D65-4883-B953-C596884E3509}" type="presParOf" srcId="{C6AAB039-9CE5-4484-9416-F58ED6F425A6}" destId="{F65988D8-C2EF-47A1-8DE8-0D8BDB6897F2}" srcOrd="14" destOrd="0" presId="urn:microsoft.com/office/officeart/2005/8/layout/vList3"/>
    <dgm:cxn modelId="{566733FB-18F5-45A6-907A-DF857355FDEB}" type="presParOf" srcId="{F65988D8-C2EF-47A1-8DE8-0D8BDB6897F2}" destId="{3C1ADFF2-9D36-4B8B-8E4F-8807B4631CC1}" srcOrd="0" destOrd="0" presId="urn:microsoft.com/office/officeart/2005/8/layout/vList3"/>
    <dgm:cxn modelId="{8AF6ED94-0328-427A-93CC-BC0F16411225}" type="presParOf" srcId="{F65988D8-C2EF-47A1-8DE8-0D8BDB6897F2}" destId="{2D711DC3-F42B-4B8B-B78E-D9195146C499}" srcOrd="1" destOrd="0" presId="urn:microsoft.com/office/officeart/2005/8/layout/vList3"/>
    <dgm:cxn modelId="{F3A8769A-652B-4B6D-85D7-E281D902DF92}" type="presParOf" srcId="{C6AAB039-9CE5-4484-9416-F58ED6F425A6}" destId="{2641C871-F6C6-4971-B3CF-BC2F4210F013}" srcOrd="15" destOrd="0" presId="urn:microsoft.com/office/officeart/2005/8/layout/vList3"/>
    <dgm:cxn modelId="{563E20FA-6F2D-4F60-A7A5-C18575554609}" type="presParOf" srcId="{C6AAB039-9CE5-4484-9416-F58ED6F425A6}" destId="{9E9ABA44-ED7D-48FA-8ABE-9AD72AB2C6F5}" srcOrd="16" destOrd="0" presId="urn:microsoft.com/office/officeart/2005/8/layout/vList3"/>
    <dgm:cxn modelId="{EA623937-54C4-4572-BE13-1D86AB1FB892}" type="presParOf" srcId="{9E9ABA44-ED7D-48FA-8ABE-9AD72AB2C6F5}" destId="{A729C592-13A4-42E3-9CBB-EBAD46CEE75D}" srcOrd="0" destOrd="0" presId="urn:microsoft.com/office/officeart/2005/8/layout/vList3"/>
    <dgm:cxn modelId="{05C8206F-9856-4198-AA87-DC90597A1823}" type="presParOf" srcId="{9E9ABA44-ED7D-48FA-8ABE-9AD72AB2C6F5}" destId="{7E391BBF-002F-45A5-B205-92F09BE2E0E4}" srcOrd="1" destOrd="0" presId="urn:microsoft.com/office/officeart/2005/8/layout/vList3"/>
    <dgm:cxn modelId="{33E5CE39-0E2A-41F0-B263-A65A9F351B74}" type="presParOf" srcId="{C6AAB039-9CE5-4484-9416-F58ED6F425A6}" destId="{DE7264D4-AC12-4870-9583-A82F0E247A2A}" srcOrd="17" destOrd="0" presId="urn:microsoft.com/office/officeart/2005/8/layout/vList3"/>
    <dgm:cxn modelId="{A8916A44-73A5-4D1F-A7A3-DAD7A41F2B83}" type="presParOf" srcId="{C6AAB039-9CE5-4484-9416-F58ED6F425A6}" destId="{F35FC72A-CFA4-4B40-AEB5-0E5074E3B0F8}" srcOrd="18" destOrd="0" presId="urn:microsoft.com/office/officeart/2005/8/layout/vList3"/>
    <dgm:cxn modelId="{BE3563E9-F459-40CF-8789-6084454E8D1E}" type="presParOf" srcId="{F35FC72A-CFA4-4B40-AEB5-0E5074E3B0F8}" destId="{902B784A-A02A-4ECE-B896-4FD63C9B0569}" srcOrd="0" destOrd="0" presId="urn:microsoft.com/office/officeart/2005/8/layout/vList3"/>
    <dgm:cxn modelId="{C8C05986-DC72-4151-862B-E36FCC3892B2}" type="presParOf" srcId="{F35FC72A-CFA4-4B40-AEB5-0E5074E3B0F8}" destId="{9BFC6490-B43C-4D5D-AEF2-BB40067B8719}" srcOrd="1" destOrd="0" presId="urn:microsoft.com/office/officeart/2005/8/layout/vList3"/>
    <dgm:cxn modelId="{F7809313-8330-48F1-A267-618D9C5018F7}" type="presParOf" srcId="{C6AAB039-9CE5-4484-9416-F58ED6F425A6}" destId="{3D92204E-6877-4F6C-950B-2B14A1576885}" srcOrd="19" destOrd="0" presId="urn:microsoft.com/office/officeart/2005/8/layout/vList3"/>
    <dgm:cxn modelId="{E475CFD4-E18D-496C-8B98-BFEBECB6430D}" type="presParOf" srcId="{C6AAB039-9CE5-4484-9416-F58ED6F425A6}" destId="{F363BED7-B791-4000-AEC4-6F104B6FF1E1}" srcOrd="20" destOrd="0" presId="urn:microsoft.com/office/officeart/2005/8/layout/vList3"/>
    <dgm:cxn modelId="{C059AC1D-CF56-4971-98D4-306BAF93DFD3}" type="presParOf" srcId="{F363BED7-B791-4000-AEC4-6F104B6FF1E1}" destId="{5B852D7F-1F20-47A1-88C3-4A9A23213B5C}" srcOrd="0" destOrd="0" presId="urn:microsoft.com/office/officeart/2005/8/layout/vList3"/>
    <dgm:cxn modelId="{041DC2E9-8A7C-4C38-83CA-DC4AB956528C}" type="presParOf" srcId="{F363BED7-B791-4000-AEC4-6F104B6FF1E1}" destId="{CE191A45-E451-4D51-B11E-E453D2C75895}" srcOrd="1" destOrd="0" presId="urn:microsoft.com/office/officeart/2005/8/layout/vList3"/>
  </dgm:cxnLst>
  <dgm:bg>
    <a:gradFill>
      <a:gsLst>
        <a:gs pos="0">
          <a:schemeClr val="bg1"/>
        </a:gs>
        <a:gs pos="100000">
          <a:schemeClr val="bg2"/>
        </a:gs>
      </a:gsLst>
      <a:lin ang="0" scaled="1"/>
    </a:gra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08C10-FBE9-4A54-BE12-B7B415C3D705}">
      <dsp:nvSpPr>
        <dsp:cNvPr id="0" name=""/>
        <dsp:cNvSpPr/>
      </dsp:nvSpPr>
      <dsp:spPr>
        <a:xfrm rot="10800000">
          <a:off x="1637816" y="1473"/>
          <a:ext cx="6080760" cy="424785"/>
        </a:xfrm>
        <a:prstGeom prst="homePlate">
          <a:avLst/>
        </a:prstGeom>
        <a:solidFill>
          <a:schemeClr val="accent1">
            <a:lumMod val="75000"/>
          </a:schemeClr>
        </a:solidFill>
        <a:ln>
          <a:solidFill>
            <a:schemeClr val="accent2">
              <a:lumMod val="50000"/>
            </a:schemeClr>
          </a:solidFill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1): MANUSIA &amp; PEMIKIRAN</a:t>
          </a:r>
          <a:endParaRPr lang="en-US" sz="1400" b="1" kern="1200" dirty="0">
            <a:effectLst/>
          </a:endParaRPr>
        </a:p>
      </dsp:txBody>
      <dsp:txXfrm rot="10800000">
        <a:off x="1744012" y="1473"/>
        <a:ext cx="5974564" cy="424785"/>
      </dsp:txXfrm>
    </dsp:sp>
    <dsp:sp modelId="{B04A8F5D-24F2-4A48-B9D4-E6EEE20451F4}">
      <dsp:nvSpPr>
        <dsp:cNvPr id="0" name=""/>
        <dsp:cNvSpPr/>
      </dsp:nvSpPr>
      <dsp:spPr>
        <a:xfrm>
          <a:off x="1425423" y="1473"/>
          <a:ext cx="424785" cy="42478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E3F3C465-E0C2-4FBD-99AC-0A56E76357E6}">
      <dsp:nvSpPr>
        <dsp:cNvPr id="0" name=""/>
        <dsp:cNvSpPr/>
      </dsp:nvSpPr>
      <dsp:spPr>
        <a:xfrm rot="10800000">
          <a:off x="1637816" y="55306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2): PERKEMBANGAN ILMU ZAMAN PERTENGAHAN</a:t>
          </a:r>
          <a:endParaRPr lang="en-MY" sz="1400" kern="1200" dirty="0"/>
        </a:p>
      </dsp:txBody>
      <dsp:txXfrm rot="10800000">
        <a:off x="1744012" y="553060"/>
        <a:ext cx="5974564" cy="424785"/>
      </dsp:txXfrm>
    </dsp:sp>
    <dsp:sp modelId="{FF7AAE50-4C8D-4A61-8405-07E6A6F5CEC2}">
      <dsp:nvSpPr>
        <dsp:cNvPr id="0" name=""/>
        <dsp:cNvSpPr/>
      </dsp:nvSpPr>
      <dsp:spPr>
        <a:xfrm>
          <a:off x="1425423" y="553060"/>
          <a:ext cx="424785" cy="42478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E1029C2-750A-4BDA-BD36-8879DA0A0572}">
      <dsp:nvSpPr>
        <dsp:cNvPr id="0" name=""/>
        <dsp:cNvSpPr/>
      </dsp:nvSpPr>
      <dsp:spPr>
        <a:xfrm rot="10800000">
          <a:off x="1637816" y="1104646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8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</a:t>
          </a:r>
          <a:r>
            <a:rPr lang="en-US" sz="1400" b="1" kern="1200" dirty="0" smtClean="0">
              <a:effectLst/>
            </a:rPr>
            <a:t>3): </a:t>
          </a:r>
          <a:r>
            <a:rPr lang="en-US" sz="1400" b="1" kern="1200" dirty="0" smtClean="0">
              <a:effectLst/>
            </a:rPr>
            <a:t>EKOSISTEM KEILMUAN ISLAM</a:t>
          </a:r>
          <a:endParaRPr lang="en-US" sz="1400" b="1" kern="1200" dirty="0">
            <a:effectLst/>
          </a:endParaRPr>
        </a:p>
      </dsp:txBody>
      <dsp:txXfrm rot="10800000">
        <a:off x="1744012" y="1104646"/>
        <a:ext cx="5974564" cy="424785"/>
      </dsp:txXfrm>
    </dsp:sp>
    <dsp:sp modelId="{3A016C8D-37A5-423D-84F6-24B5450D0119}">
      <dsp:nvSpPr>
        <dsp:cNvPr id="0" name=""/>
        <dsp:cNvSpPr/>
      </dsp:nvSpPr>
      <dsp:spPr>
        <a:xfrm>
          <a:off x="1425423" y="1104646"/>
          <a:ext cx="424785" cy="42478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D8C9BD6-7CF4-4ABE-8C26-0420793C0AC6}">
      <dsp:nvSpPr>
        <dsp:cNvPr id="0" name=""/>
        <dsp:cNvSpPr/>
      </dsp:nvSpPr>
      <dsp:spPr>
        <a:xfrm rot="10800000">
          <a:off x="1672871" y="1652024"/>
          <a:ext cx="6073827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2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12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</a:t>
          </a:r>
          <a:r>
            <a:rPr lang="en-US" sz="1400" b="1" kern="1200" dirty="0" smtClean="0">
              <a:effectLst/>
            </a:rPr>
            <a:t>4): </a:t>
          </a:r>
          <a:r>
            <a:rPr lang="en-US" sz="1400" b="1" kern="1200" dirty="0" smtClean="0">
              <a:effectLst/>
            </a:rPr>
            <a:t>AGAMA, PEMIKIRAN SAINS DAN TEKNOLOGI</a:t>
          </a:r>
          <a:endParaRPr lang="en-US" sz="1400" b="1" kern="1200" dirty="0">
            <a:effectLst/>
          </a:endParaRPr>
        </a:p>
      </dsp:txBody>
      <dsp:txXfrm rot="10800000">
        <a:off x="1779067" y="1652024"/>
        <a:ext cx="5967631" cy="424785"/>
      </dsp:txXfrm>
    </dsp:sp>
    <dsp:sp modelId="{E072B02F-FF00-4788-9FEA-02FDE8662C6D}">
      <dsp:nvSpPr>
        <dsp:cNvPr id="0" name=""/>
        <dsp:cNvSpPr/>
      </dsp:nvSpPr>
      <dsp:spPr>
        <a:xfrm>
          <a:off x="1445779" y="1656233"/>
          <a:ext cx="424785" cy="42478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2F9B839-90C4-41EA-A5CA-AF16B9E7C8BC}">
      <dsp:nvSpPr>
        <dsp:cNvPr id="0" name=""/>
        <dsp:cNvSpPr/>
      </dsp:nvSpPr>
      <dsp:spPr>
        <a:xfrm rot="10800000">
          <a:off x="1637816" y="220782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16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effectLst/>
            </a:rPr>
            <a:t>(BAB </a:t>
          </a:r>
          <a:r>
            <a:rPr lang="en-US" sz="1400" b="1" kern="1200" dirty="0" smtClean="0">
              <a:effectLst/>
            </a:rPr>
            <a:t>5): </a:t>
          </a:r>
          <a:r>
            <a:rPr lang="en-US" sz="1400" b="1" kern="1200" dirty="0" smtClean="0">
              <a:effectLst/>
            </a:rPr>
            <a:t>PEMIKIRAN SAINS &amp; TEKNOLOGI MERENTAS SEMPADAN</a:t>
          </a:r>
          <a:endParaRPr lang="en-US" sz="1400" b="1" kern="1200" dirty="0">
            <a:effectLst/>
          </a:endParaRPr>
        </a:p>
      </dsp:txBody>
      <dsp:txXfrm rot="10800000">
        <a:off x="1744012" y="2207820"/>
        <a:ext cx="5974564" cy="424785"/>
      </dsp:txXfrm>
    </dsp:sp>
    <dsp:sp modelId="{605E6AA0-B05E-458C-904C-9DF31F422FDC}">
      <dsp:nvSpPr>
        <dsp:cNvPr id="0" name=""/>
        <dsp:cNvSpPr/>
      </dsp:nvSpPr>
      <dsp:spPr>
        <a:xfrm>
          <a:off x="1425423" y="2207820"/>
          <a:ext cx="424785" cy="424785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78F82CA-2E89-475C-97AD-2CF4D1877239}">
      <dsp:nvSpPr>
        <dsp:cNvPr id="0" name=""/>
        <dsp:cNvSpPr/>
      </dsp:nvSpPr>
      <dsp:spPr>
        <a:xfrm rot="10800000">
          <a:off x="1637816" y="2759407"/>
          <a:ext cx="6080760" cy="424785"/>
        </a:xfrm>
        <a:prstGeom prst="homePlate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</a:t>
          </a:r>
          <a:r>
            <a:rPr lang="sv-SE" sz="1400" b="1" kern="1200" dirty="0" smtClean="0">
              <a:effectLst/>
            </a:rPr>
            <a:t>6): </a:t>
          </a:r>
          <a:r>
            <a:rPr lang="sv-SE" sz="1400" b="1" kern="1200" dirty="0" smtClean="0">
              <a:effectLst/>
            </a:rPr>
            <a:t>PEMIKIRAN SAINTIFIK SAINTIS MUSLIM </a:t>
          </a:r>
          <a:endParaRPr lang="en-US" sz="1400" b="1" kern="1200" dirty="0">
            <a:effectLst/>
          </a:endParaRPr>
        </a:p>
      </dsp:txBody>
      <dsp:txXfrm rot="10800000">
        <a:off x="1744012" y="2759407"/>
        <a:ext cx="5974564" cy="424785"/>
      </dsp:txXfrm>
    </dsp:sp>
    <dsp:sp modelId="{DA5BADE1-D175-4AD4-9D87-F53F883529A6}">
      <dsp:nvSpPr>
        <dsp:cNvPr id="0" name=""/>
        <dsp:cNvSpPr/>
      </dsp:nvSpPr>
      <dsp:spPr>
        <a:xfrm>
          <a:off x="1425423" y="2759407"/>
          <a:ext cx="424785" cy="424785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B05E971-FA2C-4454-A8EB-90CB79F9A029}">
      <dsp:nvSpPr>
        <dsp:cNvPr id="0" name=""/>
        <dsp:cNvSpPr/>
      </dsp:nvSpPr>
      <dsp:spPr>
        <a:xfrm rot="10800000">
          <a:off x="1637816" y="3310994"/>
          <a:ext cx="6080760" cy="424785"/>
        </a:xfrm>
        <a:prstGeom prst="homePlate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</a:t>
          </a:r>
          <a:r>
            <a:rPr lang="sv-SE" sz="1400" b="1" kern="1200" dirty="0" smtClean="0">
              <a:effectLst/>
            </a:rPr>
            <a:t>7): </a:t>
          </a:r>
          <a:r>
            <a:rPr lang="sv-SE" sz="1400" b="1" kern="1200" dirty="0" smtClean="0">
              <a:effectLst/>
            </a:rPr>
            <a:t>PERUBAHAN PARADIGMA PEMIKIRAN SAINTIS BARAT</a:t>
          </a:r>
          <a:endParaRPr lang="en-US" sz="1400" b="1" kern="1200" dirty="0">
            <a:effectLst/>
          </a:endParaRPr>
        </a:p>
      </dsp:txBody>
      <dsp:txXfrm rot="10800000">
        <a:off x="1744012" y="3310994"/>
        <a:ext cx="5974564" cy="424785"/>
      </dsp:txXfrm>
    </dsp:sp>
    <dsp:sp modelId="{B676AEA2-0C84-41F6-B730-813D528C294E}">
      <dsp:nvSpPr>
        <dsp:cNvPr id="0" name=""/>
        <dsp:cNvSpPr/>
      </dsp:nvSpPr>
      <dsp:spPr>
        <a:xfrm>
          <a:off x="1425423" y="3310994"/>
          <a:ext cx="424785" cy="424785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D711DC3-F42B-4B8B-B78E-D9195146C499}">
      <dsp:nvSpPr>
        <dsp:cNvPr id="0" name=""/>
        <dsp:cNvSpPr/>
      </dsp:nvSpPr>
      <dsp:spPr>
        <a:xfrm rot="10800000">
          <a:off x="1637816" y="3862580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8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28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400" b="1" kern="1200" dirty="0" smtClean="0">
              <a:effectLst/>
            </a:rPr>
            <a:t>(BAB </a:t>
          </a:r>
          <a:r>
            <a:rPr lang="sv-SE" sz="1400" b="1" kern="1200" dirty="0" smtClean="0">
              <a:effectLst/>
            </a:rPr>
            <a:t>8): </a:t>
          </a:r>
          <a:r>
            <a:rPr lang="sv-SE" sz="1400" b="1" kern="1200" dirty="0" smtClean="0">
              <a:effectLst/>
            </a:rPr>
            <a:t>PEMODENAN SAINS &amp; TEKNOLOGI</a:t>
          </a:r>
          <a:endParaRPr lang="en-US" sz="1400" b="1" kern="1200" dirty="0">
            <a:effectLst/>
          </a:endParaRPr>
        </a:p>
      </dsp:txBody>
      <dsp:txXfrm rot="10800000">
        <a:off x="1744012" y="3862580"/>
        <a:ext cx="5974564" cy="424785"/>
      </dsp:txXfrm>
    </dsp:sp>
    <dsp:sp modelId="{3C1ADFF2-9D36-4B8B-8E4F-8807B4631CC1}">
      <dsp:nvSpPr>
        <dsp:cNvPr id="0" name=""/>
        <dsp:cNvSpPr/>
      </dsp:nvSpPr>
      <dsp:spPr>
        <a:xfrm>
          <a:off x="1425423" y="3862580"/>
          <a:ext cx="424785" cy="424785"/>
        </a:xfrm>
        <a:prstGeom prst="ellipse">
          <a:avLst/>
        </a:prstGeom>
        <a:blipFill>
          <a:blip xmlns:r="http://schemas.openxmlformats.org/officeDocument/2006/relationships"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E391BBF-002F-45A5-B205-92F09BE2E0E4}">
      <dsp:nvSpPr>
        <dsp:cNvPr id="0" name=""/>
        <dsp:cNvSpPr/>
      </dsp:nvSpPr>
      <dsp:spPr>
        <a:xfrm rot="10800000">
          <a:off x="1637816" y="4414167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32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</a:t>
          </a:r>
          <a:r>
            <a:rPr lang="en-US" sz="1400" b="1" kern="1200" dirty="0" smtClean="0"/>
            <a:t>9): </a:t>
          </a:r>
          <a:r>
            <a:rPr lang="en-US" sz="1400" b="1" kern="1200" dirty="0" smtClean="0"/>
            <a:t>REVOLUSI INDUSTRI &amp; KESANNYA TERHADAP KEMANUSIAAN</a:t>
          </a:r>
          <a:endParaRPr lang="en-US" sz="1400" b="1" kern="1200" dirty="0"/>
        </a:p>
      </dsp:txBody>
      <dsp:txXfrm rot="10800000">
        <a:off x="1744012" y="4414167"/>
        <a:ext cx="5974564" cy="424785"/>
      </dsp:txXfrm>
    </dsp:sp>
    <dsp:sp modelId="{A729C592-13A4-42E3-9CBB-EBAD46CEE75D}">
      <dsp:nvSpPr>
        <dsp:cNvPr id="0" name=""/>
        <dsp:cNvSpPr/>
      </dsp:nvSpPr>
      <dsp:spPr>
        <a:xfrm>
          <a:off x="1425423" y="4414167"/>
          <a:ext cx="424785" cy="424785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2000" r="-92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FC6490-B43C-4D5D-AEF2-BB40067B8719}">
      <dsp:nvSpPr>
        <dsp:cNvPr id="0" name=""/>
        <dsp:cNvSpPr/>
      </dsp:nvSpPr>
      <dsp:spPr>
        <a:xfrm rot="10800000">
          <a:off x="1637816" y="4965754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6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36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(BAB </a:t>
          </a:r>
          <a:r>
            <a:rPr lang="en-US" sz="1400" b="1" kern="1200" dirty="0" smtClean="0"/>
            <a:t>10): </a:t>
          </a:r>
          <a:r>
            <a:rPr lang="en-US" sz="1400" b="1" kern="1200" dirty="0" smtClean="0"/>
            <a:t>ETIKA &amp; NILAI DALAM PEMIKIRAN SAINS &amp; TEKNOLOGI</a:t>
          </a:r>
          <a:endParaRPr lang="en-US" sz="1400" b="1" kern="1200" dirty="0"/>
        </a:p>
      </dsp:txBody>
      <dsp:txXfrm rot="10800000">
        <a:off x="1744012" y="4965754"/>
        <a:ext cx="5974564" cy="424785"/>
      </dsp:txXfrm>
    </dsp:sp>
    <dsp:sp modelId="{902B784A-A02A-4ECE-B896-4FD63C9B0569}">
      <dsp:nvSpPr>
        <dsp:cNvPr id="0" name=""/>
        <dsp:cNvSpPr/>
      </dsp:nvSpPr>
      <dsp:spPr>
        <a:xfrm>
          <a:off x="1425423" y="4965754"/>
          <a:ext cx="424785" cy="424785"/>
        </a:xfrm>
        <a:prstGeom prst="ellipse">
          <a:avLst/>
        </a:prstGeom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E191A45-E451-4D51-B11E-E453D2C75895}">
      <dsp:nvSpPr>
        <dsp:cNvPr id="0" name=""/>
        <dsp:cNvSpPr/>
      </dsp:nvSpPr>
      <dsp:spPr>
        <a:xfrm rot="10800000">
          <a:off x="1637816" y="5517341"/>
          <a:ext cx="6080760" cy="424785"/>
        </a:xfrm>
        <a:prstGeom prst="homePlate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96000"/>
                <a:satMod val="100000"/>
                <a:lumMod val="104000"/>
              </a:schemeClr>
            </a:gs>
            <a:gs pos="78000">
              <a:schemeClr val="accent1">
                <a:alpha val="90000"/>
                <a:hueOff val="0"/>
                <a:satOff val="0"/>
                <a:lumOff val="0"/>
                <a:alphaOff val="-4000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7318" tIns="53340" rIns="99568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(</a:t>
          </a:r>
          <a:r>
            <a:rPr lang="en-US" sz="1400" b="1" kern="1200" smtClean="0"/>
            <a:t>BAB </a:t>
          </a:r>
          <a:r>
            <a:rPr lang="en-US" sz="1400" b="1" kern="1200" smtClean="0"/>
            <a:t>11): </a:t>
          </a:r>
          <a:r>
            <a:rPr lang="en-US" sz="1400" b="1" kern="1200" dirty="0" smtClean="0"/>
            <a:t>MENGINSANKAN SAINS &amp; TEKNOLOGI</a:t>
          </a:r>
          <a:endParaRPr lang="en-US" sz="1400" b="1" kern="1200" dirty="0"/>
        </a:p>
      </dsp:txBody>
      <dsp:txXfrm rot="10800000">
        <a:off x="1744012" y="5517341"/>
        <a:ext cx="5974564" cy="424785"/>
      </dsp:txXfrm>
    </dsp:sp>
    <dsp:sp modelId="{5B852D7F-1F20-47A1-88C3-4A9A23213B5C}">
      <dsp:nvSpPr>
        <dsp:cNvPr id="0" name=""/>
        <dsp:cNvSpPr/>
      </dsp:nvSpPr>
      <dsp:spPr>
        <a:xfrm>
          <a:off x="1425423" y="5517341"/>
          <a:ext cx="424785" cy="424785"/>
        </a:xfrm>
        <a:prstGeom prst="ellipse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/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2179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2081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8679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994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58860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11981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986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92703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94628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41583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54406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868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4102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0122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6274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90883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7308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E9AE4-524C-4657-8751-3C21A0D24AC9}" type="datetimeFigureOut">
              <a:rPr lang="en-MY" smtClean="0"/>
              <a:t>4/9/2018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050CF-6B40-458D-850C-220D4570F732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529082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886200" y="1524000"/>
            <a:ext cx="4876800" cy="16002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UICL 2302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9144000" cy="914400"/>
          </a:xfrm>
        </p:spPr>
        <p:txBody>
          <a:bodyPr rtlCol="0">
            <a:normAutofit fontScale="92500"/>
          </a:bodyPr>
          <a:lstStyle/>
          <a:p>
            <a:pPr algn="ctr">
              <a:spcBef>
                <a:spcPts val="0"/>
              </a:spcBef>
              <a:defRPr/>
            </a:pP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PEMIKIRAN SAINS &amp; TEKNOLOGI</a:t>
            </a:r>
          </a:p>
        </p:txBody>
      </p:sp>
      <p:pic>
        <p:nvPicPr>
          <p:cNvPr id="20484" name="Picture 6" descr="Image result for thin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67200"/>
            <a:ext cx="4794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BC93BD-8667-46F1-9638-0EE7FD51C070}" type="slidenum">
              <a:rPr lang="ar-SA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533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8288A-7C61-4650-A376-5A555FAB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19" y="1385289"/>
            <a:ext cx="10991507" cy="710440"/>
          </a:xfrm>
        </p:spPr>
        <p:txBody>
          <a:bodyPr>
            <a:normAutofit fontScale="90000"/>
          </a:bodyPr>
          <a:lstStyle/>
          <a:p>
            <a:pPr algn="l"/>
            <a:r>
              <a:rPr lang="en-MY" b="1" dirty="0" err="1"/>
              <a:t>Teras</a:t>
            </a:r>
            <a:r>
              <a:rPr lang="en-MY" b="1" dirty="0"/>
              <a:t> </a:t>
            </a:r>
            <a:r>
              <a:rPr lang="en-MY" b="1" dirty="0" err="1"/>
              <a:t>pemikiran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br>
              <a:rPr lang="en-MY" b="1" dirty="0"/>
            </a:b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islam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B3E3D-BEBC-4DE8-AECC-CBCB06FAA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0521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smtClean="0"/>
              <a:t>3. </a:t>
            </a:r>
            <a:r>
              <a:rPr lang="en-MY" sz="2400" b="1" dirty="0" err="1" smtClean="0"/>
              <a:t>Toleransi</a:t>
            </a:r>
            <a:endParaRPr lang="en-MY" sz="2400" b="1" dirty="0"/>
          </a:p>
          <a:p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toleransi</a:t>
            </a:r>
            <a:r>
              <a:rPr lang="en-MY" sz="2400" dirty="0"/>
              <a:t> </a:t>
            </a: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manifestasi</a:t>
            </a:r>
            <a:r>
              <a:rPr lang="en-MY" sz="2400" dirty="0"/>
              <a:t>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err="1"/>
              <a:t>prinsip</a:t>
            </a:r>
            <a:r>
              <a:rPr lang="en-MY" sz="2400" dirty="0"/>
              <a:t> </a:t>
            </a:r>
            <a:r>
              <a:rPr lang="en-MY" sz="2400" dirty="0" err="1"/>
              <a:t>kesetaraan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menimbulkan</a:t>
            </a:r>
            <a:r>
              <a:rPr lang="en-MY" sz="2400" dirty="0"/>
              <a:t> </a:t>
            </a:r>
            <a:r>
              <a:rPr lang="en-MY" sz="2400" dirty="0" err="1"/>
              <a:t>sifat</a:t>
            </a:r>
            <a:r>
              <a:rPr lang="en-MY" sz="2400" dirty="0"/>
              <a:t> </a:t>
            </a:r>
            <a:r>
              <a:rPr lang="en-MY" sz="2400" dirty="0" err="1"/>
              <a:t>tolong-menolong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kepedulian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 di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sesama</a:t>
            </a:r>
            <a:r>
              <a:rPr lang="en-MY" sz="2400" dirty="0"/>
              <a:t> </a:t>
            </a:r>
            <a:r>
              <a:rPr lang="en-MY" sz="2400" dirty="0" err="1"/>
              <a:t>umat</a:t>
            </a:r>
            <a:r>
              <a:rPr lang="en-MY" sz="2400" dirty="0"/>
              <a:t> Islam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bukan</a:t>
            </a:r>
            <a:r>
              <a:rPr lang="en-MY" sz="2400" dirty="0"/>
              <a:t> Islam</a:t>
            </a:r>
          </a:p>
          <a:p>
            <a:r>
              <a:rPr lang="en-MY" sz="2400" dirty="0" err="1"/>
              <a:t>Adanya</a:t>
            </a:r>
            <a:r>
              <a:rPr lang="en-MY" sz="2400" dirty="0"/>
              <a:t> </a:t>
            </a:r>
            <a:r>
              <a:rPr lang="en-MY" sz="2400" dirty="0" err="1"/>
              <a:t>toleransi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umat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berkongsi</a:t>
            </a:r>
            <a:r>
              <a:rPr lang="en-MY" sz="2400" dirty="0"/>
              <a:t>, </a:t>
            </a:r>
            <a:r>
              <a:rPr lang="en-MY" sz="2400" dirty="0" err="1"/>
              <a:t>memberi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menerima</a:t>
            </a:r>
            <a:r>
              <a:rPr lang="en-MY" sz="2400" dirty="0"/>
              <a:t> </a:t>
            </a:r>
            <a:r>
              <a:rPr lang="en-MY" sz="2400" dirty="0" err="1"/>
              <a:t>ilmu</a:t>
            </a:r>
            <a:r>
              <a:rPr lang="en-MY" sz="2400" dirty="0"/>
              <a:t> </a:t>
            </a:r>
            <a:r>
              <a:rPr lang="en-MY" sz="2400" dirty="0" err="1"/>
              <a:t>menyebabkan</a:t>
            </a:r>
            <a:r>
              <a:rPr lang="en-MY" sz="2400" dirty="0"/>
              <a:t> </a:t>
            </a:r>
            <a:r>
              <a:rPr lang="en-MY" sz="2400" dirty="0" err="1"/>
              <a:t>perkembangan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teknologi</a:t>
            </a:r>
            <a:r>
              <a:rPr lang="en-MY" sz="2400" dirty="0"/>
              <a:t> </a:t>
            </a:r>
            <a:r>
              <a:rPr lang="en-MY" sz="2400" dirty="0" err="1"/>
              <a:t>berkembang</a:t>
            </a:r>
            <a:r>
              <a:rPr lang="en-MY" sz="2400" dirty="0"/>
              <a:t> </a:t>
            </a:r>
            <a:r>
              <a:rPr lang="en-MY" sz="2400" dirty="0" err="1"/>
              <a:t>pesat</a:t>
            </a:r>
            <a:r>
              <a:rPr lang="en-MY" sz="2400" dirty="0"/>
              <a:t>.</a:t>
            </a:r>
          </a:p>
          <a:p>
            <a:r>
              <a:rPr lang="en-MY" sz="2400" dirty="0" err="1"/>
              <a:t>Makna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selanjutnya</a:t>
            </a:r>
            <a:r>
              <a:rPr lang="en-MY" sz="2400" dirty="0"/>
              <a:t> </a:t>
            </a:r>
            <a:r>
              <a:rPr lang="en-MY" sz="2400" dirty="0" err="1"/>
              <a:t>berkembang</a:t>
            </a:r>
            <a:r>
              <a:rPr lang="en-MY" sz="2400" dirty="0"/>
              <a:t> </a:t>
            </a:r>
            <a:r>
              <a:rPr lang="en-MY" sz="2400" dirty="0" err="1"/>
              <a:t>menjadi</a:t>
            </a:r>
            <a:r>
              <a:rPr lang="en-MY" sz="2400" dirty="0"/>
              <a:t> </a:t>
            </a:r>
            <a:r>
              <a:rPr lang="en-MY" sz="2400" dirty="0" err="1"/>
              <a:t>sikap</a:t>
            </a:r>
            <a:r>
              <a:rPr lang="en-MY" sz="2400" dirty="0"/>
              <a:t> </a:t>
            </a:r>
            <a:r>
              <a:rPr lang="en-MY" sz="2400" dirty="0" err="1"/>
              <a:t>lapang</a:t>
            </a:r>
            <a:r>
              <a:rPr lang="en-MY" sz="2400" dirty="0"/>
              <a:t> </a:t>
            </a:r>
            <a:r>
              <a:rPr lang="en-MY" sz="2400" dirty="0" err="1"/>
              <a:t>dada</a:t>
            </a:r>
            <a:r>
              <a:rPr lang="en-MY" sz="2400" dirty="0"/>
              <a:t>/ </a:t>
            </a:r>
            <a:r>
              <a:rPr lang="en-MY" sz="2400" dirty="0" err="1"/>
              <a:t>terbuka</a:t>
            </a:r>
            <a:r>
              <a:rPr lang="en-MY" sz="2400" dirty="0"/>
              <a:t> (welcome)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menghadapi</a:t>
            </a:r>
            <a:r>
              <a:rPr lang="en-MY" sz="2400" dirty="0"/>
              <a:t> </a:t>
            </a:r>
            <a:r>
              <a:rPr lang="en-MY" sz="2400" dirty="0" err="1"/>
              <a:t>perbezaan</a:t>
            </a:r>
            <a:r>
              <a:rPr lang="en-MY" sz="2400" dirty="0"/>
              <a:t> </a:t>
            </a:r>
            <a:r>
              <a:rPr lang="en-MY" sz="2400" dirty="0" err="1"/>
              <a:t>pendapat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para </a:t>
            </a:r>
            <a:r>
              <a:rPr lang="en-MY" sz="2400" dirty="0" err="1"/>
              <a:t>ilmuwan</a:t>
            </a:r>
            <a:r>
              <a:rPr lang="en-MY" sz="2400" dirty="0"/>
              <a:t>.</a:t>
            </a:r>
          </a:p>
          <a:p>
            <a:endParaRPr lang="en-MY" sz="2400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14950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8288A-7C61-4650-A376-5A555FAB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19" y="1385289"/>
            <a:ext cx="10991507" cy="710440"/>
          </a:xfrm>
        </p:spPr>
        <p:txBody>
          <a:bodyPr>
            <a:normAutofit fontScale="90000"/>
          </a:bodyPr>
          <a:lstStyle/>
          <a:p>
            <a:pPr algn="l"/>
            <a:r>
              <a:rPr lang="en-MY" b="1" dirty="0" err="1"/>
              <a:t>Teras</a:t>
            </a:r>
            <a:r>
              <a:rPr lang="en-MY" b="1" dirty="0"/>
              <a:t> </a:t>
            </a:r>
            <a:r>
              <a:rPr lang="en-MY" b="1" dirty="0" err="1"/>
              <a:t>pemikiran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br>
              <a:rPr lang="en-MY" b="1" dirty="0"/>
            </a:b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islam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B3E3D-BEBC-4DE8-AECC-CBCB06FAA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0521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smtClean="0"/>
              <a:t>4. </a:t>
            </a:r>
            <a:r>
              <a:rPr lang="en-MY" sz="2400" b="1" dirty="0" err="1" smtClean="0"/>
              <a:t>Kelestarian</a:t>
            </a:r>
            <a:r>
              <a:rPr lang="en-MY" sz="2400" b="1" dirty="0" smtClean="0"/>
              <a:t> </a:t>
            </a:r>
            <a:r>
              <a:rPr lang="en-MY" sz="2400" b="1" dirty="0" err="1"/>
              <a:t>hidup</a:t>
            </a:r>
            <a:endParaRPr lang="en-MY" sz="2400" b="1" dirty="0"/>
          </a:p>
          <a:p>
            <a:r>
              <a:rPr lang="en-MY" sz="2400" dirty="0" err="1"/>
              <a:t>Kelestarian</a:t>
            </a:r>
            <a:r>
              <a:rPr lang="en-MY" sz="2400" dirty="0"/>
              <a:t> </a:t>
            </a:r>
            <a:r>
              <a:rPr lang="en-MY" sz="2400" dirty="0" err="1"/>
              <a:t>hidup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prinsip</a:t>
            </a:r>
            <a:r>
              <a:rPr lang="en-MY" sz="2400" dirty="0"/>
              <a:t> </a:t>
            </a:r>
            <a:r>
              <a:rPr lang="en-MY" sz="2400" dirty="0" err="1"/>
              <a:t>penganjuran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memenuhi</a:t>
            </a:r>
            <a:r>
              <a:rPr lang="en-MY" sz="2400" dirty="0"/>
              <a:t> </a:t>
            </a:r>
            <a:r>
              <a:rPr lang="en-MY" sz="2400" dirty="0" err="1"/>
              <a:t>matlamat</a:t>
            </a:r>
            <a:r>
              <a:rPr lang="en-MY" sz="2400" dirty="0"/>
              <a:t> </a:t>
            </a:r>
            <a:r>
              <a:rPr lang="en-MY" sz="2400" dirty="0" err="1"/>
              <a:t>pembangunan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masa yang </a:t>
            </a:r>
            <a:r>
              <a:rPr lang="en-MY" sz="2400" dirty="0" err="1"/>
              <a:t>sama</a:t>
            </a:r>
            <a:r>
              <a:rPr lang="en-MY" sz="2400" dirty="0"/>
              <a:t> </a:t>
            </a:r>
            <a:r>
              <a:rPr lang="en-MY" sz="2400" dirty="0" err="1"/>
              <a:t>mengekalkan</a:t>
            </a:r>
            <a:r>
              <a:rPr lang="en-MY" sz="2400" dirty="0"/>
              <a:t> </a:t>
            </a:r>
            <a:r>
              <a:rPr lang="en-MY" sz="2400" dirty="0" err="1"/>
              <a:t>keupayaan</a:t>
            </a:r>
            <a:r>
              <a:rPr lang="en-MY" sz="2400" dirty="0"/>
              <a:t> </a:t>
            </a:r>
            <a:r>
              <a:rPr lang="en-MY" sz="2400" dirty="0" err="1"/>
              <a:t>sistem</a:t>
            </a:r>
            <a:r>
              <a:rPr lang="en-MY" sz="2400" dirty="0"/>
              <a:t> </a:t>
            </a:r>
            <a:r>
              <a:rPr lang="en-MY" sz="2400" dirty="0" err="1"/>
              <a:t>semula</a:t>
            </a:r>
            <a:r>
              <a:rPr lang="en-MY" sz="2400" dirty="0"/>
              <a:t> </a:t>
            </a:r>
            <a:r>
              <a:rPr lang="en-MY" sz="2400" dirty="0" err="1"/>
              <a:t>jadi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menyediakan</a:t>
            </a:r>
            <a:r>
              <a:rPr lang="en-MY" sz="2400" dirty="0"/>
              <a:t> </a:t>
            </a:r>
            <a:r>
              <a:rPr lang="en-MY" sz="2400" dirty="0" err="1"/>
              <a:t>sumber</a:t>
            </a:r>
            <a:r>
              <a:rPr lang="en-MY" sz="2400" dirty="0"/>
              <a:t> </a:t>
            </a:r>
            <a:r>
              <a:rPr lang="en-MY" sz="2400" dirty="0" err="1"/>
              <a:t>alam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perkhidmatan</a:t>
            </a:r>
            <a:r>
              <a:rPr lang="en-MY" sz="2400" dirty="0"/>
              <a:t> </a:t>
            </a:r>
            <a:r>
              <a:rPr lang="en-MY" sz="2400" dirty="0" err="1"/>
              <a:t>ekosistem</a:t>
            </a:r>
            <a:r>
              <a:rPr lang="en-MY" sz="2400" dirty="0"/>
              <a:t> yang </a:t>
            </a:r>
            <a:r>
              <a:rPr lang="en-MY" sz="2400" dirty="0" err="1"/>
              <a:t>bergantung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ekonomi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. </a:t>
            </a:r>
          </a:p>
          <a:p>
            <a:pPr marL="0" indent="0">
              <a:buNone/>
            </a:pPr>
            <a:endParaRPr lang="en-MY" sz="2400" dirty="0"/>
          </a:p>
          <a:p>
            <a:endParaRPr lang="en-MY" sz="2400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2798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23B5F81A-8158-42D1-910F-76DEA7F00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b="1" dirty="0" err="1"/>
              <a:t>kaedah-kaedah</a:t>
            </a:r>
            <a:r>
              <a:rPr lang="en-MY" b="1" dirty="0"/>
              <a:t> </a:t>
            </a:r>
            <a:r>
              <a:rPr lang="en-MY" b="1" dirty="0" err="1"/>
              <a:t>saintifik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para </a:t>
            </a:r>
            <a:r>
              <a:rPr lang="en-MY" b="1" dirty="0" err="1"/>
              <a:t>saintis</a:t>
            </a:r>
            <a:r>
              <a:rPr lang="en-MY" b="1" dirty="0"/>
              <a:t> Muslim </a:t>
            </a:r>
            <a:r>
              <a:rPr lang="en-MY" b="1" dirty="0" err="1"/>
              <a:t>terdahulu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786194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A027A9-E8F4-4C2E-A5E5-01CC27B8C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964" y="1347851"/>
            <a:ext cx="7369030" cy="602673"/>
          </a:xfrm>
        </p:spPr>
        <p:txBody>
          <a:bodyPr/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observasi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Al-</a:t>
            </a:r>
            <a:r>
              <a:rPr lang="en-MY" b="1" dirty="0" err="1"/>
              <a:t>Razi</a:t>
            </a:r>
            <a:endParaRPr lang="en-MY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008DAA72-5570-4172-853C-6817F5C7DC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709" y="570338"/>
            <a:ext cx="3373581" cy="5120376"/>
          </a:xfrm>
        </p:spPr>
      </p:pic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0C81BBA-40EA-4F75-94D5-11548506FA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2921" y="2397625"/>
            <a:ext cx="714735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Abu Bakr Muhammad ibn </a:t>
            </a:r>
            <a:r>
              <a:rPr lang="en-MY" sz="2400" dirty="0" err="1">
                <a:latin typeface="Century Gothic" panose="020B0502020202020204" pitchFamily="34" charset="0"/>
              </a:rPr>
              <a:t>Zakariyya</a:t>
            </a:r>
            <a:r>
              <a:rPr lang="en-MY" sz="2400" dirty="0">
                <a:latin typeface="Century Gothic" panose="020B0502020202020204" pitchFamily="34" charset="0"/>
              </a:rPr>
              <a:t> al-</a:t>
            </a:r>
            <a:r>
              <a:rPr lang="en-MY" sz="2400" dirty="0" err="1">
                <a:latin typeface="Century Gothic" panose="020B0502020202020204" pitchFamily="34" charset="0"/>
              </a:rPr>
              <a:t>Razi</a:t>
            </a:r>
            <a:r>
              <a:rPr lang="en-MY" sz="2400" dirty="0">
                <a:latin typeface="Century Gothic" panose="020B0502020202020204" pitchFamily="34" charset="0"/>
              </a:rPr>
              <a:t> (</a:t>
            </a:r>
            <a:r>
              <a:rPr lang="en-MY" sz="2400" dirty="0" err="1">
                <a:latin typeface="Century Gothic" panose="020B0502020202020204" pitchFamily="34" charset="0"/>
              </a:rPr>
              <a:t>dikenali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sebagai</a:t>
            </a:r>
            <a:r>
              <a:rPr lang="en-MY" sz="2400" dirty="0">
                <a:latin typeface="Century Gothic" panose="020B0502020202020204" pitchFamily="34" charset="0"/>
              </a:rPr>
              <a:t> Rhazes di Barat)- </a:t>
            </a:r>
            <a:r>
              <a:rPr lang="en-MY" sz="2400" dirty="0" err="1">
                <a:latin typeface="Century Gothic" panose="020B0502020202020204" pitchFamily="34" charset="0"/>
              </a:rPr>
              <a:t>Sarjana</a:t>
            </a:r>
            <a:r>
              <a:rPr lang="en-MY" sz="2400" dirty="0">
                <a:latin typeface="Century Gothic" panose="020B0502020202020204" pitchFamily="34" charset="0"/>
              </a:rPr>
              <a:t> Muslim </a:t>
            </a:r>
            <a:r>
              <a:rPr lang="en-MY" sz="2400" dirty="0" err="1">
                <a:latin typeface="Century Gothic" panose="020B0502020202020204" pitchFamily="34" charset="0"/>
              </a:rPr>
              <a:t>Parsi</a:t>
            </a:r>
            <a:endParaRPr lang="en-MY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Mempelajari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matematik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falsafah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astronomi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r>
              <a:rPr lang="en-MY" sz="2400" dirty="0">
                <a:latin typeface="Century Gothic" panose="020B0502020202020204" pitchFamily="34" charset="0"/>
              </a:rPr>
              <a:t> di Baghdad </a:t>
            </a:r>
            <a:r>
              <a:rPr lang="en-MY" sz="2400" dirty="0" err="1">
                <a:latin typeface="Century Gothic" panose="020B0502020202020204" pitchFamily="34" charset="0"/>
              </a:rPr>
              <a:t>daripada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gurunya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Humayun</a:t>
            </a:r>
            <a:r>
              <a:rPr lang="en-MY" sz="2400" dirty="0">
                <a:latin typeface="Century Gothic" panose="020B0502020202020204" pitchFamily="34" charset="0"/>
              </a:rPr>
              <a:t> Ibn </a:t>
            </a:r>
            <a:r>
              <a:rPr lang="en-MY" sz="2400" dirty="0" err="1">
                <a:latin typeface="Century Gothic" panose="020B0502020202020204" pitchFamily="34" charset="0"/>
              </a:rPr>
              <a:t>Ishaq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terkenal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bidang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perubatan</a:t>
            </a:r>
            <a:r>
              <a:rPr lang="en-MY" sz="2400" dirty="0">
                <a:latin typeface="Century Gothic" panose="020B0502020202020204" pitchFamily="34" charset="0"/>
              </a:rPr>
              <a:t> di Greek, </a:t>
            </a:r>
            <a:r>
              <a:rPr lang="en-MY" sz="2400" dirty="0" err="1">
                <a:latin typeface="Century Gothic" panose="020B0502020202020204" pitchFamily="34" charset="0"/>
              </a:rPr>
              <a:t>Parsi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India.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Ahli </a:t>
            </a:r>
            <a:r>
              <a:rPr lang="en-MY" sz="2400" dirty="0" err="1">
                <a:latin typeface="Century Gothic" panose="020B0502020202020204" pitchFamily="34" charset="0"/>
              </a:rPr>
              <a:t>perubatan</a:t>
            </a:r>
            <a:r>
              <a:rPr lang="en-MY" sz="2400" dirty="0">
                <a:latin typeface="Century Gothic" panose="020B0502020202020204" pitchFamily="34" charset="0"/>
              </a:rPr>
              <a:t> (</a:t>
            </a:r>
            <a:r>
              <a:rPr lang="en-MY" sz="2400" dirty="0" err="1">
                <a:latin typeface="Century Gothic" panose="020B0502020202020204" pitchFamily="34" charset="0"/>
              </a:rPr>
              <a:t>doktor</a:t>
            </a:r>
            <a:r>
              <a:rPr lang="en-MY" sz="2400" dirty="0">
                <a:latin typeface="Century Gothic" panose="020B0502020202020204" pitchFamily="34" charset="0"/>
              </a:rPr>
              <a:t>), </a:t>
            </a:r>
            <a:r>
              <a:rPr lang="en-MY" sz="2400" dirty="0" err="1">
                <a:latin typeface="Century Gothic" panose="020B0502020202020204" pitchFamily="34" charset="0"/>
              </a:rPr>
              <a:t>ahli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falsafah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ahli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sangat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dihormati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oleh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masyarakat</a:t>
            </a:r>
            <a:r>
              <a:rPr lang="en-MY" sz="2400" dirty="0">
                <a:latin typeface="Century Gothic" panose="020B0502020202020204" pitchFamily="34" charset="0"/>
              </a:rPr>
              <a:t> Muslim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Barat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4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A834272A-9168-4698-B9E4-1A4EDD727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86" y="1945964"/>
            <a:ext cx="7369030" cy="602673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observasi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Al-</a:t>
            </a:r>
            <a:r>
              <a:rPr lang="en-MY" b="1" dirty="0" err="1"/>
              <a:t>Razi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469F2FC2-6B3C-4C48-91A3-AF9B07BB74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799" y="1945964"/>
            <a:ext cx="4062413" cy="2734316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E0EE4BE-08FD-442C-82E5-9B58F40556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2286" y="2832655"/>
            <a:ext cx="6787513" cy="345500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Kitab </a:t>
            </a: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“Al </a:t>
            </a:r>
            <a:r>
              <a:rPr lang="en-MY" sz="2400" dirty="0" err="1">
                <a:latin typeface="Century Gothic" panose="020B0502020202020204" pitchFamily="34" charset="0"/>
              </a:rPr>
              <a:t>Judari</a:t>
            </a:r>
            <a:r>
              <a:rPr lang="en-MY" sz="2400" dirty="0">
                <a:latin typeface="Century Gothic" panose="020B0502020202020204" pitchFamily="34" charset="0"/>
              </a:rPr>
              <a:t> Wal </a:t>
            </a:r>
            <a:r>
              <a:rPr lang="en-MY" sz="2400" dirty="0" err="1">
                <a:latin typeface="Century Gothic" panose="020B0502020202020204" pitchFamily="34" charset="0"/>
              </a:rPr>
              <a:t>Hasbah</a:t>
            </a:r>
            <a:r>
              <a:rPr lang="en-MY" sz="2400" dirty="0">
                <a:latin typeface="Century Gothic" panose="020B0502020202020204" pitchFamily="34" charset="0"/>
              </a:rPr>
              <a:t>” </a:t>
            </a:r>
            <a:r>
              <a:rPr lang="en-MY" sz="2400" dirty="0" err="1">
                <a:latin typeface="Century Gothic" panose="020B0502020202020204" pitchFamily="34" charset="0"/>
              </a:rPr>
              <a:t>merupakan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antara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hasil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penulisan</a:t>
            </a:r>
            <a:r>
              <a:rPr lang="en-MY" sz="2400" dirty="0">
                <a:latin typeface="Century Gothic" panose="020B0502020202020204" pitchFamily="34" charset="0"/>
              </a:rPr>
              <a:t> paling </a:t>
            </a:r>
            <a:r>
              <a:rPr lang="en-MY" sz="2400" dirty="0" err="1">
                <a:latin typeface="Century Gothic" panose="020B0502020202020204" pitchFamily="34" charset="0"/>
              </a:rPr>
              <a:t>asli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terawal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bidang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perubatan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menerangkan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secara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terperinci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penyakit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demam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campak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cacar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Kitab </a:t>
            </a:r>
            <a:r>
              <a:rPr lang="en-MY" sz="2400" dirty="0" err="1">
                <a:latin typeface="Century Gothic" panose="020B0502020202020204" pitchFamily="34" charset="0"/>
              </a:rPr>
              <a:t>ini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telah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diterjemahkan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Bahasa Latin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beberapa</a:t>
            </a:r>
            <a:r>
              <a:rPr lang="en-MY" sz="2400" dirty="0">
                <a:latin typeface="Century Gothic" panose="020B0502020202020204" pitchFamily="34" charset="0"/>
              </a:rPr>
              <a:t> Bahasa lain di </a:t>
            </a:r>
            <a:r>
              <a:rPr lang="en-MY" sz="2400" dirty="0" err="1">
                <a:latin typeface="Century Gothic" panose="020B0502020202020204" pitchFamily="34" charset="0"/>
              </a:rPr>
              <a:t>Eropah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telah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diterbitkan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lebih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daripada</a:t>
            </a:r>
            <a:r>
              <a:rPr lang="en-MY" sz="2400" dirty="0">
                <a:latin typeface="Century Gothic" panose="020B0502020202020204" pitchFamily="34" charset="0"/>
              </a:rPr>
              <a:t> 40 kali </a:t>
            </a:r>
            <a:r>
              <a:rPr lang="en-MY" sz="2400" dirty="0" err="1">
                <a:latin typeface="Century Gothic" panose="020B0502020202020204" pitchFamily="34" charset="0"/>
              </a:rPr>
              <a:t>antara</a:t>
            </a:r>
            <a:r>
              <a:rPr lang="en-MY" sz="2400" dirty="0">
                <a:latin typeface="Century Gothic" panose="020B0502020202020204" pitchFamily="34" charset="0"/>
              </a:rPr>
              <a:t> 1498-1866 A.D. 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45745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6" y="1654477"/>
            <a:ext cx="7369030" cy="602673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observasi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Al-</a:t>
            </a:r>
            <a:r>
              <a:rPr lang="en-MY" b="1" dirty="0" err="1"/>
              <a:t>Razi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12523DB3-F7A8-44A8-A4D6-9DEBDD287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381" y="2711717"/>
            <a:ext cx="3647006" cy="2813404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3972" y="2653333"/>
            <a:ext cx="6899066" cy="366307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Al-</a:t>
            </a:r>
            <a:r>
              <a:rPr lang="en-MY" sz="2400" dirty="0" err="1">
                <a:latin typeface="Century Gothic" panose="020B0502020202020204" pitchFamily="34" charset="0"/>
              </a:rPr>
              <a:t>Razi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menamakan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penyakit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cacar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campak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sebagai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i="1" dirty="0">
                <a:latin typeface="Century Gothic" panose="020B0502020202020204" pitchFamily="34" charset="0"/>
              </a:rPr>
              <a:t>al-</a:t>
            </a:r>
            <a:r>
              <a:rPr lang="en-MY" sz="2400" i="1" dirty="0" err="1">
                <a:latin typeface="Century Gothic" panose="020B0502020202020204" pitchFamily="34" charset="0"/>
              </a:rPr>
              <a:t>judri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i="1" dirty="0">
                <a:latin typeface="Century Gothic" panose="020B0502020202020204" pitchFamily="34" charset="0"/>
              </a:rPr>
              <a:t>al-</a:t>
            </a:r>
            <a:r>
              <a:rPr lang="en-MY" sz="2400" i="1" dirty="0" err="1">
                <a:latin typeface="Century Gothic" panose="020B0502020202020204" pitchFamily="34" charset="0"/>
              </a:rPr>
              <a:t>hasba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  <a:p>
            <a:endParaRPr lang="en-MY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metod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ini</a:t>
            </a:r>
            <a:r>
              <a:rPr lang="en-MY" sz="2400" dirty="0">
                <a:latin typeface="Century Gothic" panose="020B0502020202020204" pitchFamily="34" charset="0"/>
              </a:rPr>
              <a:t>, al-</a:t>
            </a:r>
            <a:r>
              <a:rPr lang="en-MY" sz="2400" dirty="0" err="1">
                <a:latin typeface="Century Gothic" panose="020B0502020202020204" pitchFamily="34" charset="0"/>
              </a:rPr>
              <a:t>Razi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menjalankan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pemerhatian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terhadap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pesakit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menerangkan</a:t>
            </a:r>
            <a:r>
              <a:rPr lang="en-MY" sz="2400" dirty="0">
                <a:latin typeface="Century Gothic" panose="020B0502020202020204" pitchFamily="34" charset="0"/>
              </a:rPr>
              <a:t> symptom-symptom </a:t>
            </a:r>
            <a:r>
              <a:rPr lang="en-MY" sz="2400" dirty="0" err="1">
                <a:latin typeface="Century Gothic" panose="020B0502020202020204" pitchFamily="34" charset="0"/>
              </a:rPr>
              <a:t>penyakit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tersebut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secara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terperinci</a:t>
            </a:r>
            <a:r>
              <a:rPr lang="en-MY" sz="2400" dirty="0">
                <a:latin typeface="Century Gothic" panose="020B0502020202020204" pitchFamily="34" charset="0"/>
              </a:rPr>
              <a:t>. </a:t>
            </a: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juga </a:t>
            </a:r>
            <a:r>
              <a:rPr lang="en-MY" sz="2400" dirty="0" err="1">
                <a:latin typeface="Century Gothic" panose="020B0502020202020204" pitchFamily="34" charset="0"/>
              </a:rPr>
              <a:t>membezakan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penyakit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campak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cacar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berdasarkan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pemerhatiannya</a:t>
            </a:r>
            <a:r>
              <a:rPr lang="en-MY" sz="2400" dirty="0">
                <a:latin typeface="Century Gothic" panose="020B0502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220006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622" y="1763986"/>
            <a:ext cx="7369030" cy="602673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observasi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Al-</a:t>
            </a:r>
            <a:r>
              <a:rPr lang="en-MY" b="1" dirty="0" err="1"/>
              <a:t>Razi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12523DB3-F7A8-44A8-A4D6-9DEBDD2877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616" y="2611790"/>
            <a:ext cx="3743382" cy="2887752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9218" y="2688446"/>
            <a:ext cx="6899066" cy="24803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Menurut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kemunculan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demam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campak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adalah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disebabkan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oleh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demam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berlanjutan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mengakibatkan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sakit</a:t>
            </a:r>
            <a:r>
              <a:rPr lang="en-MY" sz="2400" dirty="0">
                <a:latin typeface="Century Gothic" panose="020B0502020202020204" pitchFamily="34" charset="0"/>
              </a:rPr>
              <a:t> di </a:t>
            </a:r>
            <a:r>
              <a:rPr lang="en-MY" sz="2400" dirty="0" err="1">
                <a:latin typeface="Century Gothic" panose="020B0502020202020204" pitchFamily="34" charset="0"/>
              </a:rPr>
              <a:t>bahagian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belakang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gatal</a:t>
            </a:r>
            <a:r>
              <a:rPr lang="en-MY" sz="2400" dirty="0">
                <a:latin typeface="Century Gothic" panose="020B0502020202020204" pitchFamily="34" charset="0"/>
              </a:rPr>
              <a:t> di </a:t>
            </a:r>
            <a:r>
              <a:rPr lang="en-MY" sz="2400" dirty="0" err="1">
                <a:latin typeface="Century Gothic" panose="020B0502020202020204" pitchFamily="34" charset="0"/>
              </a:rPr>
              <a:t>bahagian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hidung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serta</a:t>
            </a:r>
            <a:r>
              <a:rPr lang="en-MY" sz="2400" dirty="0">
                <a:latin typeface="Century Gothic" panose="020B0502020202020204" pitchFamily="34" charset="0"/>
              </a:rPr>
              <a:t> rasa </a:t>
            </a:r>
            <a:r>
              <a:rPr lang="en-MY" sz="2400" dirty="0" err="1">
                <a:latin typeface="Century Gothic" panose="020B0502020202020204" pitchFamily="34" charset="0"/>
              </a:rPr>
              <a:t>menggigil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semasa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tidur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103696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83" y="1238343"/>
            <a:ext cx="7369030" cy="602673"/>
          </a:xfrm>
        </p:spPr>
        <p:txBody>
          <a:bodyPr/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eksperimen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Al-</a:t>
            </a:r>
            <a:r>
              <a:rPr lang="en-MY" b="1" dirty="0" err="1"/>
              <a:t>Razi</a:t>
            </a:r>
            <a:endParaRPr lang="en-MY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AB3AC6BB-000C-4B95-8F77-CCE9BA1F61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340" y="1670011"/>
            <a:ext cx="3521395" cy="2275872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513" y="1954735"/>
            <a:ext cx="7879170" cy="457747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bidang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menkatalog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menerangkan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secara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terperinci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eksperimen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dijalankan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menerangkan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secara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terperinci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eksperimen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mengikut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turutan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berikut</a:t>
            </a:r>
            <a:r>
              <a:rPr lang="en-MY" sz="2400" dirty="0">
                <a:latin typeface="Century Gothic" panose="020B0502020202020204" pitchFamily="34" charset="0"/>
              </a:rPr>
              <a:t>:</a:t>
            </a:r>
          </a:p>
          <a:p>
            <a:r>
              <a:rPr lang="en-MY" sz="2400" dirty="0">
                <a:latin typeface="Century Gothic" panose="020B0502020202020204" pitchFamily="34" charset="0"/>
              </a:rPr>
              <a:t>	1)</a:t>
            </a:r>
            <a:r>
              <a:rPr lang="en-MY" sz="2400" dirty="0" err="1">
                <a:latin typeface="Century Gothic" panose="020B0502020202020204" pitchFamily="34" charset="0"/>
              </a:rPr>
              <a:t>Bahan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digunakan</a:t>
            </a:r>
            <a:endParaRPr lang="en-MY" sz="2400" dirty="0">
              <a:latin typeface="Century Gothic" panose="020B0502020202020204" pitchFamily="34" charset="0"/>
            </a:endParaRPr>
          </a:p>
          <a:p>
            <a:r>
              <a:rPr lang="en-MY" sz="2400" dirty="0">
                <a:latin typeface="Century Gothic" panose="020B0502020202020204" pitchFamily="34" charset="0"/>
              </a:rPr>
              <a:t>	2)</a:t>
            </a:r>
            <a:r>
              <a:rPr lang="en-MY" sz="2400" dirty="0" err="1">
                <a:latin typeface="Century Gothic" panose="020B0502020202020204" pitchFamily="34" charset="0"/>
              </a:rPr>
              <a:t>Radas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digunakan</a:t>
            </a:r>
            <a:endParaRPr lang="en-MY" sz="2400" dirty="0">
              <a:latin typeface="Century Gothic" panose="020B0502020202020204" pitchFamily="34" charset="0"/>
            </a:endParaRPr>
          </a:p>
          <a:p>
            <a:r>
              <a:rPr lang="en-MY" sz="2400" dirty="0">
                <a:latin typeface="Century Gothic" panose="020B0502020202020204" pitchFamily="34" charset="0"/>
              </a:rPr>
              <a:t>	3)</a:t>
            </a:r>
            <a:r>
              <a:rPr lang="en-MY" sz="2400" dirty="0" err="1">
                <a:latin typeface="Century Gothic" panose="020B0502020202020204" pitchFamily="34" charset="0"/>
              </a:rPr>
              <a:t>Kaedah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keadaan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eksperimen</a:t>
            </a:r>
            <a:r>
              <a:rPr lang="en-MY" sz="2400" dirty="0">
                <a:latin typeface="Century Gothic" panose="020B0502020202020204" pitchFamily="34" charset="0"/>
              </a:rPr>
              <a:t> 	yang 	</a:t>
            </a:r>
            <a:r>
              <a:rPr lang="en-MY" sz="2400" dirty="0" err="1">
                <a:latin typeface="Century Gothic" panose="020B0502020202020204" pitchFamily="34" charset="0"/>
              </a:rPr>
              <a:t>dijalankan</a:t>
            </a:r>
            <a:endParaRPr lang="en-MY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juga </a:t>
            </a:r>
            <a:r>
              <a:rPr lang="en-MY" sz="2400" dirty="0" err="1">
                <a:latin typeface="Century Gothic" panose="020B0502020202020204" pitchFamily="34" charset="0"/>
              </a:rPr>
              <a:t>menubuhkan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makmal</a:t>
            </a:r>
            <a:r>
              <a:rPr lang="en-MY" sz="2400" dirty="0">
                <a:latin typeface="Century Gothic" panose="020B0502020202020204" pitchFamily="34" charset="0"/>
              </a:rPr>
              <a:t> modern, </a:t>
            </a:r>
            <a:r>
              <a:rPr lang="en-MY" sz="2400" dirty="0" err="1">
                <a:latin typeface="Century Gothic" panose="020B0502020202020204" pitchFamily="34" charset="0"/>
              </a:rPr>
              <a:t>mereka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cipta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menerangkan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menggunakan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lebih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daripada</a:t>
            </a:r>
            <a:r>
              <a:rPr lang="en-MY" sz="2400" dirty="0">
                <a:latin typeface="Century Gothic" panose="020B0502020202020204" pitchFamily="34" charset="0"/>
              </a:rPr>
              <a:t> 20 </a:t>
            </a:r>
            <a:r>
              <a:rPr lang="en-MY" sz="2400" dirty="0" err="1">
                <a:latin typeface="Century Gothic" panose="020B0502020202020204" pitchFamily="34" charset="0"/>
              </a:rPr>
              <a:t>instrumen</a:t>
            </a:r>
            <a:endParaRPr lang="en-MY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>
              <a:latin typeface="Century Gothic" panose="020B0502020202020204" pitchFamily="34" charset="0"/>
            </a:endParaRPr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040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66" y="1457361"/>
            <a:ext cx="7593732" cy="1176330"/>
          </a:xfrm>
        </p:spPr>
        <p:txBody>
          <a:bodyPr>
            <a:normAutofit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pembuktian</a:t>
            </a:r>
            <a:r>
              <a:rPr lang="en-MY" b="1" dirty="0"/>
              <a:t> </a:t>
            </a:r>
            <a:r>
              <a:rPr lang="en-MY" b="1" dirty="0" err="1"/>
              <a:t>melalui</a:t>
            </a:r>
            <a:r>
              <a:rPr lang="en-MY" b="1" dirty="0"/>
              <a:t> </a:t>
            </a:r>
            <a:r>
              <a:rPr lang="en-MY" b="1" dirty="0" err="1"/>
              <a:t>eksperimen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Jabir Ibn </a:t>
            </a:r>
            <a:r>
              <a:rPr lang="en-MY" b="1" dirty="0" err="1"/>
              <a:t>Hayyan</a:t>
            </a:r>
            <a:endParaRPr lang="en-MY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EBDC94BA-AE49-4B23-A530-D7CBC51316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590" y="2217557"/>
            <a:ext cx="3872096" cy="2680682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447" y="3293034"/>
            <a:ext cx="6849786" cy="293802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Abu Abdullah Jabir bin </a:t>
            </a:r>
            <a:r>
              <a:rPr lang="en-MY" sz="2400" dirty="0" err="1">
                <a:latin typeface="Century Gothic" panose="020B0502020202020204" pitchFamily="34" charset="0"/>
              </a:rPr>
              <a:t>Hayyan</a:t>
            </a:r>
            <a:r>
              <a:rPr lang="en-MY" sz="2400" dirty="0">
                <a:latin typeface="Century Gothic" panose="020B0502020202020204" pitchFamily="34" charset="0"/>
              </a:rPr>
              <a:t> Al-</a:t>
            </a:r>
            <a:r>
              <a:rPr lang="en-MY" sz="2400" dirty="0" err="1">
                <a:latin typeface="Century Gothic" panose="020B0502020202020204" pitchFamily="34" charset="0"/>
              </a:rPr>
              <a:t>Kufi</a:t>
            </a:r>
            <a:r>
              <a:rPr lang="en-MY" sz="2400" dirty="0">
                <a:latin typeface="Century Gothic" panose="020B0502020202020204" pitchFamily="34" charset="0"/>
              </a:rPr>
              <a:t> As-Sufi (</a:t>
            </a:r>
            <a:r>
              <a:rPr lang="en-MY" sz="2400" dirty="0" err="1">
                <a:latin typeface="Century Gothic" panose="020B0502020202020204" pitchFamily="34" charset="0"/>
              </a:rPr>
              <a:t>dikenali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sebagai</a:t>
            </a:r>
            <a:r>
              <a:rPr lang="en-MY" sz="2400" dirty="0">
                <a:latin typeface="Century Gothic" panose="020B0502020202020204" pitchFamily="34" charset="0"/>
              </a:rPr>
              <a:t> Geber di Barat).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Terkenal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sebagai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bapa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ilmu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endParaRPr lang="en-MY" sz="2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Orang </a:t>
            </a:r>
            <a:r>
              <a:rPr lang="en-MY" sz="2400" dirty="0" err="1">
                <a:latin typeface="Century Gothic" panose="020B0502020202020204" pitchFamily="34" charset="0"/>
              </a:rPr>
              <a:t>pertama</a:t>
            </a:r>
            <a:r>
              <a:rPr lang="en-MY" sz="2400" dirty="0">
                <a:latin typeface="Century Gothic" panose="020B0502020202020204" pitchFamily="34" charset="0"/>
              </a:rPr>
              <a:t> yang </a:t>
            </a:r>
            <a:r>
              <a:rPr lang="en-MY" sz="2400" dirty="0" err="1">
                <a:latin typeface="Century Gothic" panose="020B0502020202020204" pitchFamily="34" charset="0"/>
              </a:rPr>
              <a:t>bercakap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mengenai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ilmu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membina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makmal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sains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menjalankan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eksperimen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secara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sistematik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180387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9753" y="3211108"/>
            <a:ext cx="6389133" cy="3551285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menerangkan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dengan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terperinci</a:t>
            </a:r>
            <a:r>
              <a:rPr lang="en-MY" sz="2400" dirty="0">
                <a:latin typeface="Century Gothic" panose="020B0502020202020204" pitchFamily="34" charset="0"/>
              </a:rPr>
              <a:t> proses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seperti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pengkristalan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pemejalwapan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penyulingan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penyejatan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penurasan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penghabluran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pengkalsinan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penurunan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penyediaan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bahan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Beliau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mempunya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makmal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peribadi</a:t>
            </a:r>
            <a:r>
              <a:rPr lang="en-MY" sz="2400" dirty="0">
                <a:latin typeface="Century Gothic" panose="020B0502020202020204" pitchFamily="34" charset="0"/>
              </a:rPr>
              <a:t> di </a:t>
            </a:r>
            <a:r>
              <a:rPr lang="en-MY" sz="2400" dirty="0" err="1">
                <a:latin typeface="Century Gothic" panose="020B0502020202020204" pitchFamily="34" charset="0"/>
              </a:rPr>
              <a:t>rumahnya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untuk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melakukan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eksperimen</a:t>
            </a:r>
            <a:endParaRPr lang="en-MY" sz="2400" dirty="0">
              <a:latin typeface="Century Gothic" panose="020B0502020202020204" pitchFamily="34" charset="0"/>
            </a:endParaRPr>
          </a:p>
          <a:p>
            <a:r>
              <a:rPr lang="en-MY" sz="2400" dirty="0">
                <a:latin typeface="Century Gothic" panose="020B0502020202020204" pitchFamily="34" charset="0"/>
              </a:rPr>
              <a:t> </a:t>
            </a:r>
            <a:endParaRPr lang="en-MY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EA2D80-8372-4053-80CF-060B24A77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5852" y="3104580"/>
            <a:ext cx="3949478" cy="292888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="" xmlns:a16="http://schemas.microsoft.com/office/drawing/2014/main" id="{4F22AA57-8160-4F83-8FD8-9CD5ED105DEE}"/>
              </a:ext>
            </a:extLst>
          </p:cNvPr>
          <p:cNvSpPr txBox="1">
            <a:spLocks/>
          </p:cNvSpPr>
          <p:nvPr/>
        </p:nvSpPr>
        <p:spPr>
          <a:xfrm>
            <a:off x="613966" y="1457361"/>
            <a:ext cx="7593732" cy="117633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pembuktian</a:t>
            </a:r>
            <a:r>
              <a:rPr lang="en-MY" b="1" dirty="0"/>
              <a:t> </a:t>
            </a:r>
            <a:r>
              <a:rPr lang="en-MY" b="1" dirty="0" err="1"/>
              <a:t>melalui</a:t>
            </a:r>
            <a:r>
              <a:rPr lang="en-MY" b="1" dirty="0"/>
              <a:t> </a:t>
            </a:r>
            <a:r>
              <a:rPr lang="en-MY" b="1" dirty="0" err="1"/>
              <a:t>eksperimen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Jabir Ibn </a:t>
            </a:r>
            <a:r>
              <a:rPr lang="en-MY" b="1" dirty="0" err="1"/>
              <a:t>Hayyan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1337986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9990" y="69528"/>
            <a:ext cx="7772400" cy="685800"/>
          </a:xfrm>
        </p:spPr>
        <p:txBody>
          <a:bodyPr>
            <a:normAutofit/>
          </a:bodyPr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75C241-0B9C-4B39-976E-32822FFB0422}" type="slidenum">
              <a:rPr lang="ar-SA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221899"/>
              </p:ext>
            </p:extLst>
          </p:nvPr>
        </p:nvGraphicFramePr>
        <p:xfrm>
          <a:off x="1524000" y="767897"/>
          <a:ext cx="9144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17964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071" y="1325950"/>
            <a:ext cx="7490413" cy="1105149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eksperimen</a:t>
            </a:r>
            <a:r>
              <a:rPr lang="en-MY" b="1" dirty="0"/>
              <a:t> yang </a:t>
            </a:r>
            <a:r>
              <a:rPr lang="en-MY" b="1" dirty="0" err="1"/>
              <a:t>sistematik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Jabir Ibn </a:t>
            </a:r>
            <a:r>
              <a:rPr lang="en-MY" b="1" dirty="0" err="1"/>
              <a:t>Hayyan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2071" y="2756439"/>
            <a:ext cx="6389133" cy="3272030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Kettani</a:t>
            </a:r>
            <a:r>
              <a:rPr lang="en-MY" sz="2400" dirty="0">
                <a:latin typeface="Century Gothic" panose="020B0502020202020204" pitchFamily="34" charset="0"/>
              </a:rPr>
              <a:t> (1976) </a:t>
            </a:r>
            <a:r>
              <a:rPr lang="en-MY" sz="2400" dirty="0" err="1">
                <a:latin typeface="Century Gothic" panose="020B0502020202020204" pitchFamily="34" charset="0"/>
              </a:rPr>
              <a:t>melaporkan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bahawa</a:t>
            </a:r>
            <a:r>
              <a:rPr lang="en-MY" sz="2400" dirty="0">
                <a:latin typeface="Century Gothic" panose="020B0502020202020204" pitchFamily="34" charset="0"/>
              </a:rPr>
              <a:t> Jabir </a:t>
            </a:r>
            <a:r>
              <a:rPr lang="en-MY" sz="2400" dirty="0" err="1">
                <a:latin typeface="Century Gothic" panose="020B0502020202020204" pitchFamily="34" charset="0"/>
              </a:rPr>
              <a:t>pernah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berkata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tentang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kaedah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sistematik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eksperimen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ilmu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kimianya</a:t>
            </a:r>
            <a:r>
              <a:rPr lang="en-MY" sz="2400" dirty="0">
                <a:latin typeface="Century Gothic" panose="020B0502020202020204" pitchFamily="34" charset="0"/>
              </a:rPr>
              <a:t>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>
              <a:latin typeface="Century Gothic" panose="020B0502020202020204" pitchFamily="34" charset="0"/>
            </a:endParaRPr>
          </a:p>
          <a:p>
            <a:r>
              <a:rPr lang="en-MY" sz="2400" dirty="0">
                <a:latin typeface="Century Gothic" panose="020B0502020202020204" pitchFamily="34" charset="0"/>
              </a:rPr>
              <a:t> “</a:t>
            </a:r>
            <a:r>
              <a:rPr lang="en-MY" sz="2400" i="1" dirty="0" err="1">
                <a:latin typeface="Century Gothic" panose="020B0502020202020204" pitchFamily="34" charset="0"/>
              </a:rPr>
              <a:t>Aku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ketahui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melalui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tanganku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dan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kemudiannya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akalku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dan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aku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selidiki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hingga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betul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kemudiannya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aku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akan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cari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kesilapan</a:t>
            </a:r>
            <a:r>
              <a:rPr lang="en-MY" sz="2400" i="1" dirty="0">
                <a:latin typeface="Century Gothic" panose="020B0502020202020204" pitchFamily="34" charset="0"/>
              </a:rPr>
              <a:t> </a:t>
            </a:r>
            <a:r>
              <a:rPr lang="en-MY" sz="2400" i="1" dirty="0" err="1">
                <a:latin typeface="Century Gothic" panose="020B0502020202020204" pitchFamily="34" charset="0"/>
              </a:rPr>
              <a:t>daripadanya</a:t>
            </a:r>
            <a:r>
              <a:rPr lang="en-MY" sz="2400" dirty="0">
                <a:latin typeface="Century Gothic" panose="020B0502020202020204" pitchFamily="34" charset="0"/>
              </a:rPr>
              <a:t>.”</a:t>
            </a:r>
          </a:p>
          <a:p>
            <a:r>
              <a:rPr lang="en-MY" sz="2400" dirty="0">
                <a:latin typeface="Century Gothic" panose="020B0502020202020204" pitchFamily="34" charset="0"/>
              </a:rPr>
              <a:t> </a:t>
            </a:r>
            <a:endParaRPr lang="en-MY" dirty="0"/>
          </a:p>
        </p:txBody>
      </p:sp>
      <p:pic>
        <p:nvPicPr>
          <p:cNvPr id="7" name="Picture 2" descr="http://muslimheritage.com/sites/default/files/acf2da.gif">
            <a:extLst>
              <a:ext uri="{FF2B5EF4-FFF2-40B4-BE49-F238E27FC236}">
                <a16:creationId xmlns="" xmlns:a16="http://schemas.microsoft.com/office/drawing/2014/main" id="{3D2460E0-0358-4DF0-B3AC-6110F327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67" y="1478455"/>
            <a:ext cx="3044349" cy="424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3605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169" y="2633691"/>
            <a:ext cx="8881177" cy="4046357"/>
          </a:xfrm>
        </p:spPr>
        <p:txBody>
          <a:bodyPr>
            <a:normAutofit fontScale="25000" lnSpcReduction="20000"/>
          </a:bodyPr>
          <a:lstStyle/>
          <a:p>
            <a:endParaRPr lang="en-MY" sz="7200" b="1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8000" dirty="0" err="1">
                <a:latin typeface="Century Gothic" panose="020B0502020202020204" pitchFamily="34" charset="0"/>
              </a:rPr>
              <a:t>Kaedah</a:t>
            </a:r>
            <a:r>
              <a:rPr lang="en-MY" sz="8000" dirty="0">
                <a:latin typeface="Century Gothic" panose="020B0502020202020204" pitchFamily="34" charset="0"/>
              </a:rPr>
              <a:t> yang </a:t>
            </a:r>
            <a:r>
              <a:rPr lang="en-MY" sz="8000" dirty="0" err="1">
                <a:latin typeface="Century Gothic" panose="020B0502020202020204" pitchFamily="34" charset="0"/>
              </a:rPr>
              <a:t>digunakan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oleh</a:t>
            </a:r>
            <a:r>
              <a:rPr lang="en-MY" sz="8000" dirty="0">
                <a:latin typeface="Century Gothic" panose="020B0502020202020204" pitchFamily="34" charset="0"/>
              </a:rPr>
              <a:t> Jabir </a:t>
            </a:r>
            <a:r>
              <a:rPr lang="en-MY" sz="8000" dirty="0" err="1">
                <a:latin typeface="Century Gothic" panose="020B0502020202020204" pitchFamily="34" charset="0"/>
              </a:rPr>
              <a:t>boleh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diringkaskan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kepada</a:t>
            </a:r>
            <a:r>
              <a:rPr lang="en-MY" sz="8000" dirty="0">
                <a:latin typeface="Century Gothic" panose="020B0502020202020204" pitchFamily="34" charset="0"/>
              </a:rPr>
              <a:t> 3 </a:t>
            </a:r>
            <a:r>
              <a:rPr lang="en-MY" sz="8000" dirty="0" err="1">
                <a:latin typeface="Century Gothic" panose="020B0502020202020204" pitchFamily="34" charset="0"/>
              </a:rPr>
              <a:t>langkah</a:t>
            </a:r>
            <a:r>
              <a:rPr lang="en-MY" sz="8000" dirty="0">
                <a:latin typeface="Century Gothic" panose="020B0502020202020204" pitchFamily="34" charset="0"/>
              </a:rPr>
              <a:t>:</a:t>
            </a:r>
          </a:p>
          <a:p>
            <a:endParaRPr lang="en-MY" sz="8000" dirty="0">
              <a:latin typeface="Century Gothic" panose="020B0502020202020204" pitchFamily="34" charset="0"/>
            </a:endParaRPr>
          </a:p>
          <a:p>
            <a:r>
              <a:rPr lang="en-MY" sz="8000" dirty="0">
                <a:latin typeface="Century Gothic" panose="020B0502020202020204" pitchFamily="34" charset="0"/>
              </a:rPr>
              <a:t>1)Ahli </a:t>
            </a:r>
            <a:r>
              <a:rPr lang="en-MY" sz="8000" dirty="0" err="1">
                <a:latin typeface="Century Gothic" panose="020B0502020202020204" pitchFamily="34" charset="0"/>
              </a:rPr>
              <a:t>kimia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perlu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menetapkan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andaian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melalui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pemerhatiannya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untuk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menjelaskan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fenomena</a:t>
            </a:r>
            <a:r>
              <a:rPr lang="en-MY" sz="8000" dirty="0">
                <a:latin typeface="Century Gothic" panose="020B0502020202020204" pitchFamily="34" charset="0"/>
              </a:rPr>
              <a:t> yang </a:t>
            </a:r>
            <a:r>
              <a:rPr lang="en-MY" sz="8000" dirty="0" err="1">
                <a:latin typeface="Century Gothic" panose="020B0502020202020204" pitchFamily="34" charset="0"/>
              </a:rPr>
              <a:t>ingin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diketengahkan</a:t>
            </a:r>
            <a:endParaRPr lang="en-MY" sz="8000" dirty="0">
              <a:latin typeface="Century Gothic" panose="020B0502020202020204" pitchFamily="34" charset="0"/>
            </a:endParaRPr>
          </a:p>
          <a:p>
            <a:endParaRPr lang="en-MY" sz="8000" dirty="0">
              <a:latin typeface="Century Gothic" panose="020B0502020202020204" pitchFamily="34" charset="0"/>
            </a:endParaRPr>
          </a:p>
          <a:p>
            <a:r>
              <a:rPr lang="en-MY" sz="8000" dirty="0">
                <a:latin typeface="Century Gothic" panose="020B0502020202020204" pitchFamily="34" charset="0"/>
              </a:rPr>
              <a:t>2) </a:t>
            </a:r>
            <a:r>
              <a:rPr lang="en-MY" sz="8000" dirty="0" err="1">
                <a:latin typeface="Century Gothic" panose="020B0502020202020204" pitchFamily="34" charset="0"/>
              </a:rPr>
              <a:t>Membuat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kesimpulan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berdasarkan</a:t>
            </a:r>
            <a:r>
              <a:rPr lang="en-MY" sz="8000" dirty="0">
                <a:latin typeface="Century Gothic" panose="020B0502020202020204" pitchFamily="34" charset="0"/>
              </a:rPr>
              <a:t> </a:t>
            </a:r>
            <a:r>
              <a:rPr lang="en-MY" sz="8000" dirty="0" err="1">
                <a:latin typeface="Century Gothic" panose="020B0502020202020204" pitchFamily="34" charset="0"/>
              </a:rPr>
              <a:t>andaian</a:t>
            </a:r>
            <a:r>
              <a:rPr lang="en-MY" sz="8000" dirty="0">
                <a:latin typeface="Century Gothic" panose="020B0502020202020204" pitchFamily="34" charset="0"/>
              </a:rPr>
              <a:t> (</a:t>
            </a:r>
            <a:r>
              <a:rPr lang="en-MY" sz="8000" dirty="0" err="1">
                <a:latin typeface="Century Gothic" panose="020B0502020202020204" pitchFamily="34" charset="0"/>
              </a:rPr>
              <a:t>hipotesis</a:t>
            </a:r>
            <a:r>
              <a:rPr lang="en-MY" sz="8000" dirty="0">
                <a:latin typeface="Century Gothic" panose="020B0502020202020204" pitchFamily="34" charset="0"/>
              </a:rPr>
              <a:t>)</a:t>
            </a:r>
          </a:p>
          <a:p>
            <a:endParaRPr lang="en-MY" sz="8000" dirty="0">
              <a:latin typeface="Century Gothic" panose="020B0502020202020204" pitchFamily="34" charset="0"/>
            </a:endParaRPr>
          </a:p>
          <a:p>
            <a:r>
              <a:rPr lang="en-MY" sz="8000" dirty="0">
                <a:latin typeface="Century Gothic" panose="020B0502020202020204" pitchFamily="34" charset="0"/>
              </a:rPr>
              <a:t>3)</a:t>
            </a:r>
            <a:r>
              <a:rPr kumimoji="0" lang="ms-MY" altLang="en-US" sz="8000" b="0" i="0" u="none" strike="noStrike" cap="none" normalizeH="0" baseline="0" dirty="0">
                <a:ln>
                  <a:noFill/>
                </a:ln>
                <a:effectLst/>
                <a:latin typeface="Century Gothic" panose="020B0502020202020204" pitchFamily="34" charset="0"/>
              </a:rPr>
              <a:t> Mengambil kesimpulan ini kembali kepada alam semula jadi dan melihat sama ada ia akan menyokong penemuan barunya atau tidak. Jika mereka terbukti benar, hipotesis berubah menjadi undang-undang saintifik yang boleh dipercayai dalam mengesan bagaimana sifat akan bertindak balas dalam keadaan tertentu. </a:t>
            </a:r>
          </a:p>
          <a:p>
            <a:endParaRPr lang="en-MY" sz="3800" dirty="0">
              <a:latin typeface="Century Gothic" panose="020B0502020202020204" pitchFamily="34" charset="0"/>
            </a:endParaRPr>
          </a:p>
          <a:p>
            <a:endParaRPr lang="en-MY" b="1" dirty="0"/>
          </a:p>
          <a:p>
            <a:endParaRPr lang="en-MY" b="1" dirty="0"/>
          </a:p>
          <a:p>
            <a:endParaRPr lang="en-MY" b="1" dirty="0"/>
          </a:p>
          <a:p>
            <a:endParaRPr lang="en-MY" b="1" dirty="0"/>
          </a:p>
          <a:p>
            <a:endParaRPr lang="en-MY" b="1" dirty="0"/>
          </a:p>
          <a:p>
            <a:endParaRPr lang="en-MY" b="1" dirty="0"/>
          </a:p>
          <a:p>
            <a:endParaRPr lang="en-MY" b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MY" sz="2400" dirty="0">
              <a:latin typeface="Century Gothic" panose="020B0502020202020204" pitchFamily="34" charset="0"/>
            </a:endParaRPr>
          </a:p>
          <a:p>
            <a:r>
              <a:rPr lang="en-MY" sz="2400" dirty="0">
                <a:latin typeface="Century Gothic" panose="020B0502020202020204" pitchFamily="34" charset="0"/>
              </a:rPr>
              <a:t> </a:t>
            </a:r>
            <a:endParaRPr lang="en-MY" dirty="0"/>
          </a:p>
        </p:txBody>
      </p:sp>
      <p:pic>
        <p:nvPicPr>
          <p:cNvPr id="7" name="Picture 2" descr="http://muslimheritage.com/sites/default/files/acf2da.gif">
            <a:extLst>
              <a:ext uri="{FF2B5EF4-FFF2-40B4-BE49-F238E27FC236}">
                <a16:creationId xmlns="" xmlns:a16="http://schemas.microsoft.com/office/drawing/2014/main" id="{3D2460E0-0358-4DF0-B3AC-6110F32733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74" y="2704873"/>
            <a:ext cx="2279024" cy="317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="" xmlns:a16="http://schemas.microsoft.com/office/drawing/2014/main" id="{D07219F5-D3E4-4446-889F-42BC8863E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66" y="1457361"/>
            <a:ext cx="7593732" cy="1176330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pembuktian</a:t>
            </a:r>
            <a:r>
              <a:rPr lang="en-MY" b="1" dirty="0"/>
              <a:t> </a:t>
            </a:r>
            <a:r>
              <a:rPr lang="en-MY" b="1" dirty="0" err="1"/>
              <a:t>melalui</a:t>
            </a:r>
            <a:r>
              <a:rPr lang="en-MY" b="1" dirty="0"/>
              <a:t> </a:t>
            </a:r>
            <a:r>
              <a:rPr lang="en-MY" b="1" dirty="0" err="1"/>
              <a:t>eksperimen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Jabir Ibn </a:t>
            </a:r>
            <a:r>
              <a:rPr lang="en-MY" b="1" dirty="0" err="1"/>
              <a:t>Hayyan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1911052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66" y="1457361"/>
            <a:ext cx="7593732" cy="1176330"/>
          </a:xfrm>
        </p:spPr>
        <p:txBody>
          <a:bodyPr>
            <a:normAutofit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diagnosis </a:t>
            </a:r>
            <a:r>
              <a:rPr lang="en-MY" b="1" dirty="0" err="1"/>
              <a:t>oleh</a:t>
            </a:r>
            <a:r>
              <a:rPr lang="en-MY" b="1" dirty="0"/>
              <a:t> </a:t>
            </a:r>
            <a:r>
              <a:rPr lang="en-MY" b="1" dirty="0" err="1"/>
              <a:t>ibnu</a:t>
            </a:r>
            <a:r>
              <a:rPr lang="en-MY" b="1" dirty="0"/>
              <a:t> </a:t>
            </a:r>
            <a:r>
              <a:rPr lang="en-MY" b="1" dirty="0" err="1"/>
              <a:t>sina</a:t>
            </a:r>
            <a:endParaRPr lang="en-MY" b="1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447" y="2869136"/>
            <a:ext cx="6849786" cy="336192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Abu Ali Al-</a:t>
            </a:r>
            <a:r>
              <a:rPr lang="en-MY" sz="2400" dirty="0" err="1">
                <a:latin typeface="Century Gothic" panose="020B0502020202020204" pitchFamily="34" charset="0"/>
              </a:rPr>
              <a:t>Husein</a:t>
            </a:r>
            <a:r>
              <a:rPr lang="en-MY" sz="2400" dirty="0">
                <a:latin typeface="Century Gothic" panose="020B0502020202020204" pitchFamily="34" charset="0"/>
              </a:rPr>
              <a:t> bin Abdullah bin Hassan bin Ali bin </a:t>
            </a:r>
            <a:r>
              <a:rPr lang="en-MY" sz="2400" dirty="0" err="1">
                <a:latin typeface="Century Gothic" panose="020B0502020202020204" pitchFamily="34" charset="0"/>
              </a:rPr>
              <a:t>Sina</a:t>
            </a:r>
            <a:r>
              <a:rPr lang="en-MY" sz="2400" dirty="0">
                <a:latin typeface="Century Gothic" panose="020B0502020202020204" pitchFamily="34" charset="0"/>
              </a:rPr>
              <a:t> (di </a:t>
            </a:r>
            <a:r>
              <a:rPr lang="en-MY" sz="2400" dirty="0" err="1">
                <a:latin typeface="Century Gothic" panose="020B0502020202020204" pitchFamily="34" charset="0"/>
              </a:rPr>
              <a:t>kenali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sebagai</a:t>
            </a:r>
            <a:r>
              <a:rPr lang="en-MY" sz="2400" dirty="0">
                <a:latin typeface="Century Gothic" panose="020B0502020202020204" pitchFamily="34" charset="0"/>
              </a:rPr>
              <a:t> Avicenna di Barat)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Karyanya</a:t>
            </a:r>
            <a:r>
              <a:rPr lang="en-MY" sz="2400" dirty="0">
                <a:latin typeface="Century Gothic" panose="020B0502020202020204" pitchFamily="34" charset="0"/>
              </a:rPr>
              <a:t> Al-</a:t>
            </a:r>
            <a:r>
              <a:rPr lang="en-MY" sz="2400" dirty="0" err="1">
                <a:latin typeface="Century Gothic" panose="020B0502020202020204" pitchFamily="34" charset="0"/>
              </a:rPr>
              <a:t>Qanun</a:t>
            </a:r>
            <a:r>
              <a:rPr lang="en-MY" sz="2400" dirty="0">
                <a:latin typeface="Century Gothic" panose="020B0502020202020204" pitchFamily="34" charset="0"/>
              </a:rPr>
              <a:t> Fi Al-</a:t>
            </a:r>
            <a:r>
              <a:rPr lang="en-MY" sz="2400" dirty="0" err="1">
                <a:latin typeface="Century Gothic" panose="020B0502020202020204" pitchFamily="34" charset="0"/>
              </a:rPr>
              <a:t>Tibb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atau</a:t>
            </a:r>
            <a:r>
              <a:rPr lang="en-MY" sz="2400" dirty="0">
                <a:latin typeface="Century Gothic" panose="020B0502020202020204" pitchFamily="34" charset="0"/>
              </a:rPr>
              <a:t> Canon of Medicine </a:t>
            </a:r>
            <a:r>
              <a:rPr lang="en-MY" sz="2400" dirty="0" err="1">
                <a:latin typeface="Century Gothic" panose="020B0502020202020204" pitchFamily="34" charset="0"/>
              </a:rPr>
              <a:t>disifatkan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oleh</a:t>
            </a:r>
            <a:r>
              <a:rPr lang="en-MY" sz="2400" dirty="0">
                <a:latin typeface="Century Gothic" panose="020B0502020202020204" pitchFamily="34" charset="0"/>
              </a:rPr>
              <a:t> “The </a:t>
            </a:r>
            <a:r>
              <a:rPr lang="en-MY" sz="2400" dirty="0" err="1">
                <a:latin typeface="Century Gothic" panose="020B0502020202020204" pitchFamily="34" charset="0"/>
              </a:rPr>
              <a:t>Encyclopedia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Britanica</a:t>
            </a:r>
            <a:r>
              <a:rPr lang="en-MY" sz="2400" dirty="0">
                <a:latin typeface="Century Gothic" panose="020B0502020202020204" pitchFamily="34" charset="0"/>
              </a:rPr>
              <a:t>” </a:t>
            </a:r>
            <a:r>
              <a:rPr lang="en-MY" sz="2400" dirty="0" err="1">
                <a:latin typeface="Century Gothic" panose="020B0502020202020204" pitchFamily="34" charset="0"/>
              </a:rPr>
              <a:t>sebagai</a:t>
            </a:r>
            <a:r>
              <a:rPr lang="en-MY" sz="2400" dirty="0">
                <a:latin typeface="Century Gothic" panose="020B0502020202020204" pitchFamily="34" charset="0"/>
              </a:rPr>
              <a:t> “The Single Most Famous Book in History of Medicine in East or West”.</a:t>
            </a:r>
            <a:endParaRPr lang="en-MY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FA56E789-0FC1-4F1B-A645-8CD3AE0CE5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595" y="2472161"/>
            <a:ext cx="2445471" cy="3490603"/>
          </a:xfrm>
        </p:spPr>
      </p:pic>
    </p:spTree>
    <p:extLst>
      <p:ext uri="{BB962C8B-B14F-4D97-AF65-F5344CB8AC3E}">
        <p14:creationId xmlns:p14="http://schemas.microsoft.com/office/powerpoint/2010/main" val="1739606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66" y="1457361"/>
            <a:ext cx="7593732" cy="1176330"/>
          </a:xfrm>
        </p:spPr>
        <p:txBody>
          <a:bodyPr>
            <a:normAutofit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diagnosis </a:t>
            </a:r>
            <a:r>
              <a:rPr lang="en-MY" b="1" dirty="0" err="1"/>
              <a:t>oleh</a:t>
            </a:r>
            <a:r>
              <a:rPr lang="en-MY" b="1" dirty="0"/>
              <a:t> </a:t>
            </a:r>
            <a:r>
              <a:rPr lang="en-MY" b="1" dirty="0" err="1"/>
              <a:t>ibnu</a:t>
            </a:r>
            <a:r>
              <a:rPr lang="en-MY" b="1" dirty="0"/>
              <a:t> </a:t>
            </a:r>
            <a:r>
              <a:rPr lang="en-MY" b="1" dirty="0" err="1"/>
              <a:t>sina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447" y="2869136"/>
            <a:ext cx="6849786" cy="3361926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Ibnu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Sina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telah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menghuraikan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dengan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terperinci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penyakit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meningtis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kanser</a:t>
            </a:r>
            <a:r>
              <a:rPr lang="en-MY" sz="2400" dirty="0">
                <a:latin typeface="Century Gothic" panose="020B0502020202020204" pitchFamily="34" charset="0"/>
              </a:rPr>
              <a:t>, insomnia, rabies, </a:t>
            </a:r>
            <a:r>
              <a:rPr lang="en-MY" sz="2400" dirty="0" err="1">
                <a:latin typeface="Century Gothic" panose="020B0502020202020204" pitchFamily="34" charset="0"/>
              </a:rPr>
              <a:t>sakit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puan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ulser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batuk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kering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buah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pinggang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tumor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keracunan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>
                <a:latin typeface="Century Gothic" panose="020B0502020202020204" pitchFamily="34" charset="0"/>
              </a:rPr>
              <a:t>Diagnosis </a:t>
            </a:r>
            <a:r>
              <a:rPr lang="en-MY" sz="2400" dirty="0" err="1">
                <a:latin typeface="Century Gothic" panose="020B0502020202020204" pitchFamily="34" charset="0"/>
              </a:rPr>
              <a:t>pesakit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dilakukan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melalui</a:t>
            </a:r>
            <a:r>
              <a:rPr lang="en-MY" sz="2400" dirty="0">
                <a:latin typeface="Century Gothic" panose="020B0502020202020204" pitchFamily="34" charset="0"/>
              </a:rPr>
              <a:t> 6 </a:t>
            </a:r>
            <a:r>
              <a:rPr lang="en-MY" sz="2400" dirty="0" err="1">
                <a:latin typeface="Century Gothic" panose="020B0502020202020204" pitchFamily="34" charset="0"/>
              </a:rPr>
              <a:t>cara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iaitu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kelakuan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pesakit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kumuhan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tabii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tempat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kesakitan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bengkak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serta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effuviq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Pembedahan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menggunakan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pelali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daun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binj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telah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dicadangkan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oleh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Ibnu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Sina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CEAE41C-7F16-49DC-9F4E-233B07873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068" y="2751767"/>
            <a:ext cx="3786539" cy="2945086"/>
          </a:xfrm>
        </p:spPr>
      </p:pic>
    </p:spTree>
    <p:extLst>
      <p:ext uri="{BB962C8B-B14F-4D97-AF65-F5344CB8AC3E}">
        <p14:creationId xmlns:p14="http://schemas.microsoft.com/office/powerpoint/2010/main" val="12310865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7C4295F-30D8-45A7-A69A-F40781B58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966" y="1457361"/>
            <a:ext cx="7593732" cy="1176330"/>
          </a:xfrm>
        </p:spPr>
        <p:txBody>
          <a:bodyPr>
            <a:normAutofit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diagnosis </a:t>
            </a:r>
            <a:r>
              <a:rPr lang="en-MY" b="1" dirty="0" err="1"/>
              <a:t>oleh</a:t>
            </a:r>
            <a:r>
              <a:rPr lang="en-MY" b="1" dirty="0"/>
              <a:t> </a:t>
            </a:r>
            <a:r>
              <a:rPr lang="en-MY" b="1" dirty="0" err="1"/>
              <a:t>ibnu</a:t>
            </a:r>
            <a:r>
              <a:rPr lang="en-MY" b="1" dirty="0"/>
              <a:t> </a:t>
            </a:r>
            <a:r>
              <a:rPr lang="en-MY" b="1" dirty="0" err="1"/>
              <a:t>sina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D1FC889-CC03-4F13-84B2-8FA83497C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9447" y="2869136"/>
            <a:ext cx="6849786" cy="3361926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suatu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kisah</a:t>
            </a:r>
            <a:r>
              <a:rPr lang="en-MY" sz="2400" dirty="0">
                <a:latin typeface="Century Gothic" panose="020B0502020202020204" pitchFamily="34" charset="0"/>
              </a:rPr>
              <a:t>, </a:t>
            </a:r>
            <a:r>
              <a:rPr lang="en-MY" sz="2400" dirty="0" err="1">
                <a:latin typeface="Century Gothic" panose="020B0502020202020204" pitchFamily="34" charset="0"/>
              </a:rPr>
              <a:t>Ibnu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Sina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pernah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mengdiagnos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isteri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kepada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seorang</a:t>
            </a:r>
            <a:r>
              <a:rPr lang="en-MY" sz="2400" dirty="0">
                <a:latin typeface="Century Gothic" panose="020B0502020202020204" pitchFamily="34" charset="0"/>
              </a:rPr>
              <a:t> sultan yang </a:t>
            </a:r>
            <a:r>
              <a:rPr lang="en-MY" sz="2400" dirty="0" err="1">
                <a:latin typeface="Century Gothic" panose="020B0502020202020204" pitchFamily="34" charset="0"/>
              </a:rPr>
              <a:t>dalam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diam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mencintai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lelaki</a:t>
            </a:r>
            <a:r>
              <a:rPr lang="en-MY" sz="2400" dirty="0">
                <a:latin typeface="Century Gothic" panose="020B0502020202020204" pitchFamily="34" charset="0"/>
              </a:rPr>
              <a:t> lain </a:t>
            </a:r>
            <a:r>
              <a:rPr lang="en-MY" sz="2400" dirty="0" err="1">
                <a:latin typeface="Century Gothic" panose="020B0502020202020204" pitchFamily="34" charset="0"/>
              </a:rPr>
              <a:t>dengan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menanyakan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soalan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sambil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merasakan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denyutan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nadi</a:t>
            </a:r>
            <a:r>
              <a:rPr lang="en-MY" sz="2400" dirty="0">
                <a:latin typeface="Century Gothic" panose="020B0502020202020204" pitchFamily="34" charset="0"/>
              </a:rPr>
              <a:t> di </a:t>
            </a:r>
            <a:r>
              <a:rPr lang="en-MY" sz="2400" dirty="0" err="1">
                <a:latin typeface="Century Gothic" panose="020B0502020202020204" pitchFamily="34" charset="0"/>
              </a:rPr>
              <a:t>tangan</a:t>
            </a:r>
            <a:r>
              <a:rPr lang="en-MY" sz="2400" dirty="0">
                <a:latin typeface="Century Gothic" panose="020B050202020202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>
                <a:latin typeface="Century Gothic" panose="020B0502020202020204" pitchFamily="34" charset="0"/>
              </a:rPr>
              <a:t>Ibnu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Sina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menerangkan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secara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terperinci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kepentingan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mengambil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atau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merasakan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nadi</a:t>
            </a:r>
            <a:r>
              <a:rPr lang="en-MY" sz="2400" dirty="0">
                <a:latin typeface="Century Gothic" panose="020B0502020202020204" pitchFamily="34" charset="0"/>
              </a:rPr>
              <a:t> </a:t>
            </a:r>
            <a:r>
              <a:rPr lang="en-MY" sz="2400" dirty="0" err="1">
                <a:latin typeface="Century Gothic" panose="020B0502020202020204" pitchFamily="34" charset="0"/>
              </a:rPr>
              <a:t>ketika</a:t>
            </a:r>
            <a:r>
              <a:rPr lang="en-MY" sz="2400" dirty="0">
                <a:latin typeface="Century Gothic" panose="020B0502020202020204" pitchFamily="34" charset="0"/>
              </a:rPr>
              <a:t> proses diagnosis.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323FA8D0-7132-4397-8442-DE1F4E641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154" y="2633691"/>
            <a:ext cx="3351465" cy="2610615"/>
          </a:xfrm>
        </p:spPr>
      </p:pic>
    </p:spTree>
    <p:extLst>
      <p:ext uri="{BB962C8B-B14F-4D97-AF65-F5344CB8AC3E}">
        <p14:creationId xmlns:p14="http://schemas.microsoft.com/office/powerpoint/2010/main" val="1782341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0E85F8-3CD6-404B-86C8-52016BBCA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6" y="1407190"/>
            <a:ext cx="6437758" cy="857364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ujikaji</a:t>
            </a:r>
            <a:r>
              <a:rPr lang="en-MY" b="1" dirty="0"/>
              <a:t> </a:t>
            </a:r>
            <a:r>
              <a:rPr lang="en-MY" b="1" dirty="0" err="1"/>
              <a:t>makmal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ibn </a:t>
            </a:r>
            <a:r>
              <a:rPr lang="en-MY" b="1" dirty="0" err="1"/>
              <a:t>haytham</a:t>
            </a:r>
            <a:endParaRPr lang="en-MY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548FB906-C76A-4665-8093-E0B25E2ED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514" y="1521742"/>
            <a:ext cx="2965170" cy="3814516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550686A-19DF-4E5F-A883-3F8637561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404168"/>
            <a:ext cx="7286455" cy="3974729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/>
              <a:t>Abu Ali al-Hasan </a:t>
            </a:r>
            <a:r>
              <a:rPr lang="es-ES" sz="2400" dirty="0" err="1"/>
              <a:t>ibn</a:t>
            </a:r>
            <a:r>
              <a:rPr lang="es-ES" sz="2400" dirty="0"/>
              <a:t> al-Hasan </a:t>
            </a:r>
            <a:r>
              <a:rPr lang="es-ES" sz="2400" dirty="0" err="1"/>
              <a:t>ibn</a:t>
            </a:r>
            <a:r>
              <a:rPr lang="es-ES" sz="2400" dirty="0"/>
              <a:t> al-</a:t>
            </a:r>
            <a:r>
              <a:rPr lang="es-ES" sz="2400" dirty="0" err="1"/>
              <a:t>Haytham</a:t>
            </a:r>
            <a:r>
              <a:rPr lang="es-ES" sz="2400" dirty="0"/>
              <a:t> (</a:t>
            </a:r>
            <a:r>
              <a:rPr lang="es-ES" sz="2400" dirty="0" err="1"/>
              <a:t>dikenali</a:t>
            </a:r>
            <a:r>
              <a:rPr lang="es-ES" sz="2400" dirty="0"/>
              <a:t> </a:t>
            </a:r>
            <a:r>
              <a:rPr lang="es-ES" sz="2400" dirty="0" err="1"/>
              <a:t>sebagai</a:t>
            </a:r>
            <a:r>
              <a:rPr lang="es-ES" sz="2400" dirty="0"/>
              <a:t> al-Hazen di </a:t>
            </a:r>
            <a:r>
              <a:rPr lang="es-ES" sz="2400" dirty="0" err="1"/>
              <a:t>Barat</a:t>
            </a:r>
            <a:r>
              <a:rPr lang="es-ES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Sumbangan</a:t>
            </a:r>
            <a:r>
              <a:rPr lang="en-MY" sz="2400" dirty="0"/>
              <a:t> </a:t>
            </a:r>
            <a:r>
              <a:rPr lang="en-MY" sz="2400" dirty="0" err="1"/>
              <a:t>besar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bidang</a:t>
            </a:r>
            <a:r>
              <a:rPr lang="en-MY" sz="2400" dirty="0"/>
              <a:t> </a:t>
            </a:r>
            <a:r>
              <a:rPr lang="en-MY" sz="2400" dirty="0" err="1"/>
              <a:t>optik</a:t>
            </a:r>
            <a:r>
              <a:rPr lang="en-MY" sz="2400" dirty="0"/>
              <a:t>, </a:t>
            </a:r>
            <a:r>
              <a:rPr lang="en-MY" sz="2400" dirty="0" err="1"/>
              <a:t>astronomi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matematik</a:t>
            </a:r>
            <a:r>
              <a:rPr lang="en-MY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Daripada</a:t>
            </a:r>
            <a:r>
              <a:rPr lang="en-MY" sz="2400" dirty="0"/>
              <a:t> </a:t>
            </a:r>
            <a:r>
              <a:rPr lang="en-MY" sz="2400" dirty="0" err="1"/>
              <a:t>pemerhatiannya</a:t>
            </a:r>
            <a:r>
              <a:rPr lang="en-MY" sz="2400" dirty="0"/>
              <a:t> </a:t>
            </a:r>
            <a:r>
              <a:rPr lang="en-MY" sz="2400" dirty="0" err="1"/>
              <a:t>apabila</a:t>
            </a:r>
            <a:r>
              <a:rPr lang="en-MY" sz="2400" dirty="0"/>
              <a:t> </a:t>
            </a:r>
            <a:r>
              <a:rPr lang="en-MY" sz="2400" dirty="0" err="1"/>
              <a:t>cahaya</a:t>
            </a:r>
            <a:r>
              <a:rPr lang="en-MY" sz="2400" dirty="0"/>
              <a:t> </a:t>
            </a:r>
            <a:r>
              <a:rPr lang="en-MY" sz="2400" dirty="0" err="1"/>
              <a:t>memasuki</a:t>
            </a:r>
            <a:r>
              <a:rPr lang="en-MY" sz="2400" dirty="0"/>
              <a:t> </a:t>
            </a:r>
            <a:r>
              <a:rPr lang="en-MY" sz="2400" dirty="0" err="1"/>
              <a:t>bilik</a:t>
            </a:r>
            <a:r>
              <a:rPr lang="en-MY" sz="2400" dirty="0"/>
              <a:t> </a:t>
            </a:r>
            <a:r>
              <a:rPr lang="en-MY" sz="2400" dirty="0" err="1"/>
              <a:t>gelap</a:t>
            </a:r>
            <a:r>
              <a:rPr lang="en-MY" sz="2400" dirty="0"/>
              <a:t>, </a:t>
            </a:r>
            <a:r>
              <a:rPr lang="en-MY" sz="2400" dirty="0" err="1"/>
              <a:t>beliau</a:t>
            </a:r>
            <a:r>
              <a:rPr lang="en-MY" sz="2400" dirty="0"/>
              <a:t> </a:t>
            </a:r>
            <a:r>
              <a:rPr lang="en-MY" sz="2400" dirty="0" err="1"/>
              <a:t>membuat</a:t>
            </a:r>
            <a:r>
              <a:rPr lang="en-MY" sz="2400" dirty="0"/>
              <a:t> </a:t>
            </a:r>
            <a:r>
              <a:rPr lang="en-MY" sz="2400" dirty="0" err="1"/>
              <a:t>penemuan</a:t>
            </a:r>
            <a:r>
              <a:rPr lang="en-MY" sz="2400" dirty="0"/>
              <a:t> </a:t>
            </a:r>
            <a:r>
              <a:rPr lang="en-MY" sz="2400" dirty="0" err="1"/>
              <a:t>utama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memahami</a:t>
            </a:r>
            <a:r>
              <a:rPr lang="en-MY" sz="2400" dirty="0"/>
              <a:t> </a:t>
            </a:r>
            <a:r>
              <a:rPr lang="en-MY" sz="2400" dirty="0" err="1"/>
              <a:t>cahaya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penglihatan</a:t>
            </a:r>
            <a:endParaRPr lang="es-E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Orang </a:t>
            </a:r>
            <a:r>
              <a:rPr lang="en-MY" sz="2400" dirty="0" err="1"/>
              <a:t>pertama</a:t>
            </a:r>
            <a:r>
              <a:rPr lang="en-MY" sz="2400" dirty="0"/>
              <a:t> yang </a:t>
            </a:r>
            <a:r>
              <a:rPr lang="en-MY" sz="2400" dirty="0" err="1"/>
              <a:t>menguji</a:t>
            </a:r>
            <a:r>
              <a:rPr lang="en-MY" sz="2400" dirty="0"/>
              <a:t> </a:t>
            </a:r>
            <a:r>
              <a:rPr lang="en-MY" sz="2400" dirty="0" err="1"/>
              <a:t>hipotesis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pengesahan</a:t>
            </a:r>
            <a:r>
              <a:rPr lang="en-MY" sz="2400" dirty="0"/>
              <a:t> </a:t>
            </a:r>
            <a:r>
              <a:rPr lang="en-MY" sz="2400" dirty="0" err="1"/>
              <a:t>ujikaji</a:t>
            </a:r>
            <a:r>
              <a:rPr lang="en-MY" sz="2400" dirty="0"/>
              <a:t> </a:t>
            </a:r>
            <a:r>
              <a:rPr lang="en-MY" sz="2400" dirty="0" err="1"/>
              <a:t>makmal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fizikal</a:t>
            </a:r>
            <a:r>
              <a:rPr lang="en-MY" sz="2400" dirty="0"/>
              <a:t> (</a:t>
            </a:r>
            <a:r>
              <a:rPr lang="en-MY" sz="2400" dirty="0" err="1"/>
              <a:t>eksperimen</a:t>
            </a:r>
            <a:r>
              <a:rPr lang="en-MY" sz="2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Membangunkan</a:t>
            </a:r>
            <a:r>
              <a:rPr lang="en-MY" sz="2400" dirty="0"/>
              <a:t> </a:t>
            </a:r>
            <a:r>
              <a:rPr lang="en-MY" sz="2400" dirty="0" err="1"/>
              <a:t>kaedah</a:t>
            </a:r>
            <a:r>
              <a:rPr lang="en-MY" sz="2400" dirty="0"/>
              <a:t> </a:t>
            </a:r>
            <a:r>
              <a:rPr lang="en-MY" sz="2400" dirty="0" err="1"/>
              <a:t>saintifik</a:t>
            </a:r>
            <a:r>
              <a:rPr lang="en-MY" sz="2400" dirty="0"/>
              <a:t> </a:t>
            </a:r>
            <a:r>
              <a:rPr lang="en-MY" sz="2400" dirty="0" err="1"/>
              <a:t>lebih</a:t>
            </a:r>
            <a:r>
              <a:rPr lang="en-MY" sz="2400" dirty="0"/>
              <a:t> 200 </a:t>
            </a:r>
            <a:r>
              <a:rPr lang="en-MY" sz="2400" dirty="0" err="1"/>
              <a:t>tahun</a:t>
            </a:r>
            <a:r>
              <a:rPr lang="en-MY" sz="2400" dirty="0"/>
              <a:t> </a:t>
            </a:r>
            <a:r>
              <a:rPr lang="en-MY" sz="2400" dirty="0" err="1"/>
              <a:t>sebelum</a:t>
            </a:r>
            <a:r>
              <a:rPr lang="en-MY" sz="2400" dirty="0"/>
              <a:t> </a:t>
            </a:r>
            <a:r>
              <a:rPr lang="en-MY" sz="2400" dirty="0" err="1"/>
              <a:t>sarjana</a:t>
            </a:r>
            <a:r>
              <a:rPr lang="en-MY" sz="2400" dirty="0"/>
              <a:t> </a:t>
            </a:r>
            <a:r>
              <a:rPr lang="en-MY" sz="2400" dirty="0" err="1"/>
              <a:t>Eropah</a:t>
            </a: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20159131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419DC23-E124-4B7C-8973-E5E0FDC3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76" y="2622740"/>
            <a:ext cx="3984641" cy="2810315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806EB1-0183-4CA1-AB4A-5B70021E3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453001"/>
            <a:ext cx="6782713" cy="3765683"/>
          </a:xfrm>
        </p:spPr>
        <p:txBody>
          <a:bodyPr>
            <a:normAutofit fontScale="925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/>
              <a:t>Kitab al-</a:t>
            </a:r>
            <a:r>
              <a:rPr lang="en-MY" sz="2400" dirty="0" err="1"/>
              <a:t>Manazir</a:t>
            </a:r>
            <a:r>
              <a:rPr lang="en-MY" sz="2400" dirty="0"/>
              <a:t> (Book of Optic)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Mengkaji</a:t>
            </a:r>
            <a:r>
              <a:rPr lang="en-MY" sz="2400" dirty="0"/>
              <a:t> </a:t>
            </a:r>
            <a:r>
              <a:rPr lang="en-MY" sz="2400" dirty="0" err="1"/>
              <a:t>sifat-sifat</a:t>
            </a:r>
            <a:r>
              <a:rPr lang="en-MY" sz="2400" dirty="0"/>
              <a:t> </a:t>
            </a:r>
            <a:r>
              <a:rPr lang="en-MY" sz="2400" dirty="0" err="1"/>
              <a:t>cahaya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mengesahkan</a:t>
            </a:r>
            <a:r>
              <a:rPr lang="en-MY" sz="2400" dirty="0"/>
              <a:t> </a:t>
            </a:r>
            <a:r>
              <a:rPr lang="en-MY" sz="2400" dirty="0" err="1"/>
              <a:t>kesemua</a:t>
            </a:r>
            <a:r>
              <a:rPr lang="en-MY" sz="2400" dirty="0"/>
              <a:t> </a:t>
            </a:r>
            <a:r>
              <a:rPr lang="en-MY" sz="2400" dirty="0" err="1"/>
              <a:t>hipotesis</a:t>
            </a:r>
            <a:r>
              <a:rPr lang="en-MY" sz="2400" dirty="0"/>
              <a:t>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ujikaji</a:t>
            </a:r>
            <a:r>
              <a:rPr lang="en-MY" sz="2400" dirty="0"/>
              <a:t> </a:t>
            </a:r>
            <a:r>
              <a:rPr lang="en-MY" sz="2400" dirty="0" err="1"/>
              <a:t>fizikal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bukti</a:t>
            </a:r>
            <a:r>
              <a:rPr lang="en-MY" sz="2400" dirty="0"/>
              <a:t> </a:t>
            </a:r>
            <a:r>
              <a:rPr lang="en-MY" sz="2400" dirty="0" err="1"/>
              <a:t>pengiraan</a:t>
            </a:r>
            <a:r>
              <a:rPr lang="en-MY" sz="2400" dirty="0"/>
              <a:t> </a:t>
            </a:r>
            <a:r>
              <a:rPr lang="en-MY" sz="2400" dirty="0" err="1"/>
              <a:t>matematik</a:t>
            </a:r>
            <a:r>
              <a:rPr lang="en-MY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Cth</a:t>
            </a:r>
            <a:r>
              <a:rPr lang="en-MY" sz="2400" dirty="0"/>
              <a:t>: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eksperimennya</a:t>
            </a:r>
            <a:r>
              <a:rPr lang="en-MY" sz="2400" dirty="0"/>
              <a:t>, </a:t>
            </a:r>
            <a:r>
              <a:rPr lang="en-MY" sz="2400" dirty="0" err="1"/>
              <a:t>beliau</a:t>
            </a:r>
            <a:r>
              <a:rPr lang="en-MY" sz="2400" dirty="0"/>
              <a:t> </a:t>
            </a:r>
            <a:r>
              <a:rPr lang="en-MY" sz="2400" dirty="0" err="1"/>
              <a:t>memerhatikan</a:t>
            </a:r>
            <a:r>
              <a:rPr lang="en-MY" sz="2400" dirty="0"/>
              <a:t> </a:t>
            </a:r>
            <a:r>
              <a:rPr lang="en-MY" sz="2400" dirty="0" err="1"/>
              <a:t>bahawa</a:t>
            </a:r>
            <a:r>
              <a:rPr lang="en-MY" sz="2400" dirty="0"/>
              <a:t> </a:t>
            </a:r>
            <a:r>
              <a:rPr lang="en-MY" sz="2400" dirty="0" err="1"/>
              <a:t>cahaya</a:t>
            </a:r>
            <a:r>
              <a:rPr lang="en-MY" sz="2400" dirty="0"/>
              <a:t> yang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lubang</a:t>
            </a:r>
            <a:r>
              <a:rPr lang="en-MY" sz="2400" dirty="0"/>
              <a:t> </a:t>
            </a:r>
            <a:r>
              <a:rPr lang="en-MY" sz="2400" dirty="0" err="1"/>
              <a:t>kecil</a:t>
            </a:r>
            <a:r>
              <a:rPr lang="en-MY" sz="2400" dirty="0"/>
              <a:t> </a:t>
            </a:r>
            <a:r>
              <a:rPr lang="en-MY" sz="2400" dirty="0" err="1"/>
              <a:t>bergerak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garis</a:t>
            </a:r>
            <a:r>
              <a:rPr lang="en-MY" sz="2400" dirty="0"/>
              <a:t> </a:t>
            </a:r>
            <a:r>
              <a:rPr lang="en-MY" sz="2400" dirty="0" err="1"/>
              <a:t>lurus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imej</a:t>
            </a:r>
            <a:r>
              <a:rPr lang="en-MY" sz="2400" dirty="0"/>
              <a:t> </a:t>
            </a:r>
            <a:r>
              <a:rPr lang="en-MY" sz="2400" dirty="0" err="1"/>
              <a:t>terbentuk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dinding</a:t>
            </a:r>
            <a:r>
              <a:rPr lang="en-MY" sz="2400" dirty="0"/>
              <a:t> yang </a:t>
            </a:r>
            <a:r>
              <a:rPr lang="en-MY" sz="2400" dirty="0" err="1"/>
              <a:t>bertentangan</a:t>
            </a:r>
            <a:r>
              <a:rPr lang="en-MY" sz="2400" dirty="0"/>
              <a:t>. </a:t>
            </a:r>
            <a:r>
              <a:rPr lang="en-MY" sz="2400" dirty="0" err="1"/>
              <a:t>Eksperimen</a:t>
            </a:r>
            <a:r>
              <a:rPr lang="en-MY" sz="2400" dirty="0"/>
              <a:t> </a:t>
            </a:r>
            <a:r>
              <a:rPr lang="en-MY" sz="2400" dirty="0" err="1"/>
              <a:t>ini</a:t>
            </a:r>
            <a:r>
              <a:rPr lang="en-MY" sz="2400" dirty="0"/>
              <a:t> </a:t>
            </a:r>
            <a:r>
              <a:rPr lang="en-MY" sz="2400" dirty="0" err="1"/>
              <a:t>membuktikan</a:t>
            </a:r>
            <a:r>
              <a:rPr lang="en-MY" sz="2400" dirty="0"/>
              <a:t> </a:t>
            </a:r>
            <a:r>
              <a:rPr lang="en-MY" sz="2400" dirty="0" err="1"/>
              <a:t>hipotesis</a:t>
            </a:r>
            <a:r>
              <a:rPr lang="en-MY" sz="2400" dirty="0"/>
              <a:t> </a:t>
            </a:r>
            <a:r>
              <a:rPr lang="en-MY" sz="2400" dirty="0" err="1"/>
              <a:t>cahaya</a:t>
            </a:r>
            <a:r>
              <a:rPr lang="en-MY" sz="2400" dirty="0"/>
              <a:t> </a:t>
            </a:r>
            <a:r>
              <a:rPr lang="en-MY" sz="2400" dirty="0" err="1"/>
              <a:t>bergerak</a:t>
            </a:r>
            <a:r>
              <a:rPr lang="en-MY" sz="2400" dirty="0"/>
              <a:t> </a:t>
            </a:r>
            <a:r>
              <a:rPr lang="en-MY" sz="2400" dirty="0" err="1"/>
              <a:t>lurus</a:t>
            </a:r>
            <a:r>
              <a:rPr lang="en-MY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2056778-5750-4110-8DD6-417C9AF9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6" y="1407190"/>
            <a:ext cx="6437758" cy="857364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ujikaji</a:t>
            </a:r>
            <a:r>
              <a:rPr lang="en-MY" b="1" dirty="0"/>
              <a:t> </a:t>
            </a:r>
            <a:r>
              <a:rPr lang="en-MY" b="1" dirty="0" err="1"/>
              <a:t>makmal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ibn Haytham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3409467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9419DC23-E124-4B7C-8973-E5E0FDC38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576" y="2622740"/>
            <a:ext cx="3984641" cy="2810315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B806EB1-0183-4CA1-AB4A-5B70021E3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453001"/>
            <a:ext cx="6782713" cy="376568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Cth</a:t>
            </a:r>
            <a:r>
              <a:rPr lang="en-MY" sz="2400" dirty="0"/>
              <a:t>: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menguji</a:t>
            </a:r>
            <a:r>
              <a:rPr lang="en-MY" sz="2400" dirty="0"/>
              <a:t> </a:t>
            </a:r>
            <a:r>
              <a:rPr lang="en-MY" sz="2400" dirty="0" err="1"/>
              <a:t>hipotesisnya</a:t>
            </a:r>
            <a:r>
              <a:rPr lang="en-MY" sz="2400" dirty="0"/>
              <a:t> “</a:t>
            </a:r>
            <a:r>
              <a:rPr lang="en-MY" sz="2400" dirty="0" err="1"/>
              <a:t>cahaya</a:t>
            </a:r>
            <a:r>
              <a:rPr lang="en-MY" sz="2400" dirty="0"/>
              <a:t>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bercampur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warna</a:t>
            </a:r>
            <a:r>
              <a:rPr lang="en-MY" sz="2400" dirty="0"/>
              <a:t> di </a:t>
            </a:r>
            <a:r>
              <a:rPr lang="en-MY" sz="2400" dirty="0" err="1"/>
              <a:t>udara</a:t>
            </a:r>
            <a:r>
              <a:rPr lang="en-MY" sz="2400" dirty="0"/>
              <a:t>”, Ibn Haytham </a:t>
            </a:r>
            <a:r>
              <a:rPr lang="en-MY" sz="2400" dirty="0" err="1"/>
              <a:t>menggunakan</a:t>
            </a:r>
            <a:r>
              <a:rPr lang="en-MY" sz="2400" dirty="0"/>
              <a:t> </a:t>
            </a:r>
            <a:r>
              <a:rPr lang="en-MY" sz="2400" dirty="0" err="1"/>
              <a:t>kamera</a:t>
            </a:r>
            <a:r>
              <a:rPr lang="en-MY" sz="2400" dirty="0"/>
              <a:t> obscura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memerhatikan</a:t>
            </a:r>
            <a:r>
              <a:rPr lang="en-MY" sz="2400" dirty="0"/>
              <a:t> </a:t>
            </a:r>
            <a:r>
              <a:rPr lang="en-MY" sz="2400" dirty="0" err="1"/>
              <a:t>apa</a:t>
            </a:r>
            <a:r>
              <a:rPr lang="en-MY" sz="2400" dirty="0"/>
              <a:t> yang </a:t>
            </a:r>
            <a:r>
              <a:rPr lang="en-MY" sz="2400" dirty="0" err="1"/>
              <a:t>akan</a:t>
            </a:r>
            <a:r>
              <a:rPr lang="en-MY" sz="2400" dirty="0"/>
              <a:t> </a:t>
            </a:r>
            <a:r>
              <a:rPr lang="en-MY" sz="2400" dirty="0" err="1"/>
              <a:t>berlaku</a:t>
            </a:r>
            <a:r>
              <a:rPr lang="en-MY" sz="2400" dirty="0"/>
              <a:t> </a:t>
            </a:r>
            <a:r>
              <a:rPr lang="en-MY" sz="2400" dirty="0" err="1"/>
              <a:t>apabila</a:t>
            </a:r>
            <a:r>
              <a:rPr lang="en-MY" sz="2400" dirty="0"/>
              <a:t> </a:t>
            </a:r>
            <a:r>
              <a:rPr lang="en-MY" sz="2400" dirty="0" err="1"/>
              <a:t>cahaya</a:t>
            </a:r>
            <a:r>
              <a:rPr lang="en-MY" sz="2400" dirty="0"/>
              <a:t> </a:t>
            </a:r>
            <a:r>
              <a:rPr lang="en-MY" sz="2400" dirty="0" err="1"/>
              <a:t>bersilang</a:t>
            </a:r>
            <a:r>
              <a:rPr lang="en-MY" sz="2400" dirty="0"/>
              <a:t> </a:t>
            </a:r>
            <a:r>
              <a:rPr lang="en-MY" sz="2400" dirty="0" err="1"/>
              <a:t>pada</a:t>
            </a:r>
            <a:r>
              <a:rPr lang="en-MY" sz="2400" dirty="0"/>
              <a:t> </a:t>
            </a:r>
            <a:r>
              <a:rPr lang="en-MY" sz="2400" dirty="0" err="1"/>
              <a:t>bukaan</a:t>
            </a:r>
            <a:r>
              <a:rPr lang="en-MY" sz="2400" dirty="0"/>
              <a:t> (aperture)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merekodkan</a:t>
            </a:r>
            <a:r>
              <a:rPr lang="en-MY" sz="2400" dirty="0"/>
              <a:t> </a:t>
            </a:r>
            <a:r>
              <a:rPr lang="en-MY" sz="2400" dirty="0" err="1"/>
              <a:t>hasil</a:t>
            </a:r>
            <a:r>
              <a:rPr lang="en-MY" sz="2400" dirty="0"/>
              <a:t> </a:t>
            </a:r>
            <a:r>
              <a:rPr lang="en-MY" sz="2400" dirty="0" err="1"/>
              <a:t>dapatan</a:t>
            </a:r>
            <a:r>
              <a:rPr lang="en-MY" sz="2400" dirty="0"/>
              <a:t> </a:t>
            </a:r>
            <a:r>
              <a:rPr lang="en-MY" sz="2400" dirty="0" err="1"/>
              <a:t>kajian</a:t>
            </a:r>
            <a:r>
              <a:rPr lang="en-MY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52056778-5750-4110-8DD6-417C9AF94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316" y="1407190"/>
            <a:ext cx="6437758" cy="857364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ujikaji</a:t>
            </a:r>
            <a:r>
              <a:rPr lang="en-MY" b="1" dirty="0"/>
              <a:t> </a:t>
            </a:r>
            <a:r>
              <a:rPr lang="en-MY" b="1" dirty="0" err="1"/>
              <a:t>makmal</a:t>
            </a:r>
            <a:r>
              <a:rPr lang="en-MY" b="1" dirty="0"/>
              <a:t> </a:t>
            </a:r>
            <a:r>
              <a:rPr lang="en-MY" b="1" dirty="0" err="1"/>
              <a:t>oleh</a:t>
            </a:r>
            <a:r>
              <a:rPr lang="en-MY" b="1" dirty="0"/>
              <a:t> ibn Haytham (</a:t>
            </a:r>
            <a:r>
              <a:rPr lang="en-MY" b="1" dirty="0" err="1"/>
              <a:t>samb</a:t>
            </a:r>
            <a:r>
              <a:rPr lang="en-MY" b="1" dirty="0"/>
              <a:t>..)</a:t>
            </a:r>
          </a:p>
        </p:txBody>
      </p:sp>
    </p:spTree>
    <p:extLst>
      <p:ext uri="{BB962C8B-B14F-4D97-AF65-F5344CB8AC3E}">
        <p14:creationId xmlns:p14="http://schemas.microsoft.com/office/powerpoint/2010/main" val="19233592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EA93E-391F-471F-A190-F1CDF660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93" y="1598831"/>
            <a:ext cx="6908648" cy="583592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saintifik</a:t>
            </a:r>
            <a:r>
              <a:rPr lang="en-MY" b="1" dirty="0"/>
              <a:t> ibn Khaldun </a:t>
            </a: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</a:t>
            </a:r>
            <a:r>
              <a:rPr lang="en-MY" b="1" dirty="0" err="1"/>
              <a:t>sosial</a:t>
            </a:r>
            <a:endParaRPr lang="en-MY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199D21AA-EF4B-4DEA-BE6E-4205419C42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616" y="2398247"/>
            <a:ext cx="3003626" cy="3260163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2099A0-EB0E-45E1-BA2D-B7152617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398247"/>
            <a:ext cx="6777237" cy="38204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Merupakan</a:t>
            </a:r>
            <a:r>
              <a:rPr lang="en-MY" sz="2400" dirty="0"/>
              <a:t> </a:t>
            </a:r>
            <a:r>
              <a:rPr lang="en-MY" sz="2400" dirty="0" err="1"/>
              <a:t>sarjana</a:t>
            </a:r>
            <a:r>
              <a:rPr lang="en-MY" sz="2400" dirty="0"/>
              <a:t> Islam </a:t>
            </a:r>
            <a:r>
              <a:rPr lang="en-MY" sz="2400" dirty="0" err="1"/>
              <a:t>pertama</a:t>
            </a:r>
            <a:r>
              <a:rPr lang="en-MY" sz="2400" dirty="0"/>
              <a:t> yang </a:t>
            </a:r>
            <a:r>
              <a:rPr lang="en-MY" sz="2400" dirty="0" err="1"/>
              <a:t>menulis</a:t>
            </a:r>
            <a:r>
              <a:rPr lang="en-MY" sz="2400" dirty="0"/>
              <a:t> </a:t>
            </a:r>
            <a:r>
              <a:rPr lang="en-MY" sz="2400" dirty="0" err="1"/>
              <a:t>tentang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urban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pengasas</a:t>
            </a:r>
            <a:r>
              <a:rPr lang="en-MY" sz="2400" dirty="0"/>
              <a:t> </a:t>
            </a:r>
            <a:r>
              <a:rPr lang="en-MY" sz="2400" dirty="0" err="1"/>
              <a:t>kepada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 (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Sarjana</a:t>
            </a:r>
            <a:r>
              <a:rPr lang="en-MY" sz="2400" dirty="0"/>
              <a:t> Islam </a:t>
            </a:r>
            <a:r>
              <a:rPr lang="en-MY" sz="2400" dirty="0" err="1"/>
              <a:t>pertama</a:t>
            </a:r>
            <a:r>
              <a:rPr lang="en-MY" sz="2400" dirty="0"/>
              <a:t> yang </a:t>
            </a:r>
            <a:r>
              <a:rPr lang="en-MY" sz="2400" dirty="0" err="1"/>
              <a:t>memberi</a:t>
            </a:r>
            <a:r>
              <a:rPr lang="en-MY" sz="2400" dirty="0"/>
              <a:t> </a:t>
            </a:r>
            <a:r>
              <a:rPr lang="en-MY" sz="2400" dirty="0" err="1"/>
              <a:t>penekanan</a:t>
            </a:r>
            <a:r>
              <a:rPr lang="en-MY" sz="2400" dirty="0"/>
              <a:t> </a:t>
            </a:r>
            <a:r>
              <a:rPr lang="en-MY" sz="2400" dirty="0" err="1"/>
              <a:t>pemikiran</a:t>
            </a:r>
            <a:r>
              <a:rPr lang="en-MY" sz="2400" dirty="0"/>
              <a:t> </a:t>
            </a:r>
            <a:r>
              <a:rPr lang="en-MY" sz="2400" dirty="0" err="1"/>
              <a:t>empirikal</a:t>
            </a:r>
            <a:r>
              <a:rPr lang="en-MY" sz="2400" dirty="0"/>
              <a:t> </a:t>
            </a:r>
            <a:r>
              <a:rPr lang="en-MY" sz="2400" dirty="0" err="1"/>
              <a:t>berbanding</a:t>
            </a:r>
            <a:r>
              <a:rPr lang="en-MY" sz="2400" dirty="0"/>
              <a:t> </a:t>
            </a:r>
            <a:r>
              <a:rPr lang="en-MY" sz="2400" dirty="0" err="1"/>
              <a:t>teori</a:t>
            </a:r>
            <a:r>
              <a:rPr lang="en-MY" sz="2400" dirty="0"/>
              <a:t> </a:t>
            </a:r>
            <a:r>
              <a:rPr lang="en-MY" sz="2400" dirty="0" err="1"/>
              <a:t>normatif</a:t>
            </a:r>
            <a:r>
              <a:rPr lang="en-MY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96816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EA93E-391F-471F-A190-F1CDF660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93" y="1598831"/>
            <a:ext cx="6908648" cy="583592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saintifik</a:t>
            </a:r>
            <a:r>
              <a:rPr lang="en-MY" b="1" dirty="0"/>
              <a:t> ibn Khaldun </a:t>
            </a: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social (</a:t>
            </a:r>
            <a:r>
              <a:rPr lang="en-MY" b="1" dirty="0" err="1"/>
              <a:t>samb</a:t>
            </a:r>
            <a:r>
              <a:rPr lang="en-MY" b="1" dirty="0"/>
              <a:t>…)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="" xmlns:a16="http://schemas.microsoft.com/office/drawing/2014/main" id="{ED8FF2B6-5E42-4530-A701-D2E74FA8FE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27" y="1949403"/>
            <a:ext cx="2643843" cy="3854136"/>
          </a:xfr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2099A0-EB0E-45E1-BA2D-B7152617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9" y="2398247"/>
            <a:ext cx="6777237" cy="38204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karyanya</a:t>
            </a:r>
            <a:r>
              <a:rPr lang="en-MY" sz="2400" dirty="0"/>
              <a:t> “</a:t>
            </a:r>
            <a:r>
              <a:rPr lang="en-MY" sz="2400" i="1" dirty="0" err="1"/>
              <a:t>Muqaddimah</a:t>
            </a:r>
            <a:r>
              <a:rPr lang="en-MY" sz="2400" dirty="0"/>
              <a:t>”, </a:t>
            </a:r>
            <a:r>
              <a:rPr lang="en-MY" sz="2400" dirty="0" err="1"/>
              <a:t>beliau</a:t>
            </a:r>
            <a:r>
              <a:rPr lang="en-MY" sz="2400" dirty="0"/>
              <a:t> </a:t>
            </a:r>
            <a:r>
              <a:rPr lang="en-MY" sz="2400" dirty="0" err="1"/>
              <a:t>menerangkan</a:t>
            </a:r>
            <a:r>
              <a:rPr lang="en-MY" sz="2400" dirty="0"/>
              <a:t> </a:t>
            </a:r>
            <a:r>
              <a:rPr lang="en-MY" sz="2400" dirty="0" err="1"/>
              <a:t>pendekatan</a:t>
            </a:r>
            <a:r>
              <a:rPr lang="en-MY" sz="2400" dirty="0"/>
              <a:t> </a:t>
            </a:r>
            <a:r>
              <a:rPr lang="en-MY" sz="2400" dirty="0" err="1"/>
              <a:t>sistematik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kajian</a:t>
            </a:r>
            <a:r>
              <a:rPr lang="en-MY" sz="2400" dirty="0"/>
              <a:t> </a:t>
            </a:r>
            <a:r>
              <a:rPr lang="en-MY" sz="2400" dirty="0" err="1"/>
              <a:t>saintifik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Memperkenalkan</a:t>
            </a:r>
            <a:r>
              <a:rPr lang="en-MY" sz="2400" dirty="0"/>
              <a:t> </a:t>
            </a:r>
            <a:r>
              <a:rPr lang="en-MY" sz="2400" dirty="0" err="1"/>
              <a:t>metod</a:t>
            </a:r>
            <a:r>
              <a:rPr lang="en-MY" sz="2400" dirty="0"/>
              <a:t> </a:t>
            </a:r>
            <a:r>
              <a:rPr lang="en-MY" sz="2400" dirty="0" err="1"/>
              <a:t>kajian</a:t>
            </a:r>
            <a:r>
              <a:rPr lang="en-MY" sz="2400" dirty="0"/>
              <a:t> </a:t>
            </a:r>
            <a:r>
              <a:rPr lang="en-MY" sz="2400" dirty="0" err="1"/>
              <a:t>sejarah</a:t>
            </a:r>
            <a:r>
              <a:rPr lang="en-MY" sz="2400" dirty="0"/>
              <a:t> yang </a:t>
            </a:r>
            <a:r>
              <a:rPr lang="en-MY" sz="2400" dirty="0" err="1"/>
              <a:t>kritikal</a:t>
            </a:r>
            <a:r>
              <a:rPr lang="en-MY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Beliau</a:t>
            </a:r>
            <a:r>
              <a:rPr lang="en-MY" sz="2400" dirty="0"/>
              <a:t> </a:t>
            </a:r>
            <a:r>
              <a:rPr lang="en-MY" sz="2400" dirty="0" err="1"/>
              <a:t>mengkritik</a:t>
            </a:r>
            <a:r>
              <a:rPr lang="en-MY" sz="2400" dirty="0"/>
              <a:t> </a:t>
            </a:r>
            <a:r>
              <a:rPr lang="en-MY" sz="2400" dirty="0" err="1"/>
              <a:t>sejarawan</a:t>
            </a:r>
            <a:r>
              <a:rPr lang="en-MY" sz="2400" dirty="0"/>
              <a:t> Islam </a:t>
            </a:r>
            <a:r>
              <a:rPr lang="en-MY" sz="2400" dirty="0" err="1"/>
              <a:t>terdahulu</a:t>
            </a:r>
            <a:r>
              <a:rPr lang="en-MY" sz="2400" dirty="0"/>
              <a:t> yang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melaporkan</a:t>
            </a:r>
            <a:r>
              <a:rPr lang="en-MY" sz="2400" dirty="0"/>
              <a:t> </a:t>
            </a:r>
            <a:r>
              <a:rPr lang="en-MY" sz="2400" dirty="0" err="1"/>
              <a:t>banyak</a:t>
            </a:r>
            <a:r>
              <a:rPr lang="en-MY" sz="2400" dirty="0"/>
              <a:t> </a:t>
            </a:r>
            <a:r>
              <a:rPr lang="en-MY" sz="2400" dirty="0" err="1"/>
              <a:t>peristiwa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tepat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tidak</a:t>
            </a:r>
            <a:r>
              <a:rPr lang="en-MY" sz="2400" dirty="0"/>
              <a:t> </a:t>
            </a:r>
            <a:r>
              <a:rPr lang="en-MY" sz="2400" dirty="0" err="1"/>
              <a:t>mengemukakan</a:t>
            </a:r>
            <a:r>
              <a:rPr lang="en-MY" sz="2400" dirty="0"/>
              <a:t> </a:t>
            </a:r>
            <a:r>
              <a:rPr lang="en-MY" sz="2400" dirty="0" err="1"/>
              <a:t>sebab-akibat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peristiwa</a:t>
            </a:r>
            <a:r>
              <a:rPr lang="en-MY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409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>
            <a:extLst>
              <a:ext uri="{FF2B5EF4-FFF2-40B4-BE49-F238E27FC236}">
                <a16:creationId xmlns="" xmlns:a16="http://schemas.microsoft.com/office/drawing/2014/main" id="{DC642CA7-9089-4E39-B6D0-0F68E780AD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61" y="3628501"/>
            <a:ext cx="2053031" cy="14213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6AAE93-465F-4B15-A1B7-7B43AA784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913" y="1644878"/>
            <a:ext cx="9448800" cy="2351345"/>
          </a:xfrm>
        </p:spPr>
        <p:txBody>
          <a:bodyPr>
            <a:normAutofit fontScale="90000"/>
          </a:bodyPr>
          <a:lstStyle/>
          <a:p>
            <a:pPr algn="ctr"/>
            <a:r>
              <a:rPr lang="en-MY" dirty="0" smtClean="0"/>
              <a:t/>
            </a:r>
            <a:br>
              <a:rPr lang="en-MY" dirty="0" smtClean="0"/>
            </a:br>
            <a:r>
              <a:rPr lang="en-MY" dirty="0" smtClean="0"/>
              <a:t>BAB 6</a:t>
            </a:r>
            <a:br>
              <a:rPr lang="en-MY" dirty="0" smtClean="0"/>
            </a:br>
            <a:r>
              <a:rPr lang="en-MY" dirty="0" smtClean="0"/>
              <a:t>PEMIKIRAN </a:t>
            </a:r>
            <a:r>
              <a:rPr lang="en-MY" dirty="0"/>
              <a:t>SAINTIFIK SAINTIS MUSLIM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="" xmlns:a16="http://schemas.microsoft.com/office/drawing/2014/main" id="{56CBC1FB-CF3A-4A5B-B35B-DC8439541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370" y="4451489"/>
            <a:ext cx="1202473" cy="1825097"/>
          </a:xfrm>
          <a:prstGeom prst="rect">
            <a:avLst/>
          </a:prstGeom>
        </p:spPr>
      </p:pic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D07D2A29-A6DF-47ED-BEF1-0D722EE837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16" y="2069719"/>
            <a:ext cx="1212185" cy="1730242"/>
          </a:xfrm>
          <a:prstGeom prst="rect">
            <a:avLst/>
          </a:prstGeom>
        </p:spPr>
      </p:pic>
      <p:pic>
        <p:nvPicPr>
          <p:cNvPr id="7" name="Content Placeholder 5">
            <a:extLst>
              <a:ext uri="{FF2B5EF4-FFF2-40B4-BE49-F238E27FC236}">
                <a16:creationId xmlns="" xmlns:a16="http://schemas.microsoft.com/office/drawing/2014/main" id="{43067320-EC0A-4100-9A81-9AE8B5B216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203" y="5173654"/>
            <a:ext cx="1211247" cy="155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109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EA93E-391F-471F-A190-F1CDF660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93" y="1598831"/>
            <a:ext cx="10086700" cy="583592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saintifik</a:t>
            </a:r>
            <a:r>
              <a:rPr lang="en-MY" b="1" dirty="0"/>
              <a:t> ibn Khaldun </a:t>
            </a: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social (</a:t>
            </a:r>
            <a:r>
              <a:rPr lang="en-MY" b="1" dirty="0" err="1"/>
              <a:t>samb</a:t>
            </a:r>
            <a:r>
              <a:rPr lang="en-MY" b="1" dirty="0"/>
              <a:t>…)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2099A0-EB0E-45E1-BA2D-B7152617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8" y="2398247"/>
            <a:ext cx="11026187" cy="3820437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Metodologi</a:t>
            </a:r>
            <a:r>
              <a:rPr lang="en-MY" sz="2400" dirty="0"/>
              <a:t> yang </a:t>
            </a:r>
            <a:r>
              <a:rPr lang="en-MY" sz="2400" dirty="0" err="1"/>
              <a:t>diperkenalkan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Ibn Khaldun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pengkajian</a:t>
            </a:r>
            <a:r>
              <a:rPr lang="en-MY" sz="2400" dirty="0"/>
              <a:t> </a:t>
            </a:r>
            <a:r>
              <a:rPr lang="en-MY" sz="2400" dirty="0" err="1"/>
              <a:t>sejarah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:</a:t>
            </a:r>
          </a:p>
          <a:p>
            <a:r>
              <a:rPr lang="en-MY" sz="2400" dirty="0"/>
              <a:t>-Ahli </a:t>
            </a:r>
            <a:r>
              <a:rPr lang="en-MY" sz="2400" dirty="0" err="1"/>
              <a:t>sejarah</a:t>
            </a:r>
            <a:r>
              <a:rPr lang="en-MY" sz="2400" dirty="0"/>
              <a:t> </a:t>
            </a:r>
            <a:r>
              <a:rPr lang="en-MY" sz="2400" dirty="0" err="1"/>
              <a:t>sepatutnya</a:t>
            </a:r>
            <a:r>
              <a:rPr lang="en-MY" sz="2400" dirty="0"/>
              <a:t> </a:t>
            </a:r>
            <a:r>
              <a:rPr lang="en-MY" sz="2400" dirty="0" err="1"/>
              <a:t>memberikan</a:t>
            </a:r>
            <a:r>
              <a:rPr lang="en-MY" sz="2400" dirty="0"/>
              <a:t> </a:t>
            </a:r>
            <a:r>
              <a:rPr lang="en-MY" sz="2400" dirty="0" err="1"/>
              <a:t>informasi</a:t>
            </a:r>
            <a:r>
              <a:rPr lang="en-MY" sz="2400" dirty="0"/>
              <a:t> </a:t>
            </a:r>
            <a:r>
              <a:rPr lang="en-MY" sz="2400" dirty="0" err="1"/>
              <a:t>sejarah</a:t>
            </a:r>
            <a:r>
              <a:rPr lang="en-MY" sz="2400" dirty="0"/>
              <a:t> yang </a:t>
            </a:r>
            <a:r>
              <a:rPr lang="en-MY" sz="2400" dirty="0" err="1"/>
              <a:t>betul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menilai</a:t>
            </a:r>
            <a:r>
              <a:rPr lang="en-MY" sz="2400" dirty="0"/>
              <a:t> data </a:t>
            </a:r>
            <a:r>
              <a:rPr lang="en-MY" sz="2400" dirty="0" err="1"/>
              <a:t>sejarah</a:t>
            </a:r>
            <a:r>
              <a:rPr lang="en-MY" sz="2400" dirty="0"/>
              <a:t> </a:t>
            </a:r>
            <a:r>
              <a:rPr lang="en-MY" sz="2400" dirty="0" err="1"/>
              <a:t>tersedia</a:t>
            </a:r>
            <a:r>
              <a:rPr lang="en-MY" sz="2400" dirty="0"/>
              <a:t> </a:t>
            </a:r>
            <a:r>
              <a:rPr lang="en-MY" sz="2400" dirty="0" err="1"/>
              <a:t>dari</a:t>
            </a:r>
            <a:r>
              <a:rPr lang="en-MY" sz="2400" dirty="0"/>
              <a:t> </a:t>
            </a:r>
            <a:r>
              <a:rPr lang="en-MY" sz="2400" dirty="0" err="1"/>
              <a:t>aspek</a:t>
            </a:r>
            <a:r>
              <a:rPr lang="en-MY" sz="2400" dirty="0"/>
              <a:t> </a:t>
            </a:r>
            <a:r>
              <a:rPr lang="en-MY" sz="2400" dirty="0" err="1"/>
              <a:t>kritikal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menganalisis</a:t>
            </a:r>
            <a:r>
              <a:rPr lang="en-MY" sz="2400" dirty="0"/>
              <a:t> </a:t>
            </a:r>
            <a:r>
              <a:rPr lang="en-MY" sz="2400" dirty="0" err="1"/>
              <a:t>punca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kesannya</a:t>
            </a:r>
            <a:r>
              <a:rPr lang="en-MY" sz="2400" dirty="0"/>
              <a:t>. </a:t>
            </a:r>
          </a:p>
          <a:p>
            <a:r>
              <a:rPr lang="en-MY" sz="2400" dirty="0"/>
              <a:t>-Ahli </a:t>
            </a:r>
            <a:r>
              <a:rPr lang="en-MY" sz="2400" dirty="0" err="1"/>
              <a:t>sejarah</a:t>
            </a:r>
            <a:r>
              <a:rPr lang="en-MY" sz="2400" dirty="0"/>
              <a:t> </a:t>
            </a:r>
            <a:r>
              <a:rPr lang="en-MY" sz="2400" dirty="0" err="1"/>
              <a:t>perlu</a:t>
            </a:r>
            <a:r>
              <a:rPr lang="en-MY" sz="2400" dirty="0"/>
              <a:t> </a:t>
            </a:r>
            <a:r>
              <a:rPr lang="en-MY" sz="2400" dirty="0" err="1"/>
              <a:t>megambil</a:t>
            </a:r>
            <a:r>
              <a:rPr lang="en-MY" sz="2400" dirty="0"/>
              <a:t> </a:t>
            </a:r>
            <a:r>
              <a:rPr lang="en-MY" sz="2400" dirty="0" err="1"/>
              <a:t>kira</a:t>
            </a:r>
            <a:r>
              <a:rPr lang="en-MY" sz="2400" dirty="0"/>
              <a:t> </a:t>
            </a:r>
            <a:r>
              <a:rPr lang="en-MY" sz="2400" dirty="0" err="1"/>
              <a:t>jenis</a:t>
            </a:r>
            <a:r>
              <a:rPr lang="en-MY" sz="2400" dirty="0"/>
              <a:t> </a:t>
            </a:r>
            <a:r>
              <a:rPr lang="en-MY" sz="2400" dirty="0" err="1"/>
              <a:t>masyarakat</a:t>
            </a:r>
            <a:r>
              <a:rPr lang="en-MY" sz="2400" dirty="0"/>
              <a:t> (</a:t>
            </a:r>
            <a:r>
              <a:rPr lang="en-MY" sz="2400" dirty="0" err="1"/>
              <a:t>bandar-luar</a:t>
            </a:r>
            <a:r>
              <a:rPr lang="en-MY" sz="2400" dirty="0"/>
              <a:t> </a:t>
            </a:r>
            <a:r>
              <a:rPr lang="en-MY" sz="2400" dirty="0" err="1"/>
              <a:t>bandar</a:t>
            </a:r>
            <a:r>
              <a:rPr lang="en-MY" sz="2400" dirty="0"/>
              <a:t>),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perbezaan</a:t>
            </a:r>
            <a:r>
              <a:rPr lang="en-MY" sz="2400" dirty="0"/>
              <a:t> </a:t>
            </a:r>
            <a:r>
              <a:rPr lang="en-MY" sz="2400" dirty="0" err="1"/>
              <a:t>struktur</a:t>
            </a:r>
            <a:r>
              <a:rPr lang="en-MY" sz="2400" dirty="0"/>
              <a:t> </a:t>
            </a:r>
            <a:r>
              <a:rPr lang="en-MY" sz="2400" dirty="0" err="1"/>
              <a:t>sosial</a:t>
            </a:r>
            <a:r>
              <a:rPr lang="en-MY" sz="2400" dirty="0"/>
              <a:t>, </a:t>
            </a:r>
            <a:r>
              <a:rPr lang="en-MY" sz="2400" dirty="0" err="1"/>
              <a:t>seperti</a:t>
            </a:r>
            <a:r>
              <a:rPr lang="en-MY" sz="2400" dirty="0"/>
              <a:t> </a:t>
            </a:r>
            <a:r>
              <a:rPr lang="en-MY" sz="2400" dirty="0" err="1"/>
              <a:t>politik</a:t>
            </a:r>
            <a:r>
              <a:rPr lang="en-MY" sz="2400" dirty="0"/>
              <a:t>, </a:t>
            </a:r>
            <a:r>
              <a:rPr lang="en-MY" sz="2400" dirty="0" err="1"/>
              <a:t>ekonomi</a:t>
            </a:r>
            <a:r>
              <a:rPr lang="en-MY" sz="2400" dirty="0"/>
              <a:t>, </a:t>
            </a:r>
            <a:r>
              <a:rPr lang="en-MY" sz="2400" dirty="0" err="1"/>
              <a:t>geografi</a:t>
            </a:r>
            <a:r>
              <a:rPr lang="en-MY" sz="2400" dirty="0"/>
              <a:t>, agama, </a:t>
            </a:r>
            <a:r>
              <a:rPr lang="en-MY" sz="2400" dirty="0" err="1"/>
              <a:t>intelektual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artistik</a:t>
            </a:r>
            <a:r>
              <a:rPr lang="en-MY" sz="2400" dirty="0"/>
              <a:t>. </a:t>
            </a:r>
          </a:p>
          <a:p>
            <a:r>
              <a:rPr lang="en-MY" sz="2400" dirty="0"/>
              <a:t>-Ahli </a:t>
            </a:r>
            <a:r>
              <a:rPr lang="en-MY" sz="2400" dirty="0" err="1"/>
              <a:t>sejarah</a:t>
            </a:r>
            <a:r>
              <a:rPr lang="en-MY" sz="2400" dirty="0"/>
              <a:t> </a:t>
            </a:r>
            <a:r>
              <a:rPr lang="en-MY" sz="2400" dirty="0" err="1"/>
              <a:t>dapat</a:t>
            </a:r>
            <a:r>
              <a:rPr lang="en-MY" sz="2400" dirty="0"/>
              <a:t> </a:t>
            </a:r>
            <a:r>
              <a:rPr lang="en-MY" sz="2400" dirty="0" err="1"/>
              <a:t>mengenal</a:t>
            </a:r>
            <a:r>
              <a:rPr lang="en-MY" sz="2400" dirty="0"/>
              <a:t> </a:t>
            </a:r>
            <a:r>
              <a:rPr lang="en-MY" sz="2400" dirty="0" err="1"/>
              <a:t>pasti</a:t>
            </a:r>
            <a:r>
              <a:rPr lang="en-MY" sz="2400" dirty="0"/>
              <a:t> </a:t>
            </a:r>
            <a:r>
              <a:rPr lang="en-MY" sz="2400" dirty="0" err="1"/>
              <a:t>faktor-faktor</a:t>
            </a:r>
            <a:r>
              <a:rPr lang="en-MY" sz="2400" dirty="0"/>
              <a:t> yang </a:t>
            </a:r>
            <a:r>
              <a:rPr lang="en-MY" sz="2400" dirty="0" err="1"/>
              <a:t>tetap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berubah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mewujudkan</a:t>
            </a:r>
            <a:r>
              <a:rPr lang="en-MY" sz="2400" dirty="0"/>
              <a:t> </a:t>
            </a:r>
            <a:r>
              <a:rPr lang="en-MY" sz="2400" dirty="0" err="1"/>
              <a:t>hubungan</a:t>
            </a:r>
            <a:r>
              <a:rPr lang="en-MY" sz="2400" dirty="0"/>
              <a:t> </a:t>
            </a:r>
            <a:r>
              <a:rPr lang="en-MY" sz="2400" dirty="0" err="1"/>
              <a:t>antara</a:t>
            </a:r>
            <a:r>
              <a:rPr lang="en-MY" sz="2400" dirty="0"/>
              <a:t> </a:t>
            </a:r>
            <a:r>
              <a:rPr lang="en-MY" sz="2400" dirty="0" err="1"/>
              <a:t>sebab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kesan</a:t>
            </a:r>
            <a:r>
              <a:rPr lang="en-MY" sz="2400" dirty="0"/>
              <a:t>.</a:t>
            </a:r>
          </a:p>
          <a:p>
            <a:r>
              <a:rPr lang="en-MY" sz="2400" dirty="0"/>
              <a:t>-Di </a:t>
            </a:r>
            <a:r>
              <a:rPr lang="en-MY" sz="2400" dirty="0" err="1"/>
              <a:t>samping</a:t>
            </a:r>
            <a:r>
              <a:rPr lang="en-MY" sz="2400" dirty="0"/>
              <a:t> </a:t>
            </a:r>
            <a:r>
              <a:rPr lang="en-MY" sz="2400" dirty="0" err="1"/>
              <a:t>itu</a:t>
            </a:r>
            <a:r>
              <a:rPr lang="en-MY" sz="2400" dirty="0"/>
              <a:t>, </a:t>
            </a:r>
            <a:r>
              <a:rPr lang="en-MY" sz="2400" dirty="0" err="1"/>
              <a:t>ciri-ciri</a:t>
            </a:r>
            <a:r>
              <a:rPr lang="en-MY" sz="2400" dirty="0"/>
              <a:t> </a:t>
            </a:r>
            <a:r>
              <a:rPr lang="en-MY" sz="2400" dirty="0" err="1"/>
              <a:t>peribadi</a:t>
            </a:r>
            <a:r>
              <a:rPr lang="en-MY" sz="2400" dirty="0"/>
              <a:t> </a:t>
            </a:r>
            <a:r>
              <a:rPr lang="en-MY" sz="2400" dirty="0" err="1"/>
              <a:t>mereka</a:t>
            </a:r>
            <a:r>
              <a:rPr lang="en-MY" sz="2400" dirty="0"/>
              <a:t> yang </a:t>
            </a:r>
            <a:r>
              <a:rPr lang="en-MY" sz="2400" dirty="0" err="1"/>
              <a:t>melaporkan</a:t>
            </a:r>
            <a:r>
              <a:rPr lang="en-MY" sz="2400" dirty="0"/>
              <a:t> </a:t>
            </a:r>
            <a:r>
              <a:rPr lang="en-MY" sz="2400" dirty="0" err="1"/>
              <a:t>sejarah</a:t>
            </a:r>
            <a:r>
              <a:rPr lang="en-MY" sz="2400" dirty="0"/>
              <a:t> </a:t>
            </a:r>
            <a:r>
              <a:rPr lang="en-MY" sz="2400" dirty="0" err="1"/>
              <a:t>maklumat</a:t>
            </a:r>
            <a:r>
              <a:rPr lang="en-MY" sz="2400" dirty="0"/>
              <a:t> </a:t>
            </a:r>
            <a:r>
              <a:rPr lang="en-MY" sz="2400" dirty="0" err="1"/>
              <a:t>perlu</a:t>
            </a:r>
            <a:r>
              <a:rPr lang="en-MY" sz="2400" dirty="0"/>
              <a:t> </a:t>
            </a:r>
            <a:r>
              <a:rPr lang="en-MY" sz="2400" dirty="0" err="1"/>
              <a:t>dianalisis</a:t>
            </a:r>
            <a:r>
              <a:rPr lang="en-MY" sz="2400" dirty="0"/>
              <a:t>. </a:t>
            </a:r>
          </a:p>
          <a:p>
            <a:endParaRPr lang="en-MY" sz="2400" dirty="0"/>
          </a:p>
          <a:p>
            <a:endParaRPr lang="en-MY" sz="2400" dirty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775335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5EA93E-391F-471F-A190-F1CDF6603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092" y="1598831"/>
            <a:ext cx="9914903" cy="583592"/>
          </a:xfrm>
        </p:spPr>
        <p:txBody>
          <a:bodyPr>
            <a:normAutofit fontScale="90000"/>
          </a:bodyPr>
          <a:lstStyle/>
          <a:p>
            <a:r>
              <a:rPr lang="en-MY" b="1" dirty="0" err="1"/>
              <a:t>Metod</a:t>
            </a:r>
            <a:r>
              <a:rPr lang="en-MY" b="1" dirty="0"/>
              <a:t> </a:t>
            </a:r>
            <a:r>
              <a:rPr lang="en-MY" b="1" dirty="0" err="1"/>
              <a:t>saintifik</a:t>
            </a:r>
            <a:r>
              <a:rPr lang="en-MY" b="1" dirty="0"/>
              <a:t> ibn Khaldun </a:t>
            </a: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</a:t>
            </a:r>
            <a:r>
              <a:rPr lang="en-MY" b="1" dirty="0" err="1"/>
              <a:t>sosial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…)</a:t>
            </a:r>
            <a:endParaRPr lang="en-MY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A2099A0-EB0E-45E1-BA2D-B7152617A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798" y="2398247"/>
            <a:ext cx="11026187" cy="38204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sz="2400" dirty="0" err="1"/>
              <a:t>Beliau</a:t>
            </a:r>
            <a:r>
              <a:rPr lang="en-MY" sz="2400" dirty="0"/>
              <a:t> juga </a:t>
            </a:r>
            <a:r>
              <a:rPr lang="en-MY" sz="2400" dirty="0" err="1"/>
              <a:t>memperkenalkan</a:t>
            </a:r>
            <a:r>
              <a:rPr lang="en-MY" sz="2400" dirty="0"/>
              <a:t> 3 </a:t>
            </a:r>
            <a:r>
              <a:rPr lang="en-MY" sz="2400" dirty="0" err="1"/>
              <a:t>elemen</a:t>
            </a:r>
            <a:r>
              <a:rPr lang="en-MY" sz="2400" dirty="0"/>
              <a:t> yang </a:t>
            </a:r>
            <a:r>
              <a:rPr lang="en-MY" sz="2400" dirty="0" err="1"/>
              <a:t>dianggap</a:t>
            </a:r>
            <a:r>
              <a:rPr lang="en-MY" sz="2400" dirty="0"/>
              <a:t> </a:t>
            </a:r>
            <a:r>
              <a:rPr lang="en-MY" sz="2400" dirty="0" err="1"/>
              <a:t>asas</a:t>
            </a:r>
            <a:r>
              <a:rPr lang="en-MY" sz="2400" dirty="0"/>
              <a:t> </a:t>
            </a:r>
            <a:r>
              <a:rPr lang="en-MY" sz="2400" dirty="0" err="1"/>
              <a:t>untuk</a:t>
            </a:r>
            <a:r>
              <a:rPr lang="en-MY" sz="2400" dirty="0"/>
              <a:t> </a:t>
            </a:r>
            <a:r>
              <a:rPr lang="en-MY" sz="2400" dirty="0" err="1"/>
              <a:t>mengutarakan</a:t>
            </a:r>
            <a:r>
              <a:rPr lang="en-MY" sz="2400" dirty="0"/>
              <a:t> </a:t>
            </a:r>
            <a:r>
              <a:rPr lang="en-MY" sz="2400" dirty="0" err="1"/>
              <a:t>pernyataan</a:t>
            </a:r>
            <a:r>
              <a:rPr lang="en-MY" sz="2400" dirty="0"/>
              <a:t> </a:t>
            </a:r>
            <a:r>
              <a:rPr lang="en-MY" sz="2400" dirty="0" err="1"/>
              <a:t>sains</a:t>
            </a:r>
            <a:r>
              <a:rPr lang="en-MY" sz="2400" dirty="0"/>
              <a:t> yang </a:t>
            </a:r>
            <a:r>
              <a:rPr lang="en-MY" sz="2400" dirty="0" err="1"/>
              <a:t>boleh</a:t>
            </a:r>
            <a:r>
              <a:rPr lang="en-MY" sz="2400" dirty="0"/>
              <a:t> </a:t>
            </a:r>
            <a:r>
              <a:rPr lang="en-MY" sz="2400" dirty="0" err="1"/>
              <a:t>dipercayai</a:t>
            </a:r>
            <a:r>
              <a:rPr lang="en-MY" sz="2400" dirty="0"/>
              <a:t>:</a:t>
            </a:r>
          </a:p>
          <a:p>
            <a:r>
              <a:rPr lang="en-MY" sz="2400" dirty="0"/>
              <a:t>-</a:t>
            </a:r>
            <a:r>
              <a:rPr lang="en-MY" sz="2400" dirty="0" err="1"/>
              <a:t>penerangan</a:t>
            </a:r>
            <a:r>
              <a:rPr lang="en-MY" sz="2400" dirty="0"/>
              <a:t> </a:t>
            </a:r>
            <a:r>
              <a:rPr lang="en-MY" sz="2400" dirty="0" err="1"/>
              <a:t>melalui</a:t>
            </a:r>
            <a:r>
              <a:rPr lang="en-MY" sz="2400" dirty="0"/>
              <a:t> </a:t>
            </a:r>
            <a:r>
              <a:rPr lang="en-MY" sz="2400" dirty="0" err="1"/>
              <a:t>konsep</a:t>
            </a:r>
            <a:r>
              <a:rPr lang="en-MY" sz="2400" dirty="0"/>
              <a:t> </a:t>
            </a:r>
            <a:r>
              <a:rPr lang="en-MY" sz="2400" dirty="0" err="1"/>
              <a:t>baru</a:t>
            </a:r>
            <a:endParaRPr lang="en-MY" sz="2400" dirty="0"/>
          </a:p>
          <a:p>
            <a:r>
              <a:rPr lang="en-MY" sz="2400" dirty="0"/>
              <a:t>-</a:t>
            </a:r>
            <a:r>
              <a:rPr lang="en-MY" sz="2400" dirty="0" err="1"/>
              <a:t>mengelakkan</a:t>
            </a:r>
            <a:r>
              <a:rPr lang="en-MY" sz="2400" dirty="0"/>
              <a:t> </a:t>
            </a:r>
            <a:r>
              <a:rPr lang="en-MY" sz="2400" dirty="0" err="1"/>
              <a:t>generalisasi</a:t>
            </a:r>
            <a:endParaRPr lang="en-MY" sz="2400" dirty="0"/>
          </a:p>
          <a:p>
            <a:r>
              <a:rPr lang="en-MY" sz="2400" dirty="0"/>
              <a:t>-</a:t>
            </a:r>
            <a:r>
              <a:rPr lang="en-MY" sz="2400" dirty="0" err="1"/>
              <a:t>menyokong</a:t>
            </a:r>
            <a:r>
              <a:rPr lang="en-MY" sz="2400" dirty="0"/>
              <a:t> </a:t>
            </a:r>
            <a:r>
              <a:rPr lang="en-MY" sz="2400" dirty="0" err="1"/>
              <a:t>konsep</a:t>
            </a:r>
            <a:r>
              <a:rPr lang="en-MY" sz="2400" dirty="0"/>
              <a:t>, idea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teori</a:t>
            </a:r>
            <a:r>
              <a:rPr lang="en-MY" sz="2400" dirty="0"/>
              <a:t> </a:t>
            </a:r>
            <a:r>
              <a:rPr lang="en-MY" sz="2400" dirty="0" err="1"/>
              <a:t>dengan</a:t>
            </a:r>
            <a:r>
              <a:rPr lang="en-MY" sz="2400" dirty="0"/>
              <a:t> </a:t>
            </a:r>
            <a:r>
              <a:rPr lang="en-MY" sz="2400" dirty="0" err="1"/>
              <a:t>demonstrasi</a:t>
            </a:r>
            <a:r>
              <a:rPr lang="en-MY" sz="2400" dirty="0"/>
              <a:t> yang </a:t>
            </a:r>
            <a:r>
              <a:rPr lang="en-MY" sz="2400" dirty="0" err="1"/>
              <a:t>jelas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telus</a:t>
            </a:r>
            <a:r>
              <a:rPr lang="en-MY" sz="2400" dirty="0"/>
              <a:t> </a:t>
            </a:r>
          </a:p>
          <a:p>
            <a:endParaRPr lang="en-MY" sz="2400" dirty="0"/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3549365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21DEEF60-8073-48FE-97CF-02B6019E1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err="1"/>
              <a:t>penutup</a:t>
            </a:r>
            <a:endParaRPr lang="en-MY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2CCBBC19-FA3D-4B17-AED4-38A41D3E41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Sumbangan</a:t>
            </a:r>
            <a:r>
              <a:rPr lang="en-MY" dirty="0"/>
              <a:t> </a:t>
            </a:r>
            <a:r>
              <a:rPr lang="en-MY" dirty="0" err="1"/>
              <a:t>saintis-saintis</a:t>
            </a:r>
            <a:r>
              <a:rPr lang="en-MY" dirty="0"/>
              <a:t> Muslim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mengemukakan</a:t>
            </a:r>
            <a:r>
              <a:rPr lang="en-MY" dirty="0"/>
              <a:t>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teori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metodologi</a:t>
            </a:r>
            <a:r>
              <a:rPr lang="en-MY" dirty="0"/>
              <a:t> </a:t>
            </a:r>
            <a:r>
              <a:rPr lang="en-MY" dirty="0" err="1"/>
              <a:t>saintifik</a:t>
            </a:r>
            <a:r>
              <a:rPr lang="en-MY" dirty="0"/>
              <a:t> </a:t>
            </a:r>
            <a:r>
              <a:rPr lang="en-MY" dirty="0" err="1"/>
              <a:t>sangat</a:t>
            </a:r>
            <a:r>
              <a:rPr lang="en-MY" dirty="0"/>
              <a:t> </a:t>
            </a:r>
            <a:r>
              <a:rPr lang="en-MY" dirty="0" err="1"/>
              <a:t>besar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dunia.</a:t>
            </a:r>
          </a:p>
          <a:p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hasil</a:t>
            </a:r>
            <a:r>
              <a:rPr lang="en-MY" dirty="0"/>
              <a:t> </a:t>
            </a:r>
            <a:r>
              <a:rPr lang="en-MY" dirty="0" err="1"/>
              <a:t>karya</a:t>
            </a:r>
            <a:r>
              <a:rPr lang="en-MY" dirty="0"/>
              <a:t> </a:t>
            </a:r>
            <a:r>
              <a:rPr lang="en-MY" dirty="0" err="1"/>
              <a:t>saintis</a:t>
            </a:r>
            <a:r>
              <a:rPr lang="en-MY" dirty="0"/>
              <a:t> Muslim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diterjemahkan</a:t>
            </a:r>
            <a:r>
              <a:rPr lang="en-MY" dirty="0"/>
              <a:t> </a:t>
            </a:r>
            <a:r>
              <a:rPr lang="en-MY" dirty="0" err="1"/>
              <a:t>ke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bahasa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dijadikan</a:t>
            </a:r>
            <a:r>
              <a:rPr lang="en-MY" dirty="0"/>
              <a:t> </a:t>
            </a:r>
            <a:r>
              <a:rPr lang="en-MY" dirty="0" err="1"/>
              <a:t>rujukan</a:t>
            </a:r>
            <a:r>
              <a:rPr lang="en-MY" dirty="0"/>
              <a:t>.</a:t>
            </a:r>
          </a:p>
          <a:p>
            <a:r>
              <a:rPr lang="en-MY" dirty="0" err="1"/>
              <a:t>Saintis-saintis</a:t>
            </a:r>
            <a:r>
              <a:rPr lang="en-MY" dirty="0"/>
              <a:t> Islam </a:t>
            </a:r>
            <a:r>
              <a:rPr lang="en-MY" dirty="0" err="1"/>
              <a:t>telah</a:t>
            </a:r>
            <a:r>
              <a:rPr lang="en-MY" dirty="0"/>
              <a:t> </a:t>
            </a:r>
            <a:r>
              <a:rPr lang="en-MY" dirty="0" err="1"/>
              <a:t>menguasai</a:t>
            </a:r>
            <a:r>
              <a:rPr lang="en-MY" dirty="0"/>
              <a:t> </a:t>
            </a:r>
            <a:r>
              <a:rPr lang="en-MY" dirty="0" err="1"/>
              <a:t>pelbagai</a:t>
            </a:r>
            <a:r>
              <a:rPr lang="en-MY" dirty="0"/>
              <a:t> </a:t>
            </a:r>
            <a:r>
              <a:rPr lang="en-MY" dirty="0" err="1"/>
              <a:t>disiplin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berpegang</a:t>
            </a:r>
            <a:r>
              <a:rPr lang="en-MY" dirty="0"/>
              <a:t> </a:t>
            </a:r>
            <a:r>
              <a:rPr lang="en-MY" dirty="0" err="1"/>
              <a:t>teguh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agama, </a:t>
            </a:r>
            <a:r>
              <a:rPr lang="en-MY" dirty="0" err="1"/>
              <a:t>mempunyai</a:t>
            </a:r>
            <a:r>
              <a:rPr lang="en-MY" dirty="0"/>
              <a:t> </a:t>
            </a:r>
            <a:r>
              <a:rPr lang="en-MY" dirty="0" err="1"/>
              <a:t>ketinggian</a:t>
            </a:r>
            <a:r>
              <a:rPr lang="en-MY" dirty="0"/>
              <a:t> </a:t>
            </a:r>
            <a:r>
              <a:rPr lang="en-MY" dirty="0" err="1"/>
              <a:t>akhlak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berdedikasi</a:t>
            </a:r>
            <a:r>
              <a:rPr lang="en-MY" dirty="0"/>
              <a:t>.</a:t>
            </a:r>
          </a:p>
          <a:p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menganggap</a:t>
            </a:r>
            <a:r>
              <a:rPr lang="en-MY" dirty="0"/>
              <a:t> </a:t>
            </a:r>
            <a:r>
              <a:rPr lang="en-MY" dirty="0" err="1"/>
              <a:t>pengajian</a:t>
            </a:r>
            <a:r>
              <a:rPr lang="en-MY" dirty="0"/>
              <a:t> </a:t>
            </a:r>
            <a:r>
              <a:rPr lang="en-MY" dirty="0" err="1"/>
              <a:t>sains</a:t>
            </a:r>
            <a:r>
              <a:rPr lang="en-MY" dirty="0"/>
              <a:t> </a:t>
            </a:r>
            <a:r>
              <a:rPr lang="en-MY" dirty="0" err="1"/>
              <a:t>adalah</a:t>
            </a:r>
            <a:r>
              <a:rPr lang="en-MY" dirty="0"/>
              <a:t> salah </a:t>
            </a:r>
            <a:r>
              <a:rPr lang="en-MY" dirty="0" err="1"/>
              <a:t>satu</a:t>
            </a:r>
            <a:r>
              <a:rPr lang="en-MY" dirty="0"/>
              <a:t> </a:t>
            </a:r>
            <a:r>
              <a:rPr lang="en-MY" dirty="0" err="1"/>
              <a:t>cara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sentiasa</a:t>
            </a:r>
            <a:r>
              <a:rPr lang="en-MY" dirty="0"/>
              <a:t> </a:t>
            </a:r>
            <a:r>
              <a:rPr lang="en-MY" dirty="0" err="1"/>
              <a:t>mengingati</a:t>
            </a:r>
            <a:r>
              <a:rPr lang="en-MY" dirty="0"/>
              <a:t> </a:t>
            </a:r>
            <a:r>
              <a:rPr lang="en-MY" dirty="0" err="1"/>
              <a:t>kebesaran</a:t>
            </a:r>
            <a:r>
              <a:rPr lang="en-MY" dirty="0"/>
              <a:t> Allah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beribadat</a:t>
            </a:r>
            <a:r>
              <a:rPr lang="en-MY" dirty="0"/>
              <a:t> </a:t>
            </a:r>
            <a:r>
              <a:rPr lang="en-MY" dirty="0" err="1"/>
              <a:t>kepadaNya</a:t>
            </a:r>
            <a:r>
              <a:rPr lang="en-MY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1460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1273C7-B70C-46E8-9CCA-8042F493F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91" y="746617"/>
            <a:ext cx="10953565" cy="1293028"/>
          </a:xfrm>
        </p:spPr>
        <p:txBody>
          <a:bodyPr/>
          <a:lstStyle/>
          <a:p>
            <a:pPr algn="ctr"/>
            <a:r>
              <a:rPr lang="en-MY" b="1" dirty="0" smtClean="0"/>
              <a:t>OBJEKTIF BAB 6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70435A1-87AA-4A83-B8B6-8E63F0BC43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MY" sz="2800" dirty="0" smtClean="0"/>
              <a:t>Di </a:t>
            </a:r>
            <a:r>
              <a:rPr lang="en-MY" sz="2800" dirty="0" err="1" smtClean="0"/>
              <a:t>akhir</a:t>
            </a:r>
            <a:r>
              <a:rPr lang="en-MY" sz="2800" dirty="0" smtClean="0"/>
              <a:t> </a:t>
            </a:r>
            <a:r>
              <a:rPr lang="en-MY" sz="2800" dirty="0" err="1" smtClean="0"/>
              <a:t>bab</a:t>
            </a:r>
            <a:r>
              <a:rPr lang="en-MY" sz="2800" dirty="0" smtClean="0"/>
              <a:t> </a:t>
            </a:r>
            <a:r>
              <a:rPr lang="en-MY" sz="2800" dirty="0" err="1" smtClean="0"/>
              <a:t>ini</a:t>
            </a:r>
            <a:r>
              <a:rPr lang="en-MY" sz="2800" dirty="0" smtClean="0"/>
              <a:t>, </a:t>
            </a:r>
            <a:r>
              <a:rPr lang="en-MY" sz="2800" dirty="0" err="1" smtClean="0"/>
              <a:t>pelajar</a:t>
            </a:r>
            <a:r>
              <a:rPr lang="en-MY" sz="2800" dirty="0" smtClean="0"/>
              <a:t> </a:t>
            </a:r>
            <a:r>
              <a:rPr lang="en-MY" sz="2800" dirty="0" err="1" smtClean="0"/>
              <a:t>dapat</a:t>
            </a:r>
            <a:r>
              <a:rPr lang="en-MY" sz="2800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MY" sz="2800" dirty="0" err="1" smtClean="0"/>
              <a:t>Menjelaskan</a:t>
            </a:r>
            <a:r>
              <a:rPr lang="en-MY" sz="2800" dirty="0" smtClean="0"/>
              <a:t> </a:t>
            </a:r>
            <a:r>
              <a:rPr lang="en-MY" sz="2800" dirty="0" err="1"/>
              <a:t>teras</a:t>
            </a:r>
            <a:r>
              <a:rPr lang="en-MY" sz="2800" dirty="0"/>
              <a:t> </a:t>
            </a:r>
            <a:r>
              <a:rPr lang="en-MY" sz="2800" dirty="0" err="1"/>
              <a:t>pemikiran</a:t>
            </a:r>
            <a:r>
              <a:rPr lang="en-MY" sz="2800" dirty="0"/>
              <a:t> </a:t>
            </a:r>
            <a:r>
              <a:rPr lang="en-MY" sz="2800" dirty="0" err="1"/>
              <a:t>sains</a:t>
            </a:r>
            <a:r>
              <a:rPr lang="en-MY" sz="2800" dirty="0"/>
              <a:t> </a:t>
            </a:r>
            <a:r>
              <a:rPr lang="en-MY" sz="2800" dirty="0" err="1"/>
              <a:t>dan</a:t>
            </a:r>
            <a:r>
              <a:rPr lang="en-MY" sz="2800" dirty="0"/>
              <a:t> </a:t>
            </a:r>
            <a:r>
              <a:rPr lang="en-MY" sz="2800" dirty="0" err="1"/>
              <a:t>teknologi</a:t>
            </a:r>
            <a:r>
              <a:rPr lang="en-MY" sz="2800" dirty="0"/>
              <a:t> </a:t>
            </a:r>
            <a:r>
              <a:rPr lang="en-MY" sz="2800" dirty="0" err="1"/>
              <a:t>dalam</a:t>
            </a:r>
            <a:r>
              <a:rPr lang="en-MY" sz="2800" dirty="0"/>
              <a:t> </a:t>
            </a:r>
            <a:r>
              <a:rPr lang="en-MY" sz="2800" dirty="0" smtClean="0"/>
              <a:t>Islam.</a:t>
            </a:r>
            <a:endParaRPr lang="en-MY" sz="2800" dirty="0"/>
          </a:p>
          <a:p>
            <a:pPr marL="514350" indent="-514350">
              <a:buFont typeface="+mj-lt"/>
              <a:buAutoNum type="arabicPeriod"/>
            </a:pPr>
            <a:r>
              <a:rPr lang="en-MY" sz="2800" dirty="0" err="1"/>
              <a:t>Membincangkan</a:t>
            </a:r>
            <a:r>
              <a:rPr lang="en-MY" sz="2800" dirty="0"/>
              <a:t> </a:t>
            </a:r>
            <a:r>
              <a:rPr lang="en-MY" sz="2800" dirty="0" err="1"/>
              <a:t>kaedah-kaedah</a:t>
            </a:r>
            <a:r>
              <a:rPr lang="en-MY" sz="2800" dirty="0"/>
              <a:t> </a:t>
            </a:r>
            <a:r>
              <a:rPr lang="en-MY" sz="2800" dirty="0" err="1"/>
              <a:t>saintifik</a:t>
            </a:r>
            <a:r>
              <a:rPr lang="en-MY" sz="2800" dirty="0"/>
              <a:t> </a:t>
            </a:r>
            <a:r>
              <a:rPr lang="en-MY" sz="2800" dirty="0" err="1"/>
              <a:t>oleh</a:t>
            </a:r>
            <a:r>
              <a:rPr lang="en-MY" sz="2800" dirty="0"/>
              <a:t> para </a:t>
            </a:r>
            <a:r>
              <a:rPr lang="en-MY" sz="2800" dirty="0" err="1"/>
              <a:t>saintis</a:t>
            </a:r>
            <a:r>
              <a:rPr lang="en-MY" sz="2800" dirty="0"/>
              <a:t> Muslim </a:t>
            </a:r>
            <a:r>
              <a:rPr lang="en-MY" sz="2800" dirty="0" err="1" smtClean="0"/>
              <a:t>terdahulu</a:t>
            </a:r>
            <a:r>
              <a:rPr lang="en-MY" sz="2800" dirty="0" smtClean="0"/>
              <a:t>.</a:t>
            </a:r>
            <a:endParaRPr lang="en-MY" sz="2800" dirty="0"/>
          </a:p>
        </p:txBody>
      </p:sp>
    </p:spTree>
    <p:extLst>
      <p:ext uri="{BB962C8B-B14F-4D97-AF65-F5344CB8AC3E}">
        <p14:creationId xmlns:p14="http://schemas.microsoft.com/office/powerpoint/2010/main" val="538569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AA13100-08E6-4E7C-B8F6-6A2CC36E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858" y="613453"/>
            <a:ext cx="8610600" cy="1293028"/>
          </a:xfrm>
        </p:spPr>
        <p:txBody>
          <a:bodyPr/>
          <a:lstStyle/>
          <a:p>
            <a:pPr algn="l"/>
            <a:r>
              <a:rPr lang="en-MY" b="1" dirty="0" err="1"/>
              <a:t>pendahuluan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4B93E9-6796-4744-9601-9A27D1F1AC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MY" sz="2400" dirty="0" err="1"/>
              <a:t>Sains</a:t>
            </a:r>
            <a:r>
              <a:rPr lang="en-MY" sz="2400" dirty="0"/>
              <a:t> </a:t>
            </a:r>
            <a:r>
              <a:rPr lang="en-MY" sz="2400" dirty="0" err="1"/>
              <a:t>adalah</a:t>
            </a:r>
            <a:r>
              <a:rPr lang="en-MY" sz="2400" dirty="0"/>
              <a:t> </a:t>
            </a:r>
            <a:r>
              <a:rPr lang="en-MY" sz="2400" dirty="0" err="1"/>
              <a:t>usaha</a:t>
            </a:r>
            <a:r>
              <a:rPr lang="en-MY" sz="2400" dirty="0"/>
              <a:t> </a:t>
            </a:r>
            <a:r>
              <a:rPr lang="en-MY" sz="2400" dirty="0" err="1"/>
              <a:t>pemahaman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 yang </a:t>
            </a:r>
            <a:r>
              <a:rPr lang="en-MY" sz="2400" dirty="0" err="1"/>
              <a:t>disusun</a:t>
            </a:r>
            <a:r>
              <a:rPr lang="en-MY" sz="2400" dirty="0"/>
              <a:t> </a:t>
            </a:r>
            <a:r>
              <a:rPr lang="en-MY" sz="2400" dirty="0" err="1"/>
              <a:t>dalam</a:t>
            </a:r>
            <a:r>
              <a:rPr lang="en-MY" sz="2400" dirty="0"/>
              <a:t> </a:t>
            </a:r>
            <a:r>
              <a:rPr lang="en-MY" sz="2400" dirty="0" err="1"/>
              <a:t>satu</a:t>
            </a:r>
            <a:r>
              <a:rPr lang="en-MY" sz="2400" dirty="0"/>
              <a:t> </a:t>
            </a:r>
            <a:r>
              <a:rPr lang="en-MY" sz="2400" dirty="0" err="1"/>
              <a:t>sistem</a:t>
            </a:r>
            <a:r>
              <a:rPr lang="en-MY" sz="2400" dirty="0"/>
              <a:t> </a:t>
            </a:r>
            <a:r>
              <a:rPr lang="en-MY" sz="2400" dirty="0" err="1"/>
              <a:t>mengenai</a:t>
            </a:r>
            <a:r>
              <a:rPr lang="en-MY" sz="2400" dirty="0"/>
              <a:t> </a:t>
            </a:r>
            <a:r>
              <a:rPr lang="en-MY" sz="2400" dirty="0" err="1"/>
              <a:t>kenyataan</a:t>
            </a:r>
            <a:r>
              <a:rPr lang="en-MY" sz="2400" dirty="0"/>
              <a:t>, </a:t>
            </a:r>
            <a:r>
              <a:rPr lang="en-MY" sz="2400" dirty="0" err="1"/>
              <a:t>struktur</a:t>
            </a:r>
            <a:r>
              <a:rPr lang="en-MY" sz="2400" dirty="0"/>
              <a:t>, </a:t>
            </a:r>
            <a:r>
              <a:rPr lang="en-MY" sz="2400" dirty="0" err="1"/>
              <a:t>bahagian-bahagian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hukum-hukum</a:t>
            </a:r>
            <a:r>
              <a:rPr lang="en-MY" sz="2400" dirty="0"/>
              <a:t> </a:t>
            </a:r>
            <a:r>
              <a:rPr lang="en-MY" sz="2400" dirty="0" err="1"/>
              <a:t>tentang</a:t>
            </a:r>
            <a:r>
              <a:rPr lang="en-MY" sz="2400" dirty="0"/>
              <a:t> </a:t>
            </a:r>
            <a:r>
              <a:rPr lang="en-MY" sz="2400" dirty="0" err="1"/>
              <a:t>hal</a:t>
            </a:r>
            <a:r>
              <a:rPr lang="en-MY" sz="2400" dirty="0"/>
              <a:t> </a:t>
            </a:r>
            <a:r>
              <a:rPr lang="en-MY" sz="2400" dirty="0" err="1"/>
              <a:t>ehwal</a:t>
            </a:r>
            <a:r>
              <a:rPr lang="en-MY" sz="2400" dirty="0"/>
              <a:t> yang </a:t>
            </a:r>
            <a:r>
              <a:rPr lang="en-MY" sz="2400" dirty="0" err="1"/>
              <a:t>diselidiki</a:t>
            </a:r>
            <a:r>
              <a:rPr lang="en-MY" sz="2400" dirty="0"/>
              <a:t> (</a:t>
            </a:r>
            <a:r>
              <a:rPr lang="en-MY" sz="2400" dirty="0" err="1"/>
              <a:t>alam</a:t>
            </a:r>
            <a:r>
              <a:rPr lang="en-MY" sz="2400" dirty="0"/>
              <a:t>, </a:t>
            </a:r>
            <a:r>
              <a:rPr lang="en-MY" sz="2400" dirty="0" err="1"/>
              <a:t>manusia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agama) </a:t>
            </a:r>
            <a:r>
              <a:rPr lang="en-MY" sz="2400" dirty="0" err="1"/>
              <a:t>sejauh</a:t>
            </a:r>
            <a:r>
              <a:rPr lang="en-MY" sz="2400" dirty="0"/>
              <a:t> yang </a:t>
            </a:r>
            <a:r>
              <a:rPr lang="en-MY" sz="2400" dirty="0" err="1"/>
              <a:t>terjangkau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daya</a:t>
            </a:r>
            <a:r>
              <a:rPr lang="en-MY" sz="2400" dirty="0"/>
              <a:t> </a:t>
            </a:r>
            <a:r>
              <a:rPr lang="en-MY" sz="2400" dirty="0" err="1"/>
              <a:t>pemikiran</a:t>
            </a:r>
            <a:r>
              <a:rPr lang="en-MY" sz="2400" dirty="0"/>
              <a:t> </a:t>
            </a:r>
            <a:r>
              <a:rPr lang="en-MY" sz="2400" dirty="0" err="1"/>
              <a:t>serta</a:t>
            </a:r>
            <a:r>
              <a:rPr lang="en-MY" sz="2400" dirty="0"/>
              <a:t> </a:t>
            </a:r>
            <a:r>
              <a:rPr lang="en-MY" sz="2400" dirty="0" err="1"/>
              <a:t>dibantu</a:t>
            </a:r>
            <a:r>
              <a:rPr lang="en-MY" sz="2400" dirty="0"/>
              <a:t> </a:t>
            </a:r>
            <a:r>
              <a:rPr lang="en-MY" sz="2400" dirty="0" err="1"/>
              <a:t>oleh</a:t>
            </a:r>
            <a:r>
              <a:rPr lang="en-MY" sz="2400" dirty="0"/>
              <a:t> </a:t>
            </a:r>
            <a:r>
              <a:rPr lang="en-MY" sz="2400" dirty="0" err="1"/>
              <a:t>pancaindera</a:t>
            </a:r>
            <a:r>
              <a:rPr lang="en-MY" sz="2400" dirty="0"/>
              <a:t> </a:t>
            </a:r>
            <a:r>
              <a:rPr lang="en-MY" sz="2400" dirty="0" err="1"/>
              <a:t>manusia</a:t>
            </a:r>
            <a:r>
              <a:rPr lang="en-MY" sz="2400" dirty="0"/>
              <a:t>, </a:t>
            </a:r>
            <a:r>
              <a:rPr lang="en-MY" sz="2400" dirty="0" err="1"/>
              <a:t>sementara</a:t>
            </a:r>
            <a:r>
              <a:rPr lang="en-MY" sz="2400" dirty="0"/>
              <a:t> </a:t>
            </a:r>
            <a:r>
              <a:rPr lang="en-MY" sz="2400" dirty="0" err="1"/>
              <a:t>kebenarannya</a:t>
            </a:r>
            <a:r>
              <a:rPr lang="en-MY" sz="2400" dirty="0"/>
              <a:t> pula </a:t>
            </a:r>
            <a:r>
              <a:rPr lang="en-MY" sz="2400" dirty="0" err="1"/>
              <a:t>dapat</a:t>
            </a:r>
            <a:r>
              <a:rPr lang="en-MY" sz="2400" dirty="0"/>
              <a:t> </a:t>
            </a:r>
            <a:r>
              <a:rPr lang="en-MY" sz="2400" dirty="0" err="1"/>
              <a:t>diuji</a:t>
            </a:r>
            <a:r>
              <a:rPr lang="en-MY" sz="2400" dirty="0"/>
              <a:t> </a:t>
            </a:r>
            <a:r>
              <a:rPr lang="en-MY" sz="2400" dirty="0" err="1"/>
              <a:t>secara</a:t>
            </a:r>
            <a:r>
              <a:rPr lang="en-MY" sz="2400" dirty="0"/>
              <a:t> </a:t>
            </a:r>
            <a:r>
              <a:rPr lang="en-MY" sz="2400" dirty="0" err="1"/>
              <a:t>empiris</a:t>
            </a:r>
            <a:r>
              <a:rPr lang="en-MY" sz="2400" dirty="0"/>
              <a:t> </a:t>
            </a:r>
            <a:r>
              <a:rPr lang="en-MY" sz="2400" dirty="0" err="1"/>
              <a:t>dan</a:t>
            </a:r>
            <a:r>
              <a:rPr lang="en-MY" sz="2400" dirty="0"/>
              <a:t> </a:t>
            </a:r>
            <a:r>
              <a:rPr lang="en-MY" sz="2400" dirty="0" err="1"/>
              <a:t>eksperimental</a:t>
            </a:r>
            <a:r>
              <a:rPr lang="en-MY" sz="2400" dirty="0"/>
              <a:t>.</a:t>
            </a:r>
          </a:p>
          <a:p>
            <a:r>
              <a:rPr lang="en-US" sz="2400" dirty="0" err="1"/>
              <a:t>Menurut</a:t>
            </a:r>
            <a:r>
              <a:rPr lang="en-US" sz="2400" dirty="0"/>
              <a:t> </a:t>
            </a:r>
            <a:r>
              <a:rPr lang="en-US" sz="2400" dirty="0" err="1"/>
              <a:t>Hairudin</a:t>
            </a:r>
            <a:r>
              <a:rPr lang="en-US" sz="2400" dirty="0"/>
              <a:t> Harun (1992:7),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tradisi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tamadun</a:t>
            </a:r>
            <a:r>
              <a:rPr lang="en-US" sz="2400" dirty="0"/>
              <a:t> </a:t>
            </a:r>
            <a:r>
              <a:rPr lang="en-US" sz="2400" dirty="0" err="1"/>
              <a:t>awal</a:t>
            </a:r>
            <a:r>
              <a:rPr lang="en-US" sz="2400" dirty="0"/>
              <a:t> </a:t>
            </a:r>
            <a:r>
              <a:rPr lang="en-US" sz="2400" dirty="0" err="1"/>
              <a:t>terutamanya</a:t>
            </a:r>
            <a:r>
              <a:rPr lang="en-US" sz="2400" dirty="0"/>
              <a:t> </a:t>
            </a:r>
            <a:r>
              <a:rPr lang="en-US" sz="2400" dirty="0" err="1"/>
              <a:t>tamadun</a:t>
            </a:r>
            <a:r>
              <a:rPr lang="en-US" sz="2400" dirty="0"/>
              <a:t> Islam, </a:t>
            </a:r>
            <a:r>
              <a:rPr lang="en-US" sz="2400" dirty="0" err="1"/>
              <a:t>kaedah</a:t>
            </a:r>
            <a:r>
              <a:rPr lang="en-US" sz="2400" dirty="0"/>
              <a:t> </a:t>
            </a:r>
            <a:r>
              <a:rPr lang="en-US" sz="2400" dirty="0" err="1"/>
              <a:t>empirikal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matematikal</a:t>
            </a:r>
            <a:r>
              <a:rPr lang="en-US" sz="2400" dirty="0"/>
              <a:t> </a:t>
            </a:r>
            <a:r>
              <a:rPr lang="en-US" sz="2400" dirty="0" err="1"/>
              <a:t>ataupun</a:t>
            </a:r>
            <a:r>
              <a:rPr lang="en-US" sz="2400" dirty="0"/>
              <a:t> </a:t>
            </a:r>
            <a:r>
              <a:rPr lang="en-US" sz="2400" dirty="0" err="1"/>
              <a:t>logikal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sebahagian</a:t>
            </a:r>
            <a:r>
              <a:rPr lang="en-US" sz="2400" dirty="0"/>
              <a:t> </a:t>
            </a:r>
            <a:r>
              <a:rPr lang="en-US" sz="2400" dirty="0" err="1"/>
              <a:t>sahaja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.  </a:t>
            </a:r>
          </a:p>
          <a:p>
            <a:endParaRPr lang="en-MY" sz="2400" dirty="0"/>
          </a:p>
        </p:txBody>
      </p:sp>
    </p:spTree>
    <p:extLst>
      <p:ext uri="{BB962C8B-B14F-4D97-AF65-F5344CB8AC3E}">
        <p14:creationId xmlns:p14="http://schemas.microsoft.com/office/powerpoint/2010/main" val="133905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52A5C0A-82D5-4900-B8A0-318877978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592" y="746618"/>
            <a:ext cx="8610600" cy="1293028"/>
          </a:xfrm>
        </p:spPr>
        <p:txBody>
          <a:bodyPr/>
          <a:lstStyle/>
          <a:p>
            <a:pPr algn="l"/>
            <a:r>
              <a:rPr lang="en-MY" b="1" dirty="0" err="1"/>
              <a:t>Pendahuluan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4F49DB2-9349-4957-BDD8-C270FF6A7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 err="1"/>
              <a:t>Metodologi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Islam juga </a:t>
            </a:r>
            <a:r>
              <a:rPr lang="en-US" sz="2400" dirty="0" err="1"/>
              <a:t>mengakui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yang </a:t>
            </a:r>
            <a:r>
              <a:rPr lang="en-US" sz="2400" dirty="0" err="1"/>
              <a:t>bukan</a:t>
            </a:r>
            <a:r>
              <a:rPr lang="en-US" sz="2400" dirty="0"/>
              <a:t> </a:t>
            </a:r>
            <a:r>
              <a:rPr lang="en-US" sz="2400" dirty="0" err="1"/>
              <a:t>empiris</a:t>
            </a:r>
            <a:r>
              <a:rPr lang="en-US" sz="2400" dirty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ilham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kaedah</a:t>
            </a:r>
            <a:r>
              <a:rPr lang="en-US" sz="2400" dirty="0"/>
              <a:t> </a:t>
            </a:r>
            <a:r>
              <a:rPr lang="en-US" sz="2400" dirty="0" err="1"/>
              <a:t>gnostik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kashf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tergolong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metodologi</a:t>
            </a:r>
            <a:r>
              <a:rPr lang="en-US" sz="2400" dirty="0"/>
              <a:t> </a:t>
            </a:r>
            <a:r>
              <a:rPr lang="en-US" sz="2400" dirty="0" err="1"/>
              <a:t>saintifik</a:t>
            </a:r>
            <a:r>
              <a:rPr lang="en-US" sz="2400" dirty="0"/>
              <a:t>.  </a:t>
            </a:r>
            <a:r>
              <a:rPr lang="en-US" sz="2400" dirty="0" err="1"/>
              <a:t>Kaedah-kaedah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pernah</a:t>
            </a:r>
            <a:r>
              <a:rPr lang="en-US" sz="2400" dirty="0"/>
              <a:t> </a:t>
            </a:r>
            <a:r>
              <a:rPr lang="en-US" sz="2400" dirty="0" err="1"/>
              <a:t>diamalkan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tokoh-tokoh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Islam yang </a:t>
            </a:r>
            <a:r>
              <a:rPr lang="en-US" sz="2400" dirty="0" err="1"/>
              <a:t>terkenal</a:t>
            </a:r>
            <a:r>
              <a:rPr lang="en-US" sz="2400" dirty="0"/>
              <a:t>.</a:t>
            </a:r>
          </a:p>
          <a:p>
            <a:pPr>
              <a:defRPr/>
            </a:pPr>
            <a:r>
              <a:rPr lang="en-US" sz="2400" dirty="0" err="1"/>
              <a:t>Tegasnya</a:t>
            </a:r>
            <a:r>
              <a:rPr lang="en-US" sz="2400" dirty="0"/>
              <a:t>, </a:t>
            </a:r>
            <a:r>
              <a:rPr lang="en-US" sz="2400" dirty="0" err="1"/>
              <a:t>definisi</a:t>
            </a:r>
            <a:r>
              <a:rPr lang="en-US" sz="2400" dirty="0"/>
              <a:t> “</a:t>
            </a:r>
            <a:r>
              <a:rPr lang="en-US" sz="2400" dirty="0" err="1"/>
              <a:t>metodologi</a:t>
            </a:r>
            <a:r>
              <a:rPr lang="en-US" sz="2400" dirty="0"/>
              <a:t> </a:t>
            </a:r>
            <a:r>
              <a:rPr lang="en-US" sz="2400" dirty="0" err="1"/>
              <a:t>saintifik</a:t>
            </a:r>
            <a:r>
              <a:rPr lang="en-US" sz="2400" dirty="0"/>
              <a:t>”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Islam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yang </a:t>
            </a:r>
            <a:r>
              <a:rPr lang="en-US" sz="2400" dirty="0" err="1"/>
              <a:t>biasa</a:t>
            </a:r>
            <a:r>
              <a:rPr lang="en-US" sz="2400" dirty="0"/>
              <a:t> </a:t>
            </a:r>
            <a:r>
              <a:rPr lang="en-US" sz="2400" dirty="0" err="1"/>
              <a:t>difahami</a:t>
            </a:r>
            <a:r>
              <a:rPr lang="en-US" sz="2400" dirty="0"/>
              <a:t> masa </a:t>
            </a:r>
            <a:r>
              <a:rPr lang="en-US" sz="2400" dirty="0" err="1"/>
              <a:t>kini</a:t>
            </a:r>
            <a:r>
              <a:rPr lang="en-US" sz="2400" dirty="0"/>
              <a:t>.  Oleh </a:t>
            </a:r>
            <a:r>
              <a:rPr lang="en-US" sz="2400" dirty="0" err="1"/>
              <a:t>itu</a:t>
            </a:r>
            <a:r>
              <a:rPr lang="en-US" sz="2400" dirty="0"/>
              <a:t>,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ilmu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tradisi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Islam yang </a:t>
            </a:r>
            <a:r>
              <a:rPr lang="en-US" sz="2400" dirty="0" err="1"/>
              <a:t>diistilahkan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sains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pelbagai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.</a:t>
            </a:r>
            <a:endParaRPr lang="en-GB" sz="2400" dirty="0"/>
          </a:p>
          <a:p>
            <a:pPr>
              <a:defRPr/>
            </a:pPr>
            <a:endParaRPr lang="en-GB" sz="2400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1490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18B4B74B-9669-4434-BEFF-6A2E8838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821" y="1312825"/>
            <a:ext cx="10820400" cy="2802467"/>
          </a:xfrm>
        </p:spPr>
        <p:txBody>
          <a:bodyPr>
            <a:normAutofit/>
          </a:bodyPr>
          <a:lstStyle/>
          <a:p>
            <a:pPr algn="ctr"/>
            <a:r>
              <a:rPr lang="en-MY" b="1" dirty="0" err="1"/>
              <a:t>Teras</a:t>
            </a:r>
            <a:r>
              <a:rPr lang="en-MY" b="1" dirty="0"/>
              <a:t> </a:t>
            </a:r>
            <a:r>
              <a:rPr lang="en-MY" b="1" dirty="0" err="1"/>
              <a:t>pemikiran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br>
              <a:rPr lang="en-MY" b="1" dirty="0"/>
            </a:b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islam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078660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8288A-7C61-4650-A376-5A555FAB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19" y="1385289"/>
            <a:ext cx="10991507" cy="710440"/>
          </a:xfrm>
        </p:spPr>
        <p:txBody>
          <a:bodyPr>
            <a:normAutofit fontScale="90000"/>
          </a:bodyPr>
          <a:lstStyle/>
          <a:p>
            <a:pPr algn="l"/>
            <a:r>
              <a:rPr lang="en-MY" b="1" dirty="0" err="1"/>
              <a:t>Teras</a:t>
            </a:r>
            <a:r>
              <a:rPr lang="en-MY" b="1" dirty="0"/>
              <a:t> </a:t>
            </a:r>
            <a:r>
              <a:rPr lang="en-MY" b="1" dirty="0" err="1"/>
              <a:t>pemikiran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br>
              <a:rPr lang="en-MY" b="1" dirty="0"/>
            </a:b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islam</a:t>
            </a:r>
            <a:endParaRPr lang="en-MY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B3E3D-BEBC-4DE8-AECC-CBCB06FAA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0521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smtClean="0"/>
              <a:t>1. </a:t>
            </a:r>
            <a:r>
              <a:rPr lang="en-MY" sz="2400" b="1" dirty="0" err="1" smtClean="0"/>
              <a:t>Kebebasan</a:t>
            </a:r>
            <a:r>
              <a:rPr lang="en-MY" sz="2400" b="1" dirty="0" smtClean="0"/>
              <a:t> </a:t>
            </a:r>
            <a:r>
              <a:rPr lang="en-MY" sz="2400" b="1" dirty="0" err="1"/>
              <a:t>berpandukan</a:t>
            </a:r>
            <a:r>
              <a:rPr lang="en-MY" sz="2400" b="1" dirty="0"/>
              <a:t> </a:t>
            </a:r>
            <a:r>
              <a:rPr lang="en-MY" sz="2400" b="1" dirty="0" err="1"/>
              <a:t>wahyu</a:t>
            </a:r>
            <a:endParaRPr lang="en-MY" sz="2400" b="1" dirty="0"/>
          </a:p>
          <a:p>
            <a:r>
              <a:rPr lang="en-US" altLang="en-US" sz="2400" dirty="0" err="1"/>
              <a:t>Ajaran</a:t>
            </a:r>
            <a:r>
              <a:rPr lang="en-US" altLang="en-US" sz="2400" dirty="0"/>
              <a:t> Islam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menegah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manusia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melaksanakan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kegiatan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sains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teknologi</a:t>
            </a:r>
            <a:r>
              <a:rPr lang="en-US" altLang="en-US" sz="2400" dirty="0"/>
              <a:t>.  </a:t>
            </a:r>
            <a:r>
              <a:rPr lang="en-US" altLang="en-US" sz="2400" dirty="0" err="1"/>
              <a:t>Perkara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dibincang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dibahas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disepakati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oleh</a:t>
            </a:r>
            <a:r>
              <a:rPr lang="en-US" altLang="en-US" sz="2400" dirty="0"/>
              <a:t> ulama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saintis</a:t>
            </a:r>
            <a:r>
              <a:rPr lang="en-US" altLang="en-US" sz="2400" dirty="0"/>
              <a:t> Muslim.  </a:t>
            </a:r>
          </a:p>
          <a:p>
            <a:r>
              <a:rPr lang="en-US" altLang="en-US" sz="2400" dirty="0" err="1"/>
              <a:t>Sains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teknologi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Islam </a:t>
            </a:r>
            <a:r>
              <a:rPr lang="en-US" altLang="en-US" sz="2400" dirty="0" err="1"/>
              <a:t>amat</a:t>
            </a:r>
            <a:r>
              <a:rPr lang="en-US" altLang="en-US" sz="2400" dirty="0"/>
              <a:t> </a:t>
            </a:r>
            <a:r>
              <a:rPr lang="en-US" altLang="en-US" sz="2400" b="1" u="sng" dirty="0" err="1"/>
              <a:t>berkait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rapat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dengan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keimanan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seseorang</a:t>
            </a:r>
            <a:r>
              <a:rPr lang="en-US" altLang="en-US" sz="2400" b="1" u="sng" dirty="0"/>
              <a:t> yang </a:t>
            </a:r>
            <a:r>
              <a:rPr lang="en-US" altLang="en-US" sz="2400" b="1" u="sng" dirty="0" err="1"/>
              <a:t>melakukan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reka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cipta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dan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penghasilan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teknologi</a:t>
            </a:r>
            <a:r>
              <a:rPr lang="en-US" altLang="en-US" sz="2400" b="1" u="sng" dirty="0"/>
              <a:t> </a:t>
            </a:r>
            <a:r>
              <a:rPr lang="en-US" altLang="en-US" sz="2400" b="1" u="sng" dirty="0" err="1"/>
              <a:t>tersebut</a:t>
            </a:r>
            <a:r>
              <a:rPr lang="en-US" altLang="en-US" sz="2400" dirty="0"/>
              <a:t>.  </a:t>
            </a:r>
            <a:r>
              <a:rPr lang="en-US" altLang="en-US" sz="2400" dirty="0" err="1"/>
              <a:t>Justeru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individu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berpegang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teguh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syariat</a:t>
            </a:r>
            <a:r>
              <a:rPr lang="en-US" altLang="en-US" sz="2400" dirty="0"/>
              <a:t> Islam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menghasilkan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suatu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produk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menepati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syarak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sekaligus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keredhaan</a:t>
            </a:r>
            <a:r>
              <a:rPr lang="en-US" altLang="en-US" sz="2400" dirty="0"/>
              <a:t> Allah S.W.T.</a:t>
            </a:r>
          </a:p>
          <a:p>
            <a:endParaRPr lang="en-MY" b="1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25276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88288A-7C61-4650-A376-5A555FABE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419" y="1385289"/>
            <a:ext cx="10991507" cy="710440"/>
          </a:xfrm>
        </p:spPr>
        <p:txBody>
          <a:bodyPr>
            <a:normAutofit fontScale="90000"/>
          </a:bodyPr>
          <a:lstStyle/>
          <a:p>
            <a:pPr algn="l"/>
            <a:r>
              <a:rPr lang="en-MY" b="1" dirty="0" err="1"/>
              <a:t>Teras</a:t>
            </a:r>
            <a:r>
              <a:rPr lang="en-MY" b="1" dirty="0"/>
              <a:t> </a:t>
            </a:r>
            <a:r>
              <a:rPr lang="en-MY" b="1" dirty="0" err="1"/>
              <a:t>pemikiran</a:t>
            </a:r>
            <a:r>
              <a:rPr lang="en-MY" b="1" dirty="0"/>
              <a:t> </a:t>
            </a:r>
            <a:r>
              <a:rPr lang="en-MY" b="1" dirty="0" err="1"/>
              <a:t>sains</a:t>
            </a:r>
            <a:r>
              <a:rPr lang="en-MY" b="1" dirty="0"/>
              <a:t> </a:t>
            </a:r>
            <a:r>
              <a:rPr lang="en-MY" b="1" dirty="0" err="1"/>
              <a:t>dan</a:t>
            </a:r>
            <a:r>
              <a:rPr lang="en-MY" b="1" dirty="0"/>
              <a:t> </a:t>
            </a:r>
            <a:r>
              <a:rPr lang="en-MY" b="1" dirty="0" err="1"/>
              <a:t>teknologi</a:t>
            </a:r>
            <a:r>
              <a:rPr lang="en-MY" b="1" dirty="0"/>
              <a:t> </a:t>
            </a:r>
            <a:br>
              <a:rPr lang="en-MY" b="1" dirty="0"/>
            </a:br>
            <a:r>
              <a:rPr lang="en-MY" b="1" dirty="0" err="1"/>
              <a:t>dalam</a:t>
            </a:r>
            <a:r>
              <a:rPr lang="en-MY" b="1" dirty="0"/>
              <a:t> </a:t>
            </a:r>
            <a:r>
              <a:rPr lang="en-MY" b="1" dirty="0" err="1"/>
              <a:t>islam</a:t>
            </a:r>
            <a:r>
              <a:rPr lang="en-MY" b="1" dirty="0"/>
              <a:t> (</a:t>
            </a:r>
            <a:r>
              <a:rPr lang="en-MY" b="1" dirty="0" err="1"/>
              <a:t>samb</a:t>
            </a:r>
            <a:r>
              <a:rPr lang="en-MY" b="1" dirty="0"/>
              <a:t>…)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9B3E3D-BEBC-4DE8-AECC-CBCB06FAA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05219"/>
            <a:ext cx="10820400" cy="4024125"/>
          </a:xfrm>
        </p:spPr>
        <p:txBody>
          <a:bodyPr/>
          <a:lstStyle/>
          <a:p>
            <a:pPr marL="0" indent="0">
              <a:buNone/>
            </a:pPr>
            <a:r>
              <a:rPr lang="en-MY" sz="2400" b="1" dirty="0" smtClean="0"/>
              <a:t>2. </a:t>
            </a:r>
            <a:r>
              <a:rPr lang="en-MY" sz="2400" b="1" dirty="0" err="1" smtClean="0"/>
              <a:t>Keamanan</a:t>
            </a:r>
            <a:endParaRPr lang="en-MY" sz="2400" b="1" dirty="0"/>
          </a:p>
          <a:p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hasilnya</a:t>
            </a:r>
            <a:r>
              <a:rPr lang="en-MY" dirty="0"/>
              <a:t> </a:t>
            </a:r>
            <a:r>
              <a:rPr lang="en-MY" dirty="0" err="1"/>
              <a:t>seharusnya</a:t>
            </a:r>
            <a:r>
              <a:rPr lang="en-MY" dirty="0"/>
              <a:t> </a:t>
            </a:r>
            <a:r>
              <a:rPr lang="en-MY" b="1" u="sng" dirty="0" err="1"/>
              <a:t>mengingatkan</a:t>
            </a:r>
            <a:r>
              <a:rPr lang="en-MY" b="1" u="sng" dirty="0"/>
              <a:t> </a:t>
            </a:r>
            <a:r>
              <a:rPr lang="en-MY" b="1" u="sng" dirty="0" err="1"/>
              <a:t>serta</a:t>
            </a:r>
            <a:r>
              <a:rPr lang="en-MY" b="1" u="sng" dirty="0"/>
              <a:t> </a:t>
            </a:r>
            <a:r>
              <a:rPr lang="en-MY" b="1" u="sng" dirty="0" err="1"/>
              <a:t>mendekatkan</a:t>
            </a:r>
            <a:r>
              <a:rPr lang="en-MY" b="1" u="sng" dirty="0"/>
              <a:t> </a:t>
            </a:r>
            <a:r>
              <a:rPr lang="en-MY" b="1" u="sng" dirty="0" err="1"/>
              <a:t>manusia</a:t>
            </a:r>
            <a:r>
              <a:rPr lang="en-MY" b="1" u="sng" dirty="0"/>
              <a:t> </a:t>
            </a:r>
            <a:r>
              <a:rPr lang="en-MY" b="1" u="sng" dirty="0" err="1"/>
              <a:t>kepada</a:t>
            </a:r>
            <a:r>
              <a:rPr lang="en-MY" b="1" u="sng" dirty="0"/>
              <a:t> Allah</a:t>
            </a:r>
            <a:r>
              <a:rPr lang="en-MY" dirty="0"/>
              <a:t> </a:t>
            </a:r>
            <a:r>
              <a:rPr lang="en-MY" dirty="0" err="1"/>
              <a:t>selain</a:t>
            </a:r>
            <a:r>
              <a:rPr lang="en-MY" dirty="0"/>
              <a:t> </a:t>
            </a:r>
            <a:r>
              <a:rPr lang="en-MY" dirty="0" err="1"/>
              <a:t>mengingatkan</a:t>
            </a:r>
            <a:r>
              <a:rPr lang="en-MY" dirty="0"/>
              <a:t> </a:t>
            </a:r>
            <a:r>
              <a:rPr lang="en-MY" dirty="0" err="1"/>
              <a:t>bahawa</a:t>
            </a:r>
            <a:r>
              <a:rPr lang="en-MY" dirty="0"/>
              <a:t> </a:t>
            </a:r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memegang</a:t>
            </a:r>
            <a:r>
              <a:rPr lang="en-MY" dirty="0"/>
              <a:t> </a:t>
            </a:r>
            <a:r>
              <a:rPr lang="en-MY" dirty="0" err="1"/>
              <a:t>amanah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b="1" u="sng" dirty="0" err="1"/>
              <a:t>memakmurkan</a:t>
            </a:r>
            <a:r>
              <a:rPr lang="en-MY" b="1" u="sng" dirty="0"/>
              <a:t> </a:t>
            </a:r>
            <a:r>
              <a:rPr lang="en-MY" b="1" u="sng" dirty="0" err="1"/>
              <a:t>alam</a:t>
            </a:r>
            <a:r>
              <a:rPr lang="en-MY" b="1" u="sng" dirty="0"/>
              <a:t> </a:t>
            </a:r>
            <a:r>
              <a:rPr lang="en-MY" dirty="0" err="1"/>
              <a:t>ini</a:t>
            </a:r>
            <a:r>
              <a:rPr lang="en-MY" dirty="0"/>
              <a:t>.</a:t>
            </a:r>
          </a:p>
          <a:p>
            <a:r>
              <a:rPr lang="en-MY" dirty="0" err="1"/>
              <a:t>Manusia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khalifah</a:t>
            </a:r>
            <a:r>
              <a:rPr lang="en-MY" dirty="0"/>
              <a:t> </a:t>
            </a:r>
            <a:r>
              <a:rPr lang="en-MY" dirty="0" err="1"/>
              <a:t>sepatutnya</a:t>
            </a:r>
            <a:r>
              <a:rPr lang="en-MY" dirty="0"/>
              <a:t> </a:t>
            </a:r>
            <a:r>
              <a:rPr lang="en-MY" dirty="0" err="1"/>
              <a:t>menggunakan</a:t>
            </a:r>
            <a:r>
              <a:rPr lang="en-MY" dirty="0"/>
              <a:t> </a:t>
            </a:r>
            <a:r>
              <a:rPr lang="en-MY" dirty="0" err="1"/>
              <a:t>ilmu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dirty="0" err="1"/>
              <a:t>syarat</a:t>
            </a:r>
            <a:r>
              <a:rPr lang="en-MY" dirty="0"/>
              <a:t> </a:t>
            </a:r>
            <a:r>
              <a:rPr lang="en-MY" dirty="0" err="1"/>
              <a:t>utama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membangun</a:t>
            </a:r>
            <a:r>
              <a:rPr lang="en-MY" dirty="0"/>
              <a:t> </a:t>
            </a:r>
            <a:r>
              <a:rPr lang="en-MY" dirty="0" err="1"/>
              <a:t>ketamadunan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moden</a:t>
            </a:r>
            <a:r>
              <a:rPr lang="en-MY" dirty="0"/>
              <a:t> (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hasilnya</a:t>
            </a:r>
            <a:r>
              <a:rPr lang="en-MY" dirty="0"/>
              <a:t> </a:t>
            </a:r>
            <a:r>
              <a:rPr lang="en-MY" dirty="0" err="1"/>
              <a:t>perlu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dengan</a:t>
            </a:r>
            <a:r>
              <a:rPr lang="en-MY" dirty="0"/>
              <a:t> </a:t>
            </a:r>
            <a:r>
              <a:rPr lang="en-MY" dirty="0" err="1"/>
              <a:t>cara</a:t>
            </a:r>
            <a:r>
              <a:rPr lang="en-MY" dirty="0"/>
              <a:t> yang </a:t>
            </a:r>
            <a:r>
              <a:rPr lang="en-MY" dirty="0" err="1"/>
              <a:t>baik</a:t>
            </a:r>
            <a:r>
              <a:rPr lang="en-MY" dirty="0"/>
              <a:t> (</a:t>
            </a:r>
            <a:r>
              <a:rPr lang="en-MY" dirty="0" err="1"/>
              <a:t>makruf</a:t>
            </a:r>
            <a:r>
              <a:rPr lang="en-MY" dirty="0"/>
              <a:t>)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bukannya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tujuan</a:t>
            </a:r>
            <a:r>
              <a:rPr lang="en-MY" dirty="0"/>
              <a:t> yang salah/</a:t>
            </a:r>
            <a:r>
              <a:rPr lang="en-MY" dirty="0" err="1"/>
              <a:t>maksiat</a:t>
            </a:r>
            <a:r>
              <a:rPr lang="en-MY" dirty="0"/>
              <a:t>).  </a:t>
            </a:r>
            <a:r>
              <a:rPr lang="en-MY" dirty="0" err="1"/>
              <a:t>Teknologi</a:t>
            </a:r>
            <a:r>
              <a:rPr lang="en-MY" dirty="0"/>
              <a:t> </a:t>
            </a:r>
            <a:r>
              <a:rPr lang="en-MY" dirty="0" err="1"/>
              <a:t>seharusnya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sebagai</a:t>
            </a:r>
            <a:r>
              <a:rPr lang="en-MY" dirty="0"/>
              <a:t> </a:t>
            </a:r>
            <a:r>
              <a:rPr lang="en-MY" b="1" u="sng" dirty="0" err="1"/>
              <a:t>alat</a:t>
            </a:r>
            <a:r>
              <a:rPr lang="en-MY" b="1" u="sng" dirty="0"/>
              <a:t> </a:t>
            </a:r>
            <a:r>
              <a:rPr lang="en-MY" b="1" u="sng" dirty="0" err="1"/>
              <a:t>untuk</a:t>
            </a:r>
            <a:r>
              <a:rPr lang="en-MY" b="1" u="sng" dirty="0"/>
              <a:t> </a:t>
            </a:r>
            <a:r>
              <a:rPr lang="en-MY" b="1" u="sng" dirty="0" err="1"/>
              <a:t>memakmurkan</a:t>
            </a:r>
            <a:r>
              <a:rPr lang="en-MY" b="1" u="sng" dirty="0"/>
              <a:t> </a:t>
            </a:r>
            <a:r>
              <a:rPr lang="en-MY" b="1" u="sng" dirty="0" err="1"/>
              <a:t>alam</a:t>
            </a:r>
            <a:r>
              <a:rPr lang="en-MY" b="1" u="sng" dirty="0"/>
              <a:t> </a:t>
            </a:r>
            <a:r>
              <a:rPr lang="en-MY" b="1" u="sng" dirty="0" err="1"/>
              <a:t>dan</a:t>
            </a:r>
            <a:r>
              <a:rPr lang="en-MY" b="1" u="sng" dirty="0"/>
              <a:t> </a:t>
            </a:r>
            <a:r>
              <a:rPr lang="en-MY" b="1" u="sng" dirty="0" err="1"/>
              <a:t>bukannya</a:t>
            </a:r>
            <a:r>
              <a:rPr lang="en-MY" b="1" u="sng" dirty="0"/>
              <a:t> </a:t>
            </a:r>
            <a:r>
              <a:rPr lang="en-MY" b="1" u="sng" dirty="0" err="1"/>
              <a:t>digunakan</a:t>
            </a:r>
            <a:r>
              <a:rPr lang="en-MY" b="1" u="sng" dirty="0"/>
              <a:t> </a:t>
            </a:r>
            <a:r>
              <a:rPr lang="en-MY" b="1" u="sng" dirty="0" err="1"/>
              <a:t>untuk</a:t>
            </a:r>
            <a:r>
              <a:rPr lang="en-MY" b="1" u="sng" dirty="0"/>
              <a:t> </a:t>
            </a:r>
            <a:r>
              <a:rPr lang="en-MY" b="1" u="sng" dirty="0" err="1"/>
              <a:t>memusnahkan</a:t>
            </a:r>
            <a:r>
              <a:rPr lang="en-MY" b="1" u="sng" dirty="0"/>
              <a:t> </a:t>
            </a:r>
            <a:r>
              <a:rPr lang="en-MY" b="1" u="sng" dirty="0" err="1"/>
              <a:t>alam</a:t>
            </a:r>
            <a:r>
              <a:rPr lang="en-MY" dirty="0"/>
              <a:t>.</a:t>
            </a:r>
          </a:p>
          <a:p>
            <a:endParaRPr lang="en-MY" dirty="0"/>
          </a:p>
          <a:p>
            <a:endParaRPr lang="en-MY" dirty="0"/>
          </a:p>
          <a:p>
            <a:pPr marL="0" indent="0">
              <a:buNone/>
            </a:pPr>
            <a:endParaRPr lang="en-MY" dirty="0"/>
          </a:p>
          <a:p>
            <a:pPr marL="0" indent="0">
              <a:buNone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8092951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2337</TotalTime>
  <Words>1714</Words>
  <Application>Microsoft Office PowerPoint</Application>
  <PresentationFormat>Widescreen</PresentationFormat>
  <Paragraphs>149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Century Gothic</vt:lpstr>
      <vt:lpstr>Vapor Trail</vt:lpstr>
      <vt:lpstr>UICL 2302</vt:lpstr>
      <vt:lpstr>PowerPoint Presentation</vt:lpstr>
      <vt:lpstr> BAB 6 PEMIKIRAN SAINTIFIK SAINTIS MUSLIM</vt:lpstr>
      <vt:lpstr>OBJEKTIF BAB 6</vt:lpstr>
      <vt:lpstr>pendahuluan</vt:lpstr>
      <vt:lpstr>Pendahuluan (samb…)</vt:lpstr>
      <vt:lpstr>Teras pemikiran sains dan teknologi  dalam islam</vt:lpstr>
      <vt:lpstr>Teras pemikiran sains dan teknologi  dalam islam</vt:lpstr>
      <vt:lpstr>Teras pemikiran sains dan teknologi  dalam islam (samb…)</vt:lpstr>
      <vt:lpstr>Teras pemikiran sains dan teknologi  dalam islam (samb…)</vt:lpstr>
      <vt:lpstr>Teras pemikiran sains dan teknologi  dalam islam (samb…)</vt:lpstr>
      <vt:lpstr>kaedah-kaedah saintifik oleh para saintis Muslim terdahulu</vt:lpstr>
      <vt:lpstr>Metod observasi oleh Al-Razi</vt:lpstr>
      <vt:lpstr>Metod observasi oleh Al-Razi (samb..)</vt:lpstr>
      <vt:lpstr>Metod observasi oleh Al-Razi (samb..)</vt:lpstr>
      <vt:lpstr>Metod observasi oleh Al-Razi (samb..)</vt:lpstr>
      <vt:lpstr>Metod eksperimen oleh Al-Razi</vt:lpstr>
      <vt:lpstr>Metod pembuktian melalui eksperimen oleh Jabir Ibn Hayyan</vt:lpstr>
      <vt:lpstr>PowerPoint Presentation</vt:lpstr>
      <vt:lpstr>Metod eksperimen yang sistematik oleh Jabir Ibn Hayyan (samb..)</vt:lpstr>
      <vt:lpstr>Metod pembuktian melalui eksperimen oleh Jabir Ibn Hayyan (samb..)</vt:lpstr>
      <vt:lpstr>Metod diagnosis oleh ibnu sina</vt:lpstr>
      <vt:lpstr>Metod diagnosis oleh ibnu sina (samb..)</vt:lpstr>
      <vt:lpstr>Metod diagnosis oleh ibnu sina (samb..)</vt:lpstr>
      <vt:lpstr>Metod ujikaji makmal oleh ibn haytham</vt:lpstr>
      <vt:lpstr>Metod ujikaji makmal oleh ibn Haytham (samb..)</vt:lpstr>
      <vt:lpstr>Metod ujikaji makmal oleh ibn Haytham (samb..)</vt:lpstr>
      <vt:lpstr>Metod saintifik ibn Khaldun dalam sains sosial</vt:lpstr>
      <vt:lpstr>Metod saintifik ibn Khaldun dalam sains social (samb…)</vt:lpstr>
      <vt:lpstr>Metod saintifik ibn Khaldun dalam sains social (samb…)</vt:lpstr>
      <vt:lpstr>Metod saintifik ibn Khaldun dalam sains sosial (samb…)</vt:lpstr>
      <vt:lpstr>penutup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PEMIKIRAN SAINTIFIK SAINTIS MUSLIM</dc:title>
  <dc:creator>Norhidayu Muhamad Zain</dc:creator>
  <cp:lastModifiedBy>HP</cp:lastModifiedBy>
  <cp:revision>58</cp:revision>
  <dcterms:created xsi:type="dcterms:W3CDTF">2018-02-08T05:42:29Z</dcterms:created>
  <dcterms:modified xsi:type="dcterms:W3CDTF">2018-09-05T16:27:13Z</dcterms:modified>
</cp:coreProperties>
</file>