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9" autoAdjust="0"/>
    <p:restoredTop sz="94660"/>
  </p:normalViewPr>
  <p:slideViewPr>
    <p:cSldViewPr snapToGrid="0">
      <p:cViewPr>
        <p:scale>
          <a:sx n="54" d="100"/>
          <a:sy n="54" d="100"/>
        </p:scale>
        <p:origin x="-1810" y="-9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823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2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0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899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6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0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3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0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7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8A00F2F-BA9E-480D-88E1-01130AAC187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5F1779-E389-4A1F-AB83-8BFC61DE80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7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" y="4885623"/>
            <a:ext cx="7772400" cy="1674714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Project 1</a:t>
            </a:r>
            <a:br>
              <a:rPr lang="en-US" sz="4400" dirty="0" smtClean="0"/>
            </a:br>
            <a:r>
              <a:rPr lang="en-US" sz="4400" dirty="0" smtClean="0"/>
              <a:t>scsi 2143</a:t>
            </a:r>
            <a:br>
              <a:rPr lang="en-US" sz="4400" dirty="0" smtClean="0"/>
            </a:br>
            <a:r>
              <a:rPr lang="en-US" sz="4400" dirty="0" smtClean="0"/>
              <a:t>psda</a:t>
            </a:r>
            <a:br>
              <a:rPr lang="en-US" sz="4400" dirty="0" smtClean="0"/>
            </a:br>
            <a:r>
              <a:rPr lang="en-US" sz="4400" dirty="0" smtClean="0"/>
              <a:t>DR. SUHAILA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5021097"/>
            <a:ext cx="3200400" cy="1463040"/>
          </a:xfrm>
        </p:spPr>
        <p:txBody>
          <a:bodyPr/>
          <a:lstStyle/>
          <a:p>
            <a:r>
              <a:rPr lang="en-US" dirty="0" smtClean="0"/>
              <a:t>AHMAD SYAKIR (A18CS0018)</a:t>
            </a:r>
          </a:p>
          <a:p>
            <a:r>
              <a:rPr lang="en-US" dirty="0" smtClean="0"/>
              <a:t>BADRUL FITRI (A18CS0042)</a:t>
            </a:r>
          </a:p>
          <a:p>
            <a:r>
              <a:rPr lang="en-US" dirty="0" smtClean="0"/>
              <a:t>NAQIB RAFIQI (A18CS0116)</a:t>
            </a:r>
          </a:p>
          <a:p>
            <a:r>
              <a:rPr lang="en-US" dirty="0"/>
              <a:t>IDZNI RASHID (A18CS0075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15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4" y="177253"/>
            <a:ext cx="6906994" cy="1342058"/>
          </a:xfrm>
        </p:spPr>
        <p:txBody>
          <a:bodyPr>
            <a:normAutofit/>
          </a:bodyPr>
          <a:lstStyle/>
          <a:p>
            <a:r>
              <a:rPr lang="en-MY" sz="4400" dirty="0" smtClean="0"/>
              <a:t>Ordinal: type of os</a:t>
            </a:r>
            <a:br>
              <a:rPr lang="en-MY" sz="4400" dirty="0" smtClean="0"/>
            </a:br>
            <a:r>
              <a:rPr lang="en-MY" sz="4400" dirty="0"/>
              <a:t> </a:t>
            </a:r>
            <a:r>
              <a:rPr lang="en-MY" sz="4400" dirty="0" smtClean="0"/>
              <a:t>               type of phone lock</a:t>
            </a:r>
            <a:endParaRPr lang="en-MY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83" y="86043"/>
            <a:ext cx="4079237" cy="229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WhatsApp Image 2019-03-18 at 5.59.49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55763"/>
            <a:ext cx="3760741" cy="38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8766" y="5549769"/>
            <a:ext cx="14528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Android = 30</a:t>
            </a:r>
          </a:p>
          <a:p>
            <a:r>
              <a:rPr lang="en-MY" dirty="0" smtClean="0"/>
              <a:t>IOS       = 8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946" y="2252820"/>
            <a:ext cx="4068799" cy="228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71" y="1884680"/>
            <a:ext cx="3314808" cy="340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4964" y="5287962"/>
            <a:ext cx="433623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Alphanumeric = 5		Pattern = 7</a:t>
            </a:r>
          </a:p>
          <a:p>
            <a:r>
              <a:rPr lang="en-MY" dirty="0" smtClean="0"/>
              <a:t>PIN = 20		               None = 0</a:t>
            </a:r>
          </a:p>
          <a:p>
            <a:r>
              <a:rPr lang="en-MY" dirty="0" smtClean="0"/>
              <a:t>Finger print = 26</a:t>
            </a:r>
          </a:p>
          <a:p>
            <a:r>
              <a:rPr lang="en-MY" dirty="0" smtClean="0"/>
              <a:t>Face id =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40542" y="6303625"/>
            <a:ext cx="762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 smtClean="0"/>
              <a:t>Syakir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317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48" y="204216"/>
            <a:ext cx="7860792" cy="1499616"/>
          </a:xfrm>
        </p:spPr>
        <p:txBody>
          <a:bodyPr>
            <a:normAutofit/>
          </a:bodyPr>
          <a:lstStyle/>
          <a:p>
            <a:r>
              <a:rPr lang="en-MY" sz="4000" dirty="0" smtClean="0"/>
              <a:t>Interval: level secure of phone lock</a:t>
            </a:r>
            <a:br>
              <a:rPr lang="en-MY" sz="4000" dirty="0" smtClean="0"/>
            </a:br>
            <a:r>
              <a:rPr lang="en-MY" sz="4000" dirty="0" smtClean="0"/>
              <a:t>	        level convenient of phone lock</a:t>
            </a:r>
            <a:endParaRPr lang="en-MY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83" y="121920"/>
            <a:ext cx="3495038" cy="19659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179320"/>
            <a:ext cx="3566160" cy="200596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" y="1692593"/>
            <a:ext cx="3412439" cy="247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35" y="1443038"/>
            <a:ext cx="2656115" cy="27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0738" y="4277618"/>
            <a:ext cx="46750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Strongly disagree </a:t>
            </a:r>
            <a:r>
              <a:rPr lang="en-MY" dirty="0" smtClean="0">
                <a:sym typeface="Wingdings" pitchFamily="2" charset="2"/>
              </a:rPr>
              <a:t>------------ strongly agree</a:t>
            </a:r>
          </a:p>
          <a:p>
            <a:pPr algn="ctr"/>
            <a:r>
              <a:rPr lang="en-MY" dirty="0" smtClean="0">
                <a:sym typeface="Wingdings" pitchFamily="2" charset="2"/>
              </a:rPr>
              <a:t>   1------------6</a:t>
            </a:r>
            <a:endParaRPr lang="en-MY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83848" y="4185285"/>
            <a:ext cx="84670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2 = 1 </a:t>
            </a:r>
          </a:p>
          <a:p>
            <a:r>
              <a:rPr lang="en-MY" dirty="0" smtClean="0"/>
              <a:t>3 = 3</a:t>
            </a:r>
          </a:p>
          <a:p>
            <a:r>
              <a:rPr lang="en-MY" dirty="0" smtClean="0"/>
              <a:t>4 = 10</a:t>
            </a:r>
          </a:p>
          <a:p>
            <a:r>
              <a:rPr lang="en-MY" dirty="0" smtClean="0"/>
              <a:t>5 = 14</a:t>
            </a:r>
          </a:p>
          <a:p>
            <a:r>
              <a:rPr lang="en-MY" dirty="0" smtClean="0"/>
              <a:t>6 = 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1494" y="4170045"/>
            <a:ext cx="84670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2 = 1 </a:t>
            </a:r>
          </a:p>
          <a:p>
            <a:r>
              <a:rPr lang="en-MY" dirty="0" smtClean="0"/>
              <a:t>3 = 0</a:t>
            </a:r>
          </a:p>
          <a:p>
            <a:r>
              <a:rPr lang="en-MY" dirty="0" smtClean="0"/>
              <a:t>4 = 8</a:t>
            </a:r>
          </a:p>
          <a:p>
            <a:r>
              <a:rPr lang="en-MY" dirty="0" smtClean="0"/>
              <a:t>5 =14</a:t>
            </a:r>
          </a:p>
          <a:p>
            <a:r>
              <a:rPr lang="en-MY" dirty="0" smtClean="0"/>
              <a:t>6 = 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682" y="6487301"/>
            <a:ext cx="7697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 smtClean="0"/>
              <a:t>Naqib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5721245" y="6488668"/>
            <a:ext cx="762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 smtClean="0"/>
              <a:t>Syakir</a:t>
            </a:r>
            <a:endParaRPr lang="en-MY" dirty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4162044" y="1703832"/>
            <a:ext cx="5354" cy="5154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8" y="158496"/>
            <a:ext cx="7571232" cy="1213104"/>
          </a:xfrm>
        </p:spPr>
        <p:txBody>
          <a:bodyPr>
            <a:normAutofit/>
          </a:bodyPr>
          <a:lstStyle/>
          <a:p>
            <a:r>
              <a:rPr lang="en-MY" sz="4000" dirty="0" smtClean="0"/>
              <a:t>Ratio: time unlock a day</a:t>
            </a:r>
            <a:br>
              <a:rPr lang="en-MY" sz="4000" dirty="0" smtClean="0"/>
            </a:br>
            <a:endParaRPr lang="en-MY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47" y="0"/>
            <a:ext cx="3716053" cy="209028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" y="1317308"/>
            <a:ext cx="4189095" cy="304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9" y="1424281"/>
            <a:ext cx="5271869" cy="36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41" y="4358617"/>
            <a:ext cx="71247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9794" y="5472332"/>
            <a:ext cx="3665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000" dirty="0" smtClean="0"/>
              <a:t>FREQUENCY DISTRIBUTION TABLE</a:t>
            </a:r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225" y="6415617"/>
            <a:ext cx="7697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 smtClean="0"/>
              <a:t>Naqib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395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Ratio: </a:t>
            </a:r>
            <a:r>
              <a:rPr lang="en-MY" sz="5400" dirty="0" smtClean="0"/>
              <a:t>amount </a:t>
            </a:r>
            <a:r>
              <a:rPr lang="en-MY" sz="5400" dirty="0"/>
              <a:t>of email respondents have</a:t>
            </a:r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1028153" y="2645685"/>
            <a:ext cx="59638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smtClean="0"/>
              <a:t>Amount of emails respondents have:</a:t>
            </a:r>
          </a:p>
          <a:p>
            <a:r>
              <a:rPr lang="en-MY" sz="2800" dirty="0"/>
              <a:t>Data: 1,1,1,1,2,2,2,2,2,2,2,2,2,2,3,3,3,</a:t>
            </a:r>
          </a:p>
          <a:p>
            <a:r>
              <a:rPr lang="en-MY" sz="2800" dirty="0"/>
              <a:t>3,3,3,3,3,3,3,3,4,4,4,4,4,4,5,5,5,5,7,8,9</a:t>
            </a:r>
          </a:p>
          <a:p>
            <a:endParaRPr lang="en-MY" sz="2800" dirty="0" smtClean="0"/>
          </a:p>
          <a:p>
            <a:r>
              <a:rPr lang="en-MY" sz="2800" dirty="0" smtClean="0"/>
              <a:t>Mean: 3.3</a:t>
            </a:r>
          </a:p>
          <a:p>
            <a:r>
              <a:rPr lang="en-MY" sz="2800" dirty="0" smtClean="0"/>
              <a:t>Median: 3</a:t>
            </a:r>
          </a:p>
          <a:p>
            <a:r>
              <a:rPr lang="en-MY" sz="2800" dirty="0" smtClean="0"/>
              <a:t>Mode: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45" y="2645685"/>
            <a:ext cx="3716053" cy="209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77626" y="6391341"/>
            <a:ext cx="6158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Idzni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333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8" y="158496"/>
            <a:ext cx="7571232" cy="1213104"/>
          </a:xfrm>
        </p:spPr>
        <p:txBody>
          <a:bodyPr>
            <a:normAutofit/>
          </a:bodyPr>
          <a:lstStyle/>
          <a:p>
            <a:r>
              <a:rPr lang="en-MY" sz="4000" dirty="0" smtClean="0"/>
              <a:t>Ratio: data backup per month</a:t>
            </a:r>
            <a:endParaRPr lang="en-MY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382874" y="4906684"/>
            <a:ext cx="15664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1600" dirty="0" smtClean="0"/>
              <a:t>Quartile:</a:t>
            </a:r>
          </a:p>
          <a:p>
            <a:r>
              <a:rPr lang="en-MY" sz="1600" dirty="0" smtClean="0"/>
              <a:t>Q1: 1</a:t>
            </a:r>
          </a:p>
          <a:p>
            <a:r>
              <a:rPr lang="en-MY" sz="1600" dirty="0" smtClean="0"/>
              <a:t>Q2: 2.5</a:t>
            </a:r>
          </a:p>
          <a:p>
            <a:r>
              <a:rPr lang="en-MY" sz="1600" dirty="0" smtClean="0"/>
              <a:t>Q3: 5</a:t>
            </a:r>
          </a:p>
          <a:p>
            <a:r>
              <a:rPr lang="en-MY" sz="1600" dirty="0" smtClean="0"/>
              <a:t>IQR : 4</a:t>
            </a:r>
          </a:p>
          <a:p>
            <a:r>
              <a:rPr lang="en-MY" sz="1600" dirty="0" smtClean="0"/>
              <a:t>Upper limit = 11</a:t>
            </a:r>
          </a:p>
          <a:p>
            <a:r>
              <a:rPr lang="en-MY" sz="1600" dirty="0" smtClean="0"/>
              <a:t>Lower limit = -5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8" y="1402080"/>
            <a:ext cx="7129841" cy="3566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85669" y="4968240"/>
            <a:ext cx="42627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Data backup per Month:</a:t>
            </a:r>
          </a:p>
          <a:p>
            <a:r>
              <a:rPr lang="en-MY" dirty="0"/>
              <a:t>Data: </a:t>
            </a:r>
            <a:r>
              <a:rPr lang="en-MY" dirty="0" smtClean="0"/>
              <a:t>0,0,0,0,0,1,1,1,1,1,1,1,1,1,2,2,2,2,2,3</a:t>
            </a:r>
          </a:p>
          <a:p>
            <a:r>
              <a:rPr lang="en-MY" dirty="0" smtClean="0"/>
              <a:t>,</a:t>
            </a:r>
            <a:r>
              <a:rPr lang="en-MY" dirty="0"/>
              <a:t>3,3,3,3,4,4,4,5,5,5,5,8,10,15,21,30,30,45</a:t>
            </a:r>
            <a:endParaRPr lang="en-MY" dirty="0" smtClean="0"/>
          </a:p>
          <a:p>
            <a:r>
              <a:rPr lang="en-MY" dirty="0" smtClean="0"/>
              <a:t>Mean: 5.9</a:t>
            </a:r>
          </a:p>
          <a:p>
            <a:r>
              <a:rPr lang="en-MY" dirty="0" smtClean="0"/>
              <a:t>Median: 2.5</a:t>
            </a:r>
          </a:p>
          <a:p>
            <a:r>
              <a:rPr lang="en-MY" dirty="0" smtClean="0"/>
              <a:t>Mode: 1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93" y="0"/>
            <a:ext cx="4900207" cy="2756366"/>
          </a:xfrm>
        </p:spPr>
      </p:pic>
      <p:sp>
        <p:nvSpPr>
          <p:cNvPr id="7" name="TextBox 6"/>
          <p:cNvSpPr txBox="1"/>
          <p:nvPr/>
        </p:nvSpPr>
        <p:spPr>
          <a:xfrm>
            <a:off x="11501902" y="6353234"/>
            <a:ext cx="6158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Idzni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279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28" y="158496"/>
            <a:ext cx="7571232" cy="1213104"/>
          </a:xfrm>
        </p:spPr>
        <p:txBody>
          <a:bodyPr>
            <a:normAutofit/>
          </a:bodyPr>
          <a:lstStyle/>
          <a:p>
            <a:r>
              <a:rPr lang="en-MY" sz="4000" dirty="0" smtClean="0"/>
              <a:t>Ratio: amount of internal storage 		     	   used(GB)</a:t>
            </a:r>
            <a:endParaRPr lang="en-MY" sz="4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8" y="1378256"/>
            <a:ext cx="6520241" cy="473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1477" y="2928451"/>
            <a:ext cx="59434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700" dirty="0" smtClean="0"/>
              <a:t>The density of the dot are concentrated </a:t>
            </a:r>
          </a:p>
          <a:p>
            <a:r>
              <a:rPr lang="en-MY" sz="2700" dirty="0" smtClean="0"/>
              <a:t>between 0 to 50 In x-axis and </a:t>
            </a:r>
          </a:p>
          <a:p>
            <a:r>
              <a:rPr lang="en-MY" sz="2700" dirty="0" smtClean="0"/>
              <a:t>0 to 10 in y-axis</a:t>
            </a:r>
            <a:endParaRPr lang="en-MY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1340062" y="6399433"/>
            <a:ext cx="7697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 smtClean="0"/>
              <a:t>Naqib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713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conclusion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There are so many respondents based on UTM students used android rather than IOS.</a:t>
            </a:r>
          </a:p>
          <a:p>
            <a:r>
              <a:rPr lang="en-MY" dirty="0" smtClean="0"/>
              <a:t>The level of security are </a:t>
            </a:r>
            <a:r>
              <a:rPr lang="en-MY" dirty="0"/>
              <a:t>in the </a:t>
            </a:r>
            <a:r>
              <a:rPr lang="en-MY" dirty="0" smtClean="0"/>
              <a:t>satisfactory level.</a:t>
            </a:r>
          </a:p>
          <a:p>
            <a:r>
              <a:rPr lang="en-MY" dirty="0" smtClean="0"/>
              <a:t>There are so many respondents based on students and staff UTM.</a:t>
            </a:r>
          </a:p>
          <a:p>
            <a:r>
              <a:rPr lang="en-MY" dirty="0" smtClean="0"/>
              <a:t>The level of secure was based on the type of their phone lock.</a:t>
            </a:r>
          </a:p>
          <a:p>
            <a:r>
              <a:rPr lang="en-MY" dirty="0" smtClean="0"/>
              <a:t>The more the type of phone lock they used, the more the security they get.</a:t>
            </a:r>
          </a:p>
          <a:p>
            <a:r>
              <a:rPr lang="en-MY" dirty="0" smtClean="0"/>
              <a:t>Most of the respondents have more than 2 emails.</a:t>
            </a:r>
          </a:p>
          <a:p>
            <a:r>
              <a:rPr lang="en-MY" dirty="0" smtClean="0"/>
              <a:t> </a:t>
            </a:r>
          </a:p>
          <a:p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11348153" y="6399433"/>
            <a:ext cx="7621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 smtClean="0"/>
              <a:t>Syakir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39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0" y="1462883"/>
            <a:ext cx="11568889" cy="45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3211" y="434435"/>
            <a:ext cx="9720072" cy="938784"/>
          </a:xfrm>
        </p:spPr>
        <p:txBody>
          <a:bodyPr/>
          <a:lstStyle/>
          <a:p>
            <a:r>
              <a:rPr lang="en-MY" dirty="0" smtClean="0"/>
              <a:t>Data collection</a:t>
            </a:r>
            <a:endParaRPr lang="en-MY" dirty="0"/>
          </a:p>
        </p:txBody>
      </p:sp>
      <p:sp>
        <p:nvSpPr>
          <p:cNvPr id="2" name="TextBox 1"/>
          <p:cNvSpPr txBox="1"/>
          <p:nvPr/>
        </p:nvSpPr>
        <p:spPr>
          <a:xfrm>
            <a:off x="9115865" y="6260123"/>
            <a:ext cx="252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38 out of 53 respondents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3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408" y="798576"/>
            <a:ext cx="9720072" cy="938784"/>
          </a:xfrm>
        </p:spPr>
        <p:txBody>
          <a:bodyPr/>
          <a:lstStyle/>
          <a:p>
            <a:r>
              <a:rPr lang="en-MY" dirty="0" smtClean="0"/>
              <a:t>Project 1: smart phone security &amp; data 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1" y="1729580"/>
            <a:ext cx="2834640" cy="223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44880" y="2438400"/>
            <a:ext cx="80619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800" dirty="0" smtClean="0"/>
              <a:t>To study how about the user’s </a:t>
            </a:r>
            <a:r>
              <a:rPr lang="en-MY" sz="1400" dirty="0" smtClean="0"/>
              <a:t>(students &amp; staff UTM)  </a:t>
            </a:r>
            <a:r>
              <a:rPr lang="en-MY" sz="2800" dirty="0" smtClean="0"/>
              <a:t>smartphone security and data from a sample respondents.</a:t>
            </a:r>
            <a:endParaRPr lang="en-MY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340062" y="6453260"/>
            <a:ext cx="7872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/>
              <a:t>B</a:t>
            </a:r>
            <a:r>
              <a:rPr lang="en-MY" dirty="0" err="1" smtClean="0"/>
              <a:t>adrul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064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04" y="0"/>
            <a:ext cx="9720072" cy="1499616"/>
          </a:xfrm>
        </p:spPr>
        <p:txBody>
          <a:bodyPr/>
          <a:lstStyle/>
          <a:p>
            <a:r>
              <a:rPr lang="en-MY" dirty="0" smtClean="0"/>
              <a:t>introduction</a:t>
            </a:r>
            <a:endParaRPr lang="en-MY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2" y="1257139"/>
            <a:ext cx="2834640" cy="223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92480" y="1080868"/>
            <a:ext cx="8382000" cy="553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MY" sz="2400" dirty="0" smtClean="0"/>
              <a:t>This project is to investigate about a few user’s data and security of their smart phone.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400" dirty="0" smtClean="0"/>
              <a:t>Such as: 	</a:t>
            </a:r>
            <a:r>
              <a:rPr lang="en-MY" sz="2000" dirty="0" smtClean="0"/>
              <a:t>&gt; Type of smart phone lock.</a:t>
            </a:r>
          </a:p>
          <a:p>
            <a:pPr lvl="3">
              <a:lnSpc>
                <a:spcPct val="150000"/>
              </a:lnSpc>
            </a:pPr>
            <a:r>
              <a:rPr lang="en-MY" sz="2000" dirty="0" smtClean="0"/>
              <a:t>	&gt; Type of os (operating system)</a:t>
            </a:r>
          </a:p>
          <a:p>
            <a:pPr lvl="3">
              <a:lnSpc>
                <a:spcPct val="150000"/>
              </a:lnSpc>
            </a:pPr>
            <a:r>
              <a:rPr lang="en-MY" sz="2000" dirty="0" smtClean="0"/>
              <a:t>	&gt; Their opinion about their level of secure using that 	   	   particular phone lock.</a:t>
            </a:r>
          </a:p>
          <a:p>
            <a:pPr lvl="3">
              <a:lnSpc>
                <a:spcPct val="150000"/>
              </a:lnSpc>
            </a:pPr>
            <a:r>
              <a:rPr lang="en-MY" sz="2000" dirty="0" smtClean="0"/>
              <a:t>	&gt; Their opinion about their level of convenient  using that 	   particular phone lock.</a:t>
            </a:r>
          </a:p>
          <a:p>
            <a:pPr lvl="3">
              <a:lnSpc>
                <a:spcPct val="150000"/>
              </a:lnSpc>
            </a:pPr>
            <a:r>
              <a:rPr lang="en-MY" sz="2000" dirty="0" smtClean="0"/>
              <a:t>	&gt; Time their unlock phone a day.</a:t>
            </a:r>
          </a:p>
          <a:p>
            <a:pPr lvl="3">
              <a:lnSpc>
                <a:spcPct val="150000"/>
              </a:lnSpc>
            </a:pPr>
            <a:r>
              <a:rPr lang="en-MY" sz="2000" dirty="0" smtClean="0"/>
              <a:t>	&gt; How many email they have.</a:t>
            </a:r>
          </a:p>
          <a:p>
            <a:pPr lvl="3">
              <a:lnSpc>
                <a:spcPct val="150000"/>
              </a:lnSpc>
            </a:pPr>
            <a:r>
              <a:rPr lang="en-MY" sz="2000" dirty="0" smtClean="0"/>
              <a:t>	&gt; How many time they backup their data.</a:t>
            </a:r>
          </a:p>
          <a:p>
            <a:pPr lvl="3">
              <a:lnSpc>
                <a:spcPct val="150000"/>
              </a:lnSpc>
            </a:pPr>
            <a:r>
              <a:rPr lang="en-MY" sz="2000" dirty="0" smtClean="0"/>
              <a:t>	&gt; How many space they used for internal storage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43839" y="6423709"/>
            <a:ext cx="7872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/>
              <a:t>B</a:t>
            </a:r>
            <a:r>
              <a:rPr lang="en-MY" dirty="0" err="1" smtClean="0"/>
              <a:t>adrul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242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METHODOLOGIES</a:t>
            </a:r>
            <a:endParaRPr lang="en-MY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2" y="1257139"/>
            <a:ext cx="2834640" cy="223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46760" y="2011680"/>
            <a:ext cx="854964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400" dirty="0" smtClean="0"/>
              <a:t>Using some methodology to illustrate and projected the result for better understanding through analytical and </a:t>
            </a:r>
            <a:r>
              <a:rPr lang="en-MY" sz="2400" dirty="0" err="1" smtClean="0"/>
              <a:t>stactical</a:t>
            </a:r>
            <a:r>
              <a:rPr lang="en-MY" sz="2400" dirty="0" smtClean="0"/>
              <a:t> process.</a:t>
            </a:r>
          </a:p>
          <a:p>
            <a:pPr>
              <a:lnSpc>
                <a:spcPct val="150000"/>
              </a:lnSpc>
            </a:pPr>
            <a:endParaRPr lang="en-MY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400" dirty="0" smtClean="0"/>
              <a:t>Type of methodologies:</a:t>
            </a:r>
          </a:p>
          <a:p>
            <a:pPr marL="3486150" lvl="7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400" u="sng" dirty="0" err="1" smtClean="0"/>
              <a:t>Typeform.Com</a:t>
            </a:r>
            <a:endParaRPr lang="en-MY" sz="2400" u="sng" dirty="0" smtClean="0"/>
          </a:p>
          <a:p>
            <a:pPr marL="3486150" lvl="7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400" dirty="0" smtClean="0"/>
              <a:t>R studio</a:t>
            </a:r>
          </a:p>
          <a:p>
            <a:pPr marL="3486150" lvl="7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400" dirty="0" smtClean="0"/>
              <a:t>Microsoft PowerPoint</a:t>
            </a:r>
          </a:p>
          <a:p>
            <a:pPr marL="3486150" lvl="7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400" dirty="0" smtClean="0"/>
              <a:t>Microsoft excel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43839" y="6415617"/>
            <a:ext cx="7872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/>
              <a:t>B</a:t>
            </a:r>
            <a:r>
              <a:rPr lang="en-MY" dirty="0" err="1" smtClean="0"/>
              <a:t>adrul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32104"/>
          </a:xfrm>
        </p:spPr>
        <p:txBody>
          <a:bodyPr/>
          <a:lstStyle/>
          <a:p>
            <a:r>
              <a:rPr lang="en-MY" dirty="0" smtClean="0"/>
              <a:t>DISCUSSION</a:t>
            </a:r>
            <a:endParaRPr lang="en-MY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2" y="1257139"/>
            <a:ext cx="2834640" cy="223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46760" y="1416483"/>
            <a:ext cx="8549642" cy="5047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800" dirty="0" smtClean="0"/>
              <a:t>Hypothesis: </a:t>
            </a:r>
          </a:p>
          <a:p>
            <a:pPr marL="2400300" lvl="4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MY" sz="2400" dirty="0" smtClean="0"/>
              <a:t>There are more UTM students are using Android OS rather than IOS.</a:t>
            </a:r>
          </a:p>
          <a:p>
            <a:pPr marL="2400300" lvl="4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MY" sz="2400" dirty="0" smtClean="0"/>
              <a:t>Students &amp; staff UTM are more likely to used Finger print type of phone lock rather than alphanumeric and pattern</a:t>
            </a:r>
          </a:p>
          <a:p>
            <a:pPr marL="2400300" lvl="4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MY" sz="2400" dirty="0" smtClean="0"/>
              <a:t>None of the respondents are not using the phone lock feature. </a:t>
            </a:r>
          </a:p>
          <a:p>
            <a:pPr lvl="4" algn="just"/>
            <a:endParaRPr lang="en-MY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343839" y="6407748"/>
            <a:ext cx="7872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/>
              <a:t>B</a:t>
            </a:r>
            <a:r>
              <a:rPr lang="en-MY" dirty="0" err="1" smtClean="0"/>
              <a:t>adrul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327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32104"/>
          </a:xfrm>
        </p:spPr>
        <p:txBody>
          <a:bodyPr/>
          <a:lstStyle/>
          <a:p>
            <a:r>
              <a:rPr lang="en-MY" dirty="0" smtClean="0"/>
              <a:t>DISCUSSION</a:t>
            </a:r>
            <a:endParaRPr lang="en-MY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2" y="1257139"/>
            <a:ext cx="2834640" cy="223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46760" y="2011680"/>
            <a:ext cx="8549642" cy="40031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800" dirty="0" smtClean="0"/>
              <a:t>Do the data support each other: </a:t>
            </a:r>
            <a:endParaRPr lang="en-MY" sz="2400" dirty="0"/>
          </a:p>
          <a:p>
            <a:pPr marL="1028700" lvl="1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MY" sz="2400" dirty="0" smtClean="0"/>
              <a:t>Most of the data are supporting each other because the level of secure and the level of convenient phone lock are related to type of phone lock features.</a:t>
            </a:r>
          </a:p>
          <a:p>
            <a:pPr marL="1028700" lvl="1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MY" sz="2400" dirty="0" smtClean="0"/>
              <a:t>The internal storage(IS) used are related to the number of data backup(DB) per month. If the IS increase, the DB increase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43839" y="6407525"/>
            <a:ext cx="7872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/>
              <a:t>B</a:t>
            </a:r>
            <a:r>
              <a:rPr lang="en-MY" dirty="0" err="1" smtClean="0"/>
              <a:t>adrul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351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0" y="0"/>
            <a:ext cx="9720072" cy="832104"/>
          </a:xfrm>
        </p:spPr>
        <p:txBody>
          <a:bodyPr/>
          <a:lstStyle/>
          <a:p>
            <a:r>
              <a:rPr lang="en-MY" dirty="0" smtClean="0"/>
              <a:t>DISCUSSION</a:t>
            </a:r>
            <a:endParaRPr lang="en-MY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2" y="1257139"/>
            <a:ext cx="2834640" cy="223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896220"/>
            <a:ext cx="853440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smtClean="0"/>
              <a:t>How much reliable the data?</a:t>
            </a:r>
          </a:p>
          <a:p>
            <a:pPr marL="3028950" lvl="6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smtClean="0"/>
              <a:t>Estimated in 80% reliable data because there some data that are not fulfil the requirements answers.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412215"/>
            <a:ext cx="8534402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smtClean="0"/>
              <a:t>What we can deduce by the result of the data?</a:t>
            </a:r>
          </a:p>
          <a:p>
            <a:pPr marL="3028950" lvl="6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smtClean="0"/>
              <a:t>The level of user’s phone security is depends on the type of the phone lock users used.</a:t>
            </a:r>
          </a:p>
          <a:p>
            <a:pPr marL="3028950" lvl="6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smtClean="0"/>
              <a:t>What can we deduce that the less internal storage used, the less data backup per month.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841008"/>
            <a:ext cx="8534402" cy="1889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smtClean="0"/>
              <a:t>Is there any unexpected result?</a:t>
            </a:r>
          </a:p>
          <a:p>
            <a:pPr marL="3028950" lvl="6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smtClean="0"/>
              <a:t>There are one unexpected result is on the used internal storage (Gb). One of the respondent put 256Gb.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43839" y="6409392"/>
            <a:ext cx="7872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err="1"/>
              <a:t>B</a:t>
            </a:r>
            <a:r>
              <a:rPr lang="en-MY" dirty="0" err="1" smtClean="0"/>
              <a:t>adrul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82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74" y="93440"/>
            <a:ext cx="6887092" cy="1369600"/>
          </a:xfrm>
        </p:spPr>
        <p:txBody>
          <a:bodyPr>
            <a:normAutofit/>
          </a:bodyPr>
          <a:lstStyle/>
          <a:p>
            <a:r>
              <a:rPr lang="en-MY" sz="3600" dirty="0" smtClean="0"/>
              <a:t>Interval: what </a:t>
            </a:r>
            <a:r>
              <a:rPr lang="en-MY" sz="3600" dirty="0" smtClean="0"/>
              <a:t>is your </a:t>
            </a:r>
            <a:r>
              <a:rPr lang="en-MY" sz="3600" dirty="0" smtClean="0"/>
              <a:t>age</a:t>
            </a:r>
            <a:r>
              <a:rPr lang="en-MY" sz="3600" dirty="0" smtClean="0"/>
              <a:t/>
            </a:r>
            <a:br>
              <a:rPr lang="en-MY" sz="3600" dirty="0" smtClean="0"/>
            </a:br>
            <a:r>
              <a:rPr lang="en-MY" sz="3600" dirty="0" smtClean="0"/>
              <a:t>ordinal:  </a:t>
            </a:r>
            <a:r>
              <a:rPr lang="en-MY" sz="3600" dirty="0" smtClean="0"/>
              <a:t>Type </a:t>
            </a:r>
            <a:r>
              <a:rPr lang="en-MY" sz="3600" dirty="0" smtClean="0"/>
              <a:t>of respondents</a:t>
            </a:r>
            <a:endParaRPr lang="en-MY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9" y="1585912"/>
            <a:ext cx="3568438" cy="3225460"/>
          </a:xfrm>
        </p:spPr>
      </p:pic>
      <p:pic>
        <p:nvPicPr>
          <p:cNvPr id="1026" name="Picture 2" descr="C:\Users\uSER\Pictures\Screenshots\Screenshot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06" y="198756"/>
            <a:ext cx="4623494" cy="2600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978" y="4833489"/>
            <a:ext cx="19096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17 – 20 = 22</a:t>
            </a:r>
            <a:endParaRPr lang="en-MY" dirty="0"/>
          </a:p>
          <a:p>
            <a:r>
              <a:rPr lang="en-MY" dirty="0" smtClean="0"/>
              <a:t>21 – 30 = 13</a:t>
            </a:r>
            <a:endParaRPr lang="en-MY" dirty="0"/>
          </a:p>
          <a:p>
            <a:r>
              <a:rPr lang="en-MY" dirty="0" smtClean="0"/>
              <a:t>31 – 40 = 1</a:t>
            </a:r>
            <a:endParaRPr lang="en-MY" dirty="0"/>
          </a:p>
          <a:p>
            <a:r>
              <a:rPr lang="en-MY" dirty="0" smtClean="0"/>
              <a:t>41 and above = 2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2799472"/>
            <a:ext cx="4602480" cy="258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PP\sem2 UTM\PSDA\psda projek\DATA\PIEhcartRespond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73" y="1891565"/>
            <a:ext cx="2936193" cy="26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62624" y="4787323"/>
            <a:ext cx="19639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Students UTM = 36</a:t>
            </a:r>
          </a:p>
          <a:p>
            <a:r>
              <a:rPr lang="en-MY" dirty="0" smtClean="0"/>
              <a:t>Staff UTM     = 2</a:t>
            </a:r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11423726" y="6423932"/>
            <a:ext cx="6158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MY" dirty="0" smtClean="0"/>
              <a:t>Idzni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594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621</Words>
  <Application>Microsoft Office PowerPoint</Application>
  <PresentationFormat>Custom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Integral</vt:lpstr>
      <vt:lpstr>Project 1 scsi 2143 psda DR. SUHAILA</vt:lpstr>
      <vt:lpstr>Data collection</vt:lpstr>
      <vt:lpstr>Project 1: smart phone security &amp; data </vt:lpstr>
      <vt:lpstr>introduction</vt:lpstr>
      <vt:lpstr>METHODOLOGIES</vt:lpstr>
      <vt:lpstr>DISCUSSION</vt:lpstr>
      <vt:lpstr>DISCUSSION</vt:lpstr>
      <vt:lpstr>DISCUSSION</vt:lpstr>
      <vt:lpstr>Interval: what is your age ordinal:  Type of respondents</vt:lpstr>
      <vt:lpstr>Ordinal: type of os                 type of phone lock</vt:lpstr>
      <vt:lpstr>Interval: level secure of phone lock          level convenient of phone lock</vt:lpstr>
      <vt:lpstr>Ratio: time unlock a day </vt:lpstr>
      <vt:lpstr>Ratio: amount of email respondents have</vt:lpstr>
      <vt:lpstr>Ratio: data backup per month</vt:lpstr>
      <vt:lpstr>Ratio: amount of internal storage            used(GB)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 scsi 2143 psda</dc:title>
  <dc:creator>PCUSER</dc:creator>
  <cp:lastModifiedBy>uSER</cp:lastModifiedBy>
  <cp:revision>26</cp:revision>
  <dcterms:created xsi:type="dcterms:W3CDTF">2019-03-18T00:08:57Z</dcterms:created>
  <dcterms:modified xsi:type="dcterms:W3CDTF">2019-03-20T13:16:42Z</dcterms:modified>
</cp:coreProperties>
</file>