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5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9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EE1CC-F5A4-4483-BB42-2C4E260AF24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66405-F393-4CFD-BF0C-FDD4C57C82E1}">
      <dgm:prSet phldrT="[Text]" custT="1"/>
      <dgm:spPr/>
      <dgm:t>
        <a:bodyPr/>
        <a:lstStyle/>
        <a:p>
          <a:r>
            <a:rPr lang="en-US" sz="4500" dirty="0" smtClean="0">
              <a:latin typeface="Berlin Sans FB Demi" panose="020E0802020502020306" pitchFamily="34" charset="0"/>
            </a:rPr>
            <a:t>ATX</a:t>
          </a:r>
          <a:endParaRPr lang="en-US" sz="4500" dirty="0">
            <a:latin typeface="Berlin Sans FB Demi" panose="020E0802020502020306" pitchFamily="34" charset="0"/>
          </a:endParaRPr>
        </a:p>
      </dgm:t>
    </dgm:pt>
    <dgm:pt modelId="{7173ACC1-178A-44AB-8C98-4FD340BF10AB}" type="parTrans" cxnId="{8E99D37C-808C-4D46-8101-0F87C43E4A9A}">
      <dgm:prSet/>
      <dgm:spPr/>
      <dgm:t>
        <a:bodyPr/>
        <a:lstStyle/>
        <a:p>
          <a:endParaRPr lang="en-US"/>
        </a:p>
      </dgm:t>
    </dgm:pt>
    <dgm:pt modelId="{4DBFAEC2-7257-42E9-834D-033D7D958440}" type="sibTrans" cxnId="{8E99D37C-808C-4D46-8101-0F87C43E4A9A}">
      <dgm:prSet/>
      <dgm:spPr/>
      <dgm:t>
        <a:bodyPr/>
        <a:lstStyle/>
        <a:p>
          <a:endParaRPr lang="en-US"/>
        </a:p>
      </dgm:t>
    </dgm:pt>
    <dgm:pt modelId="{25AD18DA-EBA2-4B32-BAC7-D12CFD248885}">
      <dgm:prSet phldrT="[Text]"/>
      <dgm:spPr/>
      <dgm:t>
        <a:bodyPr/>
        <a:lstStyle/>
        <a:p>
          <a:r>
            <a:rPr lang="en-US" b="0" i="0" dirty="0" smtClean="0"/>
            <a:t>Intel created the ATX form factor and first introduced it in 1995</a:t>
          </a:r>
          <a:endParaRPr lang="en-US" dirty="0"/>
        </a:p>
      </dgm:t>
    </dgm:pt>
    <dgm:pt modelId="{627DFFA8-4082-4DD9-A046-A08106A21DB6}" type="parTrans" cxnId="{434B20BA-C99A-401C-A02B-AF90D704E6AC}">
      <dgm:prSet/>
      <dgm:spPr/>
      <dgm:t>
        <a:bodyPr/>
        <a:lstStyle/>
        <a:p>
          <a:endParaRPr lang="en-US"/>
        </a:p>
      </dgm:t>
    </dgm:pt>
    <dgm:pt modelId="{C15CAEA8-5692-4786-8ABD-0870667BBA3D}" type="sibTrans" cxnId="{434B20BA-C99A-401C-A02B-AF90D704E6AC}">
      <dgm:prSet/>
      <dgm:spPr/>
      <dgm:t>
        <a:bodyPr/>
        <a:lstStyle/>
        <a:p>
          <a:endParaRPr lang="en-US"/>
        </a:p>
      </dgm:t>
    </dgm:pt>
    <dgm:pt modelId="{7D050325-35E7-44EB-AA8B-B299FB9AF7AA}">
      <dgm:prSet phldrT="[Text]"/>
      <dgm:spPr/>
      <dgm:t>
        <a:bodyPr/>
        <a:lstStyle/>
        <a:p>
          <a:pPr algn="l"/>
          <a:r>
            <a:rPr lang="en-US" b="0" i="0" dirty="0" smtClean="0"/>
            <a:t>-Integrated input and output ports</a:t>
          </a:r>
        </a:p>
        <a:p>
          <a:pPr algn="l"/>
          <a:r>
            <a:rPr lang="en-MY" b="0" i="0" dirty="0" smtClean="0"/>
            <a:t>-Start Control by software</a:t>
          </a:r>
        </a:p>
        <a:p>
          <a:pPr algn="l"/>
          <a:r>
            <a:rPr lang="en-US" b="0" i="0" dirty="0" smtClean="0"/>
            <a:t>-3 Vol. from the source (reduces hardware cost, energy consumption, and heat)</a:t>
          </a:r>
        </a:p>
        <a:p>
          <a:pPr algn="l"/>
          <a:r>
            <a:rPr lang="en-US" b="0" i="0" dirty="0" smtClean="0"/>
            <a:t>-Have 6 expansion slots for things like graphics, sound, and network cards</a:t>
          </a:r>
        </a:p>
        <a:p>
          <a:pPr algn="l"/>
          <a:r>
            <a:rPr lang="en-US" b="0" i="0" dirty="0" smtClean="0"/>
            <a:t>-The size is 11.2 x 8.2 inch</a:t>
          </a:r>
          <a:endParaRPr lang="en-US" dirty="0"/>
        </a:p>
      </dgm:t>
    </dgm:pt>
    <dgm:pt modelId="{E1357C41-E08E-4F7C-920D-2FD71B764266}" type="parTrans" cxnId="{597BCDCA-77CF-4C96-9E88-8A3BE8F88AD0}">
      <dgm:prSet/>
      <dgm:spPr/>
      <dgm:t>
        <a:bodyPr/>
        <a:lstStyle/>
        <a:p>
          <a:endParaRPr lang="en-US"/>
        </a:p>
      </dgm:t>
    </dgm:pt>
    <dgm:pt modelId="{55AB276F-67D6-403D-B287-43E237ECED6E}" type="sibTrans" cxnId="{597BCDCA-77CF-4C96-9E88-8A3BE8F88AD0}">
      <dgm:prSet/>
      <dgm:spPr/>
      <dgm:t>
        <a:bodyPr/>
        <a:lstStyle/>
        <a:p>
          <a:endParaRPr lang="en-US"/>
        </a:p>
      </dgm:t>
    </dgm:pt>
    <dgm:pt modelId="{A471490F-7052-495C-AE99-457C58C486F1}">
      <dgm:prSet phldrT="[Text]" custT="1"/>
      <dgm:spPr/>
      <dgm:t>
        <a:bodyPr/>
        <a:lstStyle/>
        <a:p>
          <a:r>
            <a:rPr lang="en-US" sz="4800" dirty="0" smtClean="0">
              <a:latin typeface="Berlin Sans FB Demi" panose="020E0802020502020306" pitchFamily="34" charset="0"/>
            </a:rPr>
            <a:t>Micro-ATX</a:t>
          </a:r>
          <a:endParaRPr lang="en-US" sz="4800" dirty="0">
            <a:latin typeface="Berlin Sans FB Demi" panose="020E0802020502020306" pitchFamily="34" charset="0"/>
          </a:endParaRPr>
        </a:p>
      </dgm:t>
    </dgm:pt>
    <dgm:pt modelId="{07B6FD97-0F76-4B9F-BEE7-FC4341E696BB}" type="parTrans" cxnId="{FC248CE5-0F34-4CD6-9234-EC825EE72E2F}">
      <dgm:prSet/>
      <dgm:spPr/>
      <dgm:t>
        <a:bodyPr/>
        <a:lstStyle/>
        <a:p>
          <a:endParaRPr lang="en-US"/>
        </a:p>
      </dgm:t>
    </dgm:pt>
    <dgm:pt modelId="{632116E9-A9D6-4305-80AA-3CAF1AA3E0FD}" type="sibTrans" cxnId="{FC248CE5-0F34-4CD6-9234-EC825EE72E2F}">
      <dgm:prSet/>
      <dgm:spPr/>
      <dgm:t>
        <a:bodyPr/>
        <a:lstStyle/>
        <a:p>
          <a:endParaRPr lang="en-US"/>
        </a:p>
      </dgm:t>
    </dgm:pt>
    <dgm:pt modelId="{F018A7B0-B752-4B45-8246-7F13FA759A0B}">
      <dgm:prSet phldrT="[Text]"/>
      <dgm:spPr/>
      <dgm:t>
        <a:bodyPr/>
        <a:lstStyle/>
        <a:p>
          <a:r>
            <a:rPr lang="en-US" b="0" i="0" dirty="0" smtClean="0"/>
            <a:t>Micro-ATX is also a standard for motherboards that was introduced in December 1997</a:t>
          </a:r>
          <a:endParaRPr lang="en-US" dirty="0"/>
        </a:p>
      </dgm:t>
    </dgm:pt>
    <dgm:pt modelId="{CD3ACBB8-751B-4330-8EDD-334B89439F9D}" type="parTrans" cxnId="{968F6C6B-91DC-4DFF-9727-A690CA288996}">
      <dgm:prSet/>
      <dgm:spPr/>
      <dgm:t>
        <a:bodyPr/>
        <a:lstStyle/>
        <a:p>
          <a:endParaRPr lang="en-US"/>
        </a:p>
      </dgm:t>
    </dgm:pt>
    <dgm:pt modelId="{CDB41294-9E1E-437B-B82E-D06180EA8AD2}" type="sibTrans" cxnId="{968F6C6B-91DC-4DFF-9727-A690CA288996}">
      <dgm:prSet/>
      <dgm:spPr/>
      <dgm:t>
        <a:bodyPr/>
        <a:lstStyle/>
        <a:p>
          <a:endParaRPr lang="en-US"/>
        </a:p>
      </dgm:t>
    </dgm:pt>
    <dgm:pt modelId="{F2CBF419-DEFE-426A-AC8F-1633DC4AEBD4}">
      <dgm:prSet phldrT="[Text]"/>
      <dgm:spPr/>
      <dgm:t>
        <a:bodyPr/>
        <a:lstStyle/>
        <a:p>
          <a:pPr algn="l"/>
          <a:r>
            <a:rPr lang="en-US" b="0" i="0" dirty="0" smtClean="0"/>
            <a:t>-It is an evolution of ATX</a:t>
          </a:r>
        </a:p>
        <a:p>
          <a:pPr algn="l"/>
          <a:r>
            <a:rPr lang="en-US" dirty="0" smtClean="0"/>
            <a:t>-</a:t>
          </a:r>
          <a:r>
            <a:rPr lang="en-US" b="0" i="0" dirty="0" smtClean="0"/>
            <a:t>Its measures are 9.6 × 9.6 inch</a:t>
          </a:r>
        </a:p>
        <a:p>
          <a:pPr algn="l"/>
          <a:r>
            <a:rPr lang="en-US" dirty="0" smtClean="0"/>
            <a:t>- Smaller than ATX</a:t>
          </a:r>
        </a:p>
        <a:p>
          <a:pPr algn="l"/>
          <a:r>
            <a:rPr lang="en-US" b="0" i="0" dirty="0" smtClean="0"/>
            <a:t>-Micro-ATX supports up to 4 expansion slots</a:t>
          </a:r>
          <a:endParaRPr lang="en-US" dirty="0"/>
        </a:p>
      </dgm:t>
    </dgm:pt>
    <dgm:pt modelId="{5401FCF5-D4FE-4528-A462-406F1CB7D0BE}" type="parTrans" cxnId="{9ABD4099-226F-4AEB-818A-3D7616ACAC83}">
      <dgm:prSet/>
      <dgm:spPr/>
      <dgm:t>
        <a:bodyPr/>
        <a:lstStyle/>
        <a:p>
          <a:endParaRPr lang="en-US"/>
        </a:p>
      </dgm:t>
    </dgm:pt>
    <dgm:pt modelId="{FABFFD15-6F96-4D02-B0F9-AC6D50DEBCF3}" type="sibTrans" cxnId="{9ABD4099-226F-4AEB-818A-3D7616ACAC83}">
      <dgm:prSet/>
      <dgm:spPr/>
      <dgm:t>
        <a:bodyPr/>
        <a:lstStyle/>
        <a:p>
          <a:endParaRPr lang="en-US"/>
        </a:p>
      </dgm:t>
    </dgm:pt>
    <dgm:pt modelId="{5929CF6C-B137-460C-8A14-EC0E0CE9B37D}">
      <dgm:prSet phldrT="[Text]" custT="1"/>
      <dgm:spPr/>
      <dgm:t>
        <a:bodyPr/>
        <a:lstStyle/>
        <a:p>
          <a:r>
            <a:rPr lang="en-US" sz="4500" dirty="0" smtClean="0">
              <a:latin typeface="Berlin Sans FB Demi" panose="020E0802020502020306" pitchFamily="34" charset="0"/>
            </a:rPr>
            <a:t>Mini-ITX</a:t>
          </a:r>
          <a:endParaRPr lang="en-US" sz="4500" dirty="0">
            <a:latin typeface="Berlin Sans FB Demi" panose="020E0802020502020306" pitchFamily="34" charset="0"/>
          </a:endParaRPr>
        </a:p>
      </dgm:t>
    </dgm:pt>
    <dgm:pt modelId="{934D8DE1-D848-463B-90F4-56A0FB54443C}" type="parTrans" cxnId="{1377B377-BE76-4004-BF0E-FE234D40632A}">
      <dgm:prSet/>
      <dgm:spPr/>
      <dgm:t>
        <a:bodyPr/>
        <a:lstStyle/>
        <a:p>
          <a:endParaRPr lang="en-US"/>
        </a:p>
      </dgm:t>
    </dgm:pt>
    <dgm:pt modelId="{2BC9CC54-96D3-4DC0-8887-4536228AE379}" type="sibTrans" cxnId="{1377B377-BE76-4004-BF0E-FE234D40632A}">
      <dgm:prSet/>
      <dgm:spPr/>
      <dgm:t>
        <a:bodyPr/>
        <a:lstStyle/>
        <a:p>
          <a:endParaRPr lang="en-US"/>
        </a:p>
      </dgm:t>
    </dgm:pt>
    <dgm:pt modelId="{29667A1B-1ECE-49F2-9356-650864C3D797}">
      <dgm:prSet phldrT="[Text]"/>
      <dgm:spPr/>
      <dgm:t>
        <a:bodyPr/>
        <a:lstStyle/>
        <a:p>
          <a:r>
            <a:rPr lang="en-US" b="0" i="0" dirty="0" smtClean="0"/>
            <a:t>Developed by Via Technologies in 2001</a:t>
          </a:r>
          <a:endParaRPr lang="en-US" dirty="0"/>
        </a:p>
      </dgm:t>
    </dgm:pt>
    <dgm:pt modelId="{581D3AC2-34CC-4B51-AE9D-1CA8128B998D}" type="parTrans" cxnId="{6D5A789F-2B2B-4083-8688-42571952A487}">
      <dgm:prSet/>
      <dgm:spPr/>
      <dgm:t>
        <a:bodyPr/>
        <a:lstStyle/>
        <a:p>
          <a:endParaRPr lang="en-US"/>
        </a:p>
      </dgm:t>
    </dgm:pt>
    <dgm:pt modelId="{1CED8436-C616-4F49-8EEF-AD0B856BD6AC}" type="sibTrans" cxnId="{6D5A789F-2B2B-4083-8688-42571952A487}">
      <dgm:prSet/>
      <dgm:spPr/>
      <dgm:t>
        <a:bodyPr/>
        <a:lstStyle/>
        <a:p>
          <a:endParaRPr lang="en-US"/>
        </a:p>
      </dgm:t>
    </dgm:pt>
    <dgm:pt modelId="{7142ED16-44D3-473A-8A10-8D772F00B7F9}">
      <dgm:prSet phldrT="[Text]"/>
      <dgm:spPr/>
      <dgm:t>
        <a:bodyPr/>
        <a:lstStyle/>
        <a:p>
          <a:pPr algn="l"/>
          <a:r>
            <a:rPr lang="en-MY" b="0" i="0" dirty="0" smtClean="0"/>
            <a:t>-6.7 × 6.7 inches in measurement</a:t>
          </a:r>
        </a:p>
        <a:p>
          <a:pPr algn="l"/>
          <a:r>
            <a:rPr lang="en-US" b="0" i="0" dirty="0" smtClean="0"/>
            <a:t>-L</a:t>
          </a:r>
          <a:r>
            <a:rPr lang="en-MY" b="0" i="0" dirty="0" smtClean="0"/>
            <a:t>ow-power consumption motherboard</a:t>
          </a:r>
        </a:p>
        <a:p>
          <a:pPr algn="l"/>
          <a:r>
            <a:rPr lang="en-US" b="0" i="0" dirty="0" smtClean="0"/>
            <a:t>-Mini-ITX has just one expansion for a graphics card.</a:t>
          </a:r>
          <a:endParaRPr lang="en-US" dirty="0"/>
        </a:p>
      </dgm:t>
    </dgm:pt>
    <dgm:pt modelId="{60349261-DAF0-4591-88B0-7652D6EC1FB6}" type="parTrans" cxnId="{98CE15C7-EB16-4114-A84D-D9F5C5C4E5E1}">
      <dgm:prSet/>
      <dgm:spPr/>
      <dgm:t>
        <a:bodyPr/>
        <a:lstStyle/>
        <a:p>
          <a:endParaRPr lang="en-US"/>
        </a:p>
      </dgm:t>
    </dgm:pt>
    <dgm:pt modelId="{F322AC1E-E85D-43ED-AEAE-704309719E27}" type="sibTrans" cxnId="{98CE15C7-EB16-4114-A84D-D9F5C5C4E5E1}">
      <dgm:prSet/>
      <dgm:spPr/>
      <dgm:t>
        <a:bodyPr/>
        <a:lstStyle/>
        <a:p>
          <a:endParaRPr lang="en-US"/>
        </a:p>
      </dgm:t>
    </dgm:pt>
    <dgm:pt modelId="{532A9CAA-D507-4F6F-B1BA-6F52966C6ED1}" type="pres">
      <dgm:prSet presAssocID="{654EE1CC-F5A4-4483-BB42-2C4E260AF2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B91CD5-9BC6-4334-ABDF-55556D87CE0F}" type="pres">
      <dgm:prSet presAssocID="{35F66405-F393-4CFD-BF0C-FDD4C57C82E1}" presName="compNode" presStyleCnt="0"/>
      <dgm:spPr/>
    </dgm:pt>
    <dgm:pt modelId="{B0D89011-3104-47A2-95BE-847C6254464D}" type="pres">
      <dgm:prSet presAssocID="{35F66405-F393-4CFD-BF0C-FDD4C57C82E1}" presName="aNode" presStyleLbl="bgShp" presStyleIdx="0" presStyleCnt="3" custLinFactNeighborX="-13510" custLinFactNeighborY="-1259"/>
      <dgm:spPr/>
      <dgm:t>
        <a:bodyPr/>
        <a:lstStyle/>
        <a:p>
          <a:endParaRPr lang="en-US"/>
        </a:p>
      </dgm:t>
    </dgm:pt>
    <dgm:pt modelId="{9D6823A9-8E12-4A78-9CC6-84F41DEB599E}" type="pres">
      <dgm:prSet presAssocID="{35F66405-F393-4CFD-BF0C-FDD4C57C82E1}" presName="textNode" presStyleLbl="bgShp" presStyleIdx="0" presStyleCnt="3"/>
      <dgm:spPr/>
      <dgm:t>
        <a:bodyPr/>
        <a:lstStyle/>
        <a:p>
          <a:endParaRPr lang="en-US"/>
        </a:p>
      </dgm:t>
    </dgm:pt>
    <dgm:pt modelId="{748EB8B6-5981-4EC6-8ECC-BC86E6546BA8}" type="pres">
      <dgm:prSet presAssocID="{35F66405-F393-4CFD-BF0C-FDD4C57C82E1}" presName="compChildNode" presStyleCnt="0"/>
      <dgm:spPr/>
    </dgm:pt>
    <dgm:pt modelId="{265A61AE-CB02-429E-B16D-039335837352}" type="pres">
      <dgm:prSet presAssocID="{35F66405-F393-4CFD-BF0C-FDD4C57C82E1}" presName="theInnerList" presStyleCnt="0"/>
      <dgm:spPr/>
    </dgm:pt>
    <dgm:pt modelId="{A0F3474A-B55E-4A6F-8501-F9113B7433C0}" type="pres">
      <dgm:prSet presAssocID="{25AD18DA-EBA2-4B32-BAC7-D12CFD248885}" presName="childNode" presStyleLbl="node1" presStyleIdx="0" presStyleCnt="6" custScaleX="118223" custScaleY="27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4A42D-13A1-4061-BE6C-43FAD2B29F94}" type="pres">
      <dgm:prSet presAssocID="{25AD18DA-EBA2-4B32-BAC7-D12CFD248885}" presName="aSpace2" presStyleCnt="0"/>
      <dgm:spPr/>
    </dgm:pt>
    <dgm:pt modelId="{19892CC9-FD9B-4CAF-BADE-34CB52EE9186}" type="pres">
      <dgm:prSet presAssocID="{7D050325-35E7-44EB-AA8B-B299FB9AF7AA}" presName="childNode" presStyleLbl="node1" presStyleIdx="1" presStyleCnt="6" custScaleX="108900" custScaleY="122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F9B57-12E5-40C8-BC26-9A4D65F11CE9}" type="pres">
      <dgm:prSet presAssocID="{35F66405-F393-4CFD-BF0C-FDD4C57C82E1}" presName="aSpace" presStyleCnt="0"/>
      <dgm:spPr/>
    </dgm:pt>
    <dgm:pt modelId="{436B96C1-BED0-4963-A6D1-A2B21713DA7F}" type="pres">
      <dgm:prSet presAssocID="{A471490F-7052-495C-AE99-457C58C486F1}" presName="compNode" presStyleCnt="0"/>
      <dgm:spPr/>
    </dgm:pt>
    <dgm:pt modelId="{F7839EB3-44A1-4603-BF83-BF06A4998960}" type="pres">
      <dgm:prSet presAssocID="{A471490F-7052-495C-AE99-457C58C486F1}" presName="aNode" presStyleLbl="bgShp" presStyleIdx="1" presStyleCnt="3"/>
      <dgm:spPr/>
      <dgm:t>
        <a:bodyPr/>
        <a:lstStyle/>
        <a:p>
          <a:endParaRPr lang="en-US"/>
        </a:p>
      </dgm:t>
    </dgm:pt>
    <dgm:pt modelId="{3F8ED41A-9AAF-4558-8E1C-59006CA10C5F}" type="pres">
      <dgm:prSet presAssocID="{A471490F-7052-495C-AE99-457C58C486F1}" presName="textNode" presStyleLbl="bgShp" presStyleIdx="1" presStyleCnt="3"/>
      <dgm:spPr/>
      <dgm:t>
        <a:bodyPr/>
        <a:lstStyle/>
        <a:p>
          <a:endParaRPr lang="en-US"/>
        </a:p>
      </dgm:t>
    </dgm:pt>
    <dgm:pt modelId="{7B73A68B-2D7B-4553-9184-85FCDE60A335}" type="pres">
      <dgm:prSet presAssocID="{A471490F-7052-495C-AE99-457C58C486F1}" presName="compChildNode" presStyleCnt="0"/>
      <dgm:spPr/>
    </dgm:pt>
    <dgm:pt modelId="{666FCCA0-9CC7-4AD6-852D-0C899D40508B}" type="pres">
      <dgm:prSet presAssocID="{A471490F-7052-495C-AE99-457C58C486F1}" presName="theInnerList" presStyleCnt="0"/>
      <dgm:spPr/>
    </dgm:pt>
    <dgm:pt modelId="{C6FCC60A-F1B7-4235-BCC5-94820EC2CFBA}" type="pres">
      <dgm:prSet presAssocID="{F018A7B0-B752-4B45-8246-7F13FA759A0B}" presName="childNode" presStyleLbl="node1" presStyleIdx="2" presStyleCnt="6" custScaleX="114786" custScaleY="2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7E5BE-29BB-40AD-B705-719337A2BF58}" type="pres">
      <dgm:prSet presAssocID="{F018A7B0-B752-4B45-8246-7F13FA759A0B}" presName="aSpace2" presStyleCnt="0"/>
      <dgm:spPr/>
    </dgm:pt>
    <dgm:pt modelId="{8D96441E-D4A0-4DD0-BEE0-76C3277B43C3}" type="pres">
      <dgm:prSet presAssocID="{F2CBF419-DEFE-426A-AC8F-1633DC4AEBD4}" presName="childNode" presStyleLbl="node1" presStyleIdx="3" presStyleCnt="6" custScaleX="109599" custScaleY="99233" custLinFactNeighborX="-344" custLinFactNeighborY="-15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270BB-3ADB-47A9-8861-1BF60C733AEB}" type="pres">
      <dgm:prSet presAssocID="{A471490F-7052-495C-AE99-457C58C486F1}" presName="aSpace" presStyleCnt="0"/>
      <dgm:spPr/>
    </dgm:pt>
    <dgm:pt modelId="{2DFD7604-8FE0-4E6F-8DC1-EE7D006C1F85}" type="pres">
      <dgm:prSet presAssocID="{5929CF6C-B137-460C-8A14-EC0E0CE9B37D}" presName="compNode" presStyleCnt="0"/>
      <dgm:spPr/>
    </dgm:pt>
    <dgm:pt modelId="{44AE2766-6133-4698-B6CF-FED478D1BACB}" type="pres">
      <dgm:prSet presAssocID="{5929CF6C-B137-460C-8A14-EC0E0CE9B37D}" presName="aNode" presStyleLbl="bgShp" presStyleIdx="2" presStyleCnt="3"/>
      <dgm:spPr/>
      <dgm:t>
        <a:bodyPr/>
        <a:lstStyle/>
        <a:p>
          <a:endParaRPr lang="en-US"/>
        </a:p>
      </dgm:t>
    </dgm:pt>
    <dgm:pt modelId="{F6E19822-8FE9-4520-9E9D-A6818442C87A}" type="pres">
      <dgm:prSet presAssocID="{5929CF6C-B137-460C-8A14-EC0E0CE9B37D}" presName="textNode" presStyleLbl="bgShp" presStyleIdx="2" presStyleCnt="3"/>
      <dgm:spPr/>
      <dgm:t>
        <a:bodyPr/>
        <a:lstStyle/>
        <a:p>
          <a:endParaRPr lang="en-US"/>
        </a:p>
      </dgm:t>
    </dgm:pt>
    <dgm:pt modelId="{60E8578C-1863-4CDF-A0FA-DCE714E98CAF}" type="pres">
      <dgm:prSet presAssocID="{5929CF6C-B137-460C-8A14-EC0E0CE9B37D}" presName="compChildNode" presStyleCnt="0"/>
      <dgm:spPr/>
    </dgm:pt>
    <dgm:pt modelId="{59AC7F72-CF60-4AF0-8F42-056635929B6E}" type="pres">
      <dgm:prSet presAssocID="{5929CF6C-B137-460C-8A14-EC0E0CE9B37D}" presName="theInnerList" presStyleCnt="0"/>
      <dgm:spPr/>
    </dgm:pt>
    <dgm:pt modelId="{85874F1A-10A6-4DBC-BD14-FC9BBCB2FC0F}" type="pres">
      <dgm:prSet presAssocID="{29667A1B-1ECE-49F2-9356-650864C3D797}" presName="childNode" presStyleLbl="node1" presStyleIdx="4" presStyleCnt="6" custScaleX="95541" custScaleY="30566" custLinFactNeighborX="-344" custLinFactNeighborY="-5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039D8-1552-4B0F-86E8-6C3ECCD937A1}" type="pres">
      <dgm:prSet presAssocID="{29667A1B-1ECE-49F2-9356-650864C3D797}" presName="aSpace2" presStyleCnt="0"/>
      <dgm:spPr/>
    </dgm:pt>
    <dgm:pt modelId="{BB593339-D661-4C99-8775-104635839627}" type="pres">
      <dgm:prSet presAssocID="{7142ED16-44D3-473A-8A10-8D772F00B7F9}" presName="childNode" presStyleLbl="node1" presStyleIdx="5" presStyleCnt="6" custScaleX="106807" custScaleY="117087" custLinFactNeighborX="-688" custLinFactNeighborY="-11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98EB1-0CA7-4315-9F0E-F7BE8B362C86}" type="presOf" srcId="{A471490F-7052-495C-AE99-457C58C486F1}" destId="{F7839EB3-44A1-4603-BF83-BF06A4998960}" srcOrd="0" destOrd="0" presId="urn:microsoft.com/office/officeart/2005/8/layout/lProcess2"/>
    <dgm:cxn modelId="{8E99D37C-808C-4D46-8101-0F87C43E4A9A}" srcId="{654EE1CC-F5A4-4483-BB42-2C4E260AF244}" destId="{35F66405-F393-4CFD-BF0C-FDD4C57C82E1}" srcOrd="0" destOrd="0" parTransId="{7173ACC1-178A-44AB-8C98-4FD340BF10AB}" sibTransId="{4DBFAEC2-7257-42E9-834D-033D7D958440}"/>
    <dgm:cxn modelId="{40D8CF9F-69C6-484C-BC80-45F71E150B0A}" type="presOf" srcId="{25AD18DA-EBA2-4B32-BAC7-D12CFD248885}" destId="{A0F3474A-B55E-4A6F-8501-F9113B7433C0}" srcOrd="0" destOrd="0" presId="urn:microsoft.com/office/officeart/2005/8/layout/lProcess2"/>
    <dgm:cxn modelId="{D7FF7157-7A87-4836-B465-77A8302FDFEC}" type="presOf" srcId="{F2CBF419-DEFE-426A-AC8F-1633DC4AEBD4}" destId="{8D96441E-D4A0-4DD0-BEE0-76C3277B43C3}" srcOrd="0" destOrd="0" presId="urn:microsoft.com/office/officeart/2005/8/layout/lProcess2"/>
    <dgm:cxn modelId="{E9A844B1-7E5F-4641-83F4-A5F2E0F675A3}" type="presOf" srcId="{F018A7B0-B752-4B45-8246-7F13FA759A0B}" destId="{C6FCC60A-F1B7-4235-BCC5-94820EC2CFBA}" srcOrd="0" destOrd="0" presId="urn:microsoft.com/office/officeart/2005/8/layout/lProcess2"/>
    <dgm:cxn modelId="{A9D2E45E-D892-4BD7-A5DE-1F98B4C0108A}" type="presOf" srcId="{7142ED16-44D3-473A-8A10-8D772F00B7F9}" destId="{BB593339-D661-4C99-8775-104635839627}" srcOrd="0" destOrd="0" presId="urn:microsoft.com/office/officeart/2005/8/layout/lProcess2"/>
    <dgm:cxn modelId="{FC248CE5-0F34-4CD6-9234-EC825EE72E2F}" srcId="{654EE1CC-F5A4-4483-BB42-2C4E260AF244}" destId="{A471490F-7052-495C-AE99-457C58C486F1}" srcOrd="1" destOrd="0" parTransId="{07B6FD97-0F76-4B9F-BEE7-FC4341E696BB}" sibTransId="{632116E9-A9D6-4305-80AA-3CAF1AA3E0FD}"/>
    <dgm:cxn modelId="{98CE15C7-EB16-4114-A84D-D9F5C5C4E5E1}" srcId="{5929CF6C-B137-460C-8A14-EC0E0CE9B37D}" destId="{7142ED16-44D3-473A-8A10-8D772F00B7F9}" srcOrd="1" destOrd="0" parTransId="{60349261-DAF0-4591-88B0-7652D6EC1FB6}" sibTransId="{F322AC1E-E85D-43ED-AEAE-704309719E27}"/>
    <dgm:cxn modelId="{EC74784D-6D89-4AC6-A205-090A0C555B99}" type="presOf" srcId="{7D050325-35E7-44EB-AA8B-B299FB9AF7AA}" destId="{19892CC9-FD9B-4CAF-BADE-34CB52EE9186}" srcOrd="0" destOrd="0" presId="urn:microsoft.com/office/officeart/2005/8/layout/lProcess2"/>
    <dgm:cxn modelId="{968F6C6B-91DC-4DFF-9727-A690CA288996}" srcId="{A471490F-7052-495C-AE99-457C58C486F1}" destId="{F018A7B0-B752-4B45-8246-7F13FA759A0B}" srcOrd="0" destOrd="0" parTransId="{CD3ACBB8-751B-4330-8EDD-334B89439F9D}" sibTransId="{CDB41294-9E1E-437B-B82E-D06180EA8AD2}"/>
    <dgm:cxn modelId="{12D87302-D116-4F34-A997-C39298295D26}" type="presOf" srcId="{35F66405-F393-4CFD-BF0C-FDD4C57C82E1}" destId="{B0D89011-3104-47A2-95BE-847C6254464D}" srcOrd="0" destOrd="0" presId="urn:microsoft.com/office/officeart/2005/8/layout/lProcess2"/>
    <dgm:cxn modelId="{B3F80D43-1A00-4CEF-849D-1921878DFDEB}" type="presOf" srcId="{29667A1B-1ECE-49F2-9356-650864C3D797}" destId="{85874F1A-10A6-4DBC-BD14-FC9BBCB2FC0F}" srcOrd="0" destOrd="0" presId="urn:microsoft.com/office/officeart/2005/8/layout/lProcess2"/>
    <dgm:cxn modelId="{94FC8E01-0699-4063-90E1-2F490B440188}" type="presOf" srcId="{654EE1CC-F5A4-4483-BB42-2C4E260AF244}" destId="{532A9CAA-D507-4F6F-B1BA-6F52966C6ED1}" srcOrd="0" destOrd="0" presId="urn:microsoft.com/office/officeart/2005/8/layout/lProcess2"/>
    <dgm:cxn modelId="{58FD80FA-1838-4F24-A44D-F0AA3F85AD83}" type="presOf" srcId="{A471490F-7052-495C-AE99-457C58C486F1}" destId="{3F8ED41A-9AAF-4558-8E1C-59006CA10C5F}" srcOrd="1" destOrd="0" presId="urn:microsoft.com/office/officeart/2005/8/layout/lProcess2"/>
    <dgm:cxn modelId="{1377B377-BE76-4004-BF0E-FE234D40632A}" srcId="{654EE1CC-F5A4-4483-BB42-2C4E260AF244}" destId="{5929CF6C-B137-460C-8A14-EC0E0CE9B37D}" srcOrd="2" destOrd="0" parTransId="{934D8DE1-D848-463B-90F4-56A0FB54443C}" sibTransId="{2BC9CC54-96D3-4DC0-8887-4536228AE379}"/>
    <dgm:cxn modelId="{9ABD4099-226F-4AEB-818A-3D7616ACAC83}" srcId="{A471490F-7052-495C-AE99-457C58C486F1}" destId="{F2CBF419-DEFE-426A-AC8F-1633DC4AEBD4}" srcOrd="1" destOrd="0" parTransId="{5401FCF5-D4FE-4528-A462-406F1CB7D0BE}" sibTransId="{FABFFD15-6F96-4D02-B0F9-AC6D50DEBCF3}"/>
    <dgm:cxn modelId="{6D5A789F-2B2B-4083-8688-42571952A487}" srcId="{5929CF6C-B137-460C-8A14-EC0E0CE9B37D}" destId="{29667A1B-1ECE-49F2-9356-650864C3D797}" srcOrd="0" destOrd="0" parTransId="{581D3AC2-34CC-4B51-AE9D-1CA8128B998D}" sibTransId="{1CED8436-C616-4F49-8EEF-AD0B856BD6AC}"/>
    <dgm:cxn modelId="{4170D1F7-EFF7-45AE-9F88-D0AAB9995E2C}" type="presOf" srcId="{5929CF6C-B137-460C-8A14-EC0E0CE9B37D}" destId="{F6E19822-8FE9-4520-9E9D-A6818442C87A}" srcOrd="1" destOrd="0" presId="urn:microsoft.com/office/officeart/2005/8/layout/lProcess2"/>
    <dgm:cxn modelId="{597BCDCA-77CF-4C96-9E88-8A3BE8F88AD0}" srcId="{35F66405-F393-4CFD-BF0C-FDD4C57C82E1}" destId="{7D050325-35E7-44EB-AA8B-B299FB9AF7AA}" srcOrd="1" destOrd="0" parTransId="{E1357C41-E08E-4F7C-920D-2FD71B764266}" sibTransId="{55AB276F-67D6-403D-B287-43E237ECED6E}"/>
    <dgm:cxn modelId="{B81BB657-A5FD-4D93-9AE0-49334267AB9B}" type="presOf" srcId="{5929CF6C-B137-460C-8A14-EC0E0CE9B37D}" destId="{44AE2766-6133-4698-B6CF-FED478D1BACB}" srcOrd="0" destOrd="0" presId="urn:microsoft.com/office/officeart/2005/8/layout/lProcess2"/>
    <dgm:cxn modelId="{434B20BA-C99A-401C-A02B-AF90D704E6AC}" srcId="{35F66405-F393-4CFD-BF0C-FDD4C57C82E1}" destId="{25AD18DA-EBA2-4B32-BAC7-D12CFD248885}" srcOrd="0" destOrd="0" parTransId="{627DFFA8-4082-4DD9-A046-A08106A21DB6}" sibTransId="{C15CAEA8-5692-4786-8ABD-0870667BBA3D}"/>
    <dgm:cxn modelId="{10B03370-CF23-41B3-B0DF-B46135C4F237}" type="presOf" srcId="{35F66405-F393-4CFD-BF0C-FDD4C57C82E1}" destId="{9D6823A9-8E12-4A78-9CC6-84F41DEB599E}" srcOrd="1" destOrd="0" presId="urn:microsoft.com/office/officeart/2005/8/layout/lProcess2"/>
    <dgm:cxn modelId="{7757FCB2-A3BB-4C5B-BC35-03C88D36410F}" type="presParOf" srcId="{532A9CAA-D507-4F6F-B1BA-6F52966C6ED1}" destId="{9EB91CD5-9BC6-4334-ABDF-55556D87CE0F}" srcOrd="0" destOrd="0" presId="urn:microsoft.com/office/officeart/2005/8/layout/lProcess2"/>
    <dgm:cxn modelId="{E11A8084-8872-4C1C-A4DE-01E2F6A63A11}" type="presParOf" srcId="{9EB91CD5-9BC6-4334-ABDF-55556D87CE0F}" destId="{B0D89011-3104-47A2-95BE-847C6254464D}" srcOrd="0" destOrd="0" presId="urn:microsoft.com/office/officeart/2005/8/layout/lProcess2"/>
    <dgm:cxn modelId="{5876C0A7-A4AD-45D3-85CC-477E3F875219}" type="presParOf" srcId="{9EB91CD5-9BC6-4334-ABDF-55556D87CE0F}" destId="{9D6823A9-8E12-4A78-9CC6-84F41DEB599E}" srcOrd="1" destOrd="0" presId="urn:microsoft.com/office/officeart/2005/8/layout/lProcess2"/>
    <dgm:cxn modelId="{71054268-5AC7-4C94-99E3-6BAB37A7DBF3}" type="presParOf" srcId="{9EB91CD5-9BC6-4334-ABDF-55556D87CE0F}" destId="{748EB8B6-5981-4EC6-8ECC-BC86E6546BA8}" srcOrd="2" destOrd="0" presId="urn:microsoft.com/office/officeart/2005/8/layout/lProcess2"/>
    <dgm:cxn modelId="{2DA1B4E9-BA2D-4679-A112-5006C2944A02}" type="presParOf" srcId="{748EB8B6-5981-4EC6-8ECC-BC86E6546BA8}" destId="{265A61AE-CB02-429E-B16D-039335837352}" srcOrd="0" destOrd="0" presId="urn:microsoft.com/office/officeart/2005/8/layout/lProcess2"/>
    <dgm:cxn modelId="{28DDB219-F697-41AE-929F-F6F104BD5619}" type="presParOf" srcId="{265A61AE-CB02-429E-B16D-039335837352}" destId="{A0F3474A-B55E-4A6F-8501-F9113B7433C0}" srcOrd="0" destOrd="0" presId="urn:microsoft.com/office/officeart/2005/8/layout/lProcess2"/>
    <dgm:cxn modelId="{D7497142-9C33-4D31-AD67-4361258DCBAB}" type="presParOf" srcId="{265A61AE-CB02-429E-B16D-039335837352}" destId="{B314A42D-13A1-4061-BE6C-43FAD2B29F94}" srcOrd="1" destOrd="0" presId="urn:microsoft.com/office/officeart/2005/8/layout/lProcess2"/>
    <dgm:cxn modelId="{BF40E7B9-9EF7-4A3B-8AC2-E2B29A96116F}" type="presParOf" srcId="{265A61AE-CB02-429E-B16D-039335837352}" destId="{19892CC9-FD9B-4CAF-BADE-34CB52EE9186}" srcOrd="2" destOrd="0" presId="urn:microsoft.com/office/officeart/2005/8/layout/lProcess2"/>
    <dgm:cxn modelId="{C4316A81-DE3C-4574-80E3-1E51A495F3CA}" type="presParOf" srcId="{532A9CAA-D507-4F6F-B1BA-6F52966C6ED1}" destId="{ADDF9B57-12E5-40C8-BC26-9A4D65F11CE9}" srcOrd="1" destOrd="0" presId="urn:microsoft.com/office/officeart/2005/8/layout/lProcess2"/>
    <dgm:cxn modelId="{BCD5BC3C-1BEC-4146-9BCD-5DEB5651F4C2}" type="presParOf" srcId="{532A9CAA-D507-4F6F-B1BA-6F52966C6ED1}" destId="{436B96C1-BED0-4963-A6D1-A2B21713DA7F}" srcOrd="2" destOrd="0" presId="urn:microsoft.com/office/officeart/2005/8/layout/lProcess2"/>
    <dgm:cxn modelId="{05D158D6-1FF3-4D9A-8581-6FE55230BAA1}" type="presParOf" srcId="{436B96C1-BED0-4963-A6D1-A2B21713DA7F}" destId="{F7839EB3-44A1-4603-BF83-BF06A4998960}" srcOrd="0" destOrd="0" presId="urn:microsoft.com/office/officeart/2005/8/layout/lProcess2"/>
    <dgm:cxn modelId="{83BA64C0-BBAF-4937-A16F-BB3F06869FC5}" type="presParOf" srcId="{436B96C1-BED0-4963-A6D1-A2B21713DA7F}" destId="{3F8ED41A-9AAF-4558-8E1C-59006CA10C5F}" srcOrd="1" destOrd="0" presId="urn:microsoft.com/office/officeart/2005/8/layout/lProcess2"/>
    <dgm:cxn modelId="{D92D7815-A1DA-4D8E-A8F6-80D26076104E}" type="presParOf" srcId="{436B96C1-BED0-4963-A6D1-A2B21713DA7F}" destId="{7B73A68B-2D7B-4553-9184-85FCDE60A335}" srcOrd="2" destOrd="0" presId="urn:microsoft.com/office/officeart/2005/8/layout/lProcess2"/>
    <dgm:cxn modelId="{C4048630-139A-4A0D-B96C-E26531AB88C9}" type="presParOf" srcId="{7B73A68B-2D7B-4553-9184-85FCDE60A335}" destId="{666FCCA0-9CC7-4AD6-852D-0C899D40508B}" srcOrd="0" destOrd="0" presId="urn:microsoft.com/office/officeart/2005/8/layout/lProcess2"/>
    <dgm:cxn modelId="{9F361B02-C4AB-409A-98BD-9D2F9CC4F6C0}" type="presParOf" srcId="{666FCCA0-9CC7-4AD6-852D-0C899D40508B}" destId="{C6FCC60A-F1B7-4235-BCC5-94820EC2CFBA}" srcOrd="0" destOrd="0" presId="urn:microsoft.com/office/officeart/2005/8/layout/lProcess2"/>
    <dgm:cxn modelId="{7D4C9777-08CC-4FBB-BFE5-5EBB1F094325}" type="presParOf" srcId="{666FCCA0-9CC7-4AD6-852D-0C899D40508B}" destId="{E417E5BE-29BB-40AD-B705-719337A2BF58}" srcOrd="1" destOrd="0" presId="urn:microsoft.com/office/officeart/2005/8/layout/lProcess2"/>
    <dgm:cxn modelId="{9B05E9EC-B1B2-4A1C-A338-07B0BF34AAC9}" type="presParOf" srcId="{666FCCA0-9CC7-4AD6-852D-0C899D40508B}" destId="{8D96441E-D4A0-4DD0-BEE0-76C3277B43C3}" srcOrd="2" destOrd="0" presId="urn:microsoft.com/office/officeart/2005/8/layout/lProcess2"/>
    <dgm:cxn modelId="{4C4033C1-0497-4036-900C-1BA2D924D31C}" type="presParOf" srcId="{532A9CAA-D507-4F6F-B1BA-6F52966C6ED1}" destId="{DF7270BB-3ADB-47A9-8861-1BF60C733AEB}" srcOrd="3" destOrd="0" presId="urn:microsoft.com/office/officeart/2005/8/layout/lProcess2"/>
    <dgm:cxn modelId="{CCC4565A-2CEA-4F03-AD60-24896F65402A}" type="presParOf" srcId="{532A9CAA-D507-4F6F-B1BA-6F52966C6ED1}" destId="{2DFD7604-8FE0-4E6F-8DC1-EE7D006C1F85}" srcOrd="4" destOrd="0" presId="urn:microsoft.com/office/officeart/2005/8/layout/lProcess2"/>
    <dgm:cxn modelId="{2ADC10C7-F912-475D-B9F8-BEB26A3A32C0}" type="presParOf" srcId="{2DFD7604-8FE0-4E6F-8DC1-EE7D006C1F85}" destId="{44AE2766-6133-4698-B6CF-FED478D1BACB}" srcOrd="0" destOrd="0" presId="urn:microsoft.com/office/officeart/2005/8/layout/lProcess2"/>
    <dgm:cxn modelId="{C5E741D5-79CC-4F23-A003-CD76A23D5BD8}" type="presParOf" srcId="{2DFD7604-8FE0-4E6F-8DC1-EE7D006C1F85}" destId="{F6E19822-8FE9-4520-9E9D-A6818442C87A}" srcOrd="1" destOrd="0" presId="urn:microsoft.com/office/officeart/2005/8/layout/lProcess2"/>
    <dgm:cxn modelId="{C81ADE20-7E03-4840-B0E6-A35A486E7AEF}" type="presParOf" srcId="{2DFD7604-8FE0-4E6F-8DC1-EE7D006C1F85}" destId="{60E8578C-1863-4CDF-A0FA-DCE714E98CAF}" srcOrd="2" destOrd="0" presId="urn:microsoft.com/office/officeart/2005/8/layout/lProcess2"/>
    <dgm:cxn modelId="{88D7AA8B-8080-4D5C-B6A2-5CF5A84F5177}" type="presParOf" srcId="{60E8578C-1863-4CDF-A0FA-DCE714E98CAF}" destId="{59AC7F72-CF60-4AF0-8F42-056635929B6E}" srcOrd="0" destOrd="0" presId="urn:microsoft.com/office/officeart/2005/8/layout/lProcess2"/>
    <dgm:cxn modelId="{FE78F1FB-E71A-4805-A7E8-BCFAD1C5A5FE}" type="presParOf" srcId="{59AC7F72-CF60-4AF0-8F42-056635929B6E}" destId="{85874F1A-10A6-4DBC-BD14-FC9BBCB2FC0F}" srcOrd="0" destOrd="0" presId="urn:microsoft.com/office/officeart/2005/8/layout/lProcess2"/>
    <dgm:cxn modelId="{97A00D2E-14C5-4EDC-993A-DE57A7273163}" type="presParOf" srcId="{59AC7F72-CF60-4AF0-8F42-056635929B6E}" destId="{340039D8-1552-4B0F-86E8-6C3ECCD937A1}" srcOrd="1" destOrd="0" presId="urn:microsoft.com/office/officeart/2005/8/layout/lProcess2"/>
    <dgm:cxn modelId="{6DD39AA2-42D6-4FEB-8FD8-EB477DAC0BC2}" type="presParOf" srcId="{59AC7F72-CF60-4AF0-8F42-056635929B6E}" destId="{BB593339-D661-4C99-8775-10463583962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89011-3104-47A2-95BE-847C6254464D}">
      <dsp:nvSpPr>
        <dsp:cNvPr id="0" name=""/>
        <dsp:cNvSpPr/>
      </dsp:nvSpPr>
      <dsp:spPr>
        <a:xfrm>
          <a:off x="0" y="0"/>
          <a:ext cx="3325862" cy="65379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Berlin Sans FB Demi" panose="020E0802020502020306" pitchFamily="34" charset="0"/>
            </a:rPr>
            <a:t>ATX</a:t>
          </a:r>
          <a:endParaRPr lang="en-US" sz="4500" kern="1200" dirty="0">
            <a:latin typeface="Berlin Sans FB Demi" panose="020E0802020502020306" pitchFamily="34" charset="0"/>
          </a:endParaRPr>
        </a:p>
      </dsp:txBody>
      <dsp:txXfrm>
        <a:off x="0" y="0"/>
        <a:ext cx="3325862" cy="1961388"/>
      </dsp:txXfrm>
    </dsp:sp>
    <dsp:sp modelId="{A0F3474A-B55E-4A6F-8501-F9113B7433C0}">
      <dsp:nvSpPr>
        <dsp:cNvPr id="0" name=""/>
        <dsp:cNvSpPr/>
      </dsp:nvSpPr>
      <dsp:spPr>
        <a:xfrm>
          <a:off x="91436" y="1962152"/>
          <a:ext cx="3145547" cy="7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Intel created the ATX form factor and first introduced it in 1995</a:t>
          </a:r>
          <a:endParaRPr lang="en-US" sz="1400" kern="1200" dirty="0"/>
        </a:p>
      </dsp:txBody>
      <dsp:txXfrm>
        <a:off x="112195" y="1982911"/>
        <a:ext cx="3104029" cy="667240"/>
      </dsp:txXfrm>
    </dsp:sp>
    <dsp:sp modelId="{19892CC9-FD9B-4CAF-BADE-34CB52EE9186}">
      <dsp:nvSpPr>
        <dsp:cNvPr id="0" name=""/>
        <dsp:cNvSpPr/>
      </dsp:nvSpPr>
      <dsp:spPr>
        <a:xfrm>
          <a:off x="215464" y="3066124"/>
          <a:ext cx="2897491" cy="3144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-Integrated input and output ports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0" i="0" kern="1200" dirty="0" smtClean="0"/>
            <a:t>-Start Control by software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-3 Vol. from the source (reduces hardware cost, energy consumption, and heat)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-Have 6 expansion slots for things like graphics, sound, and network cards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-The size is 11.2 x 8.2 inch</a:t>
          </a:r>
          <a:endParaRPr lang="en-US" sz="1400" kern="1200" dirty="0"/>
        </a:p>
      </dsp:txBody>
      <dsp:txXfrm>
        <a:off x="300329" y="3150989"/>
        <a:ext cx="2727761" cy="2974443"/>
      </dsp:txXfrm>
    </dsp:sp>
    <dsp:sp modelId="{F7839EB3-44A1-4603-BF83-BF06A4998960}">
      <dsp:nvSpPr>
        <dsp:cNvPr id="0" name=""/>
        <dsp:cNvSpPr/>
      </dsp:nvSpPr>
      <dsp:spPr>
        <a:xfrm>
          <a:off x="3576580" y="0"/>
          <a:ext cx="3325862" cy="65379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Berlin Sans FB Demi" panose="020E0802020502020306" pitchFamily="34" charset="0"/>
            </a:rPr>
            <a:t>Micro-ATX</a:t>
          </a:r>
          <a:endParaRPr lang="en-US" sz="4800" kern="1200" dirty="0">
            <a:latin typeface="Berlin Sans FB Demi" panose="020E0802020502020306" pitchFamily="34" charset="0"/>
          </a:endParaRPr>
        </a:p>
      </dsp:txBody>
      <dsp:txXfrm>
        <a:off x="3576580" y="0"/>
        <a:ext cx="3325862" cy="1961388"/>
      </dsp:txXfrm>
    </dsp:sp>
    <dsp:sp modelId="{C6FCC60A-F1B7-4235-BCC5-94820EC2CFBA}">
      <dsp:nvSpPr>
        <dsp:cNvPr id="0" name=""/>
        <dsp:cNvSpPr/>
      </dsp:nvSpPr>
      <dsp:spPr>
        <a:xfrm>
          <a:off x="3712462" y="1961771"/>
          <a:ext cx="3054099" cy="752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Micro-ATX is also a standard for motherboards that was introduced in December 1997</a:t>
          </a:r>
          <a:endParaRPr lang="en-US" sz="1400" kern="1200" dirty="0"/>
        </a:p>
      </dsp:txBody>
      <dsp:txXfrm>
        <a:off x="3734509" y="1983818"/>
        <a:ext cx="3010005" cy="708629"/>
      </dsp:txXfrm>
    </dsp:sp>
    <dsp:sp modelId="{8D96441E-D4A0-4DD0-BEE0-76C3277B43C3}">
      <dsp:nvSpPr>
        <dsp:cNvPr id="0" name=""/>
        <dsp:cNvSpPr/>
      </dsp:nvSpPr>
      <dsp:spPr>
        <a:xfrm>
          <a:off x="3772314" y="3110620"/>
          <a:ext cx="2916089" cy="302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-It is an evolution of ATX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</a:t>
          </a:r>
          <a:r>
            <a:rPr lang="en-US" sz="1400" b="0" i="0" kern="1200" dirty="0" smtClean="0"/>
            <a:t>Its measures are 9.6 × 9.6 inch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Smaller than ATX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-Micro-ATX supports up to 4 expansion slots</a:t>
          </a:r>
          <a:endParaRPr lang="en-US" sz="1400" kern="1200" dirty="0"/>
        </a:p>
      </dsp:txBody>
      <dsp:txXfrm>
        <a:off x="3857723" y="3196029"/>
        <a:ext cx="2745271" cy="2856089"/>
      </dsp:txXfrm>
    </dsp:sp>
    <dsp:sp modelId="{44AE2766-6133-4698-B6CF-FED478D1BACB}">
      <dsp:nvSpPr>
        <dsp:cNvPr id="0" name=""/>
        <dsp:cNvSpPr/>
      </dsp:nvSpPr>
      <dsp:spPr>
        <a:xfrm>
          <a:off x="7151882" y="0"/>
          <a:ext cx="3325862" cy="65379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Berlin Sans FB Demi" panose="020E0802020502020306" pitchFamily="34" charset="0"/>
            </a:rPr>
            <a:t>Mini-ITX</a:t>
          </a:r>
          <a:endParaRPr lang="en-US" sz="4500" kern="1200" dirty="0">
            <a:latin typeface="Berlin Sans FB Demi" panose="020E0802020502020306" pitchFamily="34" charset="0"/>
          </a:endParaRPr>
        </a:p>
      </dsp:txBody>
      <dsp:txXfrm>
        <a:off x="7151882" y="0"/>
        <a:ext cx="3325862" cy="1961388"/>
      </dsp:txXfrm>
    </dsp:sp>
    <dsp:sp modelId="{85874F1A-10A6-4DBC-BD14-FC9BBCB2FC0F}">
      <dsp:nvSpPr>
        <dsp:cNvPr id="0" name=""/>
        <dsp:cNvSpPr/>
      </dsp:nvSpPr>
      <dsp:spPr>
        <a:xfrm>
          <a:off x="7534636" y="1939451"/>
          <a:ext cx="2542049" cy="796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Developed by Via Technologies in 2001</a:t>
          </a:r>
          <a:endParaRPr lang="en-US" sz="1400" kern="1200" dirty="0"/>
        </a:p>
      </dsp:txBody>
      <dsp:txXfrm>
        <a:off x="7557968" y="1962783"/>
        <a:ext cx="2495385" cy="749960"/>
      </dsp:txXfrm>
    </dsp:sp>
    <dsp:sp modelId="{BB593339-D661-4C99-8775-104635839627}">
      <dsp:nvSpPr>
        <dsp:cNvPr id="0" name=""/>
        <dsp:cNvSpPr/>
      </dsp:nvSpPr>
      <dsp:spPr>
        <a:xfrm>
          <a:off x="7375606" y="3112378"/>
          <a:ext cx="2841802" cy="3051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0" i="0" kern="1200" dirty="0" smtClean="0"/>
            <a:t>-6.7 × 6.7 inches in measurement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-L</a:t>
          </a:r>
          <a:r>
            <a:rPr lang="en-MY" sz="1400" b="0" i="0" kern="1200" dirty="0" smtClean="0"/>
            <a:t>ow-power consumption motherboard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-Mini-ITX has just one expansion for a graphics card.</a:t>
          </a:r>
          <a:endParaRPr lang="en-US" sz="1400" kern="1200" dirty="0"/>
        </a:p>
      </dsp:txBody>
      <dsp:txXfrm>
        <a:off x="7458840" y="3195612"/>
        <a:ext cx="2675334" cy="288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708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39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004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22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801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261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72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955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32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459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318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806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66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447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544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6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62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2453-A191-4C29-9B0B-EA8A0DB25A59}" type="datetimeFigureOut">
              <a:rPr lang="en-MY" smtClean="0"/>
              <a:t>15/11/2020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DF1F-3C32-44ED-B69C-9AD2C90EEE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3261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9" y="1803405"/>
            <a:ext cx="10324011" cy="1825096"/>
          </a:xfrm>
        </p:spPr>
        <p:txBody>
          <a:bodyPr>
            <a:noAutofit/>
          </a:bodyPr>
          <a:lstStyle/>
          <a:p>
            <a:r>
              <a:rPr lang="en-MY" sz="8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Castellar" panose="020A0402060406010301" pitchFamily="18" charset="0"/>
              </a:rPr>
              <a:t>THE SYSTEM UNIT</a:t>
            </a:r>
            <a:endParaRPr lang="en-MY" sz="8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994" y="3628501"/>
            <a:ext cx="9448800" cy="685800"/>
          </a:xfrm>
        </p:spPr>
        <p:txBody>
          <a:bodyPr>
            <a:normAutofit/>
          </a:bodyPr>
          <a:lstStyle/>
          <a:p>
            <a:r>
              <a:rPr lang="en-MY" sz="2400" dirty="0" smtClean="0"/>
              <a:t>FROM GROUP 2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72245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11" y="764373"/>
            <a:ext cx="9542489" cy="1293028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How does the processor work</a:t>
            </a:r>
            <a: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?</a:t>
            </a:r>
            <a:endParaRPr lang="en-MY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Does </a:t>
            </a:r>
            <a:r>
              <a:rPr lang="en-MY" dirty="0"/>
              <a:t>its primary </a:t>
            </a:r>
            <a:r>
              <a:rPr lang="en-MY" dirty="0" smtClean="0"/>
              <a:t>work</a:t>
            </a:r>
          </a:p>
          <a:p>
            <a:r>
              <a:rPr lang="en-US" dirty="0" smtClean="0"/>
              <a:t>A </a:t>
            </a:r>
            <a:r>
              <a:rPr lang="en-US" dirty="0"/>
              <a:t>control center that converts data input to information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Highly </a:t>
            </a:r>
            <a:r>
              <a:rPr lang="en-US" dirty="0"/>
              <a:t>complex, extensive set of electronic </a:t>
            </a:r>
            <a:r>
              <a:rPr lang="en-US" dirty="0" smtClean="0"/>
              <a:t>circuitry that </a:t>
            </a:r>
            <a:r>
              <a:rPr lang="en-MY" dirty="0"/>
              <a:t>executes stored program instructions</a:t>
            </a:r>
          </a:p>
        </p:txBody>
      </p:sp>
      <p:pic>
        <p:nvPicPr>
          <p:cNvPr id="7172" name="Picture 4" descr="Connecting with the Land on the Left Coast • Dracaena W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71" y="3618264"/>
            <a:ext cx="2992359" cy="29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495" y="764373"/>
            <a:ext cx="9212705" cy="1293028"/>
          </a:xfrm>
        </p:spPr>
        <p:txBody>
          <a:bodyPr>
            <a:normAutofit fontScale="90000"/>
          </a:bodyPr>
          <a:lstStyle/>
          <a:p>
            <a:r>
              <a:rPr lang="en-MY" dirty="0" smtClean="0"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Difference between processor and microprocessor</a:t>
            </a:r>
            <a:endParaRPr lang="en-MY" dirty="0">
              <a:solidFill>
                <a:srgbClr val="00B0F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Processor used to be in a separate box where data was fed to them and the result had to be collected from.</a:t>
            </a:r>
          </a:p>
          <a:p>
            <a:r>
              <a:rPr lang="en-MY" dirty="0" smtClean="0"/>
              <a:t>Microprocessor is used describe this arrangement of components on a single chip</a:t>
            </a:r>
            <a:r>
              <a:rPr lang="en-US" dirty="0"/>
              <a:t> that includes other </a:t>
            </a:r>
            <a:r>
              <a:rPr lang="en-US" dirty="0" smtClean="0"/>
              <a:t>processors </a:t>
            </a:r>
            <a:r>
              <a:rPr lang="en-US" dirty="0"/>
              <a:t>&amp; these microprocessors don’t have RAM, ROM, and other peripheral on the chip</a:t>
            </a:r>
            <a:r>
              <a:rPr lang="en-US" dirty="0" smtClean="0"/>
              <a:t>.</a:t>
            </a:r>
          </a:p>
          <a:p>
            <a:r>
              <a:rPr lang="it-IT" dirty="0"/>
              <a:t>Intel Pentium </a:t>
            </a:r>
            <a:r>
              <a:rPr lang="it-IT" dirty="0" smtClean="0"/>
              <a:t>4, Intel </a:t>
            </a:r>
            <a:r>
              <a:rPr lang="it-IT" dirty="0"/>
              <a:t>Core </a:t>
            </a:r>
            <a:r>
              <a:rPr lang="it-IT" dirty="0" smtClean="0"/>
              <a:t>i7 or Ryzen 7- Microprocessor</a:t>
            </a:r>
            <a:endParaRPr lang="it-IT" dirty="0"/>
          </a:p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881" y="4472259"/>
            <a:ext cx="2343150" cy="1952625"/>
          </a:xfrm>
          <a:prstGeom prst="rect">
            <a:avLst/>
          </a:prstGeom>
        </p:spPr>
      </p:pic>
      <p:pic>
        <p:nvPicPr>
          <p:cNvPr id="8196" name="Picture 4" descr="Intel Core i7-9700K Versus AMD Ryzen 7 2700X: What's The Best 8-core  Processo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79" y="4358577"/>
            <a:ext cx="3479434" cy="22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16577" y="3342807"/>
            <a:ext cx="2083633" cy="11392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Processor</a:t>
            </a:r>
            <a:endParaRPr lang="en-MY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08288" y="1469036"/>
            <a:ext cx="2608289" cy="16938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bg1"/>
                </a:solidFill>
              </a:rPr>
              <a:t>Basic component of CPU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300210" y="1469036"/>
            <a:ext cx="2710721" cy="16938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bg1"/>
                </a:solidFill>
              </a:rPr>
              <a:t>Microprocessor chips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08287" y="4482059"/>
            <a:ext cx="2608289" cy="16938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bg1"/>
                </a:solidFill>
              </a:rPr>
              <a:t>Multicore Processor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00210" y="4482059"/>
            <a:ext cx="2608289" cy="16938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bg1"/>
                </a:solidFill>
              </a:rPr>
              <a:t>Coprocessor</a:t>
            </a:r>
            <a:r>
              <a:rPr lang="en-MY" dirty="0" smtClean="0"/>
              <a:t> </a:t>
            </a:r>
            <a:endParaRPr lang="en-MY" dirty="0"/>
          </a:p>
        </p:txBody>
      </p:sp>
      <p:cxnSp>
        <p:nvCxnSpPr>
          <p:cNvPr id="8" name="Straight Arrow Connector 7"/>
          <p:cNvCxnSpPr>
            <a:stCxn id="2" idx="1"/>
            <a:endCxn id="3" idx="5"/>
          </p:cNvCxnSpPr>
          <p:nvPr/>
        </p:nvCxnSpPr>
        <p:spPr>
          <a:xfrm flipH="1" flipV="1">
            <a:off x="4834602" y="2914860"/>
            <a:ext cx="687116" cy="59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7"/>
            <a:endCxn id="4" idx="3"/>
          </p:cNvCxnSpPr>
          <p:nvPr/>
        </p:nvCxnSpPr>
        <p:spPr>
          <a:xfrm flipV="1">
            <a:off x="6995069" y="2914860"/>
            <a:ext cx="702117" cy="59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5" idx="7"/>
          </p:cNvCxnSpPr>
          <p:nvPr/>
        </p:nvCxnSpPr>
        <p:spPr>
          <a:xfrm flipH="1">
            <a:off x="4834601" y="4315219"/>
            <a:ext cx="687117" cy="41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5"/>
            <a:endCxn id="6" idx="1"/>
          </p:cNvCxnSpPr>
          <p:nvPr/>
        </p:nvCxnSpPr>
        <p:spPr>
          <a:xfrm>
            <a:off x="6995069" y="4315219"/>
            <a:ext cx="687116" cy="41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Colonna MT" panose="04020805060202030203" pitchFamily="82" charset="0"/>
              </a:rPr>
              <a:t>Basic Components of the CPU </a:t>
            </a:r>
            <a:endParaRPr lang="en-MY" sz="4400" dirty="0">
              <a:effectLst>
                <a:glow rad="101600">
                  <a:schemeClr val="accent1">
                    <a:alpha val="60000"/>
                  </a:schemeClr>
                </a:glo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Control unit -</a:t>
            </a:r>
            <a:r>
              <a:rPr lang="en-US" dirty="0"/>
              <a:t>Tells the computer system how to carry out a program’s </a:t>
            </a:r>
            <a:r>
              <a:rPr lang="en-US" dirty="0" smtClean="0"/>
              <a:t>instruction</a:t>
            </a:r>
          </a:p>
          <a:p>
            <a:r>
              <a:rPr lang="en-MY" dirty="0"/>
              <a:t>Arithmetic-logic unit (ALU</a:t>
            </a:r>
            <a:r>
              <a:rPr lang="en-MY" dirty="0" smtClean="0"/>
              <a:t>) -</a:t>
            </a:r>
            <a:r>
              <a:rPr lang="en-US" dirty="0" smtClean="0"/>
              <a:t>Performs </a:t>
            </a:r>
            <a:r>
              <a:rPr lang="en-US" dirty="0"/>
              <a:t>arithmetic and logical </a:t>
            </a:r>
            <a:r>
              <a:rPr lang="en-US" dirty="0" smtClean="0"/>
              <a:t>operations</a:t>
            </a:r>
          </a:p>
          <a:p>
            <a:r>
              <a:rPr lang="en-US" dirty="0"/>
              <a:t>The following diagram illustrates how instructions from a program are processed.</a:t>
            </a:r>
            <a:endParaRPr lang="en-MY" dirty="0"/>
          </a:p>
        </p:txBody>
      </p:sp>
      <p:pic>
        <p:nvPicPr>
          <p:cNvPr id="9218" name="Picture 2" descr="What is a Control Uni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32" y="3871842"/>
            <a:ext cx="6245226" cy="28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Microprocessor chips</a:t>
            </a:r>
            <a:endParaRPr lang="en-MY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Chip </a:t>
            </a:r>
            <a:r>
              <a:rPr lang="en-US" dirty="0"/>
              <a:t>capacities are expressed in word size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Word </a:t>
            </a:r>
            <a:r>
              <a:rPr lang="en-US" dirty="0"/>
              <a:t>is the number of bits that can be processed at one time: 16, 32 or 64 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r>
              <a:rPr lang="en-MY" dirty="0" smtClean="0"/>
              <a:t>Clock speed</a:t>
            </a:r>
          </a:p>
          <a:p>
            <a:pPr marL="0" indent="0">
              <a:buNone/>
            </a:pPr>
            <a:r>
              <a:rPr lang="en-MY" dirty="0" smtClean="0"/>
              <a:t>- rate </a:t>
            </a:r>
            <a:r>
              <a:rPr lang="en-MY" dirty="0"/>
              <a:t>at which a </a:t>
            </a:r>
            <a:r>
              <a:rPr lang="en-MY" dirty="0" smtClean="0"/>
              <a:t>microprocessor</a:t>
            </a:r>
            <a:r>
              <a:rPr lang="en-MY" dirty="0"/>
              <a:t> can complete a processing cycle</a:t>
            </a:r>
          </a:p>
        </p:txBody>
      </p:sp>
      <p:pic>
        <p:nvPicPr>
          <p:cNvPr id="10242" name="Picture 2" descr="What is Clock Spe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71" y="4438273"/>
            <a:ext cx="1928058" cy="21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uawei closes technology gap with Apple on chip design - Nikkei A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65" y="4438273"/>
            <a:ext cx="2241368" cy="22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01532"/>
            <a:ext cx="11506200" cy="12930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MY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Multicore processor</a:t>
            </a:r>
            <a:endParaRPr lang="en-MY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MY" dirty="0" smtClean="0"/>
              <a:t>Single </a:t>
            </a:r>
            <a:r>
              <a:rPr lang="en-MY" dirty="0"/>
              <a:t>computing component comprised of two or more </a:t>
            </a:r>
            <a:r>
              <a:rPr lang="en-MY" dirty="0" smtClean="0"/>
              <a:t>CPUs</a:t>
            </a:r>
          </a:p>
          <a:p>
            <a:pPr>
              <a:buFontTx/>
              <a:buChar char="-"/>
            </a:pPr>
            <a:r>
              <a:rPr lang="en-MY" dirty="0"/>
              <a:t>I</a:t>
            </a:r>
            <a:r>
              <a:rPr lang="en-MY" dirty="0" smtClean="0"/>
              <a:t>ndividual </a:t>
            </a:r>
            <a:r>
              <a:rPr lang="en-MY" dirty="0"/>
              <a:t>cores can execute multiple instructions in </a:t>
            </a:r>
            <a:r>
              <a:rPr lang="en-MY" dirty="0" smtClean="0"/>
              <a:t>parallel</a:t>
            </a:r>
          </a:p>
          <a:p>
            <a:pPr>
              <a:buFontTx/>
              <a:buChar char="-"/>
            </a:pPr>
            <a:r>
              <a:rPr lang="en-MY" dirty="0" smtClean="0"/>
              <a:t>Increase performance of software</a:t>
            </a:r>
          </a:p>
          <a:p>
            <a:pPr>
              <a:buFontTx/>
              <a:buChar char="-"/>
            </a:pPr>
            <a:r>
              <a:rPr lang="en-MY" dirty="0"/>
              <a:t>Quad-core supports 4 core processes</a:t>
            </a:r>
          </a:p>
        </p:txBody>
      </p:sp>
      <p:pic>
        <p:nvPicPr>
          <p:cNvPr id="11266" name="Picture 2" descr="Basics of Cell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71" y="3441362"/>
            <a:ext cx="3202222" cy="31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tel Xe graphics cards release date, specs, news and rumors | TechRad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023" y="4888138"/>
            <a:ext cx="3501977" cy="19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8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coprocessor</a:t>
            </a:r>
            <a:endParaRPr lang="en-MY" sz="8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MY" dirty="0" smtClean="0"/>
              <a:t>designed to improve specific computing operations</a:t>
            </a:r>
          </a:p>
          <a:p>
            <a:pPr>
              <a:buFontTx/>
              <a:buChar char="-"/>
            </a:pPr>
            <a:r>
              <a:rPr lang="en-US" dirty="0"/>
              <a:t> entirely different circuitry that is designed to complement the central processing unit (CPU) of a </a:t>
            </a:r>
            <a:r>
              <a:rPr lang="en-US" dirty="0" smtClean="0"/>
              <a:t>computer</a:t>
            </a:r>
          </a:p>
          <a:p>
            <a:pPr>
              <a:buFontTx/>
              <a:buChar char="-"/>
            </a:pPr>
            <a:r>
              <a:rPr lang="en-US" dirty="0"/>
              <a:t>offload other processor-intensive tasks from the CPU in order to achieve accelerated system </a:t>
            </a:r>
            <a:r>
              <a:rPr lang="en-US" dirty="0" smtClean="0"/>
              <a:t>performance</a:t>
            </a:r>
          </a:p>
          <a:p>
            <a:pPr>
              <a:buFontTx/>
              <a:buChar char="-"/>
            </a:pPr>
            <a:r>
              <a:rPr lang="en-MY" dirty="0"/>
              <a:t>Graphics Processing Unit (GPU) / Graphics </a:t>
            </a:r>
            <a:r>
              <a:rPr lang="en-MY" dirty="0" smtClean="0"/>
              <a:t>coprocessors</a:t>
            </a:r>
          </a:p>
          <a:p>
            <a:pPr>
              <a:buFontTx/>
              <a:buChar char="-"/>
            </a:pPr>
            <a:r>
              <a:rPr lang="en-US" dirty="0"/>
              <a:t>Designed to handle a variety of specialized </a:t>
            </a:r>
            <a:r>
              <a:rPr lang="en-US" dirty="0" smtClean="0"/>
              <a:t>tasks such as 3D images, encrypting data and standardizing features in gaming computers</a:t>
            </a:r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935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8000" dirty="0" smtClean="0">
                <a:latin typeface="Algerian" panose="04020705040A02060702" pitchFamily="82" charset="0"/>
              </a:rPr>
              <a:t>memory</a:t>
            </a:r>
            <a:endParaRPr lang="en-MY" sz="8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component of a </a:t>
            </a:r>
            <a:r>
              <a:rPr lang="en-US" dirty="0" smtClean="0"/>
              <a:t>system unit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store data, instructions and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 work </a:t>
            </a:r>
            <a:r>
              <a:rPr lang="en-US" dirty="0"/>
              <a:t>area of computer, where the CPU stores the data and </a:t>
            </a:r>
            <a:r>
              <a:rPr lang="en-US" dirty="0" smtClean="0"/>
              <a:t>instruction</a:t>
            </a:r>
          </a:p>
          <a:p>
            <a:r>
              <a:rPr lang="en-US" dirty="0"/>
              <a:t>K</a:t>
            </a:r>
            <a:r>
              <a:rPr lang="en-US" dirty="0" smtClean="0"/>
              <a:t>nown </a:t>
            </a:r>
            <a:r>
              <a:rPr lang="en-US" dirty="0"/>
              <a:t>as a main/primary/internal memory.</a:t>
            </a:r>
            <a:endParaRPr lang="en-US" dirty="0" smtClean="0"/>
          </a:p>
          <a:p>
            <a:r>
              <a:rPr lang="en-MY" dirty="0" smtClean="0"/>
              <a:t>RAM (Random Access Memory), ROM ( Read Only Memory), flash memory and CACHE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8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What is RAM???</a:t>
            </a:r>
            <a:endParaRPr lang="en-MY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G</a:t>
            </a:r>
            <a:r>
              <a:rPr lang="en-MY" dirty="0" smtClean="0"/>
              <a:t>ives </a:t>
            </a:r>
            <a:r>
              <a:rPr lang="en-MY" dirty="0"/>
              <a:t>applications a place to store and access data on a short-term </a:t>
            </a:r>
            <a:r>
              <a:rPr lang="en-MY" dirty="0" smtClean="0"/>
              <a:t>basis</a:t>
            </a:r>
          </a:p>
          <a:p>
            <a:r>
              <a:rPr lang="en-MY" dirty="0"/>
              <a:t>S</a:t>
            </a:r>
            <a:r>
              <a:rPr lang="en-MY" dirty="0" smtClean="0"/>
              <a:t>tores </a:t>
            </a:r>
            <a:r>
              <a:rPr lang="en-MY" dirty="0"/>
              <a:t>the information </a:t>
            </a:r>
            <a:r>
              <a:rPr lang="en-MY" dirty="0" smtClean="0"/>
              <a:t>in </a:t>
            </a:r>
            <a:r>
              <a:rPr lang="en-MY" dirty="0"/>
              <a:t>computer actively </a:t>
            </a:r>
            <a:endParaRPr lang="en-MY" dirty="0" smtClean="0"/>
          </a:p>
          <a:p>
            <a:r>
              <a:rPr lang="en-MY" dirty="0" smtClean="0"/>
              <a:t>SSDs (solid </a:t>
            </a:r>
            <a:r>
              <a:rPr lang="en-MY" dirty="0"/>
              <a:t>state drives) are also important components and will help </a:t>
            </a:r>
            <a:r>
              <a:rPr lang="en-MY" dirty="0" smtClean="0"/>
              <a:t>our </a:t>
            </a:r>
            <a:r>
              <a:rPr lang="en-MY" dirty="0"/>
              <a:t>system reach its peak </a:t>
            </a:r>
            <a:r>
              <a:rPr lang="en-MY" dirty="0" smtClean="0"/>
              <a:t>performance</a:t>
            </a:r>
          </a:p>
          <a:p>
            <a:r>
              <a:rPr lang="en-US" dirty="0" smtClean="0"/>
              <a:t>Allow our </a:t>
            </a:r>
            <a:r>
              <a:rPr lang="en-US" dirty="0"/>
              <a:t>computer to perform many of its everyday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Allow our computer </a:t>
            </a:r>
            <a:r>
              <a:rPr lang="en-US" dirty="0"/>
              <a:t>to switch quickly among these tasks</a:t>
            </a:r>
            <a:endParaRPr lang="en-MY" dirty="0"/>
          </a:p>
        </p:txBody>
      </p:sp>
      <p:pic>
        <p:nvPicPr>
          <p:cNvPr id="13314" name="Picture 2" descr="Does Adding RAM Decrease Battery Life? - Computer Repair - Talk Local Blog  — Talk Local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45" y="4404123"/>
            <a:ext cx="2947732" cy="19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012" y="703413"/>
            <a:ext cx="8610600" cy="1293028"/>
          </a:xfrm>
        </p:spPr>
        <p:txBody>
          <a:bodyPr>
            <a:normAutofit/>
          </a:bodyPr>
          <a:lstStyle/>
          <a:p>
            <a:r>
              <a:rPr lang="en-MY" sz="8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RAM</a:t>
            </a:r>
            <a:endParaRPr lang="en-MY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M</a:t>
            </a:r>
            <a:r>
              <a:rPr lang="en-MY" dirty="0" smtClean="0"/>
              <a:t>ultiplexing</a:t>
            </a:r>
            <a:r>
              <a:rPr lang="en-MY" dirty="0"/>
              <a:t> and </a:t>
            </a:r>
            <a:r>
              <a:rPr lang="en-MY" dirty="0" err="1"/>
              <a:t>d</a:t>
            </a:r>
            <a:r>
              <a:rPr lang="en-MY" dirty="0" err="1" smtClean="0"/>
              <a:t>emultiplexing</a:t>
            </a:r>
            <a:r>
              <a:rPr lang="en-MY" dirty="0"/>
              <a:t> </a:t>
            </a:r>
            <a:r>
              <a:rPr lang="en-MY" dirty="0" smtClean="0"/>
              <a:t>circuitry</a:t>
            </a:r>
          </a:p>
          <a:p>
            <a:r>
              <a:rPr lang="en-US" dirty="0"/>
              <a:t>T</a:t>
            </a:r>
            <a:r>
              <a:rPr lang="en-US" dirty="0" smtClean="0"/>
              <a:t>akes </a:t>
            </a:r>
            <a:r>
              <a:rPr lang="en-US" dirty="0"/>
              <a:t>the form of integrated circuit (IC) chips with MOS (metal-oxide-semiconductor) memory </a:t>
            </a:r>
            <a:r>
              <a:rPr lang="en-US" dirty="0" smtClean="0"/>
              <a:t>cells</a:t>
            </a:r>
          </a:p>
          <a:p>
            <a:r>
              <a:rPr lang="en-US" dirty="0"/>
              <a:t>A</a:t>
            </a:r>
            <a:r>
              <a:rPr lang="en-US" dirty="0" smtClean="0"/>
              <a:t>ssociated </a:t>
            </a:r>
            <a:r>
              <a:rPr lang="en-US" dirty="0"/>
              <a:t>with volatile types of </a:t>
            </a:r>
            <a:r>
              <a:rPr lang="en-US" dirty="0" smtClean="0"/>
              <a:t>memory</a:t>
            </a:r>
          </a:p>
          <a:p>
            <a:r>
              <a:rPr lang="en-MY" dirty="0" smtClean="0"/>
              <a:t>Volatile </a:t>
            </a:r>
            <a:r>
              <a:rPr lang="en-US" dirty="0" smtClean="0"/>
              <a:t>RAM</a:t>
            </a:r>
            <a:r>
              <a:rPr lang="en-US" dirty="0"/>
              <a:t> are static random-access memory (SRAM) and dynamic random-access memory (DRAM)</a:t>
            </a:r>
            <a:endParaRPr lang="en-MY" dirty="0"/>
          </a:p>
        </p:txBody>
      </p:sp>
      <p:pic>
        <p:nvPicPr>
          <p:cNvPr id="6" name="Picture 6" descr="Computer slow down over time? Why? Part 3 - Memory (RAM) - DeGee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94" y="4475609"/>
            <a:ext cx="3467192" cy="23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937" y="764373"/>
            <a:ext cx="9233263" cy="1293028"/>
          </a:xfrm>
        </p:spPr>
        <p:txBody>
          <a:bodyPr>
            <a:normAutofit/>
          </a:bodyPr>
          <a:lstStyle/>
          <a:p>
            <a:r>
              <a:rPr lang="en-MY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What is THE system unit ?</a:t>
            </a:r>
            <a:endParaRPr lang="en-MY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Part </a:t>
            </a:r>
            <a:r>
              <a:rPr lang="en-MY" dirty="0"/>
              <a:t>of </a:t>
            </a:r>
            <a:r>
              <a:rPr lang="en-MY" dirty="0" smtClean="0"/>
              <a:t>a</a:t>
            </a:r>
            <a:r>
              <a:rPr lang="en-US" dirty="0" smtClean="0"/>
              <a:t> </a:t>
            </a:r>
            <a:r>
              <a:rPr lang="en-US" dirty="0"/>
              <a:t>computer that houses </a:t>
            </a:r>
            <a:r>
              <a:rPr lang="en-US" dirty="0" smtClean="0"/>
              <a:t>the </a:t>
            </a:r>
            <a:r>
              <a:rPr lang="en-MY" dirty="0"/>
              <a:t>p</a:t>
            </a:r>
            <a:r>
              <a:rPr lang="en-MY" dirty="0" smtClean="0"/>
              <a:t>rimary </a:t>
            </a:r>
            <a:r>
              <a:rPr lang="en-MY" dirty="0"/>
              <a:t>devices </a:t>
            </a:r>
            <a:endParaRPr lang="en-MY" dirty="0" smtClean="0"/>
          </a:p>
          <a:p>
            <a:r>
              <a:rPr lang="en-US" dirty="0" smtClean="0"/>
              <a:t>Perform </a:t>
            </a:r>
            <a:r>
              <a:rPr lang="en-US" dirty="0"/>
              <a:t>operations and produce results for complex </a:t>
            </a:r>
            <a:r>
              <a:rPr lang="en-US" dirty="0" smtClean="0"/>
              <a:t>calculations</a:t>
            </a:r>
          </a:p>
          <a:p>
            <a:r>
              <a:rPr lang="en-US" dirty="0" smtClean="0"/>
              <a:t>Includes </a:t>
            </a:r>
            <a:r>
              <a:rPr lang="en-US" dirty="0"/>
              <a:t>the motherboard, CPU, RAM and other </a:t>
            </a:r>
            <a:r>
              <a:rPr lang="en-US" dirty="0" smtClean="0"/>
              <a:t>components</a:t>
            </a:r>
          </a:p>
          <a:p>
            <a:r>
              <a:rPr lang="en-US" dirty="0"/>
              <a:t>The term system unit is generally used to differentiate between the computer itself and its peripheral devices, such as the keyboard, mouse and monitor.</a:t>
            </a:r>
            <a:endParaRPr lang="en-MY" dirty="0"/>
          </a:p>
        </p:txBody>
      </p:sp>
      <p:pic>
        <p:nvPicPr>
          <p:cNvPr id="1026" name="Picture 2" descr="Inside the System Unit - computer sav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7" y="4528439"/>
            <a:ext cx="3858641" cy="21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erview of Computer System Unit Parts - TurboFuture - Techn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92" y="4206622"/>
            <a:ext cx="3831028" cy="24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012" y="703413"/>
            <a:ext cx="8610600" cy="1293028"/>
          </a:xfrm>
        </p:spPr>
        <p:txBody>
          <a:bodyPr>
            <a:normAutofit/>
          </a:bodyPr>
          <a:lstStyle/>
          <a:p>
            <a:r>
              <a:rPr lang="en-MY" sz="8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RoM</a:t>
            </a:r>
            <a:endParaRPr lang="en-MY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Read-only </a:t>
            </a:r>
            <a:r>
              <a:rPr lang="en-US" dirty="0"/>
              <a:t>memory (ROM) </a:t>
            </a:r>
          </a:p>
          <a:p>
            <a:pPr>
              <a:buFontTx/>
              <a:buChar char="-"/>
            </a:pPr>
            <a:r>
              <a:rPr lang="en-US" dirty="0" smtClean="0"/>
              <a:t>Information </a:t>
            </a:r>
            <a:r>
              <a:rPr lang="en-US" dirty="0"/>
              <a:t>stored by the manufacturer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Non-volatile </a:t>
            </a:r>
            <a:r>
              <a:rPr lang="en-US" dirty="0"/>
              <a:t>and cannot be changed </a:t>
            </a:r>
            <a:endParaRPr lang="en-US" dirty="0" smtClean="0"/>
          </a:p>
          <a:p>
            <a:r>
              <a:rPr lang="en-US" dirty="0" smtClean="0"/>
              <a:t>Retains its memory even after the computer turned off</a:t>
            </a:r>
          </a:p>
          <a:p>
            <a:r>
              <a:rPr lang="en-US" dirty="0" smtClean="0"/>
              <a:t>CPU </a:t>
            </a:r>
            <a:r>
              <a:rPr lang="en-US" dirty="0"/>
              <a:t>can read, or retrieve data and programs in ROM but the computer cannot change ROM </a:t>
            </a:r>
            <a:endParaRPr lang="en-US" dirty="0" smtClean="0"/>
          </a:p>
        </p:txBody>
      </p:sp>
      <p:pic>
        <p:nvPicPr>
          <p:cNvPr id="14338" name="Picture 2" descr="What is ROM? How does it work? 5 types of ROM expla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7" y="4631959"/>
            <a:ext cx="3555365" cy="20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012" y="703413"/>
            <a:ext cx="8610600" cy="1293028"/>
          </a:xfrm>
        </p:spPr>
        <p:txBody>
          <a:bodyPr>
            <a:normAutofit/>
          </a:bodyPr>
          <a:lstStyle/>
          <a:p>
            <a:r>
              <a:rPr lang="en-MY" sz="8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Flash memory</a:t>
            </a:r>
            <a:endParaRPr lang="en-MY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 volatile memory chip</a:t>
            </a:r>
          </a:p>
          <a:p>
            <a:r>
              <a:rPr lang="en-US" dirty="0" smtClean="0"/>
              <a:t>Combined features of RAM and ROM</a:t>
            </a:r>
          </a:p>
          <a:p>
            <a:r>
              <a:rPr lang="en-US" dirty="0" smtClean="0"/>
              <a:t>Ability to be electronically reprogrammed and erased</a:t>
            </a:r>
          </a:p>
          <a:p>
            <a:r>
              <a:rPr lang="en-US" dirty="0" smtClean="0"/>
              <a:t>Often found in USB flash drives, MP3 players, digital cameras and solid-state drives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85" y="4446770"/>
            <a:ext cx="4035743" cy="214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152" y="4101449"/>
            <a:ext cx="3863012" cy="25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012" y="703413"/>
            <a:ext cx="8610600" cy="1293028"/>
          </a:xfrm>
        </p:spPr>
        <p:txBody>
          <a:bodyPr>
            <a:normAutofit/>
          </a:bodyPr>
          <a:lstStyle/>
          <a:p>
            <a:r>
              <a:rPr lang="en-MY" sz="8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CACHE memory</a:t>
            </a:r>
            <a:endParaRPr lang="en-MY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S</a:t>
            </a:r>
            <a:r>
              <a:rPr lang="en-MY" dirty="0" smtClean="0"/>
              <a:t>pecial </a:t>
            </a:r>
            <a:r>
              <a:rPr lang="en-MY" dirty="0"/>
              <a:t>very high-speed </a:t>
            </a:r>
            <a:r>
              <a:rPr lang="en-MY" dirty="0" smtClean="0"/>
              <a:t>memory</a:t>
            </a:r>
          </a:p>
          <a:p>
            <a:r>
              <a:rPr lang="en-MY" dirty="0"/>
              <a:t>S</a:t>
            </a:r>
            <a:r>
              <a:rPr lang="en-MY" dirty="0" smtClean="0"/>
              <a:t>peed </a:t>
            </a:r>
            <a:r>
              <a:rPr lang="en-MY" dirty="0"/>
              <a:t>up and synchronizing with high-speed </a:t>
            </a:r>
            <a:r>
              <a:rPr lang="en-MY" dirty="0" smtClean="0"/>
              <a:t>CPU</a:t>
            </a:r>
          </a:p>
          <a:p>
            <a:r>
              <a:rPr lang="en-MY" dirty="0"/>
              <a:t>B</a:t>
            </a:r>
            <a:r>
              <a:rPr lang="en-MY" dirty="0" smtClean="0"/>
              <a:t>uffer </a:t>
            </a:r>
            <a:r>
              <a:rPr lang="en-MY" dirty="0"/>
              <a:t>between RAM and the </a:t>
            </a:r>
            <a:r>
              <a:rPr lang="en-MY" dirty="0" smtClean="0"/>
              <a:t>CPU</a:t>
            </a:r>
          </a:p>
          <a:p>
            <a:r>
              <a:rPr lang="en-MY" dirty="0"/>
              <a:t>R</a:t>
            </a:r>
            <a:r>
              <a:rPr lang="en-MY" dirty="0" smtClean="0"/>
              <a:t>educe </a:t>
            </a:r>
            <a:r>
              <a:rPr lang="en-MY" dirty="0"/>
              <a:t>the average time to access data from the Main memory</a:t>
            </a:r>
            <a:endParaRPr lang="en-US" dirty="0" smtClean="0"/>
          </a:p>
        </p:txBody>
      </p:sp>
      <p:pic>
        <p:nvPicPr>
          <p:cNvPr id="16386" name="Picture 2" descr="CPU Cache Memory Explained: How Cache Affects CPU Performance - TechS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32" y="3916627"/>
            <a:ext cx="4011581" cy="25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MY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Expansion slots and cards</a:t>
            </a:r>
            <a:endParaRPr lang="en-MY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</a:t>
            </a:r>
            <a:r>
              <a:rPr lang="en-MY" dirty="0" smtClean="0"/>
              <a:t>ny </a:t>
            </a:r>
            <a:r>
              <a:rPr lang="en-MY" dirty="0"/>
              <a:t>of the slots on a </a:t>
            </a:r>
            <a:r>
              <a:rPr lang="en-MY" dirty="0" smtClean="0"/>
              <a:t>motherboard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expand the computer's functionality</a:t>
            </a:r>
            <a:endParaRPr lang="en-MY" dirty="0" smtClean="0"/>
          </a:p>
          <a:p>
            <a:r>
              <a:rPr lang="en-MY" dirty="0" smtClean="0"/>
              <a:t>Video card, network card or graphic card</a:t>
            </a:r>
          </a:p>
          <a:p>
            <a:r>
              <a:rPr lang="en-US" dirty="0" smtClean="0"/>
              <a:t>Expansion </a:t>
            </a:r>
            <a:r>
              <a:rPr lang="en-US" dirty="0"/>
              <a:t>card is plugged directly into the expansion port</a:t>
            </a:r>
            <a:endParaRPr lang="en-MY" dirty="0"/>
          </a:p>
        </p:txBody>
      </p:sp>
      <p:pic>
        <p:nvPicPr>
          <p:cNvPr id="1026" name="Picture 2" descr="ThinkStation Nvidia Quadro RTX6000 24GB GDDR6 Graphics Card with Long  Extender | Graphic Cards | Lenovo Malay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83" y="3378924"/>
            <a:ext cx="4242709" cy="33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16" y="40755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8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Bus lines/ bus</a:t>
            </a:r>
            <a:endParaRPr lang="en-MY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parts of the CPU to each other and various other components on the system </a:t>
            </a:r>
            <a:r>
              <a:rPr lang="en-US" dirty="0" smtClean="0"/>
              <a:t>board</a:t>
            </a:r>
          </a:p>
          <a:p>
            <a:r>
              <a:rPr lang="en-US" dirty="0"/>
              <a:t>Pathway for bits representing data and </a:t>
            </a:r>
            <a:r>
              <a:rPr lang="en-US" dirty="0" smtClean="0"/>
              <a:t>instructions</a:t>
            </a:r>
          </a:p>
          <a:p>
            <a:r>
              <a:rPr lang="en-MY" dirty="0"/>
              <a:t>Bus </a:t>
            </a:r>
            <a:r>
              <a:rPr lang="en-MY" dirty="0" smtClean="0"/>
              <a:t>width - </a:t>
            </a:r>
            <a:r>
              <a:rPr lang="en-US" dirty="0"/>
              <a:t>Number of bits that can travel simultaneously down a </a:t>
            </a:r>
            <a:r>
              <a:rPr lang="en-US" dirty="0" smtClean="0"/>
              <a:t>bus</a:t>
            </a:r>
          </a:p>
          <a:p>
            <a:r>
              <a:rPr lang="en-US" dirty="0"/>
              <a:t>Architecture and design are tied to the speed and power for the computer</a:t>
            </a:r>
            <a:endParaRPr lang="en-US" dirty="0" smtClean="0"/>
          </a:p>
          <a:p>
            <a:r>
              <a:rPr lang="en-US" dirty="0" smtClean="0"/>
              <a:t>Have system bus and expansion bus</a:t>
            </a:r>
            <a:endParaRPr lang="en-MY" dirty="0"/>
          </a:p>
        </p:txBody>
      </p:sp>
      <p:pic>
        <p:nvPicPr>
          <p:cNvPr id="2050" name="Picture 2" descr="BUS LINES - ICT0512_G330/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04" y="4528356"/>
            <a:ext cx="2388433" cy="22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3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Expansion bus</a:t>
            </a:r>
            <a:endParaRPr lang="en-MY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Expand the slot of motherboard</a:t>
            </a:r>
          </a:p>
          <a:p>
            <a:r>
              <a:rPr lang="en-MY" dirty="0" smtClean="0"/>
              <a:t>Provides additional features to a computer system</a:t>
            </a:r>
          </a:p>
          <a:p>
            <a:r>
              <a:rPr lang="en-MY" dirty="0" smtClean="0"/>
              <a:t>Include transferring information between internal hardware such as RAM</a:t>
            </a:r>
          </a:p>
          <a:p>
            <a:r>
              <a:rPr lang="en-MY" dirty="0" smtClean="0"/>
              <a:t>Expansion devices such as graphic cards or sound cards also included</a:t>
            </a:r>
          </a:p>
        </p:txBody>
      </p:sp>
      <p:pic>
        <p:nvPicPr>
          <p:cNvPr id="3074" name="Picture 2" descr="Types of Buses in Computer Architecture | Electrical Acad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50" y="4116681"/>
            <a:ext cx="5528898" cy="2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ports</a:t>
            </a:r>
            <a:endParaRPr lang="en-MY" sz="6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S</a:t>
            </a:r>
            <a:r>
              <a:rPr lang="en-MY" dirty="0" smtClean="0"/>
              <a:t>erves </a:t>
            </a:r>
            <a:r>
              <a:rPr lang="en-MY" dirty="0"/>
              <a:t>as an interface between the computer and other computers </a:t>
            </a:r>
            <a:endParaRPr lang="en-MY" dirty="0" smtClean="0"/>
          </a:p>
          <a:p>
            <a:r>
              <a:rPr lang="en-MY" dirty="0"/>
              <a:t>R</a:t>
            </a:r>
            <a:r>
              <a:rPr lang="en-MY" dirty="0" smtClean="0"/>
              <a:t>efers </a:t>
            </a:r>
            <a:r>
              <a:rPr lang="en-MY" dirty="0"/>
              <a:t>to the part of a computing device available for connection to peripherals such as input and output </a:t>
            </a:r>
            <a:r>
              <a:rPr lang="en-MY" dirty="0" smtClean="0"/>
              <a:t>devices</a:t>
            </a:r>
          </a:p>
          <a:p>
            <a:r>
              <a:rPr lang="en-MY" dirty="0" smtClean="0"/>
              <a:t>To connect monitor, webcam, speaker or maybe mouse</a:t>
            </a:r>
          </a:p>
          <a:p>
            <a:r>
              <a:rPr lang="en-MY" dirty="0" smtClean="0"/>
              <a:t>Have two kind of ports</a:t>
            </a:r>
          </a:p>
          <a:p>
            <a:pPr>
              <a:buFontTx/>
              <a:buChar char="-"/>
            </a:pPr>
            <a:r>
              <a:rPr lang="en-MY" dirty="0" smtClean="0"/>
              <a:t>Standard ports</a:t>
            </a:r>
          </a:p>
          <a:p>
            <a:pPr>
              <a:buFontTx/>
              <a:buChar char="-"/>
            </a:pPr>
            <a:r>
              <a:rPr lang="en-MY" dirty="0" smtClean="0"/>
              <a:t>Specialized ports</a:t>
            </a:r>
            <a:endParaRPr lang="en-MY" dirty="0"/>
          </a:p>
        </p:txBody>
      </p:sp>
      <p:pic>
        <p:nvPicPr>
          <p:cNvPr id="4098" name="Picture 2" descr="https://upload.wikimedia.org/wikipedia/commons/thumb/f/fb/Mac-mini-dvi-back.jpg/220px-Mac-mini-dvi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93" y="4491450"/>
            <a:ext cx="4769374" cy="1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7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Standard ports</a:t>
            </a:r>
            <a:endParaRPr lang="en-MY" sz="6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USB – keyboard, mice, printer or storage devices</a:t>
            </a:r>
          </a:p>
          <a:p>
            <a:r>
              <a:rPr lang="en-MY" dirty="0" smtClean="0"/>
              <a:t>Ethernet – High speed networking</a:t>
            </a:r>
          </a:p>
          <a:p>
            <a:r>
              <a:rPr lang="en-MY" dirty="0"/>
              <a:t>HDMI </a:t>
            </a:r>
            <a:r>
              <a:rPr lang="en-MY" dirty="0" smtClean="0"/>
              <a:t>(High </a:t>
            </a:r>
            <a:r>
              <a:rPr lang="en-MY" dirty="0"/>
              <a:t>Definition Multimedia </a:t>
            </a:r>
            <a:r>
              <a:rPr lang="en-MY" dirty="0" smtClean="0"/>
              <a:t>Interface)- </a:t>
            </a:r>
            <a:r>
              <a:rPr lang="en-US" dirty="0"/>
              <a:t>High definition video and </a:t>
            </a:r>
            <a:r>
              <a:rPr lang="en-US" dirty="0" smtClean="0"/>
              <a:t>audio</a:t>
            </a:r>
          </a:p>
          <a:p>
            <a:r>
              <a:rPr lang="en-US" dirty="0" smtClean="0"/>
              <a:t>Thunderbolt – Provides high-speed connections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– Can connect up to 7 separate devices through 1 port</a:t>
            </a:r>
            <a:endParaRPr lang="en-MY" dirty="0"/>
          </a:p>
        </p:txBody>
      </p:sp>
      <p:pic>
        <p:nvPicPr>
          <p:cNvPr id="5122" name="Picture 2" descr="Computer Ports and Their Role in Computer Networ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38700"/>
            <a:ext cx="3361544" cy="25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61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Specialized ports</a:t>
            </a:r>
            <a:endParaRPr lang="en-MY" sz="6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External </a:t>
            </a:r>
            <a:r>
              <a:rPr lang="en-MY" dirty="0"/>
              <a:t>Serial Advanced Technology Attachment (</a:t>
            </a:r>
            <a:r>
              <a:rPr lang="en-MY" dirty="0" err="1"/>
              <a:t>eSATA</a:t>
            </a:r>
            <a:r>
              <a:rPr lang="en-MY" dirty="0"/>
              <a:t>) </a:t>
            </a:r>
            <a:r>
              <a:rPr lang="en-MY" dirty="0" smtClean="0"/>
              <a:t>- </a:t>
            </a:r>
            <a:r>
              <a:rPr lang="en-MY" dirty="0"/>
              <a:t>High-speed connection for external secondary storage </a:t>
            </a:r>
            <a:endParaRPr lang="en-MY" dirty="0" smtClean="0"/>
          </a:p>
          <a:p>
            <a:r>
              <a:rPr lang="en-MY" dirty="0" smtClean="0"/>
              <a:t> </a:t>
            </a:r>
            <a:r>
              <a:rPr lang="en-MY" dirty="0"/>
              <a:t>Musical Instrument Digital Interface (MIDI) </a:t>
            </a:r>
            <a:r>
              <a:rPr lang="en-MY" dirty="0" smtClean="0"/>
              <a:t>- </a:t>
            </a:r>
            <a:r>
              <a:rPr lang="en-MY" dirty="0"/>
              <a:t>Connect musical instruments </a:t>
            </a:r>
          </a:p>
          <a:p>
            <a:r>
              <a:rPr lang="en-MY" dirty="0" smtClean="0"/>
              <a:t>Mini </a:t>
            </a:r>
            <a:r>
              <a:rPr lang="en-MY" dirty="0"/>
              <a:t>DisplayPort (</a:t>
            </a:r>
            <a:r>
              <a:rPr lang="en-MY" dirty="0" err="1"/>
              <a:t>MiniDP</a:t>
            </a:r>
            <a:r>
              <a:rPr lang="en-MY" dirty="0"/>
              <a:t> or </a:t>
            </a:r>
            <a:r>
              <a:rPr lang="en-MY" dirty="0" err="1"/>
              <a:t>mDP</a:t>
            </a:r>
            <a:r>
              <a:rPr lang="en-MY" dirty="0"/>
              <a:t>) </a:t>
            </a:r>
            <a:r>
              <a:rPr lang="en-MY" dirty="0" smtClean="0"/>
              <a:t>- </a:t>
            </a:r>
            <a:r>
              <a:rPr lang="en-MY" dirty="0"/>
              <a:t>Connection to large monitors </a:t>
            </a:r>
            <a:endParaRPr lang="en-MY" dirty="0" smtClean="0"/>
          </a:p>
          <a:p>
            <a:r>
              <a:rPr lang="en-MY" dirty="0" smtClean="0"/>
              <a:t> </a:t>
            </a:r>
            <a:r>
              <a:rPr lang="en-MY" dirty="0"/>
              <a:t>VGA &amp; DVI </a:t>
            </a:r>
            <a:r>
              <a:rPr lang="en-MY" dirty="0" smtClean="0"/>
              <a:t>- </a:t>
            </a:r>
            <a:r>
              <a:rPr lang="en-MY" dirty="0"/>
              <a:t>Connections to </a:t>
            </a:r>
            <a:r>
              <a:rPr lang="en-MY" dirty="0" smtClean="0"/>
              <a:t>analogue </a:t>
            </a:r>
            <a:r>
              <a:rPr lang="en-MY" dirty="0"/>
              <a:t>and digital monitors </a:t>
            </a:r>
            <a:endParaRPr lang="en-MY" dirty="0" smtClean="0"/>
          </a:p>
          <a:p>
            <a:r>
              <a:rPr lang="en-MY" dirty="0" smtClean="0"/>
              <a:t> </a:t>
            </a:r>
            <a:r>
              <a:rPr lang="en-MY" dirty="0"/>
              <a:t>FireWire </a:t>
            </a:r>
            <a:r>
              <a:rPr lang="en-MY" dirty="0" smtClean="0"/>
              <a:t>- High-speed </a:t>
            </a:r>
            <a:r>
              <a:rPr lang="en-MY" dirty="0"/>
              <a:t>connections to FireWire devices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47" y="4876176"/>
            <a:ext cx="2600325" cy="1752600"/>
          </a:xfrm>
          <a:prstGeom prst="rect">
            <a:avLst/>
          </a:prstGeom>
        </p:spPr>
      </p:pic>
      <p:pic>
        <p:nvPicPr>
          <p:cNvPr id="6148" name="Picture 4" descr="MSoftware: External Serial Advanced Technology Attachment or eS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21" y="4847600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di controller is essential for you to transmit Musical Instrument Digital  Interface to digital or electronic devices. | Midi controllers, Midi  keyboard, 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5" y="4005497"/>
            <a:ext cx="4197246" cy="26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7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8800" dirty="0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cables</a:t>
            </a:r>
            <a:endParaRPr lang="en-MY" sz="8800" dirty="0"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connect external devices to the system unit via the ports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end of the cable is attached to the device and the other end has a connector that is attached to a matching connector on the port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619" y="4096470"/>
            <a:ext cx="6600591" cy="2122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26" y="3751696"/>
            <a:ext cx="2604148" cy="26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64024" y="2880360"/>
            <a:ext cx="2304288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TYPES OF SYSTEM UNIT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74336" y="621792"/>
            <a:ext cx="1883664" cy="1179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DESKTOP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19656" y="2075688"/>
            <a:ext cx="1883664" cy="1179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LAPTOP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4700016"/>
            <a:ext cx="2050438" cy="1179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WEARABLE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54096" y="4700016"/>
            <a:ext cx="1993392" cy="1179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HANDHELD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00416" y="2075688"/>
            <a:ext cx="1883664" cy="1179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TABLET</a:t>
            </a:r>
            <a:endParaRPr lang="en-MY" dirty="0">
              <a:latin typeface="Algerian" panose="04020705040A02060702" pitchFamily="8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39312" y="2880360"/>
            <a:ext cx="1193293" cy="51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  <a:endCxn id="6" idx="4"/>
          </p:cNvCxnSpPr>
          <p:nvPr/>
        </p:nvCxnSpPr>
        <p:spPr>
          <a:xfrm flipV="1">
            <a:off x="5916168" y="1801368"/>
            <a:ext cx="0" cy="107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958584" y="2880360"/>
            <a:ext cx="1024128" cy="44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 flipH="1">
            <a:off x="4553276" y="4129143"/>
            <a:ext cx="548203" cy="58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</p:cNvCxnSpPr>
          <p:nvPr/>
        </p:nvCxnSpPr>
        <p:spPr>
          <a:xfrm>
            <a:off x="6730857" y="4129143"/>
            <a:ext cx="548203" cy="58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4" descr="HP 21.5&quot; ProOne 600 G5 All-in-One Desktop 7YB13UT#A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98" y="130873"/>
            <a:ext cx="1542479" cy="15424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2" y="3255264"/>
            <a:ext cx="2386245" cy="12390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83" y="5477256"/>
            <a:ext cx="2205146" cy="1239012"/>
          </a:xfrm>
          <a:prstGeom prst="rect">
            <a:avLst/>
          </a:prstGeom>
        </p:spPr>
      </p:pic>
      <p:pic>
        <p:nvPicPr>
          <p:cNvPr id="2058" name="Picture 10" descr="https://encrypted-tbn0.gstatic.com/images?q=tbn%3AANd9GcT_oHhTvwivc3oqzxP-yUTDVPMaMftHQn6e0z9n99YMAy2vL6c-oG_70o3XLvs&amp;usqp=C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81" y="4572635"/>
            <a:ext cx="2143633" cy="21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647" y="2971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8800" dirty="0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Power supply</a:t>
            </a:r>
            <a:endParaRPr lang="en-MY" sz="8800" dirty="0"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require direct current (DC) power converting alternating current (AC) from wall outlets or batteries </a:t>
            </a:r>
          </a:p>
          <a:p>
            <a:pPr>
              <a:buFontTx/>
              <a:buChar char="-"/>
            </a:pPr>
            <a:r>
              <a:rPr lang="en-US" dirty="0" smtClean="0"/>
              <a:t>Desktop </a:t>
            </a:r>
            <a:r>
              <a:rPr lang="en-US" dirty="0"/>
              <a:t>computers have a power supply unit in the system unit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Laptops </a:t>
            </a:r>
            <a:r>
              <a:rPr lang="en-US" dirty="0"/>
              <a:t>use AC adapters in the system unit </a:t>
            </a:r>
          </a:p>
          <a:p>
            <a:pPr>
              <a:buFontTx/>
              <a:buChar char="-"/>
            </a:pPr>
            <a:r>
              <a:rPr lang="en-US" dirty="0" smtClean="0"/>
              <a:t>Tablets </a:t>
            </a:r>
            <a:r>
              <a:rPr lang="en-US" dirty="0"/>
              <a:t>and mobile devices use internal AC adapters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/>
              <a:t>Smartphones can use </a:t>
            </a:r>
            <a:r>
              <a:rPr lang="en-US" dirty="0" smtClean="0"/>
              <a:t>wire or wireless </a:t>
            </a:r>
            <a:r>
              <a:rPr lang="en-US" dirty="0"/>
              <a:t>charging platforms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723" y="4801224"/>
            <a:ext cx="2883889" cy="1936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7" y="4668206"/>
            <a:ext cx="3367478" cy="18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85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Numeric Representation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inary </a:t>
            </a:r>
            <a:r>
              <a:rPr lang="en-US" dirty="0"/>
              <a:t>system consists of only two digits called bits </a:t>
            </a:r>
          </a:p>
          <a:p>
            <a:pPr>
              <a:buFontTx/>
              <a:buChar char="-"/>
            </a:pPr>
            <a:r>
              <a:rPr lang="en-US" dirty="0" smtClean="0"/>
              <a:t>On </a:t>
            </a:r>
            <a:r>
              <a:rPr lang="en-US" dirty="0"/>
              <a:t>= 1; negative charge </a:t>
            </a:r>
          </a:p>
          <a:p>
            <a:pPr>
              <a:buFontTx/>
              <a:buChar char="-"/>
            </a:pPr>
            <a:r>
              <a:rPr lang="en-US" dirty="0" smtClean="0"/>
              <a:t>Off </a:t>
            </a:r>
            <a:r>
              <a:rPr lang="en-US" dirty="0"/>
              <a:t>= 0; no charge </a:t>
            </a:r>
            <a:endParaRPr lang="en-US" dirty="0" smtClean="0"/>
          </a:p>
          <a:p>
            <a:r>
              <a:rPr lang="en-US" dirty="0" smtClean="0"/>
              <a:t>Byte </a:t>
            </a:r>
            <a:r>
              <a:rPr lang="en-US" dirty="0"/>
              <a:t>= 8 bits grouped together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Hexadecimal system </a:t>
            </a:r>
          </a:p>
          <a:p>
            <a:pPr>
              <a:buFontTx/>
              <a:buChar char="-"/>
            </a:pPr>
            <a:r>
              <a:rPr lang="en-US" dirty="0" smtClean="0"/>
              <a:t>Uses </a:t>
            </a:r>
            <a:r>
              <a:rPr lang="en-US" dirty="0"/>
              <a:t>16 </a:t>
            </a:r>
            <a:r>
              <a:rPr lang="en-US" dirty="0" smtClean="0"/>
              <a:t>digits</a:t>
            </a:r>
          </a:p>
          <a:p>
            <a:pPr>
              <a:buFontTx/>
              <a:buChar char="-"/>
            </a:pPr>
            <a:r>
              <a:rPr lang="en-US" dirty="0" smtClean="0"/>
              <a:t>From 0 to 9 and A to F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35940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4800" dirty="0"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  <a:latin typeface="Castellar" panose="020A0402060406010301" pitchFamily="18" charset="0"/>
              </a:rPr>
              <a:t>Character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Character encoding standards assign a unique sequence of bits to each character </a:t>
            </a:r>
            <a:endParaRPr lang="en-MY" dirty="0" smtClean="0"/>
          </a:p>
          <a:p>
            <a:r>
              <a:rPr lang="en-MY" dirty="0" smtClean="0"/>
              <a:t>ASCII - American </a:t>
            </a:r>
            <a:r>
              <a:rPr lang="en-MY" dirty="0"/>
              <a:t>Standard Code for Information Interchange </a:t>
            </a:r>
            <a:endParaRPr lang="en-MY" dirty="0" smtClean="0"/>
          </a:p>
          <a:p>
            <a:pPr marL="0" indent="0">
              <a:buNone/>
            </a:pPr>
            <a:r>
              <a:rPr lang="en-MY" dirty="0"/>
              <a:t> </a:t>
            </a:r>
            <a:r>
              <a:rPr lang="en-MY" dirty="0" smtClean="0"/>
              <a:t>            - </a:t>
            </a:r>
            <a:r>
              <a:rPr lang="en-MY" dirty="0"/>
              <a:t>Used by personal computers </a:t>
            </a:r>
          </a:p>
          <a:p>
            <a:r>
              <a:rPr lang="en-MY" dirty="0" smtClean="0"/>
              <a:t>EBCDIC - </a:t>
            </a:r>
            <a:r>
              <a:rPr lang="en-MY" dirty="0"/>
              <a:t>Extended Binary coded Decimal Interchange Code </a:t>
            </a:r>
            <a:endParaRPr lang="en-MY" dirty="0" smtClean="0"/>
          </a:p>
          <a:p>
            <a:pPr marL="0" indent="0">
              <a:buNone/>
            </a:pPr>
            <a:r>
              <a:rPr lang="en-MY" dirty="0"/>
              <a:t> </a:t>
            </a:r>
            <a:r>
              <a:rPr lang="en-MY" dirty="0" smtClean="0"/>
              <a:t>                 - </a:t>
            </a:r>
            <a:r>
              <a:rPr lang="en-MY" dirty="0"/>
              <a:t>Used by mainframe computers </a:t>
            </a:r>
          </a:p>
          <a:p>
            <a:r>
              <a:rPr lang="en-MY" dirty="0" smtClean="0"/>
              <a:t>Unicode - </a:t>
            </a:r>
            <a:r>
              <a:rPr lang="en-MY" dirty="0"/>
              <a:t>New encoding due to explosion of the Internet </a:t>
            </a:r>
          </a:p>
          <a:p>
            <a:pPr marL="0" indent="0">
              <a:buNone/>
            </a:pPr>
            <a:r>
              <a:rPr lang="en-MY" dirty="0"/>
              <a:t> </a:t>
            </a:r>
            <a:r>
              <a:rPr lang="en-MY" dirty="0" smtClean="0"/>
              <a:t>                  - </a:t>
            </a:r>
            <a:r>
              <a:rPr lang="en-MY" dirty="0"/>
              <a:t>Uses 16 bits </a:t>
            </a:r>
          </a:p>
          <a:p>
            <a:pPr marL="0" indent="0">
              <a:buNone/>
            </a:pPr>
            <a:r>
              <a:rPr lang="en-MY" dirty="0" smtClean="0"/>
              <a:t>                   - Recognized </a:t>
            </a:r>
            <a:r>
              <a:rPr lang="en-MY" dirty="0"/>
              <a:t>by virtually all computer systems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282" y="4206622"/>
            <a:ext cx="3207070" cy="23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57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en-MY" sz="5400" u="sng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Wide Latin" panose="020A0A07050505020404" pitchFamily="18" charset="0"/>
              </a:rPr>
              <a:t>FUTURES</a:t>
            </a:r>
            <a:endParaRPr lang="en-MY" sz="5400" u="sng" dirty="0">
              <a:effectLst>
                <a:glow rad="101600">
                  <a:srgbClr val="7030A0">
                    <a:alpha val="60000"/>
                  </a:srgbClr>
                </a:glow>
              </a:effectLst>
              <a:latin typeface="Wide Latin" panose="020A0A070505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Computer manufacturers are still experimenting with alternatives </a:t>
            </a:r>
            <a:r>
              <a:rPr lang="en-MY" dirty="0"/>
              <a:t>to </a:t>
            </a:r>
            <a:r>
              <a:rPr lang="en-MY" dirty="0" smtClean="0"/>
              <a:t>ATX</a:t>
            </a:r>
          </a:p>
          <a:p>
            <a:r>
              <a:rPr lang="en-MY" dirty="0" smtClean="0"/>
              <a:t>More and more programming language will be introduced</a:t>
            </a:r>
          </a:p>
          <a:p>
            <a:r>
              <a:rPr lang="en-MY" dirty="0" smtClean="0"/>
              <a:t>Most of the job will be taken over by the computer science field such as accountant, administration or even professional such as engineering will be taken over</a:t>
            </a:r>
          </a:p>
          <a:p>
            <a:r>
              <a:rPr lang="en-MY" dirty="0" smtClean="0"/>
              <a:t>Everything will be computerised as human is marching towards the AI (Artificial Intelligence) field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371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28" y="2683114"/>
            <a:ext cx="11242623" cy="1293028"/>
          </a:xfrm>
        </p:spPr>
        <p:txBody>
          <a:bodyPr>
            <a:noAutofit/>
          </a:bodyPr>
          <a:lstStyle/>
          <a:p>
            <a:r>
              <a:rPr lang="en-MY" sz="5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Algerian" panose="04020705040A02060702" pitchFamily="82" charset="0"/>
              </a:rPr>
              <a:t>Thank you and have a nice day</a:t>
            </a:r>
            <a:endParaRPr lang="en-MY" sz="5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8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81728" y="2944368"/>
            <a:ext cx="2779776" cy="13807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COMPONENTS IN SYSTEM UNIT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11312" y="4645152"/>
            <a:ext cx="2050438" cy="11795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MEMORY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68673" y="655320"/>
            <a:ext cx="2050438" cy="11795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SYSTEM BOARD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760" y="4645152"/>
            <a:ext cx="3086758" cy="11795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PROCESSOR</a:t>
            </a:r>
            <a:endParaRPr lang="en-MY" dirty="0">
              <a:latin typeface="Algerian" panose="04020705040A02060702" pitchFamily="82" charset="0"/>
            </a:endParaRPr>
          </a:p>
        </p:txBody>
      </p:sp>
      <p:cxnSp>
        <p:nvCxnSpPr>
          <p:cNvPr id="7" name="Straight Arrow Connector 6"/>
          <p:cNvCxnSpPr>
            <a:stCxn id="2" idx="0"/>
            <a:endCxn id="4" idx="4"/>
          </p:cNvCxnSpPr>
          <p:nvPr/>
        </p:nvCxnSpPr>
        <p:spPr>
          <a:xfrm flipH="1" flipV="1">
            <a:off x="5993892" y="1834896"/>
            <a:ext cx="77724" cy="110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74136" y="3950208"/>
            <a:ext cx="1463040" cy="107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" idx="1"/>
          </p:cNvCxnSpPr>
          <p:nvPr/>
        </p:nvCxnSpPr>
        <p:spPr>
          <a:xfrm>
            <a:off x="7223760" y="3950208"/>
            <a:ext cx="1287832" cy="86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76" y="351282"/>
            <a:ext cx="2247900" cy="2038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89" y="5029200"/>
            <a:ext cx="2309974" cy="1537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20" y="2839402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SYSTEM BOARD </a:t>
            </a:r>
            <a:endParaRPr lang="en-MY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</a:t>
            </a:r>
            <a:r>
              <a:rPr lang="en-MY" dirty="0" smtClean="0"/>
              <a:t>ore </a:t>
            </a:r>
            <a:r>
              <a:rPr lang="en-MY" dirty="0"/>
              <a:t>of the </a:t>
            </a:r>
            <a:r>
              <a:rPr lang="en-MY" dirty="0" smtClean="0"/>
              <a:t>system (Mother Board)</a:t>
            </a:r>
          </a:p>
          <a:p>
            <a:r>
              <a:rPr lang="en-US" dirty="0"/>
              <a:t>Data path and traffic monitor</a:t>
            </a:r>
            <a:endParaRPr lang="en-MY" dirty="0" smtClean="0"/>
          </a:p>
          <a:p>
            <a:r>
              <a:rPr lang="en-US" dirty="0"/>
              <a:t>Common form factors are </a:t>
            </a:r>
            <a:r>
              <a:rPr lang="en-MY" dirty="0"/>
              <a:t>ATX (Advanced Technology </a:t>
            </a:r>
            <a:r>
              <a:rPr lang="en-MY" dirty="0" err="1" smtClean="0"/>
              <a:t>Xetended</a:t>
            </a:r>
            <a:r>
              <a:rPr lang="en-MY" dirty="0" smtClean="0"/>
              <a:t>)</a:t>
            </a:r>
            <a:r>
              <a:rPr lang="en-US" dirty="0" smtClean="0"/>
              <a:t>, micro-ATX and mini-ITX</a:t>
            </a:r>
          </a:p>
          <a:p>
            <a:r>
              <a:rPr lang="en-US" dirty="0" smtClean="0"/>
              <a:t>Contains </a:t>
            </a:r>
            <a:r>
              <a:rPr lang="en-US" dirty="0"/>
              <a:t>a variety of electronic components </a:t>
            </a:r>
            <a:r>
              <a:rPr lang="en-US" dirty="0" smtClean="0"/>
              <a:t>such as sockets and chips</a:t>
            </a:r>
          </a:p>
          <a:p>
            <a:r>
              <a:rPr lang="en-MY" dirty="0"/>
              <a:t>Additional system board </a:t>
            </a:r>
            <a:r>
              <a:rPr lang="en-MY" dirty="0" smtClean="0"/>
              <a:t>are slots and bus lines</a:t>
            </a:r>
            <a:endParaRPr lang="en-US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465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3508018"/>
              </p:ext>
            </p:extLst>
          </p:nvPr>
        </p:nvGraphicFramePr>
        <p:xfrm>
          <a:off x="667512" y="0"/>
          <a:ext cx="10479024" cy="653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6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937" y="764373"/>
            <a:ext cx="9233263" cy="1293028"/>
          </a:xfrm>
        </p:spPr>
        <p:txBody>
          <a:bodyPr>
            <a:normAutofit fontScale="90000"/>
          </a:bodyPr>
          <a:lstStyle/>
          <a:p>
            <a:r>
              <a:rPr lang="en-MY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Electronic component in the system board</a:t>
            </a:r>
            <a:endParaRPr lang="en-MY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Sockets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-the </a:t>
            </a:r>
            <a:r>
              <a:rPr lang="en-US" dirty="0"/>
              <a:t>connection point for chips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-such as CPU socket</a:t>
            </a:r>
          </a:p>
          <a:p>
            <a:endParaRPr lang="en-US" dirty="0" smtClean="0"/>
          </a:p>
          <a:p>
            <a:r>
              <a:rPr lang="en-US" dirty="0" smtClean="0"/>
              <a:t>Chips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-Tiny </a:t>
            </a:r>
            <a:r>
              <a:rPr lang="en-US" dirty="0"/>
              <a:t>circuit boards </a:t>
            </a:r>
            <a:r>
              <a:rPr lang="en-US" dirty="0" smtClean="0"/>
              <a:t>etched </a:t>
            </a:r>
            <a:r>
              <a:rPr lang="en-US" dirty="0"/>
              <a:t>onto squares of silicon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-Also </a:t>
            </a:r>
            <a:r>
              <a:rPr lang="en-US" dirty="0"/>
              <a:t>called silicon chip, </a:t>
            </a:r>
            <a:r>
              <a:rPr lang="en-US" dirty="0" smtClean="0"/>
              <a:t>semiconductor </a:t>
            </a:r>
            <a:r>
              <a:rPr lang="en-US" dirty="0"/>
              <a:t>or integrated circuit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-Mounted </a:t>
            </a:r>
            <a:r>
              <a:rPr lang="en-US" dirty="0"/>
              <a:t>on chip carriers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82" y="3252397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ow to find how much RAM is installed on a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25" y="2503355"/>
            <a:ext cx="1950595" cy="19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Additional system board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Slots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Provide </a:t>
            </a:r>
            <a:r>
              <a:rPr lang="en-US" dirty="0"/>
              <a:t>a connection point for specialized cards or circuit boards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-Provide </a:t>
            </a:r>
            <a:r>
              <a:rPr lang="en-US" dirty="0"/>
              <a:t>expansion capabilities for the computer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-AGP slot, PCI slot and RAM slot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Bus </a:t>
            </a:r>
            <a:r>
              <a:rPr lang="en-US" dirty="0"/>
              <a:t>lines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MY" dirty="0" smtClean="0"/>
              <a:t>Transfer </a:t>
            </a:r>
            <a:r>
              <a:rPr lang="en-MY" dirty="0"/>
              <a:t>data between the insides of a computer or between multiple </a:t>
            </a:r>
            <a:r>
              <a:rPr lang="en-MY" dirty="0" smtClean="0"/>
              <a:t>computers</a:t>
            </a:r>
          </a:p>
          <a:p>
            <a:pPr marL="0" indent="0">
              <a:buNone/>
            </a:pPr>
            <a:r>
              <a:rPr lang="en-MY" dirty="0" smtClean="0"/>
              <a:t>-</a:t>
            </a:r>
            <a:r>
              <a:rPr lang="en-MY" dirty="0"/>
              <a:t>T</a:t>
            </a:r>
            <a:r>
              <a:rPr lang="en-MY" dirty="0" smtClean="0"/>
              <a:t>o </a:t>
            </a:r>
            <a:r>
              <a:rPr lang="en-MY" dirty="0"/>
              <a:t>reduce the number of pathways communication </a:t>
            </a:r>
            <a:r>
              <a:rPr lang="en-MY" dirty="0" smtClean="0"/>
              <a:t>travels.</a:t>
            </a:r>
          </a:p>
          <a:p>
            <a:pPr marL="0" indent="0">
              <a:buNone/>
            </a:pPr>
            <a:r>
              <a:rPr lang="en-MY" dirty="0" smtClean="0"/>
              <a:t>-Have internal buses and external buses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929" y="5332372"/>
            <a:ext cx="2223925" cy="1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PROCESSOR</a:t>
            </a:r>
            <a:endParaRPr lang="en-MY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</a:t>
            </a:r>
            <a:r>
              <a:rPr lang="en-MY" dirty="0" smtClean="0"/>
              <a:t>ngine </a:t>
            </a:r>
            <a:r>
              <a:rPr lang="en-MY" dirty="0"/>
              <a:t>of the </a:t>
            </a:r>
            <a:r>
              <a:rPr lang="en-MY" dirty="0" smtClean="0"/>
              <a:t>computer or CPU</a:t>
            </a:r>
          </a:p>
          <a:p>
            <a:r>
              <a:rPr lang="en-US" dirty="0"/>
              <a:t>Microprocessor is a solid-state central processing </a:t>
            </a:r>
            <a:r>
              <a:rPr lang="en-US" dirty="0" smtClean="0"/>
              <a:t>unit</a:t>
            </a:r>
          </a:p>
          <a:p>
            <a:r>
              <a:rPr lang="en-US" dirty="0"/>
              <a:t>An integrated circuit that accepts coded instructions for </a:t>
            </a:r>
            <a:r>
              <a:rPr lang="en-US" dirty="0" smtClean="0"/>
              <a:t>execution</a:t>
            </a:r>
          </a:p>
          <a:p>
            <a:r>
              <a:rPr lang="en-MY" dirty="0" smtClean="0"/>
              <a:t>Have two types which are with pin and pin-less</a:t>
            </a:r>
            <a:endParaRPr lang="en-MY" dirty="0"/>
          </a:p>
        </p:txBody>
      </p:sp>
      <p:pic>
        <p:nvPicPr>
          <p:cNvPr id="6148" name="Picture 4" descr="Computers World: installing intel processor socket 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5" y="4405936"/>
            <a:ext cx="4762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939</TotalTime>
  <Words>1545</Words>
  <Application>Microsoft Office PowerPoint</Application>
  <PresentationFormat>Widescreen</PresentationFormat>
  <Paragraphs>199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Algerian</vt:lpstr>
      <vt:lpstr>Arial</vt:lpstr>
      <vt:lpstr>Berlin Sans FB Demi</vt:lpstr>
      <vt:lpstr>Castellar</vt:lpstr>
      <vt:lpstr>Century Gothic</vt:lpstr>
      <vt:lpstr>Colonna MT</vt:lpstr>
      <vt:lpstr>Cooper Black</vt:lpstr>
      <vt:lpstr>Goudy Stout</vt:lpstr>
      <vt:lpstr>Wide Latin</vt:lpstr>
      <vt:lpstr>Vapor Trail</vt:lpstr>
      <vt:lpstr>THE SYSTEM UNIT</vt:lpstr>
      <vt:lpstr>What is THE system unit ?</vt:lpstr>
      <vt:lpstr>PowerPoint Presentation</vt:lpstr>
      <vt:lpstr>PowerPoint Presentation</vt:lpstr>
      <vt:lpstr>SYSTEM BOARD </vt:lpstr>
      <vt:lpstr>PowerPoint Presentation</vt:lpstr>
      <vt:lpstr>Electronic component in the system board</vt:lpstr>
      <vt:lpstr>Additional system board components</vt:lpstr>
      <vt:lpstr>PROCESSOR</vt:lpstr>
      <vt:lpstr>How does the processor work?</vt:lpstr>
      <vt:lpstr>Difference between processor and microprocessor</vt:lpstr>
      <vt:lpstr>PowerPoint Presentation</vt:lpstr>
      <vt:lpstr>Basic Components of the CPU </vt:lpstr>
      <vt:lpstr>Microprocessor chips</vt:lpstr>
      <vt:lpstr>Multicore processor</vt:lpstr>
      <vt:lpstr>coprocessor</vt:lpstr>
      <vt:lpstr>memory</vt:lpstr>
      <vt:lpstr>What is RAM???</vt:lpstr>
      <vt:lpstr>RAM</vt:lpstr>
      <vt:lpstr>RoM</vt:lpstr>
      <vt:lpstr>Flash memory</vt:lpstr>
      <vt:lpstr>CACHE memory</vt:lpstr>
      <vt:lpstr>Expansion slots and cards</vt:lpstr>
      <vt:lpstr>Bus lines/ bus</vt:lpstr>
      <vt:lpstr>Expansion bus</vt:lpstr>
      <vt:lpstr>ports</vt:lpstr>
      <vt:lpstr>Standard ports</vt:lpstr>
      <vt:lpstr>Specialized ports</vt:lpstr>
      <vt:lpstr>cables</vt:lpstr>
      <vt:lpstr>Power supply</vt:lpstr>
      <vt:lpstr>Numeric Representation </vt:lpstr>
      <vt:lpstr>Character Encoding</vt:lpstr>
      <vt:lpstr>FUTURES</vt:lpstr>
      <vt:lpstr>Thank you and have a nice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SYSTEM UNIT</dc:title>
  <dc:creator>Low Junyi</dc:creator>
  <cp:lastModifiedBy>Low Junyi</cp:lastModifiedBy>
  <cp:revision>59</cp:revision>
  <dcterms:created xsi:type="dcterms:W3CDTF">2020-11-14T02:54:19Z</dcterms:created>
  <dcterms:modified xsi:type="dcterms:W3CDTF">2020-11-14T19:24:54Z</dcterms:modified>
</cp:coreProperties>
</file>