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3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830E3E"/>
    <a:srgbClr val="4472C4"/>
    <a:srgbClr val="E2A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397DD-6FB2-4325-8F9C-B125029586B1}" type="doc">
      <dgm:prSet loTypeId="urn:microsoft.com/office/officeart/2005/8/layout/arrow2" loCatId="process" qsTypeId="urn:microsoft.com/office/officeart/2005/8/quickstyle/simple4" qsCatId="simple" csTypeId="urn:microsoft.com/office/officeart/2005/8/colors/accent6_2" csCatId="accent6" phldr="1"/>
      <dgm:spPr/>
    </dgm:pt>
    <dgm:pt modelId="{CFC154D5-092B-4D6A-8E6D-A94CAB8366F9}">
      <dgm:prSet phldrT="[Text]"/>
      <dgm:spPr/>
      <dgm:t>
        <a:bodyPr/>
        <a:lstStyle/>
        <a:p>
          <a:r>
            <a:rPr lang="en-MY" b="1" dirty="0"/>
            <a:t>First generation </a:t>
          </a:r>
          <a:r>
            <a:rPr lang="en-MY" dirty="0"/>
            <a:t>(hierarchical, network DBMS) – 1960s</a:t>
          </a:r>
        </a:p>
      </dgm:t>
    </dgm:pt>
    <dgm:pt modelId="{4F0DD13C-D39E-4017-A616-018C1F7A8EAE}" type="parTrans" cxnId="{55A99953-764F-4482-A4FA-6A54BBC22851}">
      <dgm:prSet/>
      <dgm:spPr/>
      <dgm:t>
        <a:bodyPr/>
        <a:lstStyle/>
        <a:p>
          <a:endParaRPr lang="en-MY"/>
        </a:p>
      </dgm:t>
    </dgm:pt>
    <dgm:pt modelId="{D846259A-E3EA-4119-A34C-F18149C9836C}" type="sibTrans" cxnId="{55A99953-764F-4482-A4FA-6A54BBC22851}">
      <dgm:prSet/>
      <dgm:spPr/>
      <dgm:t>
        <a:bodyPr/>
        <a:lstStyle/>
        <a:p>
          <a:endParaRPr lang="en-MY"/>
        </a:p>
      </dgm:t>
    </dgm:pt>
    <dgm:pt modelId="{A9C48FE7-D297-4C65-876B-46CF058FE485}">
      <dgm:prSet phldrT="[Text]"/>
      <dgm:spPr/>
      <dgm:t>
        <a:bodyPr/>
        <a:lstStyle/>
        <a:p>
          <a:r>
            <a:rPr lang="en-MY" b="1" dirty="0"/>
            <a:t>Second generation </a:t>
          </a:r>
          <a:r>
            <a:rPr lang="en-MY" dirty="0"/>
            <a:t>(relational DBMS (RDBMS)) </a:t>
          </a:r>
          <a:br>
            <a:rPr lang="en-MY" dirty="0"/>
          </a:br>
          <a:r>
            <a:rPr lang="en-MY" dirty="0"/>
            <a:t>– late 70s</a:t>
          </a:r>
        </a:p>
      </dgm:t>
    </dgm:pt>
    <dgm:pt modelId="{9D276E8A-D33D-4C6A-B7BF-209DB10E9C3D}" type="parTrans" cxnId="{7E27EABC-C8C2-4374-9E13-EA0A9C3C787A}">
      <dgm:prSet/>
      <dgm:spPr/>
      <dgm:t>
        <a:bodyPr/>
        <a:lstStyle/>
        <a:p>
          <a:endParaRPr lang="en-MY"/>
        </a:p>
      </dgm:t>
    </dgm:pt>
    <dgm:pt modelId="{66DDB66C-D713-498D-95DB-539C0DAF1F98}" type="sibTrans" cxnId="{7E27EABC-C8C2-4374-9E13-EA0A9C3C787A}">
      <dgm:prSet/>
      <dgm:spPr/>
      <dgm:t>
        <a:bodyPr/>
        <a:lstStyle/>
        <a:p>
          <a:endParaRPr lang="en-MY"/>
        </a:p>
      </dgm:t>
    </dgm:pt>
    <dgm:pt modelId="{B976C05A-4070-4DFE-B7BE-83C8B9D99F1F}">
      <dgm:prSet phldrT="[Text]"/>
      <dgm:spPr/>
      <dgm:t>
        <a:bodyPr/>
        <a:lstStyle/>
        <a:p>
          <a:r>
            <a:rPr lang="en-MY" b="1" dirty="0"/>
            <a:t>Third generation</a:t>
          </a:r>
        </a:p>
        <a:p>
          <a:r>
            <a:rPr lang="en-MY" dirty="0"/>
            <a:t>(Object-oriented DBMS, Object-relation DBMS)</a:t>
          </a:r>
        </a:p>
      </dgm:t>
    </dgm:pt>
    <dgm:pt modelId="{0A37EAE2-23D7-46CC-8A1A-2FC557DF4FBD}" type="parTrans" cxnId="{BBE02D77-82C1-42C4-9E48-1D3CB7A3FB2B}">
      <dgm:prSet/>
      <dgm:spPr/>
      <dgm:t>
        <a:bodyPr/>
        <a:lstStyle/>
        <a:p>
          <a:endParaRPr lang="en-MY"/>
        </a:p>
      </dgm:t>
    </dgm:pt>
    <dgm:pt modelId="{525D43DD-1385-4A45-AF14-C079F85BE830}" type="sibTrans" cxnId="{BBE02D77-82C1-42C4-9E48-1D3CB7A3FB2B}">
      <dgm:prSet/>
      <dgm:spPr/>
      <dgm:t>
        <a:bodyPr/>
        <a:lstStyle/>
        <a:p>
          <a:endParaRPr lang="en-MY"/>
        </a:p>
      </dgm:t>
    </dgm:pt>
    <dgm:pt modelId="{46CEAE4E-22BC-46D2-B08D-C8E753B593AD}" type="pres">
      <dgm:prSet presAssocID="{163397DD-6FB2-4325-8F9C-B125029586B1}" presName="arrowDiagram" presStyleCnt="0">
        <dgm:presLayoutVars>
          <dgm:chMax val="5"/>
          <dgm:dir/>
          <dgm:resizeHandles val="exact"/>
        </dgm:presLayoutVars>
      </dgm:prSet>
      <dgm:spPr/>
    </dgm:pt>
    <dgm:pt modelId="{F272ED09-3F6D-419A-A538-A1ACBEB34F90}" type="pres">
      <dgm:prSet presAssocID="{163397DD-6FB2-4325-8F9C-B125029586B1}" presName="arrow" presStyleLbl="bgShp" presStyleIdx="0" presStyleCnt="1"/>
      <dgm:spPr/>
    </dgm:pt>
    <dgm:pt modelId="{6912F5EB-3571-4D1E-B81B-E3855B1AA5D7}" type="pres">
      <dgm:prSet presAssocID="{163397DD-6FB2-4325-8F9C-B125029586B1}" presName="arrowDiagram3" presStyleCnt="0"/>
      <dgm:spPr/>
    </dgm:pt>
    <dgm:pt modelId="{85ADAA4A-54FF-4D50-B4F4-ED8F377812AE}" type="pres">
      <dgm:prSet presAssocID="{CFC154D5-092B-4D6A-8E6D-A94CAB8366F9}" presName="bullet3a" presStyleLbl="node1" presStyleIdx="0" presStyleCnt="3"/>
      <dgm:spPr/>
    </dgm:pt>
    <dgm:pt modelId="{DC8DCF75-D488-4F61-80C7-7E749FFBB122}" type="pres">
      <dgm:prSet presAssocID="{CFC154D5-092B-4D6A-8E6D-A94CAB8366F9}" presName="textBox3a" presStyleLbl="revTx" presStyleIdx="0" presStyleCnt="3" custScaleX="124757" custScaleY="67452" custLinFactNeighborX="-2912">
        <dgm:presLayoutVars>
          <dgm:bulletEnabled val="1"/>
        </dgm:presLayoutVars>
      </dgm:prSet>
      <dgm:spPr/>
    </dgm:pt>
    <dgm:pt modelId="{A0D8C4AA-AD8C-4962-938A-6B50D1877E98}" type="pres">
      <dgm:prSet presAssocID="{A9C48FE7-D297-4C65-876B-46CF058FE485}" presName="bullet3b" presStyleLbl="node1" presStyleIdx="1" presStyleCnt="3"/>
      <dgm:spPr/>
    </dgm:pt>
    <dgm:pt modelId="{4E3BCB7B-E379-4F8E-A7EB-5F762C0B53F9}" type="pres">
      <dgm:prSet presAssocID="{A9C48FE7-D297-4C65-876B-46CF058FE485}" presName="textBox3b" presStyleLbl="revTx" presStyleIdx="1" presStyleCnt="3" custScaleX="123198" custScaleY="88562" custLinFactNeighborX="406" custLinFactNeighborY="5521">
        <dgm:presLayoutVars>
          <dgm:bulletEnabled val="1"/>
        </dgm:presLayoutVars>
      </dgm:prSet>
      <dgm:spPr/>
    </dgm:pt>
    <dgm:pt modelId="{6FD5FFEA-3364-435D-9B25-9F8083141001}" type="pres">
      <dgm:prSet presAssocID="{B976C05A-4070-4DFE-B7BE-83C8B9D99F1F}" presName="bullet3c" presStyleLbl="node1" presStyleIdx="2" presStyleCnt="3"/>
      <dgm:spPr/>
    </dgm:pt>
    <dgm:pt modelId="{08C05197-0196-4F1D-9C51-3BAE06A7F6D3}" type="pres">
      <dgm:prSet presAssocID="{B976C05A-4070-4DFE-B7BE-83C8B9D99F1F}" presName="textBox3c" presStyleLbl="revTx" presStyleIdx="2" presStyleCnt="3" custScaleX="122919" custScaleY="90478" custLinFactNeighborX="3231" custLinFactNeighborY="2993">
        <dgm:presLayoutVars>
          <dgm:bulletEnabled val="1"/>
        </dgm:presLayoutVars>
      </dgm:prSet>
      <dgm:spPr/>
    </dgm:pt>
  </dgm:ptLst>
  <dgm:cxnLst>
    <dgm:cxn modelId="{7134AE1F-73ED-4ADF-9A89-F89F9CBF7C2B}" type="presOf" srcId="{B976C05A-4070-4DFE-B7BE-83C8B9D99F1F}" destId="{08C05197-0196-4F1D-9C51-3BAE06A7F6D3}" srcOrd="0" destOrd="0" presId="urn:microsoft.com/office/officeart/2005/8/layout/arrow2"/>
    <dgm:cxn modelId="{EDE9B149-B569-4F0E-BDD2-1DD1D21D5E33}" type="presOf" srcId="{163397DD-6FB2-4325-8F9C-B125029586B1}" destId="{46CEAE4E-22BC-46D2-B08D-C8E753B593AD}" srcOrd="0" destOrd="0" presId="urn:microsoft.com/office/officeart/2005/8/layout/arrow2"/>
    <dgm:cxn modelId="{E01C8D6C-0807-4B31-8381-65F786C9F608}" type="presOf" srcId="{A9C48FE7-D297-4C65-876B-46CF058FE485}" destId="{4E3BCB7B-E379-4F8E-A7EB-5F762C0B53F9}" srcOrd="0" destOrd="0" presId="urn:microsoft.com/office/officeart/2005/8/layout/arrow2"/>
    <dgm:cxn modelId="{55A99953-764F-4482-A4FA-6A54BBC22851}" srcId="{163397DD-6FB2-4325-8F9C-B125029586B1}" destId="{CFC154D5-092B-4D6A-8E6D-A94CAB8366F9}" srcOrd="0" destOrd="0" parTransId="{4F0DD13C-D39E-4017-A616-018C1F7A8EAE}" sibTransId="{D846259A-E3EA-4119-A34C-F18149C9836C}"/>
    <dgm:cxn modelId="{47B00755-2F93-4C8F-BF1F-8214E3ACF0C6}" type="presOf" srcId="{CFC154D5-092B-4D6A-8E6D-A94CAB8366F9}" destId="{DC8DCF75-D488-4F61-80C7-7E749FFBB122}" srcOrd="0" destOrd="0" presId="urn:microsoft.com/office/officeart/2005/8/layout/arrow2"/>
    <dgm:cxn modelId="{BBE02D77-82C1-42C4-9E48-1D3CB7A3FB2B}" srcId="{163397DD-6FB2-4325-8F9C-B125029586B1}" destId="{B976C05A-4070-4DFE-B7BE-83C8B9D99F1F}" srcOrd="2" destOrd="0" parTransId="{0A37EAE2-23D7-46CC-8A1A-2FC557DF4FBD}" sibTransId="{525D43DD-1385-4A45-AF14-C079F85BE830}"/>
    <dgm:cxn modelId="{7E27EABC-C8C2-4374-9E13-EA0A9C3C787A}" srcId="{163397DD-6FB2-4325-8F9C-B125029586B1}" destId="{A9C48FE7-D297-4C65-876B-46CF058FE485}" srcOrd="1" destOrd="0" parTransId="{9D276E8A-D33D-4C6A-B7BF-209DB10E9C3D}" sibTransId="{66DDB66C-D713-498D-95DB-539C0DAF1F98}"/>
    <dgm:cxn modelId="{F8176DF2-EA04-4028-8C81-B40A034C6AD5}" type="presParOf" srcId="{46CEAE4E-22BC-46D2-B08D-C8E753B593AD}" destId="{F272ED09-3F6D-419A-A538-A1ACBEB34F90}" srcOrd="0" destOrd="0" presId="urn:microsoft.com/office/officeart/2005/8/layout/arrow2"/>
    <dgm:cxn modelId="{40245D1F-7DBC-4472-8B96-D8CCEAC4D398}" type="presParOf" srcId="{46CEAE4E-22BC-46D2-B08D-C8E753B593AD}" destId="{6912F5EB-3571-4D1E-B81B-E3855B1AA5D7}" srcOrd="1" destOrd="0" presId="urn:microsoft.com/office/officeart/2005/8/layout/arrow2"/>
    <dgm:cxn modelId="{3D9B9839-529C-4BFF-9A97-B0D4E0E051C6}" type="presParOf" srcId="{6912F5EB-3571-4D1E-B81B-E3855B1AA5D7}" destId="{85ADAA4A-54FF-4D50-B4F4-ED8F377812AE}" srcOrd="0" destOrd="0" presId="urn:microsoft.com/office/officeart/2005/8/layout/arrow2"/>
    <dgm:cxn modelId="{2A15DE2B-B3FC-4105-A926-95A5E5201CA6}" type="presParOf" srcId="{6912F5EB-3571-4D1E-B81B-E3855B1AA5D7}" destId="{DC8DCF75-D488-4F61-80C7-7E749FFBB122}" srcOrd="1" destOrd="0" presId="urn:microsoft.com/office/officeart/2005/8/layout/arrow2"/>
    <dgm:cxn modelId="{BFF1C4DE-742C-4188-8548-DF74009AADEE}" type="presParOf" srcId="{6912F5EB-3571-4D1E-B81B-E3855B1AA5D7}" destId="{A0D8C4AA-AD8C-4962-938A-6B50D1877E98}" srcOrd="2" destOrd="0" presId="urn:microsoft.com/office/officeart/2005/8/layout/arrow2"/>
    <dgm:cxn modelId="{6C075845-E285-45C2-B5D0-B408AB2CBAA2}" type="presParOf" srcId="{6912F5EB-3571-4D1E-B81B-E3855B1AA5D7}" destId="{4E3BCB7B-E379-4F8E-A7EB-5F762C0B53F9}" srcOrd="3" destOrd="0" presId="urn:microsoft.com/office/officeart/2005/8/layout/arrow2"/>
    <dgm:cxn modelId="{E895CF02-85DB-4D8B-BBC4-925180838DF3}" type="presParOf" srcId="{6912F5EB-3571-4D1E-B81B-E3855B1AA5D7}" destId="{6FD5FFEA-3364-435D-9B25-9F8083141001}" srcOrd="4" destOrd="0" presId="urn:microsoft.com/office/officeart/2005/8/layout/arrow2"/>
    <dgm:cxn modelId="{C11205B5-44D0-4176-AEA5-7265E91C00EB}" type="presParOf" srcId="{6912F5EB-3571-4D1E-B81B-E3855B1AA5D7}" destId="{08C05197-0196-4F1D-9C51-3BAE06A7F6D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60639-AD42-4B4B-AB9E-3746538921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E7B84D-6198-40BA-83C3-171FA7587B48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Superkey</a:t>
          </a:r>
        </a:p>
      </dgm:t>
    </dgm:pt>
    <dgm:pt modelId="{6EE24353-C930-4C4C-8A3E-A23AEA8DEFB6}" type="parTrans" cxnId="{F80F77D0-AE61-4F98-B701-8DDCFFCA4CB7}">
      <dgm:prSet/>
      <dgm:spPr/>
      <dgm:t>
        <a:bodyPr/>
        <a:lstStyle/>
        <a:p>
          <a:endParaRPr lang="en-US"/>
        </a:p>
      </dgm:t>
    </dgm:pt>
    <dgm:pt modelId="{F0583863-07CB-4473-A99C-F8C521FDB1B5}" type="sibTrans" cxnId="{F80F77D0-AE61-4F98-B701-8DDCFFCA4CB7}">
      <dgm:prSet/>
      <dgm:spPr/>
      <dgm:t>
        <a:bodyPr/>
        <a:lstStyle/>
        <a:p>
          <a:endParaRPr lang="en-US"/>
        </a:p>
      </dgm:t>
    </dgm:pt>
    <dgm:pt modelId="{660266A4-4011-45B7-94E5-3870E72E059D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Candidate Key</a:t>
          </a:r>
        </a:p>
      </dgm:t>
    </dgm:pt>
    <dgm:pt modelId="{ABB87C43-26AB-456B-B495-458183B2A0A8}" type="parTrans" cxnId="{178704C2-1C6F-4F66-BEAF-13979C307ED7}">
      <dgm:prSet/>
      <dgm:spPr/>
      <dgm:t>
        <a:bodyPr/>
        <a:lstStyle/>
        <a:p>
          <a:endParaRPr lang="en-US"/>
        </a:p>
      </dgm:t>
    </dgm:pt>
    <dgm:pt modelId="{83CFC1FE-B321-4E8B-9F6F-94924471CD1E}" type="sibTrans" cxnId="{178704C2-1C6F-4F66-BEAF-13979C307ED7}">
      <dgm:prSet/>
      <dgm:spPr/>
      <dgm:t>
        <a:bodyPr/>
        <a:lstStyle/>
        <a:p>
          <a:endParaRPr lang="en-US"/>
        </a:p>
      </dgm:t>
    </dgm:pt>
    <dgm:pt modelId="{C2AE1D5F-4597-44A4-8BCA-07EA8E96593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b="1" baseline="0" dirty="0">
              <a:solidFill>
                <a:srgbClr val="FFFF00"/>
              </a:solidFill>
            </a:rPr>
            <a:t>Primary Key</a:t>
          </a:r>
        </a:p>
      </dgm:t>
    </dgm:pt>
    <dgm:pt modelId="{5A95ADE3-4E4E-47A0-B1B1-2D4B03ABFE78}" type="parTrans" cxnId="{8F0B8632-95C6-4C69-957D-FD4D3A5B521C}">
      <dgm:prSet/>
      <dgm:spPr/>
      <dgm:t>
        <a:bodyPr/>
        <a:lstStyle/>
        <a:p>
          <a:endParaRPr lang="en-US"/>
        </a:p>
      </dgm:t>
    </dgm:pt>
    <dgm:pt modelId="{5E4D4640-D8C0-413E-8727-584A656B8176}" type="sibTrans" cxnId="{8F0B8632-95C6-4C69-957D-FD4D3A5B521C}">
      <dgm:prSet/>
      <dgm:spPr/>
      <dgm:t>
        <a:bodyPr/>
        <a:lstStyle/>
        <a:p>
          <a:endParaRPr lang="en-US"/>
        </a:p>
      </dgm:t>
    </dgm:pt>
    <dgm:pt modelId="{523D1D09-3425-4AA3-B8D9-8B9F0C14F46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Foreign Key</a:t>
          </a:r>
        </a:p>
      </dgm:t>
    </dgm:pt>
    <dgm:pt modelId="{814A984B-6FB6-4CB7-8A97-BD43639B0A99}" type="parTrans" cxnId="{4717D925-3D3C-4EE0-AE1B-7F9ADF3E810C}">
      <dgm:prSet/>
      <dgm:spPr/>
      <dgm:t>
        <a:bodyPr/>
        <a:lstStyle/>
        <a:p>
          <a:endParaRPr lang="en-US"/>
        </a:p>
      </dgm:t>
    </dgm:pt>
    <dgm:pt modelId="{7C64E742-89A1-47F8-8644-9DBF731CDF6D}" type="sibTrans" cxnId="{4717D925-3D3C-4EE0-AE1B-7F9ADF3E810C}">
      <dgm:prSet/>
      <dgm:spPr/>
      <dgm:t>
        <a:bodyPr/>
        <a:lstStyle/>
        <a:p>
          <a:endParaRPr lang="en-US"/>
        </a:p>
      </dgm:t>
    </dgm:pt>
    <dgm:pt modelId="{66EC7B71-CEA4-4A35-A057-DD6FA3191947}" type="pres">
      <dgm:prSet presAssocID="{8EB60639-AD42-4B4B-AB9E-37465389215E}" presName="CompostProcess" presStyleCnt="0">
        <dgm:presLayoutVars>
          <dgm:dir/>
          <dgm:resizeHandles val="exact"/>
        </dgm:presLayoutVars>
      </dgm:prSet>
      <dgm:spPr/>
    </dgm:pt>
    <dgm:pt modelId="{AF83AD5B-6F2E-4D9D-B5B8-EC96D6835833}" type="pres">
      <dgm:prSet presAssocID="{8EB60639-AD42-4B4B-AB9E-37465389215E}" presName="arrow" presStyleLbl="bgShp" presStyleIdx="0" presStyleCnt="1" custScaleX="117647" custScaleY="88489"/>
      <dgm:spPr>
        <a:solidFill>
          <a:schemeClr val="accent6"/>
        </a:solidFill>
      </dgm:spPr>
    </dgm:pt>
    <dgm:pt modelId="{BDE2847C-A99F-483F-843B-A9779A696563}" type="pres">
      <dgm:prSet presAssocID="{8EB60639-AD42-4B4B-AB9E-37465389215E}" presName="linearProcess" presStyleCnt="0"/>
      <dgm:spPr/>
    </dgm:pt>
    <dgm:pt modelId="{C296E892-F201-4613-8D9D-1649568FCA6F}" type="pres">
      <dgm:prSet presAssocID="{29E7B84D-6198-40BA-83C3-171FA7587B48}" presName="textNode" presStyleLbl="node1" presStyleIdx="0" presStyleCnt="4">
        <dgm:presLayoutVars>
          <dgm:bulletEnabled val="1"/>
        </dgm:presLayoutVars>
      </dgm:prSet>
      <dgm:spPr/>
    </dgm:pt>
    <dgm:pt modelId="{A71814FF-7FE6-4148-A882-7B4BB954BE2B}" type="pres">
      <dgm:prSet presAssocID="{F0583863-07CB-4473-A99C-F8C521FDB1B5}" presName="sibTrans" presStyleCnt="0"/>
      <dgm:spPr/>
    </dgm:pt>
    <dgm:pt modelId="{9CA3C9D0-E1A1-4C5D-A143-8E9B274D55CA}" type="pres">
      <dgm:prSet presAssocID="{660266A4-4011-45B7-94E5-3870E72E059D}" presName="textNode" presStyleLbl="node1" presStyleIdx="1" presStyleCnt="4">
        <dgm:presLayoutVars>
          <dgm:bulletEnabled val="1"/>
        </dgm:presLayoutVars>
      </dgm:prSet>
      <dgm:spPr/>
    </dgm:pt>
    <dgm:pt modelId="{025D23ED-143B-45BB-9A56-517200E2907B}" type="pres">
      <dgm:prSet presAssocID="{83CFC1FE-B321-4E8B-9F6F-94924471CD1E}" presName="sibTrans" presStyleCnt="0"/>
      <dgm:spPr/>
    </dgm:pt>
    <dgm:pt modelId="{D59CAE63-B0E5-4B25-B1C9-B86E5CE83B84}" type="pres">
      <dgm:prSet presAssocID="{C2AE1D5F-4597-44A4-8BCA-07EA8E965935}" presName="textNode" presStyleLbl="node1" presStyleIdx="2" presStyleCnt="4" custLinFactNeighborX="7991" custLinFactNeighborY="-1471">
        <dgm:presLayoutVars>
          <dgm:bulletEnabled val="1"/>
        </dgm:presLayoutVars>
      </dgm:prSet>
      <dgm:spPr/>
    </dgm:pt>
    <dgm:pt modelId="{774BC7BC-D3F6-462E-AF5D-3533BCE9C7D2}" type="pres">
      <dgm:prSet presAssocID="{5E4D4640-D8C0-413E-8727-584A656B8176}" presName="sibTrans" presStyleCnt="0"/>
      <dgm:spPr/>
    </dgm:pt>
    <dgm:pt modelId="{964AC93F-0B2F-4E3D-BD59-261CFFCC9C89}" type="pres">
      <dgm:prSet presAssocID="{523D1D09-3425-4AA3-B8D9-8B9F0C14F46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1F24D15-9B9E-7F4D-85EC-346AC8247A18}" type="presOf" srcId="{660266A4-4011-45B7-94E5-3870E72E059D}" destId="{9CA3C9D0-E1A1-4C5D-A143-8E9B274D55CA}" srcOrd="0" destOrd="0" presId="urn:microsoft.com/office/officeart/2005/8/layout/hProcess9"/>
    <dgm:cxn modelId="{4717D925-3D3C-4EE0-AE1B-7F9ADF3E810C}" srcId="{8EB60639-AD42-4B4B-AB9E-37465389215E}" destId="{523D1D09-3425-4AA3-B8D9-8B9F0C14F465}" srcOrd="3" destOrd="0" parTransId="{814A984B-6FB6-4CB7-8A97-BD43639B0A99}" sibTransId="{7C64E742-89A1-47F8-8644-9DBF731CDF6D}"/>
    <dgm:cxn modelId="{8F0B8632-95C6-4C69-957D-FD4D3A5B521C}" srcId="{8EB60639-AD42-4B4B-AB9E-37465389215E}" destId="{C2AE1D5F-4597-44A4-8BCA-07EA8E965935}" srcOrd="2" destOrd="0" parTransId="{5A95ADE3-4E4E-47A0-B1B1-2D4B03ABFE78}" sibTransId="{5E4D4640-D8C0-413E-8727-584A656B8176}"/>
    <dgm:cxn modelId="{A6CB588C-E854-1041-8513-144F49C59435}" type="presOf" srcId="{523D1D09-3425-4AA3-B8D9-8B9F0C14F465}" destId="{964AC93F-0B2F-4E3D-BD59-261CFFCC9C89}" srcOrd="0" destOrd="0" presId="urn:microsoft.com/office/officeart/2005/8/layout/hProcess9"/>
    <dgm:cxn modelId="{5591AB8F-7C3A-CC4F-A3F0-5EBC9FB7367B}" type="presOf" srcId="{C2AE1D5F-4597-44A4-8BCA-07EA8E965935}" destId="{D59CAE63-B0E5-4B25-B1C9-B86E5CE83B84}" srcOrd="0" destOrd="0" presId="urn:microsoft.com/office/officeart/2005/8/layout/hProcess9"/>
    <dgm:cxn modelId="{252B2196-7362-DD4D-9749-3709456A6199}" type="presOf" srcId="{8EB60639-AD42-4B4B-AB9E-37465389215E}" destId="{66EC7B71-CEA4-4A35-A057-DD6FA3191947}" srcOrd="0" destOrd="0" presId="urn:microsoft.com/office/officeart/2005/8/layout/hProcess9"/>
    <dgm:cxn modelId="{178704C2-1C6F-4F66-BEAF-13979C307ED7}" srcId="{8EB60639-AD42-4B4B-AB9E-37465389215E}" destId="{660266A4-4011-45B7-94E5-3870E72E059D}" srcOrd="1" destOrd="0" parTransId="{ABB87C43-26AB-456B-B495-458183B2A0A8}" sibTransId="{83CFC1FE-B321-4E8B-9F6F-94924471CD1E}"/>
    <dgm:cxn modelId="{55676EC6-5585-3F45-9C4B-44DC780F9DF4}" type="presOf" srcId="{29E7B84D-6198-40BA-83C3-171FA7587B48}" destId="{C296E892-F201-4613-8D9D-1649568FCA6F}" srcOrd="0" destOrd="0" presId="urn:microsoft.com/office/officeart/2005/8/layout/hProcess9"/>
    <dgm:cxn modelId="{F80F77D0-AE61-4F98-B701-8DDCFFCA4CB7}" srcId="{8EB60639-AD42-4B4B-AB9E-37465389215E}" destId="{29E7B84D-6198-40BA-83C3-171FA7587B48}" srcOrd="0" destOrd="0" parTransId="{6EE24353-C930-4C4C-8A3E-A23AEA8DEFB6}" sibTransId="{F0583863-07CB-4473-A99C-F8C521FDB1B5}"/>
    <dgm:cxn modelId="{9C42A9D9-EF2B-3449-B4B0-D399AC88655E}" type="presParOf" srcId="{66EC7B71-CEA4-4A35-A057-DD6FA3191947}" destId="{AF83AD5B-6F2E-4D9D-B5B8-EC96D6835833}" srcOrd="0" destOrd="0" presId="urn:microsoft.com/office/officeart/2005/8/layout/hProcess9"/>
    <dgm:cxn modelId="{97EE6503-0959-D54C-91C4-4B310799906F}" type="presParOf" srcId="{66EC7B71-CEA4-4A35-A057-DD6FA3191947}" destId="{BDE2847C-A99F-483F-843B-A9779A696563}" srcOrd="1" destOrd="0" presId="urn:microsoft.com/office/officeart/2005/8/layout/hProcess9"/>
    <dgm:cxn modelId="{5270287D-CA5A-8F40-AD61-8E4C88080A04}" type="presParOf" srcId="{BDE2847C-A99F-483F-843B-A9779A696563}" destId="{C296E892-F201-4613-8D9D-1649568FCA6F}" srcOrd="0" destOrd="0" presId="urn:microsoft.com/office/officeart/2005/8/layout/hProcess9"/>
    <dgm:cxn modelId="{424AC42B-2AA5-C34D-9650-D952A044E537}" type="presParOf" srcId="{BDE2847C-A99F-483F-843B-A9779A696563}" destId="{A71814FF-7FE6-4148-A882-7B4BB954BE2B}" srcOrd="1" destOrd="0" presId="urn:microsoft.com/office/officeart/2005/8/layout/hProcess9"/>
    <dgm:cxn modelId="{0D01049E-9438-8E46-AE43-E71EA8106D7C}" type="presParOf" srcId="{BDE2847C-A99F-483F-843B-A9779A696563}" destId="{9CA3C9D0-E1A1-4C5D-A143-8E9B274D55CA}" srcOrd="2" destOrd="0" presId="urn:microsoft.com/office/officeart/2005/8/layout/hProcess9"/>
    <dgm:cxn modelId="{62096F41-3EE7-D04C-B366-B85D8EE085CE}" type="presParOf" srcId="{BDE2847C-A99F-483F-843B-A9779A696563}" destId="{025D23ED-143B-45BB-9A56-517200E2907B}" srcOrd="3" destOrd="0" presId="urn:microsoft.com/office/officeart/2005/8/layout/hProcess9"/>
    <dgm:cxn modelId="{9C480F55-8A21-4143-B54C-376817327E11}" type="presParOf" srcId="{BDE2847C-A99F-483F-843B-A9779A696563}" destId="{D59CAE63-B0E5-4B25-B1C9-B86E5CE83B84}" srcOrd="4" destOrd="0" presId="urn:microsoft.com/office/officeart/2005/8/layout/hProcess9"/>
    <dgm:cxn modelId="{3CE56012-12FB-1045-B9F8-BF734283C9BF}" type="presParOf" srcId="{BDE2847C-A99F-483F-843B-A9779A696563}" destId="{774BC7BC-D3F6-462E-AF5D-3533BCE9C7D2}" srcOrd="5" destOrd="0" presId="urn:microsoft.com/office/officeart/2005/8/layout/hProcess9"/>
    <dgm:cxn modelId="{E81BA8D1-5E22-AA4F-B634-A0D3AD88210E}" type="presParOf" srcId="{BDE2847C-A99F-483F-843B-A9779A696563}" destId="{964AC93F-0B2F-4E3D-BD59-261CFFCC9C8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2ED09-3F6D-419A-A538-A1ACBEB34F90}">
      <dsp:nvSpPr>
        <dsp:cNvPr id="0" name=""/>
        <dsp:cNvSpPr/>
      </dsp:nvSpPr>
      <dsp:spPr>
        <a:xfrm>
          <a:off x="111495" y="0"/>
          <a:ext cx="5862563" cy="36641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ADAA4A-54FF-4D50-B4F4-ED8F377812AE}">
      <dsp:nvSpPr>
        <dsp:cNvPr id="0" name=""/>
        <dsp:cNvSpPr/>
      </dsp:nvSpPr>
      <dsp:spPr>
        <a:xfrm>
          <a:off x="856041" y="2528963"/>
          <a:ext cx="152426" cy="1524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8DCF75-D488-4F61-80C7-7E749FFBB122}">
      <dsp:nvSpPr>
        <dsp:cNvPr id="0" name=""/>
        <dsp:cNvSpPr/>
      </dsp:nvSpPr>
      <dsp:spPr>
        <a:xfrm>
          <a:off x="723390" y="2777506"/>
          <a:ext cx="1704152" cy="71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6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kern="1200" dirty="0"/>
            <a:t>First generation </a:t>
          </a:r>
          <a:r>
            <a:rPr lang="en-MY" sz="1400" kern="1200" dirty="0"/>
            <a:t>(hierarchical, network DBMS) – 1960s</a:t>
          </a:r>
        </a:p>
      </dsp:txBody>
      <dsp:txXfrm>
        <a:off x="723390" y="2777506"/>
        <a:ext cx="1704152" cy="714266"/>
      </dsp:txXfrm>
    </dsp:sp>
    <dsp:sp modelId="{A0D8C4AA-AD8C-4962-938A-6B50D1877E98}">
      <dsp:nvSpPr>
        <dsp:cNvPr id="0" name=""/>
        <dsp:cNvSpPr/>
      </dsp:nvSpPr>
      <dsp:spPr>
        <a:xfrm>
          <a:off x="2201499" y="1533060"/>
          <a:ext cx="275540" cy="2755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3BCB7B-E379-4F8E-A7EB-5F762C0B53F9}">
      <dsp:nvSpPr>
        <dsp:cNvPr id="0" name=""/>
        <dsp:cNvSpPr/>
      </dsp:nvSpPr>
      <dsp:spPr>
        <a:xfrm>
          <a:off x="2181782" y="1894874"/>
          <a:ext cx="1733414" cy="176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0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kern="1200" dirty="0"/>
            <a:t>Second generation </a:t>
          </a:r>
          <a:r>
            <a:rPr lang="en-MY" sz="1400" kern="1200" dirty="0"/>
            <a:t>(relational DBMS (RDBMS)) </a:t>
          </a:r>
          <a:br>
            <a:rPr lang="en-MY" sz="1400" kern="1200" dirty="0"/>
          </a:br>
          <a:r>
            <a:rPr lang="en-MY" sz="1400" kern="1200" dirty="0"/>
            <a:t>– late 70s</a:t>
          </a:r>
        </a:p>
      </dsp:txBody>
      <dsp:txXfrm>
        <a:off x="2181782" y="1894874"/>
        <a:ext cx="1733414" cy="1765281"/>
      </dsp:txXfrm>
    </dsp:sp>
    <dsp:sp modelId="{6FD5FFEA-3364-435D-9B25-9F8083141001}">
      <dsp:nvSpPr>
        <dsp:cNvPr id="0" name=""/>
        <dsp:cNvSpPr/>
      </dsp:nvSpPr>
      <dsp:spPr>
        <a:xfrm>
          <a:off x="3819567" y="927017"/>
          <a:ext cx="381066" cy="38106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C05197-0196-4F1D-9C51-3BAE06A7F6D3}">
      <dsp:nvSpPr>
        <dsp:cNvPr id="0" name=""/>
        <dsp:cNvSpPr/>
      </dsp:nvSpPr>
      <dsp:spPr>
        <a:xfrm>
          <a:off x="3894324" y="1315010"/>
          <a:ext cx="1729488" cy="2304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1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kern="1200" dirty="0"/>
            <a:t>Third generation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(Object-oriented DBMS, Object-relation DBMS)</a:t>
          </a:r>
        </a:p>
      </dsp:txBody>
      <dsp:txXfrm>
        <a:off x="3894324" y="1315010"/>
        <a:ext cx="1729488" cy="2304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3AD5B-6F2E-4D9D-B5B8-EC96D6835833}">
      <dsp:nvSpPr>
        <dsp:cNvPr id="0" name=""/>
        <dsp:cNvSpPr/>
      </dsp:nvSpPr>
      <dsp:spPr>
        <a:xfrm>
          <a:off x="1" y="260765"/>
          <a:ext cx="7886696" cy="4009193"/>
        </a:xfrm>
        <a:prstGeom prst="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6E892-F201-4613-8D9D-1649568FCA6F}">
      <dsp:nvSpPr>
        <dsp:cNvPr id="0" name=""/>
        <dsp:cNvSpPr/>
      </dsp:nvSpPr>
      <dsp:spPr>
        <a:xfrm>
          <a:off x="4873" y="1359217"/>
          <a:ext cx="1869739" cy="181229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Superkey</a:t>
          </a:r>
        </a:p>
      </dsp:txBody>
      <dsp:txXfrm>
        <a:off x="93342" y="1447686"/>
        <a:ext cx="1692801" cy="1635352"/>
      </dsp:txXfrm>
    </dsp:sp>
    <dsp:sp modelId="{9CA3C9D0-E1A1-4C5D-A143-8E9B274D55CA}">
      <dsp:nvSpPr>
        <dsp:cNvPr id="0" name=""/>
        <dsp:cNvSpPr/>
      </dsp:nvSpPr>
      <dsp:spPr>
        <a:xfrm>
          <a:off x="2007278" y="1359217"/>
          <a:ext cx="1869739" cy="181229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Candidate Key</a:t>
          </a:r>
        </a:p>
      </dsp:txBody>
      <dsp:txXfrm>
        <a:off x="2095747" y="1447686"/>
        <a:ext cx="1692801" cy="1635352"/>
      </dsp:txXfrm>
    </dsp:sp>
    <dsp:sp modelId="{D59CAE63-B0E5-4B25-B1C9-B86E5CE83B84}">
      <dsp:nvSpPr>
        <dsp:cNvPr id="0" name=""/>
        <dsp:cNvSpPr/>
      </dsp:nvSpPr>
      <dsp:spPr>
        <a:xfrm>
          <a:off x="4020283" y="1332558"/>
          <a:ext cx="1869739" cy="181229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baseline="0" dirty="0">
              <a:solidFill>
                <a:srgbClr val="FFFF00"/>
              </a:solidFill>
            </a:rPr>
            <a:t>Primary Key</a:t>
          </a:r>
        </a:p>
      </dsp:txBody>
      <dsp:txXfrm>
        <a:off x="4108752" y="1421027"/>
        <a:ext cx="1692801" cy="1635352"/>
      </dsp:txXfrm>
    </dsp:sp>
    <dsp:sp modelId="{964AC93F-0B2F-4E3D-BD59-261CFFCC9C89}">
      <dsp:nvSpPr>
        <dsp:cNvPr id="0" name=""/>
        <dsp:cNvSpPr/>
      </dsp:nvSpPr>
      <dsp:spPr>
        <a:xfrm>
          <a:off x="6012086" y="1359217"/>
          <a:ext cx="1869739" cy="181229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Foreign Key</a:t>
          </a:r>
        </a:p>
      </dsp:txBody>
      <dsp:txXfrm>
        <a:off x="6100555" y="1447686"/>
        <a:ext cx="1692801" cy="1635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01B227-C5DD-42A9-885A-868F9890B7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4FA1B-0D92-44F8-9D7E-4D924C2E87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CB005FD-FC8B-4FF4-955B-7EA50B8B0663}" type="datetimeFigureOut">
              <a:rPr lang="en-MY"/>
              <a:pPr>
                <a:defRPr/>
              </a:pPr>
              <a:t>5/9/2019</a:t>
            </a:fld>
            <a:endParaRPr lang="en-MY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26FF30-1EDB-4B9A-9004-59CE60D117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D1CDA5-0683-4ACB-BE1F-D5412D570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E5E67-C759-4F49-A274-211144B76F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6AEF6-2055-4B1F-9EC0-AB730726B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D76A01-9653-4E88-A0A9-E9EA91B8AD2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000" b="1">
                <a:solidFill>
                  <a:srgbClr val="830E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DD27-DA1F-487E-817E-399ACBA0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503D-3BBB-403C-977F-FD0067D622DF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98ED-FDF2-4B39-88F6-5187562E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487A3-A2D5-4F63-A954-9D3C2243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A6F-F68E-42AE-AE2F-753F71817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624F-2133-4FB1-B246-F7DD561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FA3E-EC98-4F3B-9323-3FC896DD2E67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AE3E-155E-400D-B4B7-8FFF0614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51D4B-D698-4153-91A5-0E69E808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42B-9149-44AD-9D92-D86EB0C2B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7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5F60-B9B9-4574-A727-7CC1432E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1FE8-CD90-4BC6-A312-25B30ED6713E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E341-8449-4B72-8E7D-BD25BECD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30A1B-1C21-4568-93F0-80A76170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EE60-E854-4E7C-BF7C-54A65C2A0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E49C5-03BF-4162-AE89-C5DF2DF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23E48-A38A-4F61-9531-8E53E631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FA835-549D-4400-A0B5-AFCBD902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F2DB-3D68-4EFF-B92B-90C34555B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0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8C453-5DCC-4FDD-93D6-46B4D94E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3450-6B4B-4DCD-9735-08F58B9701F9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FD75B-E9ED-4A36-BFC5-60793F60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2C87-880B-4005-94A7-87592F5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586-745C-4D1D-AC0D-50A29C310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E1E2D5-E474-4176-BC16-12C1A0EA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2D98-BAA0-4BAE-B759-B43DF5CC18A6}" type="datetime5">
              <a:rPr lang="en-US" smtClean="0"/>
              <a:t>5-Sep-19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823F53-4A4E-44AE-AEC3-D587DD98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85D20D-E09B-4B2B-B71A-50B1C40C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9A2C-1C93-4A5E-AA86-D928C00BC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F86404-7EB6-43E2-9ED0-4D6E5432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57F3-2CEB-4509-9B0A-0ADE7EB98DCE}" type="datetime5">
              <a:rPr lang="en-US" smtClean="0"/>
              <a:t>5-Sep-19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37D36-78B8-42F1-BD6D-A94EEC13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C459ED-8DD4-4C80-9E30-C282075A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D458-EF61-4B7E-AFE9-875D2476F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6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385378-D36F-4CA0-B4E6-0D64D90D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C47D-BBFA-4CC7-885D-00F3E0511E5F}" type="datetime5">
              <a:rPr lang="en-US" smtClean="0"/>
              <a:t>5-Sep-19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DCB738-7E39-4040-AFE7-EE63B64E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FA8B4B-8553-4B63-A1A5-CDBF9C54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5FEE-A042-4E46-858D-E255F286A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FC7E19-8E31-44CA-A200-4706B3B8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CC1C-74D6-4A52-A3E8-9DE2A80F0B45}" type="datetime5">
              <a:rPr lang="en-US" smtClean="0"/>
              <a:t>5-Sep-19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854237-5D6A-458C-8CFD-43054AEC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86ACD4-7958-4067-B2A3-63A41876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C836-3674-4059-90D2-D86E3DE58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77D0C8-CD7E-45CC-BA3B-147E6C76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0292-278B-4E5C-B684-6345AF1CDD32}" type="datetime5">
              <a:rPr lang="en-US" smtClean="0"/>
              <a:t>5-Sep-19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15372A-0FBF-4DA7-9390-057D3D5A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846B8B-EA1E-46B5-B006-BB938D77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BA56-7896-42D5-8307-DADE9CA66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0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9B96D3-6585-48A0-ACA3-05D1D32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2937-C4A3-4562-8D56-88EC02162741}" type="datetime5">
              <a:rPr lang="en-US" smtClean="0"/>
              <a:t>5-Sep-19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8F8B54-F2EF-4FD7-BAB4-A4F9BCAA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74A05-5B6F-4412-9E03-E3B6C2B9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2DB0-978D-4D16-877F-1B531896C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9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D3998E24-2500-4EE8-8DF6-49EE2D074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C80267F-A92A-4204-B744-CC62DD79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582613"/>
            <a:ext cx="7886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96B58B4-B809-42E1-BAFB-FC8242078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46238"/>
            <a:ext cx="78867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5D9BC-4A37-40FD-9C1F-03BD4BB2B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457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B2001B2-1D49-4FD7-A4C8-3641F8FD8A85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B9F2-66D7-4B3C-B584-01E90ABDD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Relational Model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C4EFB-7E5F-491F-AC54-4A69FD602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6963" y="6492875"/>
            <a:ext cx="67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78DD1A9-E041-452A-A8AB-5B84301EF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830E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89861A8-3AE3-4E57-96FA-A873E9ECC5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MY" altLang="en-US" dirty="0"/>
              <a:t>Relational Model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5F7B744B-CD24-4AA1-9632-D58B9C0122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MY" altLang="en-US"/>
              <a:t>SCSD2523 Database</a:t>
            </a:r>
          </a:p>
          <a:p>
            <a:pPr eaLnBrk="1" hangingPunct="1"/>
            <a:r>
              <a:rPr lang="en-MY" altLang="en-US"/>
              <a:t>Semester 1 2019/2020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07BD-5C4B-4A5F-92CD-40D5CDA9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B612-E832-45AA-B016-2862B000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46238"/>
            <a:ext cx="8146073" cy="4530725"/>
          </a:xfrm>
        </p:spPr>
        <p:txBody>
          <a:bodyPr/>
          <a:lstStyle/>
          <a:p>
            <a:r>
              <a:rPr lang="en-GB" altLang="en-US" b="1" dirty="0">
                <a:solidFill>
                  <a:srgbClr val="0070C0"/>
                </a:solidFill>
                <a:ea typeface="ＭＳ Ｐゴシック" charset="-128"/>
              </a:rPr>
              <a:t>Relation name is distinct </a:t>
            </a:r>
            <a:r>
              <a:rPr lang="en-GB" altLang="en-US" dirty="0">
                <a:ea typeface="ＭＳ Ｐゴシック" charset="-128"/>
              </a:rPr>
              <a:t>from all other relation names in relational schema.</a:t>
            </a:r>
          </a:p>
          <a:p>
            <a:r>
              <a:rPr lang="en-GB" altLang="en-US" dirty="0">
                <a:ea typeface="ＭＳ Ｐゴシック" charset="-128"/>
              </a:rPr>
              <a:t>Each cell of relation contains </a:t>
            </a:r>
            <a:r>
              <a:rPr lang="en-GB" altLang="en-US" b="1" dirty="0">
                <a:solidFill>
                  <a:srgbClr val="0070C0"/>
                </a:solidFill>
                <a:ea typeface="ＭＳ Ｐゴシック" charset="-128"/>
              </a:rPr>
              <a:t>exactly one atomic (single) value</a:t>
            </a:r>
            <a:r>
              <a:rPr lang="en-GB" altLang="en-US" dirty="0">
                <a:solidFill>
                  <a:srgbClr val="0070C0"/>
                </a:solidFill>
                <a:ea typeface="ＭＳ Ｐゴシック" charset="-128"/>
              </a:rPr>
              <a:t>.</a:t>
            </a:r>
          </a:p>
          <a:p>
            <a:r>
              <a:rPr lang="en-GB" altLang="en-US" dirty="0">
                <a:ea typeface="ＭＳ Ｐゴシック" charset="-128"/>
              </a:rPr>
              <a:t>Each attribute has a </a:t>
            </a:r>
            <a:r>
              <a:rPr lang="en-GB" altLang="en-US" b="1" dirty="0">
                <a:solidFill>
                  <a:srgbClr val="0070C0"/>
                </a:solidFill>
                <a:ea typeface="ＭＳ Ｐゴシック" charset="-128"/>
              </a:rPr>
              <a:t>distinct name</a:t>
            </a:r>
            <a:r>
              <a:rPr lang="en-GB" altLang="en-US" dirty="0">
                <a:ea typeface="ＭＳ Ｐゴシック" charset="-128"/>
              </a:rPr>
              <a:t>.</a:t>
            </a:r>
          </a:p>
          <a:p>
            <a:r>
              <a:rPr lang="en-GB" altLang="en-US" dirty="0">
                <a:ea typeface="ＭＳ Ｐゴシック" charset="-128"/>
              </a:rPr>
              <a:t>Values of an attribute are all from the same domain.</a:t>
            </a:r>
          </a:p>
          <a:p>
            <a:r>
              <a:rPr lang="en-US" dirty="0"/>
              <a:t>Each tuple is distinct; there are no duplicate tuples.</a:t>
            </a:r>
          </a:p>
          <a:p>
            <a:r>
              <a:rPr lang="en-US" dirty="0"/>
              <a:t>Order of attributes has no significance.</a:t>
            </a:r>
          </a:p>
          <a:p>
            <a:r>
              <a:rPr lang="en-US" dirty="0"/>
              <a:t>Order of tuples has no significance, theoretically.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1462-8C68-49DB-B8B7-99855E6C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B616-8267-4507-8CDE-B792A633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DDD86-A9E4-4513-BA72-E567E9B2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516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D2EF-4FEF-4F92-A65F-F3F5CCB9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CED4C-D76D-4D7F-AC9A-3350E8E9F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Relational keys </a:t>
            </a:r>
          </a:p>
          <a:p>
            <a:pPr lvl="1"/>
            <a:r>
              <a:rPr lang="en-US" dirty="0"/>
              <a:t>One or more attributes in a relation that uniquely identifies each tuple in a relation</a:t>
            </a:r>
          </a:p>
          <a:p>
            <a:pPr lvl="1"/>
            <a:r>
              <a:rPr lang="en-US" dirty="0"/>
              <a:t>Types:</a:t>
            </a:r>
          </a:p>
          <a:p>
            <a:pPr lvl="2"/>
            <a:r>
              <a:rPr lang="en-US" dirty="0"/>
              <a:t>Superkey</a:t>
            </a:r>
          </a:p>
          <a:p>
            <a:pPr lvl="2"/>
            <a:r>
              <a:rPr lang="en-US" dirty="0"/>
              <a:t>Candidate key</a:t>
            </a:r>
          </a:p>
          <a:p>
            <a:pPr lvl="2"/>
            <a:r>
              <a:rPr lang="en-US" dirty="0"/>
              <a:t>Composite key </a:t>
            </a:r>
          </a:p>
          <a:p>
            <a:pPr lvl="2"/>
            <a:r>
              <a:rPr lang="en-US" dirty="0"/>
              <a:t>Primary key</a:t>
            </a:r>
          </a:p>
          <a:p>
            <a:pPr lvl="2"/>
            <a:r>
              <a:rPr lang="en-US" dirty="0"/>
              <a:t>Alternate key</a:t>
            </a:r>
          </a:p>
          <a:p>
            <a:pPr lvl="2"/>
            <a:r>
              <a:rPr lang="en-US" dirty="0"/>
              <a:t>Foreign key</a:t>
            </a:r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187A8-C177-42BF-A96B-CD881FC7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AD4B9-AFE3-4DA5-967F-7EB4CB11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BE929-B16C-4CB1-8DCE-DC464D54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307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EED0-A231-42E4-B52C-9FE8DD3D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AC01A-C1A6-4FB2-A8D8-0D809B2CD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Superkey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 attribute, or a set of attributes, that uniquely identifies a tuple within a relation.</a:t>
            </a:r>
          </a:p>
          <a:p>
            <a:r>
              <a:rPr lang="en-US" dirty="0"/>
              <a:t>Identify superkeys that contain only the minimum number of attributes necessary for unique identification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764EC-A6B9-469F-AE74-3C0E76B1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8A791-B205-41E2-84CD-F9259AFE6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934A8-EBE6-43E2-9663-52185CA7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8865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E8C7-276F-4B1F-B2AD-C4974221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FD837-C757-4C43-B79C-9A521D7EA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Superkey example: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Branch (branchNo, street, city, postCode)</a:t>
            </a:r>
          </a:p>
          <a:p>
            <a:pPr lvl="1"/>
            <a:r>
              <a:rPr lang="en-US" dirty="0"/>
              <a:t>Each branch has a unique branch number</a:t>
            </a:r>
          </a:p>
          <a:p>
            <a:pPr lvl="1"/>
            <a:r>
              <a:rPr lang="en-US" dirty="0"/>
              <a:t>What is/are superkey(s) for relation Branch?</a:t>
            </a:r>
          </a:p>
          <a:p>
            <a:pPr lvl="2"/>
            <a:r>
              <a:rPr lang="en-US" dirty="0"/>
              <a:t>Analyze each attribute singularly, given a value for the attribute, determine whether a unique tuple can be derived from the relation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if so, then attribute is a superkey</a:t>
            </a:r>
          </a:p>
          <a:p>
            <a:pPr lvl="2"/>
            <a:r>
              <a:rPr lang="en-US" dirty="0"/>
              <a:t>If none of the attribute (singularly) can be a candidate key, then try to combine two (or more) attributes and determine whether the combined attributes can derive a unique tuple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if so, then the combined attributes is a superkey. 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16C3E-4253-4FF1-8BB9-6EC3B49D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AE331-D6DD-43AE-B3E8-D5EE13A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AA623-004D-4E4C-A969-9F42AB47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610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0C6A-0370-43F2-BF6C-ADC3D072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3F7BD-062B-45CB-AD8D-59E8F1B9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714"/>
            <a:ext cx="8205634" cy="4667250"/>
          </a:xfrm>
        </p:spPr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Candidate Key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superkey such that no proper subset is a superkey within the relation. </a:t>
            </a:r>
          </a:p>
          <a:p>
            <a:r>
              <a:rPr lang="en-US" sz="2400" dirty="0"/>
              <a:t>Two properties:</a:t>
            </a:r>
          </a:p>
          <a:p>
            <a:pPr lvl="1"/>
            <a:r>
              <a:rPr lang="en-US" dirty="0"/>
              <a:t>In each tuple of relation R, values of K uniquely identify that tuple (</a:t>
            </a:r>
            <a:r>
              <a:rPr lang="en-US" b="1" dirty="0"/>
              <a:t>uniqueness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No proper subset of K has the uniqueness property (</a:t>
            </a:r>
            <a:r>
              <a:rPr lang="en-US" b="1" dirty="0"/>
              <a:t>irreducibility</a:t>
            </a:r>
            <a:r>
              <a:rPr lang="en-US" dirty="0"/>
              <a:t>).</a:t>
            </a:r>
          </a:p>
          <a:p>
            <a:r>
              <a:rPr lang="en-US" sz="2400" dirty="0"/>
              <a:t>If subset of K is a superkey itself, then K is not a candidate key </a:t>
            </a:r>
          </a:p>
          <a:p>
            <a:r>
              <a:rPr lang="en-US" sz="2400" dirty="0"/>
              <a:t>There can be more than one candidate keys in a relation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6B399-B302-4652-B1A7-6162B552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442D5-8D4F-4563-B7B8-7125BC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6D665-509D-485C-91A8-7DFFF91B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971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C475-C12F-41C7-9743-D9FD2DEE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60EE2-5F03-40EA-9B56-6B35CCCEF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Example (candidate key - CK):</a:t>
            </a:r>
          </a:p>
          <a:p>
            <a:pPr lvl="1"/>
            <a:r>
              <a:rPr lang="en-US" altLang="en-US" sz="2000" dirty="0">
                <a:ea typeface="ＭＳ Ｐゴシック" charset="-128"/>
              </a:rPr>
              <a:t>Assume we have this list of superkeys for a relation. Determine whether these superkeys are candidate keys.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  <a:ea typeface="ＭＳ Ｐゴシック" charset="-128"/>
              </a:rPr>
              <a:t>branchNo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  <a:ea typeface="ＭＳ Ｐゴシック" charset="-128"/>
              </a:rPr>
              <a:t>branchNo, city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  <a:ea typeface="ＭＳ Ｐゴシック" charset="-128"/>
              </a:rPr>
              <a:t>postCode, branchNo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1</a:t>
            </a:r>
            <a:r>
              <a:rPr lang="en-US" altLang="en-US" baseline="30000" dirty="0">
                <a:ea typeface="ＭＳ Ｐゴシック" charset="-128"/>
              </a:rPr>
              <a:t>st</a:t>
            </a:r>
            <a:r>
              <a:rPr lang="en-US" altLang="en-US" dirty="0">
                <a:ea typeface="ＭＳ Ｐゴシック" charset="-128"/>
              </a:rPr>
              <a:t> superkey </a:t>
            </a:r>
            <a:r>
              <a:rPr lang="en-US" altLang="en-US" dirty="0">
                <a:ea typeface="ＭＳ Ｐゴシック" charset="-128"/>
                <a:sym typeface="Wingdings" charset="2"/>
              </a:rPr>
              <a:t> </a:t>
            </a:r>
            <a:r>
              <a:rPr lang="en-US" altLang="en-US" dirty="0">
                <a:solidFill>
                  <a:srgbClr val="0070C0"/>
                </a:solidFill>
                <a:ea typeface="ＭＳ Ｐゴシック" charset="-128"/>
                <a:sym typeface="Wingdings" charset="2"/>
              </a:rPr>
              <a:t>branchNo </a:t>
            </a:r>
            <a:r>
              <a:rPr lang="en-US" altLang="en-US" dirty="0">
                <a:ea typeface="ＭＳ Ｐゴシック" charset="-128"/>
                <a:sym typeface="Wingdings" charset="2"/>
              </a:rPr>
              <a:t> </a:t>
            </a:r>
          </a:p>
          <a:p>
            <a:pPr lvl="3"/>
            <a:r>
              <a:rPr lang="en-US" altLang="en-US" dirty="0">
                <a:ea typeface="ＭＳ Ｐゴシック" charset="-128"/>
                <a:sym typeface="Wingdings" charset="2"/>
              </a:rPr>
              <a:t>This superkey has no subset that is a superkey itself, hence branchNo is a CK</a:t>
            </a:r>
          </a:p>
          <a:p>
            <a:pPr lvl="2"/>
            <a:r>
              <a:rPr lang="en-US" altLang="en-US" dirty="0">
                <a:ea typeface="ＭＳ Ｐゴシック" charset="-128"/>
                <a:sym typeface="Wingdings" charset="2"/>
              </a:rPr>
              <a:t>2</a:t>
            </a:r>
            <a:r>
              <a:rPr lang="en-US" altLang="en-US" baseline="30000" dirty="0">
                <a:ea typeface="ＭＳ Ｐゴシック" charset="-128"/>
                <a:sym typeface="Wingdings" charset="2"/>
              </a:rPr>
              <a:t>nd</a:t>
            </a:r>
            <a:r>
              <a:rPr lang="en-US" altLang="en-US" dirty="0">
                <a:ea typeface="ＭＳ Ｐゴシック" charset="-128"/>
                <a:sym typeface="Wingdings" charset="2"/>
              </a:rPr>
              <a:t> superkey  </a:t>
            </a:r>
            <a:r>
              <a:rPr lang="en-US" altLang="en-US" dirty="0">
                <a:solidFill>
                  <a:srgbClr val="0070C0"/>
                </a:solidFill>
                <a:ea typeface="ＭＳ Ｐゴシック" charset="-128"/>
                <a:sym typeface="Wingdings" charset="2"/>
              </a:rPr>
              <a:t>branchNo, city</a:t>
            </a:r>
          </a:p>
          <a:p>
            <a:pPr lvl="3"/>
            <a:r>
              <a:rPr lang="en-US" altLang="en-US" dirty="0">
                <a:ea typeface="ＭＳ Ｐゴシック" charset="-128"/>
                <a:sym typeface="Wingdings" charset="2"/>
              </a:rPr>
              <a:t>This superkey has a subset that is a superkey itself (i.e. branchNo), hence branchNo, city is NOT a CK</a:t>
            </a:r>
          </a:p>
          <a:p>
            <a:pPr lvl="2"/>
            <a:r>
              <a:rPr lang="en-US" altLang="en-US" dirty="0">
                <a:ea typeface="ＭＳ Ｐゴシック" charset="-128"/>
                <a:sym typeface="Wingdings" charset="2"/>
              </a:rPr>
              <a:t>3</a:t>
            </a:r>
            <a:r>
              <a:rPr lang="en-US" altLang="en-US" baseline="30000" dirty="0">
                <a:ea typeface="ＭＳ Ｐゴシック" charset="-128"/>
                <a:sym typeface="Wingdings" charset="2"/>
              </a:rPr>
              <a:t>rd</a:t>
            </a:r>
            <a:r>
              <a:rPr lang="en-US" altLang="en-US" dirty="0">
                <a:ea typeface="ＭＳ Ｐゴシック" charset="-128"/>
                <a:sym typeface="Wingdings" charset="2"/>
              </a:rPr>
              <a:t> superkey  postCode, branchNo</a:t>
            </a:r>
          </a:p>
          <a:p>
            <a:pPr lvl="3"/>
            <a:r>
              <a:rPr lang="en-US" altLang="en-US" dirty="0">
                <a:ea typeface="ＭＳ Ｐゴシック" charset="-128"/>
                <a:sym typeface="Wingdings" charset="2"/>
              </a:rPr>
              <a:t>This superkey has a subset that is a superkey itself (i.e. branchNo), hence postCode, branchNo is NOT a CK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658DF-B225-4859-8E90-9F66358D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94D5C-EAB1-47C6-9AA2-2A156664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EEDFE-A71F-43A5-8C57-760ED9A4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888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0F10-0BE0-4D6F-BFF8-06C895E2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5D3ED-2815-4096-A316-ED85D8CB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Composite Key</a:t>
            </a:r>
          </a:p>
          <a:p>
            <a:pPr lvl="1"/>
            <a:r>
              <a:rPr lang="en-MY" dirty="0"/>
              <a:t>When a key consists of more than one attribute.</a:t>
            </a:r>
          </a:p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Primary Key (PK)</a:t>
            </a:r>
          </a:p>
          <a:p>
            <a:pPr lvl="1"/>
            <a:r>
              <a:rPr lang="en-MY" dirty="0"/>
              <a:t>The candidate key that is selected to identify tuples uniquely within the relation.</a:t>
            </a:r>
          </a:p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Alternate Key</a:t>
            </a:r>
          </a:p>
          <a:p>
            <a:pPr lvl="1"/>
            <a:r>
              <a:rPr lang="en-MY" dirty="0"/>
              <a:t>The candidate keys that are not selected to be the primary key.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3195A-3278-4689-B462-1FCBEAE8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ECC49-A576-406F-9AD9-86C8148B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2A4EA-E9A0-4730-9727-CDF9BFD8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7903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215B-0CBB-4834-8095-8A66A855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2C09F-8372-46BF-977A-039A0194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Foreign Key</a:t>
            </a:r>
          </a:p>
          <a:p>
            <a:pPr lvl="1"/>
            <a:r>
              <a:rPr lang="en-MY" dirty="0"/>
              <a:t>An attribute, or set of attributes, within one relation that matches the candidate key of some (possibly the same) relation.</a:t>
            </a:r>
          </a:p>
          <a:p>
            <a:r>
              <a:rPr lang="en-MY" dirty="0"/>
              <a:t>Indicate a relationship between relations. E.g: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MY" dirty="0">
                <a:solidFill>
                  <a:srgbClr val="0070C0"/>
                </a:solidFill>
              </a:rPr>
              <a:t>Branch (branchNo, street, city, postCode)</a:t>
            </a:r>
          </a:p>
          <a:p>
            <a:pPr lvl="2"/>
            <a:r>
              <a:rPr lang="en-MY" dirty="0"/>
              <a:t>PK </a:t>
            </a:r>
            <a:r>
              <a:rPr lang="en-MY" dirty="0">
                <a:sym typeface="Wingdings" panose="05000000000000000000" pitchFamily="2" charset="2"/>
              </a:rPr>
              <a:t></a:t>
            </a:r>
            <a:r>
              <a:rPr lang="en-MY" dirty="0"/>
              <a:t> branchNo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MY" dirty="0">
                <a:solidFill>
                  <a:srgbClr val="0070C0"/>
                </a:solidFill>
              </a:rPr>
              <a:t>Staff (staffNo, fName, lName, position, sex, DOB, salary, branchNo)</a:t>
            </a:r>
          </a:p>
          <a:p>
            <a:pPr lvl="2"/>
            <a:r>
              <a:rPr lang="en-MY" dirty="0"/>
              <a:t>PK </a:t>
            </a:r>
            <a:r>
              <a:rPr lang="en-MY" dirty="0">
                <a:sym typeface="Wingdings" panose="05000000000000000000" pitchFamily="2" charset="2"/>
              </a:rPr>
              <a:t></a:t>
            </a:r>
            <a:r>
              <a:rPr lang="en-MY" dirty="0"/>
              <a:t> staffNo</a:t>
            </a:r>
          </a:p>
          <a:p>
            <a:pPr lvl="2"/>
            <a:r>
              <a:rPr lang="en-MY" dirty="0"/>
              <a:t>FK </a:t>
            </a:r>
            <a:r>
              <a:rPr lang="en-MY" dirty="0">
                <a:sym typeface="Wingdings" panose="05000000000000000000" pitchFamily="2" charset="2"/>
              </a:rPr>
              <a:t></a:t>
            </a:r>
            <a:r>
              <a:rPr lang="en-MY" dirty="0"/>
              <a:t> branchNo references Branch(branchNo)</a:t>
            </a:r>
          </a:p>
          <a:p>
            <a:pPr marL="514350" indent="-514350">
              <a:buFont typeface="+mj-lt"/>
              <a:buAutoNum type="arabicPeriod"/>
            </a:pPr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CBE8-6A9F-4FB0-9F35-D7607BEE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8F9C7-7C08-4732-A0D2-47E8C981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87077-4A40-4BD7-BEC2-16EF815B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2108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F7B4-0139-4B9F-B474-A15A7718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Keys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1E18-7DF5-4F89-965C-34E5038B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C7C6B-9BBE-4C02-AA56-735E2F71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2B569-306D-4090-B5AF-256CE655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7D7483C-0E77-4834-82FC-A0C7E8162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501236"/>
              </p:ext>
            </p:extLst>
          </p:nvPr>
        </p:nvGraphicFramePr>
        <p:xfrm>
          <a:off x="628650" y="1646238"/>
          <a:ext cx="78867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58378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5D95-6119-4AF8-BA15-C053D01B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Recap on the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EE2B8-C202-4436-8B98-41D62DB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558A7-BA2F-4003-B9B3-B2333FDE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BE27D-B280-432D-95E6-28542CFB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117E3D-F3F9-46AA-A846-B13543A6E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154" y="1646238"/>
            <a:ext cx="5199691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32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8">
            <a:extLst>
              <a:ext uri="{FF2B5EF4-FFF2-40B4-BE49-F238E27FC236}">
                <a16:creationId xmlns:a16="http://schemas.microsoft.com/office/drawing/2014/main" id="{90194679-DA8A-4E23-B2C3-962B6432A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MY" altLang="en-US"/>
              <a:t>Learning Objective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85202-BBC2-430F-8580-9B0FC9033A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28D6C5-A175-4578-A21C-0068DCCE217E}" type="datetime5">
              <a:rPr lang="en-US" smtClean="0"/>
              <a:t>5-Sep-19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387F0-A4F0-4D1B-8EFB-E4ADD51D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AED24-6D37-4D12-96AA-7811E9B0D4A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2F425A-556F-4F9E-A01B-DE904635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0895C8E9-DE78-4AC6-9130-6152B49F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238"/>
            <a:ext cx="7886700" cy="45307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MY" dirty="0"/>
              <a:t>At the end of this module, students should be able to explain and describe:</a:t>
            </a:r>
          </a:p>
          <a:p>
            <a:pPr lvl="1" eaLnBrk="1" hangingPunct="1">
              <a:defRPr/>
            </a:pPr>
            <a:r>
              <a:rPr lang="en-MY" dirty="0"/>
              <a:t>Terminology of relational model.</a:t>
            </a:r>
          </a:p>
          <a:p>
            <a:pPr lvl="1" eaLnBrk="1" hangingPunct="1">
              <a:defRPr/>
            </a:pPr>
            <a:r>
              <a:rPr lang="en-MY" dirty="0"/>
              <a:t>How tables are used to represent data.</a:t>
            </a:r>
          </a:p>
          <a:p>
            <a:pPr lvl="1" eaLnBrk="1" hangingPunct="1">
              <a:defRPr/>
            </a:pPr>
            <a:r>
              <a:rPr lang="en-MY" dirty="0"/>
              <a:t>Properties of database relations.</a:t>
            </a:r>
          </a:p>
          <a:p>
            <a:pPr lvl="1" eaLnBrk="1" hangingPunct="1">
              <a:defRPr/>
            </a:pPr>
            <a:r>
              <a:rPr lang="en-MY" dirty="0"/>
              <a:t>How to identify candidate, primary, foreign keys.</a:t>
            </a:r>
          </a:p>
          <a:p>
            <a:pPr lvl="1" eaLnBrk="1" hangingPunct="1">
              <a:defRPr/>
            </a:pPr>
            <a:r>
              <a:rPr lang="en-MY" dirty="0"/>
              <a:t>Meaning of entity integrity and referential integrity.</a:t>
            </a:r>
          </a:p>
          <a:p>
            <a:pPr lvl="1" eaLnBrk="1" hangingPunct="1">
              <a:defRPr/>
            </a:pPr>
            <a:r>
              <a:rPr lang="en-MY" dirty="0"/>
              <a:t>Purpose and advantages of views.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0670-E19E-4CFB-811C-EBB7D832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Integrity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5795-8D4B-4C80-A30C-54AB4700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Integrity constraints </a:t>
            </a:r>
            <a:r>
              <a:rPr lang="en-MY" dirty="0"/>
              <a:t>are to ensure correctness / accuracy of data.</a:t>
            </a:r>
          </a:p>
          <a:p>
            <a:pPr lvl="1"/>
            <a:r>
              <a:rPr lang="en-MY" dirty="0"/>
              <a:t>Domain constraints; integrity rules.</a:t>
            </a:r>
          </a:p>
          <a:p>
            <a:r>
              <a:rPr lang="en-MY" b="1" dirty="0">
                <a:solidFill>
                  <a:srgbClr val="0070C0"/>
                </a:solidFill>
              </a:rPr>
              <a:t>Integrity rules</a:t>
            </a:r>
          </a:p>
          <a:p>
            <a:pPr lvl="1"/>
            <a:r>
              <a:rPr lang="en-MY" dirty="0"/>
              <a:t>Constraints or restrictions that apply to all instances of the database.</a:t>
            </a:r>
          </a:p>
          <a:p>
            <a:pPr lvl="1"/>
            <a:r>
              <a:rPr lang="en-MY" dirty="0"/>
              <a:t>Two principal rules:</a:t>
            </a:r>
          </a:p>
          <a:p>
            <a:pPr lvl="2"/>
            <a:r>
              <a:rPr lang="en-MY" dirty="0">
                <a:solidFill>
                  <a:srgbClr val="C00000"/>
                </a:solidFill>
              </a:rPr>
              <a:t>Entity integrity</a:t>
            </a:r>
          </a:p>
          <a:p>
            <a:pPr lvl="2"/>
            <a:r>
              <a:rPr lang="en-MY" dirty="0">
                <a:solidFill>
                  <a:srgbClr val="C00000"/>
                </a:solidFill>
              </a:rPr>
              <a:t>Referential integrity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276EC-8D68-422F-A535-96485271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B790-3714-4B5A-8813-80C974EC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84BB-EECB-4051-B9A8-D2C4BCC3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0891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7567-1762-4117-A96D-CF055F13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Integrity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B635-F47C-4452-A3BA-4AF40390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b="1" dirty="0">
                <a:solidFill>
                  <a:srgbClr val="0070C0"/>
                </a:solidFill>
              </a:rPr>
              <a:t>Null</a:t>
            </a:r>
          </a:p>
          <a:p>
            <a:r>
              <a:rPr lang="en-US" dirty="0"/>
              <a:t>Represents value for an attribute that is currently “unknown” or not applicable for tuple.</a:t>
            </a:r>
          </a:p>
          <a:p>
            <a:r>
              <a:rPr lang="en-US" dirty="0"/>
              <a:t>Deals with incomplete or exceptional data.</a:t>
            </a:r>
          </a:p>
          <a:p>
            <a:r>
              <a:rPr lang="en-US" dirty="0"/>
              <a:t>Represents the absence of a value and is not the same as zero or spaces, which are values.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4954F-CEED-4597-B1FF-B78AE813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364F0-AFD0-4A91-84BE-BFB0963D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AFD84-7399-4120-B4DC-5226ACBF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356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F247-18B5-46F7-9FFD-CA19E9B6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Integrity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0D4A-C89B-4328-A295-0188303B4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Entity Integrity</a:t>
            </a:r>
          </a:p>
          <a:p>
            <a:pPr lvl="1"/>
            <a:r>
              <a:rPr lang="en-US" dirty="0"/>
              <a:t>In a base relation, no attribute of a primary key can be null.</a:t>
            </a:r>
          </a:p>
          <a:p>
            <a:r>
              <a:rPr lang="en-US" b="1" dirty="0">
                <a:solidFill>
                  <a:srgbClr val="0070C0"/>
                </a:solidFill>
              </a:rPr>
              <a:t>Referential Integrity</a:t>
            </a:r>
          </a:p>
          <a:p>
            <a:pPr lvl="1"/>
            <a:r>
              <a:rPr lang="en-US" dirty="0"/>
              <a:t>If foreign key exists in a relation, the foreign key value: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must match a candidate key value of some tuple in its home relation; 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foreign key value must be wholly null.</a:t>
            </a:r>
          </a:p>
          <a:p>
            <a:r>
              <a:rPr lang="en-US" b="1" dirty="0">
                <a:solidFill>
                  <a:srgbClr val="0070C0"/>
                </a:solidFill>
              </a:rPr>
              <a:t>General Constraints</a:t>
            </a:r>
          </a:p>
          <a:p>
            <a:pPr lvl="1"/>
            <a:r>
              <a:rPr lang="en-US" dirty="0"/>
              <a:t>Additional rules specified by users or database administrators that define or constrain some aspect of the enterprise.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6863-996A-4592-BEB8-72C9C68C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1456D-1C2A-4DA9-B4CE-D9648087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D620-A3E3-43EC-832C-80D97439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9668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F334-C922-450C-8659-FB4A186D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5DADF-EDFE-4742-9D0D-A5BE20E12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Base Relation</a:t>
            </a:r>
          </a:p>
          <a:p>
            <a:r>
              <a:rPr lang="en-US" dirty="0"/>
              <a:t>A named relation corresponding to an entity in conceptual schema, whose tuples are physically stored in database.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View</a:t>
            </a:r>
          </a:p>
          <a:p>
            <a:r>
              <a:rPr lang="en-US" dirty="0"/>
              <a:t>The dynamic result of one or more relational operations operating on base relations to produce another relation. 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1A23-913B-4659-B588-4DB3A3BF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55239-95D5-479D-9CBE-0B83539D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FE5F9-C8F1-40B9-B530-608EC25B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4053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F533-B6AD-4DAF-AD92-B175DE53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6518-0F17-4BEC-B945-34F101345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virtual relation </a:t>
            </a:r>
            <a:r>
              <a:rPr lang="en-US" dirty="0"/>
              <a:t>that does not necessarily actually exist in the database but is produced </a:t>
            </a:r>
            <a:r>
              <a:rPr lang="en-US" b="1" dirty="0">
                <a:solidFill>
                  <a:srgbClr val="0070C0"/>
                </a:solidFill>
              </a:rPr>
              <a:t>upon request</a:t>
            </a:r>
            <a:r>
              <a:rPr lang="en-US" dirty="0"/>
              <a:t>, at time of request.</a:t>
            </a:r>
          </a:p>
          <a:p>
            <a:r>
              <a:rPr lang="en-US" dirty="0"/>
              <a:t>Contents of a view are defined as a query on one or more base relations. </a:t>
            </a:r>
          </a:p>
          <a:p>
            <a:r>
              <a:rPr lang="en-US" dirty="0"/>
              <a:t>Views are dynamic, meaning that changes made to base relations that affect view attributes are immediately reflected in the view. 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0306A-E1B8-4D4C-824E-53D4E0E5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8EB1-C19C-403C-A3BB-27B558D2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3954-2AAF-4D58-B43C-5903E42C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4373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6D58-5507-4666-8487-682F8A2C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Purpose of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B6E2-81AD-4164-8F88-1A29689F0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powerful and flexible security mechanism by hiding parts of database from certain users. </a:t>
            </a:r>
          </a:p>
          <a:p>
            <a:r>
              <a:rPr lang="en-US" dirty="0"/>
              <a:t>Permits users to access data in a customized way, so that same data can be seen by different users in different ways, at same time.</a:t>
            </a:r>
          </a:p>
          <a:p>
            <a:r>
              <a:rPr lang="en-US" dirty="0"/>
              <a:t>Can simplify complex operations on base relations. 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3D0B-EA5D-4925-B6DD-716C884E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080E6-B3B7-4B8E-90A5-642C06B2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D34-1E5F-433E-9AB5-449CD30E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8556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FFF2-28F3-4874-A238-E973AF95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Updating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E7F5-ACDE-4669-B3C1-39409091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238"/>
            <a:ext cx="8205634" cy="4530725"/>
          </a:xfrm>
        </p:spPr>
        <p:txBody>
          <a:bodyPr/>
          <a:lstStyle/>
          <a:p>
            <a:r>
              <a:rPr lang="en-US" dirty="0"/>
              <a:t>All updates to a base relation should be immediately reflected in all views that reference that base relation. If view is updated, underlying base relation should reflect change.</a:t>
            </a:r>
          </a:p>
          <a:p>
            <a:r>
              <a:rPr lang="en-US" dirty="0"/>
              <a:t>There are restrictions on types of modifications that can be made through views:</a:t>
            </a:r>
          </a:p>
          <a:p>
            <a:pPr lvl="1"/>
            <a:r>
              <a:rPr lang="en-US" dirty="0"/>
              <a:t>Updates are allowed if query involves a single base relation and contains a candidate key of base relation.</a:t>
            </a:r>
          </a:p>
          <a:p>
            <a:pPr lvl="1"/>
            <a:r>
              <a:rPr lang="en-US" dirty="0"/>
              <a:t>Updates are not allowed when query involves multiple base relations.</a:t>
            </a:r>
          </a:p>
          <a:p>
            <a:pPr lvl="1"/>
            <a:r>
              <a:rPr lang="en-US" dirty="0"/>
              <a:t>Updates are not allowed when query involves aggregation or grouping operations.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73178-ABF8-4F23-B558-E0CE95EE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49C11-55FD-4F7F-8131-E6C0B8E7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453EF-E3D4-4C4B-92CD-82D1A28F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5302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6A66-6C0D-4B3D-B54C-70773ED9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39DBF-CD77-44B0-9E3C-6D7249A5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Terminologies – relation, relational schema</a:t>
            </a:r>
          </a:p>
          <a:p>
            <a:r>
              <a:rPr lang="en-US" dirty="0"/>
              <a:t>Keys – super key, candidate key, composite key, primary key, foreign key, alternate key</a:t>
            </a:r>
          </a:p>
          <a:p>
            <a:r>
              <a:rPr lang="en-US" dirty="0"/>
              <a:t>Integrity constraint</a:t>
            </a:r>
          </a:p>
          <a:p>
            <a:r>
              <a:rPr lang="en-US" dirty="0"/>
              <a:t>View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02049-21DF-43F2-85CF-02CA713A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91077-22F6-477E-B047-F8152616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A876C-CA3C-44E7-B40F-16F389CC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853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A1D1-4D49-4EAD-AACB-0380BE04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DD50C-6829-447C-936A-03EF252D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B44FB-E235-48E0-854E-B2C94079C53A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66E83-6C25-408D-8DAD-70E7815E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D6684-C19C-49EC-80A3-087E4A63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D13368A0-833A-4A4D-953C-A7AF3160B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730144"/>
              </p:ext>
            </p:extLst>
          </p:nvPr>
        </p:nvGraphicFramePr>
        <p:xfrm>
          <a:off x="728662" y="815359"/>
          <a:ext cx="6085555" cy="366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FBDEA6-2D90-48A3-8032-3B2CF8BA9071}"/>
              </a:ext>
            </a:extLst>
          </p:cNvPr>
          <p:cNvSpPr txBox="1"/>
          <p:nvPr/>
        </p:nvSpPr>
        <p:spPr>
          <a:xfrm>
            <a:off x="628649" y="1400783"/>
            <a:ext cx="222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/>
              <a:t>DBMS generations: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B37C5B-A589-4A71-BF20-51A0FD8C130E}"/>
              </a:ext>
            </a:extLst>
          </p:cNvPr>
          <p:cNvSpPr/>
          <p:nvPr/>
        </p:nvSpPr>
        <p:spPr>
          <a:xfrm>
            <a:off x="3920246" y="3785107"/>
            <a:ext cx="5087565" cy="249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RDBMS</a:t>
            </a:r>
            <a:r>
              <a:rPr lang="en-MY" sz="2400" dirty="0"/>
              <a:t> is based on relational data model concepts by E.F. Codd (1970)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Simple logical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Sound theoretical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Data is logically structured within relations</a:t>
            </a:r>
          </a:p>
        </p:txBody>
      </p:sp>
    </p:spTree>
    <p:extLst>
      <p:ext uri="{BB962C8B-B14F-4D97-AF65-F5344CB8AC3E}">
        <p14:creationId xmlns:p14="http://schemas.microsoft.com/office/powerpoint/2010/main" val="23281068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3F78-29DE-4909-A65F-F8918E83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Model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3AFC-42C7-4C12-98DF-EE5E230EC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relation</a:t>
            </a:r>
            <a:r>
              <a:rPr lang="en-US" dirty="0"/>
              <a:t> is a table with columns and rows.</a:t>
            </a:r>
          </a:p>
          <a:p>
            <a:pPr lvl="1"/>
            <a:r>
              <a:rPr lang="en-US" dirty="0"/>
              <a:t>Only applies to logical structure of the database, not the physical structure.</a:t>
            </a:r>
          </a:p>
          <a:p>
            <a:r>
              <a:rPr lang="en-US" b="1" dirty="0">
                <a:solidFill>
                  <a:srgbClr val="0070C0"/>
                </a:solidFill>
              </a:rPr>
              <a:t>Attribute</a:t>
            </a:r>
            <a:r>
              <a:rPr lang="en-US" dirty="0"/>
              <a:t> is a named column of a relation.</a:t>
            </a:r>
          </a:p>
          <a:p>
            <a:r>
              <a:rPr lang="en-US" b="1" dirty="0">
                <a:solidFill>
                  <a:srgbClr val="0070C0"/>
                </a:solidFill>
              </a:rPr>
              <a:t>Domain</a:t>
            </a:r>
            <a:r>
              <a:rPr lang="en-US" dirty="0"/>
              <a:t> is the set of allowable values for one or more attributes.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3F8E-67DB-4971-9162-37712ADA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093D-0242-4C7B-B17B-9C355226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9CB06-2698-4CDA-9C93-6E96A2B6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145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4E65-9EF7-4D30-82B6-42A39EEA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927100"/>
          </a:xfrm>
        </p:spPr>
        <p:txBody>
          <a:bodyPr/>
          <a:lstStyle/>
          <a:p>
            <a:r>
              <a:rPr lang="en-MY"/>
              <a:t>Examples of Attributes &amp; Domains</a:t>
            </a:r>
            <a:endParaRPr lang="en-MY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8E7413-F2B7-42A7-AFAC-A041A6033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33" y="1685925"/>
            <a:ext cx="8504733" cy="311504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487AC-04B9-4252-A68F-E93D5FCC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457325" cy="365125"/>
          </a:xfrm>
        </p:spPr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46F6D-6300-4697-BEE4-62C00CD9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</p:spPr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5CBA-745E-4D5C-B787-0D50C3E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6963" y="6492875"/>
            <a:ext cx="674687" cy="365125"/>
          </a:xfrm>
        </p:spPr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671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3715-1B45-4B5C-A9FD-FEB63A94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Relational Model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EA47-92D2-4D59-ADEB-204660FC2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Tuple</a:t>
            </a:r>
            <a:r>
              <a:rPr lang="en-US" dirty="0"/>
              <a:t> is a row of a relation.</a:t>
            </a:r>
          </a:p>
          <a:p>
            <a:r>
              <a:rPr lang="en-US" b="1" dirty="0">
                <a:solidFill>
                  <a:srgbClr val="0070C0"/>
                </a:solidFill>
              </a:rPr>
              <a:t>Degree</a:t>
            </a:r>
            <a:r>
              <a:rPr lang="en-US" dirty="0"/>
              <a:t> is the number of attributes in a relation.</a:t>
            </a:r>
          </a:p>
          <a:p>
            <a:r>
              <a:rPr lang="en-US" b="1" dirty="0">
                <a:solidFill>
                  <a:srgbClr val="0070C0"/>
                </a:solidFill>
              </a:rPr>
              <a:t>Cardinality</a:t>
            </a:r>
            <a:r>
              <a:rPr lang="en-US" dirty="0"/>
              <a:t> is the number of tuples in a relation.</a:t>
            </a:r>
          </a:p>
          <a:p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CF5A1-0B2E-4849-9338-3D9CB946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4C4F1-8BD1-4123-9882-33576B08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67A5-C633-4ADF-A8E6-ED55C5FA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376BAB-A760-4ABC-824F-668DA9E64669}"/>
              </a:ext>
            </a:extLst>
          </p:cNvPr>
          <p:cNvSpPr/>
          <p:nvPr/>
        </p:nvSpPr>
        <p:spPr>
          <a:xfrm>
            <a:off x="140677" y="3172313"/>
            <a:ext cx="8862646" cy="10216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Relational Database </a:t>
            </a:r>
            <a:r>
              <a:rPr lang="en-US" sz="2400" dirty="0"/>
              <a:t>is a collection of relations that is appropriately structured (normalized) with distinct relation names.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EBF6-64E1-472B-A08D-9178A4A95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236" y="4272908"/>
            <a:ext cx="4555087" cy="21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857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E7C2-E76C-4628-87DA-B0934A40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C57358-47F2-4A9C-942C-D701D0C93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154" y="1491070"/>
            <a:ext cx="5377770" cy="468589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4AD0E-19D4-4E2E-A4C1-9E0ADCAE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5997D-3E2C-4B2F-9D16-59DF88EA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1AA25-103D-4A92-85BD-D9E5D47A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944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4E05-755E-4303-939D-E1C9235C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Alternative Terminology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A80007-E2BF-4686-8CAD-81FE7FB30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751016"/>
            <a:ext cx="7886700" cy="23211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EA072-DF0D-4BC4-B1FD-CB13720D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8EB6A-A1D1-47D1-93B9-9017EF32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5BE4-1C98-414E-90A9-11EC53D7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1B215-1584-4D17-B11D-8720297C0968}"/>
              </a:ext>
            </a:extLst>
          </p:cNvPr>
          <p:cNvSpPr txBox="1"/>
          <p:nvPr/>
        </p:nvSpPr>
        <p:spPr>
          <a:xfrm>
            <a:off x="1500710" y="2350906"/>
            <a:ext cx="614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/>
              <a:t>Table</a:t>
            </a:r>
            <a:r>
              <a:rPr lang="en-MY" sz="2000" dirty="0"/>
              <a:t>: Alternative terminology for relational model terms</a:t>
            </a:r>
          </a:p>
        </p:txBody>
      </p:sp>
    </p:spTree>
    <p:extLst>
      <p:ext uri="{BB962C8B-B14F-4D97-AF65-F5344CB8AC3E}">
        <p14:creationId xmlns:p14="http://schemas.microsoft.com/office/powerpoint/2010/main" val="18874029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E803-01A9-4A5A-9BB5-A5E76386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1ACA-F11D-46C2-9946-AA5A5D3B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Relation schema</a:t>
            </a:r>
          </a:p>
          <a:p>
            <a:pPr lvl="1"/>
            <a:r>
              <a:rPr lang="en-US" dirty="0"/>
              <a:t>Named relation defined by a set of attribute and domain name pairs.</a:t>
            </a:r>
          </a:p>
          <a:p>
            <a:pPr lvl="1"/>
            <a:r>
              <a:rPr lang="en-US" dirty="0"/>
              <a:t>Common convention: </a:t>
            </a:r>
          </a:p>
          <a:p>
            <a:pPr lvl="2"/>
            <a:r>
              <a:rPr lang="en-US" i="1" dirty="0" err="1">
                <a:solidFill>
                  <a:srgbClr val="FF0000"/>
                </a:solidFill>
              </a:rPr>
              <a:t>RelationName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(attribute_1, attribute_2,….., </a:t>
            </a:r>
            <a:r>
              <a:rPr lang="en-US" i="1" dirty="0" err="1">
                <a:solidFill>
                  <a:srgbClr val="FF0000"/>
                </a:solidFill>
              </a:rPr>
              <a:t>attribute_n</a:t>
            </a:r>
            <a:r>
              <a:rPr lang="en-US" i="1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/>
              <a:t>Example: Branch (branchNo, street, city, postcode)</a:t>
            </a:r>
          </a:p>
          <a:p>
            <a:r>
              <a:rPr lang="en-US" b="1" dirty="0">
                <a:solidFill>
                  <a:srgbClr val="0070C0"/>
                </a:solidFill>
              </a:rPr>
              <a:t>Relational database schema</a:t>
            </a:r>
          </a:p>
          <a:p>
            <a:pPr lvl="1"/>
            <a:r>
              <a:rPr lang="en-US" dirty="0"/>
              <a:t>Set of relation schemas, each with a distinct name.</a:t>
            </a:r>
          </a:p>
          <a:p>
            <a:r>
              <a:rPr lang="en-US" b="1" dirty="0">
                <a:solidFill>
                  <a:srgbClr val="0070C0"/>
                </a:solidFill>
              </a:rPr>
              <a:t>Relation instance</a:t>
            </a:r>
          </a:p>
          <a:p>
            <a:pPr lvl="1"/>
            <a:r>
              <a:rPr lang="en-US" dirty="0"/>
              <a:t>A tuple at a specific moment of time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 (B005, 55 </a:t>
            </a:r>
            <a:r>
              <a:rPr lang="en-US" dirty="0" err="1"/>
              <a:t>Jln</a:t>
            </a:r>
            <a:r>
              <a:rPr lang="en-US" dirty="0"/>
              <a:t> </a:t>
            </a:r>
            <a:r>
              <a:rPr lang="en-US" dirty="0" err="1"/>
              <a:t>Dobi</a:t>
            </a:r>
            <a:r>
              <a:rPr lang="en-US" dirty="0"/>
              <a:t>,  Johor Bahru, 80100)</a:t>
            </a:r>
            <a:endParaRPr lang="en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089F4-DE6F-470D-B600-CF3ED5C2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FF5CC-AFBD-4B14-B26E-A8415D949DCD}" type="datetime5">
              <a:rPr lang="en-US" smtClean="0"/>
              <a:t>5-Sep-19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48AF-01F4-4AC3-A03C-59D250E6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Relational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60525-E510-410B-B352-A6DC562F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922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1538</Words>
  <Application>Microsoft Office PowerPoint</Application>
  <PresentationFormat>On-screen Show (4:3)</PresentationFormat>
  <Paragraphs>241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Relational Model</vt:lpstr>
      <vt:lpstr>Learning Objective</vt:lpstr>
      <vt:lpstr>Introduction</vt:lpstr>
      <vt:lpstr>Relational Model Terminology</vt:lpstr>
      <vt:lpstr>Examples of Attributes &amp; Domains</vt:lpstr>
      <vt:lpstr>Relational Model Terminology</vt:lpstr>
      <vt:lpstr>Examples</vt:lpstr>
      <vt:lpstr>Alternative Terminology </vt:lpstr>
      <vt:lpstr>Database Relations</vt:lpstr>
      <vt:lpstr>Properties of Relations</vt:lpstr>
      <vt:lpstr>Relational Keys</vt:lpstr>
      <vt:lpstr>Relational Keys</vt:lpstr>
      <vt:lpstr>Relational Keys</vt:lpstr>
      <vt:lpstr>Relational Keys</vt:lpstr>
      <vt:lpstr>Relational Keys</vt:lpstr>
      <vt:lpstr>Relational Keys</vt:lpstr>
      <vt:lpstr>Relational Keys</vt:lpstr>
      <vt:lpstr>Relational Keys</vt:lpstr>
      <vt:lpstr>Recap on the example</vt:lpstr>
      <vt:lpstr>Integrity Constraints</vt:lpstr>
      <vt:lpstr>Integrity Constraints</vt:lpstr>
      <vt:lpstr>Integrity Constraints</vt:lpstr>
      <vt:lpstr>Views</vt:lpstr>
      <vt:lpstr>Views</vt:lpstr>
      <vt:lpstr>Purpose of Views</vt:lpstr>
      <vt:lpstr>Updating Views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Weng Howe Chan</cp:lastModifiedBy>
  <cp:revision>35</cp:revision>
  <dcterms:created xsi:type="dcterms:W3CDTF">2019-01-07T08:53:08Z</dcterms:created>
  <dcterms:modified xsi:type="dcterms:W3CDTF">2019-09-04T17:40:42Z</dcterms:modified>
</cp:coreProperties>
</file>