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320" r:id="rId2"/>
    <p:sldId id="290" r:id="rId3"/>
    <p:sldId id="295" r:id="rId4"/>
    <p:sldId id="272" r:id="rId5"/>
    <p:sldId id="324" r:id="rId6"/>
    <p:sldId id="303" r:id="rId7"/>
    <p:sldId id="305" r:id="rId8"/>
    <p:sldId id="314" r:id="rId9"/>
    <p:sldId id="350" r:id="rId10"/>
    <p:sldId id="310" r:id="rId11"/>
    <p:sldId id="315" r:id="rId12"/>
    <p:sldId id="307" r:id="rId13"/>
    <p:sldId id="306" r:id="rId14"/>
    <p:sldId id="322" r:id="rId15"/>
    <p:sldId id="313"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1">
          <p15:clr>
            <a:srgbClr val="A4A3A4"/>
          </p15:clr>
        </p15:guide>
        <p15:guide id="2" pos="37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786344"/>
    <a:srgbClr val="A3875D"/>
    <a:srgbClr val="4E402C"/>
    <a:srgbClr val="E6E6E6"/>
    <a:srgbClr val="404040"/>
    <a:srgbClr val="959596"/>
    <a:srgbClr val="B09773"/>
    <a:srgbClr val="E3DBCE"/>
    <a:srgbClr val="003C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3" autoAdjust="0"/>
    <p:restoredTop sz="94660"/>
  </p:normalViewPr>
  <p:slideViewPr>
    <p:cSldViewPr snapToGrid="0">
      <p:cViewPr varScale="1">
        <p:scale>
          <a:sx n="44" d="100"/>
          <a:sy n="44" d="100"/>
        </p:scale>
        <p:origin x="48" y="336"/>
      </p:cViewPr>
      <p:guideLst>
        <p:guide orient="horz" pos="2261"/>
        <p:guide pos="3785"/>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handoutMaster" Target="handoutMasters/handout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2020/4/29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panose="020B0604020202020204" pitchFamily="34" charset="0"/>
                <a:cs typeface="Calibri" panose="020F050202020403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panose="020B0604020202020204" pitchFamily="34" charset="0"/>
                <a:cs typeface="Calibri" panose="020F0502020204030204" pitchFamily="34" charset="0"/>
              </a:defRPr>
            </a:lvl1pPr>
          </a:lstStyle>
          <a:p>
            <a:fld id="{2F433F59-6E5B-489E-8696-3DE0A36E226E}" type="datetimeFigureOut">
              <a:rPr lang="zh-CN" altLang="en-US" smtClean="0"/>
              <a:t>2020/4/29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rial" panose="020B0604020202020204" pitchFamily="34" charset="0"/>
                <a:cs typeface="Calibri" panose="020F050202020403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rial" panose="020B0604020202020204" pitchFamily="34" charset="0"/>
                <a:cs typeface="Calibri" panose="020F0502020204030204" pitchFamily="34" charset="0"/>
              </a:defRPr>
            </a:lvl1pPr>
          </a:lstStyle>
          <a:p>
            <a:fld id="{8159BB06-7EE2-456A-B3F0-372892F184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panose="020B0604020202020204" pitchFamily="34" charset="0"/>
        <a:cs typeface="Calibri" panose="020F0502020204030204" pitchFamily="34" charset="0"/>
      </a:defRPr>
    </a:lvl1pPr>
    <a:lvl2pPr marL="457200" algn="l" defTabSz="914400" rtl="0" eaLnBrk="1" latinLnBrk="0" hangingPunct="1">
      <a:defRPr sz="1200" kern="1200">
        <a:solidFill>
          <a:schemeClr val="tx1"/>
        </a:solidFill>
        <a:latin typeface="+mn-lt"/>
        <a:ea typeface="Arial" panose="020B0604020202020204" pitchFamily="34" charset="0"/>
        <a:cs typeface="Calibri" panose="020F0502020204030204" pitchFamily="34" charset="0"/>
      </a:defRPr>
    </a:lvl2pPr>
    <a:lvl3pPr marL="914400" algn="l" defTabSz="914400" rtl="0" eaLnBrk="1" latinLnBrk="0" hangingPunct="1">
      <a:defRPr sz="1200" kern="1200">
        <a:solidFill>
          <a:schemeClr val="tx1"/>
        </a:solidFill>
        <a:latin typeface="+mn-lt"/>
        <a:ea typeface="Arial" panose="020B0604020202020204" pitchFamily="34" charset="0"/>
        <a:cs typeface="Calibri" panose="020F0502020204030204" pitchFamily="34" charset="0"/>
      </a:defRPr>
    </a:lvl3pPr>
    <a:lvl4pPr marL="1371600" algn="l" defTabSz="914400" rtl="0" eaLnBrk="1" latinLnBrk="0" hangingPunct="1">
      <a:defRPr sz="1200" kern="1200">
        <a:solidFill>
          <a:schemeClr val="tx1"/>
        </a:solidFill>
        <a:latin typeface="+mn-lt"/>
        <a:ea typeface="Arial" panose="020B0604020202020204" pitchFamily="34" charset="0"/>
        <a:cs typeface="Calibri" panose="020F0502020204030204" pitchFamily="34" charset="0"/>
      </a:defRPr>
    </a:lvl4pPr>
    <a:lvl5pPr marL="1828800" algn="l" defTabSz="914400" rtl="0" eaLnBrk="1" latinLnBrk="0" hangingPunct="1">
      <a:defRPr sz="1200" kern="1200">
        <a:solidFill>
          <a:schemeClr val="tx1"/>
        </a:solidFill>
        <a:latin typeface="+mn-lt"/>
        <a:ea typeface="Arial" panose="020B060402020202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MY" altLang="zh-CN"/>
          </a:p>
        </p:txBody>
      </p:sp>
      <p:sp>
        <p:nvSpPr>
          <p:cNvPr id="4" name="灯片编号占位符 3"/>
          <p:cNvSpPr>
            <a:spLocks noGrp="1"/>
          </p:cNvSpPr>
          <p:nvPr>
            <p:ph type="sldNum" sz="quarter" idx="10"/>
          </p:nvPr>
        </p:nvSpPr>
        <p:spPr/>
        <p:txBody>
          <a:bodyPr/>
          <a:lstStyle/>
          <a:p>
            <a:fld id="{8159BB06-7EE2-456A-B3F0-372892F1843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D6B0C6-B4C1-4FC6-BFD5-C6D2D04F63BD}"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CB786-46D9-4309-B80A-03D684D1554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Calibri" panose="020F0502020204030204" pitchFamily="34" charset="0"/>
                <a:cs typeface="Calibri" panose="020F0502020204030204" pitchFamily="34" charset="0"/>
              </a:defRPr>
            </a:lvl1pPr>
          </a:lstStyle>
          <a:p>
            <a:fld id="{22D6B0C6-B4C1-4FC6-BFD5-C6D2D04F63BD}" type="datetimeFigureOut">
              <a:rPr lang="zh-CN" altLang="en-US" smtClean="0"/>
              <a:t>2020/4/29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Calibri" panose="020F0502020204030204" pitchFamily="34" charset="0"/>
                <a:cs typeface="Calibri" panose="020F050202020403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Calibri" panose="020F0502020204030204" pitchFamily="34" charset="0"/>
                <a:cs typeface="Calibri" panose="020F0502020204030204" pitchFamily="34" charset="0"/>
              </a:defRPr>
            </a:lvl1pPr>
          </a:lstStyle>
          <a:p>
            <a:fld id="{3A6CB786-46D9-4309-B80A-03D684D1554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2.png" /><Relationship Id="rId5" Type="http://schemas.openxmlformats.org/officeDocument/2006/relationships/image" Target="../media/image1.png" /><Relationship Id="rId4" Type="http://schemas.openxmlformats.org/officeDocument/2006/relationships/notesSlide" Target="../notesSlides/notesSlide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1.xml"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1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2.xml" /><Relationship Id="rId1" Type="http://schemas.openxmlformats.org/officeDocument/2006/relationships/slideLayout" Target="../slideLayouts/slideLayout7.xml" /><Relationship Id="rId4" Type="http://schemas.openxmlformats.org/officeDocument/2006/relationships/image" Target="../media/image7.png" /></Relationships>
</file>

<file path=ppt/slides/_rels/slide1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3.xml" /><Relationship Id="rId1" Type="http://schemas.openxmlformats.org/officeDocument/2006/relationships/slideLayout" Target="../slideLayouts/slideLayout7.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矩形 8"/>
          <p:cNvSpPr/>
          <p:nvPr/>
        </p:nvSpPr>
        <p:spPr>
          <a:xfrm>
            <a:off x="1912620" y="2316480"/>
            <a:ext cx="8366760" cy="2139950"/>
          </a:xfrm>
          <a:prstGeom prst="rect">
            <a:avLst/>
          </a:prstGeom>
          <a:noFill/>
          <a:ln w="38100">
            <a:solidFill>
              <a:srgbClr val="A3875D"/>
            </a:solidFill>
          </a:ln>
          <a:effectLst>
            <a:outerShdw blurRad="317500" dist="38100" dir="8100000" sx="29000" sy="29000" algn="tr" rotWithShape="0">
              <a:srgbClr val="4E402C">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
        <p:nvSpPr>
          <p:cNvPr id="3" name="文本框 2"/>
          <p:cNvSpPr txBox="1"/>
          <p:nvPr/>
        </p:nvSpPr>
        <p:spPr>
          <a:xfrm>
            <a:off x="2996629" y="2672286"/>
            <a:ext cx="6198742" cy="1323439"/>
          </a:xfrm>
          <a:prstGeom prst="rect">
            <a:avLst/>
          </a:prstGeom>
          <a:noFill/>
        </p:spPr>
        <p:txBody>
          <a:bodyPr wrap="square" rtlCol="0">
            <a:spAutoFit/>
          </a:bodyPr>
          <a:lstStyle/>
          <a:p>
            <a:pPr algn="ctr"/>
            <a:r>
              <a:rPr lang="en-MY" altLang="en-US" sz="4000" b="1" dirty="0">
                <a:solidFill>
                  <a:srgbClr val="4E402C"/>
                </a:solidFill>
                <a:ea typeface="Calibri" panose="020F0502020204030204" pitchFamily="34" charset="0"/>
                <a:cs typeface="Calibri" panose="020F0502020204030204" pitchFamily="34" charset="0"/>
              </a:rPr>
              <a:t>How Does </a:t>
            </a:r>
            <a:r>
              <a:rPr lang="en-MY" altLang="en-US" sz="4000" b="1">
                <a:solidFill>
                  <a:srgbClr val="4E402C"/>
                </a:solidFill>
                <a:ea typeface="Calibri" panose="020F0502020204030204" pitchFamily="34" charset="0"/>
                <a:cs typeface="Calibri" panose="020F0502020204030204" pitchFamily="34" charset="0"/>
              </a:rPr>
              <a:t>Sleep Affect</a:t>
            </a:r>
            <a:r>
              <a:rPr lang="en-GB" altLang="en-US" sz="4000" b="1">
                <a:solidFill>
                  <a:srgbClr val="4E402C"/>
                </a:solidFill>
                <a:ea typeface="Calibri" panose="020F0502020204030204" pitchFamily="34" charset="0"/>
                <a:cs typeface="Calibri" panose="020F0502020204030204" pitchFamily="34" charset="0"/>
              </a:rPr>
              <a:t>s</a:t>
            </a:r>
            <a:r>
              <a:rPr lang="en-MY" altLang="en-US" sz="4000" b="1">
                <a:solidFill>
                  <a:srgbClr val="4E402C"/>
                </a:solidFill>
                <a:ea typeface="Calibri" panose="020F0502020204030204" pitchFamily="34" charset="0"/>
                <a:cs typeface="Calibri" panose="020F0502020204030204" pitchFamily="34" charset="0"/>
              </a:rPr>
              <a:t>   </a:t>
            </a:r>
            <a:r>
              <a:rPr lang="en-GB" altLang="en-US" sz="4000" b="1">
                <a:solidFill>
                  <a:srgbClr val="4E402C"/>
                </a:solidFill>
                <a:ea typeface="Calibri" panose="020F0502020204030204" pitchFamily="34" charset="0"/>
                <a:cs typeface="Calibri" panose="020F0502020204030204" pitchFamily="34" charset="0"/>
              </a:rPr>
              <a:t>Your Everyday Perfomance</a:t>
            </a:r>
            <a:endParaRPr lang="en-MY" altLang="en-US" sz="4000" b="1" dirty="0">
              <a:solidFill>
                <a:srgbClr val="4E402C"/>
              </a:solidFill>
              <a:ea typeface="Calibri" panose="020F0502020204030204" pitchFamily="34" charset="0"/>
              <a:cs typeface="Calibri" panose="020F0502020204030204" pitchFamily="34" charset="0"/>
            </a:endParaRPr>
          </a:p>
        </p:txBody>
      </p:sp>
      <p:pic>
        <p:nvPicPr>
          <p:cNvPr id="14" name="吸引每个浮躁的灵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3986" y="6411930"/>
            <a:ext cx="609600" cy="609600"/>
          </a:xfrm>
          <a:prstGeom prst="rect">
            <a:avLst/>
          </a:prstGeom>
        </p:spPr>
      </p:pic>
      <p:sp>
        <p:nvSpPr>
          <p:cNvPr id="11" name="矩形 10"/>
          <p:cNvSpPr/>
          <p:nvPr/>
        </p:nvSpPr>
        <p:spPr>
          <a:xfrm>
            <a:off x="9408795" y="4127500"/>
            <a:ext cx="1261745" cy="694690"/>
          </a:xfrm>
          <a:prstGeom prst="rect">
            <a:avLst/>
          </a:prstGeom>
          <a:noFill/>
          <a:ln w="12700">
            <a:solidFill>
              <a:srgbClr val="A3875D">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
        <p:nvSpPr>
          <p:cNvPr id="12" name="矩形 11"/>
          <p:cNvSpPr/>
          <p:nvPr/>
        </p:nvSpPr>
        <p:spPr>
          <a:xfrm>
            <a:off x="1286914" y="4128155"/>
            <a:ext cx="1130184" cy="694017"/>
          </a:xfrm>
          <a:prstGeom prst="rect">
            <a:avLst/>
          </a:prstGeom>
          <a:noFill/>
          <a:ln w="12700">
            <a:solidFill>
              <a:srgbClr val="A3875D">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pic>
        <p:nvPicPr>
          <p:cNvPr id="2" name="Picture 1" descr="LOGO-UTM"/>
          <p:cNvPicPr>
            <a:picLocks noChangeAspect="1"/>
          </p:cNvPicPr>
          <p:nvPr/>
        </p:nvPicPr>
        <p:blipFill>
          <a:blip r:embed="rId6"/>
          <a:stretch>
            <a:fillRect/>
          </a:stretch>
        </p:blipFill>
        <p:spPr>
          <a:xfrm>
            <a:off x="4069080" y="471170"/>
            <a:ext cx="4054475" cy="1355725"/>
          </a:xfrm>
          <a:prstGeom prst="rect">
            <a:avLst/>
          </a:prstGeom>
        </p:spPr>
      </p:pic>
      <p:sp>
        <p:nvSpPr>
          <p:cNvPr id="4" name="文本框 2"/>
          <p:cNvSpPr txBox="1"/>
          <p:nvPr/>
        </p:nvSpPr>
        <p:spPr>
          <a:xfrm>
            <a:off x="2166049" y="4936061"/>
            <a:ext cx="6198742" cy="1476375"/>
          </a:xfrm>
          <a:prstGeom prst="rect">
            <a:avLst/>
          </a:prstGeom>
          <a:noFill/>
        </p:spPr>
        <p:txBody>
          <a:bodyPr wrap="square" rtlCol="0">
            <a:spAutoFit/>
          </a:bodyPr>
          <a:lstStyle/>
          <a:p>
            <a:pPr algn="l"/>
            <a:r>
              <a:rPr lang="en-MY" altLang="en-US" b="1" dirty="0">
                <a:solidFill>
                  <a:srgbClr val="4E402C"/>
                </a:solidFill>
                <a:latin typeface="Times New Roman" panose="02020603050405020304" charset="0"/>
                <a:ea typeface="Calibri" panose="020F0502020204030204" pitchFamily="34" charset="0"/>
                <a:cs typeface="Times New Roman" panose="02020603050405020304" charset="0"/>
              </a:rPr>
              <a:t>Group Members: </a:t>
            </a:r>
          </a:p>
          <a:p>
            <a:pPr marL="457200" indent="-457200" algn="l">
              <a:buAutoNum type="arabicPeriod"/>
            </a:pPr>
            <a:r>
              <a:rPr lang="en-MY" altLang="en-US" b="1" dirty="0">
                <a:solidFill>
                  <a:srgbClr val="4E402C"/>
                </a:solidFill>
                <a:latin typeface="Times New Roman" panose="02020603050405020304" charset="0"/>
                <a:ea typeface="Calibri" panose="020F0502020204030204" pitchFamily="34" charset="0"/>
                <a:cs typeface="Times New Roman" panose="02020603050405020304" charset="0"/>
              </a:rPr>
              <a:t>Qudri Ameer bin Mohd. Safiee</a:t>
            </a:r>
          </a:p>
          <a:p>
            <a:pPr marL="457200" indent="-457200" algn="l">
              <a:buAutoNum type="arabicPeriod"/>
            </a:pPr>
            <a:r>
              <a:rPr lang="en-MY" altLang="en-US" b="1" dirty="0">
                <a:solidFill>
                  <a:srgbClr val="4E402C"/>
                </a:solidFill>
                <a:latin typeface="Times New Roman" panose="02020603050405020304" charset="0"/>
                <a:ea typeface="Calibri" panose="020F0502020204030204" pitchFamily="34" charset="0"/>
                <a:cs typeface="Times New Roman" panose="02020603050405020304" charset="0"/>
              </a:rPr>
              <a:t>Roshandev Daniel A/L Sukhdev Singh</a:t>
            </a:r>
          </a:p>
          <a:p>
            <a:pPr marL="457200" indent="-457200" algn="l">
              <a:buAutoNum type="arabicPeriod"/>
            </a:pPr>
            <a:r>
              <a:rPr lang="en-MY" altLang="en-US" b="1" dirty="0">
                <a:solidFill>
                  <a:srgbClr val="4E402C"/>
                </a:solidFill>
                <a:latin typeface="Times New Roman" panose="02020603050405020304" charset="0"/>
                <a:ea typeface="Calibri" panose="020F0502020204030204" pitchFamily="34" charset="0"/>
                <a:cs typeface="Times New Roman" panose="02020603050405020304" charset="0"/>
              </a:rPr>
              <a:t>PG. Khairil Qayyiz bin PG.Putra</a:t>
            </a:r>
          </a:p>
          <a:p>
            <a:pPr marL="457200" indent="-457200" algn="l">
              <a:buAutoNum type="arabicPeriod"/>
            </a:pPr>
            <a:r>
              <a:rPr lang="en-MY" altLang="en-US" b="1" dirty="0">
                <a:solidFill>
                  <a:srgbClr val="4E402C"/>
                </a:solidFill>
                <a:latin typeface="Times New Roman" panose="02020603050405020304" charset="0"/>
                <a:ea typeface="Calibri" panose="020F0502020204030204" pitchFamily="34" charset="0"/>
                <a:cs typeface="Times New Roman" panose="02020603050405020304" charset="0"/>
              </a:rPr>
              <a:t>MD Muntasir Billah</a:t>
            </a:r>
          </a:p>
        </p:txBody>
      </p:sp>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2" presetClass="entr" presetSubtype="4" fill="hold" grpId="0" nodeType="withEffect" p14:presetBounceEnd="40000">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14:bounceEnd="40000">
                                          <p:cBhvr additive="base">
                                            <p:cTn id="9" dur="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0" dur="750" fill="hold"/>
                                            <p:tgtEl>
                                              <p:spTgt spid="9"/>
                                            </p:tgtEl>
                                            <p:attrNameLst>
                                              <p:attrName>ppt_y</p:attrName>
                                            </p:attrNameLst>
                                          </p:cBhvr>
                                          <p:tavLst>
                                            <p:tav tm="0">
                                              <p:val>
                                                <p:strVal val="1+#ppt_h/2"/>
                                              </p:val>
                                            </p:tav>
                                            <p:tav tm="100000">
                                              <p:val>
                                                <p:strVal val="#ppt_y"/>
                                              </p:val>
                                            </p:tav>
                                          </p:tavLst>
                                        </p:anim>
                                      </p:childTnLst>
                                    </p:cTn>
                                  </p:par>
                                </p:childTnLst>
                              </p:cTn>
                            </p:par>
                            <p:par>
                              <p:cTn id="11" fill="hold">
                                <p:stCondLst>
                                  <p:cond delay="0"/>
                                </p:stCondLst>
                                <p:childTnLst>
                                  <p:par>
                                    <p:cTn id="12" presetID="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1+#ppt_w/2"/>
                                              </p:val>
                                            </p:tav>
                                            <p:tav tm="100000">
                                              <p:val>
                                                <p:strVal val="#ppt_x"/>
                                              </p:val>
                                            </p:tav>
                                          </p:tavLst>
                                        </p:anim>
                                        <p:anim calcmode="lin" valueType="num">
                                          <p:cBhvr additive="base">
                                            <p:cTn id="15" dur="75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14"/>
                    </p:tgtEl>
                  </p:cMediaNode>
                </p:audio>
              </p:childTnLst>
            </p:cTn>
          </p:par>
        </p:tnLst>
        <p:bldLst>
          <p:bldP spid="9" grpId="0" bldLvl="0" animBg="1"/>
          <p:bldP spid="3" grpId="0"/>
          <p:bldP spid="11" grpId="0" bldLvl="0" animBg="1"/>
          <p:bldP spid="12"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2" presetClass="entr" presetSubtype="4"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750" fill="hold"/>
                                            <p:tgtEl>
                                              <p:spTgt spid="9"/>
                                            </p:tgtEl>
                                            <p:attrNameLst>
                                              <p:attrName>ppt_x</p:attrName>
                                            </p:attrNameLst>
                                          </p:cBhvr>
                                          <p:tavLst>
                                            <p:tav tm="0">
                                              <p:val>
                                                <p:strVal val="#ppt_x"/>
                                              </p:val>
                                            </p:tav>
                                            <p:tav tm="100000">
                                              <p:val>
                                                <p:strVal val="#ppt_x"/>
                                              </p:val>
                                            </p:tav>
                                          </p:tavLst>
                                        </p:anim>
                                        <p:anim calcmode="lin" valueType="num">
                                          <p:cBhvr additive="base">
                                            <p:cTn id="10" dur="750" fill="hold"/>
                                            <p:tgtEl>
                                              <p:spTgt spid="9"/>
                                            </p:tgtEl>
                                            <p:attrNameLst>
                                              <p:attrName>ppt_y</p:attrName>
                                            </p:attrNameLst>
                                          </p:cBhvr>
                                          <p:tavLst>
                                            <p:tav tm="0">
                                              <p:val>
                                                <p:strVal val="1+#ppt_h/2"/>
                                              </p:val>
                                            </p:tav>
                                            <p:tav tm="100000">
                                              <p:val>
                                                <p:strVal val="#ppt_y"/>
                                              </p:val>
                                            </p:tav>
                                          </p:tavLst>
                                        </p:anim>
                                      </p:childTnLst>
                                    </p:cTn>
                                  </p:par>
                                </p:childTnLst>
                              </p:cTn>
                            </p:par>
                            <p:par>
                              <p:cTn id="11" fill="hold">
                                <p:stCondLst>
                                  <p:cond delay="0"/>
                                </p:stCondLst>
                                <p:childTnLst>
                                  <p:par>
                                    <p:cTn id="12" presetID="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1+#ppt_w/2"/>
                                              </p:val>
                                            </p:tav>
                                            <p:tav tm="100000">
                                              <p:val>
                                                <p:strVal val="#ppt_x"/>
                                              </p:val>
                                            </p:tav>
                                          </p:tavLst>
                                        </p:anim>
                                        <p:anim calcmode="lin" valueType="num">
                                          <p:cBhvr additive="base">
                                            <p:cTn id="15" dur="75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14"/>
                    </p:tgtEl>
                  </p:cMediaNode>
                </p:audio>
              </p:childTnLst>
            </p:cTn>
          </p:par>
        </p:tnLst>
        <p:bldLst>
          <p:bldP spid="9" grpId="0" bldLvl="0" animBg="1"/>
          <p:bldP spid="3" grpId="0"/>
          <p:bldP spid="11" grpId="0" bldLvl="0" animBg="1"/>
          <p:bldP spid="12" grpId="0"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 name="Rounded Rectangle 14"/>
          <p:cNvSpPr/>
          <p:nvPr/>
        </p:nvSpPr>
        <p:spPr>
          <a:xfrm>
            <a:off x="4677410" y="661670"/>
            <a:ext cx="7440295" cy="1475740"/>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组合 40"/>
          <p:cNvGrpSpPr/>
          <p:nvPr/>
        </p:nvGrpSpPr>
        <p:grpSpPr>
          <a:xfrm>
            <a:off x="4007249" y="4455208"/>
            <a:ext cx="619125" cy="619125"/>
            <a:chOff x="2951276" y="3139488"/>
            <a:chExt cx="619125" cy="619125"/>
          </a:xfrm>
        </p:grpSpPr>
        <p:sp>
          <p:nvSpPr>
            <p:cNvPr id="42" name="椭圆 41"/>
            <p:cNvSpPr/>
            <p:nvPr/>
          </p:nvSpPr>
          <p:spPr>
            <a:xfrm>
              <a:off x="2951276" y="3139488"/>
              <a:ext cx="619125" cy="619125"/>
            </a:xfrm>
            <a:prstGeom prst="ellipse">
              <a:avLst/>
            </a:prstGeom>
            <a:solidFill>
              <a:sysClr val="window" lastClr="FFFFFF"/>
            </a:solidFill>
            <a:ln w="381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Calibri" panose="020F0502020204030204" pitchFamily="34" charset="0"/>
                <a:cs typeface="Calibri" panose="020F0502020204030204" pitchFamily="34" charset="0"/>
              </a:endParaRPr>
            </a:p>
          </p:txBody>
        </p:sp>
        <p:sp>
          <p:nvSpPr>
            <p:cNvPr id="43" name="矩形 42"/>
            <p:cNvSpPr/>
            <p:nvPr/>
          </p:nvSpPr>
          <p:spPr>
            <a:xfrm>
              <a:off x="3105898" y="3264900"/>
              <a:ext cx="309880" cy="36830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ea typeface="Calibri" panose="020F0502020204030204" pitchFamily="34" charset="0"/>
                <a:cs typeface="Calibri" panose="020F0502020204030204" pitchFamily="34" charset="0"/>
              </a:endParaRPr>
            </a:p>
          </p:txBody>
        </p:sp>
      </p:grpSp>
      <p:grpSp>
        <p:nvGrpSpPr>
          <p:cNvPr id="44" name="组合 43"/>
          <p:cNvGrpSpPr/>
          <p:nvPr/>
        </p:nvGrpSpPr>
        <p:grpSpPr>
          <a:xfrm>
            <a:off x="4006613" y="2484394"/>
            <a:ext cx="619125" cy="619125"/>
            <a:chOff x="3974260" y="2117364"/>
            <a:chExt cx="619125" cy="619125"/>
          </a:xfrm>
        </p:grpSpPr>
        <p:sp>
          <p:nvSpPr>
            <p:cNvPr id="45" name="椭圆 44"/>
            <p:cNvSpPr/>
            <p:nvPr/>
          </p:nvSpPr>
          <p:spPr>
            <a:xfrm>
              <a:off x="3974260" y="2117364"/>
              <a:ext cx="619125" cy="619125"/>
            </a:xfrm>
            <a:prstGeom prst="ellipse">
              <a:avLst/>
            </a:prstGeom>
            <a:solidFill>
              <a:sysClr val="window" lastClr="FFFFFF"/>
            </a:solidFill>
            <a:ln w="38100" cap="flat" cmpd="sng" algn="ctr">
              <a:solidFill>
                <a:srgbClr val="A3875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Calibri" panose="020F0502020204030204" pitchFamily="34" charset="0"/>
                <a:cs typeface="Calibri" panose="020F0502020204030204" pitchFamily="34" charset="0"/>
              </a:endParaRPr>
            </a:p>
          </p:txBody>
        </p:sp>
        <p:sp>
          <p:nvSpPr>
            <p:cNvPr id="46" name="矩形 45"/>
            <p:cNvSpPr/>
            <p:nvPr/>
          </p:nvSpPr>
          <p:spPr>
            <a:xfrm>
              <a:off x="4128882" y="2242775"/>
              <a:ext cx="309880" cy="36830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ea typeface="Calibri" panose="020F0502020204030204" pitchFamily="34" charset="0"/>
                <a:cs typeface="Calibri" panose="020F0502020204030204" pitchFamily="34" charset="0"/>
              </a:endParaRPr>
            </a:p>
          </p:txBody>
        </p:sp>
      </p:grpSp>
      <p:grpSp>
        <p:nvGrpSpPr>
          <p:cNvPr id="47" name="组合 46"/>
          <p:cNvGrpSpPr/>
          <p:nvPr/>
        </p:nvGrpSpPr>
        <p:grpSpPr>
          <a:xfrm>
            <a:off x="4057574" y="1180330"/>
            <a:ext cx="619125" cy="619125"/>
            <a:chOff x="4996771" y="1095240"/>
            <a:chExt cx="619125" cy="619125"/>
          </a:xfrm>
        </p:grpSpPr>
        <p:sp>
          <p:nvSpPr>
            <p:cNvPr id="48" name="椭圆 47"/>
            <p:cNvSpPr/>
            <p:nvPr/>
          </p:nvSpPr>
          <p:spPr>
            <a:xfrm>
              <a:off x="4996771" y="1095240"/>
              <a:ext cx="619125" cy="619125"/>
            </a:xfrm>
            <a:prstGeom prst="ellipse">
              <a:avLst/>
            </a:prstGeom>
            <a:solidFill>
              <a:sysClr val="window" lastClr="FFFFFF"/>
            </a:solidFill>
            <a:ln w="381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Calibri" panose="020F0502020204030204" pitchFamily="34" charset="0"/>
                <a:cs typeface="Calibri" panose="020F0502020204030204" pitchFamily="34" charset="0"/>
              </a:endParaRPr>
            </a:p>
          </p:txBody>
        </p:sp>
        <p:sp>
          <p:nvSpPr>
            <p:cNvPr id="49" name="矩形 48"/>
            <p:cNvSpPr/>
            <p:nvPr/>
          </p:nvSpPr>
          <p:spPr>
            <a:xfrm>
              <a:off x="5151393" y="1215761"/>
              <a:ext cx="309880" cy="36830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ea typeface="Calibri" panose="020F0502020204030204" pitchFamily="34" charset="0"/>
                <a:cs typeface="Calibri" panose="020F0502020204030204" pitchFamily="34" charset="0"/>
              </a:endParaRPr>
            </a:p>
          </p:txBody>
        </p:sp>
      </p:grpSp>
      <p:sp>
        <p:nvSpPr>
          <p:cNvPr id="51" name="矩形 50"/>
          <p:cNvSpPr/>
          <p:nvPr/>
        </p:nvSpPr>
        <p:spPr>
          <a:xfrm>
            <a:off x="4838700" y="4455160"/>
            <a:ext cx="7115175" cy="2291715"/>
          </a:xfrm>
          <a:prstGeom prst="rect">
            <a:avLst/>
          </a:prstGeom>
        </p:spPr>
        <p:txBody>
          <a:bodyPr wrap="square">
            <a:spAutoFit/>
          </a:bodyPr>
          <a:lstStyle/>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 feeling of tiredness and lethargic</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ii) rate it out of a scale of 10, where 1 being not at all and 10 being really bad</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iii) most of them rated it in between the scale of 5 to 9 and this meant that they were not really able to perfrom and felt tired. Most of whom only get an average of 5 hours or less of sleep.</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iv) relationship between the hours of average sleep at night, those who were getting the right amount were able to concentrate, understand better and their body performed better  compared to those who were not.</a:t>
            </a:r>
          </a:p>
        </p:txBody>
      </p:sp>
      <p:sp>
        <p:nvSpPr>
          <p:cNvPr id="52" name="矩形 51"/>
          <p:cNvSpPr/>
          <p:nvPr/>
        </p:nvSpPr>
        <p:spPr>
          <a:xfrm>
            <a:off x="4839335" y="2261235"/>
            <a:ext cx="7114540" cy="2045335"/>
          </a:xfrm>
          <a:prstGeom prst="rect">
            <a:avLst/>
          </a:prstGeom>
        </p:spPr>
        <p:txBody>
          <a:bodyPr wrap="square">
            <a:spAutoFit/>
          </a:bodyPr>
          <a:lstStyle/>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 Sleep patterns are usually built over time</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ii) sleep patterns affected their results or was one of the factors as to why they do not receive enough sleep</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iii) Although their lack of sleep did not affect their result but it may be thhat burning the midnight oil to obatain them has been detrimental to their health as well as their sleep schedule.</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iv) there is the possibility.</a:t>
            </a:r>
          </a:p>
        </p:txBody>
      </p:sp>
      <p:sp>
        <p:nvSpPr>
          <p:cNvPr id="53" name="矩形 52"/>
          <p:cNvSpPr/>
          <p:nvPr/>
        </p:nvSpPr>
        <p:spPr>
          <a:xfrm>
            <a:off x="4839335" y="661670"/>
            <a:ext cx="7114540" cy="1476375"/>
          </a:xfrm>
          <a:prstGeom prst="rect">
            <a:avLst/>
          </a:prstGeom>
        </p:spPr>
        <p:txBody>
          <a:bodyPr wrap="square">
            <a:spAutoFit/>
          </a:bodyPr>
          <a:lstStyle/>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 </a:t>
            </a:r>
            <a:r>
              <a:rPr lang="en-MY" altLang="zh-CN"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R</a:t>
            </a: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elation between their faculties and credit hours and whether or not it was what was affecting their lack of sleep.</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ii) </a:t>
            </a:r>
            <a:r>
              <a:rPr lang="en-MY" altLang="zh-CN"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N</a:t>
            </a: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ot all the students who were having more credit hours were sleeping less than the recommended time but majority of them were no matter the faculty</a:t>
            </a:r>
          </a:p>
          <a:p>
            <a:pPr>
              <a:lnSpc>
                <a:spcPct val="100000"/>
              </a:lnSpc>
              <a:spcAft>
                <a:spcPts val="600"/>
              </a:spcAft>
              <a:buClr>
                <a:srgbClr val="202F3D"/>
              </a:buClr>
            </a:pPr>
            <a:r>
              <a:rPr lang="zh-CN" altLang="en-US" sz="16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iii) Majority of the students were having credit hours of 18 for this current sem</a:t>
            </a:r>
          </a:p>
        </p:txBody>
      </p:sp>
      <p:sp>
        <p:nvSpPr>
          <p:cNvPr id="3" name="Right Arrow 2"/>
          <p:cNvSpPr/>
          <p:nvPr/>
        </p:nvSpPr>
        <p:spPr>
          <a:xfrm>
            <a:off x="4161155" y="4672330"/>
            <a:ext cx="356870" cy="1860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ight Arrow 3"/>
          <p:cNvSpPr/>
          <p:nvPr/>
        </p:nvSpPr>
        <p:spPr>
          <a:xfrm>
            <a:off x="4138295" y="2701290"/>
            <a:ext cx="356870" cy="1860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a:off x="4188460" y="1397000"/>
            <a:ext cx="356870" cy="1860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Box 7"/>
          <p:cNvSpPr txBox="1"/>
          <p:nvPr/>
        </p:nvSpPr>
        <p:spPr>
          <a:xfrm>
            <a:off x="1018540" y="1305560"/>
            <a:ext cx="3389630" cy="337185"/>
          </a:xfrm>
          <a:prstGeom prst="rect">
            <a:avLst/>
          </a:prstGeom>
          <a:noFill/>
        </p:spPr>
        <p:txBody>
          <a:bodyPr wrap="square" rtlCol="0">
            <a:spAutoFit/>
          </a:bodyPr>
          <a:lstStyle/>
          <a:p>
            <a:r>
              <a:rPr lang="en-US" sz="1600" b="1"/>
              <a:t>Credit hours for current semester</a:t>
            </a:r>
          </a:p>
        </p:txBody>
      </p:sp>
      <p:cxnSp>
        <p:nvCxnSpPr>
          <p:cNvPr id="9" name="直接连接符 120"/>
          <p:cNvCxnSpPr>
            <a:cxnSpLocks noChangeShapeType="1"/>
          </p:cNvCxnSpPr>
          <p:nvPr/>
        </p:nvCxnSpPr>
        <p:spPr bwMode="auto">
          <a:xfrm flipH="1">
            <a:off x="901700" y="1301115"/>
            <a:ext cx="635" cy="484505"/>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sp>
        <p:nvSpPr>
          <p:cNvPr id="11" name="Text Box 10"/>
          <p:cNvSpPr txBox="1"/>
          <p:nvPr/>
        </p:nvSpPr>
        <p:spPr>
          <a:xfrm>
            <a:off x="1018540" y="2609850"/>
            <a:ext cx="3142615" cy="337185"/>
          </a:xfrm>
          <a:prstGeom prst="rect">
            <a:avLst/>
          </a:prstGeom>
          <a:noFill/>
        </p:spPr>
        <p:txBody>
          <a:bodyPr wrap="square" rtlCol="0">
            <a:spAutoFit/>
          </a:bodyPr>
          <a:lstStyle/>
          <a:p>
            <a:r>
              <a:rPr lang="en-MY" altLang="en-US" sz="1600" b="1">
                <a:solidFill>
                  <a:srgbClr val="262626"/>
                </a:solidFill>
              </a:rPr>
              <a:t>CGPA For the Current Semester</a:t>
            </a:r>
          </a:p>
        </p:txBody>
      </p:sp>
      <p:cxnSp>
        <p:nvCxnSpPr>
          <p:cNvPr id="12" name="直接连接符 120"/>
          <p:cNvCxnSpPr>
            <a:cxnSpLocks noChangeShapeType="1"/>
          </p:cNvCxnSpPr>
          <p:nvPr/>
        </p:nvCxnSpPr>
        <p:spPr bwMode="auto">
          <a:xfrm flipH="1">
            <a:off x="901700" y="2609850"/>
            <a:ext cx="635" cy="461645"/>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sp>
        <p:nvSpPr>
          <p:cNvPr id="13" name="Text Box 12"/>
          <p:cNvSpPr txBox="1"/>
          <p:nvPr/>
        </p:nvSpPr>
        <p:spPr>
          <a:xfrm>
            <a:off x="1018540" y="4306570"/>
            <a:ext cx="3039110" cy="829945"/>
          </a:xfrm>
          <a:prstGeom prst="rect">
            <a:avLst/>
          </a:prstGeom>
          <a:noFill/>
        </p:spPr>
        <p:txBody>
          <a:bodyPr wrap="square" rtlCol="0">
            <a:spAutoFit/>
          </a:bodyPr>
          <a:lstStyle/>
          <a:p>
            <a:r>
              <a:rPr lang="en-US" sz="1600" b="1"/>
              <a:t>Lack of sleep on concentration, understanding, body performance</a:t>
            </a:r>
          </a:p>
        </p:txBody>
      </p:sp>
      <p:cxnSp>
        <p:nvCxnSpPr>
          <p:cNvPr id="14" name="直接连接符 120"/>
          <p:cNvCxnSpPr>
            <a:cxnSpLocks noChangeShapeType="1"/>
          </p:cNvCxnSpPr>
          <p:nvPr/>
        </p:nvCxnSpPr>
        <p:spPr bwMode="auto">
          <a:xfrm flipH="1">
            <a:off x="887730" y="4210685"/>
            <a:ext cx="13970" cy="889635"/>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sp>
        <p:nvSpPr>
          <p:cNvPr id="16" name="Rounded Rectangle 15"/>
          <p:cNvSpPr/>
          <p:nvPr/>
        </p:nvSpPr>
        <p:spPr>
          <a:xfrm>
            <a:off x="4626610" y="2261235"/>
            <a:ext cx="7440295" cy="204533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625975" y="4455160"/>
            <a:ext cx="7440295" cy="2291715"/>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1+#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1+#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C:\Users\rosha\AppData\Local\Microsoft\Windows\INetCache\Content.Word\Screenshot (49).png"/>
          <p:cNvPicPr/>
          <p:nvPr/>
        </p:nvPicPr>
        <p:blipFill>
          <a:blip r:embed="rId3">
            <a:extLst>
              <a:ext uri="{28A0092B-C50C-407E-A947-70E740481C1C}">
                <a14:useLocalDpi xmlns:a14="http://schemas.microsoft.com/office/drawing/2010/main" val="0"/>
              </a:ext>
            </a:extLst>
          </a:blip>
          <a:srcRect/>
          <a:stretch>
            <a:fillRect/>
          </a:stretch>
        </p:blipFill>
        <p:spPr bwMode="auto">
          <a:xfrm>
            <a:off x="384810" y="281868"/>
            <a:ext cx="4894556" cy="3341225"/>
          </a:xfrm>
          <a:prstGeom prst="rect">
            <a:avLst/>
          </a:prstGeom>
          <a:noFill/>
          <a:ln>
            <a:noFill/>
          </a:ln>
        </p:spPr>
      </p:pic>
      <p:sp>
        <p:nvSpPr>
          <p:cNvPr id="2" name="TextBox 1"/>
          <p:cNvSpPr txBox="1"/>
          <p:nvPr/>
        </p:nvSpPr>
        <p:spPr>
          <a:xfrm>
            <a:off x="2156604" y="3814479"/>
            <a:ext cx="2277374" cy="369332"/>
          </a:xfrm>
          <a:prstGeom prst="rect">
            <a:avLst/>
          </a:prstGeom>
          <a:noFill/>
        </p:spPr>
        <p:txBody>
          <a:bodyPr wrap="square" rtlCol="0">
            <a:spAutoFit/>
          </a:bodyPr>
          <a:lstStyle/>
          <a:p>
            <a:r>
              <a:rPr lang="en-MY" dirty="0"/>
              <a:t>HISTOGRAM</a:t>
            </a:r>
          </a:p>
        </p:txBody>
      </p:sp>
      <p:pic>
        <p:nvPicPr>
          <p:cNvPr id="57" name="Picture 56" descr="https://media.discordapp.net/attachments/703261742763081741/704029407622201344/Screenshot_57.png?width=899&amp;height=486"/>
          <p:cNvPicPr/>
          <p:nvPr/>
        </p:nvPicPr>
        <p:blipFill>
          <a:blip r:embed="rId4">
            <a:extLst>
              <a:ext uri="{28A0092B-C50C-407E-A947-70E740481C1C}">
                <a14:useLocalDpi xmlns:a14="http://schemas.microsoft.com/office/drawing/2010/main" val="0"/>
              </a:ext>
            </a:extLst>
          </a:blip>
          <a:srcRect/>
          <a:stretch>
            <a:fillRect/>
          </a:stretch>
        </p:blipFill>
        <p:spPr bwMode="auto">
          <a:xfrm>
            <a:off x="6176513" y="3191774"/>
            <a:ext cx="5313872" cy="3260785"/>
          </a:xfrm>
          <a:prstGeom prst="rect">
            <a:avLst/>
          </a:prstGeom>
          <a:noFill/>
          <a:ln>
            <a:noFill/>
          </a:ln>
        </p:spPr>
      </p:pic>
      <p:sp>
        <p:nvSpPr>
          <p:cNvPr id="58" name="TextBox 57"/>
          <p:cNvSpPr txBox="1"/>
          <p:nvPr/>
        </p:nvSpPr>
        <p:spPr>
          <a:xfrm>
            <a:off x="8209470" y="2691442"/>
            <a:ext cx="2277374" cy="369332"/>
          </a:xfrm>
          <a:prstGeom prst="rect">
            <a:avLst/>
          </a:prstGeom>
          <a:noFill/>
        </p:spPr>
        <p:txBody>
          <a:bodyPr wrap="square" rtlCol="0">
            <a:spAutoFit/>
          </a:bodyPr>
          <a:lstStyle/>
          <a:p>
            <a:r>
              <a:rPr lang="en-MY" dirty="0"/>
              <a:t>BAR CHART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C:\Users\rosha\AppData\Local\Microsoft\Windows\INetCache\Content.Word\Screenshot (50).png"/>
          <p:cNvPicPr/>
          <p:nvPr/>
        </p:nvPicPr>
        <p:blipFill>
          <a:blip r:embed="rId3">
            <a:extLst>
              <a:ext uri="{28A0092B-C50C-407E-A947-70E740481C1C}">
                <a14:useLocalDpi xmlns:a14="http://schemas.microsoft.com/office/drawing/2010/main" val="0"/>
              </a:ext>
            </a:extLst>
          </a:blip>
          <a:srcRect/>
          <a:stretch>
            <a:fillRect/>
          </a:stretch>
        </p:blipFill>
        <p:spPr bwMode="auto">
          <a:xfrm>
            <a:off x="354311" y="458607"/>
            <a:ext cx="5686425" cy="2835275"/>
          </a:xfrm>
          <a:prstGeom prst="rect">
            <a:avLst/>
          </a:prstGeom>
          <a:noFill/>
          <a:ln>
            <a:noFill/>
          </a:ln>
        </p:spPr>
      </p:pic>
      <p:sp>
        <p:nvSpPr>
          <p:cNvPr id="93" name="TextBox 92"/>
          <p:cNvSpPr txBox="1"/>
          <p:nvPr/>
        </p:nvSpPr>
        <p:spPr>
          <a:xfrm>
            <a:off x="2378013" y="3571336"/>
            <a:ext cx="2277374" cy="369332"/>
          </a:xfrm>
          <a:prstGeom prst="rect">
            <a:avLst/>
          </a:prstGeom>
          <a:noFill/>
        </p:spPr>
        <p:txBody>
          <a:bodyPr wrap="square" rtlCol="0">
            <a:spAutoFit/>
          </a:bodyPr>
          <a:lstStyle/>
          <a:p>
            <a:r>
              <a:rPr lang="en-MY" dirty="0"/>
              <a:t>BAR CHART</a:t>
            </a:r>
          </a:p>
        </p:txBody>
      </p:sp>
      <p:sp>
        <p:nvSpPr>
          <p:cNvPr id="94" name="TextBox 93"/>
          <p:cNvSpPr txBox="1"/>
          <p:nvPr/>
        </p:nvSpPr>
        <p:spPr>
          <a:xfrm>
            <a:off x="8243975" y="3109216"/>
            <a:ext cx="2277374" cy="369332"/>
          </a:xfrm>
          <a:prstGeom prst="rect">
            <a:avLst/>
          </a:prstGeom>
          <a:noFill/>
        </p:spPr>
        <p:txBody>
          <a:bodyPr wrap="square" rtlCol="0">
            <a:spAutoFit/>
          </a:bodyPr>
          <a:lstStyle/>
          <a:p>
            <a:r>
              <a:rPr lang="en-MY" dirty="0"/>
              <a:t>STEM AND LEAF</a:t>
            </a:r>
          </a:p>
        </p:txBody>
      </p:sp>
      <p:pic>
        <p:nvPicPr>
          <p:cNvPr id="95" name="Picture 94" descr="C:\Users\rosha\AppData\Local\Microsoft\Windows\INetCache\Content.Word\Screenshot (51).png"/>
          <p:cNvPicPr/>
          <p:nvPr/>
        </p:nvPicPr>
        <p:blipFill>
          <a:blip r:embed="rId4">
            <a:extLst>
              <a:ext uri="{28A0092B-C50C-407E-A947-70E740481C1C}">
                <a14:useLocalDpi xmlns:a14="http://schemas.microsoft.com/office/drawing/2010/main" val="0"/>
              </a:ext>
            </a:extLst>
          </a:blip>
          <a:srcRect/>
          <a:stretch>
            <a:fillRect/>
          </a:stretch>
        </p:blipFill>
        <p:spPr bwMode="auto">
          <a:xfrm>
            <a:off x="6608361" y="3750887"/>
            <a:ext cx="4841240" cy="26968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3706480" y="611718"/>
            <a:ext cx="2277374" cy="646331"/>
          </a:xfrm>
          <a:prstGeom prst="rect">
            <a:avLst/>
          </a:prstGeom>
          <a:noFill/>
        </p:spPr>
        <p:txBody>
          <a:bodyPr wrap="square" rtlCol="0">
            <a:spAutoFit/>
          </a:bodyPr>
          <a:lstStyle/>
          <a:p>
            <a:r>
              <a:rPr lang="en-MY" dirty="0"/>
              <a:t>FREQUENCY DISTRIBUTION</a:t>
            </a:r>
          </a:p>
        </p:txBody>
      </p:sp>
      <p:sp>
        <p:nvSpPr>
          <p:cNvPr id="66" name="TextBox 65"/>
          <p:cNvSpPr txBox="1"/>
          <p:nvPr/>
        </p:nvSpPr>
        <p:spPr>
          <a:xfrm>
            <a:off x="4845167" y="5953058"/>
            <a:ext cx="2277374" cy="369332"/>
          </a:xfrm>
          <a:prstGeom prst="rect">
            <a:avLst/>
          </a:prstGeom>
          <a:noFill/>
        </p:spPr>
        <p:txBody>
          <a:bodyPr wrap="square" rtlCol="0">
            <a:spAutoFit/>
          </a:bodyPr>
          <a:lstStyle/>
          <a:p>
            <a:r>
              <a:rPr lang="en-MY" dirty="0"/>
              <a:t>BOX PLOT</a:t>
            </a:r>
          </a:p>
        </p:txBody>
      </p:sp>
      <p:pic>
        <p:nvPicPr>
          <p:cNvPr id="68" name="Picture 67" descr="C:\Users\rosha\AppData\Local\Microsoft\Windows\INetCache\Content.Word\Screenshot_55.png"/>
          <p:cNvPicPr/>
          <p:nvPr/>
        </p:nvPicPr>
        <p:blipFill>
          <a:blip r:embed="rId3">
            <a:extLst>
              <a:ext uri="{28A0092B-C50C-407E-A947-70E740481C1C}">
                <a14:useLocalDpi xmlns:a14="http://schemas.microsoft.com/office/drawing/2010/main" val="0"/>
              </a:ext>
            </a:extLst>
          </a:blip>
          <a:srcRect/>
          <a:stretch>
            <a:fillRect/>
          </a:stretch>
        </p:blipFill>
        <p:spPr bwMode="auto">
          <a:xfrm>
            <a:off x="365461" y="251574"/>
            <a:ext cx="2627630" cy="1006475"/>
          </a:xfrm>
          <a:prstGeom prst="rect">
            <a:avLst/>
          </a:prstGeom>
          <a:noFill/>
          <a:ln>
            <a:noFill/>
          </a:ln>
        </p:spPr>
      </p:pic>
      <p:pic>
        <p:nvPicPr>
          <p:cNvPr id="69" name="Picture 68"/>
          <p:cNvPicPr/>
          <p:nvPr/>
        </p:nvPicPr>
        <p:blipFill>
          <a:blip r:embed="rId4">
            <a:extLst>
              <a:ext uri="{28A0092B-C50C-407E-A947-70E740481C1C}">
                <a14:useLocalDpi xmlns:a14="http://schemas.microsoft.com/office/drawing/2010/main" val="0"/>
              </a:ext>
            </a:extLst>
          </a:blip>
          <a:srcRect/>
          <a:stretch>
            <a:fillRect/>
          </a:stretch>
        </p:blipFill>
        <p:spPr bwMode="auto">
          <a:xfrm>
            <a:off x="219410" y="1401383"/>
            <a:ext cx="5117465" cy="3415665"/>
          </a:xfrm>
          <a:prstGeom prst="rect">
            <a:avLst/>
          </a:prstGeom>
          <a:noFill/>
          <a:ln>
            <a:noFill/>
          </a:ln>
        </p:spPr>
      </p:pic>
      <p:pic>
        <p:nvPicPr>
          <p:cNvPr id="70" name="Picture 69" descr="C:\Users\rosha\AppData\Local\Microsoft\Windows\INetCache\Content.Word\Screenshot (52).png"/>
          <p:cNvPicPr/>
          <p:nvPr/>
        </p:nvPicPr>
        <p:blipFill>
          <a:blip r:embed="rId5">
            <a:extLst>
              <a:ext uri="{28A0092B-C50C-407E-A947-70E740481C1C}">
                <a14:useLocalDpi xmlns:a14="http://schemas.microsoft.com/office/drawing/2010/main" val="0"/>
              </a:ext>
            </a:extLst>
          </a:blip>
          <a:srcRect/>
          <a:stretch>
            <a:fillRect/>
          </a:stretch>
        </p:blipFill>
        <p:spPr bwMode="auto">
          <a:xfrm>
            <a:off x="6757357" y="4037162"/>
            <a:ext cx="5451896" cy="2741481"/>
          </a:xfrm>
          <a:prstGeom prst="rect">
            <a:avLst/>
          </a:prstGeom>
          <a:noFill/>
          <a:ln>
            <a:noFill/>
          </a:ln>
        </p:spPr>
      </p:pic>
      <p:pic>
        <p:nvPicPr>
          <p:cNvPr id="71" name="Picture 70" descr="C:\Users\rosha\AppData\Local\Microsoft\Windows\INetCache\Content.Word\Screenshot (54).png"/>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51574"/>
            <a:ext cx="5756694" cy="3110026"/>
          </a:xfrm>
          <a:prstGeom prst="rect">
            <a:avLst/>
          </a:prstGeom>
          <a:noFill/>
          <a:ln>
            <a:noFill/>
          </a:ln>
        </p:spPr>
      </p:pic>
      <p:sp>
        <p:nvSpPr>
          <p:cNvPr id="72" name="TextBox 71"/>
          <p:cNvSpPr txBox="1"/>
          <p:nvPr/>
        </p:nvSpPr>
        <p:spPr>
          <a:xfrm>
            <a:off x="7988060" y="3579443"/>
            <a:ext cx="2277374" cy="369332"/>
          </a:xfrm>
          <a:prstGeom prst="rect">
            <a:avLst/>
          </a:prstGeom>
          <a:noFill/>
        </p:spPr>
        <p:txBody>
          <a:bodyPr wrap="square" rtlCol="0">
            <a:spAutoFit/>
          </a:bodyPr>
          <a:lstStyle/>
          <a:p>
            <a:r>
              <a:rPr lang="en-MY"/>
              <a:t>SCATTER PLOT</a:t>
            </a:r>
            <a:endParaRPr lang="en-MY"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2"/>
          <p:cNvSpPr txBox="1"/>
          <p:nvPr/>
        </p:nvSpPr>
        <p:spPr>
          <a:xfrm>
            <a:off x="2977107" y="3794312"/>
            <a:ext cx="6237784" cy="6394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MY" altLang="en-US" sz="1400" dirty="0">
                <a:solidFill>
                  <a:schemeClr val="tx1">
                    <a:lumMod val="85000"/>
                    <a:lumOff val="15000"/>
                  </a:schemeClr>
                </a:solidFill>
                <a:ea typeface="Roboto" panose="02000000000000000000" pitchFamily="2" charset="0"/>
                <a:cs typeface="Calibri" panose="020F0502020204030204" pitchFamily="34" charset="0"/>
              </a:rPr>
              <a:t>Text here</a:t>
            </a:r>
          </a:p>
          <a:p>
            <a:pPr marL="0" indent="0" algn="ctr">
              <a:buNone/>
            </a:pPr>
            <a:endParaRPr lang="en-MY" altLang="en-US" sz="1400" dirty="0">
              <a:solidFill>
                <a:schemeClr val="tx1">
                  <a:lumMod val="85000"/>
                  <a:lumOff val="15000"/>
                </a:schemeClr>
              </a:solidFill>
              <a:ea typeface="Roboto" panose="02000000000000000000" pitchFamily="2" charset="0"/>
              <a:cs typeface="Calibri" panose="020F0502020204030204" pitchFamily="34" charset="0"/>
            </a:endParaRPr>
          </a:p>
        </p:txBody>
      </p:sp>
      <p:sp>
        <p:nvSpPr>
          <p:cNvPr id="9" name="TextBox 7"/>
          <p:cNvSpPr txBox="1"/>
          <p:nvPr/>
        </p:nvSpPr>
        <p:spPr>
          <a:xfrm>
            <a:off x="3281916" y="2904817"/>
            <a:ext cx="5628168" cy="635000"/>
          </a:xfrm>
          <a:prstGeom prst="rect">
            <a:avLst/>
          </a:prstGeom>
          <a:noFill/>
        </p:spPr>
        <p:txBody>
          <a:bodyPr wrap="square" rIns="144000" bIns="36000" numCol="1" spcCol="360000" rtlCol="0">
            <a:spAutoFit/>
          </a:bodyPr>
          <a:lstStyle/>
          <a:p>
            <a:pPr marL="0" algn="ctr">
              <a:buClrTx/>
              <a:buSzTx/>
              <a:buNone/>
            </a:pPr>
            <a:r>
              <a:rPr lang="en-MY" altLang="en-US" sz="3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mn-ea"/>
              </a:rPr>
              <a:t>Conclusion</a:t>
            </a:r>
          </a:p>
        </p:txBody>
      </p:sp>
      <p:sp>
        <p:nvSpPr>
          <p:cNvPr id="10" name="矩形 9"/>
          <p:cNvSpPr/>
          <p:nvPr/>
        </p:nvSpPr>
        <p:spPr>
          <a:xfrm>
            <a:off x="1923126" y="775505"/>
            <a:ext cx="8366768" cy="5137818"/>
          </a:xfrm>
          <a:prstGeom prst="rect">
            <a:avLst/>
          </a:prstGeom>
          <a:noFill/>
          <a:ln w="38100">
            <a:solidFill>
              <a:srgbClr val="A38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
        <p:nvSpPr>
          <p:cNvPr id="6" name="矩形 5"/>
          <p:cNvSpPr/>
          <p:nvPr/>
        </p:nvSpPr>
        <p:spPr>
          <a:xfrm>
            <a:off x="9380840" y="5321293"/>
            <a:ext cx="1776067" cy="1090637"/>
          </a:xfrm>
          <a:prstGeom prst="rect">
            <a:avLst/>
          </a:prstGeom>
          <a:noFill/>
          <a:ln w="12700">
            <a:solidFill>
              <a:srgbClr val="A3875D">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
        <p:nvSpPr>
          <p:cNvPr id="7" name="矩形 6"/>
          <p:cNvSpPr/>
          <p:nvPr/>
        </p:nvSpPr>
        <p:spPr>
          <a:xfrm>
            <a:off x="1358034" y="4822210"/>
            <a:ext cx="1130184" cy="694017"/>
          </a:xfrm>
          <a:prstGeom prst="rect">
            <a:avLst/>
          </a:prstGeom>
          <a:noFill/>
          <a:ln w="12700">
            <a:solidFill>
              <a:srgbClr val="A3875D">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949"/>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949"/>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449"/>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226" y="1190445"/>
            <a:ext cx="9437299" cy="3970318"/>
          </a:xfrm>
          <a:prstGeom prst="rect">
            <a:avLst/>
          </a:prstGeom>
          <a:noFill/>
        </p:spPr>
        <p:txBody>
          <a:bodyPr wrap="square" rtlCol="0">
            <a:spAutoFit/>
          </a:bodyPr>
          <a:lstStyle/>
          <a:p>
            <a:r>
              <a:rPr lang="en-US" dirty="0"/>
              <a:t>In conclusion, we were able to relate that the average hours of sleep does have an effect on the health. As we can take away from the responses, a large number of those who are </a:t>
            </a:r>
            <a:r>
              <a:rPr lang="en-US" dirty="0" err="1"/>
              <a:t>avaragely</a:t>
            </a:r>
            <a:r>
              <a:rPr lang="en-US" dirty="0"/>
              <a:t> </a:t>
            </a:r>
            <a:r>
              <a:rPr lang="en-US" dirty="0" err="1"/>
              <a:t>slepping</a:t>
            </a:r>
            <a:r>
              <a:rPr lang="en-US" dirty="0"/>
              <a:t> for 5 to 2 hours every night were struggling as they were unable to concentrate, understand and even </a:t>
            </a:r>
            <a:r>
              <a:rPr lang="en-US" dirty="0" err="1"/>
              <a:t>physicall</a:t>
            </a:r>
            <a:r>
              <a:rPr lang="en-US" dirty="0"/>
              <a:t> have the </a:t>
            </a:r>
            <a:r>
              <a:rPr lang="en-US" dirty="0" err="1"/>
              <a:t>capabilty</a:t>
            </a:r>
            <a:r>
              <a:rPr lang="en-US" dirty="0"/>
              <a:t> for their bodies to perform. This is because ass the brain is unable to rest and achieve a state of R.E.M sleep, the body was not able to </a:t>
            </a:r>
            <a:r>
              <a:rPr lang="en-US" dirty="0" err="1"/>
              <a:t>functionto</a:t>
            </a:r>
            <a:r>
              <a:rPr lang="en-US" dirty="0"/>
              <a:t> its full capacity. The capability to understand and concentrate are reduced as well. It is also clearly seen that a large number of them face the issue of to much work and therefore they are unable to get enough sleep. This may be due to time management or even overbearing amount of work. These factors are easily </a:t>
            </a:r>
            <a:r>
              <a:rPr lang="en-US" dirty="0" err="1"/>
              <a:t>overcomed</a:t>
            </a:r>
            <a:r>
              <a:rPr lang="en-US" dirty="0"/>
              <a:t> and should not be taken lightly by anyone. It should be taken into account and improved upon in the future to come. It is also important to educate society on the consequences of lack of sleep on the health as majority of the respondents were unaware. Health awareness should be focused upon and sleep </a:t>
            </a:r>
            <a:r>
              <a:rPr lang="en-US" dirty="0" err="1"/>
              <a:t>althoough</a:t>
            </a:r>
            <a:r>
              <a:rPr lang="en-US" dirty="0"/>
              <a:t> it may seem like a small issue, should not be taken so lightly. </a:t>
            </a:r>
            <a:endParaRPr lang="en-MY" dirty="0"/>
          </a:p>
          <a:p>
            <a:endParaRPr lang="en-MY"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 name="组合 1"/>
          <p:cNvGrpSpPr/>
          <p:nvPr/>
        </p:nvGrpSpPr>
        <p:grpSpPr>
          <a:xfrm>
            <a:off x="3657605" y="1315092"/>
            <a:ext cx="4876790" cy="870438"/>
            <a:chOff x="2991853" y="1648325"/>
            <a:chExt cx="6208294" cy="1108095"/>
          </a:xfrm>
        </p:grpSpPr>
        <p:sp>
          <p:nvSpPr>
            <p:cNvPr id="9" name="矩形 8"/>
            <p:cNvSpPr/>
            <p:nvPr/>
          </p:nvSpPr>
          <p:spPr>
            <a:xfrm>
              <a:off x="2991853" y="1648325"/>
              <a:ext cx="3084093" cy="1108095"/>
            </a:xfrm>
            <a:prstGeom prst="rect">
              <a:avLst/>
            </a:prstGeom>
            <a:solidFill>
              <a:srgbClr val="786344"/>
            </a:solidFill>
            <a:ln>
              <a:solidFill>
                <a:srgbClr val="786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
          <p:nvSpPr>
            <p:cNvPr id="10" name="矩形 9"/>
            <p:cNvSpPr/>
            <p:nvPr/>
          </p:nvSpPr>
          <p:spPr>
            <a:xfrm>
              <a:off x="6075946" y="1648325"/>
              <a:ext cx="3124201" cy="1108095"/>
            </a:xfrm>
            <a:prstGeom prst="rect">
              <a:avLst/>
            </a:prstGeom>
            <a:noFill/>
            <a:ln>
              <a:solidFill>
                <a:srgbClr val="786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grpSp>
      <p:sp>
        <p:nvSpPr>
          <p:cNvPr id="207" name="TextBox 15"/>
          <p:cNvSpPr txBox="1"/>
          <p:nvPr/>
        </p:nvSpPr>
        <p:spPr>
          <a:xfrm>
            <a:off x="3853815" y="1489075"/>
            <a:ext cx="2226310" cy="521970"/>
          </a:xfrm>
          <a:prstGeom prst="rect">
            <a:avLst/>
          </a:prstGeom>
          <a:noFill/>
        </p:spPr>
        <p:txBody>
          <a:bodyPr wrap="square" rtlCol="0">
            <a:spAutoFit/>
          </a:bodyPr>
          <a:lstStyle/>
          <a:p>
            <a:r>
              <a:rPr lang="en-US" altLang="zh-CN" sz="2800" dirty="0">
                <a:solidFill>
                  <a:schemeClr val="bg1"/>
                </a:solidFill>
                <a:latin typeface="Calibri" panose="020F0502020204030204" pitchFamily="34" charset="0"/>
                <a:ea typeface="Arial" panose="020B0604020202020204" pitchFamily="34" charset="0"/>
                <a:cs typeface="Calibri" panose="020F0502020204030204" pitchFamily="34" charset="0"/>
              </a:rPr>
              <a:t>CONTENTS</a:t>
            </a:r>
            <a:endParaRPr lang="zh-CN" altLang="en-US" sz="2800" dirty="0">
              <a:solidFill>
                <a:schemeClr val="bg1"/>
              </a:solidFill>
              <a:latin typeface="Calibri" panose="020F0502020204030204" pitchFamily="34" charset="0"/>
              <a:ea typeface="Arial" panose="020B0604020202020204" pitchFamily="34" charset="0"/>
              <a:cs typeface="Calibri" panose="020F0502020204030204" pitchFamily="34" charset="0"/>
            </a:endParaRPr>
          </a:p>
        </p:txBody>
      </p:sp>
      <p:grpSp>
        <p:nvGrpSpPr>
          <p:cNvPr id="12" name="组合 11"/>
          <p:cNvGrpSpPr/>
          <p:nvPr/>
        </p:nvGrpSpPr>
        <p:grpSpPr>
          <a:xfrm>
            <a:off x="6499457" y="2728860"/>
            <a:ext cx="1159598" cy="1080000"/>
            <a:chOff x="6293826" y="2256249"/>
            <a:chExt cx="1159598" cy="1080000"/>
          </a:xfrm>
        </p:grpSpPr>
        <p:sp>
          <p:nvSpPr>
            <p:cNvPr id="13" name="Oval 14"/>
            <p:cNvSpPr>
              <a:spLocks noChangeAspect="1"/>
            </p:cNvSpPr>
            <p:nvPr/>
          </p:nvSpPr>
          <p:spPr>
            <a:xfrm>
              <a:off x="6339227" y="2256249"/>
              <a:ext cx="1080000" cy="10800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786344"/>
                </a:solidFill>
                <a:ea typeface="Calibri" panose="020F0502020204030204" pitchFamily="34" charset="0"/>
                <a:cs typeface="Calibri" panose="020F0502020204030204" pitchFamily="34" charset="0"/>
              </a:endParaRPr>
            </a:p>
          </p:txBody>
        </p:sp>
        <p:sp>
          <p:nvSpPr>
            <p:cNvPr id="14" name="TextBox 21"/>
            <p:cNvSpPr txBox="1"/>
            <p:nvPr/>
          </p:nvSpPr>
          <p:spPr>
            <a:xfrm>
              <a:off x="6293826" y="2349979"/>
              <a:ext cx="1159598" cy="830997"/>
            </a:xfrm>
            <a:prstGeom prst="rect">
              <a:avLst/>
            </a:prstGeom>
            <a:noFill/>
          </p:spPr>
          <p:txBody>
            <a:bodyPr wrap="square" rtlCol="0">
              <a:spAutoFit/>
            </a:bodyPr>
            <a:lstStyle/>
            <a:p>
              <a:pPr algn="ctr"/>
              <a:r>
                <a:rPr lang="en-US" sz="4800" dirty="0">
                  <a:solidFill>
                    <a:srgbClr val="786344"/>
                  </a:solidFill>
                  <a:latin typeface="Calibri" panose="020F0502020204030204" pitchFamily="34" charset="0"/>
                  <a:ea typeface="Calibri" panose="020F0502020204030204" pitchFamily="34" charset="0"/>
                  <a:cs typeface="Calibri" panose="020F0502020204030204" pitchFamily="34" charset="0"/>
                </a:rPr>
                <a:t>03</a:t>
              </a:r>
              <a:endParaRPr lang="id-ID" sz="4400" dirty="0">
                <a:solidFill>
                  <a:srgbClr val="786344"/>
                </a:solidFill>
                <a:latin typeface="Arial" panose="020B0604020202020204" pitchFamily="34" charset="0"/>
                <a:ea typeface="Calibri" panose="020F0502020204030204" pitchFamily="34" charset="0"/>
                <a:cs typeface="Calibri" panose="020F0502020204030204" pitchFamily="34" charset="0"/>
              </a:endParaRPr>
            </a:p>
          </p:txBody>
        </p:sp>
      </p:grpSp>
      <p:grpSp>
        <p:nvGrpSpPr>
          <p:cNvPr id="15" name="组合 14"/>
          <p:cNvGrpSpPr/>
          <p:nvPr/>
        </p:nvGrpSpPr>
        <p:grpSpPr>
          <a:xfrm>
            <a:off x="8967450" y="2660000"/>
            <a:ext cx="1080000" cy="1080000"/>
            <a:chOff x="8486363" y="2187389"/>
            <a:chExt cx="1080000" cy="1080000"/>
          </a:xfrm>
        </p:grpSpPr>
        <p:sp>
          <p:nvSpPr>
            <p:cNvPr id="16" name="Oval 19"/>
            <p:cNvSpPr>
              <a:spLocks noChangeAspect="1"/>
            </p:cNvSpPr>
            <p:nvPr/>
          </p:nvSpPr>
          <p:spPr>
            <a:xfrm>
              <a:off x="8486363" y="2187389"/>
              <a:ext cx="1080000" cy="10800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786344"/>
                </a:solidFill>
                <a:ea typeface="Calibri" panose="020F0502020204030204" pitchFamily="34" charset="0"/>
                <a:cs typeface="Calibri" panose="020F0502020204030204" pitchFamily="34" charset="0"/>
              </a:endParaRPr>
            </a:p>
          </p:txBody>
        </p:sp>
        <p:sp>
          <p:nvSpPr>
            <p:cNvPr id="17" name="TextBox 22"/>
            <p:cNvSpPr txBox="1"/>
            <p:nvPr/>
          </p:nvSpPr>
          <p:spPr>
            <a:xfrm>
              <a:off x="8486363" y="2385509"/>
              <a:ext cx="1079500" cy="829945"/>
            </a:xfrm>
            <a:prstGeom prst="rect">
              <a:avLst/>
            </a:prstGeom>
            <a:noFill/>
          </p:spPr>
          <p:txBody>
            <a:bodyPr wrap="square" rtlCol="0">
              <a:spAutoFit/>
            </a:bodyPr>
            <a:lstStyle/>
            <a:p>
              <a:pPr algn="ctr"/>
              <a:r>
                <a:rPr lang="en-US" sz="4800" dirty="0">
                  <a:solidFill>
                    <a:srgbClr val="786344"/>
                  </a:solidFill>
                  <a:latin typeface="Calibri" panose="020F0502020204030204" pitchFamily="34" charset="0"/>
                  <a:ea typeface="Calibri" panose="020F0502020204030204" pitchFamily="34" charset="0"/>
                  <a:cs typeface="Calibri" panose="020F0502020204030204" pitchFamily="34" charset="0"/>
                </a:rPr>
                <a:t>04</a:t>
              </a:r>
              <a:endParaRPr lang="id-ID" sz="4400" dirty="0">
                <a:solidFill>
                  <a:srgbClr val="786344"/>
                </a:solidFill>
                <a:latin typeface="Arial" panose="020B0604020202020204" pitchFamily="34" charset="0"/>
                <a:ea typeface="Calibri" panose="020F0502020204030204" pitchFamily="34" charset="0"/>
                <a:cs typeface="Calibri" panose="020F0502020204030204" pitchFamily="34" charset="0"/>
              </a:endParaRPr>
            </a:p>
          </p:txBody>
        </p:sp>
      </p:grpSp>
      <p:sp>
        <p:nvSpPr>
          <p:cNvPr id="18" name="TextBox 86"/>
          <p:cNvSpPr txBox="1">
            <a:spLocks noChangeArrowheads="1"/>
          </p:cNvSpPr>
          <p:nvPr/>
        </p:nvSpPr>
        <p:spPr bwMode="auto">
          <a:xfrm>
            <a:off x="1306195" y="3930015"/>
            <a:ext cx="17386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MY" altLang="en-US" dirty="0">
                <a:solidFill>
                  <a:schemeClr val="tx1">
                    <a:lumMod val="85000"/>
                    <a:lumOff val="15000"/>
                  </a:schemeClr>
                </a:solidFill>
                <a:latin typeface="Times New Roman" panose="02020603050405020304" charset="0"/>
                <a:ea typeface="Calibri" panose="020F0502020204030204" pitchFamily="34" charset="0"/>
                <a:cs typeface="Times New Roman" panose="02020603050405020304" charset="0"/>
              </a:rPr>
              <a:t>Introduction</a:t>
            </a:r>
          </a:p>
        </p:txBody>
      </p:sp>
      <p:sp>
        <p:nvSpPr>
          <p:cNvPr id="19" name="Content Placeholder 2"/>
          <p:cNvSpPr txBox="1"/>
          <p:nvPr/>
        </p:nvSpPr>
        <p:spPr>
          <a:xfrm>
            <a:off x="3655695" y="3970655"/>
            <a:ext cx="2037080" cy="2965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MY" altLang="zh-CN" sz="1800" dirty="0">
                <a:solidFill>
                  <a:schemeClr val="tx1">
                    <a:lumMod val="85000"/>
                    <a:lumOff val="15000"/>
                  </a:schemeClr>
                </a:solidFill>
                <a:latin typeface="Times New Roman" panose="02020603050405020304" charset="0"/>
                <a:ea typeface="Calibri" panose="020F0502020204030204" pitchFamily="34" charset="0"/>
                <a:cs typeface="Times New Roman" panose="02020603050405020304" charset="0"/>
              </a:rPr>
              <a:t>Methodology</a:t>
            </a:r>
          </a:p>
        </p:txBody>
      </p:sp>
      <p:sp>
        <p:nvSpPr>
          <p:cNvPr id="20" name="Content Placeholder 2"/>
          <p:cNvSpPr txBox="1"/>
          <p:nvPr/>
        </p:nvSpPr>
        <p:spPr>
          <a:xfrm>
            <a:off x="6379992" y="3970421"/>
            <a:ext cx="1539620"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ctr">
              <a:buClrTx/>
              <a:buSzTx/>
              <a:buNone/>
            </a:pPr>
            <a:r>
              <a:rPr lang="en-MY" altLang="zh-CN" sz="1800" dirty="0">
                <a:solidFill>
                  <a:schemeClr val="tx1">
                    <a:lumMod val="85000"/>
                    <a:lumOff val="15000"/>
                  </a:schemeClr>
                </a:solidFill>
                <a:latin typeface="Times New Roman" panose="02020603050405020304" charset="0"/>
                <a:ea typeface="Calibri" panose="020F0502020204030204" pitchFamily="34" charset="0"/>
                <a:cs typeface="Times New Roman" panose="02020603050405020304" charset="0"/>
              </a:rPr>
              <a:t>Discussion	</a:t>
            </a:r>
          </a:p>
        </p:txBody>
      </p:sp>
      <p:sp>
        <p:nvSpPr>
          <p:cNvPr id="21" name="Content Placeholder 2"/>
          <p:cNvSpPr txBox="1"/>
          <p:nvPr/>
        </p:nvSpPr>
        <p:spPr>
          <a:xfrm>
            <a:off x="8724663" y="3930033"/>
            <a:ext cx="1565388" cy="3385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MY" altLang="zh-CN" sz="1800" dirty="0">
                <a:solidFill>
                  <a:schemeClr val="tx1">
                    <a:lumMod val="85000"/>
                    <a:lumOff val="15000"/>
                  </a:schemeClr>
                </a:solidFill>
                <a:latin typeface="Times New Roman" panose="02020603050405020304" charset="0"/>
                <a:ea typeface="Calibri" panose="020F0502020204030204" pitchFamily="34" charset="0"/>
                <a:cs typeface="Times New Roman" panose="02020603050405020304" charset="0"/>
              </a:rPr>
              <a:t>Conclusion</a:t>
            </a:r>
          </a:p>
        </p:txBody>
      </p:sp>
      <p:grpSp>
        <p:nvGrpSpPr>
          <p:cNvPr id="22" name="组合 21"/>
          <p:cNvGrpSpPr/>
          <p:nvPr/>
        </p:nvGrpSpPr>
        <p:grpSpPr>
          <a:xfrm>
            <a:off x="4062228" y="2660000"/>
            <a:ext cx="1128834" cy="1080000"/>
            <a:chOff x="4113018" y="2187389"/>
            <a:chExt cx="1128834" cy="1080000"/>
          </a:xfrm>
        </p:grpSpPr>
        <p:sp>
          <p:nvSpPr>
            <p:cNvPr id="23" name="Oval 11"/>
            <p:cNvSpPr>
              <a:spLocks noChangeAspect="1"/>
            </p:cNvSpPr>
            <p:nvPr/>
          </p:nvSpPr>
          <p:spPr>
            <a:xfrm>
              <a:off x="4137435" y="2187389"/>
              <a:ext cx="1080000" cy="1080000"/>
            </a:xfrm>
            <a:prstGeom prst="ellipse">
              <a:avLst/>
            </a:prstGeom>
            <a:noFill/>
            <a:ln w="254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786344"/>
                </a:solidFill>
                <a:ea typeface="Calibri" panose="020F0502020204030204" pitchFamily="34" charset="0"/>
                <a:cs typeface="Calibri" panose="020F0502020204030204" pitchFamily="34" charset="0"/>
              </a:endParaRPr>
            </a:p>
          </p:txBody>
        </p:sp>
        <p:sp>
          <p:nvSpPr>
            <p:cNvPr id="24" name="TextBox 28"/>
            <p:cNvSpPr txBox="1"/>
            <p:nvPr/>
          </p:nvSpPr>
          <p:spPr>
            <a:xfrm>
              <a:off x="4113018" y="2384029"/>
              <a:ext cx="1128834" cy="830997"/>
            </a:xfrm>
            <a:prstGeom prst="rect">
              <a:avLst/>
            </a:prstGeom>
            <a:noFill/>
          </p:spPr>
          <p:txBody>
            <a:bodyPr wrap="square" rtlCol="0">
              <a:spAutoFit/>
            </a:bodyPr>
            <a:lstStyle/>
            <a:p>
              <a:pPr algn="ctr"/>
              <a:r>
                <a:rPr lang="en-US" sz="4800" dirty="0">
                  <a:solidFill>
                    <a:srgbClr val="786344"/>
                  </a:solidFill>
                  <a:latin typeface="Calibri" panose="020F0502020204030204" pitchFamily="34" charset="0"/>
                  <a:ea typeface="Calibri" panose="020F0502020204030204" pitchFamily="34" charset="0"/>
                  <a:cs typeface="Calibri" panose="020F0502020204030204" pitchFamily="34" charset="0"/>
                </a:rPr>
                <a:t>02</a:t>
              </a:r>
              <a:endParaRPr lang="id-ID" sz="4400" dirty="0">
                <a:solidFill>
                  <a:srgbClr val="786344"/>
                </a:solidFill>
                <a:latin typeface="Arial" panose="020B0604020202020204" pitchFamily="34" charset="0"/>
                <a:ea typeface="Calibri" panose="020F0502020204030204" pitchFamily="34" charset="0"/>
                <a:cs typeface="Calibri" panose="020F0502020204030204" pitchFamily="34" charset="0"/>
              </a:endParaRPr>
            </a:p>
          </p:txBody>
        </p:sp>
      </p:grpSp>
      <p:grpSp>
        <p:nvGrpSpPr>
          <p:cNvPr id="27" name="组合 26"/>
          <p:cNvGrpSpPr/>
          <p:nvPr/>
        </p:nvGrpSpPr>
        <p:grpSpPr>
          <a:xfrm>
            <a:off x="1624999" y="2660000"/>
            <a:ext cx="1128834" cy="1080000"/>
            <a:chOff x="1624999" y="2187389"/>
            <a:chExt cx="1128834" cy="1080000"/>
          </a:xfrm>
        </p:grpSpPr>
        <p:sp>
          <p:nvSpPr>
            <p:cNvPr id="28" name="Oval 11"/>
            <p:cNvSpPr>
              <a:spLocks noChangeAspect="1"/>
            </p:cNvSpPr>
            <p:nvPr/>
          </p:nvSpPr>
          <p:spPr>
            <a:xfrm>
              <a:off x="1649416" y="2187389"/>
              <a:ext cx="1080000" cy="1080000"/>
            </a:xfrm>
            <a:prstGeom prst="ellipse">
              <a:avLst/>
            </a:prstGeom>
            <a:noFill/>
            <a:ln w="254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786344"/>
                </a:solidFill>
                <a:ea typeface="Calibri" panose="020F0502020204030204" pitchFamily="34" charset="0"/>
                <a:cs typeface="Calibri" panose="020F0502020204030204" pitchFamily="34" charset="0"/>
              </a:endParaRPr>
            </a:p>
          </p:txBody>
        </p:sp>
        <p:sp>
          <p:nvSpPr>
            <p:cNvPr id="29" name="TextBox 28"/>
            <p:cNvSpPr txBox="1"/>
            <p:nvPr/>
          </p:nvSpPr>
          <p:spPr>
            <a:xfrm>
              <a:off x="1624999" y="2384029"/>
              <a:ext cx="1128834" cy="830997"/>
            </a:xfrm>
            <a:prstGeom prst="rect">
              <a:avLst/>
            </a:prstGeom>
            <a:noFill/>
          </p:spPr>
          <p:txBody>
            <a:bodyPr wrap="square" rtlCol="0">
              <a:spAutoFit/>
            </a:bodyPr>
            <a:lstStyle/>
            <a:p>
              <a:pPr algn="ctr"/>
              <a:r>
                <a:rPr lang="en-US" sz="4800" dirty="0">
                  <a:solidFill>
                    <a:srgbClr val="786344"/>
                  </a:solidFill>
                  <a:latin typeface="Calibri" panose="020F0502020204030204" pitchFamily="34" charset="0"/>
                  <a:ea typeface="Calibri" panose="020F0502020204030204" pitchFamily="34" charset="0"/>
                  <a:cs typeface="Calibri" panose="020F0502020204030204" pitchFamily="34" charset="0"/>
                </a:rPr>
                <a:t>01</a:t>
              </a:r>
              <a:endParaRPr lang="id-ID" sz="4400" dirty="0">
                <a:solidFill>
                  <a:srgbClr val="786344"/>
                </a:solidFill>
                <a:latin typeface="Arial" panose="020B0604020202020204" pitchFamily="34" charset="0"/>
                <a:ea typeface="Calibri" panose="020F0502020204030204" pitchFamily="34" charset="0"/>
                <a:cs typeface="Calibri" panose="020F0502020204030204" pitchFamily="34" charset="0"/>
              </a:endParaRPr>
            </a:p>
          </p:txBody>
        </p:sp>
      </p:grpSp>
      <p:cxnSp>
        <p:nvCxnSpPr>
          <p:cNvPr id="32" name="Straight Connector 10"/>
          <p:cNvCxnSpPr/>
          <p:nvPr/>
        </p:nvCxnSpPr>
        <p:spPr>
          <a:xfrm>
            <a:off x="7624858" y="3268860"/>
            <a:ext cx="1342592" cy="0"/>
          </a:xfrm>
          <a:prstGeom prst="line">
            <a:avLst/>
          </a:prstGeom>
          <a:ln w="25400" cmpd="sng">
            <a:solidFill>
              <a:schemeClr val="tx1">
                <a:lumMod val="50000"/>
                <a:lumOff val="50000"/>
              </a:schemeClr>
            </a:solidFill>
            <a:prstDash val="sysDash"/>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10"/>
          <p:cNvCxnSpPr>
            <a:stCxn id="24" idx="3"/>
          </p:cNvCxnSpPr>
          <p:nvPr/>
        </p:nvCxnSpPr>
        <p:spPr>
          <a:xfrm>
            <a:off x="5191062" y="3272139"/>
            <a:ext cx="1363576" cy="0"/>
          </a:xfrm>
          <a:prstGeom prst="line">
            <a:avLst/>
          </a:prstGeom>
          <a:ln w="25400" cmpd="sng">
            <a:solidFill>
              <a:schemeClr val="tx1">
                <a:lumMod val="50000"/>
                <a:lumOff val="50000"/>
              </a:schemeClr>
            </a:solidFill>
            <a:prstDash val="sysDash"/>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10"/>
          <p:cNvCxnSpPr>
            <a:stCxn id="29" idx="3"/>
            <a:endCxn id="24" idx="1"/>
          </p:cNvCxnSpPr>
          <p:nvPr/>
        </p:nvCxnSpPr>
        <p:spPr>
          <a:xfrm>
            <a:off x="2753833" y="3272139"/>
            <a:ext cx="1308395" cy="0"/>
          </a:xfrm>
          <a:prstGeom prst="line">
            <a:avLst/>
          </a:prstGeom>
          <a:ln w="25400" cmpd="sng">
            <a:solidFill>
              <a:schemeClr val="tx1">
                <a:lumMod val="50000"/>
                <a:lumOff val="50000"/>
              </a:schemeClr>
            </a:solidFill>
            <a:prstDash val="sysDash"/>
            <a:headEnd type="none" w="lg" len="lg"/>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1+#ppt_w/2"/>
                                          </p:val>
                                        </p:tav>
                                        <p:tav tm="100000">
                                          <p:val>
                                            <p:strVal val="#ppt_x"/>
                                          </p:val>
                                        </p:tav>
                                      </p:tavLst>
                                    </p:anim>
                                    <p:anim calcmode="lin" valueType="num">
                                      <p:cBhvr additive="base">
                                        <p:cTn id="12" dur="500" fill="hold"/>
                                        <p:tgtEl>
                                          <p:spTgt spid="20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par>
                                <p:cTn id="19" presetID="53" presetClass="entr" presetSubtype="16" fill="hold" nodeType="withEffect">
                                  <p:stCondLst>
                                    <p:cond delay="1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2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nodeType="withEffect">
                                  <p:stCondLst>
                                    <p:cond delay="3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22" presetClass="entr" presetSubtype="8" fill="hold" nodeType="withEffect">
                                  <p:stCondLst>
                                    <p:cond delay="20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750"/>
                                        <p:tgtEl>
                                          <p:spTgt spid="34"/>
                                        </p:tgtEl>
                                      </p:cBhvr>
                                    </p:animEffect>
                                  </p:childTnLst>
                                </p:cTn>
                              </p:par>
                              <p:par>
                                <p:cTn id="37" presetID="22" presetClass="entr" presetSubtype="8" fill="hold" nodeType="withEffect">
                                  <p:stCondLst>
                                    <p:cond delay="30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750"/>
                                        <p:tgtEl>
                                          <p:spTgt spid="33"/>
                                        </p:tgtEl>
                                      </p:cBhvr>
                                    </p:animEffect>
                                  </p:childTnLst>
                                </p:cTn>
                              </p:par>
                              <p:par>
                                <p:cTn id="40" presetID="22" presetClass="entr" presetSubtype="8" fill="hold" nodeType="withEffect">
                                  <p:stCondLst>
                                    <p:cond delay="40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750"/>
                                        <p:tgtEl>
                                          <p:spTgt spid="32"/>
                                        </p:tgtEl>
                                      </p:cBhvr>
                                    </p:animEffect>
                                  </p:childTnLst>
                                </p:cTn>
                              </p:par>
                            </p:childTnLst>
                          </p:cTn>
                        </p:par>
                        <p:par>
                          <p:cTn id="43" fill="hold">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500"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0-#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0-#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2"/>
          <p:cNvSpPr txBox="1"/>
          <p:nvPr/>
        </p:nvSpPr>
        <p:spPr>
          <a:xfrm>
            <a:off x="2567940" y="1599565"/>
            <a:ext cx="7077710" cy="3667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n-US" sz="1800" dirty="0">
                <a:solidFill>
                  <a:srgbClr val="262626"/>
                </a:solidFill>
                <a:latin typeface="Calibri" panose="020F0502020204030204" pitchFamily="34" charset="0"/>
                <a:ea typeface="Roboto" panose="02000000000000000000" pitchFamily="2" charset="0"/>
                <a:cs typeface="Calibri" panose="020F0502020204030204" pitchFamily="34" charset="0"/>
              </a:rPr>
              <a:t>Our studies focus on health awareness in the field of sleep deficiency among UTM students. As we know, sleep plays a vital role in health throughout our lives. There are many factors that play a part as to why a certain individual faces the issue of lack of sleep and it ranges from factors such as lifestyle, environmental factors, mental health as well as work related issues. By doing the survey, we can get to know the sleeping routine of the students which might lead to other consequences in their lives. We aim to understand the difficulties that are faced by students in achieving proper REM sleep and getting the right amount of hours needed</a:t>
            </a:r>
            <a:r>
              <a:rPr lang="en-US" sz="1800" dirty="0">
                <a:solidFill>
                  <a:srgbClr val="262626"/>
                </a:solidFill>
                <a:latin typeface="Times New Roman" panose="02020603050405020304" charset="0"/>
                <a:ea typeface="Roboto" panose="02000000000000000000" pitchFamily="2" charset="0"/>
                <a:cs typeface="Times New Roman" panose="02020603050405020304" charset="0"/>
              </a:rPr>
              <a:t> </a:t>
            </a:r>
            <a:endParaRPr lang="en-US" altLang="en-US" sz="1800" dirty="0">
              <a:solidFill>
                <a:srgbClr val="262626"/>
              </a:solidFill>
              <a:latin typeface="Times New Roman" panose="02020603050405020304" charset="0"/>
              <a:ea typeface="Roboto" panose="02000000000000000000" pitchFamily="2" charset="0"/>
              <a:cs typeface="Times New Roman" panose="02020603050405020304" charset="0"/>
            </a:endParaRPr>
          </a:p>
        </p:txBody>
      </p:sp>
      <p:sp>
        <p:nvSpPr>
          <p:cNvPr id="9" name="TextBox 7"/>
          <p:cNvSpPr txBox="1"/>
          <p:nvPr/>
        </p:nvSpPr>
        <p:spPr>
          <a:xfrm>
            <a:off x="3281916" y="964257"/>
            <a:ext cx="5628168" cy="635000"/>
          </a:xfrm>
          <a:prstGeom prst="rect">
            <a:avLst/>
          </a:prstGeom>
          <a:noFill/>
        </p:spPr>
        <p:txBody>
          <a:bodyPr wrap="square" rIns="144000" bIns="36000" numCol="1" spcCol="360000" rtlCol="0">
            <a:spAutoFit/>
          </a:bodyPr>
          <a:lstStyle/>
          <a:p>
            <a:pPr algn="ctr"/>
            <a:r>
              <a:rPr lang="en-MY" altLang="zh-CN" sz="3600" b="1" dirty="0">
                <a:solidFill>
                  <a:srgbClr val="4E402C"/>
                </a:solidFill>
                <a:latin typeface="Calibri" panose="020F0502020204030204" pitchFamily="34" charset="0"/>
                <a:ea typeface="Calibri" panose="020F0502020204030204" pitchFamily="34" charset="0"/>
                <a:cs typeface="Calibri" panose="020F0502020204030204" pitchFamily="34" charset="0"/>
              </a:rPr>
              <a:t>Introduction</a:t>
            </a:r>
          </a:p>
        </p:txBody>
      </p:sp>
      <p:sp>
        <p:nvSpPr>
          <p:cNvPr id="10" name="矩形 9"/>
          <p:cNvSpPr/>
          <p:nvPr/>
        </p:nvSpPr>
        <p:spPr>
          <a:xfrm>
            <a:off x="1923415" y="775335"/>
            <a:ext cx="8366760" cy="5316220"/>
          </a:xfrm>
          <a:prstGeom prst="rect">
            <a:avLst/>
          </a:prstGeom>
          <a:noFill/>
          <a:ln w="38100">
            <a:solidFill>
              <a:srgbClr val="A38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
        <p:nvSpPr>
          <p:cNvPr id="12" name="矩形 11"/>
          <p:cNvSpPr/>
          <p:nvPr/>
        </p:nvSpPr>
        <p:spPr>
          <a:xfrm>
            <a:off x="9580245" y="5718175"/>
            <a:ext cx="1276985" cy="694055"/>
          </a:xfrm>
          <a:prstGeom prst="rect">
            <a:avLst/>
          </a:prstGeom>
          <a:noFill/>
          <a:ln w="12700">
            <a:solidFill>
              <a:srgbClr val="A3875D">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
        <p:nvSpPr>
          <p:cNvPr id="13" name="矩形 12"/>
          <p:cNvSpPr/>
          <p:nvPr/>
        </p:nvSpPr>
        <p:spPr>
          <a:xfrm>
            <a:off x="1372004" y="5718195"/>
            <a:ext cx="1130184" cy="694017"/>
          </a:xfrm>
          <a:prstGeom prst="rect">
            <a:avLst/>
          </a:prstGeom>
          <a:noFill/>
          <a:ln w="12700">
            <a:solidFill>
              <a:srgbClr val="A3875D">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49"/>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49"/>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549"/>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bldLvl="0" animBg="1"/>
      <p:bldP spid="12" grpId="0" bldLvl="0" animBg="1"/>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descr="exhausted-tired-woman-sleeping-desk-after-overwork-office_1163-4315"/>
          <p:cNvPicPr>
            <a:picLocks noChangeAspect="1"/>
          </p:cNvPicPr>
          <p:nvPr/>
        </p:nvPicPr>
        <p:blipFill>
          <a:blip r:embed="rId3"/>
          <a:stretch>
            <a:fillRect/>
          </a:stretch>
        </p:blipFill>
        <p:spPr>
          <a:xfrm>
            <a:off x="5253355" y="2057400"/>
            <a:ext cx="5962650" cy="3971925"/>
          </a:xfrm>
          <a:prstGeom prst="rect">
            <a:avLst/>
          </a:prstGeom>
        </p:spPr>
      </p:pic>
      <p:sp>
        <p:nvSpPr>
          <p:cNvPr id="4" name="Text Box 3"/>
          <p:cNvSpPr txBox="1"/>
          <p:nvPr/>
        </p:nvSpPr>
        <p:spPr>
          <a:xfrm>
            <a:off x="914400" y="600075"/>
            <a:ext cx="4500245" cy="2861310"/>
          </a:xfrm>
          <a:prstGeom prst="rect">
            <a:avLst/>
          </a:prstGeom>
          <a:noFill/>
        </p:spPr>
        <p:txBody>
          <a:bodyPr wrap="square" rtlCol="0">
            <a:spAutoFit/>
          </a:bodyPr>
          <a:lstStyle/>
          <a:p>
            <a:pPr>
              <a:lnSpc>
                <a:spcPct val="150000"/>
              </a:lnSpc>
            </a:pPr>
            <a:r>
              <a:rPr lang="en-US" sz="2400" dirty="0">
                <a:ln>
                  <a:solidFill>
                    <a:srgbClr val="A3875D"/>
                  </a:solidFill>
                </a:ln>
                <a:solidFill>
                  <a:srgbClr val="786344"/>
                </a:solidFill>
                <a:effectLst/>
                <a:latin typeface="Cambria" panose="02040503050406030204" charset="0"/>
                <a:ea typeface="Roboto" panose="02000000000000000000" pitchFamily="2" charset="0"/>
                <a:cs typeface="Cambria" panose="02040503050406030204" charset="0"/>
                <a:sym typeface="+mn-ea"/>
              </a:rPr>
              <a:t>We also want to find out if the students are also well aware about the consequences of not getting enough sleep and what are the effects.</a:t>
            </a:r>
            <a:r>
              <a:rPr lang="en-US" sz="2400" dirty="0">
                <a:ln>
                  <a:solidFill>
                    <a:srgbClr val="A3875D"/>
                  </a:solidFill>
                </a:ln>
                <a:solidFill>
                  <a:srgbClr val="786344"/>
                </a:solidFill>
                <a:effectLst/>
                <a:latin typeface="Calibri" panose="020F0502020204030204" pitchFamily="34" charset="0"/>
                <a:ea typeface="Roboto" panose="02000000000000000000" pitchFamily="2" charset="0"/>
                <a:cs typeface="Calibri" panose="020F0502020204030204" pitchFamily="34" charset="0"/>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8" name="Rectangle 34"/>
          <p:cNvSpPr>
            <a:spLocks noChangeArrowheads="1"/>
          </p:cNvSpPr>
          <p:nvPr/>
        </p:nvSpPr>
        <p:spPr bwMode="auto">
          <a:xfrm>
            <a:off x="1715348" y="2233930"/>
            <a:ext cx="760493"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a:solidFill>
                  <a:srgbClr val="786344"/>
                </a:solidFill>
                <a:latin typeface="Calibri" panose="020F0502020204030204" pitchFamily="34" charset="0"/>
                <a:ea typeface="Calibri" panose="020F0502020204030204" pitchFamily="34" charset="0"/>
                <a:cs typeface="Calibri" panose="020F0502020204030204" pitchFamily="34" charset="0"/>
              </a:rPr>
              <a:t>1</a:t>
            </a:r>
          </a:p>
        </p:txBody>
      </p:sp>
      <p:sp>
        <p:nvSpPr>
          <p:cNvPr id="100" name="Rectangle 40"/>
          <p:cNvSpPr>
            <a:spLocks noChangeArrowheads="1"/>
          </p:cNvSpPr>
          <p:nvPr/>
        </p:nvSpPr>
        <p:spPr bwMode="auto">
          <a:xfrm>
            <a:off x="3715385" y="2233930"/>
            <a:ext cx="760493"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a:solidFill>
                  <a:srgbClr val="4E402C"/>
                </a:solidFill>
                <a:latin typeface="Calibri" panose="020F0502020204030204" pitchFamily="34" charset="0"/>
                <a:ea typeface="Calibri" panose="020F0502020204030204" pitchFamily="34" charset="0"/>
                <a:cs typeface="Calibri" panose="020F0502020204030204" pitchFamily="34" charset="0"/>
              </a:rPr>
              <a:t>2</a:t>
            </a:r>
          </a:p>
        </p:txBody>
      </p:sp>
      <p:sp>
        <p:nvSpPr>
          <p:cNvPr id="102" name="Rectangle 43"/>
          <p:cNvSpPr>
            <a:spLocks noChangeArrowheads="1"/>
          </p:cNvSpPr>
          <p:nvPr/>
        </p:nvSpPr>
        <p:spPr bwMode="auto">
          <a:xfrm>
            <a:off x="5715637" y="2233930"/>
            <a:ext cx="760493"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a:solidFill>
                  <a:srgbClr val="786344"/>
                </a:solidFill>
                <a:latin typeface="Calibri" panose="020F0502020204030204" pitchFamily="34" charset="0"/>
                <a:ea typeface="Calibri" panose="020F0502020204030204" pitchFamily="34" charset="0"/>
                <a:cs typeface="Calibri" panose="020F0502020204030204" pitchFamily="34" charset="0"/>
              </a:rPr>
              <a:t>3</a:t>
            </a:r>
          </a:p>
        </p:txBody>
      </p:sp>
      <p:sp>
        <p:nvSpPr>
          <p:cNvPr id="104" name="Rectangle 46"/>
          <p:cNvSpPr>
            <a:spLocks noChangeArrowheads="1"/>
          </p:cNvSpPr>
          <p:nvPr/>
        </p:nvSpPr>
        <p:spPr bwMode="auto">
          <a:xfrm>
            <a:off x="7720332" y="2233930"/>
            <a:ext cx="760493"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a:solidFill>
                  <a:srgbClr val="4E402C"/>
                </a:solidFill>
                <a:latin typeface="Calibri" panose="020F0502020204030204" pitchFamily="34" charset="0"/>
                <a:ea typeface="Calibri" panose="020F0502020204030204" pitchFamily="34" charset="0"/>
                <a:cs typeface="Calibri" panose="020F0502020204030204" pitchFamily="34" charset="0"/>
              </a:rPr>
              <a:t>4</a:t>
            </a:r>
          </a:p>
        </p:txBody>
      </p:sp>
      <p:sp>
        <p:nvSpPr>
          <p:cNvPr id="4" name="Text Box 3"/>
          <p:cNvSpPr txBox="1"/>
          <p:nvPr/>
        </p:nvSpPr>
        <p:spPr>
          <a:xfrm>
            <a:off x="1130300" y="1028700"/>
            <a:ext cx="7800975" cy="1014730"/>
          </a:xfrm>
          <a:prstGeom prst="rect">
            <a:avLst/>
          </a:prstGeom>
          <a:noFill/>
        </p:spPr>
        <p:txBody>
          <a:bodyPr wrap="square" rtlCol="0">
            <a:spAutoFit/>
          </a:bodyPr>
          <a:lstStyle/>
          <a:p>
            <a:r>
              <a:rPr lang="en-US" sz="2000" dirty="0">
                <a:ln>
                  <a:solidFill>
                    <a:srgbClr val="A3875D"/>
                  </a:solidFill>
                </a:ln>
                <a:solidFill>
                  <a:srgbClr val="262626"/>
                </a:solidFill>
                <a:latin typeface="Calibri" panose="020F0502020204030204" pitchFamily="34" charset="0"/>
                <a:ea typeface="Roboto" panose="02000000000000000000" pitchFamily="2" charset="0"/>
                <a:cs typeface="Calibri" panose="020F0502020204030204" pitchFamily="34" charset="0"/>
                <a:sym typeface="+mn-ea"/>
              </a:rPr>
              <a:t>Based on the answers that were given by the students we wanted to see what was the majority of factors faced by students as well as how it affects them on a daily basis . </a:t>
            </a:r>
          </a:p>
        </p:txBody>
      </p:sp>
      <p:sp>
        <p:nvSpPr>
          <p:cNvPr id="7" name="Text Box 6"/>
          <p:cNvSpPr txBox="1"/>
          <p:nvPr/>
        </p:nvSpPr>
        <p:spPr>
          <a:xfrm>
            <a:off x="1130300" y="3556000"/>
            <a:ext cx="9072245" cy="2814955"/>
          </a:xfrm>
          <a:prstGeom prst="rect">
            <a:avLst/>
          </a:prstGeom>
          <a:noFill/>
        </p:spPr>
        <p:txBody>
          <a:bodyPr wrap="square" rtlCol="0">
            <a:spAutoFit/>
          </a:bodyPr>
          <a:lstStyle/>
          <a:p>
            <a:pPr>
              <a:lnSpc>
                <a:spcPct val="150000"/>
              </a:lnSpc>
            </a:pPr>
            <a:r>
              <a:rPr lang="en-US" sz="2000" dirty="0">
                <a:ln>
                  <a:solidFill>
                    <a:srgbClr val="A3875D"/>
                  </a:solidFill>
                </a:ln>
                <a:solidFill>
                  <a:srgbClr val="262626"/>
                </a:solidFill>
                <a:latin typeface="Times New Roman" panose="02020603050405020304" charset="0"/>
                <a:ea typeface="Roboto" panose="02000000000000000000" pitchFamily="2" charset="0"/>
                <a:cs typeface="Times New Roman" panose="02020603050405020304" charset="0"/>
                <a:sym typeface="+mn-ea"/>
              </a:rPr>
              <a:t>Based of the answers that we would get, we would also be able to come to a conclusion as well as help reduce this issues to ensure that students are aware of their health and avoid complications and critical as well chronic issues that may be detrimental towards their health and future.  In a way this studies and survey conducted would help in lowering the curve of health related issues due to sleep deprivation.</a:t>
            </a:r>
            <a:endParaRPr lang="en-US" dirty="0">
              <a:ln>
                <a:solidFill>
                  <a:srgbClr val="A3875D"/>
                </a:solidFill>
              </a:ln>
              <a:solidFill>
                <a:srgbClr val="262626"/>
              </a:solidFill>
              <a:latin typeface="Times New Roman" panose="02020603050405020304" charset="0"/>
              <a:ea typeface="Roboto" panose="02000000000000000000" pitchFamily="2" charset="0"/>
              <a:cs typeface="Times New Roman" panose="02020603050405020304" charset="0"/>
            </a:endParaRPr>
          </a:p>
          <a:p>
            <a:pPr>
              <a:lnSpc>
                <a:spcPct val="150000"/>
              </a:lnSpc>
            </a:pPr>
            <a:endParaRPr lang="en-US" dirty="0">
              <a:ln>
                <a:solidFill>
                  <a:srgbClr val="A3875D"/>
                </a:solidFill>
              </a:ln>
              <a:solidFill>
                <a:srgbClr val="262626"/>
              </a:solidFill>
              <a:latin typeface="Times New Roman" panose="02020603050405020304" charset="0"/>
              <a:ea typeface="Roboto" panose="02000000000000000000" pitchFamily="2"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p:cTn id="17" dur="500" fill="hold"/>
                                        <p:tgtEl>
                                          <p:spTgt spid="102"/>
                                        </p:tgtEl>
                                        <p:attrNameLst>
                                          <p:attrName>ppt_w</p:attrName>
                                        </p:attrNameLst>
                                      </p:cBhvr>
                                      <p:tavLst>
                                        <p:tav tm="0">
                                          <p:val>
                                            <p:fltVal val="0"/>
                                          </p:val>
                                        </p:tav>
                                        <p:tav tm="100000">
                                          <p:val>
                                            <p:strVal val="#ppt_w"/>
                                          </p:val>
                                        </p:tav>
                                      </p:tavLst>
                                    </p:anim>
                                    <p:anim calcmode="lin" valueType="num">
                                      <p:cBhvr>
                                        <p:cTn id="18" dur="500" fill="hold"/>
                                        <p:tgtEl>
                                          <p:spTgt spid="102"/>
                                        </p:tgtEl>
                                        <p:attrNameLst>
                                          <p:attrName>ppt_h</p:attrName>
                                        </p:attrNameLst>
                                      </p:cBhvr>
                                      <p:tavLst>
                                        <p:tav tm="0">
                                          <p:val>
                                            <p:fltVal val="0"/>
                                          </p:val>
                                        </p:tav>
                                        <p:tav tm="100000">
                                          <p:val>
                                            <p:strVal val="#ppt_h"/>
                                          </p:val>
                                        </p:tav>
                                      </p:tavLst>
                                    </p:anim>
                                    <p:animEffect transition="in" filter="fade">
                                      <p:cBhvr>
                                        <p:cTn id="19" dur="500"/>
                                        <p:tgtEl>
                                          <p:spTgt spid="10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0" grpId="0"/>
      <p:bldP spid="102"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0" name="Sev04"/>
          <p:cNvSpPr/>
          <p:nvPr/>
        </p:nvSpPr>
        <p:spPr>
          <a:xfrm rot="18900000">
            <a:off x="9306694" y="18222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1" name="Sev03"/>
          <p:cNvSpPr/>
          <p:nvPr/>
        </p:nvSpPr>
        <p:spPr>
          <a:xfrm rot="18900000">
            <a:off x="6656927" y="22920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2" name="Sev02"/>
          <p:cNvSpPr/>
          <p:nvPr/>
        </p:nvSpPr>
        <p:spPr>
          <a:xfrm rot="18900000">
            <a:off x="3941319" y="18222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3" name="Sev01"/>
          <p:cNvSpPr/>
          <p:nvPr/>
        </p:nvSpPr>
        <p:spPr>
          <a:xfrm rot="18900000">
            <a:off x="1242179" y="22920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4" name="Sev01"/>
          <p:cNvSpPr/>
          <p:nvPr/>
        </p:nvSpPr>
        <p:spPr>
          <a:xfrm rot="18900000">
            <a:off x="1242179" y="2038611"/>
            <a:ext cx="1612996" cy="1612996"/>
          </a:xfrm>
          <a:prstGeom prst="rect">
            <a:avLst/>
          </a:prstGeom>
          <a:solidFill>
            <a:srgbClr val="786344"/>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5" name="Sev02"/>
          <p:cNvSpPr/>
          <p:nvPr/>
        </p:nvSpPr>
        <p:spPr>
          <a:xfrm rot="18900000">
            <a:off x="3941319" y="2038611"/>
            <a:ext cx="1612996" cy="1612996"/>
          </a:xfrm>
          <a:prstGeom prst="rect">
            <a:avLst/>
          </a:prstGeom>
          <a:solidFill>
            <a:srgbClr val="4E402C"/>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6" name="Sev03"/>
          <p:cNvSpPr/>
          <p:nvPr/>
        </p:nvSpPr>
        <p:spPr>
          <a:xfrm rot="18900000">
            <a:off x="6656927" y="2038611"/>
            <a:ext cx="1612996" cy="1612996"/>
          </a:xfrm>
          <a:prstGeom prst="rect">
            <a:avLst/>
          </a:prstGeom>
          <a:solidFill>
            <a:srgbClr val="786344"/>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7" name="Sev04"/>
          <p:cNvSpPr/>
          <p:nvPr/>
        </p:nvSpPr>
        <p:spPr>
          <a:xfrm rot="18900000">
            <a:off x="9306694" y="2038611"/>
            <a:ext cx="1612996" cy="1612996"/>
          </a:xfrm>
          <a:prstGeom prst="rect">
            <a:avLst/>
          </a:prstGeom>
          <a:solidFill>
            <a:srgbClr val="4E402C"/>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9" name="Freeform 178"/>
          <p:cNvSpPr>
            <a:spLocks noEditPoints="1"/>
          </p:cNvSpPr>
          <p:nvPr/>
        </p:nvSpPr>
        <p:spPr bwMode="auto">
          <a:xfrm>
            <a:off x="7126944" y="2591682"/>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grpSp>
        <p:nvGrpSpPr>
          <p:cNvPr id="41" name="组合 40"/>
          <p:cNvGrpSpPr/>
          <p:nvPr/>
        </p:nvGrpSpPr>
        <p:grpSpPr>
          <a:xfrm>
            <a:off x="746435" y="4354514"/>
            <a:ext cx="2534452" cy="816348"/>
            <a:chOff x="746435" y="4258821"/>
            <a:chExt cx="2534452" cy="816348"/>
          </a:xfrm>
        </p:grpSpPr>
        <p:sp>
          <p:nvSpPr>
            <p:cNvPr id="42" name="矩形 41"/>
            <p:cNvSpPr/>
            <p:nvPr/>
          </p:nvSpPr>
          <p:spPr>
            <a:xfrm>
              <a:off x="746435" y="4258821"/>
              <a:ext cx="2534452" cy="506730"/>
            </a:xfrm>
            <a:prstGeom prst="rect">
              <a:avLst/>
            </a:prstGeom>
          </p:spPr>
          <p:txBody>
            <a:bodyPr wrap="square">
              <a:spAutoFit/>
            </a:bodyPr>
            <a:lstStyle/>
            <a:p>
              <a:pPr algn="ctr">
                <a:lnSpc>
                  <a:spcPct val="150000"/>
                </a:lnSpc>
                <a:spcAft>
                  <a:spcPts val="600"/>
                </a:spcAft>
                <a:buClr>
                  <a:srgbClr val="202F3D"/>
                </a:buClr>
              </a:pPr>
              <a:r>
                <a:rPr lang="en-US" altLang="zh-CN"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en-MY" alt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No. of Respondents</a:t>
              </a:r>
            </a:p>
          </p:txBody>
        </p:sp>
        <p:sp>
          <p:nvSpPr>
            <p:cNvPr id="43" name="矩形 42"/>
            <p:cNvSpPr/>
            <p:nvPr/>
          </p:nvSpPr>
          <p:spPr>
            <a:xfrm>
              <a:off x="746435" y="4753224"/>
              <a:ext cx="2534452" cy="321945"/>
            </a:xfrm>
            <a:prstGeom prst="rect">
              <a:avLst/>
            </a:prstGeom>
          </p:spPr>
          <p:txBody>
            <a:bodyPr wrap="square">
              <a:spAutoFit/>
            </a:bodyPr>
            <a:lstStyle/>
            <a:p>
              <a:pPr algn="ctr">
                <a:lnSpc>
                  <a:spcPct val="150000"/>
                </a:lnSpc>
                <a:spcAft>
                  <a:spcPts val="600"/>
                </a:spcAft>
                <a:buClr>
                  <a:srgbClr val="202F3D"/>
                </a:buClr>
              </a:pPr>
              <a:endParaRPr lang="en-US" altLang="zh-CN" sz="1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6" name="矩形 45"/>
          <p:cNvSpPr/>
          <p:nvPr/>
        </p:nvSpPr>
        <p:spPr>
          <a:xfrm>
            <a:off x="3478530" y="4464050"/>
            <a:ext cx="2534285" cy="675640"/>
          </a:xfrm>
          <a:prstGeom prst="rect">
            <a:avLst/>
          </a:prstGeom>
        </p:spPr>
        <p:txBody>
          <a:bodyPr wrap="square">
            <a:spAutoFit/>
          </a:bodyPr>
          <a:lstStyle/>
          <a:p>
            <a:pPr algn="ctr">
              <a:lnSpc>
                <a:spcPct val="100000"/>
              </a:lnSpc>
              <a:spcAft>
                <a:spcPts val="600"/>
              </a:spcAft>
              <a:buClr>
                <a:srgbClr val="202F3D"/>
              </a:buClr>
            </a:pPr>
            <a:r>
              <a:rPr lang="en-US" altLang="zh-CN"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en-MY" alt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How Do We Conduct the Study</a:t>
            </a:r>
          </a:p>
        </p:txBody>
      </p:sp>
      <p:sp>
        <p:nvSpPr>
          <p:cNvPr id="49" name="矩形 48"/>
          <p:cNvSpPr/>
          <p:nvPr/>
        </p:nvSpPr>
        <p:spPr>
          <a:xfrm>
            <a:off x="6195695" y="4354830"/>
            <a:ext cx="2534285" cy="506730"/>
          </a:xfrm>
          <a:prstGeom prst="rect">
            <a:avLst/>
          </a:prstGeom>
        </p:spPr>
        <p:txBody>
          <a:bodyPr wrap="square">
            <a:spAutoFit/>
          </a:bodyPr>
          <a:lstStyle/>
          <a:p>
            <a:pPr algn="ctr">
              <a:lnSpc>
                <a:spcPct val="150000"/>
              </a:lnSpc>
              <a:spcAft>
                <a:spcPts val="600"/>
              </a:spcAft>
              <a:buClr>
                <a:srgbClr val="202F3D"/>
              </a:buClr>
            </a:pPr>
            <a:r>
              <a:rPr lang="en-US" altLang="zh-CN"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en-MY" alt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How We Collect Data</a:t>
            </a:r>
          </a:p>
        </p:txBody>
      </p:sp>
      <p:sp>
        <p:nvSpPr>
          <p:cNvPr id="52" name="矩形 51"/>
          <p:cNvSpPr/>
          <p:nvPr/>
        </p:nvSpPr>
        <p:spPr>
          <a:xfrm>
            <a:off x="8784590" y="4354830"/>
            <a:ext cx="2534285" cy="998855"/>
          </a:xfrm>
          <a:prstGeom prst="rect">
            <a:avLst/>
          </a:prstGeom>
        </p:spPr>
        <p:txBody>
          <a:bodyPr wrap="square">
            <a:spAutoFit/>
          </a:bodyPr>
          <a:lstStyle/>
          <a:p>
            <a:pPr algn="ctr">
              <a:lnSpc>
                <a:spcPct val="150000"/>
              </a:lnSpc>
              <a:spcAft>
                <a:spcPts val="600"/>
              </a:spcAft>
              <a:buClr>
                <a:srgbClr val="202F3D"/>
              </a:buClr>
            </a:pPr>
            <a:r>
              <a:rPr lang="en-US" altLang="zh-CN"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r>
              <a:rPr lang="en-MY" alt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Methods We Used</a:t>
            </a:r>
          </a:p>
          <a:p>
            <a:pPr algn="ctr">
              <a:lnSpc>
                <a:spcPct val="150000"/>
              </a:lnSpc>
              <a:spcAft>
                <a:spcPts val="600"/>
              </a:spcAft>
              <a:buClr>
                <a:srgbClr val="202F3D"/>
              </a:buClr>
            </a:pPr>
            <a:endParaRPr lang="en-MY" alt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2" name="Freeform 21"/>
          <p:cNvSpPr>
            <a:spLocks noEditPoints="1"/>
          </p:cNvSpPr>
          <p:nvPr/>
        </p:nvSpPr>
        <p:spPr bwMode="auto">
          <a:xfrm>
            <a:off x="9799955" y="2494280"/>
            <a:ext cx="626110" cy="603885"/>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ysClr val="window" lastClr="FFFFFF"/>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75000"/>
                  <a:lumOff val="25000"/>
                </a:schemeClr>
              </a:solidFill>
              <a:effectLst/>
              <a:uLnTx/>
              <a:uFillTx/>
              <a:ea typeface="Calibri" panose="020F0502020204030204" pitchFamily="34" charset="0"/>
              <a:cs typeface="Calibri" panose="020F0502020204030204" pitchFamily="34" charset="0"/>
            </a:endParaRPr>
          </a:p>
        </p:txBody>
      </p:sp>
      <p:sp>
        <p:nvSpPr>
          <p:cNvPr id="2" name="Freeform 99"/>
          <p:cNvSpPr>
            <a:spLocks noEditPoints="1"/>
          </p:cNvSpPr>
          <p:nvPr/>
        </p:nvSpPr>
        <p:spPr bwMode="auto">
          <a:xfrm>
            <a:off x="1743075" y="2590800"/>
            <a:ext cx="611505" cy="60452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9596"/>
              </a:solidFill>
              <a:effectLst/>
              <a:uLnTx/>
              <a:uFillTx/>
              <a:ea typeface="Calibri" panose="020F0502020204030204" pitchFamily="34" charset="0"/>
              <a:cs typeface="Calibri" panose="020F0502020204030204" pitchFamily="34" charset="0"/>
            </a:endParaRPr>
          </a:p>
        </p:txBody>
      </p:sp>
      <p:grpSp>
        <p:nvGrpSpPr>
          <p:cNvPr id="75" name="Group 30"/>
          <p:cNvGrpSpPr>
            <a:grpSpLocks noChangeAspect="1"/>
          </p:cNvGrpSpPr>
          <p:nvPr/>
        </p:nvGrpSpPr>
        <p:grpSpPr>
          <a:xfrm>
            <a:off x="4540884" y="2545029"/>
            <a:ext cx="410441" cy="612000"/>
            <a:chOff x="4669866" y="3800264"/>
            <a:chExt cx="279527" cy="416797"/>
          </a:xfrm>
          <a:solidFill>
            <a:schemeClr val="bg1"/>
          </a:solidFill>
        </p:grpSpPr>
        <p:sp>
          <p:nvSpPr>
            <p:cNvPr id="76"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sp>
          <p:nvSpPr>
            <p:cNvPr id="77"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sp>
          <p:nvSpPr>
            <p:cNvPr id="78"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sp>
          <p:nvSpPr>
            <p:cNvPr id="79"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grpSp>
      <p:sp>
        <p:nvSpPr>
          <p:cNvPr id="9" name="TextBox 7"/>
          <p:cNvSpPr txBox="1"/>
          <p:nvPr/>
        </p:nvSpPr>
        <p:spPr>
          <a:xfrm>
            <a:off x="3189206" y="418792"/>
            <a:ext cx="5628168" cy="635000"/>
          </a:xfrm>
          <a:prstGeom prst="rect">
            <a:avLst/>
          </a:prstGeom>
          <a:noFill/>
        </p:spPr>
        <p:txBody>
          <a:bodyPr wrap="square" rIns="144000" bIns="36000" numCol="1" spcCol="360000" rtlCol="0">
            <a:spAutoFit/>
          </a:bodyPr>
          <a:lstStyle/>
          <a:p>
            <a:pPr algn="ctr"/>
            <a:r>
              <a:rPr lang="en-MY" altLang="zh-CN" sz="3600" b="1" dirty="0">
                <a:solidFill>
                  <a:srgbClr val="4E402C"/>
                </a:solidFill>
                <a:latin typeface="Calibri" panose="020F0502020204030204" pitchFamily="34" charset="0"/>
                <a:ea typeface="Calibri" panose="020F0502020204030204" pitchFamily="34" charset="0"/>
                <a:cs typeface="Calibri" panose="020F0502020204030204" pitchFamily="34" charset="0"/>
              </a:rPr>
              <a:t>Methodology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2" presetClass="entr" presetSubtype="1" accel="50000" decel="5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2" presetClass="entr" presetSubtype="1" accel="50000" decel="5000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0-#ppt_h/2"/>
                                          </p:val>
                                        </p:tav>
                                        <p:tav tm="100000">
                                          <p:val>
                                            <p:strVal val="#ppt_y"/>
                                          </p:val>
                                        </p:tav>
                                      </p:tavLst>
                                    </p:anim>
                                  </p:childTnLst>
                                </p:cTn>
                              </p:par>
                            </p:childTnLst>
                          </p:cTn>
                        </p:par>
                        <p:par>
                          <p:cTn id="50" fill="hold">
                            <p:stCondLst>
                              <p:cond delay="2500"/>
                            </p:stCondLst>
                            <p:childTnLst>
                              <p:par>
                                <p:cTn id="51" presetID="2" presetClass="entr" presetSubtype="4"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250" fill="hold"/>
                                        <p:tgtEl>
                                          <p:spTgt spid="75"/>
                                        </p:tgtEl>
                                        <p:attrNameLst>
                                          <p:attrName>ppt_x</p:attrName>
                                        </p:attrNameLst>
                                      </p:cBhvr>
                                      <p:tavLst>
                                        <p:tav tm="0">
                                          <p:val>
                                            <p:strVal val="#ppt_x"/>
                                          </p:val>
                                        </p:tav>
                                        <p:tav tm="100000">
                                          <p:val>
                                            <p:strVal val="#ppt_x"/>
                                          </p:val>
                                        </p:tav>
                                      </p:tavLst>
                                    </p:anim>
                                    <p:anim calcmode="lin" valueType="num">
                                      <p:cBhvr additive="base">
                                        <p:cTn id="54" dur="250" fill="hold"/>
                                        <p:tgtEl>
                                          <p:spTgt spid="75"/>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2" fill="hold" grpId="0" nodeType="afterEffect">
                                  <p:stCondLst>
                                    <p:cond delay="0"/>
                                  </p:stCondLst>
                                  <p:iterate type="lt">
                                    <p:tmPct val="10000"/>
                                  </p:iterate>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bldLvl="0" animBg="1"/>
      <p:bldP spid="35" grpId="0" animBg="1"/>
      <p:bldP spid="36" grpId="0" animBg="1"/>
      <p:bldP spid="37" grpId="0" animBg="1"/>
      <p:bldP spid="39"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Sev01"/>
          <p:cNvSpPr/>
          <p:nvPr/>
        </p:nvSpPr>
        <p:spPr>
          <a:xfrm rot="18900000">
            <a:off x="6927850" y="1898650"/>
            <a:ext cx="746125" cy="624205"/>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3" name="Sev01"/>
          <p:cNvSpPr/>
          <p:nvPr/>
        </p:nvSpPr>
        <p:spPr>
          <a:xfrm rot="18900000">
            <a:off x="4317365" y="1755140"/>
            <a:ext cx="836295" cy="715010"/>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grpSp>
        <p:nvGrpSpPr>
          <p:cNvPr id="4" name="组合 3"/>
          <p:cNvGrpSpPr/>
          <p:nvPr/>
        </p:nvGrpSpPr>
        <p:grpSpPr>
          <a:xfrm>
            <a:off x="5283769" y="2382026"/>
            <a:ext cx="1533022" cy="1533022"/>
            <a:chOff x="5184292" y="3158835"/>
            <a:chExt cx="1823416" cy="1823416"/>
          </a:xfrm>
        </p:grpSpPr>
        <p:grpSp>
          <p:nvGrpSpPr>
            <p:cNvPr id="7" name="组合 6"/>
            <p:cNvGrpSpPr/>
            <p:nvPr/>
          </p:nvGrpSpPr>
          <p:grpSpPr>
            <a:xfrm>
              <a:off x="5184292" y="3158835"/>
              <a:ext cx="1823416" cy="1823416"/>
              <a:chOff x="4489450" y="2618448"/>
              <a:chExt cx="2209800" cy="2209800"/>
            </a:xfrm>
          </p:grpSpPr>
          <p:sp>
            <p:nvSpPr>
              <p:cNvPr id="9" name="椭圆 8"/>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Arial" panose="020B0604020202020204" pitchFamily="34" charset="0"/>
                  <a:cs typeface="Calibri" panose="020F0502020204030204" pitchFamily="34" charset="0"/>
                </a:endParaRPr>
              </a:p>
            </p:txBody>
          </p:sp>
          <p:sp>
            <p:nvSpPr>
              <p:cNvPr id="10" name="椭圆 9"/>
              <p:cNvSpPr/>
              <p:nvPr/>
            </p:nvSpPr>
            <p:spPr>
              <a:xfrm>
                <a:off x="4701442" y="2830441"/>
                <a:ext cx="1785818" cy="1785816"/>
              </a:xfrm>
              <a:prstGeom prst="ellipse">
                <a:avLst/>
              </a:prstGeom>
              <a:solidFill>
                <a:srgbClr val="786344"/>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Arial" panose="020B0604020202020204" pitchFamily="34" charset="0"/>
                  <a:cs typeface="Calibri" panose="020F0502020204030204" pitchFamily="34" charset="0"/>
                </a:endParaRPr>
              </a:p>
            </p:txBody>
          </p:sp>
        </p:grpSp>
        <p:sp>
          <p:nvSpPr>
            <p:cNvPr id="8" name="Freeform 61"/>
            <p:cNvSpPr>
              <a:spLocks noEditPoints="1"/>
            </p:cNvSpPr>
            <p:nvPr/>
          </p:nvSpPr>
          <p:spPr bwMode="auto">
            <a:xfrm>
              <a:off x="5824097" y="3798640"/>
              <a:ext cx="543805" cy="54380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Arial" panose="020B0604020202020204" pitchFamily="34" charset="0"/>
                <a:cs typeface="Calibri" panose="020F0502020204030204" pitchFamily="34" charset="0"/>
              </a:endParaRPr>
            </a:p>
          </p:txBody>
        </p:sp>
      </p:grpSp>
      <p:sp>
        <p:nvSpPr>
          <p:cNvPr id="34" name="Sev01"/>
          <p:cNvSpPr/>
          <p:nvPr/>
        </p:nvSpPr>
        <p:spPr>
          <a:xfrm rot="18900000">
            <a:off x="4402455" y="1707515"/>
            <a:ext cx="666115" cy="626110"/>
          </a:xfrm>
          <a:prstGeom prst="rect">
            <a:avLst/>
          </a:prstGeom>
          <a:solidFill>
            <a:srgbClr val="786344"/>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35" name="Sev02"/>
          <p:cNvSpPr/>
          <p:nvPr/>
        </p:nvSpPr>
        <p:spPr>
          <a:xfrm rot="18900000">
            <a:off x="6998970" y="1780540"/>
            <a:ext cx="603885" cy="663575"/>
          </a:xfrm>
          <a:prstGeom prst="rect">
            <a:avLst/>
          </a:prstGeom>
          <a:solidFill>
            <a:srgbClr val="4E402C"/>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2" name="Sev01"/>
          <p:cNvSpPr/>
          <p:nvPr/>
        </p:nvSpPr>
        <p:spPr>
          <a:xfrm rot="18900000">
            <a:off x="6973570" y="3467735"/>
            <a:ext cx="790575" cy="680720"/>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3" name="Sev01"/>
          <p:cNvSpPr/>
          <p:nvPr/>
        </p:nvSpPr>
        <p:spPr>
          <a:xfrm rot="18900000">
            <a:off x="4382770" y="3451860"/>
            <a:ext cx="746760" cy="684530"/>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5" name="Sev01"/>
          <p:cNvSpPr/>
          <p:nvPr/>
        </p:nvSpPr>
        <p:spPr>
          <a:xfrm rot="18900000">
            <a:off x="7035165" y="3431540"/>
            <a:ext cx="666115" cy="626110"/>
          </a:xfrm>
          <a:prstGeom prst="rect">
            <a:avLst/>
          </a:prstGeom>
          <a:solidFill>
            <a:srgbClr val="786344"/>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6" name="Sev02"/>
          <p:cNvSpPr/>
          <p:nvPr/>
        </p:nvSpPr>
        <p:spPr>
          <a:xfrm rot="18900000">
            <a:off x="4396105" y="3462020"/>
            <a:ext cx="603885" cy="663575"/>
          </a:xfrm>
          <a:prstGeom prst="rect">
            <a:avLst/>
          </a:prstGeom>
          <a:solidFill>
            <a:srgbClr val="4E402C"/>
          </a:solidFill>
          <a:ln w="28575" cap="flat">
            <a:noFill/>
            <a:prstDash val="solid"/>
            <a:miter lim="800000"/>
          </a:ln>
          <a:effectLst/>
        </p:spPr>
        <p:txBody>
          <a:bodyPr vert="horz" wrap="square" lIns="91440" tIns="45720" rIns="91440" bIns="45720" numCol="1" anchor="t" anchorCtr="0" compatLnSpc="1"/>
          <a:lstStyle/>
          <a:p>
            <a:endPar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17" name="Freeform 99"/>
          <p:cNvSpPr>
            <a:spLocks noEditPoints="1"/>
          </p:cNvSpPr>
          <p:nvPr/>
        </p:nvSpPr>
        <p:spPr bwMode="auto">
          <a:xfrm>
            <a:off x="4536440" y="1825625"/>
            <a:ext cx="398145" cy="390525"/>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9596"/>
              </a:solidFill>
              <a:effectLst/>
              <a:uLnTx/>
              <a:uFillTx/>
              <a:ea typeface="Calibri" panose="020F0502020204030204" pitchFamily="34" charset="0"/>
              <a:cs typeface="Calibri" panose="020F0502020204030204" pitchFamily="34" charset="0"/>
            </a:endParaRPr>
          </a:p>
        </p:txBody>
      </p:sp>
      <p:grpSp>
        <p:nvGrpSpPr>
          <p:cNvPr id="18" name="Group 30"/>
          <p:cNvGrpSpPr>
            <a:grpSpLocks noChangeAspect="1"/>
          </p:cNvGrpSpPr>
          <p:nvPr/>
        </p:nvGrpSpPr>
        <p:grpSpPr>
          <a:xfrm>
            <a:off x="4561205" y="3579495"/>
            <a:ext cx="270510" cy="403860"/>
            <a:chOff x="4669866" y="3800264"/>
            <a:chExt cx="279527" cy="416797"/>
          </a:xfrm>
          <a:solidFill>
            <a:schemeClr val="bg1"/>
          </a:solidFill>
        </p:grpSpPr>
        <p:sp>
          <p:nvSpPr>
            <p:cNvPr id="19"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sp>
          <p:nvSpPr>
            <p:cNvPr id="20"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sp>
          <p:nvSpPr>
            <p:cNvPr id="21"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sp>
          <p:nvSpPr>
            <p:cNvPr id="22"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black">
                    <a:lumMod val="65000"/>
                    <a:lumOff val="35000"/>
                  </a:prstClr>
                </a:solidFill>
                <a:effectLst/>
                <a:uLnTx/>
                <a:uFillTx/>
                <a:ea typeface="Calibri" panose="020F0502020204030204" pitchFamily="34" charset="0"/>
                <a:cs typeface="Calibri" panose="020F0502020204030204" pitchFamily="34" charset="0"/>
              </a:endParaRPr>
            </a:p>
          </p:txBody>
        </p:sp>
      </p:grpSp>
      <p:sp>
        <p:nvSpPr>
          <p:cNvPr id="23" name="Freeform 178"/>
          <p:cNvSpPr>
            <a:spLocks noEditPoints="1"/>
          </p:cNvSpPr>
          <p:nvPr/>
        </p:nvSpPr>
        <p:spPr bwMode="auto">
          <a:xfrm>
            <a:off x="7099300" y="1960245"/>
            <a:ext cx="402590" cy="30480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24" name="Freeform 21"/>
          <p:cNvSpPr>
            <a:spLocks noEditPoints="1"/>
          </p:cNvSpPr>
          <p:nvPr/>
        </p:nvSpPr>
        <p:spPr bwMode="auto">
          <a:xfrm>
            <a:off x="7127240" y="3551555"/>
            <a:ext cx="374650" cy="362585"/>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ysClr val="window" lastClr="FFFFFF"/>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75000"/>
                  <a:lumOff val="25000"/>
                </a:schemeClr>
              </a:solidFill>
              <a:effectLst/>
              <a:uLnTx/>
              <a:uFillTx/>
              <a:ea typeface="Calibri" panose="020F0502020204030204" pitchFamily="34" charset="0"/>
              <a:cs typeface="Calibri" panose="020F0502020204030204" pitchFamily="34" charset="0"/>
            </a:endParaRPr>
          </a:p>
        </p:txBody>
      </p:sp>
      <p:sp>
        <p:nvSpPr>
          <p:cNvPr id="26" name="Text Box 25"/>
          <p:cNvSpPr txBox="1"/>
          <p:nvPr/>
        </p:nvSpPr>
        <p:spPr>
          <a:xfrm>
            <a:off x="1203960" y="3551555"/>
            <a:ext cx="3199765" cy="2584450"/>
          </a:xfrm>
          <a:prstGeom prst="rect">
            <a:avLst/>
          </a:prstGeom>
          <a:noFill/>
        </p:spPr>
        <p:txBody>
          <a:bodyPr wrap="square" rtlCol="0">
            <a:spAutoFit/>
          </a:bodyPr>
          <a:lstStyle/>
          <a:p>
            <a:pPr algn="l"/>
            <a:r>
              <a:rPr lang="en-US">
                <a:cs typeface="+mn-lt"/>
              </a:rPr>
              <a:t>For this project we used Google Form as a mode of conveying the questions to the students of UTM Johor Bahru. Our group members shared the Google Form link across platforms available to us such as Whatsapp and Telegram to get people to respond. </a:t>
            </a:r>
          </a:p>
        </p:txBody>
      </p:sp>
      <p:sp>
        <p:nvSpPr>
          <p:cNvPr id="27" name="Text Box 26"/>
          <p:cNvSpPr txBox="1"/>
          <p:nvPr/>
        </p:nvSpPr>
        <p:spPr>
          <a:xfrm>
            <a:off x="1203325" y="942340"/>
            <a:ext cx="3075305" cy="1476375"/>
          </a:xfrm>
          <a:prstGeom prst="rect">
            <a:avLst/>
          </a:prstGeom>
          <a:noFill/>
        </p:spPr>
        <p:txBody>
          <a:bodyPr wrap="square" rtlCol="0">
            <a:spAutoFit/>
          </a:bodyPr>
          <a:lstStyle/>
          <a:p>
            <a:r>
              <a:rPr lang="en-US">
                <a:cs typeface="+mn-lt"/>
              </a:rPr>
              <a:t>Our aim for the amount of respondents we wanted to achieve was 60 and we manage to achieve that within a week or so.</a:t>
            </a:r>
            <a:r>
              <a:rPr lang="en-US">
                <a:latin typeface="Calibri" panose="020F0502020204030204" pitchFamily="34" charset="0"/>
                <a:cs typeface="Calibri" panose="020F0502020204030204" pitchFamily="34" charset="0"/>
              </a:rPr>
              <a:t> </a:t>
            </a:r>
          </a:p>
        </p:txBody>
      </p:sp>
      <p:sp>
        <p:nvSpPr>
          <p:cNvPr id="28" name="Text Box 27"/>
          <p:cNvSpPr txBox="1"/>
          <p:nvPr/>
        </p:nvSpPr>
        <p:spPr>
          <a:xfrm>
            <a:off x="7748905" y="942340"/>
            <a:ext cx="3755390" cy="1753235"/>
          </a:xfrm>
          <a:prstGeom prst="rect">
            <a:avLst/>
          </a:prstGeom>
          <a:noFill/>
        </p:spPr>
        <p:txBody>
          <a:bodyPr wrap="square" rtlCol="0">
            <a:spAutoFit/>
          </a:bodyPr>
          <a:lstStyle/>
          <a:p>
            <a:pPr algn="l"/>
            <a:r>
              <a:rPr lang="en-US"/>
              <a:t>The responses from the survey was generated into a Microsoft Excel file which enabled us to arrange the data accordingly and systematically before it was imported into another software for graphical representation</a:t>
            </a:r>
          </a:p>
        </p:txBody>
      </p:sp>
      <p:sp>
        <p:nvSpPr>
          <p:cNvPr id="29" name="Text Box 28"/>
          <p:cNvSpPr txBox="1"/>
          <p:nvPr/>
        </p:nvSpPr>
        <p:spPr>
          <a:xfrm>
            <a:off x="7888605" y="3376930"/>
            <a:ext cx="3615055" cy="2306955"/>
          </a:xfrm>
          <a:prstGeom prst="rect">
            <a:avLst/>
          </a:prstGeom>
          <a:noFill/>
        </p:spPr>
        <p:txBody>
          <a:bodyPr wrap="square" rtlCol="0">
            <a:spAutoFit/>
          </a:bodyPr>
          <a:lstStyle/>
          <a:p>
            <a:r>
              <a:rPr lang="en-US"/>
              <a:t>The software that is used for creating a graphical diagram to represent the data is the R Programming software. We are able to generate various types of graphical diagrams that is suitable for the data to achieve the best representation for our findings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par>
                                <p:cTn id="23" presetID="2" presetClass="entr" presetSubtype="4" accel="50000" decel="5000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par>
                          <p:cTn id="51" fill="hold">
                            <p:stCondLst>
                              <p:cond delay="2500"/>
                            </p:stCondLst>
                            <p:childTnLst>
                              <p:par>
                                <p:cTn id="52" presetID="2" presetClass="entr" presetSubtype="4"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250" fill="hold"/>
                                        <p:tgtEl>
                                          <p:spTgt spid="18"/>
                                        </p:tgtEl>
                                        <p:attrNameLst>
                                          <p:attrName>ppt_x</p:attrName>
                                        </p:attrNameLst>
                                      </p:cBhvr>
                                      <p:tavLst>
                                        <p:tav tm="0">
                                          <p:val>
                                            <p:strVal val="#ppt_x"/>
                                          </p:val>
                                        </p:tav>
                                        <p:tav tm="100000">
                                          <p:val>
                                            <p:strVal val="#ppt_x"/>
                                          </p:val>
                                        </p:tav>
                                      </p:tavLst>
                                    </p:anim>
                                    <p:anim calcmode="lin" valueType="num">
                                      <p:cBhvr additive="base">
                                        <p:cTn id="55" dur="250" fill="hold"/>
                                        <p:tgtEl>
                                          <p:spTgt spid="18"/>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3" grpId="0" bldLvl="0" animBg="1"/>
      <p:bldP spid="34" grpId="0" bldLvl="0" animBg="1"/>
      <p:bldP spid="35" grpId="0" bldLvl="0" animBg="1"/>
      <p:bldP spid="12" grpId="0" bldLvl="0" animBg="1"/>
      <p:bldP spid="13" grpId="0" bldLvl="0" animBg="1"/>
      <p:bldP spid="15" grpId="0" bldLvl="0" animBg="1"/>
      <p:bldP spid="16" grpId="0" bldLvl="0" animBg="1"/>
      <p:bldP spid="2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Content Placeholder 7"/>
          <p:cNvSpPr txBox="1"/>
          <p:nvPr/>
        </p:nvSpPr>
        <p:spPr>
          <a:xfrm>
            <a:off x="4033078" y="339013"/>
            <a:ext cx="4125845" cy="107632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MY" altLang="zh-CN" sz="3600" dirty="0">
                <a:ln>
                  <a:solidFill>
                    <a:srgbClr val="A3875D"/>
                  </a:solidFill>
                </a:ln>
                <a:solidFill>
                  <a:srgbClr val="262626"/>
                </a:solidFill>
                <a:latin typeface="Calibri" panose="020F0502020204030204" pitchFamily="34" charset="0"/>
                <a:ea typeface="Calibri" panose="020F0502020204030204" pitchFamily="34" charset="0"/>
                <a:cs typeface="Calibri" panose="020F0502020204030204" pitchFamily="34" charset="0"/>
              </a:rPr>
              <a:t>Discussion</a:t>
            </a:r>
            <a:r>
              <a:rPr lang="zh-CN" altLang="en-US" sz="2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矩形 4"/>
          <p:cNvSpPr/>
          <p:nvPr/>
        </p:nvSpPr>
        <p:spPr>
          <a:xfrm>
            <a:off x="588010" y="2686685"/>
            <a:ext cx="772795" cy="7727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Calibri" panose="020F0502020204030204" pitchFamily="34" charset="0"/>
              <a:cs typeface="Calibri" panose="020F0502020204030204" pitchFamily="34" charset="0"/>
            </a:endParaRPr>
          </a:p>
        </p:txBody>
      </p:sp>
      <p:sp>
        <p:nvSpPr>
          <p:cNvPr id="19" name="矩形 18"/>
          <p:cNvSpPr/>
          <p:nvPr/>
        </p:nvSpPr>
        <p:spPr>
          <a:xfrm>
            <a:off x="7897495" y="2599055"/>
            <a:ext cx="772795" cy="7727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Calibri" panose="020F0502020204030204" pitchFamily="34" charset="0"/>
              <a:cs typeface="Calibri" panose="020F0502020204030204" pitchFamily="34" charset="0"/>
            </a:endParaRPr>
          </a:p>
        </p:txBody>
      </p:sp>
      <p:sp>
        <p:nvSpPr>
          <p:cNvPr id="25" name="矩形 24"/>
          <p:cNvSpPr/>
          <p:nvPr/>
        </p:nvSpPr>
        <p:spPr>
          <a:xfrm>
            <a:off x="4566920" y="2686685"/>
            <a:ext cx="772795" cy="772795"/>
          </a:xfrm>
          <a:prstGeom prst="rect">
            <a:avLst/>
          </a:prstGeom>
          <a:solidFill>
            <a:srgbClr val="786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Calibri" panose="020F0502020204030204" pitchFamily="34" charset="0"/>
              <a:cs typeface="Calibri" panose="020F0502020204030204" pitchFamily="34" charset="0"/>
            </a:endParaRPr>
          </a:p>
        </p:txBody>
      </p:sp>
      <p:grpSp>
        <p:nvGrpSpPr>
          <p:cNvPr id="27" name="组合 26"/>
          <p:cNvGrpSpPr/>
          <p:nvPr/>
        </p:nvGrpSpPr>
        <p:grpSpPr>
          <a:xfrm>
            <a:off x="1524635" y="2686685"/>
            <a:ext cx="2734945" cy="2185669"/>
            <a:chOff x="2877611" y="2219955"/>
            <a:chExt cx="2154169" cy="435384"/>
          </a:xfrm>
        </p:grpSpPr>
        <p:sp>
          <p:nvSpPr>
            <p:cNvPr id="28" name="矩形 13"/>
            <p:cNvSpPr>
              <a:spLocks noChangeArrowheads="1"/>
            </p:cNvSpPr>
            <p:nvPr/>
          </p:nvSpPr>
          <p:spPr bwMode="auto">
            <a:xfrm>
              <a:off x="2877611" y="2293826"/>
              <a:ext cx="2154169" cy="36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SimSun" panose="02010600030101010101" pitchFamily="2" charset="-122"/>
                </a:defRPr>
              </a:lvl1pPr>
              <a:lvl2pPr defTabSz="683895" eaLnBrk="0" hangingPunct="0">
                <a:defRPr>
                  <a:solidFill>
                    <a:schemeClr val="tx1"/>
                  </a:solidFill>
                  <a:latin typeface="Calibri" panose="020F0502020204030204" pitchFamily="34" charset="0"/>
                  <a:ea typeface="SimSun" panose="02010600030101010101" pitchFamily="2" charset="-122"/>
                </a:defRPr>
              </a:lvl2pPr>
              <a:lvl3pPr defTabSz="683895" eaLnBrk="0" hangingPunct="0">
                <a:defRPr>
                  <a:solidFill>
                    <a:schemeClr val="tx1"/>
                  </a:solidFill>
                  <a:latin typeface="Calibri" panose="020F0502020204030204" pitchFamily="34" charset="0"/>
                  <a:ea typeface="SimSun" panose="02010600030101010101" pitchFamily="2" charset="-122"/>
                </a:defRPr>
              </a:lvl3pPr>
              <a:lvl4pPr defTabSz="683895" eaLnBrk="0" hangingPunct="0">
                <a:defRPr>
                  <a:solidFill>
                    <a:schemeClr val="tx1"/>
                  </a:solidFill>
                  <a:latin typeface="Calibri" panose="020F0502020204030204" pitchFamily="34" charset="0"/>
                  <a:ea typeface="SimSun" panose="02010600030101010101" pitchFamily="2" charset="-122"/>
                </a:defRPr>
              </a:lvl4pPr>
              <a:lvl5pPr defTabSz="683895" eaLnBrk="0" hangingPunct="0">
                <a:defRPr>
                  <a:solidFill>
                    <a:schemeClr val="tx1"/>
                  </a:solidFill>
                  <a:latin typeface="Calibri" panose="020F0502020204030204" pitchFamily="34" charset="0"/>
                  <a:ea typeface="SimSun"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pPr>
              <a:r>
                <a:rPr lang="en-MY" altLang="en-US"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E</a:t>
              </a: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qually distributed mix of both male and female respondents to ensure that this survey as well as the result was balanced and had the right variables. To get point of view from both sides.</a:t>
              </a:r>
              <a:endParaRPr lang="zh-CN" altLang="en-US"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p:txBody>
        </p:sp>
        <p:grpSp>
          <p:nvGrpSpPr>
            <p:cNvPr id="29" name="组合 28"/>
            <p:cNvGrpSpPr/>
            <p:nvPr/>
          </p:nvGrpSpPr>
          <p:grpSpPr>
            <a:xfrm>
              <a:off x="3065918" y="2219955"/>
              <a:ext cx="1768630" cy="73843"/>
              <a:chOff x="3321350" y="3016666"/>
              <a:chExt cx="986528" cy="73843"/>
            </a:xfrm>
          </p:grpSpPr>
          <p:sp>
            <p:nvSpPr>
              <p:cNvPr id="30" name="文本框 83"/>
              <p:cNvSpPr txBox="1">
                <a:spLocks noChangeArrowheads="1"/>
              </p:cNvSpPr>
              <p:nvPr/>
            </p:nvSpPr>
            <p:spPr bwMode="auto">
              <a:xfrm>
                <a:off x="3325928" y="3016666"/>
                <a:ext cx="981950" cy="7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SimSun" panose="02010600030101010101" pitchFamily="2" charset="-122"/>
                  </a:defRPr>
                </a:lvl1pPr>
                <a:lvl2pPr defTabSz="512445" eaLnBrk="0" hangingPunct="0">
                  <a:defRPr>
                    <a:solidFill>
                      <a:schemeClr val="tx1"/>
                    </a:solidFill>
                    <a:latin typeface="Calibri" panose="020F0502020204030204" pitchFamily="34" charset="0"/>
                    <a:ea typeface="SimSun" panose="02010600030101010101" pitchFamily="2" charset="-122"/>
                  </a:defRPr>
                </a:lvl2pPr>
                <a:lvl3pPr defTabSz="512445" eaLnBrk="0" hangingPunct="0">
                  <a:defRPr>
                    <a:solidFill>
                      <a:schemeClr val="tx1"/>
                    </a:solidFill>
                    <a:latin typeface="Calibri" panose="020F0502020204030204" pitchFamily="34" charset="0"/>
                    <a:ea typeface="SimSun" panose="02010600030101010101" pitchFamily="2" charset="-122"/>
                  </a:defRPr>
                </a:lvl3pPr>
                <a:lvl4pPr defTabSz="512445" eaLnBrk="0" hangingPunct="0">
                  <a:defRPr>
                    <a:solidFill>
                      <a:schemeClr val="tx1"/>
                    </a:solidFill>
                    <a:latin typeface="Calibri" panose="020F0502020204030204" pitchFamily="34" charset="0"/>
                    <a:ea typeface="SimSun" panose="02010600030101010101" pitchFamily="2" charset="-122"/>
                  </a:defRPr>
                </a:lvl4pPr>
                <a:lvl5pPr defTabSz="512445" eaLnBrk="0" hangingPunct="0">
                  <a:defRPr>
                    <a:solidFill>
                      <a:schemeClr val="tx1"/>
                    </a:solidFill>
                    <a:latin typeface="Calibri" panose="020F0502020204030204" pitchFamily="34" charset="0"/>
                    <a:ea typeface="SimSun"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eaLnBrk="1" hangingPunct="1"/>
                <a:r>
                  <a:rPr lang="en-MY" altLang="zh-CN" sz="1600" b="1" dirty="0">
                    <a:solidFill>
                      <a:srgbClr val="262626"/>
                    </a:solidFill>
                    <a:latin typeface="+mn-lt"/>
                    <a:ea typeface="Calibri" panose="020F0502020204030204" pitchFamily="34" charset="0"/>
                    <a:cs typeface="Calibri" panose="020F0502020204030204" pitchFamily="34" charset="0"/>
                    <a:sym typeface="+mn-lt"/>
                  </a:rPr>
                  <a:t>Gender</a:t>
                </a:r>
              </a:p>
            </p:txBody>
          </p:sp>
          <p:cxnSp>
            <p:nvCxnSpPr>
              <p:cNvPr id="31" name="直接连接符 120"/>
              <p:cNvCxnSpPr>
                <a:cxnSpLocks noChangeShapeType="1"/>
              </p:cNvCxnSpPr>
              <p:nvPr/>
            </p:nvCxnSpPr>
            <p:spPr bwMode="auto">
              <a:xfrm flipH="1">
                <a:off x="3321350" y="3024093"/>
                <a:ext cx="4567" cy="53668"/>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37" name="组合 36"/>
          <p:cNvGrpSpPr/>
          <p:nvPr/>
        </p:nvGrpSpPr>
        <p:grpSpPr>
          <a:xfrm>
            <a:off x="5507990" y="2686685"/>
            <a:ext cx="2062558" cy="1999300"/>
            <a:chOff x="2795903" y="2190735"/>
            <a:chExt cx="2062705" cy="723120"/>
          </a:xfrm>
        </p:grpSpPr>
        <p:sp>
          <p:nvSpPr>
            <p:cNvPr id="38" name="矩形 13"/>
            <p:cNvSpPr>
              <a:spLocks noChangeArrowheads="1"/>
            </p:cNvSpPr>
            <p:nvPr/>
          </p:nvSpPr>
          <p:spPr bwMode="auto">
            <a:xfrm>
              <a:off x="2795903" y="2346568"/>
              <a:ext cx="2062627" cy="5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SimSun" panose="02010600030101010101" pitchFamily="2" charset="-122"/>
                </a:defRPr>
              </a:lvl1pPr>
              <a:lvl2pPr defTabSz="683895" eaLnBrk="0" hangingPunct="0">
                <a:defRPr>
                  <a:solidFill>
                    <a:schemeClr val="tx1"/>
                  </a:solidFill>
                  <a:latin typeface="Calibri" panose="020F0502020204030204" pitchFamily="34" charset="0"/>
                  <a:ea typeface="SimSun" panose="02010600030101010101" pitchFamily="2" charset="-122"/>
                </a:defRPr>
              </a:lvl2pPr>
              <a:lvl3pPr defTabSz="683895" eaLnBrk="0" hangingPunct="0">
                <a:defRPr>
                  <a:solidFill>
                    <a:schemeClr val="tx1"/>
                  </a:solidFill>
                  <a:latin typeface="Calibri" panose="020F0502020204030204" pitchFamily="34" charset="0"/>
                  <a:ea typeface="SimSun" panose="02010600030101010101" pitchFamily="2" charset="-122"/>
                </a:defRPr>
              </a:lvl3pPr>
              <a:lvl4pPr defTabSz="683895" eaLnBrk="0" hangingPunct="0">
                <a:defRPr>
                  <a:solidFill>
                    <a:schemeClr val="tx1"/>
                  </a:solidFill>
                  <a:latin typeface="Calibri" panose="020F0502020204030204" pitchFamily="34" charset="0"/>
                  <a:ea typeface="SimSun" panose="02010600030101010101" pitchFamily="2" charset="-122"/>
                </a:defRPr>
              </a:lvl4pPr>
              <a:lvl5pPr defTabSz="683895" eaLnBrk="0" hangingPunct="0">
                <a:defRPr>
                  <a:solidFill>
                    <a:schemeClr val="tx1"/>
                  </a:solidFill>
                  <a:latin typeface="Calibri" panose="020F0502020204030204" pitchFamily="34" charset="0"/>
                  <a:ea typeface="SimSun"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 schedule or course played any role in their lack of sleep.</a:t>
              </a: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 4 different faculties.  Different set of data to enable comparison.</a:t>
              </a:r>
            </a:p>
          </p:txBody>
        </p:sp>
        <p:grpSp>
          <p:nvGrpSpPr>
            <p:cNvPr id="39" name="组合 38"/>
            <p:cNvGrpSpPr/>
            <p:nvPr/>
          </p:nvGrpSpPr>
          <p:grpSpPr>
            <a:xfrm>
              <a:off x="3063848" y="2190735"/>
              <a:ext cx="1794760" cy="134075"/>
              <a:chOff x="3320195" y="2987446"/>
              <a:chExt cx="1001103" cy="134075"/>
            </a:xfrm>
          </p:grpSpPr>
          <p:sp>
            <p:nvSpPr>
              <p:cNvPr id="40" name="文本框 83"/>
              <p:cNvSpPr txBox="1">
                <a:spLocks noChangeArrowheads="1"/>
              </p:cNvSpPr>
              <p:nvPr/>
            </p:nvSpPr>
            <p:spPr bwMode="auto">
              <a:xfrm>
                <a:off x="3339348" y="2987446"/>
                <a:ext cx="981950" cy="1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SimSun" panose="02010600030101010101" pitchFamily="2" charset="-122"/>
                  </a:defRPr>
                </a:lvl1pPr>
                <a:lvl2pPr defTabSz="512445" eaLnBrk="0" hangingPunct="0">
                  <a:defRPr>
                    <a:solidFill>
                      <a:schemeClr val="tx1"/>
                    </a:solidFill>
                    <a:latin typeface="Calibri" panose="020F0502020204030204" pitchFamily="34" charset="0"/>
                    <a:ea typeface="SimSun" panose="02010600030101010101" pitchFamily="2" charset="-122"/>
                  </a:defRPr>
                </a:lvl2pPr>
                <a:lvl3pPr defTabSz="512445" eaLnBrk="0" hangingPunct="0">
                  <a:defRPr>
                    <a:solidFill>
                      <a:schemeClr val="tx1"/>
                    </a:solidFill>
                    <a:latin typeface="Calibri" panose="020F0502020204030204" pitchFamily="34" charset="0"/>
                    <a:ea typeface="SimSun" panose="02010600030101010101" pitchFamily="2" charset="-122"/>
                  </a:defRPr>
                </a:lvl3pPr>
                <a:lvl4pPr defTabSz="512445" eaLnBrk="0" hangingPunct="0">
                  <a:defRPr>
                    <a:solidFill>
                      <a:schemeClr val="tx1"/>
                    </a:solidFill>
                    <a:latin typeface="Calibri" panose="020F0502020204030204" pitchFamily="34" charset="0"/>
                    <a:ea typeface="SimSun" panose="02010600030101010101" pitchFamily="2" charset="-122"/>
                  </a:defRPr>
                </a:lvl4pPr>
                <a:lvl5pPr defTabSz="512445" eaLnBrk="0" hangingPunct="0">
                  <a:defRPr>
                    <a:solidFill>
                      <a:schemeClr val="tx1"/>
                    </a:solidFill>
                    <a:latin typeface="Calibri" panose="020F0502020204030204" pitchFamily="34" charset="0"/>
                    <a:ea typeface="SimSun"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eaLnBrk="1" hangingPunct="1"/>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Faculties</a:t>
                </a:r>
              </a:p>
            </p:txBody>
          </p:sp>
          <p:cxnSp>
            <p:nvCxnSpPr>
              <p:cNvPr id="41" name="直接连接符 120"/>
              <p:cNvCxnSpPr>
                <a:cxnSpLocks noChangeShapeType="1"/>
              </p:cNvCxnSpPr>
              <p:nvPr/>
            </p:nvCxnSpPr>
            <p:spPr bwMode="auto">
              <a:xfrm flipH="1">
                <a:off x="3320195" y="2987446"/>
                <a:ext cx="4984" cy="106567"/>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47" name="组合 46"/>
          <p:cNvGrpSpPr/>
          <p:nvPr/>
        </p:nvGrpSpPr>
        <p:grpSpPr>
          <a:xfrm>
            <a:off x="8808085" y="2686684"/>
            <a:ext cx="2847340" cy="2578165"/>
            <a:chOff x="2943388" y="2170195"/>
            <a:chExt cx="2062627" cy="1413441"/>
          </a:xfrm>
        </p:grpSpPr>
        <p:sp>
          <p:nvSpPr>
            <p:cNvPr id="48" name="矩形 13"/>
            <p:cNvSpPr>
              <a:spLocks noChangeArrowheads="1"/>
            </p:cNvSpPr>
            <p:nvPr/>
          </p:nvSpPr>
          <p:spPr bwMode="auto">
            <a:xfrm>
              <a:off x="2943388" y="2453608"/>
              <a:ext cx="2062627" cy="113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SimSun" panose="02010600030101010101" pitchFamily="2" charset="-122"/>
                </a:defRPr>
              </a:lvl1pPr>
              <a:lvl2pPr defTabSz="683895" eaLnBrk="0" hangingPunct="0">
                <a:defRPr>
                  <a:solidFill>
                    <a:schemeClr val="tx1"/>
                  </a:solidFill>
                  <a:latin typeface="Calibri" panose="020F0502020204030204" pitchFamily="34" charset="0"/>
                  <a:ea typeface="SimSun" panose="02010600030101010101" pitchFamily="2" charset="-122"/>
                </a:defRPr>
              </a:lvl2pPr>
              <a:lvl3pPr defTabSz="683895" eaLnBrk="0" hangingPunct="0">
                <a:defRPr>
                  <a:solidFill>
                    <a:schemeClr val="tx1"/>
                  </a:solidFill>
                  <a:latin typeface="Calibri" panose="020F0502020204030204" pitchFamily="34" charset="0"/>
                  <a:ea typeface="SimSun" panose="02010600030101010101" pitchFamily="2" charset="-122"/>
                </a:defRPr>
              </a:lvl3pPr>
              <a:lvl4pPr defTabSz="683895" eaLnBrk="0" hangingPunct="0">
                <a:defRPr>
                  <a:solidFill>
                    <a:schemeClr val="tx1"/>
                  </a:solidFill>
                  <a:latin typeface="Calibri" panose="020F0502020204030204" pitchFamily="34" charset="0"/>
                  <a:ea typeface="SimSun" panose="02010600030101010101" pitchFamily="2" charset="-122"/>
                </a:defRPr>
              </a:lvl4pPr>
              <a:lvl5pPr defTabSz="683895" eaLnBrk="0" hangingPunct="0">
                <a:defRPr>
                  <a:solidFill>
                    <a:schemeClr val="tx1"/>
                  </a:solidFill>
                  <a:latin typeface="Calibri" panose="020F0502020204030204" pitchFamily="34" charset="0"/>
                  <a:ea typeface="SimSun"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 Find out if students are getting the right amount of hours</a:t>
              </a: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  relate to issues faced, such as concentration, understanding as well as body performace.</a:t>
              </a: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iii) Majority were getting about 4 to 7 hours of sleep every night.</a:t>
              </a:r>
              <a:endParaRPr lang="zh-CN" altLang="en-US"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p:txBody>
        </p:sp>
        <p:grpSp>
          <p:nvGrpSpPr>
            <p:cNvPr id="49" name="组合 48"/>
            <p:cNvGrpSpPr/>
            <p:nvPr/>
          </p:nvGrpSpPr>
          <p:grpSpPr>
            <a:xfrm>
              <a:off x="3091039" y="2170195"/>
              <a:ext cx="1763888" cy="357685"/>
              <a:chOff x="3335362" y="2966906"/>
              <a:chExt cx="983883" cy="357685"/>
            </a:xfrm>
          </p:grpSpPr>
          <p:sp>
            <p:nvSpPr>
              <p:cNvPr id="50" name="文本框 83"/>
              <p:cNvSpPr txBox="1">
                <a:spLocks noChangeArrowheads="1"/>
              </p:cNvSpPr>
              <p:nvPr/>
            </p:nvSpPr>
            <p:spPr bwMode="auto">
              <a:xfrm>
                <a:off x="3337295" y="2966906"/>
                <a:ext cx="981950" cy="35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SimSun" panose="02010600030101010101" pitchFamily="2" charset="-122"/>
                  </a:defRPr>
                </a:lvl1pPr>
                <a:lvl2pPr defTabSz="512445" eaLnBrk="0" hangingPunct="0">
                  <a:defRPr>
                    <a:solidFill>
                      <a:schemeClr val="tx1"/>
                    </a:solidFill>
                    <a:latin typeface="Calibri" panose="020F0502020204030204" pitchFamily="34" charset="0"/>
                    <a:ea typeface="SimSun" panose="02010600030101010101" pitchFamily="2" charset="-122"/>
                  </a:defRPr>
                </a:lvl2pPr>
                <a:lvl3pPr defTabSz="512445" eaLnBrk="0" hangingPunct="0">
                  <a:defRPr>
                    <a:solidFill>
                      <a:schemeClr val="tx1"/>
                    </a:solidFill>
                    <a:latin typeface="Calibri" panose="020F0502020204030204" pitchFamily="34" charset="0"/>
                    <a:ea typeface="SimSun" panose="02010600030101010101" pitchFamily="2" charset="-122"/>
                  </a:defRPr>
                </a:lvl3pPr>
                <a:lvl4pPr defTabSz="512445" eaLnBrk="0" hangingPunct="0">
                  <a:defRPr>
                    <a:solidFill>
                      <a:schemeClr val="tx1"/>
                    </a:solidFill>
                    <a:latin typeface="Calibri" panose="020F0502020204030204" pitchFamily="34" charset="0"/>
                    <a:ea typeface="SimSun" panose="02010600030101010101" pitchFamily="2" charset="-122"/>
                  </a:defRPr>
                </a:lvl4pPr>
                <a:lvl5pPr defTabSz="512445" eaLnBrk="0" hangingPunct="0">
                  <a:defRPr>
                    <a:solidFill>
                      <a:schemeClr val="tx1"/>
                    </a:solidFill>
                    <a:latin typeface="Calibri" panose="020F0502020204030204" pitchFamily="34" charset="0"/>
                    <a:ea typeface="SimSun"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eaLnBrk="1" hangingPunct="1"/>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Avg Hours of Sleep Students Get</a:t>
                </a:r>
              </a:p>
            </p:txBody>
          </p:sp>
          <p:cxnSp>
            <p:nvCxnSpPr>
              <p:cNvPr id="51" name="直接连接符 120"/>
              <p:cNvCxnSpPr>
                <a:cxnSpLocks noChangeShapeType="1"/>
              </p:cNvCxnSpPr>
              <p:nvPr/>
            </p:nvCxnSpPr>
            <p:spPr bwMode="auto">
              <a:xfrm>
                <a:off x="3335362" y="2994757"/>
                <a:ext cx="2057" cy="208529"/>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par>
                                <p:cTn id="12" presetID="22" presetClass="entr" presetSubtype="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par>
                                <p:cTn id="15" presetID="22" presetClass="entr" presetSubtype="1"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Content Placeholder 7"/>
          <p:cNvSpPr txBox="1"/>
          <p:nvPr/>
        </p:nvSpPr>
        <p:spPr>
          <a:xfrm>
            <a:off x="4033078" y="339013"/>
            <a:ext cx="4125845" cy="107632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MY" altLang="zh-CN" sz="3600" dirty="0">
                <a:ln>
                  <a:solidFill>
                    <a:srgbClr val="A3875D"/>
                  </a:solidFill>
                </a:ln>
                <a:solidFill>
                  <a:srgbClr val="262626"/>
                </a:solidFill>
                <a:latin typeface="Calibri" panose="020F0502020204030204" pitchFamily="34" charset="0"/>
                <a:ea typeface="Calibri" panose="020F0502020204030204" pitchFamily="34" charset="0"/>
                <a:cs typeface="Calibri" panose="020F0502020204030204" pitchFamily="34" charset="0"/>
              </a:rPr>
              <a:t>Discussion</a:t>
            </a:r>
            <a:r>
              <a:rPr lang="zh-CN" altLang="en-US" sz="2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矩形 7"/>
          <p:cNvSpPr/>
          <p:nvPr/>
        </p:nvSpPr>
        <p:spPr>
          <a:xfrm>
            <a:off x="8061325" y="2045335"/>
            <a:ext cx="772795" cy="772795"/>
          </a:xfrm>
          <a:prstGeom prst="rect">
            <a:avLst/>
          </a:prstGeom>
          <a:solidFill>
            <a:srgbClr val="786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Calibri" panose="020F0502020204030204" pitchFamily="34" charset="0"/>
              <a:cs typeface="Calibri" panose="020F0502020204030204" pitchFamily="34" charset="0"/>
            </a:endParaRPr>
          </a:p>
        </p:txBody>
      </p:sp>
      <p:sp>
        <p:nvSpPr>
          <p:cNvPr id="13" name="矩形 12"/>
          <p:cNvSpPr/>
          <p:nvPr/>
        </p:nvSpPr>
        <p:spPr>
          <a:xfrm>
            <a:off x="4433570" y="2045335"/>
            <a:ext cx="772795" cy="7727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Calibri" panose="020F0502020204030204" pitchFamily="34" charset="0"/>
              <a:cs typeface="Calibri" panose="020F0502020204030204" pitchFamily="34" charset="0"/>
            </a:endParaRPr>
          </a:p>
        </p:txBody>
      </p:sp>
      <p:sp>
        <p:nvSpPr>
          <p:cNvPr id="16" name="矩形 15"/>
          <p:cNvSpPr/>
          <p:nvPr/>
        </p:nvSpPr>
        <p:spPr>
          <a:xfrm>
            <a:off x="859155" y="2045335"/>
            <a:ext cx="772795" cy="772795"/>
          </a:xfrm>
          <a:prstGeom prst="rect">
            <a:avLst/>
          </a:prstGeom>
          <a:solidFill>
            <a:srgbClr val="786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Calibri" panose="020F0502020204030204" pitchFamily="34" charset="0"/>
              <a:cs typeface="Calibri" panose="020F0502020204030204" pitchFamily="34" charset="0"/>
            </a:endParaRPr>
          </a:p>
        </p:txBody>
      </p:sp>
      <p:grpSp>
        <p:nvGrpSpPr>
          <p:cNvPr id="32" name="组合 31"/>
          <p:cNvGrpSpPr/>
          <p:nvPr/>
        </p:nvGrpSpPr>
        <p:grpSpPr>
          <a:xfrm>
            <a:off x="1851660" y="2024380"/>
            <a:ext cx="2581910" cy="3943986"/>
            <a:chOff x="3098185" y="2190735"/>
            <a:chExt cx="2163599" cy="1452470"/>
          </a:xfrm>
        </p:grpSpPr>
        <p:sp>
          <p:nvSpPr>
            <p:cNvPr id="33" name="矩形 13"/>
            <p:cNvSpPr>
              <a:spLocks noChangeArrowheads="1"/>
            </p:cNvSpPr>
            <p:nvPr/>
          </p:nvSpPr>
          <p:spPr bwMode="auto">
            <a:xfrm>
              <a:off x="3098185" y="2430904"/>
              <a:ext cx="2163599" cy="121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SimSun" panose="02010600030101010101" pitchFamily="2" charset="-122"/>
                </a:defRPr>
              </a:lvl1pPr>
              <a:lvl2pPr defTabSz="683895" eaLnBrk="0" hangingPunct="0">
                <a:defRPr>
                  <a:solidFill>
                    <a:schemeClr val="tx1"/>
                  </a:solidFill>
                  <a:latin typeface="Calibri" panose="020F0502020204030204" pitchFamily="34" charset="0"/>
                  <a:ea typeface="SimSun" panose="02010600030101010101" pitchFamily="2" charset="-122"/>
                </a:defRPr>
              </a:lvl2pPr>
              <a:lvl3pPr defTabSz="683895" eaLnBrk="0" hangingPunct="0">
                <a:defRPr>
                  <a:solidFill>
                    <a:schemeClr val="tx1"/>
                  </a:solidFill>
                  <a:latin typeface="Calibri" panose="020F0502020204030204" pitchFamily="34" charset="0"/>
                  <a:ea typeface="SimSun" panose="02010600030101010101" pitchFamily="2" charset="-122"/>
                </a:defRPr>
              </a:lvl3pPr>
              <a:lvl4pPr defTabSz="683895" eaLnBrk="0" hangingPunct="0">
                <a:defRPr>
                  <a:solidFill>
                    <a:schemeClr val="tx1"/>
                  </a:solidFill>
                  <a:latin typeface="Calibri" panose="020F0502020204030204" pitchFamily="34" charset="0"/>
                  <a:ea typeface="SimSun" panose="02010600030101010101" pitchFamily="2" charset="-122"/>
                </a:defRPr>
              </a:lvl4pPr>
              <a:lvl5pPr defTabSz="683895" eaLnBrk="0" hangingPunct="0">
                <a:defRPr>
                  <a:solidFill>
                    <a:schemeClr val="tx1"/>
                  </a:solidFill>
                  <a:latin typeface="Calibri" panose="020F0502020204030204" pitchFamily="34" charset="0"/>
                  <a:ea typeface="SimSun"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 to ensure they achieved rem sleep</a:t>
              </a:r>
            </a:p>
            <a:p>
              <a:pPr algn="l" eaLnBrk="1" hangingPunct="1">
                <a:lnSpc>
                  <a:spcPct val="50000"/>
                </a:lnSpc>
                <a:spcBef>
                  <a:spcPts val="0"/>
                </a:spcBef>
                <a:spcAft>
                  <a:spcPts val="0"/>
                </a:spcAft>
              </a:pPr>
              <a:endPar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 to relate if the factor of bad quality sleep had any effect</a:t>
              </a:r>
            </a:p>
            <a:p>
              <a:pPr algn="l" eaLnBrk="1" hangingPunct="1">
                <a:lnSpc>
                  <a:spcPct val="50000"/>
                </a:lnSpc>
                <a:spcBef>
                  <a:spcPts val="0"/>
                </a:spcBef>
                <a:spcAft>
                  <a:spcPts val="0"/>
                </a:spcAft>
              </a:pPr>
              <a:endPar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iii) majority of the students sleep are moderate and a only a small amount actually suffer from a not so good sleep while most have rated their sleep as being moderate to really good.</a:t>
              </a:r>
            </a:p>
          </p:txBody>
        </p:sp>
        <p:grpSp>
          <p:nvGrpSpPr>
            <p:cNvPr id="34" name="组合 33"/>
            <p:cNvGrpSpPr/>
            <p:nvPr/>
          </p:nvGrpSpPr>
          <p:grpSpPr>
            <a:xfrm>
              <a:off x="3098185" y="2190735"/>
              <a:ext cx="1760423" cy="240273"/>
              <a:chOff x="3339348" y="2987446"/>
              <a:chExt cx="981950" cy="240273"/>
            </a:xfrm>
          </p:grpSpPr>
          <p:sp>
            <p:nvSpPr>
              <p:cNvPr id="35" name="文本框 83"/>
              <p:cNvSpPr txBox="1">
                <a:spLocks noChangeArrowheads="1"/>
              </p:cNvSpPr>
              <p:nvPr/>
            </p:nvSpPr>
            <p:spPr bwMode="auto">
              <a:xfrm>
                <a:off x="3339348" y="2987446"/>
                <a:ext cx="981950" cy="24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SimSun" panose="02010600030101010101" pitchFamily="2" charset="-122"/>
                  </a:defRPr>
                </a:lvl1pPr>
                <a:lvl2pPr defTabSz="512445" eaLnBrk="0" hangingPunct="0">
                  <a:defRPr>
                    <a:solidFill>
                      <a:schemeClr val="tx1"/>
                    </a:solidFill>
                    <a:latin typeface="Calibri" panose="020F0502020204030204" pitchFamily="34" charset="0"/>
                    <a:ea typeface="SimSun" panose="02010600030101010101" pitchFamily="2" charset="-122"/>
                  </a:defRPr>
                </a:lvl2pPr>
                <a:lvl3pPr defTabSz="512445" eaLnBrk="0" hangingPunct="0">
                  <a:defRPr>
                    <a:solidFill>
                      <a:schemeClr val="tx1"/>
                    </a:solidFill>
                    <a:latin typeface="Calibri" panose="020F0502020204030204" pitchFamily="34" charset="0"/>
                    <a:ea typeface="SimSun" panose="02010600030101010101" pitchFamily="2" charset="-122"/>
                  </a:defRPr>
                </a:lvl3pPr>
                <a:lvl4pPr defTabSz="512445" eaLnBrk="0" hangingPunct="0">
                  <a:defRPr>
                    <a:solidFill>
                      <a:schemeClr val="tx1"/>
                    </a:solidFill>
                    <a:latin typeface="Calibri" panose="020F0502020204030204" pitchFamily="34" charset="0"/>
                    <a:ea typeface="SimSun" panose="02010600030101010101" pitchFamily="2" charset="-122"/>
                  </a:defRPr>
                </a:lvl4pPr>
                <a:lvl5pPr defTabSz="512445" eaLnBrk="0" hangingPunct="0">
                  <a:defRPr>
                    <a:solidFill>
                      <a:schemeClr val="tx1"/>
                    </a:solidFill>
                    <a:latin typeface="Calibri" panose="020F0502020204030204" pitchFamily="34" charset="0"/>
                    <a:ea typeface="SimSun"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eaLnBrk="1" hangingPunct="1"/>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Rate Their Sleep Out of the Scale of 5</a:t>
                </a:r>
              </a:p>
            </p:txBody>
          </p:sp>
          <p:cxnSp>
            <p:nvCxnSpPr>
              <p:cNvPr id="36" name="直接连接符 120"/>
              <p:cNvCxnSpPr>
                <a:cxnSpLocks noChangeShapeType="1"/>
              </p:cNvCxnSpPr>
              <p:nvPr/>
            </p:nvCxnSpPr>
            <p:spPr bwMode="auto">
              <a:xfrm>
                <a:off x="3353205" y="2995231"/>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42" name="组合 41"/>
          <p:cNvGrpSpPr/>
          <p:nvPr/>
        </p:nvGrpSpPr>
        <p:grpSpPr>
          <a:xfrm>
            <a:off x="5206365" y="2024380"/>
            <a:ext cx="2756535" cy="3452013"/>
            <a:chOff x="2943324" y="2118534"/>
            <a:chExt cx="2062627" cy="1127957"/>
          </a:xfrm>
        </p:grpSpPr>
        <p:sp>
          <p:nvSpPr>
            <p:cNvPr id="43" name="矩形 13"/>
            <p:cNvSpPr>
              <a:spLocks noChangeArrowheads="1"/>
            </p:cNvSpPr>
            <p:nvPr/>
          </p:nvSpPr>
          <p:spPr bwMode="auto">
            <a:xfrm>
              <a:off x="2943324" y="2331675"/>
              <a:ext cx="2062627" cy="91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SimSun" panose="02010600030101010101" pitchFamily="2" charset="-122"/>
                </a:defRPr>
              </a:lvl1pPr>
              <a:lvl2pPr defTabSz="683895" eaLnBrk="0" hangingPunct="0">
                <a:defRPr>
                  <a:solidFill>
                    <a:schemeClr val="tx1"/>
                  </a:solidFill>
                  <a:latin typeface="Calibri" panose="020F0502020204030204" pitchFamily="34" charset="0"/>
                  <a:ea typeface="SimSun" panose="02010600030101010101" pitchFamily="2" charset="-122"/>
                </a:defRPr>
              </a:lvl2pPr>
              <a:lvl3pPr defTabSz="683895" eaLnBrk="0" hangingPunct="0">
                <a:defRPr>
                  <a:solidFill>
                    <a:schemeClr val="tx1"/>
                  </a:solidFill>
                  <a:latin typeface="Calibri" panose="020F0502020204030204" pitchFamily="34" charset="0"/>
                  <a:ea typeface="SimSun" panose="02010600030101010101" pitchFamily="2" charset="-122"/>
                </a:defRPr>
              </a:lvl3pPr>
              <a:lvl4pPr defTabSz="683895" eaLnBrk="0" hangingPunct="0">
                <a:defRPr>
                  <a:solidFill>
                    <a:schemeClr val="tx1"/>
                  </a:solidFill>
                  <a:latin typeface="Calibri" panose="020F0502020204030204" pitchFamily="34" charset="0"/>
                  <a:ea typeface="SimSun" panose="02010600030101010101" pitchFamily="2" charset="-122"/>
                </a:defRPr>
              </a:lvl4pPr>
              <a:lvl5pPr defTabSz="683895" eaLnBrk="0" hangingPunct="0">
                <a:defRPr>
                  <a:solidFill>
                    <a:schemeClr val="tx1"/>
                  </a:solidFill>
                  <a:latin typeface="Calibri" panose="020F0502020204030204" pitchFamily="34" charset="0"/>
                  <a:ea typeface="SimSun"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 majority did not know</a:t>
              </a:r>
            </a:p>
            <a:p>
              <a:pPr algn="l" eaLnBrk="1" hangingPunct="1">
                <a:lnSpc>
                  <a:spcPct val="50000"/>
                </a:lnSpc>
                <a:spcBef>
                  <a:spcPts val="0"/>
                </a:spcBef>
                <a:spcAft>
                  <a:spcPts val="0"/>
                </a:spcAft>
              </a:pPr>
              <a:endPar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 short term and long term affects on health</a:t>
              </a:r>
            </a:p>
            <a:p>
              <a:pPr algn="l" eaLnBrk="1" hangingPunct="1">
                <a:lnSpc>
                  <a:spcPct val="50000"/>
                </a:lnSpc>
                <a:spcBef>
                  <a:spcPts val="0"/>
                </a:spcBef>
                <a:spcAft>
                  <a:spcPts val="0"/>
                </a:spcAft>
              </a:pPr>
              <a:endPar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iii) relation to the average hours of sleep a student received every night was that most of them who were only getting about 2 to 5 hours of sleep were not aware about these consequences.</a:t>
              </a:r>
              <a:endParaRPr lang="zh-CN" altLang="en-US"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p:txBody>
        </p:sp>
        <p:grpSp>
          <p:nvGrpSpPr>
            <p:cNvPr id="44" name="组合 43"/>
            <p:cNvGrpSpPr/>
            <p:nvPr/>
          </p:nvGrpSpPr>
          <p:grpSpPr>
            <a:xfrm>
              <a:off x="3090969" y="2118534"/>
              <a:ext cx="1764111" cy="213184"/>
              <a:chOff x="3335323" y="2915245"/>
              <a:chExt cx="984007" cy="213184"/>
            </a:xfrm>
          </p:grpSpPr>
          <p:sp>
            <p:nvSpPr>
              <p:cNvPr id="45" name="文本框 83"/>
              <p:cNvSpPr txBox="1">
                <a:spLocks noChangeArrowheads="1"/>
              </p:cNvSpPr>
              <p:nvPr/>
            </p:nvSpPr>
            <p:spPr bwMode="auto">
              <a:xfrm>
                <a:off x="3337380" y="2915245"/>
                <a:ext cx="981950" cy="2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SimSun" panose="02010600030101010101" pitchFamily="2" charset="-122"/>
                  </a:defRPr>
                </a:lvl1pPr>
                <a:lvl2pPr defTabSz="512445" eaLnBrk="0" hangingPunct="0">
                  <a:defRPr>
                    <a:solidFill>
                      <a:schemeClr val="tx1"/>
                    </a:solidFill>
                    <a:latin typeface="Calibri" panose="020F0502020204030204" pitchFamily="34" charset="0"/>
                    <a:ea typeface="SimSun" panose="02010600030101010101" pitchFamily="2" charset="-122"/>
                  </a:defRPr>
                </a:lvl2pPr>
                <a:lvl3pPr defTabSz="512445" eaLnBrk="0" hangingPunct="0">
                  <a:defRPr>
                    <a:solidFill>
                      <a:schemeClr val="tx1"/>
                    </a:solidFill>
                    <a:latin typeface="Calibri" panose="020F0502020204030204" pitchFamily="34" charset="0"/>
                    <a:ea typeface="SimSun" panose="02010600030101010101" pitchFamily="2" charset="-122"/>
                  </a:defRPr>
                </a:lvl3pPr>
                <a:lvl4pPr defTabSz="512445" eaLnBrk="0" hangingPunct="0">
                  <a:defRPr>
                    <a:solidFill>
                      <a:schemeClr val="tx1"/>
                    </a:solidFill>
                    <a:latin typeface="Calibri" panose="020F0502020204030204" pitchFamily="34" charset="0"/>
                    <a:ea typeface="SimSun" panose="02010600030101010101" pitchFamily="2" charset="-122"/>
                  </a:defRPr>
                </a:lvl4pPr>
                <a:lvl5pPr defTabSz="512445" eaLnBrk="0" hangingPunct="0">
                  <a:defRPr>
                    <a:solidFill>
                      <a:schemeClr val="tx1"/>
                    </a:solidFill>
                    <a:latin typeface="Calibri" panose="020F0502020204030204" pitchFamily="34" charset="0"/>
                    <a:ea typeface="SimSun"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eaLnBrk="1" hangingPunct="1"/>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C</a:t>
                </a:r>
                <a:r>
                  <a:rPr lang="zh-CN" altLang="en-US"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onsequences of </a:t>
                </a:r>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N</a:t>
                </a:r>
                <a:r>
                  <a:rPr lang="zh-CN" altLang="en-US"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ot </a:t>
                </a:r>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G</a:t>
                </a:r>
                <a:r>
                  <a:rPr lang="zh-CN" altLang="en-US"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etting </a:t>
                </a:r>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E</a:t>
                </a:r>
                <a:r>
                  <a:rPr lang="zh-CN" altLang="en-US"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nough </a:t>
                </a:r>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S</a:t>
                </a:r>
                <a:r>
                  <a:rPr lang="zh-CN" altLang="en-US"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leep</a:t>
                </a:r>
              </a:p>
            </p:txBody>
          </p:sp>
          <p:cxnSp>
            <p:nvCxnSpPr>
              <p:cNvPr id="46" name="直接连接符 120"/>
              <p:cNvCxnSpPr>
                <a:cxnSpLocks noChangeShapeType="1"/>
              </p:cNvCxnSpPr>
              <p:nvPr/>
            </p:nvCxnSpPr>
            <p:spPr bwMode="auto">
              <a:xfrm flipH="1">
                <a:off x="3335323" y="2938303"/>
                <a:ext cx="1972" cy="124693"/>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52" name="组合 51"/>
          <p:cNvGrpSpPr/>
          <p:nvPr/>
        </p:nvGrpSpPr>
        <p:grpSpPr>
          <a:xfrm>
            <a:off x="8912860" y="2032635"/>
            <a:ext cx="2837180" cy="3935753"/>
            <a:chOff x="2947186" y="2186246"/>
            <a:chExt cx="2062627" cy="1391093"/>
          </a:xfrm>
        </p:grpSpPr>
        <p:sp>
          <p:nvSpPr>
            <p:cNvPr id="53" name="矩形 13"/>
            <p:cNvSpPr>
              <a:spLocks noChangeArrowheads="1"/>
            </p:cNvSpPr>
            <p:nvPr/>
          </p:nvSpPr>
          <p:spPr bwMode="auto">
            <a:xfrm>
              <a:off x="2947186" y="2413837"/>
              <a:ext cx="2062627" cy="116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SimSun" panose="02010600030101010101" pitchFamily="2" charset="-122"/>
                </a:defRPr>
              </a:lvl1pPr>
              <a:lvl2pPr defTabSz="683895" eaLnBrk="0" hangingPunct="0">
                <a:defRPr>
                  <a:solidFill>
                    <a:schemeClr val="tx1"/>
                  </a:solidFill>
                  <a:latin typeface="Calibri" panose="020F0502020204030204" pitchFamily="34" charset="0"/>
                  <a:ea typeface="SimSun" panose="02010600030101010101" pitchFamily="2" charset="-122"/>
                </a:defRPr>
              </a:lvl2pPr>
              <a:lvl3pPr defTabSz="683895" eaLnBrk="0" hangingPunct="0">
                <a:defRPr>
                  <a:solidFill>
                    <a:schemeClr val="tx1"/>
                  </a:solidFill>
                  <a:latin typeface="Calibri" panose="020F0502020204030204" pitchFamily="34" charset="0"/>
                  <a:ea typeface="SimSun" panose="02010600030101010101" pitchFamily="2" charset="-122"/>
                </a:defRPr>
              </a:lvl3pPr>
              <a:lvl4pPr defTabSz="683895" eaLnBrk="0" hangingPunct="0">
                <a:defRPr>
                  <a:solidFill>
                    <a:schemeClr val="tx1"/>
                  </a:solidFill>
                  <a:latin typeface="Calibri" panose="020F0502020204030204" pitchFamily="34" charset="0"/>
                  <a:ea typeface="SimSun" panose="02010600030101010101" pitchFamily="2" charset="-122"/>
                </a:defRPr>
              </a:lvl4pPr>
              <a:lvl5pPr defTabSz="683895" eaLnBrk="0" hangingPunct="0">
                <a:defRPr>
                  <a:solidFill>
                    <a:schemeClr val="tx1"/>
                  </a:solidFill>
                  <a:latin typeface="Calibri" panose="020F0502020204030204" pitchFamily="34" charset="0"/>
                  <a:ea typeface="SimSun"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 issues students face in this day and age therefore we wanted to narrow it down</a:t>
              </a:r>
            </a:p>
            <a:p>
              <a:pPr algn="l" eaLnBrk="1" hangingPunct="1">
                <a:lnSpc>
                  <a:spcPct val="50000"/>
                </a:lnSpc>
                <a:spcBef>
                  <a:spcPts val="0"/>
                </a:spcBef>
                <a:spcAft>
                  <a:spcPts val="0"/>
                </a:spcAft>
              </a:pPr>
              <a:endPar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 highest factor is too much work and the factor with the least amount is mental health.</a:t>
              </a:r>
            </a:p>
            <a:p>
              <a:pPr algn="l" eaLnBrk="1" hangingPunct="1">
                <a:lnSpc>
                  <a:spcPct val="50000"/>
                </a:lnSpc>
                <a:spcBef>
                  <a:spcPts val="0"/>
                </a:spcBef>
                <a:spcAft>
                  <a:spcPts val="0"/>
                </a:spcAft>
              </a:pPr>
              <a:endPar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endParaRPr>
            </a:p>
            <a:p>
              <a:pPr algn="l" eaLnBrk="1" hangingPunct="1">
                <a:lnSpc>
                  <a:spcPct val="100000"/>
                </a:lnSpc>
              </a:pPr>
              <a:r>
                <a:rPr lang="en-US" altLang="zh-CN" sz="1600" dirty="0">
                  <a:solidFill>
                    <a:schemeClr val="tx1">
                      <a:lumMod val="75000"/>
                      <a:lumOff val="25000"/>
                    </a:schemeClr>
                  </a:solidFill>
                  <a:latin typeface="+mn-lt"/>
                  <a:ea typeface="Calibri" panose="020F0502020204030204" pitchFamily="34" charset="0"/>
                  <a:cs typeface="Calibri" panose="020F0502020204030204" pitchFamily="34" charset="0"/>
                  <a:sym typeface="+mn-lt"/>
                </a:rPr>
                <a:t>iii) a large amount of the students who were getting only about 2 hours to 5 hours of sleep were the ones who faced the issue of to much work and bad habits.</a:t>
              </a:r>
            </a:p>
          </p:txBody>
        </p:sp>
        <p:grpSp>
          <p:nvGrpSpPr>
            <p:cNvPr id="54" name="组合 53"/>
            <p:cNvGrpSpPr/>
            <p:nvPr/>
          </p:nvGrpSpPr>
          <p:grpSpPr>
            <a:xfrm>
              <a:off x="3075003" y="2186246"/>
              <a:ext cx="1783605" cy="234512"/>
              <a:chOff x="3326417" y="2982957"/>
              <a:chExt cx="994881" cy="234512"/>
            </a:xfrm>
          </p:grpSpPr>
          <p:sp>
            <p:nvSpPr>
              <p:cNvPr id="55" name="文本框 83"/>
              <p:cNvSpPr txBox="1">
                <a:spLocks noChangeArrowheads="1"/>
              </p:cNvSpPr>
              <p:nvPr/>
            </p:nvSpPr>
            <p:spPr bwMode="auto">
              <a:xfrm>
                <a:off x="3339348" y="2987446"/>
                <a:ext cx="981950" cy="23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SimSun" panose="02010600030101010101" pitchFamily="2" charset="-122"/>
                  </a:defRPr>
                </a:lvl1pPr>
                <a:lvl2pPr defTabSz="512445" eaLnBrk="0" hangingPunct="0">
                  <a:defRPr>
                    <a:solidFill>
                      <a:schemeClr val="tx1"/>
                    </a:solidFill>
                    <a:latin typeface="Calibri" panose="020F0502020204030204" pitchFamily="34" charset="0"/>
                    <a:ea typeface="SimSun" panose="02010600030101010101" pitchFamily="2" charset="-122"/>
                  </a:defRPr>
                </a:lvl2pPr>
                <a:lvl3pPr defTabSz="512445" eaLnBrk="0" hangingPunct="0">
                  <a:defRPr>
                    <a:solidFill>
                      <a:schemeClr val="tx1"/>
                    </a:solidFill>
                    <a:latin typeface="Calibri" panose="020F0502020204030204" pitchFamily="34" charset="0"/>
                    <a:ea typeface="SimSun" panose="02010600030101010101" pitchFamily="2" charset="-122"/>
                  </a:defRPr>
                </a:lvl3pPr>
                <a:lvl4pPr defTabSz="512445" eaLnBrk="0" hangingPunct="0">
                  <a:defRPr>
                    <a:solidFill>
                      <a:schemeClr val="tx1"/>
                    </a:solidFill>
                    <a:latin typeface="Calibri" panose="020F0502020204030204" pitchFamily="34" charset="0"/>
                    <a:ea typeface="SimSun" panose="02010600030101010101" pitchFamily="2" charset="-122"/>
                  </a:defRPr>
                </a:lvl4pPr>
                <a:lvl5pPr defTabSz="512445" eaLnBrk="0" hangingPunct="0">
                  <a:defRPr>
                    <a:solidFill>
                      <a:schemeClr val="tx1"/>
                    </a:solidFill>
                    <a:latin typeface="Calibri" panose="020F0502020204030204" pitchFamily="34" charset="0"/>
                    <a:ea typeface="SimSun"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eaLnBrk="1" hangingPunct="1"/>
                <a:r>
                  <a:rPr lang="en-MY" altLang="zh-CN" sz="1600" b="1" dirty="0">
                    <a:solidFill>
                      <a:schemeClr val="tx1">
                        <a:lumMod val="75000"/>
                        <a:lumOff val="25000"/>
                      </a:schemeClr>
                    </a:solidFill>
                    <a:latin typeface="+mn-lt"/>
                    <a:ea typeface="Calibri" panose="020F0502020204030204" pitchFamily="34" charset="0"/>
                    <a:cs typeface="Calibri" panose="020F0502020204030204" pitchFamily="34" charset="0"/>
                    <a:sym typeface="+mn-lt"/>
                  </a:rPr>
                  <a:t>What Stopping You from Getting Enough Sleep</a:t>
                </a:r>
              </a:p>
            </p:txBody>
          </p:sp>
          <p:cxnSp>
            <p:nvCxnSpPr>
              <p:cNvPr id="56" name="直接连接符 120"/>
              <p:cNvCxnSpPr>
                <a:cxnSpLocks noChangeShapeType="1"/>
              </p:cNvCxnSpPr>
              <p:nvPr/>
            </p:nvCxnSpPr>
            <p:spPr bwMode="auto">
              <a:xfrm flipH="1">
                <a:off x="3326417" y="2982957"/>
                <a:ext cx="5698" cy="190550"/>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par>
                                <p:cTn id="11" presetID="22" presetClass="entr" presetSubtype="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par>
                                <p:cTn id="14" presetID="22" presetClass="entr" presetSubtype="1"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up)">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Arial"/>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6777</Words>
  <Application>Microsoft Office PowerPoint</Application>
  <PresentationFormat>Widescreen</PresentationFormat>
  <Paragraphs>149</Paragraphs>
  <Slides>15</Slides>
  <Notes>15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画册两用效果PPT</dc:title>
  <dc:creator>春秋视觉</dc:creator>
  <cp:lastModifiedBy>Qudri Ameer Mohd Safiee</cp:lastModifiedBy>
  <cp:revision>153</cp:revision>
  <dcterms:created xsi:type="dcterms:W3CDTF">2018-10-16T11:42:00Z</dcterms:created>
  <dcterms:modified xsi:type="dcterms:W3CDTF">2020-04-28T17:28:53Z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