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79" r:id="rId2"/>
    <p:sldMasterId id="2147483681" r:id="rId3"/>
    <p:sldMasterId id="2147483683" r:id="rId4"/>
    <p:sldMasterId id="2147483685" r:id="rId5"/>
    <p:sldMasterId id="2147483687" r:id="rId6"/>
    <p:sldMasterId id="2147483694" r:id="rId7"/>
  </p:sldMasterIdLst>
  <p:notesMasterIdLst>
    <p:notesMasterId r:id="rId79"/>
  </p:notesMasterIdLst>
  <p:handoutMasterIdLst>
    <p:handoutMasterId r:id="rId80"/>
  </p:handoutMasterIdLst>
  <p:sldIdLst>
    <p:sldId id="680" r:id="rId8"/>
    <p:sldId id="659" r:id="rId9"/>
    <p:sldId id="511" r:id="rId10"/>
    <p:sldId id="512" r:id="rId11"/>
    <p:sldId id="513" r:id="rId12"/>
    <p:sldId id="514" r:id="rId13"/>
    <p:sldId id="592" r:id="rId14"/>
    <p:sldId id="586" r:id="rId15"/>
    <p:sldId id="515" r:id="rId16"/>
    <p:sldId id="516" r:id="rId17"/>
    <p:sldId id="679" r:id="rId18"/>
    <p:sldId id="518" r:id="rId19"/>
    <p:sldId id="625" r:id="rId20"/>
    <p:sldId id="524" r:id="rId21"/>
    <p:sldId id="660" r:id="rId22"/>
    <p:sldId id="525" r:id="rId23"/>
    <p:sldId id="571" r:id="rId24"/>
    <p:sldId id="626" r:id="rId25"/>
    <p:sldId id="627" r:id="rId26"/>
    <p:sldId id="628" r:id="rId27"/>
    <p:sldId id="687" r:id="rId28"/>
    <p:sldId id="527" r:id="rId29"/>
    <p:sldId id="530" r:id="rId30"/>
    <p:sldId id="601" r:id="rId31"/>
    <p:sldId id="528" r:id="rId32"/>
    <p:sldId id="529" r:id="rId33"/>
    <p:sldId id="531" r:id="rId34"/>
    <p:sldId id="532" r:id="rId35"/>
    <p:sldId id="661" r:id="rId36"/>
    <p:sldId id="574" r:id="rId37"/>
    <p:sldId id="533" r:id="rId38"/>
    <p:sldId id="535" r:id="rId39"/>
    <p:sldId id="613" r:id="rId40"/>
    <p:sldId id="662" r:id="rId41"/>
    <p:sldId id="575" r:id="rId42"/>
    <p:sldId id="537" r:id="rId43"/>
    <p:sldId id="538" r:id="rId44"/>
    <p:sldId id="539" r:id="rId45"/>
    <p:sldId id="551" r:id="rId46"/>
    <p:sldId id="580" r:id="rId47"/>
    <p:sldId id="552" r:id="rId48"/>
    <p:sldId id="553" r:id="rId49"/>
    <p:sldId id="556" r:id="rId50"/>
    <p:sldId id="584" r:id="rId51"/>
    <p:sldId id="557" r:id="rId52"/>
    <p:sldId id="558" r:id="rId53"/>
    <p:sldId id="663" r:id="rId54"/>
    <p:sldId id="664" r:id="rId55"/>
    <p:sldId id="665" r:id="rId56"/>
    <p:sldId id="559" r:id="rId57"/>
    <p:sldId id="566" r:id="rId58"/>
    <p:sldId id="619" r:id="rId59"/>
    <p:sldId id="629" r:id="rId60"/>
    <p:sldId id="652" r:id="rId61"/>
    <p:sldId id="653" r:id="rId62"/>
    <p:sldId id="654" r:id="rId63"/>
    <p:sldId id="641" r:id="rId64"/>
    <p:sldId id="642" r:id="rId65"/>
    <p:sldId id="650" r:id="rId66"/>
    <p:sldId id="631" r:id="rId67"/>
    <p:sldId id="632" r:id="rId68"/>
    <p:sldId id="633" r:id="rId69"/>
    <p:sldId id="666" r:id="rId70"/>
    <p:sldId id="639" r:id="rId71"/>
    <p:sldId id="640" r:id="rId72"/>
    <p:sldId id="689" r:id="rId73"/>
    <p:sldId id="690" r:id="rId74"/>
    <p:sldId id="691" r:id="rId75"/>
    <p:sldId id="692" r:id="rId76"/>
    <p:sldId id="693" r:id="rId77"/>
    <p:sldId id="694" r:id="rId78"/>
  </p:sldIdLst>
  <p:sldSz cx="9144000" cy="6858000" type="screen4x3"/>
  <p:notesSz cx="6858000" cy="9144000"/>
  <p:custDataLst>
    <p:tags r:id="rId82"/>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064">
          <p15:clr>
            <a:srgbClr val="A4A3A4"/>
          </p15:clr>
        </p15:guide>
        <p15:guide id="2" pos="14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296"/>
    <a:srgbClr val="000000"/>
    <a:srgbClr val="FF6600"/>
    <a:srgbClr val="E50030"/>
    <a:srgbClr val="00468F"/>
    <a:srgbClr val="3333CC"/>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00" autoAdjust="0"/>
    <p:restoredTop sz="94660"/>
  </p:normalViewPr>
  <p:slideViewPr>
    <p:cSldViewPr snapToObjects="1">
      <p:cViewPr>
        <p:scale>
          <a:sx n="100" d="100"/>
          <a:sy n="100" d="100"/>
        </p:scale>
        <p:origin x="-80" y="-80"/>
      </p:cViewPr>
      <p:guideLst>
        <p:guide orient="horz" pos="2064"/>
        <p:guide pos="144"/>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50" d="100"/>
        <a:sy n="150" d="100"/>
      </p:scale>
      <p:origin x="0" y="-35664"/>
    </p:cViewPr>
  </p:sorterViewPr>
  <p:notesViewPr>
    <p:cSldViewPr snapToObjects="1">
      <p:cViewPr>
        <p:scale>
          <a:sx n="75" d="100"/>
          <a:sy n="75" d="100"/>
        </p:scale>
        <p:origin x="4092" y="4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notesMaster" Target="notesMasters/notesMaster1.xml"/><Relationship Id="rId98" Type="http://schemas.microsoft.com/office/2015/10/relationships/revisionInfo" Target="revisionInfo.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tags" Target="tags/tag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38245172-DDCE-4E35-A83C-DF5F99A55497}" type="slidenum">
              <a:rPr lang="en-CA" altLang="en-US"/>
              <a:pPr>
                <a:defRPr/>
              </a:pPr>
              <a:t>‹#›</a:t>
            </a:fld>
            <a:endParaRPr lang="en-CA" altLang="en-US"/>
          </a:p>
        </p:txBody>
      </p:sp>
    </p:spTree>
    <p:extLst>
      <p:ext uri="{BB962C8B-B14F-4D97-AF65-F5344CB8AC3E}">
        <p14:creationId xmlns:p14="http://schemas.microsoft.com/office/powerpoint/2010/main" val="7254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C4FF304F-1937-49DD-8AB2-73B595C0B634}" type="slidenum">
              <a:rPr lang="en-CA" altLang="en-US"/>
              <a:pPr>
                <a:defRPr/>
              </a:pPr>
              <a:t>‹#›</a:t>
            </a:fld>
            <a:endParaRPr lang="en-CA" altLang="en-US"/>
          </a:p>
        </p:txBody>
      </p:sp>
    </p:spTree>
    <p:extLst>
      <p:ext uri="{BB962C8B-B14F-4D97-AF65-F5344CB8AC3E}">
        <p14:creationId xmlns:p14="http://schemas.microsoft.com/office/powerpoint/2010/main" val="2670116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p:txBody>
          <a:bodyPr/>
          <a:lstStyle/>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39775" indent="-28257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398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70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42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14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686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58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30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AF7452-10DB-4269-B6BC-A64350795710}" type="slidenum">
              <a:rPr lang="en-CA" altLang="en-US" sz="2200" smtClean="0">
                <a:latin typeface="Tahoma" panose="020B0604030504040204" pitchFamily="34" charset="0"/>
              </a:rPr>
              <a:pPr eaLnBrk="1" hangingPunct="1">
                <a:spcBef>
                  <a:spcPct val="0"/>
                </a:spcBef>
                <a:defRPr/>
              </a:pPr>
              <a:t>1</a:t>
            </a:fld>
            <a:endParaRPr lang="en-CA" altLang="en-US" sz="22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E34AF60-CE88-44E7-8E8B-95A5C5B7F0AA}" type="slidenum">
              <a:rPr lang="en-CA" altLang="en-US" smtClean="0">
                <a:latin typeface="Tahoma" panose="020B0604030504040204" pitchFamily="34" charset="0"/>
              </a:rPr>
              <a:pPr eaLnBrk="1" hangingPunct="1">
                <a:spcBef>
                  <a:spcPct val="0"/>
                </a:spcBef>
                <a:defRPr/>
              </a:pPr>
              <a:t>10</a:t>
            </a:fld>
            <a:endParaRPr lang="en-CA" altLang="en-US">
              <a:latin typeface="Tahoma" panose="020B0604030504040204" pitchFamily="34" charset="0"/>
            </a:endParaRPr>
          </a:p>
        </p:txBody>
      </p:sp>
      <p:sp>
        <p:nvSpPr>
          <p:cNvPr id="727042" name="Rectangle 2"/>
          <p:cNvSpPr>
            <a:spLocks noGrp="1" noRot="1" noChangeAspect="1" noChangeArrowheads="1" noTextEdit="1"/>
          </p:cNvSpPr>
          <p:nvPr>
            <p:ph type="sldImg"/>
          </p:nvPr>
        </p:nvSpPr>
        <p:spPr>
          <a:ln/>
          <a:extLst/>
        </p:spPr>
      </p:sp>
      <p:sp>
        <p:nvSpPr>
          <p:cNvPr id="7270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67935EB-3149-45AB-A3D2-0C4905719C5D}" type="slidenum">
              <a:rPr lang="en-CA" altLang="en-US" smtClean="0">
                <a:latin typeface="Tahoma" panose="020B0604030504040204" pitchFamily="34" charset="0"/>
              </a:rPr>
              <a:pPr eaLnBrk="1" hangingPunct="1">
                <a:spcBef>
                  <a:spcPct val="0"/>
                </a:spcBef>
                <a:defRPr/>
              </a:pPr>
              <a:t>11</a:t>
            </a:fld>
            <a:endParaRPr lang="en-CA" altLang="en-US">
              <a:latin typeface="Tahoma" panose="020B0604030504040204" pitchFamily="34" charset="0"/>
            </a:endParaRPr>
          </a:p>
        </p:txBody>
      </p:sp>
      <p:sp>
        <p:nvSpPr>
          <p:cNvPr id="728066" name="Rectangle 2"/>
          <p:cNvSpPr>
            <a:spLocks noGrp="1" noRot="1" noChangeAspect="1" noChangeArrowheads="1" noTextEdit="1"/>
          </p:cNvSpPr>
          <p:nvPr>
            <p:ph type="sldImg"/>
          </p:nvPr>
        </p:nvSpPr>
        <p:spPr>
          <a:ln/>
          <a:extLst/>
        </p:spPr>
      </p:sp>
      <p:sp>
        <p:nvSpPr>
          <p:cNvPr id="7280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B8A1EEC-B014-48CD-ACCE-0EAD185141DC}" type="slidenum">
              <a:rPr lang="en-CA" altLang="en-US" smtClean="0">
                <a:latin typeface="Tahoma" panose="020B0604030504040204" pitchFamily="34" charset="0"/>
              </a:rPr>
              <a:pPr eaLnBrk="1" hangingPunct="1">
                <a:spcBef>
                  <a:spcPct val="0"/>
                </a:spcBef>
                <a:defRPr/>
              </a:pPr>
              <a:t>12</a:t>
            </a:fld>
            <a:endParaRPr lang="en-CA" altLang="en-US">
              <a:latin typeface="Tahoma" panose="020B0604030504040204" pitchFamily="34" charset="0"/>
            </a:endParaRPr>
          </a:p>
        </p:txBody>
      </p:sp>
      <p:sp>
        <p:nvSpPr>
          <p:cNvPr id="729090" name="Rectangle 2"/>
          <p:cNvSpPr>
            <a:spLocks noGrp="1" noRot="1" noChangeAspect="1" noChangeArrowheads="1" noTextEdit="1"/>
          </p:cNvSpPr>
          <p:nvPr>
            <p:ph type="sldImg"/>
          </p:nvPr>
        </p:nvSpPr>
        <p:spPr>
          <a:ln/>
          <a:extLst/>
        </p:spPr>
      </p:sp>
      <p:sp>
        <p:nvSpPr>
          <p:cNvPr id="729091" name="Rectangle 3"/>
          <p:cNvSpPr>
            <a:spLocks noGrp="1" noChangeArrowheads="1"/>
          </p:cNvSpPr>
          <p:nvPr>
            <p:ph type="body" idx="1"/>
          </p:nvPr>
        </p:nvSpPr>
        <p:spPr/>
        <p:txBody>
          <a:bodyPr/>
          <a:lstStyle/>
          <a:p>
            <a:pPr eaLnBrk="1" hangingPunct="1">
              <a:lnSpc>
                <a:spcPct val="90000"/>
              </a:lnSpc>
              <a:defRPr/>
            </a:pPr>
            <a:r>
              <a:rPr lang="en-AU" altLang="en-US" sz="1400">
                <a:latin typeface="Times New Roman" pitchFamily="18" charset="0"/>
                <a:ea typeface="ＭＳ Ｐゴシック" pitchFamily="34" charset="-128"/>
              </a:rPr>
              <a:t>The old joke, “I must have money, I still have checks left, “ is one that you can be sure your students have heard. Unfortunately for many Americans and perhaps for many of your students it is their reality. You can use this bit of humor to drive home a point about the difference between the instrument in the money process and money itself, a point that can really bedevil more than a few students. Checks aren’t money, unlike the deposits that they are drawn against. Ask your class if, when they write a check, have they created more money? The answer will be no. All that takes place is that the distribution of money changes but the absolute level of money (M1) remains the same. This same argument can be made for credit cards as well. Tell your students that if the unused credit lines of credit cards were actually counted as part of the money supply then M1 would be many trillions of dollars greater than it is already! The reason that credit cards are not counted as money is that they are nothing more than unsecured short‐term loans. Because loans do not fit the definition of money, credit cards quite appropriately are not classified as money.</a:t>
            </a:r>
            <a:r>
              <a:rPr lang="en-GB" altLang="en-US" sz="1400">
                <a:latin typeface="Times New Roman" pitchFamily="18" charset="0"/>
                <a:ea typeface="ＭＳ Ｐゴシック" pitchFamily="34" charset="-128"/>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04449C8-81FB-4ADC-8E5A-8F519DB39B80}" type="slidenum">
              <a:rPr lang="en-CA" altLang="en-US" smtClean="0">
                <a:latin typeface="Tahoma" panose="020B0604030504040204" pitchFamily="34" charset="0"/>
              </a:rPr>
              <a:pPr eaLnBrk="1" hangingPunct="1">
                <a:spcBef>
                  <a:spcPct val="0"/>
                </a:spcBef>
                <a:defRPr/>
              </a:pPr>
              <a:t>13</a:t>
            </a:fld>
            <a:endParaRPr lang="en-CA" altLang="en-US">
              <a:latin typeface="Tahoma" panose="020B0604030504040204" pitchFamily="34" charset="0"/>
            </a:endParaRPr>
          </a:p>
        </p:txBody>
      </p:sp>
      <p:sp>
        <p:nvSpPr>
          <p:cNvPr id="823298" name="Rectangle 2"/>
          <p:cNvSpPr>
            <a:spLocks noGrp="1" noRot="1" noChangeAspect="1" noChangeArrowheads="1" noTextEdit="1"/>
          </p:cNvSpPr>
          <p:nvPr>
            <p:ph type="sldImg"/>
          </p:nvPr>
        </p:nvSpPr>
        <p:spPr>
          <a:ln/>
          <a:extLst/>
        </p:spPr>
      </p:sp>
      <p:sp>
        <p:nvSpPr>
          <p:cNvPr id="8232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41E67B5-4665-4678-823D-D75B4211F5CF}" type="slidenum">
              <a:rPr lang="en-CA" altLang="en-US" smtClean="0">
                <a:latin typeface="Tahoma" panose="020B0604030504040204" pitchFamily="34" charset="0"/>
              </a:rPr>
              <a:pPr eaLnBrk="1" hangingPunct="1">
                <a:spcBef>
                  <a:spcPct val="0"/>
                </a:spcBef>
                <a:defRPr/>
              </a:pPr>
              <a:t>14</a:t>
            </a:fld>
            <a:endParaRPr lang="en-CA" altLang="en-US">
              <a:latin typeface="Tahoma" panose="020B0604030504040204" pitchFamily="34" charset="0"/>
            </a:endParaRPr>
          </a:p>
        </p:txBody>
      </p:sp>
      <p:sp>
        <p:nvSpPr>
          <p:cNvPr id="745474" name="Rectangle 2"/>
          <p:cNvSpPr>
            <a:spLocks noGrp="1" noRot="1" noChangeAspect="1" noChangeArrowheads="1" noTextEdit="1"/>
          </p:cNvSpPr>
          <p:nvPr>
            <p:ph type="sldImg"/>
          </p:nvPr>
        </p:nvSpPr>
        <p:spPr>
          <a:ln/>
          <a:extLst/>
        </p:spPr>
      </p:sp>
      <p:sp>
        <p:nvSpPr>
          <p:cNvPr id="7454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E5D5636-5CB9-474E-81FF-2954A57279CE}" type="slidenum">
              <a:rPr lang="en-CA" altLang="en-US" smtClean="0">
                <a:latin typeface="Tahoma" panose="020B0604030504040204" pitchFamily="34" charset="0"/>
              </a:rPr>
              <a:pPr eaLnBrk="1" hangingPunct="1">
                <a:spcBef>
                  <a:spcPct val="0"/>
                </a:spcBef>
                <a:defRPr/>
              </a:pPr>
              <a:t>15</a:t>
            </a:fld>
            <a:endParaRPr lang="en-CA" altLang="en-US">
              <a:latin typeface="Tahoma" panose="020B0604030504040204" pitchFamily="34" charset="0"/>
            </a:endParaRPr>
          </a:p>
        </p:txBody>
      </p:sp>
      <p:sp>
        <p:nvSpPr>
          <p:cNvPr id="932866" name="Rectangle 2"/>
          <p:cNvSpPr>
            <a:spLocks noGrp="1" noRot="1" noChangeAspect="1" noChangeArrowheads="1" noTextEdit="1"/>
          </p:cNvSpPr>
          <p:nvPr>
            <p:ph type="sldImg"/>
          </p:nvPr>
        </p:nvSpPr>
        <p:spPr>
          <a:ln/>
          <a:extLst/>
        </p:spPr>
      </p:sp>
      <p:sp>
        <p:nvSpPr>
          <p:cNvPr id="9328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5A33749-20C1-4700-BCC0-477A5076AF53}" type="slidenum">
              <a:rPr lang="en-CA" altLang="en-US" smtClean="0">
                <a:latin typeface="Tahoma" panose="020B0604030504040204" pitchFamily="34" charset="0"/>
              </a:rPr>
              <a:pPr eaLnBrk="1" hangingPunct="1">
                <a:spcBef>
                  <a:spcPct val="0"/>
                </a:spcBef>
                <a:defRPr/>
              </a:pPr>
              <a:t>16</a:t>
            </a:fld>
            <a:endParaRPr lang="en-CA" altLang="en-US">
              <a:latin typeface="Tahoma" panose="020B0604030504040204" pitchFamily="34" charset="0"/>
            </a:endParaRPr>
          </a:p>
        </p:txBody>
      </p:sp>
      <p:sp>
        <p:nvSpPr>
          <p:cNvPr id="748546" name="Rectangle 2"/>
          <p:cNvSpPr>
            <a:spLocks noGrp="1" noRot="1" noChangeAspect="1" noChangeArrowheads="1" noTextEdit="1"/>
          </p:cNvSpPr>
          <p:nvPr>
            <p:ph type="sldImg"/>
          </p:nvPr>
        </p:nvSpPr>
        <p:spPr>
          <a:ln/>
          <a:extLst/>
        </p:spPr>
      </p:sp>
      <p:sp>
        <p:nvSpPr>
          <p:cNvPr id="74854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6F350C0-5162-4AA5-B8B9-5FC858732209}" type="slidenum">
              <a:rPr lang="en-CA" altLang="en-US" smtClean="0">
                <a:latin typeface="Tahoma" panose="020B0604030504040204" pitchFamily="34" charset="0"/>
              </a:rPr>
              <a:pPr eaLnBrk="1" hangingPunct="1">
                <a:spcBef>
                  <a:spcPct val="0"/>
                </a:spcBef>
                <a:defRPr/>
              </a:pPr>
              <a:t>17</a:t>
            </a:fld>
            <a:endParaRPr lang="en-CA" altLang="en-US">
              <a:latin typeface="Tahoma" panose="020B0604030504040204" pitchFamily="34" charset="0"/>
            </a:endParaRPr>
          </a:p>
        </p:txBody>
      </p:sp>
      <p:sp>
        <p:nvSpPr>
          <p:cNvPr id="750594" name="Rectangle 2"/>
          <p:cNvSpPr>
            <a:spLocks noGrp="1" noRot="1" noChangeAspect="1" noChangeArrowheads="1" noTextEdit="1"/>
          </p:cNvSpPr>
          <p:nvPr>
            <p:ph type="sldImg"/>
          </p:nvPr>
        </p:nvSpPr>
        <p:spPr>
          <a:ln/>
          <a:extLst/>
        </p:spPr>
      </p:sp>
      <p:sp>
        <p:nvSpPr>
          <p:cNvPr id="7505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CA17D9B-7362-41E5-B52C-BA521050FC80}" type="slidenum">
              <a:rPr lang="en-CA" altLang="en-US" smtClean="0">
                <a:latin typeface="Tahoma" panose="020B0604030504040204" pitchFamily="34" charset="0"/>
              </a:rPr>
              <a:pPr eaLnBrk="1" hangingPunct="1">
                <a:spcBef>
                  <a:spcPct val="0"/>
                </a:spcBef>
                <a:defRPr/>
              </a:pPr>
              <a:t>18</a:t>
            </a:fld>
            <a:endParaRPr lang="en-CA" altLang="en-US">
              <a:latin typeface="Tahoma" panose="020B0604030504040204" pitchFamily="34" charset="0"/>
            </a:endParaRPr>
          </a:p>
        </p:txBody>
      </p:sp>
      <p:sp>
        <p:nvSpPr>
          <p:cNvPr id="827394" name="Rectangle 2"/>
          <p:cNvSpPr>
            <a:spLocks noGrp="1" noRot="1" noChangeAspect="1" noChangeArrowheads="1" noTextEdit="1"/>
          </p:cNvSpPr>
          <p:nvPr>
            <p:ph type="sldImg"/>
          </p:nvPr>
        </p:nvSpPr>
        <p:spPr>
          <a:ln/>
          <a:extLst/>
        </p:spPr>
      </p:sp>
      <p:sp>
        <p:nvSpPr>
          <p:cNvPr id="8273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250A3E8-F171-4BF7-8724-10A7B57F234C}" type="slidenum">
              <a:rPr lang="en-CA" altLang="en-US" smtClean="0">
                <a:latin typeface="Tahoma" panose="020B0604030504040204" pitchFamily="34" charset="0"/>
              </a:rPr>
              <a:pPr eaLnBrk="1" hangingPunct="1">
                <a:spcBef>
                  <a:spcPct val="0"/>
                </a:spcBef>
                <a:defRPr/>
              </a:pPr>
              <a:t>19</a:t>
            </a:fld>
            <a:endParaRPr lang="en-CA" altLang="en-US">
              <a:latin typeface="Tahoma" panose="020B0604030504040204" pitchFamily="34" charset="0"/>
            </a:endParaRPr>
          </a:p>
        </p:txBody>
      </p:sp>
      <p:sp>
        <p:nvSpPr>
          <p:cNvPr id="829442" name="Rectangle 2"/>
          <p:cNvSpPr>
            <a:spLocks noGrp="1" noRot="1" noChangeAspect="1" noChangeArrowheads="1" noTextEdit="1"/>
          </p:cNvSpPr>
          <p:nvPr>
            <p:ph type="sldImg"/>
          </p:nvPr>
        </p:nvSpPr>
        <p:spPr>
          <a:ln/>
          <a:extLst/>
        </p:spPr>
      </p:sp>
      <p:sp>
        <p:nvSpPr>
          <p:cNvPr id="829443" name="Rectangle 3"/>
          <p:cNvSpPr>
            <a:spLocks noGrp="1" noChangeArrowheads="1"/>
          </p:cNvSpPr>
          <p:nvPr>
            <p:ph type="body" idx="1"/>
          </p:nvPr>
        </p:nvSpPr>
        <p:spPr/>
        <p:txBody>
          <a:bodyPr/>
          <a:lstStyle/>
          <a:p>
            <a:pPr eaLnBrk="1" hangingPunct="1">
              <a:defRPr/>
            </a:pPr>
            <a:endParaRPr lang="en-GB"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5153180-9140-48C0-B8C8-209C206105FC}" type="slidenum">
              <a:rPr lang="en-CA" altLang="en-US" smtClean="0">
                <a:latin typeface="Tahoma" panose="020B0604030504040204" pitchFamily="34" charset="0"/>
              </a:rPr>
              <a:pPr eaLnBrk="1" hangingPunct="1">
                <a:spcBef>
                  <a:spcPct val="0"/>
                </a:spcBef>
                <a:defRPr/>
              </a:pPr>
              <a:t>2</a:t>
            </a:fld>
            <a:endParaRPr lang="en-CA" altLang="en-US">
              <a:latin typeface="Tahoma" panose="020B0604030504040204" pitchFamily="34" charset="0"/>
            </a:endParaRPr>
          </a:p>
        </p:txBody>
      </p:sp>
      <p:sp>
        <p:nvSpPr>
          <p:cNvPr id="916482" name="Rectangle 2"/>
          <p:cNvSpPr>
            <a:spLocks noGrp="1" noRot="1" noChangeAspect="1" noChangeArrowheads="1" noTextEdit="1"/>
          </p:cNvSpPr>
          <p:nvPr>
            <p:ph type="sldImg"/>
          </p:nvPr>
        </p:nvSpPr>
        <p:spPr>
          <a:ln/>
          <a:extLst/>
        </p:spPr>
      </p:sp>
      <p:sp>
        <p:nvSpPr>
          <p:cNvPr id="916483" name="Rectangle 3"/>
          <p:cNvSpPr>
            <a:spLocks noGrp="1" noChangeArrowheads="1"/>
          </p:cNvSpPr>
          <p:nvPr>
            <p:ph type="body" idx="1"/>
          </p:nvPr>
        </p:nvSpPr>
        <p:spPr/>
        <p:txBody>
          <a:bodyPr/>
          <a:lstStyle/>
          <a:p>
            <a:pPr eaLnBrk="1" hangingPunct="1">
              <a:defRPr/>
            </a:pPr>
            <a:r>
              <a:rPr lang="en-CA" altLang="en-US" sz="2000" dirty="0">
                <a:latin typeface="Times New Roman" pitchFamily="18" charset="0"/>
                <a:ea typeface="ＭＳ Ｐゴシック" pitchFamily="34" charset="-128"/>
              </a:rPr>
              <a:t>Notes and teaching tips: </a:t>
            </a:r>
            <a:r>
              <a:rPr lang="en-GB" altLang="en-US" sz="2000" dirty="0">
                <a:latin typeface="Times New Roman" pitchFamily="18" charset="0"/>
                <a:ea typeface="ＭＳ Ｐゴシック" pitchFamily="34" charset="-128"/>
              </a:rPr>
              <a:t>10, 13, and 40-41. </a:t>
            </a:r>
            <a:endParaRPr lang="en-CA" altLang="en-US" sz="2000" dirty="0">
              <a:latin typeface="Times New Roman" pitchFamily="18" charset="0"/>
              <a:ea typeface="ＭＳ Ｐゴシック" pitchFamily="34" charset="-128"/>
            </a:endParaRPr>
          </a:p>
          <a:p>
            <a:pPr eaLnBrk="1" hangingPunct="1">
              <a:defRPr/>
            </a:pPr>
            <a:r>
              <a:rPr lang="en-CA" altLang="en-US" sz="2000" dirty="0">
                <a:latin typeface="Times New Roman" pitchFamily="18" charset="0"/>
                <a:ea typeface="ＭＳ Ｐゴシック" pitchFamily="34" charset="-128"/>
              </a:rPr>
              <a:t>To view a full-screen figure during a class, click the red </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expand</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 button.</a:t>
            </a:r>
          </a:p>
          <a:p>
            <a:pPr eaLnBrk="1" hangingPunct="1">
              <a:defRPr/>
            </a:pPr>
            <a:r>
              <a:rPr lang="en-CA" altLang="en-US" sz="2000" dirty="0">
                <a:latin typeface="Times New Roman" pitchFamily="18" charset="0"/>
                <a:ea typeface="ＭＳ Ｐゴシック" pitchFamily="34" charset="-128"/>
              </a:rPr>
              <a:t>To return to the previous slide, click the red </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shrink</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 button.</a:t>
            </a:r>
          </a:p>
          <a:p>
            <a:pPr eaLnBrk="1" hangingPunct="1">
              <a:defRPr/>
            </a:pPr>
            <a:r>
              <a:rPr lang="en-CA" altLang="en-US" sz="2000" dirty="0">
                <a:latin typeface="Times New Roman" pitchFamily="18" charset="0"/>
                <a:ea typeface="ＭＳ Ｐゴシック" pitchFamily="34" charset="-128"/>
              </a:rPr>
              <a:t>To advance to the next slide, click anywhere on the full screen figure.</a:t>
            </a:r>
          </a:p>
          <a:p>
            <a:pPr eaLnBrk="1" hangingPunct="1">
              <a:defRPr/>
            </a:pPr>
            <a:r>
              <a:rPr lang="en-CA" altLang="en-US" sz="2000" dirty="0">
                <a:latin typeface="Times New Roman" pitchFamily="18" charset="0"/>
                <a:ea typeface="ＭＳ Ｐゴシック" pitchFamily="34" charset="-128"/>
              </a:rPr>
              <a:t>To enhance your lecture, check out the Lecture Launchers, Land Mines, and Class Activities in the Instructor</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s Manual.</a:t>
            </a:r>
          </a:p>
          <a:p>
            <a:pPr eaLnBrk="1" hangingPunct="1">
              <a:defRPr/>
            </a:pPr>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C398126-C1FF-4949-B918-D7EB6073651F}" type="slidenum">
              <a:rPr lang="en-CA" altLang="en-US" smtClean="0">
                <a:latin typeface="Tahoma" panose="020B0604030504040204" pitchFamily="34" charset="0"/>
              </a:rPr>
              <a:pPr eaLnBrk="1" hangingPunct="1">
                <a:spcBef>
                  <a:spcPct val="0"/>
                </a:spcBef>
                <a:defRPr/>
              </a:pPr>
              <a:t>20</a:t>
            </a:fld>
            <a:endParaRPr lang="en-CA" altLang="en-US">
              <a:latin typeface="Tahoma" panose="020B0604030504040204" pitchFamily="34" charset="0"/>
            </a:endParaRPr>
          </a:p>
        </p:txBody>
      </p:sp>
      <p:sp>
        <p:nvSpPr>
          <p:cNvPr id="831490" name="Rectangle 2"/>
          <p:cNvSpPr>
            <a:spLocks noGrp="1" noRot="1" noChangeAspect="1" noChangeArrowheads="1" noTextEdit="1"/>
          </p:cNvSpPr>
          <p:nvPr>
            <p:ph type="sldImg"/>
          </p:nvPr>
        </p:nvSpPr>
        <p:spPr>
          <a:ln/>
          <a:extLst/>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F75DA57-E0F1-441B-9E7E-0BED6AB75306}" type="slidenum">
              <a:rPr lang="en-CA" altLang="en-US" smtClean="0">
                <a:latin typeface="Tahoma" panose="020B0604030504040204" pitchFamily="34" charset="0"/>
              </a:rPr>
              <a:pPr eaLnBrk="1" hangingPunct="1">
                <a:spcBef>
                  <a:spcPct val="0"/>
                </a:spcBef>
                <a:defRPr/>
              </a:pPr>
              <a:t>21</a:t>
            </a:fld>
            <a:endParaRPr lang="en-CA" altLang="en-US">
              <a:latin typeface="Tahoma" panose="020B0604030504040204" pitchFamily="34" charset="0"/>
            </a:endParaRPr>
          </a:p>
        </p:txBody>
      </p:sp>
      <p:sp>
        <p:nvSpPr>
          <p:cNvPr id="831490" name="Rectangle 2"/>
          <p:cNvSpPr>
            <a:spLocks noGrp="1" noRot="1" noChangeAspect="1" noChangeArrowheads="1" noTextEdit="1"/>
          </p:cNvSpPr>
          <p:nvPr>
            <p:ph type="sldImg"/>
          </p:nvPr>
        </p:nvSpPr>
        <p:spPr>
          <a:ln/>
          <a:extLst/>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68C8D8-F269-4B1E-A82E-4CA66DDB29FD}" type="slidenum">
              <a:rPr lang="en-CA" altLang="en-US" smtClean="0">
                <a:latin typeface="Tahoma" panose="020B0604030504040204" pitchFamily="34" charset="0"/>
              </a:rPr>
              <a:pPr eaLnBrk="1" hangingPunct="1">
                <a:spcBef>
                  <a:spcPct val="0"/>
                </a:spcBef>
                <a:defRPr/>
              </a:pPr>
              <a:t>22</a:t>
            </a:fld>
            <a:endParaRPr lang="en-CA" altLang="en-US">
              <a:latin typeface="Tahoma" panose="020B0604030504040204" pitchFamily="34" charset="0"/>
            </a:endParaRPr>
          </a:p>
        </p:txBody>
      </p:sp>
      <p:sp>
        <p:nvSpPr>
          <p:cNvPr id="755714" name="Rectangle 2"/>
          <p:cNvSpPr>
            <a:spLocks noGrp="1" noRot="1" noChangeAspect="1" noChangeArrowheads="1" noTextEdit="1"/>
          </p:cNvSpPr>
          <p:nvPr>
            <p:ph type="sldImg"/>
          </p:nvPr>
        </p:nvSpPr>
        <p:spPr>
          <a:ln/>
          <a:extLst/>
        </p:spPr>
      </p:sp>
      <p:sp>
        <p:nvSpPr>
          <p:cNvPr id="7557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01E4A6-12A7-4D16-8273-5DCA58909A25}" type="slidenum">
              <a:rPr lang="en-CA" altLang="en-US" smtClean="0">
                <a:latin typeface="Tahoma" panose="020B0604030504040204" pitchFamily="34" charset="0"/>
              </a:rPr>
              <a:pPr eaLnBrk="1" hangingPunct="1">
                <a:spcBef>
                  <a:spcPct val="0"/>
                </a:spcBef>
                <a:defRPr/>
              </a:pPr>
              <a:t>23</a:t>
            </a:fld>
            <a:endParaRPr lang="en-CA" altLang="en-US">
              <a:latin typeface="Tahoma" panose="020B0604030504040204" pitchFamily="34" charset="0"/>
            </a:endParaRPr>
          </a:p>
        </p:txBody>
      </p:sp>
      <p:sp>
        <p:nvSpPr>
          <p:cNvPr id="756738" name="Rectangle 2"/>
          <p:cNvSpPr>
            <a:spLocks noGrp="1" noRot="1" noChangeAspect="1" noChangeArrowheads="1" noTextEdit="1"/>
          </p:cNvSpPr>
          <p:nvPr>
            <p:ph type="sldImg"/>
          </p:nvPr>
        </p:nvSpPr>
        <p:spPr>
          <a:ln/>
          <a:extLst/>
        </p:spPr>
      </p:sp>
      <p:sp>
        <p:nvSpPr>
          <p:cNvPr id="7567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1404B37-9941-4F77-8DAD-45AC5A639649}" type="slidenum">
              <a:rPr lang="en-CA" altLang="en-US" smtClean="0">
                <a:latin typeface="Tahoma" panose="020B0604030504040204" pitchFamily="34" charset="0"/>
              </a:rPr>
              <a:pPr eaLnBrk="1" hangingPunct="1">
                <a:spcBef>
                  <a:spcPct val="0"/>
                </a:spcBef>
                <a:defRPr/>
              </a:pPr>
              <a:t>24</a:t>
            </a:fld>
            <a:endParaRPr lang="en-CA" altLang="en-US">
              <a:latin typeface="Tahoma" panose="020B0604030504040204" pitchFamily="34" charset="0"/>
            </a:endParaRPr>
          </a:p>
        </p:txBody>
      </p:sp>
      <p:sp>
        <p:nvSpPr>
          <p:cNvPr id="757762" name="Rectangle 2"/>
          <p:cNvSpPr>
            <a:spLocks noGrp="1" noRot="1" noChangeAspect="1" noChangeArrowheads="1" noTextEdit="1"/>
          </p:cNvSpPr>
          <p:nvPr>
            <p:ph type="sldImg"/>
          </p:nvPr>
        </p:nvSpPr>
        <p:spPr>
          <a:ln/>
          <a:extLst/>
        </p:spPr>
      </p:sp>
      <p:sp>
        <p:nvSpPr>
          <p:cNvPr id="75776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DF578C3-0632-414B-900B-5E40E2B07432}" type="slidenum">
              <a:rPr lang="en-CA" altLang="en-US" smtClean="0">
                <a:latin typeface="Tahoma" panose="020B0604030504040204" pitchFamily="34" charset="0"/>
              </a:rPr>
              <a:pPr eaLnBrk="1" hangingPunct="1">
                <a:spcBef>
                  <a:spcPct val="0"/>
                </a:spcBef>
                <a:defRPr/>
              </a:pPr>
              <a:t>25</a:t>
            </a:fld>
            <a:endParaRPr lang="en-CA" altLang="en-US">
              <a:latin typeface="Tahoma" panose="020B0604030504040204" pitchFamily="34" charset="0"/>
            </a:endParaRPr>
          </a:p>
        </p:txBody>
      </p:sp>
      <p:sp>
        <p:nvSpPr>
          <p:cNvPr id="758786" name="Rectangle 2"/>
          <p:cNvSpPr>
            <a:spLocks noGrp="1" noRot="1" noChangeAspect="1" noChangeArrowheads="1" noTextEdit="1"/>
          </p:cNvSpPr>
          <p:nvPr>
            <p:ph type="sldImg"/>
          </p:nvPr>
        </p:nvSpPr>
        <p:spPr>
          <a:ln/>
          <a:extLst/>
        </p:spPr>
      </p:sp>
      <p:sp>
        <p:nvSpPr>
          <p:cNvPr id="75878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8DFBB22-64A1-4C01-AF6E-F4E5D8CFBC67}" type="slidenum">
              <a:rPr lang="en-CA" altLang="en-US" smtClean="0">
                <a:latin typeface="Tahoma" panose="020B0604030504040204" pitchFamily="34" charset="0"/>
              </a:rPr>
              <a:pPr eaLnBrk="1" hangingPunct="1">
                <a:spcBef>
                  <a:spcPct val="0"/>
                </a:spcBef>
                <a:defRPr/>
              </a:pPr>
              <a:t>26</a:t>
            </a:fld>
            <a:endParaRPr lang="en-CA" altLang="en-US">
              <a:latin typeface="Tahoma" panose="020B0604030504040204" pitchFamily="34" charset="0"/>
            </a:endParaRPr>
          </a:p>
        </p:txBody>
      </p:sp>
      <p:sp>
        <p:nvSpPr>
          <p:cNvPr id="759810" name="Rectangle 2"/>
          <p:cNvSpPr>
            <a:spLocks noGrp="1" noRot="1" noChangeAspect="1" noChangeArrowheads="1" noTextEdit="1"/>
          </p:cNvSpPr>
          <p:nvPr>
            <p:ph type="sldImg"/>
          </p:nvPr>
        </p:nvSpPr>
        <p:spPr>
          <a:ln/>
          <a:extLst/>
        </p:spPr>
      </p:sp>
      <p:sp>
        <p:nvSpPr>
          <p:cNvPr id="7598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4999084-13D1-4CF3-B892-B804FE60A6C6}" type="slidenum">
              <a:rPr lang="en-CA" altLang="en-US" smtClean="0">
                <a:latin typeface="Tahoma" panose="020B0604030504040204" pitchFamily="34" charset="0"/>
              </a:rPr>
              <a:pPr eaLnBrk="1" hangingPunct="1">
                <a:spcBef>
                  <a:spcPct val="0"/>
                </a:spcBef>
                <a:defRPr/>
              </a:pPr>
              <a:t>27</a:t>
            </a:fld>
            <a:endParaRPr lang="en-CA" altLang="en-US">
              <a:latin typeface="Tahoma" panose="020B0604030504040204" pitchFamily="34" charset="0"/>
            </a:endParaRPr>
          </a:p>
        </p:txBody>
      </p:sp>
      <p:sp>
        <p:nvSpPr>
          <p:cNvPr id="760834" name="Rectangle 2"/>
          <p:cNvSpPr>
            <a:spLocks noGrp="1" noRot="1" noChangeAspect="1" noChangeArrowheads="1" noTextEdit="1"/>
          </p:cNvSpPr>
          <p:nvPr>
            <p:ph type="sldImg"/>
          </p:nvPr>
        </p:nvSpPr>
        <p:spPr>
          <a:ln/>
          <a:extLst/>
        </p:spPr>
      </p:sp>
      <p:sp>
        <p:nvSpPr>
          <p:cNvPr id="7608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C9014D8-84CE-480D-ABE2-8976B7F0A62A}" type="slidenum">
              <a:rPr lang="en-CA" altLang="en-US" smtClean="0">
                <a:latin typeface="Tahoma" panose="020B0604030504040204" pitchFamily="34" charset="0"/>
              </a:rPr>
              <a:pPr eaLnBrk="1" hangingPunct="1">
                <a:spcBef>
                  <a:spcPct val="0"/>
                </a:spcBef>
                <a:defRPr/>
              </a:pPr>
              <a:t>28</a:t>
            </a:fld>
            <a:endParaRPr lang="en-CA" altLang="en-US">
              <a:latin typeface="Tahoma" panose="020B0604030504040204" pitchFamily="34" charset="0"/>
            </a:endParaRPr>
          </a:p>
        </p:txBody>
      </p:sp>
      <p:sp>
        <p:nvSpPr>
          <p:cNvPr id="761858" name="Rectangle 2"/>
          <p:cNvSpPr>
            <a:spLocks noGrp="1" noRot="1" noChangeAspect="1" noChangeArrowheads="1" noTextEdit="1"/>
          </p:cNvSpPr>
          <p:nvPr>
            <p:ph type="sldImg"/>
          </p:nvPr>
        </p:nvSpPr>
        <p:spPr>
          <a:ln/>
          <a:extLst/>
        </p:spPr>
      </p:sp>
      <p:sp>
        <p:nvSpPr>
          <p:cNvPr id="7618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E2E485E-7ED8-4CBE-B4EC-B47E53FEFA34}" type="slidenum">
              <a:rPr lang="en-CA" altLang="en-US" smtClean="0">
                <a:latin typeface="Tahoma" panose="020B0604030504040204" pitchFamily="34" charset="0"/>
              </a:rPr>
              <a:pPr eaLnBrk="1" hangingPunct="1">
                <a:spcBef>
                  <a:spcPct val="0"/>
                </a:spcBef>
                <a:defRPr/>
              </a:pPr>
              <a:t>29</a:t>
            </a:fld>
            <a:endParaRPr lang="en-CA" altLang="en-US">
              <a:latin typeface="Tahoma" panose="020B0604030504040204" pitchFamily="34" charset="0"/>
            </a:endParaRPr>
          </a:p>
        </p:txBody>
      </p:sp>
      <p:sp>
        <p:nvSpPr>
          <p:cNvPr id="934914" name="Rectangle 2"/>
          <p:cNvSpPr>
            <a:spLocks noGrp="1" noRot="1" noChangeAspect="1" noChangeArrowheads="1" noTextEdit="1"/>
          </p:cNvSpPr>
          <p:nvPr>
            <p:ph type="sldImg"/>
          </p:nvPr>
        </p:nvSpPr>
        <p:spPr>
          <a:ln/>
          <a:extLst/>
        </p:spPr>
      </p:sp>
      <p:sp>
        <p:nvSpPr>
          <p:cNvPr id="9349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E4F8563-D8C3-4972-9862-D2C63981EFA1}" type="slidenum">
              <a:rPr lang="en-CA" altLang="en-US" smtClean="0">
                <a:latin typeface="Tahoma" panose="020B0604030504040204" pitchFamily="34" charset="0"/>
              </a:rPr>
              <a:pPr eaLnBrk="1" hangingPunct="1">
                <a:spcBef>
                  <a:spcPct val="0"/>
                </a:spcBef>
                <a:defRPr/>
              </a:pPr>
              <a:t>3</a:t>
            </a:fld>
            <a:endParaRPr lang="en-CA" altLang="en-US">
              <a:latin typeface="Tahoma" panose="020B0604030504040204" pitchFamily="34" charset="0"/>
            </a:endParaRPr>
          </a:p>
        </p:txBody>
      </p:sp>
      <p:sp>
        <p:nvSpPr>
          <p:cNvPr id="733186" name="Rectangle 2"/>
          <p:cNvSpPr>
            <a:spLocks noGrp="1" noRot="1" noChangeAspect="1" noChangeArrowheads="1" noTextEdit="1"/>
          </p:cNvSpPr>
          <p:nvPr>
            <p:ph type="sldImg"/>
          </p:nvPr>
        </p:nvSpPr>
        <p:spPr>
          <a:ln/>
          <a:extLst/>
        </p:spPr>
      </p:sp>
      <p:sp>
        <p:nvSpPr>
          <p:cNvPr id="73318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03E3FA0-9E62-4CA3-A4FE-8867E7012929}" type="slidenum">
              <a:rPr lang="en-CA" altLang="en-US" smtClean="0">
                <a:latin typeface="Tahoma" panose="020B0604030504040204" pitchFamily="34" charset="0"/>
              </a:rPr>
              <a:pPr eaLnBrk="1" hangingPunct="1">
                <a:spcBef>
                  <a:spcPct val="0"/>
                </a:spcBef>
                <a:defRPr/>
              </a:pPr>
              <a:t>30</a:t>
            </a:fld>
            <a:endParaRPr lang="en-CA" altLang="en-US">
              <a:latin typeface="Tahoma" panose="020B0604030504040204" pitchFamily="34" charset="0"/>
            </a:endParaRPr>
          </a:p>
        </p:txBody>
      </p:sp>
      <p:sp>
        <p:nvSpPr>
          <p:cNvPr id="763906" name="Rectangle 2"/>
          <p:cNvSpPr>
            <a:spLocks noGrp="1" noRot="1" noChangeAspect="1" noChangeArrowheads="1" noTextEdit="1"/>
          </p:cNvSpPr>
          <p:nvPr>
            <p:ph type="sldImg"/>
          </p:nvPr>
        </p:nvSpPr>
        <p:spPr>
          <a:ln/>
          <a:extLst/>
        </p:spPr>
      </p:sp>
      <p:sp>
        <p:nvSpPr>
          <p:cNvPr id="7639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50BE68A-BC03-45B1-91F4-9CF9E55ACE08}" type="slidenum">
              <a:rPr lang="en-CA" altLang="en-US" smtClean="0">
                <a:latin typeface="Tahoma" panose="020B0604030504040204" pitchFamily="34" charset="0"/>
              </a:rPr>
              <a:pPr eaLnBrk="1" hangingPunct="1">
                <a:spcBef>
                  <a:spcPct val="0"/>
                </a:spcBef>
                <a:defRPr/>
              </a:pPr>
              <a:t>31</a:t>
            </a:fld>
            <a:endParaRPr lang="en-CA" altLang="en-US">
              <a:latin typeface="Tahoma" panose="020B0604030504040204" pitchFamily="34" charset="0"/>
            </a:endParaRPr>
          </a:p>
        </p:txBody>
      </p:sp>
      <p:sp>
        <p:nvSpPr>
          <p:cNvPr id="764930" name="Rectangle 2"/>
          <p:cNvSpPr>
            <a:spLocks noGrp="1" noRot="1" noChangeAspect="1" noChangeArrowheads="1" noTextEdit="1"/>
          </p:cNvSpPr>
          <p:nvPr>
            <p:ph type="sldImg"/>
          </p:nvPr>
        </p:nvSpPr>
        <p:spPr>
          <a:ln/>
          <a:extLst/>
        </p:spPr>
      </p:sp>
      <p:sp>
        <p:nvSpPr>
          <p:cNvPr id="76493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1A07202-E017-4D0B-A69A-A9D08BF8D016}" type="slidenum">
              <a:rPr lang="en-CA" altLang="en-US" smtClean="0">
                <a:latin typeface="Tahoma" panose="020B0604030504040204" pitchFamily="34" charset="0"/>
              </a:rPr>
              <a:pPr eaLnBrk="1" hangingPunct="1">
                <a:spcBef>
                  <a:spcPct val="0"/>
                </a:spcBef>
                <a:defRPr/>
              </a:pPr>
              <a:t>32</a:t>
            </a:fld>
            <a:endParaRPr lang="en-CA" altLang="en-US">
              <a:latin typeface="Tahoma" panose="020B0604030504040204" pitchFamily="34" charset="0"/>
            </a:endParaRPr>
          </a:p>
        </p:txBody>
      </p:sp>
      <p:sp>
        <p:nvSpPr>
          <p:cNvPr id="765954" name="Rectangle 2"/>
          <p:cNvSpPr>
            <a:spLocks noGrp="1" noRot="1" noChangeAspect="1" noChangeArrowheads="1" noTextEdit="1"/>
          </p:cNvSpPr>
          <p:nvPr>
            <p:ph type="sldImg"/>
          </p:nvPr>
        </p:nvSpPr>
        <p:spPr>
          <a:ln/>
          <a:extLst/>
        </p:spPr>
      </p:sp>
      <p:sp>
        <p:nvSpPr>
          <p:cNvPr id="76595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4192A84-F730-4498-8CA6-45AB46A41953}" type="slidenum">
              <a:rPr lang="en-CA" altLang="en-US" smtClean="0">
                <a:latin typeface="Tahoma" panose="020B0604030504040204" pitchFamily="34" charset="0"/>
              </a:rPr>
              <a:pPr eaLnBrk="1" hangingPunct="1">
                <a:spcBef>
                  <a:spcPct val="0"/>
                </a:spcBef>
                <a:defRPr/>
              </a:pPr>
              <a:t>33</a:t>
            </a:fld>
            <a:endParaRPr lang="en-CA" altLang="en-US">
              <a:latin typeface="Tahoma" panose="020B0604030504040204" pitchFamily="34" charset="0"/>
            </a:endParaRPr>
          </a:p>
        </p:txBody>
      </p:sp>
      <p:sp>
        <p:nvSpPr>
          <p:cNvPr id="766978" name="Rectangle 2"/>
          <p:cNvSpPr>
            <a:spLocks noGrp="1" noRot="1" noChangeAspect="1" noChangeArrowheads="1" noTextEdit="1"/>
          </p:cNvSpPr>
          <p:nvPr>
            <p:ph type="sldImg"/>
          </p:nvPr>
        </p:nvSpPr>
        <p:spPr>
          <a:ln/>
          <a:extLst/>
        </p:spPr>
      </p:sp>
      <p:sp>
        <p:nvSpPr>
          <p:cNvPr id="7669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2E8C609-7950-40CD-88DD-5B0B3AB0150A}" type="slidenum">
              <a:rPr lang="en-CA" altLang="en-US" smtClean="0">
                <a:latin typeface="Tahoma" panose="020B0604030504040204" pitchFamily="34" charset="0"/>
              </a:rPr>
              <a:pPr eaLnBrk="1" hangingPunct="1">
                <a:spcBef>
                  <a:spcPct val="0"/>
                </a:spcBef>
                <a:defRPr/>
              </a:pPr>
              <a:t>34</a:t>
            </a:fld>
            <a:endParaRPr lang="en-CA" altLang="en-US">
              <a:latin typeface="Tahoma" panose="020B0604030504040204" pitchFamily="34" charset="0"/>
            </a:endParaRPr>
          </a:p>
        </p:txBody>
      </p:sp>
      <p:sp>
        <p:nvSpPr>
          <p:cNvPr id="936962" name="Rectangle 2"/>
          <p:cNvSpPr>
            <a:spLocks noGrp="1" noRot="1" noChangeAspect="1" noChangeArrowheads="1" noTextEdit="1"/>
          </p:cNvSpPr>
          <p:nvPr>
            <p:ph type="sldImg"/>
          </p:nvPr>
        </p:nvSpPr>
        <p:spPr>
          <a:ln/>
          <a:extLst/>
        </p:spPr>
      </p:sp>
      <p:sp>
        <p:nvSpPr>
          <p:cNvPr id="93696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B457768-BB5F-4371-A5E0-3D4069F876AF}" type="slidenum">
              <a:rPr lang="en-CA" altLang="en-US" smtClean="0">
                <a:latin typeface="Tahoma" panose="020B0604030504040204" pitchFamily="34" charset="0"/>
              </a:rPr>
              <a:pPr eaLnBrk="1" hangingPunct="1">
                <a:spcBef>
                  <a:spcPct val="0"/>
                </a:spcBef>
                <a:defRPr/>
              </a:pPr>
              <a:t>35</a:t>
            </a:fld>
            <a:endParaRPr lang="en-CA" altLang="en-US">
              <a:latin typeface="Tahoma" panose="020B0604030504040204" pitchFamily="34" charset="0"/>
            </a:endParaRPr>
          </a:p>
        </p:txBody>
      </p:sp>
      <p:sp>
        <p:nvSpPr>
          <p:cNvPr id="768002" name="Rectangle 2"/>
          <p:cNvSpPr>
            <a:spLocks noGrp="1" noRot="1" noChangeAspect="1" noChangeArrowheads="1" noTextEdit="1"/>
          </p:cNvSpPr>
          <p:nvPr>
            <p:ph type="sldImg"/>
          </p:nvPr>
        </p:nvSpPr>
        <p:spPr>
          <a:ln/>
          <a:extLst/>
        </p:spPr>
      </p:sp>
      <p:sp>
        <p:nvSpPr>
          <p:cNvPr id="7680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11703CC-ACEC-4FD3-B044-1CEC25791856}" type="slidenum">
              <a:rPr lang="en-CA" altLang="en-US" smtClean="0">
                <a:latin typeface="Tahoma" panose="020B0604030504040204" pitchFamily="34" charset="0"/>
              </a:rPr>
              <a:pPr eaLnBrk="1" hangingPunct="1">
                <a:spcBef>
                  <a:spcPct val="0"/>
                </a:spcBef>
                <a:defRPr/>
              </a:pPr>
              <a:t>36</a:t>
            </a:fld>
            <a:endParaRPr lang="en-CA" altLang="en-US">
              <a:latin typeface="Tahoma" panose="020B0604030504040204" pitchFamily="34" charset="0"/>
            </a:endParaRPr>
          </a:p>
        </p:txBody>
      </p:sp>
      <p:sp>
        <p:nvSpPr>
          <p:cNvPr id="770050" name="Rectangle 2"/>
          <p:cNvSpPr>
            <a:spLocks noGrp="1" noRot="1" noChangeAspect="1" noChangeArrowheads="1" noTextEdit="1"/>
          </p:cNvSpPr>
          <p:nvPr>
            <p:ph type="sldImg"/>
          </p:nvPr>
        </p:nvSpPr>
        <p:spPr>
          <a:ln/>
          <a:extLst/>
        </p:spPr>
      </p:sp>
      <p:sp>
        <p:nvSpPr>
          <p:cNvPr id="7700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1EED18D-AE1A-4E06-ADEF-EEB1A65A458E}" type="slidenum">
              <a:rPr lang="en-CA" altLang="en-US" smtClean="0">
                <a:latin typeface="Tahoma" panose="020B0604030504040204" pitchFamily="34" charset="0"/>
              </a:rPr>
              <a:pPr eaLnBrk="1" hangingPunct="1">
                <a:spcBef>
                  <a:spcPct val="0"/>
                </a:spcBef>
                <a:defRPr/>
              </a:pPr>
              <a:t>37</a:t>
            </a:fld>
            <a:endParaRPr lang="en-CA" altLang="en-US">
              <a:latin typeface="Tahoma" panose="020B0604030504040204" pitchFamily="34" charset="0"/>
            </a:endParaRPr>
          </a:p>
        </p:txBody>
      </p:sp>
      <p:sp>
        <p:nvSpPr>
          <p:cNvPr id="771074" name="Rectangle 2"/>
          <p:cNvSpPr>
            <a:spLocks noGrp="1" noRot="1" noChangeAspect="1" noChangeArrowheads="1" noTextEdit="1"/>
          </p:cNvSpPr>
          <p:nvPr>
            <p:ph type="sldImg"/>
          </p:nvPr>
        </p:nvSpPr>
        <p:spPr>
          <a:ln/>
          <a:extLst/>
        </p:spPr>
      </p:sp>
      <p:sp>
        <p:nvSpPr>
          <p:cNvPr id="7710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F45C9EF-DF91-4A1F-B575-64EB858DE0BC}" type="slidenum">
              <a:rPr lang="en-CA" altLang="en-US" smtClean="0">
                <a:latin typeface="Tahoma" panose="020B0604030504040204" pitchFamily="34" charset="0"/>
              </a:rPr>
              <a:pPr eaLnBrk="1" hangingPunct="1">
                <a:spcBef>
                  <a:spcPct val="0"/>
                </a:spcBef>
                <a:defRPr/>
              </a:pPr>
              <a:t>38</a:t>
            </a:fld>
            <a:endParaRPr lang="en-CA" altLang="en-US">
              <a:latin typeface="Tahoma" panose="020B0604030504040204" pitchFamily="34" charset="0"/>
            </a:endParaRPr>
          </a:p>
        </p:txBody>
      </p:sp>
      <p:sp>
        <p:nvSpPr>
          <p:cNvPr id="772098" name="Rectangle 2"/>
          <p:cNvSpPr>
            <a:spLocks noGrp="1" noRot="1" noChangeAspect="1" noChangeArrowheads="1" noTextEdit="1"/>
          </p:cNvSpPr>
          <p:nvPr>
            <p:ph type="sldImg"/>
          </p:nvPr>
        </p:nvSpPr>
        <p:spPr>
          <a:ln/>
          <a:extLst/>
        </p:spPr>
      </p:sp>
      <p:sp>
        <p:nvSpPr>
          <p:cNvPr id="7720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460600E-0108-40FE-9C04-EBEC17D30B2F}" type="slidenum">
              <a:rPr lang="en-CA" altLang="en-US" smtClean="0">
                <a:latin typeface="Tahoma" panose="020B0604030504040204" pitchFamily="34" charset="0"/>
              </a:rPr>
              <a:pPr eaLnBrk="1" hangingPunct="1">
                <a:spcBef>
                  <a:spcPct val="0"/>
                </a:spcBef>
                <a:defRPr/>
              </a:pPr>
              <a:t>39</a:t>
            </a:fld>
            <a:endParaRPr lang="en-CA" altLang="en-US">
              <a:latin typeface="Tahoma" panose="020B0604030504040204" pitchFamily="34" charset="0"/>
            </a:endParaRPr>
          </a:p>
        </p:txBody>
      </p:sp>
      <p:sp>
        <p:nvSpPr>
          <p:cNvPr id="786434" name="Rectangle 2"/>
          <p:cNvSpPr>
            <a:spLocks noGrp="1" noRot="1" noChangeAspect="1" noChangeArrowheads="1" noTextEdit="1"/>
          </p:cNvSpPr>
          <p:nvPr>
            <p:ph type="sldImg"/>
          </p:nvPr>
        </p:nvSpPr>
        <p:spPr>
          <a:ln/>
          <a:extLst/>
        </p:spPr>
      </p:sp>
      <p:sp>
        <p:nvSpPr>
          <p:cNvPr id="7864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EBA122-5D6B-4146-8873-A7C58DC85933}" type="slidenum">
              <a:rPr lang="en-CA" altLang="en-US" smtClean="0">
                <a:latin typeface="Tahoma" panose="020B0604030504040204" pitchFamily="34" charset="0"/>
              </a:rPr>
              <a:pPr eaLnBrk="1" hangingPunct="1">
                <a:spcBef>
                  <a:spcPct val="0"/>
                </a:spcBef>
                <a:defRPr/>
              </a:pPr>
              <a:t>4</a:t>
            </a:fld>
            <a:endParaRPr lang="en-CA" altLang="en-US">
              <a:latin typeface="Tahoma" panose="020B0604030504040204" pitchFamily="34" charset="0"/>
            </a:endParaRPr>
          </a:p>
        </p:txBody>
      </p:sp>
      <p:sp>
        <p:nvSpPr>
          <p:cNvPr id="734210" name="Rectangle 2"/>
          <p:cNvSpPr>
            <a:spLocks noGrp="1" noRot="1" noChangeAspect="1" noChangeArrowheads="1" noTextEdit="1"/>
          </p:cNvSpPr>
          <p:nvPr>
            <p:ph type="sldImg"/>
          </p:nvPr>
        </p:nvSpPr>
        <p:spPr>
          <a:ln/>
          <a:extLst/>
        </p:spPr>
      </p:sp>
      <p:sp>
        <p:nvSpPr>
          <p:cNvPr id="7342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2215761-B12A-45F6-997D-39A8519FB566}" type="slidenum">
              <a:rPr lang="en-CA" altLang="en-US" smtClean="0">
                <a:latin typeface="Tahoma" panose="020B0604030504040204" pitchFamily="34" charset="0"/>
              </a:rPr>
              <a:pPr eaLnBrk="1" hangingPunct="1">
                <a:spcBef>
                  <a:spcPct val="0"/>
                </a:spcBef>
                <a:defRPr/>
              </a:pPr>
              <a:t>40</a:t>
            </a:fld>
            <a:endParaRPr lang="en-CA" altLang="en-US">
              <a:latin typeface="Tahoma" panose="020B0604030504040204" pitchFamily="34" charset="0"/>
            </a:endParaRPr>
          </a:p>
        </p:txBody>
      </p:sp>
      <p:sp>
        <p:nvSpPr>
          <p:cNvPr id="787458" name="Rectangle 2"/>
          <p:cNvSpPr>
            <a:spLocks noGrp="1" noRot="1" noChangeAspect="1" noChangeArrowheads="1" noTextEdit="1"/>
          </p:cNvSpPr>
          <p:nvPr>
            <p:ph type="sldImg"/>
          </p:nvPr>
        </p:nvSpPr>
        <p:spPr>
          <a:ln/>
          <a:extLst/>
        </p:spPr>
      </p:sp>
      <p:sp>
        <p:nvSpPr>
          <p:cNvPr id="7874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6210E9A-B9EF-41C7-A620-B4FE1E427813}" type="slidenum">
              <a:rPr lang="en-CA" altLang="en-US" smtClean="0">
                <a:latin typeface="Tahoma" panose="020B0604030504040204" pitchFamily="34" charset="0"/>
              </a:rPr>
              <a:pPr eaLnBrk="1" hangingPunct="1">
                <a:spcBef>
                  <a:spcPct val="0"/>
                </a:spcBef>
                <a:defRPr/>
              </a:pPr>
              <a:t>41</a:t>
            </a:fld>
            <a:endParaRPr lang="en-CA" altLang="en-US">
              <a:latin typeface="Tahoma" panose="020B0604030504040204" pitchFamily="34" charset="0"/>
            </a:endParaRPr>
          </a:p>
        </p:txBody>
      </p:sp>
      <p:sp>
        <p:nvSpPr>
          <p:cNvPr id="788482" name="Rectangle 2"/>
          <p:cNvSpPr>
            <a:spLocks noGrp="1" noRot="1" noChangeAspect="1" noChangeArrowheads="1" noTextEdit="1"/>
          </p:cNvSpPr>
          <p:nvPr>
            <p:ph type="sldImg"/>
          </p:nvPr>
        </p:nvSpPr>
        <p:spPr>
          <a:ln/>
          <a:extLst/>
        </p:spPr>
      </p:sp>
      <p:sp>
        <p:nvSpPr>
          <p:cNvPr id="7884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0C16D3E-8EEC-4EE5-95AB-6109587E5188}" type="slidenum">
              <a:rPr lang="en-CA" altLang="en-US" smtClean="0">
                <a:latin typeface="Tahoma" panose="020B0604030504040204" pitchFamily="34" charset="0"/>
              </a:rPr>
              <a:pPr eaLnBrk="1" hangingPunct="1">
                <a:spcBef>
                  <a:spcPct val="0"/>
                </a:spcBef>
                <a:defRPr/>
              </a:pPr>
              <a:t>42</a:t>
            </a:fld>
            <a:endParaRPr lang="en-CA" altLang="en-US">
              <a:latin typeface="Tahoma" panose="020B0604030504040204" pitchFamily="34" charset="0"/>
            </a:endParaRPr>
          </a:p>
        </p:txBody>
      </p:sp>
      <p:sp>
        <p:nvSpPr>
          <p:cNvPr id="789506" name="Rectangle 2"/>
          <p:cNvSpPr>
            <a:spLocks noGrp="1" noRot="1" noChangeAspect="1" noChangeArrowheads="1" noTextEdit="1"/>
          </p:cNvSpPr>
          <p:nvPr>
            <p:ph type="sldImg"/>
          </p:nvPr>
        </p:nvSpPr>
        <p:spPr>
          <a:ln/>
          <a:extLst/>
        </p:spPr>
      </p:sp>
      <p:sp>
        <p:nvSpPr>
          <p:cNvPr id="7895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2C1EEFF-F50A-42AE-9625-6A9D9292109A}" type="slidenum">
              <a:rPr lang="en-CA" altLang="en-US" smtClean="0">
                <a:latin typeface="Tahoma" panose="020B0604030504040204" pitchFamily="34" charset="0"/>
              </a:rPr>
              <a:pPr eaLnBrk="1" hangingPunct="1">
                <a:spcBef>
                  <a:spcPct val="0"/>
                </a:spcBef>
                <a:defRPr/>
              </a:pPr>
              <a:t>43</a:t>
            </a:fld>
            <a:endParaRPr lang="en-CA" altLang="en-US">
              <a:latin typeface="Tahoma" panose="020B0604030504040204" pitchFamily="34" charset="0"/>
            </a:endParaRPr>
          </a:p>
        </p:txBody>
      </p:sp>
      <p:sp>
        <p:nvSpPr>
          <p:cNvPr id="792578" name="Rectangle 2"/>
          <p:cNvSpPr>
            <a:spLocks noGrp="1" noRot="1" noChangeAspect="1" noChangeArrowheads="1" noTextEdit="1"/>
          </p:cNvSpPr>
          <p:nvPr>
            <p:ph type="sldImg"/>
          </p:nvPr>
        </p:nvSpPr>
        <p:spPr>
          <a:ln/>
          <a:extLst/>
        </p:spPr>
      </p:sp>
      <p:sp>
        <p:nvSpPr>
          <p:cNvPr id="7925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175FE78-650B-40C9-975F-C3ED96B5C4FD}" type="slidenum">
              <a:rPr lang="en-CA" altLang="en-US" smtClean="0">
                <a:latin typeface="Tahoma" panose="020B0604030504040204" pitchFamily="34" charset="0"/>
              </a:rPr>
              <a:pPr eaLnBrk="1" hangingPunct="1">
                <a:spcBef>
                  <a:spcPct val="0"/>
                </a:spcBef>
                <a:defRPr/>
              </a:pPr>
              <a:t>44</a:t>
            </a:fld>
            <a:endParaRPr lang="en-CA" altLang="en-US">
              <a:latin typeface="Tahoma" panose="020B0604030504040204" pitchFamily="34" charset="0"/>
            </a:endParaRPr>
          </a:p>
        </p:txBody>
      </p:sp>
      <p:sp>
        <p:nvSpPr>
          <p:cNvPr id="793602" name="Rectangle 2"/>
          <p:cNvSpPr>
            <a:spLocks noGrp="1" noRot="1" noChangeAspect="1" noChangeArrowheads="1" noTextEdit="1"/>
          </p:cNvSpPr>
          <p:nvPr>
            <p:ph type="sldImg"/>
          </p:nvPr>
        </p:nvSpPr>
        <p:spPr>
          <a:ln/>
          <a:extLst/>
        </p:spPr>
      </p:sp>
      <p:sp>
        <p:nvSpPr>
          <p:cNvPr id="7936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B9BE45-8E78-4F34-8139-A5B36A4C1CA3}" type="slidenum">
              <a:rPr lang="en-CA" altLang="en-US" smtClean="0">
                <a:latin typeface="Tahoma" panose="020B0604030504040204" pitchFamily="34" charset="0"/>
              </a:rPr>
              <a:pPr eaLnBrk="1" hangingPunct="1">
                <a:spcBef>
                  <a:spcPct val="0"/>
                </a:spcBef>
                <a:defRPr/>
              </a:pPr>
              <a:t>45</a:t>
            </a:fld>
            <a:endParaRPr lang="en-CA" altLang="en-US">
              <a:latin typeface="Tahoma" panose="020B0604030504040204" pitchFamily="34" charset="0"/>
            </a:endParaRPr>
          </a:p>
        </p:txBody>
      </p:sp>
      <p:sp>
        <p:nvSpPr>
          <p:cNvPr id="795650" name="Rectangle 2"/>
          <p:cNvSpPr>
            <a:spLocks noGrp="1" noRot="1" noChangeAspect="1" noChangeArrowheads="1" noTextEdit="1"/>
          </p:cNvSpPr>
          <p:nvPr>
            <p:ph type="sldImg"/>
          </p:nvPr>
        </p:nvSpPr>
        <p:spPr>
          <a:ln/>
          <a:extLst/>
        </p:spPr>
      </p:sp>
      <p:sp>
        <p:nvSpPr>
          <p:cNvPr id="7956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73B9A71-C1C9-4347-B128-D30FDBBE6495}" type="slidenum">
              <a:rPr lang="en-CA" altLang="en-US" smtClean="0">
                <a:latin typeface="Tahoma" panose="020B0604030504040204" pitchFamily="34" charset="0"/>
              </a:rPr>
              <a:pPr eaLnBrk="1" hangingPunct="1">
                <a:spcBef>
                  <a:spcPct val="0"/>
                </a:spcBef>
                <a:defRPr/>
              </a:pPr>
              <a:t>46</a:t>
            </a:fld>
            <a:endParaRPr lang="en-CA" altLang="en-US">
              <a:latin typeface="Tahoma" panose="020B0604030504040204" pitchFamily="34" charset="0"/>
            </a:endParaRPr>
          </a:p>
        </p:txBody>
      </p:sp>
      <p:sp>
        <p:nvSpPr>
          <p:cNvPr id="796674" name="Rectangle 2"/>
          <p:cNvSpPr>
            <a:spLocks noGrp="1" noRot="1" noChangeAspect="1" noChangeArrowheads="1" noTextEdit="1"/>
          </p:cNvSpPr>
          <p:nvPr>
            <p:ph type="sldImg"/>
          </p:nvPr>
        </p:nvSpPr>
        <p:spPr>
          <a:ln/>
          <a:extLst/>
        </p:spPr>
      </p:sp>
      <p:sp>
        <p:nvSpPr>
          <p:cNvPr id="7966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9357C5A-E227-4972-B66E-D1C145F26736}" type="slidenum">
              <a:rPr lang="en-CA" altLang="en-US" smtClean="0">
                <a:latin typeface="Tahoma" panose="020B0604030504040204" pitchFamily="34" charset="0"/>
              </a:rPr>
              <a:pPr eaLnBrk="1" hangingPunct="1">
                <a:spcBef>
                  <a:spcPct val="0"/>
                </a:spcBef>
                <a:defRPr/>
              </a:pPr>
              <a:t>47</a:t>
            </a:fld>
            <a:endParaRPr lang="en-CA" altLang="en-US">
              <a:latin typeface="Tahoma" panose="020B0604030504040204" pitchFamily="34" charset="0"/>
            </a:endParaRPr>
          </a:p>
        </p:txBody>
      </p:sp>
      <p:sp>
        <p:nvSpPr>
          <p:cNvPr id="939010" name="Rectangle 2"/>
          <p:cNvSpPr>
            <a:spLocks noGrp="1" noRot="1" noChangeAspect="1" noChangeArrowheads="1" noTextEdit="1"/>
          </p:cNvSpPr>
          <p:nvPr>
            <p:ph type="sldImg"/>
          </p:nvPr>
        </p:nvSpPr>
        <p:spPr>
          <a:ln/>
          <a:extLst/>
        </p:spPr>
      </p:sp>
      <p:sp>
        <p:nvSpPr>
          <p:cNvPr id="9390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E860364-9B79-4454-89B4-96493E262D77}" type="slidenum">
              <a:rPr lang="en-CA" altLang="en-US" smtClean="0">
                <a:latin typeface="Tahoma" panose="020B0604030504040204" pitchFamily="34" charset="0"/>
              </a:rPr>
              <a:pPr eaLnBrk="1" hangingPunct="1">
                <a:spcBef>
                  <a:spcPct val="0"/>
                </a:spcBef>
                <a:defRPr/>
              </a:pPr>
              <a:t>48</a:t>
            </a:fld>
            <a:endParaRPr lang="en-CA" altLang="en-US">
              <a:latin typeface="Tahoma" panose="020B0604030504040204" pitchFamily="34" charset="0"/>
            </a:endParaRPr>
          </a:p>
        </p:txBody>
      </p:sp>
      <p:sp>
        <p:nvSpPr>
          <p:cNvPr id="941058" name="Rectangle 2"/>
          <p:cNvSpPr>
            <a:spLocks noGrp="1" noRot="1" noChangeAspect="1" noChangeArrowheads="1" noTextEdit="1"/>
          </p:cNvSpPr>
          <p:nvPr>
            <p:ph type="sldImg"/>
          </p:nvPr>
        </p:nvSpPr>
        <p:spPr>
          <a:ln/>
          <a:extLst/>
        </p:spPr>
      </p:sp>
      <p:sp>
        <p:nvSpPr>
          <p:cNvPr id="9410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3FD1FE5-C73B-46E7-AB90-D80D018C21D3}" type="slidenum">
              <a:rPr lang="en-CA" altLang="en-US" smtClean="0">
                <a:latin typeface="Tahoma" panose="020B0604030504040204" pitchFamily="34" charset="0"/>
              </a:rPr>
              <a:pPr eaLnBrk="1" hangingPunct="1">
                <a:spcBef>
                  <a:spcPct val="0"/>
                </a:spcBef>
                <a:defRPr/>
              </a:pPr>
              <a:t>49</a:t>
            </a:fld>
            <a:endParaRPr lang="en-CA" altLang="en-US">
              <a:latin typeface="Tahoma" panose="020B0604030504040204" pitchFamily="34" charset="0"/>
            </a:endParaRPr>
          </a:p>
        </p:txBody>
      </p:sp>
      <p:sp>
        <p:nvSpPr>
          <p:cNvPr id="943106" name="Rectangle 2"/>
          <p:cNvSpPr>
            <a:spLocks noGrp="1" noRot="1" noChangeAspect="1" noChangeArrowheads="1" noTextEdit="1"/>
          </p:cNvSpPr>
          <p:nvPr>
            <p:ph type="sldImg"/>
          </p:nvPr>
        </p:nvSpPr>
        <p:spPr>
          <a:ln/>
          <a:extLst/>
        </p:spPr>
      </p:sp>
      <p:sp>
        <p:nvSpPr>
          <p:cNvPr id="9431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46B1BC0-8A6E-45FB-AC6F-D4943CD7E07D}" type="slidenum">
              <a:rPr lang="en-CA" altLang="en-US" smtClean="0">
                <a:latin typeface="Tahoma" panose="020B0604030504040204" pitchFamily="34" charset="0"/>
              </a:rPr>
              <a:pPr eaLnBrk="1" hangingPunct="1">
                <a:spcBef>
                  <a:spcPct val="0"/>
                </a:spcBef>
                <a:defRPr/>
              </a:pPr>
              <a:t>5</a:t>
            </a:fld>
            <a:endParaRPr lang="en-CA" altLang="en-US">
              <a:latin typeface="Tahoma" panose="020B0604030504040204" pitchFamily="34" charset="0"/>
            </a:endParaRPr>
          </a:p>
        </p:txBody>
      </p:sp>
      <p:sp>
        <p:nvSpPr>
          <p:cNvPr id="735234" name="Rectangle 2"/>
          <p:cNvSpPr>
            <a:spLocks noGrp="1" noRot="1" noChangeAspect="1" noChangeArrowheads="1" noTextEdit="1"/>
          </p:cNvSpPr>
          <p:nvPr>
            <p:ph type="sldImg"/>
          </p:nvPr>
        </p:nvSpPr>
        <p:spPr>
          <a:ln/>
          <a:extLst/>
        </p:spPr>
      </p:sp>
      <p:sp>
        <p:nvSpPr>
          <p:cNvPr id="7352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07D1C7E-11BE-408D-A34E-5B80C4A36FE4}" type="slidenum">
              <a:rPr lang="en-CA" altLang="en-US" smtClean="0">
                <a:latin typeface="Tahoma" panose="020B0604030504040204" pitchFamily="34" charset="0"/>
              </a:rPr>
              <a:pPr eaLnBrk="1" hangingPunct="1">
                <a:spcBef>
                  <a:spcPct val="0"/>
                </a:spcBef>
                <a:defRPr/>
              </a:pPr>
              <a:t>50</a:t>
            </a:fld>
            <a:endParaRPr lang="en-CA" altLang="en-US">
              <a:latin typeface="Tahoma" panose="020B0604030504040204" pitchFamily="34" charset="0"/>
            </a:endParaRPr>
          </a:p>
        </p:txBody>
      </p:sp>
      <p:sp>
        <p:nvSpPr>
          <p:cNvPr id="797698" name="Rectangle 2"/>
          <p:cNvSpPr>
            <a:spLocks noGrp="1" noRot="1" noChangeAspect="1" noChangeArrowheads="1" noTextEdit="1"/>
          </p:cNvSpPr>
          <p:nvPr>
            <p:ph type="sldImg"/>
          </p:nvPr>
        </p:nvSpPr>
        <p:spPr>
          <a:ln/>
          <a:extLst/>
        </p:spPr>
      </p:sp>
      <p:sp>
        <p:nvSpPr>
          <p:cNvPr id="7976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C70620-4565-4B49-A91B-B400E5626631}" type="slidenum">
              <a:rPr lang="en-CA" altLang="en-US" smtClean="0">
                <a:latin typeface="Tahoma" panose="020B0604030504040204" pitchFamily="34" charset="0"/>
              </a:rPr>
              <a:pPr eaLnBrk="1" hangingPunct="1">
                <a:spcBef>
                  <a:spcPct val="0"/>
                </a:spcBef>
                <a:defRPr/>
              </a:pPr>
              <a:t>51</a:t>
            </a:fld>
            <a:endParaRPr lang="en-CA" altLang="en-US">
              <a:latin typeface="Tahoma" panose="020B0604030504040204" pitchFamily="34" charset="0"/>
            </a:endParaRPr>
          </a:p>
        </p:txBody>
      </p:sp>
      <p:sp>
        <p:nvSpPr>
          <p:cNvPr id="802818" name="Rectangle 2"/>
          <p:cNvSpPr>
            <a:spLocks noGrp="1" noRot="1" noChangeAspect="1" noChangeArrowheads="1" noTextEdit="1"/>
          </p:cNvSpPr>
          <p:nvPr>
            <p:ph type="sldImg"/>
          </p:nvPr>
        </p:nvSpPr>
        <p:spPr>
          <a:ln/>
          <a:extLst/>
        </p:spPr>
      </p:sp>
      <p:sp>
        <p:nvSpPr>
          <p:cNvPr id="80281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6903838-82F5-49F8-A5F1-308E6752068C}" type="slidenum">
              <a:rPr lang="en-CA" altLang="en-US" smtClean="0">
                <a:latin typeface="Tahoma" panose="020B0604030504040204" pitchFamily="34" charset="0"/>
              </a:rPr>
              <a:pPr eaLnBrk="1" hangingPunct="1">
                <a:spcBef>
                  <a:spcPct val="0"/>
                </a:spcBef>
                <a:defRPr/>
              </a:pPr>
              <a:t>52</a:t>
            </a:fld>
            <a:endParaRPr lang="en-CA" altLang="en-US">
              <a:latin typeface="Tahoma" panose="020B0604030504040204" pitchFamily="34" charset="0"/>
            </a:endParaRPr>
          </a:p>
        </p:txBody>
      </p:sp>
      <p:sp>
        <p:nvSpPr>
          <p:cNvPr id="803842" name="Rectangle 2"/>
          <p:cNvSpPr>
            <a:spLocks noGrp="1" noRot="1" noChangeAspect="1" noChangeArrowheads="1" noTextEdit="1"/>
          </p:cNvSpPr>
          <p:nvPr>
            <p:ph type="sldImg"/>
          </p:nvPr>
        </p:nvSpPr>
        <p:spPr>
          <a:ln/>
          <a:extLst/>
        </p:spPr>
      </p:sp>
      <p:sp>
        <p:nvSpPr>
          <p:cNvPr id="8038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1BD2B39-B08A-4FBD-A62D-DEDF66749381}" type="slidenum">
              <a:rPr lang="en-CA" altLang="en-US" smtClean="0">
                <a:latin typeface="Tahoma" panose="020B0604030504040204" pitchFamily="34" charset="0"/>
              </a:rPr>
              <a:pPr eaLnBrk="1" hangingPunct="1">
                <a:spcBef>
                  <a:spcPct val="0"/>
                </a:spcBef>
                <a:defRPr/>
              </a:pPr>
              <a:t>53</a:t>
            </a:fld>
            <a:endParaRPr lang="en-CA" altLang="en-US">
              <a:latin typeface="Tahoma" panose="020B0604030504040204" pitchFamily="34" charset="0"/>
            </a:endParaRPr>
          </a:p>
        </p:txBody>
      </p:sp>
      <p:sp>
        <p:nvSpPr>
          <p:cNvPr id="833538" name="Rectangle 2"/>
          <p:cNvSpPr>
            <a:spLocks noGrp="1" noRot="1" noChangeAspect="1" noChangeArrowheads="1" noTextEdit="1"/>
          </p:cNvSpPr>
          <p:nvPr>
            <p:ph type="sldImg"/>
          </p:nvPr>
        </p:nvSpPr>
        <p:spPr>
          <a:ln/>
          <a:extLst/>
        </p:spPr>
      </p:sp>
      <p:sp>
        <p:nvSpPr>
          <p:cNvPr id="8335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A181321-E5E1-48BB-995A-0C7725EA8BA1}" type="slidenum">
              <a:rPr lang="en-CA" altLang="en-US" smtClean="0">
                <a:latin typeface="Tahoma" panose="020B0604030504040204" pitchFamily="34" charset="0"/>
              </a:rPr>
              <a:pPr eaLnBrk="1" hangingPunct="1">
                <a:spcBef>
                  <a:spcPct val="0"/>
                </a:spcBef>
                <a:defRPr/>
              </a:pPr>
              <a:t>54</a:t>
            </a:fld>
            <a:endParaRPr lang="en-CA" altLang="en-US">
              <a:latin typeface="Tahoma" panose="020B0604030504040204" pitchFamily="34" charset="0"/>
            </a:endParaRPr>
          </a:p>
        </p:txBody>
      </p:sp>
      <p:sp>
        <p:nvSpPr>
          <p:cNvPr id="880642" name="Rectangle 2"/>
          <p:cNvSpPr>
            <a:spLocks noGrp="1" noRot="1" noChangeAspect="1" noChangeArrowheads="1" noTextEdit="1"/>
          </p:cNvSpPr>
          <p:nvPr>
            <p:ph type="sldImg"/>
          </p:nvPr>
        </p:nvSpPr>
        <p:spPr>
          <a:ln/>
          <a:extLst/>
        </p:spPr>
      </p:sp>
      <p:sp>
        <p:nvSpPr>
          <p:cNvPr id="880643"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A4E5E07-5431-42E2-936B-0D5D9A1EE695}" type="slidenum">
              <a:rPr lang="en-CA" altLang="en-US" smtClean="0">
                <a:latin typeface="Tahoma" panose="020B0604030504040204" pitchFamily="34" charset="0"/>
              </a:rPr>
              <a:pPr eaLnBrk="1" hangingPunct="1">
                <a:spcBef>
                  <a:spcPct val="0"/>
                </a:spcBef>
                <a:defRPr/>
              </a:pPr>
              <a:t>55</a:t>
            </a:fld>
            <a:endParaRPr lang="en-CA" altLang="en-US">
              <a:latin typeface="Tahoma" panose="020B0604030504040204" pitchFamily="34" charset="0"/>
            </a:endParaRPr>
          </a:p>
        </p:txBody>
      </p:sp>
      <p:sp>
        <p:nvSpPr>
          <p:cNvPr id="882690" name="Rectangle 2"/>
          <p:cNvSpPr>
            <a:spLocks noGrp="1" noRot="1" noChangeAspect="1" noChangeArrowheads="1" noTextEdit="1"/>
          </p:cNvSpPr>
          <p:nvPr>
            <p:ph type="sldImg"/>
          </p:nvPr>
        </p:nvSpPr>
        <p:spPr>
          <a:ln/>
          <a:extLst/>
        </p:spPr>
      </p:sp>
      <p:sp>
        <p:nvSpPr>
          <p:cNvPr id="882691"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A49798E-1512-48B6-8484-395450ACE172}" type="slidenum">
              <a:rPr lang="en-CA" altLang="en-US" smtClean="0">
                <a:latin typeface="Tahoma" panose="020B0604030504040204" pitchFamily="34" charset="0"/>
              </a:rPr>
              <a:pPr eaLnBrk="1" hangingPunct="1">
                <a:spcBef>
                  <a:spcPct val="0"/>
                </a:spcBef>
                <a:defRPr/>
              </a:pPr>
              <a:t>56</a:t>
            </a:fld>
            <a:endParaRPr lang="en-CA" altLang="en-US">
              <a:latin typeface="Tahoma" panose="020B0604030504040204" pitchFamily="34" charset="0"/>
            </a:endParaRPr>
          </a:p>
        </p:txBody>
      </p:sp>
      <p:sp>
        <p:nvSpPr>
          <p:cNvPr id="884738" name="Rectangle 2"/>
          <p:cNvSpPr>
            <a:spLocks noGrp="1" noRot="1" noChangeAspect="1" noChangeArrowheads="1" noTextEdit="1"/>
          </p:cNvSpPr>
          <p:nvPr>
            <p:ph type="sldImg"/>
          </p:nvPr>
        </p:nvSpPr>
        <p:spPr>
          <a:ln/>
          <a:extLst/>
        </p:spPr>
      </p:sp>
      <p:sp>
        <p:nvSpPr>
          <p:cNvPr id="884739" name="Rectangle 3"/>
          <p:cNvSpPr>
            <a:spLocks noGrp="1" noChangeArrowheads="1"/>
          </p:cNvSpPr>
          <p:nvPr>
            <p:ph type="body" idx="1"/>
          </p:nvPr>
        </p:nvSpPr>
        <p:spPr>
          <a:xfrm>
            <a:off x="685800" y="4343400"/>
            <a:ext cx="5486400" cy="4114800"/>
          </a:xfrm>
        </p:spPr>
        <p:txBody>
          <a:bodyPr/>
          <a:lstStyle/>
          <a:p>
            <a:pPr eaLnBrk="1" hangingPunct="1">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85713E7-2411-40F6-A098-C746E9D0AABF}" type="slidenum">
              <a:rPr lang="en-CA" altLang="en-US" smtClean="0">
                <a:latin typeface="Tahoma" panose="020B0604030504040204" pitchFamily="34" charset="0"/>
              </a:rPr>
              <a:pPr eaLnBrk="1" hangingPunct="1">
                <a:spcBef>
                  <a:spcPct val="0"/>
                </a:spcBef>
                <a:defRPr/>
              </a:pPr>
              <a:t>57</a:t>
            </a:fld>
            <a:endParaRPr lang="en-CA" altLang="en-US">
              <a:latin typeface="Tahoma" panose="020B0604030504040204" pitchFamily="34" charset="0"/>
            </a:endParaRPr>
          </a:p>
        </p:txBody>
      </p:sp>
      <p:sp>
        <p:nvSpPr>
          <p:cNvPr id="847874" name="Rectangle 2"/>
          <p:cNvSpPr>
            <a:spLocks noGrp="1" noRot="1" noChangeAspect="1" noChangeArrowheads="1" noTextEdit="1"/>
          </p:cNvSpPr>
          <p:nvPr>
            <p:ph type="sldImg"/>
          </p:nvPr>
        </p:nvSpPr>
        <p:spPr>
          <a:ln/>
          <a:extLst/>
        </p:spPr>
      </p:sp>
      <p:sp>
        <p:nvSpPr>
          <p:cNvPr id="8478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510C5E-8028-4DB8-B3EC-0073B645BA0F}" type="slidenum">
              <a:rPr lang="en-CA" altLang="en-US" smtClean="0">
                <a:latin typeface="Tahoma" panose="020B0604030504040204" pitchFamily="34" charset="0"/>
              </a:rPr>
              <a:pPr eaLnBrk="1" hangingPunct="1">
                <a:spcBef>
                  <a:spcPct val="0"/>
                </a:spcBef>
                <a:defRPr/>
              </a:pPr>
              <a:t>58</a:t>
            </a:fld>
            <a:endParaRPr lang="en-CA" altLang="en-US">
              <a:latin typeface="Tahoma" panose="020B0604030504040204" pitchFamily="34" charset="0"/>
            </a:endParaRPr>
          </a:p>
        </p:txBody>
      </p:sp>
      <p:sp>
        <p:nvSpPr>
          <p:cNvPr id="849922" name="Rectangle 2"/>
          <p:cNvSpPr>
            <a:spLocks noGrp="1" noRot="1" noChangeAspect="1" noChangeArrowheads="1" noTextEdit="1"/>
          </p:cNvSpPr>
          <p:nvPr>
            <p:ph type="sldImg"/>
          </p:nvPr>
        </p:nvSpPr>
        <p:spPr>
          <a:ln/>
          <a:extLst/>
        </p:spPr>
      </p:sp>
      <p:sp>
        <p:nvSpPr>
          <p:cNvPr id="84992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4770950-779D-4850-BF21-A9BE11F7D409}" type="slidenum">
              <a:rPr lang="en-CA" altLang="en-US" smtClean="0">
                <a:latin typeface="Tahoma" panose="020B0604030504040204" pitchFamily="34" charset="0"/>
              </a:rPr>
              <a:pPr eaLnBrk="1" hangingPunct="1">
                <a:spcBef>
                  <a:spcPct val="0"/>
                </a:spcBef>
                <a:defRPr/>
              </a:pPr>
              <a:t>59</a:t>
            </a:fld>
            <a:endParaRPr lang="en-CA" altLang="en-US">
              <a:latin typeface="Tahoma" panose="020B0604030504040204" pitchFamily="34" charset="0"/>
            </a:endParaRPr>
          </a:p>
        </p:txBody>
      </p:sp>
      <p:sp>
        <p:nvSpPr>
          <p:cNvPr id="865282" name="Rectangle 2"/>
          <p:cNvSpPr>
            <a:spLocks noGrp="1" noRot="1" noChangeAspect="1" noChangeArrowheads="1" noTextEdit="1"/>
          </p:cNvSpPr>
          <p:nvPr>
            <p:ph type="sldImg"/>
          </p:nvPr>
        </p:nvSpPr>
        <p:spPr>
          <a:ln/>
          <a:extLst/>
        </p:spPr>
      </p:sp>
      <p:sp>
        <p:nvSpPr>
          <p:cNvPr id="865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A2087A8-9DBC-4C78-8ADB-132FA9254EC8}" type="slidenum">
              <a:rPr lang="en-CA" altLang="en-US" smtClean="0">
                <a:latin typeface="Tahoma" panose="020B0604030504040204" pitchFamily="34" charset="0"/>
              </a:rPr>
              <a:pPr eaLnBrk="1" hangingPunct="1">
                <a:spcBef>
                  <a:spcPct val="0"/>
                </a:spcBef>
                <a:defRPr/>
              </a:pPr>
              <a:t>6</a:t>
            </a:fld>
            <a:endParaRPr lang="en-CA" altLang="en-US">
              <a:latin typeface="Tahoma" panose="020B0604030504040204" pitchFamily="34" charset="0"/>
            </a:endParaRPr>
          </a:p>
        </p:txBody>
      </p:sp>
      <p:sp>
        <p:nvSpPr>
          <p:cNvPr id="736258" name="Rectangle 2"/>
          <p:cNvSpPr>
            <a:spLocks noGrp="1" noRot="1" noChangeAspect="1" noChangeArrowheads="1" noTextEdit="1"/>
          </p:cNvSpPr>
          <p:nvPr>
            <p:ph type="sldImg"/>
          </p:nvPr>
        </p:nvSpPr>
        <p:spPr>
          <a:ln/>
          <a:extLst/>
        </p:spPr>
      </p:sp>
      <p:sp>
        <p:nvSpPr>
          <p:cNvPr id="7362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7F55051-4706-4935-8BEF-5BFF1B3C17BE}" type="slidenum">
              <a:rPr lang="en-CA" altLang="en-US" smtClean="0">
                <a:latin typeface="Tahoma" panose="020B0604030504040204" pitchFamily="34" charset="0"/>
              </a:rPr>
              <a:pPr eaLnBrk="1" hangingPunct="1">
                <a:spcBef>
                  <a:spcPct val="0"/>
                </a:spcBef>
                <a:defRPr/>
              </a:pPr>
              <a:t>60</a:t>
            </a:fld>
            <a:endParaRPr lang="en-CA" altLang="en-US">
              <a:latin typeface="Tahoma" panose="020B0604030504040204" pitchFamily="34" charset="0"/>
            </a:endParaRPr>
          </a:p>
        </p:txBody>
      </p:sp>
      <p:sp>
        <p:nvSpPr>
          <p:cNvPr id="867330" name="Rectangle 2"/>
          <p:cNvSpPr>
            <a:spLocks noGrp="1" noRot="1" noChangeAspect="1" noChangeArrowheads="1" noTextEdit="1"/>
          </p:cNvSpPr>
          <p:nvPr>
            <p:ph type="sldImg"/>
          </p:nvPr>
        </p:nvSpPr>
        <p:spPr>
          <a:ln/>
          <a:extLst/>
        </p:spPr>
      </p:sp>
      <p:sp>
        <p:nvSpPr>
          <p:cNvPr id="86733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8C4A23B-1BDD-4586-8B32-0992560ED4F7}" type="slidenum">
              <a:rPr lang="en-CA" altLang="en-US" smtClean="0">
                <a:latin typeface="Tahoma" panose="020B0604030504040204" pitchFamily="34" charset="0"/>
              </a:rPr>
              <a:pPr eaLnBrk="1" hangingPunct="1">
                <a:spcBef>
                  <a:spcPct val="0"/>
                </a:spcBef>
                <a:defRPr/>
              </a:pPr>
              <a:t>61</a:t>
            </a:fld>
            <a:endParaRPr lang="en-CA" altLang="en-US">
              <a:latin typeface="Tahoma" panose="020B0604030504040204" pitchFamily="34" charset="0"/>
            </a:endParaRPr>
          </a:p>
        </p:txBody>
      </p:sp>
      <p:sp>
        <p:nvSpPr>
          <p:cNvPr id="868354" name="Rectangle 2"/>
          <p:cNvSpPr>
            <a:spLocks noGrp="1" noRot="1" noChangeAspect="1" noChangeArrowheads="1" noTextEdit="1"/>
          </p:cNvSpPr>
          <p:nvPr>
            <p:ph type="sldImg"/>
          </p:nvPr>
        </p:nvSpPr>
        <p:spPr>
          <a:ln/>
          <a:extLst/>
        </p:spPr>
      </p:sp>
      <p:sp>
        <p:nvSpPr>
          <p:cNvPr id="8683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38C9DA0-ADA2-4083-88F0-1736F9607B56}" type="slidenum">
              <a:rPr lang="en-CA" altLang="en-US" smtClean="0">
                <a:latin typeface="Tahoma" panose="020B0604030504040204" pitchFamily="34" charset="0"/>
              </a:rPr>
              <a:pPr eaLnBrk="1" hangingPunct="1">
                <a:spcBef>
                  <a:spcPct val="0"/>
                </a:spcBef>
                <a:defRPr/>
              </a:pPr>
              <a:t>62</a:t>
            </a:fld>
            <a:endParaRPr lang="en-CA" altLang="en-US">
              <a:latin typeface="Tahoma" panose="020B0604030504040204" pitchFamily="34" charset="0"/>
            </a:endParaRPr>
          </a:p>
        </p:txBody>
      </p:sp>
      <p:sp>
        <p:nvSpPr>
          <p:cNvPr id="869378" name="Rectangle 2"/>
          <p:cNvSpPr>
            <a:spLocks noGrp="1" noRot="1" noChangeAspect="1" noChangeArrowheads="1" noTextEdit="1"/>
          </p:cNvSpPr>
          <p:nvPr>
            <p:ph type="sldImg"/>
          </p:nvPr>
        </p:nvSpPr>
        <p:spPr>
          <a:ln/>
          <a:extLst/>
        </p:spPr>
      </p:sp>
      <p:sp>
        <p:nvSpPr>
          <p:cNvPr id="869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305D8CC-D321-4F13-99BB-E408BCEEBFAD}" type="slidenum">
              <a:rPr lang="en-CA" altLang="en-US" smtClean="0">
                <a:latin typeface="Tahoma" panose="020B0604030504040204" pitchFamily="34" charset="0"/>
              </a:rPr>
              <a:pPr eaLnBrk="1" hangingPunct="1">
                <a:spcBef>
                  <a:spcPct val="0"/>
                </a:spcBef>
                <a:defRPr/>
              </a:pPr>
              <a:t>63</a:t>
            </a:fld>
            <a:endParaRPr lang="en-CA" altLang="en-US">
              <a:latin typeface="Tahoma" panose="020B0604030504040204" pitchFamily="34" charset="0"/>
            </a:endParaRPr>
          </a:p>
        </p:txBody>
      </p:sp>
      <p:sp>
        <p:nvSpPr>
          <p:cNvPr id="945154" name="Rectangle 2"/>
          <p:cNvSpPr>
            <a:spLocks noGrp="1" noRot="1" noChangeAspect="1" noChangeArrowheads="1" noTextEdit="1"/>
          </p:cNvSpPr>
          <p:nvPr>
            <p:ph type="sldImg"/>
          </p:nvPr>
        </p:nvSpPr>
        <p:spPr>
          <a:ln/>
          <a:extLst/>
        </p:spPr>
      </p:sp>
      <p:sp>
        <p:nvSpPr>
          <p:cNvPr id="9451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5D4CBF-7DF6-4370-BAE1-590B90ED9154}" type="slidenum">
              <a:rPr lang="en-CA" altLang="en-US" smtClean="0">
                <a:latin typeface="Tahoma" panose="020B0604030504040204" pitchFamily="34" charset="0"/>
              </a:rPr>
              <a:pPr eaLnBrk="1" hangingPunct="1">
                <a:spcBef>
                  <a:spcPct val="0"/>
                </a:spcBef>
                <a:defRPr/>
              </a:pPr>
              <a:t>64</a:t>
            </a:fld>
            <a:endParaRPr lang="en-CA" altLang="en-US">
              <a:latin typeface="Tahoma" panose="020B0604030504040204" pitchFamily="34" charset="0"/>
            </a:endParaRPr>
          </a:p>
        </p:txBody>
      </p:sp>
      <p:sp>
        <p:nvSpPr>
          <p:cNvPr id="875522" name="Rectangle 2"/>
          <p:cNvSpPr>
            <a:spLocks noGrp="1" noRot="1" noChangeAspect="1" noChangeArrowheads="1" noTextEdit="1"/>
          </p:cNvSpPr>
          <p:nvPr>
            <p:ph type="sldImg"/>
          </p:nvPr>
        </p:nvSpPr>
        <p:spPr>
          <a:ln/>
          <a:extLst/>
        </p:spPr>
      </p:sp>
      <p:sp>
        <p:nvSpPr>
          <p:cNvPr id="875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B1666D9-B1C1-428A-86F2-80CBDD27606E}" type="slidenum">
              <a:rPr lang="en-CA" altLang="en-US" smtClean="0">
                <a:latin typeface="Tahoma" panose="020B0604030504040204" pitchFamily="34" charset="0"/>
              </a:rPr>
              <a:pPr eaLnBrk="1" hangingPunct="1">
                <a:spcBef>
                  <a:spcPct val="0"/>
                </a:spcBef>
                <a:defRPr/>
              </a:pPr>
              <a:t>65</a:t>
            </a:fld>
            <a:endParaRPr lang="en-CA" altLang="en-US">
              <a:latin typeface="Tahoma" panose="020B0604030504040204" pitchFamily="34" charset="0"/>
            </a:endParaRPr>
          </a:p>
        </p:txBody>
      </p:sp>
      <p:sp>
        <p:nvSpPr>
          <p:cNvPr id="876546" name="Rectangle 2"/>
          <p:cNvSpPr>
            <a:spLocks noGrp="1" noRot="1" noChangeAspect="1" noChangeArrowheads="1" noTextEdit="1"/>
          </p:cNvSpPr>
          <p:nvPr>
            <p:ph type="sldImg"/>
          </p:nvPr>
        </p:nvSpPr>
        <p:spPr>
          <a:ln/>
          <a:extLst/>
        </p:spPr>
      </p:sp>
      <p:sp>
        <p:nvSpPr>
          <p:cNvPr id="8765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4C26DD-3232-445D-A740-0A9AA636C112}" type="slidenum">
              <a:rPr lang="en-CA" altLang="en-US" smtClean="0">
                <a:solidFill>
                  <a:srgbClr val="000000"/>
                </a:solidFill>
                <a:latin typeface="Tahoma" panose="020B0604030504040204" pitchFamily="34" charset="0"/>
              </a:rPr>
              <a:pPr eaLnBrk="1" hangingPunct="1">
                <a:spcBef>
                  <a:spcPct val="0"/>
                </a:spcBef>
                <a:defRPr/>
              </a:pPr>
              <a:t>66</a:t>
            </a:fld>
            <a:endParaRPr lang="en-CA" altLang="en-US">
              <a:solidFill>
                <a:srgbClr val="000000"/>
              </a:solidFill>
              <a:latin typeface="Tahoma" panose="020B0604030504040204" pitchFamily="34" charset="0"/>
            </a:endParaRPr>
          </a:p>
        </p:txBody>
      </p:sp>
      <p:sp>
        <p:nvSpPr>
          <p:cNvPr id="168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74BEF03-E6CC-4B4A-A3C4-C236EAC1BB35}" type="slidenum">
              <a:rPr lang="en-CA" altLang="en-US" sz="1200">
                <a:solidFill>
                  <a:srgbClr val="000000"/>
                </a:solidFill>
                <a:latin typeface="Tahoma" panose="020B0604030504040204" pitchFamily="34" charset="0"/>
              </a:rPr>
              <a:pPr algn="r" eaLnBrk="1" hangingPunct="1">
                <a:spcBef>
                  <a:spcPct val="0"/>
                </a:spcBef>
              </a:pPr>
              <a:t>66</a:t>
            </a:fld>
            <a:endParaRPr lang="en-CA" altLang="en-US" sz="1200">
              <a:solidFill>
                <a:srgbClr val="000000"/>
              </a:solidFill>
              <a:latin typeface="Tahoma" panose="020B0604030504040204" pitchFamily="34" charset="0"/>
            </a:endParaRPr>
          </a:p>
        </p:txBody>
      </p:sp>
      <p:sp>
        <p:nvSpPr>
          <p:cNvPr id="709635" name="Rectangle 2"/>
          <p:cNvSpPr>
            <a:spLocks noGrp="1" noRot="1" noChangeAspect="1" noChangeArrowheads="1" noTextEdit="1"/>
          </p:cNvSpPr>
          <p:nvPr>
            <p:ph type="sldImg"/>
          </p:nvPr>
        </p:nvSpPr>
        <p:spPr>
          <a:ln/>
          <a:extLst/>
        </p:spPr>
      </p:sp>
      <p:sp>
        <p:nvSpPr>
          <p:cNvPr id="709636"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F2954FA-251C-4255-BE75-697EC6717A8A}" type="slidenum">
              <a:rPr lang="en-CA" altLang="en-US" smtClean="0">
                <a:solidFill>
                  <a:srgbClr val="000000"/>
                </a:solidFill>
                <a:latin typeface="Tahoma" panose="020B0604030504040204" pitchFamily="34" charset="0"/>
              </a:rPr>
              <a:pPr eaLnBrk="1" hangingPunct="1">
                <a:spcBef>
                  <a:spcPct val="0"/>
                </a:spcBef>
                <a:defRPr/>
              </a:pPr>
              <a:t>67</a:t>
            </a:fld>
            <a:endParaRPr lang="en-CA" altLang="en-US">
              <a:solidFill>
                <a:srgbClr val="000000"/>
              </a:solidFill>
              <a:latin typeface="Tahoma" panose="020B0604030504040204" pitchFamily="34" charset="0"/>
            </a:endParaRPr>
          </a:p>
        </p:txBody>
      </p:sp>
      <p:sp>
        <p:nvSpPr>
          <p:cNvPr id="171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FDEF074-5A5F-45C9-8663-FA185646EF0E}" type="slidenum">
              <a:rPr lang="en-CA" altLang="en-US" sz="1200">
                <a:solidFill>
                  <a:srgbClr val="000000"/>
                </a:solidFill>
                <a:latin typeface="Tahoma" panose="020B0604030504040204" pitchFamily="34" charset="0"/>
              </a:rPr>
              <a:pPr algn="r" eaLnBrk="1" hangingPunct="1">
                <a:spcBef>
                  <a:spcPct val="0"/>
                </a:spcBef>
              </a:pPr>
              <a:t>67</a:t>
            </a:fld>
            <a:endParaRPr lang="en-CA" altLang="en-US" sz="1200">
              <a:solidFill>
                <a:srgbClr val="000000"/>
              </a:solidFill>
              <a:latin typeface="Tahoma" panose="020B0604030504040204" pitchFamily="34" charset="0"/>
            </a:endParaRPr>
          </a:p>
        </p:txBody>
      </p:sp>
      <p:sp>
        <p:nvSpPr>
          <p:cNvPr id="742403" name="Rectangle 2"/>
          <p:cNvSpPr>
            <a:spLocks noGrp="1" noRot="1" noChangeAspect="1" noChangeArrowheads="1" noTextEdit="1"/>
          </p:cNvSpPr>
          <p:nvPr>
            <p:ph type="sldImg"/>
          </p:nvPr>
        </p:nvSpPr>
        <p:spPr>
          <a:ln/>
          <a:extLst/>
        </p:spPr>
      </p:sp>
      <p:sp>
        <p:nvSpPr>
          <p:cNvPr id="742404" name="Rectangle 3"/>
          <p:cNvSpPr>
            <a:spLocks noGrp="1" noChangeArrowheads="1"/>
          </p:cNvSpPr>
          <p:nvPr>
            <p:ph type="body" idx="1"/>
          </p:nvPr>
        </p:nvSpPr>
        <p:spPr/>
        <p:txBody>
          <a:bodyPr lIns="91433" tIns="45716" rIns="91433" bIns="45716"/>
          <a:lstStyle/>
          <a:p>
            <a:pPr eaLnBrk="1" hangingPunct="1">
              <a:defRPr/>
            </a:pPr>
            <a:endParaRPr lang="en-US" dirty="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033EC45-5AEB-425A-AF1E-CFED69C092A4}" type="slidenum">
              <a:rPr lang="en-CA" altLang="en-US" smtClean="0">
                <a:solidFill>
                  <a:srgbClr val="000000"/>
                </a:solidFill>
                <a:latin typeface="Tahoma" panose="020B0604030504040204" pitchFamily="34" charset="0"/>
              </a:rPr>
              <a:pPr eaLnBrk="1" hangingPunct="1">
                <a:spcBef>
                  <a:spcPct val="0"/>
                </a:spcBef>
                <a:defRPr/>
              </a:pPr>
              <a:t>68</a:t>
            </a:fld>
            <a:endParaRPr lang="en-CA" altLang="en-US">
              <a:solidFill>
                <a:srgbClr val="000000"/>
              </a:solidFill>
              <a:latin typeface="Tahoma" panose="020B0604030504040204" pitchFamily="34" charset="0"/>
            </a:endParaRPr>
          </a:p>
        </p:txBody>
      </p:sp>
      <p:sp>
        <p:nvSpPr>
          <p:cNvPr id="173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7D26C8B-538F-44B4-854B-0B2F4FB83A7B}" type="slidenum">
              <a:rPr lang="en-CA" altLang="en-US" sz="1200">
                <a:solidFill>
                  <a:srgbClr val="000000"/>
                </a:solidFill>
                <a:latin typeface="Tahoma" panose="020B0604030504040204" pitchFamily="34" charset="0"/>
              </a:rPr>
              <a:pPr algn="r" eaLnBrk="1" hangingPunct="1">
                <a:spcBef>
                  <a:spcPct val="0"/>
                </a:spcBef>
              </a:pPr>
              <a:t>68</a:t>
            </a:fld>
            <a:endParaRPr lang="en-CA" altLang="en-US" sz="1200">
              <a:solidFill>
                <a:srgbClr val="000000"/>
              </a:solidFill>
              <a:latin typeface="Tahoma" panose="020B0604030504040204" pitchFamily="34" charset="0"/>
            </a:endParaRPr>
          </a:p>
        </p:txBody>
      </p:sp>
      <p:sp>
        <p:nvSpPr>
          <p:cNvPr id="742403" name="Rectangle 2"/>
          <p:cNvSpPr>
            <a:spLocks noGrp="1" noRot="1" noChangeAspect="1" noChangeArrowheads="1" noTextEdit="1"/>
          </p:cNvSpPr>
          <p:nvPr>
            <p:ph type="sldImg"/>
          </p:nvPr>
        </p:nvSpPr>
        <p:spPr>
          <a:ln/>
          <a:extLst/>
        </p:spPr>
      </p:sp>
      <p:sp>
        <p:nvSpPr>
          <p:cNvPr id="742404"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8CF8AC0-13EC-428B-A5CF-341D0F09DFF1}" type="slidenum">
              <a:rPr lang="en-CA" altLang="en-US" smtClean="0">
                <a:solidFill>
                  <a:srgbClr val="000000"/>
                </a:solidFill>
                <a:latin typeface="Tahoma" panose="020B0604030504040204" pitchFamily="34" charset="0"/>
              </a:rPr>
              <a:pPr eaLnBrk="1" hangingPunct="1">
                <a:spcBef>
                  <a:spcPct val="0"/>
                </a:spcBef>
                <a:defRPr/>
              </a:pPr>
              <a:t>69</a:t>
            </a:fld>
            <a:endParaRPr lang="en-CA" altLang="en-US">
              <a:solidFill>
                <a:srgbClr val="000000"/>
              </a:solidFill>
              <a:latin typeface="Tahoma" panose="020B0604030504040204" pitchFamily="34" charset="0"/>
            </a:endParaRPr>
          </a:p>
        </p:txBody>
      </p:sp>
      <p:sp>
        <p:nvSpPr>
          <p:cNvPr id="1751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65C09B4-D63C-4F4D-8C1A-341F43790FE4}" type="slidenum">
              <a:rPr lang="en-CA" altLang="en-US" sz="1200">
                <a:solidFill>
                  <a:srgbClr val="000000"/>
                </a:solidFill>
                <a:latin typeface="Tahoma" panose="020B0604030504040204" pitchFamily="34" charset="0"/>
              </a:rPr>
              <a:pPr algn="r" eaLnBrk="1" hangingPunct="1">
                <a:spcBef>
                  <a:spcPct val="0"/>
                </a:spcBef>
              </a:pPr>
              <a:t>69</a:t>
            </a:fld>
            <a:endParaRPr lang="en-CA" altLang="en-US" sz="1200">
              <a:solidFill>
                <a:srgbClr val="000000"/>
              </a:solidFill>
              <a:latin typeface="Tahoma" panose="020B0604030504040204" pitchFamily="34" charset="0"/>
            </a:endParaRPr>
          </a:p>
        </p:txBody>
      </p:sp>
      <p:sp>
        <p:nvSpPr>
          <p:cNvPr id="744451" name="Rectangle 2"/>
          <p:cNvSpPr>
            <a:spLocks noGrp="1" noRot="1" noChangeAspect="1" noChangeArrowheads="1" noTextEdit="1"/>
          </p:cNvSpPr>
          <p:nvPr>
            <p:ph type="sldImg"/>
          </p:nvPr>
        </p:nvSpPr>
        <p:spPr>
          <a:ln/>
          <a:extLst/>
        </p:spPr>
      </p:sp>
      <p:sp>
        <p:nvSpPr>
          <p:cNvPr id="744452" name="Rectangle 3"/>
          <p:cNvSpPr>
            <a:spLocks noGrp="1" noChangeArrowheads="1"/>
          </p:cNvSpPr>
          <p:nvPr>
            <p:ph type="body" idx="1"/>
          </p:nvPr>
        </p:nvSpPr>
        <p:spPr/>
        <p:txBody>
          <a:bodyPr lIns="91433" tIns="45716" rIns="91433" bIns="45716"/>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6589A92-1557-491E-BFE5-1B7ACD8678C5}" type="slidenum">
              <a:rPr lang="en-CA" altLang="en-US" smtClean="0">
                <a:latin typeface="Tahoma" panose="020B0604030504040204" pitchFamily="34" charset="0"/>
              </a:rPr>
              <a:pPr eaLnBrk="1" hangingPunct="1">
                <a:spcBef>
                  <a:spcPct val="0"/>
                </a:spcBef>
                <a:defRPr/>
              </a:pPr>
              <a:t>7</a:t>
            </a:fld>
            <a:endParaRPr lang="en-CA" altLang="en-US">
              <a:latin typeface="Tahoma" panose="020B0604030504040204" pitchFamily="34" charset="0"/>
            </a:endParaRPr>
          </a:p>
        </p:txBody>
      </p:sp>
      <p:sp>
        <p:nvSpPr>
          <p:cNvPr id="737282" name="Rectangle 2"/>
          <p:cNvSpPr>
            <a:spLocks noGrp="1" noRot="1" noChangeAspect="1" noChangeArrowheads="1" noTextEdit="1"/>
          </p:cNvSpPr>
          <p:nvPr>
            <p:ph type="sldImg"/>
          </p:nvPr>
        </p:nvSpPr>
        <p:spPr>
          <a:ln/>
          <a:extLst/>
        </p:spPr>
      </p:sp>
      <p:sp>
        <p:nvSpPr>
          <p:cNvPr id="7372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695AA4-6642-4065-9DE1-F2072C190544}" type="slidenum">
              <a:rPr lang="en-CA" altLang="en-US" smtClean="0">
                <a:solidFill>
                  <a:srgbClr val="000000"/>
                </a:solidFill>
                <a:latin typeface="Tahoma" panose="020B0604030504040204" pitchFamily="34" charset="0"/>
              </a:rPr>
              <a:pPr eaLnBrk="1" hangingPunct="1">
                <a:spcBef>
                  <a:spcPct val="0"/>
                </a:spcBef>
                <a:defRPr/>
              </a:pPr>
              <a:t>70</a:t>
            </a:fld>
            <a:endParaRPr lang="en-CA" altLang="en-US">
              <a:solidFill>
                <a:srgbClr val="000000"/>
              </a:solidFill>
              <a:latin typeface="Tahoma" panose="020B0604030504040204" pitchFamily="34" charset="0"/>
            </a:endParaRPr>
          </a:p>
        </p:txBody>
      </p:sp>
      <p:sp>
        <p:nvSpPr>
          <p:cNvPr id="177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8185E7C-9291-44CD-AFF5-41525A1FD458}" type="slidenum">
              <a:rPr lang="en-CA" altLang="en-US" sz="1200">
                <a:solidFill>
                  <a:srgbClr val="000000"/>
                </a:solidFill>
                <a:latin typeface="Tahoma" panose="020B0604030504040204" pitchFamily="34" charset="0"/>
              </a:rPr>
              <a:pPr algn="r" eaLnBrk="1" hangingPunct="1">
                <a:spcBef>
                  <a:spcPct val="0"/>
                </a:spcBef>
              </a:pPr>
              <a:t>70</a:t>
            </a:fld>
            <a:endParaRPr lang="en-CA" altLang="en-US" sz="1200">
              <a:solidFill>
                <a:srgbClr val="000000"/>
              </a:solidFill>
              <a:latin typeface="Tahoma" panose="020B0604030504040204" pitchFamily="34" charset="0"/>
            </a:endParaRPr>
          </a:p>
        </p:txBody>
      </p:sp>
      <p:sp>
        <p:nvSpPr>
          <p:cNvPr id="746499" name="Rectangle 2"/>
          <p:cNvSpPr>
            <a:spLocks noGrp="1" noRot="1" noChangeAspect="1" noChangeArrowheads="1" noTextEdit="1"/>
          </p:cNvSpPr>
          <p:nvPr>
            <p:ph type="sldImg"/>
          </p:nvPr>
        </p:nvSpPr>
        <p:spPr>
          <a:ln/>
          <a:extLst/>
        </p:spPr>
      </p:sp>
      <p:sp>
        <p:nvSpPr>
          <p:cNvPr id="746500"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217A6BE-AE70-4A9C-9AB1-0A1A9CFD5E20}" type="slidenum">
              <a:rPr lang="en-CA" altLang="en-US" smtClean="0">
                <a:solidFill>
                  <a:srgbClr val="000000"/>
                </a:solidFill>
                <a:latin typeface="Tahoma" panose="020B0604030504040204" pitchFamily="34" charset="0"/>
              </a:rPr>
              <a:pPr eaLnBrk="1" hangingPunct="1">
                <a:spcBef>
                  <a:spcPct val="0"/>
                </a:spcBef>
                <a:defRPr/>
              </a:pPr>
              <a:t>71</a:t>
            </a:fld>
            <a:endParaRPr lang="en-CA" altLang="en-US">
              <a:solidFill>
                <a:srgbClr val="000000"/>
              </a:solidFill>
              <a:latin typeface="Tahoma" panose="020B0604030504040204" pitchFamily="34" charset="0"/>
            </a:endParaRPr>
          </a:p>
        </p:txBody>
      </p:sp>
      <p:sp>
        <p:nvSpPr>
          <p:cNvPr id="179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C1816F3-6243-495B-9E33-FD6F1F080DE1}" type="slidenum">
              <a:rPr lang="en-CA" altLang="en-US" sz="1200">
                <a:solidFill>
                  <a:srgbClr val="000000"/>
                </a:solidFill>
                <a:latin typeface="Tahoma" panose="020B0604030504040204" pitchFamily="34" charset="0"/>
              </a:rPr>
              <a:pPr algn="r" eaLnBrk="1" hangingPunct="1">
                <a:spcBef>
                  <a:spcPct val="0"/>
                </a:spcBef>
              </a:pPr>
              <a:t>71</a:t>
            </a:fld>
            <a:endParaRPr lang="en-CA" altLang="en-US" sz="1200">
              <a:solidFill>
                <a:srgbClr val="000000"/>
              </a:solidFill>
              <a:latin typeface="Tahoma" panose="020B0604030504040204" pitchFamily="34" charset="0"/>
            </a:endParaRPr>
          </a:p>
        </p:txBody>
      </p:sp>
      <p:sp>
        <p:nvSpPr>
          <p:cNvPr id="748547" name="Rectangle 2"/>
          <p:cNvSpPr>
            <a:spLocks noGrp="1" noRot="1" noChangeAspect="1" noChangeArrowheads="1" noTextEdit="1"/>
          </p:cNvSpPr>
          <p:nvPr>
            <p:ph type="sldImg"/>
          </p:nvPr>
        </p:nvSpPr>
        <p:spPr>
          <a:ln/>
          <a:extLst/>
        </p:spPr>
      </p:sp>
      <p:sp>
        <p:nvSpPr>
          <p:cNvPr id="748548" name="Rectangle 3"/>
          <p:cNvSpPr>
            <a:spLocks noGrp="1" noChangeArrowheads="1"/>
          </p:cNvSpPr>
          <p:nvPr>
            <p:ph type="body" idx="1"/>
          </p:nvPr>
        </p:nvSpPr>
        <p:spPr/>
        <p:txBody>
          <a:bodyPr lIns="91433" tIns="45716" rIns="91433" bIns="45716"/>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50FEE7D-881F-42BA-AD4A-A085B5D08E5E}" type="slidenum">
              <a:rPr lang="en-CA" altLang="en-US" smtClean="0">
                <a:latin typeface="Tahoma" panose="020B0604030504040204" pitchFamily="34" charset="0"/>
              </a:rPr>
              <a:pPr eaLnBrk="1" hangingPunct="1">
                <a:spcBef>
                  <a:spcPct val="0"/>
                </a:spcBef>
                <a:defRPr/>
              </a:pPr>
              <a:t>8</a:t>
            </a:fld>
            <a:endParaRPr lang="en-CA" altLang="en-US">
              <a:latin typeface="Tahoma" panose="020B0604030504040204" pitchFamily="34" charset="0"/>
            </a:endParaRPr>
          </a:p>
        </p:txBody>
      </p:sp>
      <p:sp>
        <p:nvSpPr>
          <p:cNvPr id="738306" name="Rectangle 2"/>
          <p:cNvSpPr>
            <a:spLocks noGrp="1" noRot="1" noChangeAspect="1" noChangeArrowheads="1" noTextEdit="1"/>
          </p:cNvSpPr>
          <p:nvPr>
            <p:ph type="sldImg"/>
          </p:nvPr>
        </p:nvSpPr>
        <p:spPr>
          <a:ln/>
          <a:extLst/>
        </p:spPr>
      </p:sp>
      <p:sp>
        <p:nvSpPr>
          <p:cNvPr id="7383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EBE0E4D-A912-4ECC-B00C-774825A6D3BF}" type="slidenum">
              <a:rPr lang="en-CA" altLang="en-US" smtClean="0">
                <a:latin typeface="Tahoma" panose="020B0604030504040204" pitchFamily="34" charset="0"/>
              </a:rPr>
              <a:pPr eaLnBrk="1" hangingPunct="1">
                <a:spcBef>
                  <a:spcPct val="0"/>
                </a:spcBef>
                <a:defRPr/>
              </a:pPr>
              <a:t>9</a:t>
            </a:fld>
            <a:endParaRPr lang="en-CA" altLang="en-US">
              <a:latin typeface="Tahoma" panose="020B0604030504040204" pitchFamily="34" charset="0"/>
            </a:endParaRPr>
          </a:p>
        </p:txBody>
      </p:sp>
      <p:sp>
        <p:nvSpPr>
          <p:cNvPr id="726018" name="Rectangle 2"/>
          <p:cNvSpPr>
            <a:spLocks noGrp="1" noRot="1" noChangeAspect="1" noChangeArrowheads="1" noTextEdit="1"/>
          </p:cNvSpPr>
          <p:nvPr>
            <p:ph type="sldImg"/>
          </p:nvPr>
        </p:nvSpPr>
        <p:spPr>
          <a:ln/>
          <a:extLst/>
        </p:spPr>
      </p:sp>
      <p:sp>
        <p:nvSpPr>
          <p:cNvPr id="726019" name="Rectangle 3"/>
          <p:cNvSpPr>
            <a:spLocks noGrp="1" noChangeArrowheads="1"/>
          </p:cNvSpPr>
          <p:nvPr>
            <p:ph type="body" idx="1"/>
          </p:nvPr>
        </p:nvSpPr>
        <p:spPr/>
        <p:txBody>
          <a:bodyPr/>
          <a:lstStyle/>
          <a:p>
            <a:pPr eaLnBrk="1" hangingPunct="1">
              <a:lnSpc>
                <a:spcPct val="80000"/>
              </a:lnSpc>
              <a:defRPr/>
            </a:pPr>
            <a:r>
              <a:rPr lang="en-AU" altLang="en-US" sz="1200">
                <a:latin typeface="Times New Roman" pitchFamily="18" charset="0"/>
                <a:ea typeface="ＭＳ Ｐゴシック" pitchFamily="34" charset="-128"/>
              </a:rPr>
              <a:t>Our money today is fiat money. To reinforce this point, as a simple experiment, take a dollar bill out of your pocket in class and pretend to buy a pencil from the first student in class. Tell that student that she can now use that dollar to buy anything from the next student in her row. Ask each student to “go along” with the experiment by pretending that what is being bought each time is only worth a dollar. The dollar will continue to circulate around the room until everyone has had a chance to “buy something” with it. Now, pass around a piece of paper with George W. Bush’s name (or, perhaps your name!) on it and the phrase “One Dollar” printed somewhere on it. Ask your students how far this note is likely to get around the class. Most students will say that it won’t get as far as even the first transaction because this new note is not a socially accepted medium of exchange. However, now ask what might happen if I (the instructor) agreed to convert these George W. Bush notes into genuine U.S. one‐dollar notes upon demand. Students will now be indifferent between accepting these new notes versus receiving the “real thing,” Federal Reserve notes. What happens is that the George W. Bush notes, which previously were only pieces of paper, have now effectively become money. That is, they are now considered money (in our fictional but otherwise possibly real example). In fact, as long as people believe they will be converted into actual dollar bills there might never be any reason for people to demand original greenbacks. You can tell your students that this is no different than the story of the goldsmiths in olden days who originally acted as simply caretakers or depositories of people’s gold. As soon as the script or gold certificates that circulated began to be accepted as means of payment there was no further need of demanding payment in gold because most people regarded the gold certificates as being “as good as gold.”</a:t>
            </a:r>
            <a:r>
              <a:rPr lang="en-GB" altLang="ja-JP" sz="1200">
                <a:latin typeface="Times New Roman" pitchFamily="18" charset="0"/>
                <a:ea typeface="ＭＳ Ｐゴシック" pitchFamily="34" charset="-128"/>
              </a:rPr>
              <a:t> </a:t>
            </a:r>
            <a:endParaRPr lang="en-GB" altLang="en-US" sz="120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318818"/>
      </p:ext>
    </p:extLst>
  </p:cSld>
  <p:clrMapOvr>
    <a:masterClrMapping/>
  </p:clrMapOvr>
  <p:transition xmlns:p14="http://schemas.microsoft.com/office/powerpoint/2010/mai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474692"/>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959285"/>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2665"/>
      </p:ext>
    </p:extLst>
  </p:cSld>
  <p:clrMapOvr>
    <a:masterClrMapping/>
  </p:clrMapOvr>
  <p:transition xmlns:p14="http://schemas.microsoft.com/office/powerpoint/2010/mai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460040"/>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86917"/>
      </p:ext>
    </p:extLst>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90921506"/>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481883"/>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 Id="rId3"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bwMode="auto">
          <a:xfrm>
            <a:off x="360363" y="1439863"/>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a:p>
            <a:pPr lvl="2"/>
            <a:r>
              <a:rPr lang="en-CA" altLang="en-US" dirty="0"/>
              <a:t>Third level</a:t>
            </a:r>
          </a:p>
        </p:txBody>
      </p:sp>
      <p:sp>
        <p:nvSpPr>
          <p:cNvPr id="3075"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6"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5" r:id="rId1"/>
  </p:sldLayoutIdLst>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78">
                                            <p:txEl>
                                              <p:pRg st="0" end="0"/>
                                            </p:txEl>
                                          </p:spTgt>
                                        </p:tgtEl>
                                        <p:attrNameLst>
                                          <p:attrName>style.visibility</p:attrName>
                                        </p:attrNameLst>
                                      </p:cBhvr>
                                      <p:to>
                                        <p:strVal val="visible"/>
                                      </p:to>
                                    </p:set>
                                    <p:animEffect transition="in" filter="wipe(left)">
                                      <p:cBhvr>
                                        <p:cTn id="7" dur="500"/>
                                        <p:tgtEl>
                                          <p:spTgt spid="485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8">
                                            <p:txEl>
                                              <p:pRg st="1" end="1"/>
                                            </p:txEl>
                                          </p:spTgt>
                                        </p:tgtEl>
                                        <p:attrNameLst>
                                          <p:attrName>style.visibility</p:attrName>
                                        </p:attrNameLst>
                                      </p:cBhvr>
                                      <p:to>
                                        <p:strVal val="visible"/>
                                      </p:to>
                                    </p:set>
                                    <p:animEffect transition="in" filter="wipe(left)">
                                      <p:cBhvr>
                                        <p:cTn id="12" dur="500"/>
                                        <p:tgtEl>
                                          <p:spTgt spid="485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5378">
                                            <p:txEl>
                                              <p:pRg st="2" end="2"/>
                                            </p:txEl>
                                          </p:spTgt>
                                        </p:tgtEl>
                                        <p:attrNameLst>
                                          <p:attrName>style.visibility</p:attrName>
                                        </p:attrNameLst>
                                      </p:cBhvr>
                                      <p:to>
                                        <p:strVal val="visible"/>
                                      </p:to>
                                    </p:set>
                                    <p:animEffect transition="in" filter="wipe(left)">
                                      <p:cBhvr>
                                        <p:cTn id="17" dur="500"/>
                                        <p:tgtEl>
                                          <p:spTgt spid="485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5378">
                                            <p:txEl>
                                              <p:pRg st="3" end="3"/>
                                            </p:txEl>
                                          </p:spTgt>
                                        </p:tgtEl>
                                        <p:attrNameLst>
                                          <p:attrName>style.visibility</p:attrName>
                                        </p:attrNameLst>
                                      </p:cBhvr>
                                      <p:to>
                                        <p:strVal val="visible"/>
                                      </p:to>
                                    </p:set>
                                    <p:animEffect transition="in" filter="wipe(left)">
                                      <p:cBhvr>
                                        <p:cTn id="22" dur="500"/>
                                        <p:tgtEl>
                                          <p:spTgt spid="485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079500" algn="l" rtl="0" eaLnBrk="0" fontAlgn="base" hangingPunct="0">
        <a:spcBef>
          <a:spcPts val="600"/>
        </a:spcBef>
        <a:spcAft>
          <a:spcPts val="60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6" r:id="rId1"/>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pic>
        <p:nvPicPr>
          <p:cNvPr id="3076" name="Picture 7">
            <a:hlinkClick r:id="" action="ppaction://hlinkshowjump?jump=nextslide" tooltip="Click to expand the figur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7" r:id="rId1"/>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a:hlinkClick r:id="" action="ppaction://hlinkshowjump?jump=previousslide" tooltip="Click to return to previous 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8" r:id="rId1"/>
  </p:sldLayoutIdLst>
  <p:transition xmlns:p14="http://schemas.microsoft.com/office/powerpoint/2010/main" spd="med">
    <p:zo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rgbClr val="00468F"/>
              </a:buClr>
              <a:buFont typeface="Webdings" charset="0"/>
              <a:buChar char="&lt;"/>
              <a:defRPr/>
            </a:pPr>
            <a:endParaRPr lang="en-CA" sz="2800" b="1">
              <a:solidFill>
                <a:srgbClr val="00468F"/>
              </a:solidFill>
              <a:latin typeface="Arial" charset="0"/>
              <a:ea typeface="ＭＳ Ｐゴシック" charset="0"/>
            </a:endParaRPr>
          </a:p>
        </p:txBody>
      </p:sp>
      <p:sp>
        <p:nvSpPr>
          <p:cNvPr id="4"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9" r:id="rId1"/>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26690">
                                            <p:txEl>
                                              <p:pRg st="0" end="0"/>
                                            </p:txEl>
                                          </p:spTgt>
                                        </p:tgtEl>
                                        <p:attrNameLst>
                                          <p:attrName>style.visibility</p:attrName>
                                        </p:attrNameLst>
                                      </p:cBhvr>
                                      <p:to>
                                        <p:strVal val="visible"/>
                                      </p:to>
                                    </p:set>
                                    <p:animEffect transition="in" filter="wipe(left)">
                                      <p:cBhvr>
                                        <p:cTn id="7" dur="500"/>
                                        <p:tgtEl>
                                          <p:spTgt spid="626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mj-cs"/>
        </a:defRPr>
      </a:lvl1pPr>
      <a:lvl2pPr algn="l" rtl="0" eaLnBrk="0" fontAlgn="base" hangingPunct="0">
        <a:spcBef>
          <a:spcPct val="0"/>
        </a:spcBef>
        <a:spcAft>
          <a:spcPct val="0"/>
        </a:spcAft>
        <a:defRPr sz="2600" b="1">
          <a:solidFill>
            <a:schemeClr val="bg1"/>
          </a:solidFill>
          <a:latin typeface="Arial" charset="0"/>
          <a:ea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mn-cs"/>
        </a:defRPr>
      </a:lvl1pPr>
      <a:lvl2pPr marL="457200" algn="l" rtl="0" eaLnBrk="0" fontAlgn="base" hangingPunct="0">
        <a:lnSpc>
          <a:spcPct val="105000"/>
        </a:lnSpc>
        <a:spcBef>
          <a:spcPct val="50000"/>
        </a:spcBef>
        <a:spcAft>
          <a:spcPct val="0"/>
        </a:spcAft>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709988" y="663416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700" r:id="rId1"/>
  </p:sldLayoutIdLst>
  <p:transition xmlns:p14="http://schemas.microsoft.com/office/powerpoint/2010/main" spd="med">
    <p:wipe dir="r"/>
  </p:transition>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rgbClr val="00468F"/>
              </a:buClr>
              <a:buFont typeface="Webdings" charset="0"/>
              <a:buChar char="&lt;"/>
              <a:defRPr/>
            </a:pPr>
            <a:endParaRPr lang="en-CA" sz="2800" b="1">
              <a:solidFill>
                <a:srgbClr val="00468F"/>
              </a:solidFill>
              <a:latin typeface="Arial" charset="0"/>
              <a:ea typeface="ＭＳ Ｐゴシック" charset="0"/>
            </a:endParaRPr>
          </a:p>
        </p:txBody>
      </p:sp>
      <p:sp>
        <p:nvSpPr>
          <p:cNvPr id="772099" name="Text Box 3"/>
          <p:cNvSpPr txBox="1">
            <a:spLocks noChangeArrowheads="1"/>
          </p:cNvSpPr>
          <p:nvPr userDrawn="1"/>
        </p:nvSpPr>
        <p:spPr bwMode="auto">
          <a:xfrm>
            <a:off x="4098925" y="6643688"/>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altLang="en-US" sz="800" dirty="0"/>
              <a:t>© 2018 Pearson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72098">
                                            <p:txEl>
                                              <p:pRg st="0" end="0"/>
                                            </p:txEl>
                                          </p:spTgt>
                                        </p:tgtEl>
                                        <p:attrNameLst>
                                          <p:attrName>style.visibility</p:attrName>
                                        </p:attrNameLst>
                                      </p:cBhvr>
                                      <p:to>
                                        <p:strVal val="visible"/>
                                      </p:to>
                                    </p:set>
                                    <p:animEffect transition="in" filter="wipe(left)">
                                      <p:cBhvr>
                                        <p:cTn id="7" dur="500"/>
                                        <p:tgtEl>
                                          <p:spTgt spid="772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35.jpeg"/></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4"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8085" name="Rectangle 5"/>
          <p:cNvSpPr>
            <a:spLocks noGrp="1" noChangeArrowheads="1"/>
          </p:cNvSpPr>
          <p:nvPr>
            <p:ph idx="1"/>
          </p:nvPr>
        </p:nvSpPr>
        <p:spPr/>
        <p:txBody>
          <a:bodyPr/>
          <a:lstStyle/>
          <a:p>
            <a:pPr marL="360000" lvl="1" eaLnBrk="1" hangingPunct="1">
              <a:defRPr/>
            </a:pPr>
            <a:r>
              <a:rPr lang="en-US" altLang="en-US" sz="2600" b="1" dirty="0">
                <a:solidFill>
                  <a:srgbClr val="00468F"/>
                </a:solidFill>
              </a:rPr>
              <a:t>Currency</a:t>
            </a:r>
          </a:p>
          <a:p>
            <a:pPr marL="360000" lvl="1" eaLnBrk="1" hangingPunct="1">
              <a:defRPr/>
            </a:pPr>
            <a:r>
              <a:rPr lang="en-US" altLang="en-US" dirty="0"/>
              <a:t>The notes (dollar bills) and coins that we use in the United States today are known as </a:t>
            </a:r>
            <a:r>
              <a:rPr lang="en-US" altLang="en-US" b="1" dirty="0">
                <a:solidFill>
                  <a:srgbClr val="FF0000"/>
                </a:solidFill>
              </a:rPr>
              <a:t>currency</a:t>
            </a:r>
            <a:r>
              <a:rPr lang="en-US" altLang="en-US" dirty="0"/>
              <a:t>.</a:t>
            </a:r>
          </a:p>
          <a:p>
            <a:pPr marL="360000" lvl="1" eaLnBrk="1" hangingPunct="1">
              <a:defRPr/>
            </a:pPr>
            <a:r>
              <a:rPr lang="en-US" altLang="en-US" dirty="0"/>
              <a:t>Notes are money because the government declares them to be with the words printed on every dollar bill:</a:t>
            </a:r>
          </a:p>
          <a:p>
            <a:pPr marL="360000" lvl="1" eaLnBrk="1" hangingPunct="1">
              <a:defRPr/>
            </a:pPr>
            <a:r>
              <a:rPr lang="en-US" altLang="en-US" dirty="0"/>
              <a:t>“This note is legal tender for all debts, public and private.”</a:t>
            </a:r>
            <a:endParaRPr lang="en-US" altLang="en-US"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5">
                                            <p:txEl>
                                              <p:pRg st="1" end="1"/>
                                            </p:txEl>
                                          </p:spTgt>
                                        </p:tgtEl>
                                        <p:attrNameLst>
                                          <p:attrName>style.visibility</p:attrName>
                                        </p:attrNameLst>
                                      </p:cBhvr>
                                      <p:to>
                                        <p:strVal val="visible"/>
                                      </p:to>
                                    </p:set>
                                    <p:animEffect transition="in" filter="wipe(left)">
                                      <p:cBhvr>
                                        <p:cTn id="7" dur="500"/>
                                        <p:tgtEl>
                                          <p:spTgt spid="5580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085">
                                            <p:txEl>
                                              <p:pRg st="2" end="2"/>
                                            </p:txEl>
                                          </p:spTgt>
                                        </p:tgtEl>
                                        <p:attrNameLst>
                                          <p:attrName>style.visibility</p:attrName>
                                        </p:attrNameLst>
                                      </p:cBhvr>
                                      <p:to>
                                        <p:strVal val="visible"/>
                                      </p:to>
                                    </p:set>
                                    <p:animEffect transition="in" filter="wipe(left)">
                                      <p:cBhvr>
                                        <p:cTn id="12" dur="500"/>
                                        <p:tgtEl>
                                          <p:spTgt spid="5580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8085">
                                            <p:txEl>
                                              <p:pRg st="3" end="3"/>
                                            </p:txEl>
                                          </p:spTgt>
                                        </p:tgtEl>
                                        <p:attrNameLst>
                                          <p:attrName>style.visibility</p:attrName>
                                        </p:attrNameLst>
                                      </p:cBhvr>
                                      <p:to>
                                        <p:strVal val="visible"/>
                                      </p:to>
                                    </p:set>
                                    <p:animEffect transition="in" filter="wipe(left)">
                                      <p:cBhvr>
                                        <p:cTn id="17" dur="500"/>
                                        <p:tgtEl>
                                          <p:spTgt spid="5580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9109" name="Rectangle 5"/>
          <p:cNvSpPr>
            <a:spLocks noGrp="1" noChangeArrowheads="1"/>
          </p:cNvSpPr>
          <p:nvPr>
            <p:ph idx="1"/>
          </p:nvPr>
        </p:nvSpPr>
        <p:spPr>
          <a:xfrm>
            <a:off x="360363" y="1439863"/>
            <a:ext cx="7945437" cy="4289425"/>
          </a:xfrm>
        </p:spPr>
        <p:txBody>
          <a:bodyPr/>
          <a:lstStyle/>
          <a:p>
            <a:pPr marL="360000" lvl="1" eaLnBrk="1" hangingPunct="1">
              <a:defRPr/>
            </a:pPr>
            <a:r>
              <a:rPr lang="en-US" sz="2600" b="1" dirty="0">
                <a:solidFill>
                  <a:srgbClr val="00468F"/>
                </a:solidFill>
              </a:rPr>
              <a:t>Deposits</a:t>
            </a:r>
          </a:p>
          <a:p>
            <a:pPr marL="360000" lvl="1" eaLnBrk="1" hangingPunct="1">
              <a:defRPr/>
            </a:pPr>
            <a:r>
              <a:rPr lang="en-US" dirty="0"/>
              <a:t>Deposits at banks, credit unions, savings banks, and savings and loan associations are also money.</a:t>
            </a:r>
          </a:p>
          <a:p>
            <a:pPr marL="360000" lvl="1" eaLnBrk="1" hangingPunct="1">
              <a:defRPr/>
            </a:pPr>
            <a:r>
              <a:rPr lang="en-US" dirty="0"/>
              <a:t>Deposits are money because they can be converted into currency on demand and are used directly to make payments.</a:t>
            </a:r>
            <a:endParaRPr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09">
                                            <p:txEl>
                                              <p:pRg st="1" end="1"/>
                                            </p:txEl>
                                          </p:spTgt>
                                        </p:tgtEl>
                                        <p:attrNameLst>
                                          <p:attrName>style.visibility</p:attrName>
                                        </p:attrNameLst>
                                      </p:cBhvr>
                                      <p:to>
                                        <p:strVal val="visible"/>
                                      </p:to>
                                    </p:set>
                                    <p:animEffect transition="in" filter="wipe(left)">
                                      <p:cBhvr>
                                        <p:cTn id="7" dur="500"/>
                                        <p:tgtEl>
                                          <p:spTgt spid="55910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09">
                                            <p:txEl>
                                              <p:pRg st="2" end="2"/>
                                            </p:txEl>
                                          </p:spTgt>
                                        </p:tgtEl>
                                        <p:attrNameLst>
                                          <p:attrName>style.visibility</p:attrName>
                                        </p:attrNameLst>
                                      </p:cBhvr>
                                      <p:to>
                                        <p:strVal val="visible"/>
                                      </p:to>
                                    </p:set>
                                    <p:animEffect transition="in" filter="wipe(left)">
                                      <p:cBhvr>
                                        <p:cTn id="12" dur="500"/>
                                        <p:tgtEl>
                                          <p:spTgt spid="559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0131" name="Rectangle 3"/>
          <p:cNvSpPr>
            <a:spLocks noGrp="1" noChangeArrowheads="1"/>
          </p:cNvSpPr>
          <p:nvPr>
            <p:ph idx="1"/>
          </p:nvPr>
        </p:nvSpPr>
        <p:spPr/>
        <p:txBody>
          <a:bodyPr/>
          <a:lstStyle/>
          <a:p>
            <a:pPr lvl="1" eaLnBrk="1" hangingPunct="1">
              <a:defRPr/>
            </a:pPr>
            <a:r>
              <a:rPr lang="en-US" sz="2600" b="1" dirty="0">
                <a:solidFill>
                  <a:srgbClr val="00468F"/>
                </a:solidFill>
              </a:rPr>
              <a:t>Currency Inside Banks Is Not Money</a:t>
            </a:r>
            <a:endParaRPr lang="en-US" sz="2600" dirty="0"/>
          </a:p>
          <a:p>
            <a:pPr lvl="1" eaLnBrk="1" hangingPunct="1">
              <a:defRPr/>
            </a:pPr>
            <a:r>
              <a:rPr lang="en-US" dirty="0">
                <a:ea typeface="MS Mincho" charset="0"/>
                <a:cs typeface="MS Mincho" charset="0"/>
              </a:rPr>
              <a:t>Bank deposits are one form of money, and currency </a:t>
            </a:r>
            <a:r>
              <a:rPr lang="en-US" i="1" dirty="0">
                <a:ea typeface="MS Mincho" charset="0"/>
                <a:cs typeface="MS Mincho" charset="0"/>
              </a:rPr>
              <a:t>outside the banks</a:t>
            </a:r>
            <a:r>
              <a:rPr lang="en-US" dirty="0">
                <a:ea typeface="MS Mincho" charset="0"/>
                <a:cs typeface="MS Mincho" charset="0"/>
              </a:rPr>
              <a:t> is another form. </a:t>
            </a:r>
          </a:p>
          <a:p>
            <a:pPr lvl="1" eaLnBrk="1" hangingPunct="1">
              <a:defRPr/>
            </a:pPr>
            <a:r>
              <a:rPr lang="en-US" dirty="0">
                <a:ea typeface="MS Mincho" charset="0"/>
                <a:cs typeface="MS Mincho" charset="0"/>
              </a:rPr>
              <a:t>Currency </a:t>
            </a:r>
            <a:r>
              <a:rPr lang="en-US" i="1" dirty="0">
                <a:ea typeface="MS Mincho" charset="0"/>
                <a:cs typeface="MS Mincho" charset="0"/>
              </a:rPr>
              <a:t>inside</a:t>
            </a:r>
            <a:r>
              <a:rPr lang="en-US" dirty="0">
                <a:ea typeface="MS Mincho" charset="0"/>
                <a:cs typeface="MS Mincho" charset="0"/>
              </a:rPr>
              <a:t> the banks is not money. </a:t>
            </a:r>
          </a:p>
          <a:p>
            <a:pPr lvl="1" eaLnBrk="1" hangingPunct="1">
              <a:defRPr/>
            </a:pPr>
            <a:r>
              <a:rPr lang="en-US" dirty="0">
                <a:ea typeface="MS Mincho" charset="0"/>
                <a:cs typeface="MS Mincho" charset="0"/>
              </a:rPr>
              <a:t>When you get some cash from the ATM, you convert your bank deposit into currency.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1">
                                            <p:txEl>
                                              <p:pRg st="1" end="1"/>
                                            </p:txEl>
                                          </p:spTgt>
                                        </p:tgtEl>
                                        <p:attrNameLst>
                                          <p:attrName>style.visibility</p:attrName>
                                        </p:attrNameLst>
                                      </p:cBhvr>
                                      <p:to>
                                        <p:strVal val="visible"/>
                                      </p:to>
                                    </p:set>
                                    <p:animEffect transition="in" filter="wipe(left)">
                                      <p:cBhvr>
                                        <p:cTn id="7" dur="500"/>
                                        <p:tgtEl>
                                          <p:spTgt spid="560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0131">
                                            <p:txEl>
                                              <p:pRg st="2" end="2"/>
                                            </p:txEl>
                                          </p:spTgt>
                                        </p:tgtEl>
                                        <p:attrNameLst>
                                          <p:attrName>style.visibility</p:attrName>
                                        </p:attrNameLst>
                                      </p:cBhvr>
                                      <p:to>
                                        <p:strVal val="visible"/>
                                      </p:to>
                                    </p:set>
                                    <p:animEffect transition="in" filter="wipe(left)">
                                      <p:cBhvr>
                                        <p:cTn id="12" dur="500"/>
                                        <p:tgtEl>
                                          <p:spTgt spid="560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0131">
                                            <p:txEl>
                                              <p:pRg st="3" end="3"/>
                                            </p:txEl>
                                          </p:spTgt>
                                        </p:tgtEl>
                                        <p:attrNameLst>
                                          <p:attrName>style.visibility</p:attrName>
                                        </p:attrNameLst>
                                      </p:cBhvr>
                                      <p:to>
                                        <p:strVal val="visible"/>
                                      </p:to>
                                    </p:set>
                                    <p:animEffect transition="in" filter="wipe(left)">
                                      <p:cBhvr>
                                        <p:cTn id="17" dur="500"/>
                                        <p:tgtEl>
                                          <p:spTgt spid="560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2275" name="Rectangle 3"/>
          <p:cNvSpPr>
            <a:spLocks noGrp="1" noChangeArrowheads="1"/>
          </p:cNvSpPr>
          <p:nvPr>
            <p:ph idx="1"/>
          </p:nvPr>
        </p:nvSpPr>
        <p:spPr/>
        <p:txBody>
          <a:bodyPr/>
          <a:lstStyle/>
          <a:p>
            <a:pPr eaLnBrk="1" hangingPunct="1">
              <a:spcBef>
                <a:spcPts val="600"/>
              </a:spcBef>
              <a:spcAft>
                <a:spcPts val="600"/>
              </a:spcAft>
              <a:defRPr/>
            </a:pPr>
            <a:r>
              <a:rPr lang="en-US" altLang="en-US" dirty="0"/>
              <a:t>Official Measures of Money:  M1 and M2</a:t>
            </a:r>
          </a:p>
          <a:p>
            <a:pPr lvl="1" eaLnBrk="1" hangingPunct="1">
              <a:lnSpc>
                <a:spcPct val="96000"/>
              </a:lnSpc>
              <a:spcBef>
                <a:spcPts val="1200"/>
              </a:spcBef>
              <a:defRPr/>
            </a:pPr>
            <a:r>
              <a:rPr lang="en-US" altLang="en-US" b="1" dirty="0">
                <a:solidFill>
                  <a:srgbClr val="FF0000"/>
                </a:solidFill>
                <a:latin typeface="+mj-lt"/>
                <a:ea typeface="MS Mincho" pitchFamily="49" charset="-128"/>
              </a:rPr>
              <a:t>M1</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currency by individuals and businesses, traveler’s checks, and checkable deposits owned by individuals and businesses.</a:t>
            </a:r>
          </a:p>
          <a:p>
            <a:pPr lvl="1" eaLnBrk="1" hangingPunct="1">
              <a:lnSpc>
                <a:spcPct val="96000"/>
              </a:lnSpc>
              <a:spcBef>
                <a:spcPts val="1200"/>
              </a:spcBef>
              <a:defRPr/>
            </a:pPr>
            <a:r>
              <a:rPr lang="en-US" altLang="en-US" b="1" dirty="0">
                <a:solidFill>
                  <a:srgbClr val="FF0000"/>
                </a:solidFill>
                <a:latin typeface="+mj-lt"/>
                <a:ea typeface="MS Mincho" pitchFamily="49" charset="-128"/>
              </a:rPr>
              <a:t>M2</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M1 </a:t>
            </a:r>
            <a:r>
              <a:rPr lang="en-US" altLang="en-US" i="1" dirty="0">
                <a:latin typeface="+mj-lt"/>
                <a:ea typeface="MS Mincho" pitchFamily="49" charset="-128"/>
              </a:rPr>
              <a:t>plus</a:t>
            </a:r>
            <a:r>
              <a:rPr lang="en-US" altLang="en-US" dirty="0">
                <a:latin typeface="+mj-lt"/>
                <a:ea typeface="MS Mincho" pitchFamily="49" charset="-128"/>
              </a:rPr>
              <a:t> savings deposits and small time deposits, money market funds, and other deposits.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5">
                                            <p:txEl>
                                              <p:pRg st="1" end="1"/>
                                            </p:txEl>
                                          </p:spTgt>
                                        </p:tgtEl>
                                        <p:attrNameLst>
                                          <p:attrName>style.visibility</p:attrName>
                                        </p:attrNameLst>
                                      </p:cBhvr>
                                      <p:to>
                                        <p:strVal val="visible"/>
                                      </p:to>
                                    </p:set>
                                    <p:animEffect transition="in" filter="wipe(left)">
                                      <p:cBhvr>
                                        <p:cTn id="7" dur="500"/>
                                        <p:tgtEl>
                                          <p:spTgt spid="822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5">
                                            <p:txEl>
                                              <p:pRg st="2" end="2"/>
                                            </p:txEl>
                                          </p:spTgt>
                                        </p:tgtEl>
                                        <p:attrNameLst>
                                          <p:attrName>style.visibility</p:attrName>
                                        </p:attrNameLst>
                                      </p:cBhvr>
                                      <p:to>
                                        <p:strVal val="visible"/>
                                      </p:to>
                                    </p:set>
                                    <p:animEffect transition="in" filter="wipe(left)">
                                      <p:cBhvr>
                                        <p:cTn id="12" dur="500"/>
                                        <p:tgtEl>
                                          <p:spTgt spid="822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6275" name="Rectangle 3"/>
          <p:cNvSpPr>
            <a:spLocks noGrp="1" noChangeArrowheads="1"/>
          </p:cNvSpPr>
          <p:nvPr>
            <p:ph idx="1"/>
          </p:nvPr>
        </p:nvSpPr>
        <p:spPr>
          <a:xfrm>
            <a:off x="360363" y="1439863"/>
            <a:ext cx="4114800" cy="4648200"/>
          </a:xfrm>
        </p:spPr>
        <p:txBody>
          <a:bodyPr/>
          <a:lstStyle/>
          <a:p>
            <a:pPr marL="360000" indent="0" eaLnBrk="1" hangingPunct="1">
              <a:spcBef>
                <a:spcPts val="600"/>
              </a:spcBef>
              <a:spcAft>
                <a:spcPts val="600"/>
              </a:spcAft>
              <a:buFont typeface="Webdings" panose="05030102010509060703" pitchFamily="18" charset="2"/>
              <a:buNone/>
              <a:defRPr/>
            </a:pPr>
            <a:r>
              <a:rPr lang="en-US" sz="2400" b="0" dirty="0">
                <a:solidFill>
                  <a:schemeClr val="tx1"/>
                </a:solidFill>
                <a:ea typeface="MS Mincho" charset="0"/>
                <a:cs typeface="MS Mincho" charset="0"/>
              </a:rPr>
              <a:t>Figure 27.1 shows two measures of money.</a:t>
            </a:r>
          </a:p>
          <a:p>
            <a:pPr marL="360000" indent="0" eaLnBrk="1" hangingPunct="1">
              <a:spcBef>
                <a:spcPts val="600"/>
              </a:spcBef>
              <a:spcAft>
                <a:spcPts val="600"/>
              </a:spcAft>
              <a:buClrTx/>
              <a:buFont typeface="Webdings" panose="05030102010509060703" pitchFamily="18" charset="2"/>
              <a:buNone/>
              <a:defRPr/>
            </a:pPr>
            <a:r>
              <a:rPr lang="en-US" altLang="en-US" sz="2600" kern="1200" dirty="0">
                <a:solidFill>
                  <a:srgbClr val="105296"/>
                </a:solidFill>
                <a:ea typeface="ＭＳ Ｐゴシック" panose="020B0600070205080204" pitchFamily="34" charset="-128"/>
                <a:cs typeface="+mn-cs"/>
              </a:rPr>
              <a:t>M1</a:t>
            </a:r>
            <a:r>
              <a:rPr lang="en-US" altLang="en-US" sz="2400" b="0" kern="1200" dirty="0">
                <a:solidFill>
                  <a:srgbClr val="000000"/>
                </a:solidFill>
                <a:ea typeface="ＭＳ Ｐゴシック" panose="020B0600070205080204" pitchFamily="34" charset="-128"/>
                <a:cs typeface="+mn-cs"/>
              </a:rPr>
              <a:t> </a:t>
            </a:r>
          </a:p>
          <a:p>
            <a:pPr marL="702900" eaLnBrk="1" hangingPunct="1">
              <a:spcBef>
                <a:spcPts val="600"/>
              </a:spcBef>
              <a:spcAft>
                <a:spcPts val="600"/>
              </a:spcAft>
              <a:buClr>
                <a:srgbClr val="105296"/>
              </a:buClr>
              <a:buFont typeface="Arial" panose="020B0604020202020204" pitchFamily="34" charset="0"/>
              <a:buChar char="•"/>
              <a:defRPr/>
            </a:pPr>
            <a:r>
              <a:rPr lang="en-US" altLang="en-US" sz="2400" b="0" kern="1200" dirty="0">
                <a:solidFill>
                  <a:srgbClr val="000000"/>
                </a:solidFill>
                <a:ea typeface="ＭＳ Ｐゴシック" panose="020B0600070205080204" pitchFamily="34" charset="-128"/>
                <a:cs typeface="+mn-cs"/>
              </a:rPr>
              <a:t>Currency and  traveler’s checks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Checkable deposits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6275">
                                            <p:txEl>
                                              <p:pRg st="1" end="1"/>
                                            </p:txEl>
                                          </p:spTgt>
                                        </p:tgtEl>
                                        <p:attrNameLst>
                                          <p:attrName>style.visibility</p:attrName>
                                        </p:attrNameLst>
                                      </p:cBhvr>
                                      <p:to>
                                        <p:strVal val="visible"/>
                                      </p:to>
                                    </p:set>
                                    <p:animEffect transition="in" filter="wipe(left)">
                                      <p:cBhvr>
                                        <p:cTn id="7" dur="500"/>
                                        <p:tgtEl>
                                          <p:spTgt spid="566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wipe(left)">
                                      <p:cBhvr>
                                        <p:cTn id="12" dur="500"/>
                                        <p:tgtEl>
                                          <p:spTgt spid="56627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66275">
                                            <p:txEl>
                                              <p:pRg st="3" end="3"/>
                                            </p:txEl>
                                          </p:spTgt>
                                        </p:tgtEl>
                                        <p:attrNameLst>
                                          <p:attrName>style.visibility</p:attrName>
                                        </p:attrNameLst>
                                      </p:cBhvr>
                                      <p:to>
                                        <p:strVal val="visible"/>
                                      </p:to>
                                    </p:set>
                                    <p:animEffect transition="in" filter="wipe(left)">
                                      <p:cBhvr>
                                        <p:cTn id="20" dur="500"/>
                                        <p:tgtEl>
                                          <p:spTgt spid="56627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75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75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75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75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29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2" name="Content Placeholder 1"/>
          <p:cNvSpPr>
            <a:spLocks noGrp="1"/>
          </p:cNvSpPr>
          <p:nvPr>
            <p:ph idx="1"/>
          </p:nvPr>
        </p:nvSpPr>
        <p:spPr>
          <a:xfrm>
            <a:off x="360363" y="1439863"/>
            <a:ext cx="34496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kern="1200" dirty="0">
                <a:solidFill>
                  <a:srgbClr val="105296"/>
                </a:solidFill>
                <a:cs typeface="+mn-cs"/>
              </a:rPr>
              <a:t>M2 </a:t>
            </a:r>
            <a:endParaRPr lang="en-US" sz="2400" b="0" kern="1200" dirty="0">
              <a:solidFill>
                <a:srgbClr val="105296"/>
              </a:solidFill>
              <a:cs typeface="+mn-cs"/>
            </a:endParaRP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M1</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Savings deposits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Small time deposits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Money market funds and other deposits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75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par>
                          <p:cTn id="35" fill="hold" nodeType="afterGroup">
                            <p:stCondLst>
                              <p:cond delay="750"/>
                            </p:stCondLst>
                            <p:childTnLst>
                              <p:par>
                                <p:cTn id="36" presetID="22" presetClass="entr" presetSubtype="8" fill="hold" nodeType="after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500"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18499" name="Rectangle 3"/>
          <p:cNvSpPr>
            <a:spLocks noGrp="1" noChangeArrowheads="1"/>
          </p:cNvSpPr>
          <p:nvPr>
            <p:ph idx="1"/>
          </p:nvPr>
        </p:nvSpPr>
        <p:spPr/>
        <p:txBody>
          <a:bodyPr/>
          <a:lstStyle/>
          <a:p>
            <a:pPr marL="360000" lvl="1" eaLnBrk="1" hangingPunct="1">
              <a:tabLst>
                <a:tab pos="515938" algn="l"/>
              </a:tabLst>
              <a:defRPr/>
            </a:pPr>
            <a:r>
              <a:rPr lang="en-US" sz="2600" b="1" dirty="0">
                <a:solidFill>
                  <a:srgbClr val="00468F"/>
                </a:solidFill>
              </a:rPr>
              <a:t>Are M1 and M2 Means of Payment?</a:t>
            </a:r>
          </a:p>
          <a:p>
            <a:pPr marL="360000" lvl="1" eaLnBrk="1" hangingPunct="1">
              <a:tabLst>
                <a:tab pos="515938" algn="l"/>
              </a:tabLst>
              <a:defRPr/>
            </a:pPr>
            <a:r>
              <a:rPr lang="en-US" dirty="0"/>
              <a:t>The test of whether something is money is whether it is generally accepted as a means of payment.</a:t>
            </a:r>
          </a:p>
          <a:p>
            <a:pPr marL="360000" lvl="1" eaLnBrk="1" hangingPunct="1">
              <a:tabLst>
                <a:tab pos="515938" algn="l"/>
              </a:tabLst>
              <a:defRPr/>
            </a:pPr>
            <a:r>
              <a:rPr lang="en-US" dirty="0"/>
              <a:t>M1 passes this test and is money.</a:t>
            </a:r>
          </a:p>
          <a:p>
            <a:pPr marL="360000" lvl="1" eaLnBrk="1" hangingPunct="1">
              <a:tabLst>
                <a:tab pos="515938" algn="l"/>
              </a:tabLst>
              <a:defRPr/>
            </a:pPr>
            <a:r>
              <a:rPr lang="en-US" dirty="0"/>
              <a:t>Some savings deposits in M2 are just as much a means of payment as the checkable deposits in M1.</a:t>
            </a:r>
          </a:p>
          <a:p>
            <a:pPr marL="360000" lvl="1" eaLnBrk="1" hangingPunct="1">
              <a:tabLst>
                <a:tab pos="515938" algn="l"/>
              </a:tabLst>
              <a:defRPr/>
            </a:pPr>
            <a:r>
              <a:rPr lang="en-US" dirty="0"/>
              <a:t>Other savings deposits, time deposits, and money market funds are </a:t>
            </a:r>
            <a:r>
              <a:rPr lang="en-US" i="1" dirty="0"/>
              <a:t>not</a:t>
            </a:r>
            <a:r>
              <a:rPr lang="en-US" dirty="0"/>
              <a:t> instantly convertible and are </a:t>
            </a:r>
            <a:r>
              <a:rPr lang="en-US" i="1" dirty="0"/>
              <a:t>not</a:t>
            </a:r>
            <a:r>
              <a:rPr lang="en-US" dirty="0"/>
              <a:t> a means of payment.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animEffect transition="in" filter="wipe(left)">
                                      <p:cBhvr>
                                        <p:cTn id="7" dur="500"/>
                                        <p:tgtEl>
                                          <p:spTgt spid="618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499">
                                            <p:txEl>
                                              <p:pRg st="2" end="2"/>
                                            </p:txEl>
                                          </p:spTgt>
                                        </p:tgtEl>
                                        <p:attrNameLst>
                                          <p:attrName>style.visibility</p:attrName>
                                        </p:attrNameLst>
                                      </p:cBhvr>
                                      <p:to>
                                        <p:strVal val="visible"/>
                                      </p:to>
                                    </p:set>
                                    <p:animEffect transition="in" filter="wipe(left)">
                                      <p:cBhvr>
                                        <p:cTn id="12" dur="500"/>
                                        <p:tgtEl>
                                          <p:spTgt spid="618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8499">
                                            <p:txEl>
                                              <p:pRg st="3" end="3"/>
                                            </p:txEl>
                                          </p:spTgt>
                                        </p:tgtEl>
                                        <p:attrNameLst>
                                          <p:attrName>style.visibility</p:attrName>
                                        </p:attrNameLst>
                                      </p:cBhvr>
                                      <p:to>
                                        <p:strVal val="visible"/>
                                      </p:to>
                                    </p:set>
                                    <p:animEffect transition="in" filter="wipe(left)">
                                      <p:cBhvr>
                                        <p:cTn id="17" dur="500"/>
                                        <p:tgtEl>
                                          <p:spTgt spid="6184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8499">
                                            <p:txEl>
                                              <p:pRg st="4" end="4"/>
                                            </p:txEl>
                                          </p:spTgt>
                                        </p:tgtEl>
                                        <p:attrNameLst>
                                          <p:attrName>style.visibility</p:attrName>
                                        </p:attrNameLst>
                                      </p:cBhvr>
                                      <p:to>
                                        <p:strVal val="visible"/>
                                      </p:to>
                                    </p:set>
                                    <p:animEffect transition="in" filter="wipe(left)">
                                      <p:cBhvr>
                                        <p:cTn id="22" dur="500"/>
                                        <p:tgtEl>
                                          <p:spTgt spid="618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637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Checks, Credit Cards, Debit Cards and Mobile Wallets</a:t>
            </a:r>
          </a:p>
          <a:p>
            <a:pPr marL="360000" lvl="1" eaLnBrk="1" hangingPunct="1">
              <a:defRPr/>
            </a:pPr>
            <a:r>
              <a:rPr lang="en-US" sz="2600" b="1" dirty="0">
                <a:solidFill>
                  <a:srgbClr val="00468F"/>
                </a:solidFill>
                <a:ea typeface="MS Mincho" charset="0"/>
                <a:cs typeface="MS Mincho" charset="0"/>
              </a:rPr>
              <a:t>Checks</a:t>
            </a:r>
            <a:endParaRPr lang="en-US" sz="2600" dirty="0">
              <a:ea typeface="MS Mincho" charset="0"/>
              <a:cs typeface="MS Mincho" charset="0"/>
            </a:endParaRPr>
          </a:p>
          <a:p>
            <a:pPr marL="360000" lvl="1" eaLnBrk="1" hangingPunct="1">
              <a:defRPr/>
            </a:pPr>
            <a:r>
              <a:rPr lang="en-US" dirty="0">
                <a:ea typeface="MS Mincho" charset="0"/>
                <a:cs typeface="MS Mincho" charset="0"/>
              </a:rPr>
              <a:t>A check is not money. It is an instruction to a bank to make a payment.</a:t>
            </a:r>
            <a:endParaRPr noProof="1">
              <a:ea typeface="MS Mincho" charset="0"/>
              <a:cs typeface="MS Mincho" charset="0"/>
            </a:endParaRPr>
          </a:p>
          <a:p>
            <a:pPr marL="461963" lvl="1" indent="-4763" eaLnBrk="1" hangingPunct="1">
              <a:defRPr/>
            </a:pPr>
            <a:endParaRPr 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1">
                                            <p:txEl>
                                              <p:pRg st="1" end="1"/>
                                            </p:txEl>
                                          </p:spTgt>
                                        </p:tgtEl>
                                        <p:attrNameLst>
                                          <p:attrName>style.visibility</p:attrName>
                                        </p:attrNameLst>
                                      </p:cBhvr>
                                      <p:to>
                                        <p:strVal val="visible"/>
                                      </p:to>
                                    </p:set>
                                    <p:animEffect transition="in" filter="wipe(left)">
                                      <p:cBhvr>
                                        <p:cTn id="7" dur="500"/>
                                        <p:tgtEl>
                                          <p:spTgt spid="826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1">
                                            <p:txEl>
                                              <p:pRg st="2" end="2"/>
                                            </p:txEl>
                                          </p:spTgt>
                                        </p:tgtEl>
                                        <p:attrNameLst>
                                          <p:attrName>style.visibility</p:attrName>
                                        </p:attrNameLst>
                                      </p:cBhvr>
                                      <p:to>
                                        <p:strVal val="visible"/>
                                      </p:to>
                                    </p:set>
                                    <p:animEffect transition="in" filter="wipe(left)">
                                      <p:cBhvr>
                                        <p:cTn id="12" dur="500"/>
                                        <p:tgtEl>
                                          <p:spTgt spid="82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8419" name="Rectangle 3"/>
          <p:cNvSpPr>
            <a:spLocks noGrp="1" noChangeArrowheads="1"/>
          </p:cNvSpPr>
          <p:nvPr>
            <p:ph idx="1"/>
          </p:nvPr>
        </p:nvSpPr>
        <p:spPr/>
        <p:txBody>
          <a:bodyPr/>
          <a:lstStyle/>
          <a:p>
            <a:pPr marL="360000" lvl="1" eaLnBrk="1" hangingPunct="1">
              <a:defRPr/>
            </a:pPr>
            <a:r>
              <a:rPr lang="en-US" sz="2600" b="1" dirty="0">
                <a:solidFill>
                  <a:srgbClr val="00468F"/>
                </a:solidFill>
              </a:rPr>
              <a:t>Credit Cards</a:t>
            </a:r>
          </a:p>
          <a:p>
            <a:pPr marL="360000" lvl="1" eaLnBrk="1" hangingPunct="1">
              <a:defRPr/>
            </a:pPr>
            <a:r>
              <a:rPr lang="en-US" dirty="0"/>
              <a:t>A credit card is not money because it does not make a  payment. </a:t>
            </a:r>
          </a:p>
          <a:p>
            <a:pPr marL="360000" lvl="1" eaLnBrk="1" hangingPunct="1">
              <a:defRPr/>
            </a:pPr>
            <a:r>
              <a:rPr lang="en-US" dirty="0"/>
              <a:t>When you use your credit card, you create a debt (the outstanding balance on your card account), which you eventually pay off with money.</a:t>
            </a:r>
            <a:endParaRPr lang="en-US" b="1" dirty="0">
              <a:solidFill>
                <a:srgbClr val="00468F"/>
              </a:solidFill>
            </a:endParaRPr>
          </a:p>
          <a:p>
            <a:pPr marL="360000" lvl="1" eaLnBrk="1" hangingPunct="1">
              <a:defRPr/>
            </a:pPr>
            <a:r>
              <a:rPr lang="en-US" sz="2600" b="1" dirty="0">
                <a:solidFill>
                  <a:srgbClr val="00468F"/>
                </a:solidFill>
              </a:rPr>
              <a:t>Debit Cards</a:t>
            </a:r>
          </a:p>
          <a:p>
            <a:pPr marL="360000" lvl="1" eaLnBrk="1" hangingPunct="1">
              <a:defRPr/>
            </a:pPr>
            <a:r>
              <a:rPr lang="en-US" dirty="0"/>
              <a:t>A debit card is not money. It is like an electronic check.</a:t>
            </a:r>
            <a:endParaRPr noProof="1"/>
          </a:p>
          <a:p>
            <a:pPr marL="360000" lvl="1" eaLnBrk="1" hangingPunct="1">
              <a:defRPr/>
            </a:pPr>
            <a:r>
              <a:rPr lang="en-US" dirty="0"/>
              <a:t>It is an electronic equivalent of a paper check.</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8419">
                                            <p:txEl>
                                              <p:pRg st="1" end="1"/>
                                            </p:txEl>
                                          </p:spTgt>
                                        </p:tgtEl>
                                        <p:attrNameLst>
                                          <p:attrName>style.visibility</p:attrName>
                                        </p:attrNameLst>
                                      </p:cBhvr>
                                      <p:to>
                                        <p:strVal val="visible"/>
                                      </p:to>
                                    </p:set>
                                    <p:animEffect transition="in" filter="wipe(left)">
                                      <p:cBhvr>
                                        <p:cTn id="7" dur="500"/>
                                        <p:tgtEl>
                                          <p:spTgt spid="828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8419">
                                            <p:txEl>
                                              <p:pRg st="2" end="2"/>
                                            </p:txEl>
                                          </p:spTgt>
                                        </p:tgtEl>
                                        <p:attrNameLst>
                                          <p:attrName>style.visibility</p:attrName>
                                        </p:attrNameLst>
                                      </p:cBhvr>
                                      <p:to>
                                        <p:strVal val="visible"/>
                                      </p:to>
                                    </p:set>
                                    <p:animEffect transition="in" filter="wipe(left)">
                                      <p:cBhvr>
                                        <p:cTn id="12" dur="500"/>
                                        <p:tgtEl>
                                          <p:spTgt spid="828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8419">
                                            <p:txEl>
                                              <p:pRg st="3" end="3"/>
                                            </p:txEl>
                                          </p:spTgt>
                                        </p:tgtEl>
                                        <p:attrNameLst>
                                          <p:attrName>style.visibility</p:attrName>
                                        </p:attrNameLst>
                                      </p:cBhvr>
                                      <p:to>
                                        <p:strVal val="visible"/>
                                      </p:to>
                                    </p:set>
                                    <p:animEffect transition="in" filter="wipe(left)">
                                      <p:cBhvr>
                                        <p:cTn id="17" dur="500"/>
                                        <p:tgtEl>
                                          <p:spTgt spid="828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8419">
                                            <p:txEl>
                                              <p:pRg st="4" end="4"/>
                                            </p:txEl>
                                          </p:spTgt>
                                        </p:tgtEl>
                                        <p:attrNameLst>
                                          <p:attrName>style.visibility</p:attrName>
                                        </p:attrNameLst>
                                      </p:cBhvr>
                                      <p:to>
                                        <p:strVal val="visible"/>
                                      </p:to>
                                    </p:set>
                                    <p:animEffect transition="in" filter="wipe(left)">
                                      <p:cBhvr>
                                        <p:cTn id="22" dur="500"/>
                                        <p:tgtEl>
                                          <p:spTgt spid="8284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8419">
                                            <p:txEl>
                                              <p:pRg st="5" end="5"/>
                                            </p:txEl>
                                          </p:spTgt>
                                        </p:tgtEl>
                                        <p:attrNameLst>
                                          <p:attrName>style.visibility</p:attrName>
                                        </p:attrNameLst>
                                      </p:cBhvr>
                                      <p:to>
                                        <p:strVal val="visible"/>
                                      </p:to>
                                    </p:set>
                                    <p:animEffect transition="in" filter="wipe(left)">
                                      <p:cBhvr>
                                        <p:cTn id="27" dur="500"/>
                                        <p:tgtEl>
                                          <p:spTgt spid="828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6172200" y="690563"/>
            <a:ext cx="1157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7200" b="1">
                <a:solidFill>
                  <a:schemeClr val="bg1"/>
                </a:solidFill>
              </a:rPr>
              <a:t>27</a:t>
            </a:r>
          </a:p>
        </p:txBody>
      </p:sp>
      <p:sp>
        <p:nvSpPr>
          <p:cNvPr id="915461" name="TextBox 6"/>
          <p:cNvSpPr txBox="1">
            <a:spLocks noChangeArrowheads="1"/>
          </p:cNvSpPr>
          <p:nvPr/>
        </p:nvSpPr>
        <p:spPr bwMode="auto">
          <a:xfrm>
            <a:off x="225425" y="2362200"/>
            <a:ext cx="6099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b="1"/>
              <a:t>When you have completed your </a:t>
            </a:r>
            <a:br>
              <a:rPr lang="en-CA" altLang="en-US" b="1"/>
            </a:br>
            <a:r>
              <a:rPr lang="en-CA" altLang="en-US" b="1"/>
              <a:t>study of this chapter, you will be able to</a:t>
            </a:r>
          </a:p>
        </p:txBody>
      </p:sp>
      <p:sp>
        <p:nvSpPr>
          <p:cNvPr id="8" name="TextBox 7"/>
          <p:cNvSpPr txBox="1">
            <a:spLocks noChangeArrowheads="1"/>
          </p:cNvSpPr>
          <p:nvPr/>
        </p:nvSpPr>
        <p:spPr bwMode="auto">
          <a:xfrm>
            <a:off x="381000" y="3248025"/>
            <a:ext cx="792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14300">
              <a:defRPr sz="2400">
                <a:solidFill>
                  <a:schemeClr val="tx1"/>
                </a:solidFill>
                <a:latin typeface="Arial" panose="020B0604020202020204" pitchFamily="34" charset="0"/>
                <a:ea typeface="ＭＳ Ｐゴシック" panose="020B0600070205080204" pitchFamily="34" charset="-128"/>
              </a:defRPr>
            </a:lvl1pPr>
            <a:lvl2pPr marL="571500" indent="-457200" defTabSz="114300">
              <a:defRPr sz="2400">
                <a:solidFill>
                  <a:schemeClr val="tx1"/>
                </a:solidFill>
                <a:latin typeface="Arial" panose="020B0604020202020204" pitchFamily="34" charset="0"/>
                <a:ea typeface="ＭＳ Ｐゴシック" panose="020B0600070205080204" pitchFamily="34" charset="-128"/>
              </a:defRPr>
            </a:lvl2pPr>
            <a:lvl3pPr marL="1143000" indent="-228600" defTabSz="114300">
              <a:defRPr sz="2400">
                <a:solidFill>
                  <a:schemeClr val="tx1"/>
                </a:solidFill>
                <a:latin typeface="Arial" panose="020B0604020202020204" pitchFamily="34" charset="0"/>
                <a:ea typeface="ＭＳ Ｐゴシック" panose="020B0600070205080204" pitchFamily="34" charset="-128"/>
              </a:defRPr>
            </a:lvl3pPr>
            <a:lvl4pPr marL="1600200" indent="-228600" defTabSz="114300">
              <a:defRPr sz="2400">
                <a:solidFill>
                  <a:schemeClr val="tx1"/>
                </a:solidFill>
                <a:latin typeface="Arial" panose="020B0604020202020204" pitchFamily="34" charset="0"/>
                <a:ea typeface="ＭＳ Ｐゴシック" panose="020B0600070205080204" pitchFamily="34" charset="-128"/>
              </a:defRPr>
            </a:lvl4pPr>
            <a:lvl5pPr marL="2057400" indent="-228600" defTabSz="114300">
              <a:defRPr sz="2400">
                <a:solidFill>
                  <a:schemeClr val="tx1"/>
                </a:solidFill>
                <a:latin typeface="Arial" panose="020B0604020202020204" pitchFamily="34" charset="0"/>
                <a:ea typeface="ＭＳ Ｐゴシック" panose="020B0600070205080204" pitchFamily="34" charset="-128"/>
              </a:defRPr>
            </a:lvl5pPr>
            <a:lvl6pPr marL="25146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spcAft>
                <a:spcPct val="50000"/>
              </a:spcAft>
            </a:pPr>
            <a:r>
              <a:rPr lang="en-US" altLang="en-US" b="1">
                <a:solidFill>
                  <a:srgbClr val="FF0000"/>
                </a:solidFill>
              </a:rPr>
              <a:t>1	</a:t>
            </a:r>
            <a:r>
              <a:rPr lang="en-US" altLang="en-US"/>
              <a:t>Define money and describe its functions.</a:t>
            </a:r>
            <a:r>
              <a:rPr lang="en-US" altLang="en-US">
                <a:solidFill>
                  <a:srgbClr val="FF0000"/>
                </a:solidFill>
              </a:rPr>
              <a:t> </a:t>
            </a:r>
          </a:p>
          <a:p>
            <a:pPr lvl="1" eaLnBrk="1" hangingPunct="1">
              <a:spcBef>
                <a:spcPct val="20000"/>
              </a:spcBef>
              <a:spcAft>
                <a:spcPct val="50000"/>
              </a:spcAft>
            </a:pPr>
            <a:r>
              <a:rPr lang="en-US" altLang="en-US" b="1">
                <a:solidFill>
                  <a:srgbClr val="FF0000"/>
                </a:solidFill>
              </a:rPr>
              <a:t>2	</a:t>
            </a:r>
            <a:r>
              <a:rPr lang="en-US" altLang="en-US"/>
              <a:t>Describe the functions of banks.</a:t>
            </a:r>
          </a:p>
          <a:p>
            <a:pPr lvl="1" eaLnBrk="1" hangingPunct="1">
              <a:spcBef>
                <a:spcPct val="20000"/>
              </a:spcBef>
              <a:spcAft>
                <a:spcPct val="50000"/>
              </a:spcAft>
            </a:pPr>
            <a:r>
              <a:rPr lang="en-US" altLang="en-US" b="1">
                <a:solidFill>
                  <a:srgbClr val="FF0000"/>
                </a:solidFill>
              </a:rPr>
              <a:t>3</a:t>
            </a:r>
            <a:r>
              <a:rPr lang="en-US" altLang="en-US"/>
              <a:t> 	Describe the functions of the Federal Reserve System (the Fed).</a:t>
            </a:r>
          </a:p>
          <a:p>
            <a:pPr lvl="1" eaLnBrk="1" hangingPunct="1">
              <a:spcBef>
                <a:spcPct val="20000"/>
              </a:spcBef>
              <a:spcAft>
                <a:spcPct val="50000"/>
              </a:spcAft>
            </a:pPr>
            <a:r>
              <a:rPr lang="en-US" altLang="en-US" b="1">
                <a:solidFill>
                  <a:srgbClr val="FF0000"/>
                </a:solidFill>
              </a:rPr>
              <a:t>4	</a:t>
            </a:r>
            <a:r>
              <a:rPr lang="en-US" altLang="en-US"/>
              <a:t>Explain how the banking system creates money and how the	Fed controls the quantity of money.</a:t>
            </a:r>
          </a:p>
        </p:txBody>
      </p:sp>
      <p:sp>
        <p:nvSpPr>
          <p:cNvPr id="14342" name="TextBox 9"/>
          <p:cNvSpPr txBox="1">
            <a:spLocks noChangeArrowheads="1"/>
          </p:cNvSpPr>
          <p:nvPr/>
        </p:nvSpPr>
        <p:spPr bwMode="auto">
          <a:xfrm>
            <a:off x="5843588" y="2192338"/>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600">
                <a:solidFill>
                  <a:schemeClr val="bg1"/>
                </a:solidFill>
              </a:rPr>
              <a:t>CHAPTER CHECKLIST</a:t>
            </a:r>
          </a:p>
        </p:txBody>
      </p:sp>
      <p:sp>
        <p:nvSpPr>
          <p:cNvPr id="14343" name="TextBox 9"/>
          <p:cNvSpPr txBox="1">
            <a:spLocks noChangeArrowheads="1"/>
          </p:cNvSpPr>
          <p:nvPr/>
        </p:nvSpPr>
        <p:spPr bwMode="auto">
          <a:xfrm>
            <a:off x="228600" y="1533525"/>
            <a:ext cx="417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2800" b="1"/>
              <a:t>The Monetary System</a:t>
            </a:r>
            <a:endParaRPr lang="en-CA" altLang="en-US" sz="2800">
              <a:solidFill>
                <a:srgbClr val="000000"/>
              </a:solidFill>
              <a:cs typeface="Arial" panose="020B0604020202020204" pitchFamily="34"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61"/>
                                        </p:tgtEl>
                                        <p:attrNameLst>
                                          <p:attrName>style.visibility</p:attrName>
                                        </p:attrNameLst>
                                      </p:cBhvr>
                                      <p:to>
                                        <p:strVal val="visible"/>
                                      </p:to>
                                    </p:set>
                                    <p:animEffect transition="in" filter="wipe(left)">
                                      <p:cBhvr>
                                        <p:cTn id="7" dur="500"/>
                                        <p:tgtEl>
                                          <p:spTgt spid="915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a:xfrm>
            <a:off x="360363" y="1439863"/>
            <a:ext cx="7640637" cy="4289425"/>
          </a:xfrm>
        </p:spPr>
        <p:txBody>
          <a:bodyPr/>
          <a:lstStyle/>
          <a:p>
            <a:pPr marL="360000" lvl="1" eaLnBrk="1" hangingPunct="1">
              <a:defRPr/>
            </a:pPr>
            <a:r>
              <a:rPr lang="en-US" sz="2600" b="1" dirty="0">
                <a:solidFill>
                  <a:srgbClr val="00468F"/>
                </a:solidFill>
              </a:rPr>
              <a:t>Mobile Wallet</a:t>
            </a:r>
          </a:p>
          <a:p>
            <a:pPr marL="360000" lvl="1" eaLnBrk="1" hangingPunct="1">
              <a:defRPr/>
            </a:pPr>
            <a:r>
              <a:rPr lang="en-US" dirty="0"/>
              <a:t>A</a:t>
            </a:r>
            <a:r>
              <a:rPr lang="en-AU" dirty="0"/>
              <a:t> </a:t>
            </a:r>
            <a:r>
              <a:rPr lang="en-AU" i="1" dirty="0"/>
              <a:t>mobile wallet </a:t>
            </a:r>
            <a:r>
              <a:rPr lang="en-AU" dirty="0"/>
              <a:t>is an electronic version of a physical wallet. </a:t>
            </a:r>
          </a:p>
          <a:p>
            <a:pPr marL="360000" lvl="1" eaLnBrk="1" hangingPunct="1">
              <a:defRPr/>
            </a:pPr>
            <a:r>
              <a:rPr lang="en-AU" dirty="0"/>
              <a:t>It is a smartphone, tablet, or smartwatch app that stores and accesses credit card or debit card data to make purchases. </a:t>
            </a:r>
          </a:p>
          <a:p>
            <a:pPr marL="360000" lvl="1" eaLnBrk="1" hangingPunct="1">
              <a:defRPr/>
            </a:pPr>
            <a:r>
              <a:rPr lang="en-AU" dirty="0"/>
              <a:t>So like the credit cards and debit cards whose data it stores, a mobile wallet isn’t money</a:t>
            </a:r>
            <a:r>
              <a:rPr lang="en-US" dirty="0"/>
              <a:t>.</a:t>
            </a:r>
          </a:p>
          <a:p>
            <a:pPr eaLnBrk="1" hangingPunct="1">
              <a:spcBef>
                <a:spcPts val="600"/>
              </a:spcBef>
              <a:spcAft>
                <a:spcPts val="600"/>
              </a:spcAft>
              <a:buFont typeface="Webdings" charset="0"/>
              <a:buChar char="&lt;"/>
              <a:defRPr/>
            </a:pPr>
            <a:r>
              <a:rPr lang="en-US" dirty="0">
                <a:cs typeface="+mn-cs"/>
              </a:rPr>
              <a:t>An Embryonic New Money: E-Cash</a:t>
            </a:r>
          </a:p>
          <a:p>
            <a:pPr marL="360000" lvl="1" eaLnBrk="1" hangingPunct="1">
              <a:defRPr/>
            </a:pPr>
            <a:r>
              <a:rPr lang="en-US" dirty="0"/>
              <a:t>Works like money and when it becomes widely acceptable, it will be money.</a:t>
            </a:r>
            <a:endParaRPr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0467">
                                            <p:txEl>
                                              <p:pRg st="5" end="5"/>
                                            </p:txEl>
                                          </p:spTgt>
                                        </p:tgtEl>
                                        <p:attrNameLst>
                                          <p:attrName>style.visibility</p:attrName>
                                        </p:attrNameLst>
                                      </p:cBhvr>
                                      <p:to>
                                        <p:strVal val="visible"/>
                                      </p:to>
                                    </p:set>
                                    <p:animEffect transition="in" filter="wipe(left)">
                                      <p:cBhvr>
                                        <p:cTn id="27" dur="500"/>
                                        <p:tgtEl>
                                          <p:spTgt spid="83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p:txBody>
          <a:bodyPr/>
          <a:lstStyle/>
          <a:p>
            <a:pPr eaLnBrk="1" hangingPunct="1">
              <a:buFont typeface="Webdings" charset="0"/>
              <a:buChar char="&lt;"/>
              <a:defRPr/>
            </a:pPr>
            <a:r>
              <a:rPr lang="en-US" dirty="0">
                <a:cs typeface="+mn-cs"/>
              </a:rPr>
              <a:t>An Embryonic New Money: E-Cash</a:t>
            </a:r>
          </a:p>
          <a:p>
            <a:pPr marL="360000" lvl="1" eaLnBrk="1" hangingPunct="1">
              <a:defRPr/>
            </a:pPr>
            <a:r>
              <a:rPr lang="en-AU" i="1" dirty="0"/>
              <a:t>Electronic cash </a:t>
            </a:r>
            <a:r>
              <a:rPr lang="en-AU" dirty="0"/>
              <a:t>(or </a:t>
            </a:r>
            <a:r>
              <a:rPr lang="en-AU" i="1" dirty="0"/>
              <a:t>e-cash</a:t>
            </a:r>
            <a:r>
              <a:rPr lang="en-AU" dirty="0"/>
              <a:t>) is an electronic equivalent of paper notes (dollar bills) and coins. </a:t>
            </a:r>
          </a:p>
          <a:p>
            <a:pPr marL="360000" lvl="1" eaLnBrk="1" hangingPunct="1">
              <a:defRPr/>
            </a:pPr>
            <a:r>
              <a:rPr lang="en-AU" dirty="0"/>
              <a:t>It is an electronic currency, and for people who are willing to use it, e-cash works like other forms of money.</a:t>
            </a:r>
          </a:p>
          <a:p>
            <a:pPr marL="360000" lvl="1" eaLnBrk="1" hangingPunct="1">
              <a:defRPr/>
            </a:pPr>
            <a:r>
              <a:rPr lang="en-AU" dirty="0"/>
              <a:t>But for e-cash to become a widely used form of money, it must evolve some of the characteristics of physical currency.</a:t>
            </a:r>
          </a:p>
          <a:p>
            <a:pPr marL="360000" lvl="1" eaLnBrk="1" hangingPunct="1">
              <a:defRPr/>
            </a:pPr>
            <a:r>
              <a:rPr lang="en-AU" noProof="1"/>
              <a:t>PayPal and Bitcoin are examples                                    of electronic cash. </a:t>
            </a:r>
            <a:endParaRPr noProof="1"/>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4849813"/>
            <a:ext cx="3048000"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8"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69349" name="Rectangle 1029"/>
          <p:cNvSpPr>
            <a:spLocks noGrp="1" noChangeArrowheads="1"/>
          </p:cNvSpPr>
          <p:nvPr>
            <p:ph idx="1"/>
          </p:nvPr>
        </p:nvSpPr>
        <p:spPr/>
        <p:txBody>
          <a:bodyPr/>
          <a:lstStyle/>
          <a:p>
            <a:pPr marL="360000" lvl="1" eaLnBrk="1" hangingPunct="1">
              <a:defRPr/>
            </a:pPr>
            <a:r>
              <a:rPr lang="en-US" dirty="0"/>
              <a:t>The </a:t>
            </a:r>
            <a:r>
              <a:rPr lang="en-US" sz="2600" dirty="0"/>
              <a:t>banking system</a:t>
            </a:r>
            <a:r>
              <a:rPr lang="en-US" dirty="0"/>
              <a:t> consists of</a:t>
            </a:r>
          </a:p>
          <a:p>
            <a:pPr marL="702900" lvl="2" indent="-342900" eaLnBrk="1" hangingPunct="1">
              <a:buFont typeface="Arial" panose="020B0604020202020204" pitchFamily="34" charset="0"/>
              <a:buChar char="•"/>
              <a:defRPr/>
            </a:pPr>
            <a:r>
              <a:rPr lang="en-US" dirty="0"/>
              <a:t>The Federal Reserve </a:t>
            </a:r>
          </a:p>
          <a:p>
            <a:pPr marL="702900" lvl="2" indent="-342900" eaLnBrk="1" hangingPunct="1">
              <a:buFont typeface="Arial" panose="020B0604020202020204" pitchFamily="34" charset="0"/>
              <a:buChar char="•"/>
              <a:defRPr/>
            </a:pPr>
            <a:r>
              <a:rPr lang="en-US" dirty="0"/>
              <a:t>The banks and other institutions that accept deposits and that provide the services that enable people and businesses to make and receive payments.</a:t>
            </a:r>
            <a:endParaRPr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9349">
                                            <p:txEl>
                                              <p:pRg st="1" end="1"/>
                                            </p:txEl>
                                          </p:spTgt>
                                        </p:tgtEl>
                                        <p:attrNameLst>
                                          <p:attrName>style.visibility</p:attrName>
                                        </p:attrNameLst>
                                      </p:cBhvr>
                                      <p:to>
                                        <p:strVal val="visible"/>
                                      </p:to>
                                    </p:set>
                                    <p:animEffect transition="in" filter="wipe(left)">
                                      <p:cBhvr>
                                        <p:cTn id="7" dur="500"/>
                                        <p:tgtEl>
                                          <p:spTgt spid="5693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9349">
                                            <p:txEl>
                                              <p:pRg st="2" end="2"/>
                                            </p:txEl>
                                          </p:spTgt>
                                        </p:tgtEl>
                                        <p:attrNameLst>
                                          <p:attrName>style.visibility</p:attrName>
                                        </p:attrNameLst>
                                      </p:cBhvr>
                                      <p:to>
                                        <p:strVal val="visible"/>
                                      </p:to>
                                    </p:set>
                                    <p:animEffect transition="in" filter="wipe(left)">
                                      <p:cBhvr>
                                        <p:cTn id="12" dur="500"/>
                                        <p:tgtEl>
                                          <p:spTgt spid="569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8" name="Rectangle 1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297237" cy="4648200"/>
          </a:xfrm>
        </p:spPr>
        <p:txBody>
          <a:bodyPr/>
          <a:lstStyle/>
          <a:p>
            <a:pPr marL="360000" indent="0">
              <a:spcBef>
                <a:spcPts val="600"/>
              </a:spcBef>
              <a:spcAft>
                <a:spcPts val="600"/>
              </a:spcAft>
              <a:buClrTx/>
              <a:buFont typeface="Webdings" panose="05030102010509060703" pitchFamily="18" charset="2"/>
              <a:buNone/>
              <a:defRPr/>
            </a:pPr>
            <a:r>
              <a:rPr lang="en-US" altLang="en-US" sz="2400" b="0" kern="1200" dirty="0">
                <a:solidFill>
                  <a:srgbClr val="000000"/>
                </a:solidFill>
                <a:ea typeface="MS Mincho" pitchFamily="49" charset="-128"/>
                <a:cs typeface="+mn-cs"/>
              </a:rPr>
              <a:t>Figure 27.2 shows the institutions of the banking system.</a:t>
            </a:r>
          </a:p>
          <a:p>
            <a:pPr marL="360000" indent="0" eaLnBrk="1" hangingPunct="1">
              <a:spcBef>
                <a:spcPts val="600"/>
              </a:spcBef>
              <a:spcAft>
                <a:spcPts val="600"/>
              </a:spcAft>
              <a:buClrTx/>
              <a:buFont typeface="Webdings" panose="05030102010509060703" pitchFamily="18" charset="2"/>
              <a:buNone/>
              <a:defRPr/>
            </a:pPr>
            <a:r>
              <a:rPr lang="en-US" altLang="en-US" sz="2400" b="0" kern="1200" dirty="0">
                <a:solidFill>
                  <a:srgbClr val="000000"/>
                </a:solidFill>
                <a:ea typeface="ＭＳ Ｐゴシック" panose="020B0600070205080204" pitchFamily="34" charset="-128"/>
                <a:cs typeface="+mn-cs"/>
              </a:rPr>
              <a:t>The Federal Reserve regulates and influences the activities of the commercial banks, </a:t>
            </a:r>
            <a:endParaRPr lang="en-US" altLang="en-US" sz="2400" b="0" kern="1200" dirty="0">
              <a:solidFill>
                <a:srgbClr val="000000"/>
              </a:solidFill>
              <a:ea typeface="MS Mincho" pitchFamily="49" charset="-128"/>
              <a:cs typeface="+mn-cs"/>
            </a:endParaRPr>
          </a:p>
        </p:txBody>
      </p:sp>
      <p:pic>
        <p:nvPicPr>
          <p:cNvPr id="57348" name="Picture 4" descr="fig26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26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26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60363" y="4535488"/>
            <a:ext cx="8369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000000"/>
                </a:solidFill>
              </a:rPr>
              <a:t>thrift institutions, and money market funds,</a:t>
            </a:r>
          </a:p>
          <a:p>
            <a:pPr eaLnBrk="1" hangingPunct="1">
              <a:spcBef>
                <a:spcPct val="0"/>
              </a:spcBef>
              <a:buClrTx/>
              <a:buFontTx/>
              <a:buNone/>
            </a:pPr>
            <a:r>
              <a:rPr lang="en-US" altLang="en-US" sz="2400" b="0">
                <a:solidFill>
                  <a:srgbClr val="000000"/>
                </a:solidFill>
              </a:rPr>
              <a:t>whose deposits make up the nation’s money.</a:t>
            </a:r>
            <a:endParaRPr lang="en-US" altLang="en-US" sz="2400" b="0">
              <a:solidFill>
                <a:srgbClr val="000000"/>
              </a:solidFill>
              <a:ea typeface="MS Mincho" pitchFamily="49" charset="-128"/>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75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4" descr="fig26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26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26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037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Commercial Banks</a:t>
            </a:r>
          </a:p>
          <a:p>
            <a:pPr lvl="1" eaLnBrk="1" hangingPunct="1">
              <a:defRPr/>
            </a:pPr>
            <a:r>
              <a:rPr lang="en-US" dirty="0">
                <a:ea typeface="MS Mincho" charset="0"/>
                <a:cs typeface="MS Mincho" charset="0"/>
              </a:rPr>
              <a:t>A </a:t>
            </a:r>
            <a:r>
              <a:rPr lang="en-US" sz="2600" i="1" dirty="0">
                <a:ea typeface="MS Mincho" charset="0"/>
                <a:cs typeface="MS Mincho" charset="0"/>
              </a:rPr>
              <a:t>commercial bank</a:t>
            </a:r>
            <a:r>
              <a:rPr lang="en-US" i="1" dirty="0">
                <a:ea typeface="MS Mincho" charset="0"/>
                <a:cs typeface="MS Mincho" charset="0"/>
              </a:rPr>
              <a:t> </a:t>
            </a:r>
            <a:r>
              <a:rPr lang="en-US" dirty="0">
                <a:ea typeface="MS Mincho" charset="0"/>
                <a:cs typeface="MS Mincho" charset="0"/>
              </a:rPr>
              <a:t>is a firm that is licensed by the Comptroller of the Currency in the U.S. Treasury (or by a state agency) to accept deposits and make loans. </a:t>
            </a:r>
          </a:p>
          <a:p>
            <a:pPr lvl="1" eaLnBrk="1" hangingPunct="1">
              <a:defRPr/>
            </a:pPr>
            <a:r>
              <a:rPr lang="en-US" dirty="0">
                <a:ea typeface="MS Mincho" charset="0"/>
                <a:cs typeface="MS Mincho" charset="0"/>
              </a:rPr>
              <a:t>In 2016, about 5,260 commercial banks operated in the United States.</a:t>
            </a:r>
          </a:p>
          <a:p>
            <a:pPr lvl="1" eaLnBrk="1" hangingPunct="1">
              <a:defRPr/>
            </a:pPr>
            <a:r>
              <a:rPr lang="en-US" dirty="0">
                <a:ea typeface="MS Mincho" charset="0"/>
                <a:cs typeface="MS Mincho" charset="0"/>
              </a:rPr>
              <a:t>Because of mergers, this number is down from 15,000 </a:t>
            </a:r>
            <a:r>
              <a:rPr lang="en-AU" dirty="0"/>
              <a:t>in the 1980s and during the financial crisis of 2008–2009, more than 130 banks failed. </a:t>
            </a:r>
            <a:endParaRPr lang="en-US" dirty="0">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1">
                                            <p:txEl>
                                              <p:pRg st="1" end="1"/>
                                            </p:txEl>
                                          </p:spTgt>
                                        </p:tgtEl>
                                        <p:attrNameLst>
                                          <p:attrName>style.visibility</p:attrName>
                                        </p:attrNameLst>
                                      </p:cBhvr>
                                      <p:to>
                                        <p:strVal val="visible"/>
                                      </p:to>
                                    </p:set>
                                    <p:animEffect transition="in" filter="wipe(left)">
                                      <p:cBhvr>
                                        <p:cTn id="7" dur="500"/>
                                        <p:tgtEl>
                                          <p:spTgt spid="570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0371">
                                            <p:txEl>
                                              <p:pRg st="2" end="2"/>
                                            </p:txEl>
                                          </p:spTgt>
                                        </p:tgtEl>
                                        <p:attrNameLst>
                                          <p:attrName>style.visibility</p:attrName>
                                        </p:attrNameLst>
                                      </p:cBhvr>
                                      <p:to>
                                        <p:strVal val="visible"/>
                                      </p:to>
                                    </p:set>
                                    <p:animEffect transition="in" filter="wipe(left)">
                                      <p:cBhvr>
                                        <p:cTn id="12" dur="500"/>
                                        <p:tgtEl>
                                          <p:spTgt spid="570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0371">
                                            <p:txEl>
                                              <p:pRg st="3" end="3"/>
                                            </p:txEl>
                                          </p:spTgt>
                                        </p:tgtEl>
                                        <p:attrNameLst>
                                          <p:attrName>style.visibility</p:attrName>
                                        </p:attrNameLst>
                                      </p:cBhvr>
                                      <p:to>
                                        <p:strVal val="visible"/>
                                      </p:to>
                                    </p:set>
                                    <p:animEffect transition="in" filter="wipe(left)">
                                      <p:cBhvr>
                                        <p:cTn id="17" dur="500"/>
                                        <p:tgtEl>
                                          <p:spTgt spid="570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1395"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Bank Deposits</a:t>
            </a:r>
          </a:p>
          <a:p>
            <a:pPr marL="360000" lvl="1" eaLnBrk="1" hangingPunct="1">
              <a:defRPr/>
            </a:pPr>
            <a:r>
              <a:rPr lang="en-US" dirty="0">
                <a:ea typeface="MS Mincho" charset="0"/>
                <a:cs typeface="MS Mincho" charset="0"/>
              </a:rPr>
              <a:t>A commercial bank accepts three types of deposits:</a:t>
            </a:r>
          </a:p>
          <a:p>
            <a:pPr marL="702900" lvl="2" indent="-342900" eaLnBrk="1" hangingPunct="1">
              <a:buFont typeface="Arial" panose="020B0604020202020204" pitchFamily="34" charset="0"/>
              <a:buChar char="•"/>
              <a:defRPr/>
            </a:pPr>
            <a:r>
              <a:rPr lang="en-US" dirty="0">
                <a:ea typeface="MS Mincho" charset="0"/>
                <a:cs typeface="MS Mincho" charset="0"/>
              </a:rPr>
              <a:t>Checkable deposits</a:t>
            </a:r>
          </a:p>
          <a:p>
            <a:pPr marL="702900" lvl="2" indent="-342900" eaLnBrk="1" hangingPunct="1">
              <a:buFont typeface="Arial" panose="020B0604020202020204" pitchFamily="34" charset="0"/>
              <a:buChar char="•"/>
              <a:defRPr/>
            </a:pPr>
            <a:r>
              <a:rPr lang="en-US" dirty="0">
                <a:ea typeface="MS Mincho" charset="0"/>
                <a:cs typeface="MS Mincho" charset="0"/>
              </a:rPr>
              <a:t>Savings deposits</a:t>
            </a:r>
          </a:p>
          <a:p>
            <a:pPr marL="702900" lvl="2" indent="-342900" eaLnBrk="1" hangingPunct="1">
              <a:buFont typeface="Arial" panose="020B0604020202020204" pitchFamily="34" charset="0"/>
              <a:buChar char="•"/>
              <a:defRPr/>
            </a:pPr>
            <a:r>
              <a:rPr lang="en-US" dirty="0">
                <a:ea typeface="MS Mincho" charset="0"/>
                <a:cs typeface="MS Mincho" charset="0"/>
              </a:rPr>
              <a:t>Time deposits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1395">
                                            <p:txEl>
                                              <p:pRg st="1" end="1"/>
                                            </p:txEl>
                                          </p:spTgt>
                                        </p:tgtEl>
                                        <p:attrNameLst>
                                          <p:attrName>style.visibility</p:attrName>
                                        </p:attrNameLst>
                                      </p:cBhvr>
                                      <p:to>
                                        <p:strVal val="visible"/>
                                      </p:to>
                                    </p:set>
                                    <p:animEffect transition="in" filter="wipe(left)">
                                      <p:cBhvr>
                                        <p:cTn id="7" dur="500"/>
                                        <p:tgtEl>
                                          <p:spTgt spid="571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1395">
                                            <p:txEl>
                                              <p:pRg st="2" end="2"/>
                                            </p:txEl>
                                          </p:spTgt>
                                        </p:tgtEl>
                                        <p:attrNameLst>
                                          <p:attrName>style.visibility</p:attrName>
                                        </p:attrNameLst>
                                      </p:cBhvr>
                                      <p:to>
                                        <p:strVal val="visible"/>
                                      </p:to>
                                    </p:set>
                                    <p:animEffect transition="in" filter="wipe(left)">
                                      <p:cBhvr>
                                        <p:cTn id="12" dur="500"/>
                                        <p:tgtEl>
                                          <p:spTgt spid="571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1395">
                                            <p:txEl>
                                              <p:pRg st="3" end="3"/>
                                            </p:txEl>
                                          </p:spTgt>
                                        </p:tgtEl>
                                        <p:attrNameLst>
                                          <p:attrName>style.visibility</p:attrName>
                                        </p:attrNameLst>
                                      </p:cBhvr>
                                      <p:to>
                                        <p:strVal val="visible"/>
                                      </p:to>
                                    </p:set>
                                    <p:animEffect transition="in" filter="wipe(left)">
                                      <p:cBhvr>
                                        <p:cTn id="17" dur="500"/>
                                        <p:tgtEl>
                                          <p:spTgt spid="571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1395">
                                            <p:txEl>
                                              <p:pRg st="4" end="4"/>
                                            </p:txEl>
                                          </p:spTgt>
                                        </p:tgtEl>
                                        <p:attrNameLst>
                                          <p:attrName>style.visibility</p:attrName>
                                        </p:attrNameLst>
                                      </p:cBhvr>
                                      <p:to>
                                        <p:strVal val="visible"/>
                                      </p:to>
                                    </p:set>
                                    <p:animEffect transition="in" filter="wipe(left)">
                                      <p:cBhvr>
                                        <p:cTn id="22" dur="500"/>
                                        <p:tgtEl>
                                          <p:spTgt spid="571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4467" name="Rectangle 1027"/>
          <p:cNvSpPr>
            <a:spLocks noGrp="1" noChangeArrowheads="1"/>
          </p:cNvSpPr>
          <p:nvPr>
            <p:ph idx="1"/>
          </p:nvPr>
        </p:nvSpPr>
        <p:spPr/>
        <p:txBody>
          <a:bodyPr/>
          <a:lstStyle/>
          <a:p>
            <a:pPr lvl="1" eaLnBrk="1" hangingPunct="1">
              <a:defRPr/>
            </a:pPr>
            <a:r>
              <a:rPr lang="en-US" altLang="en-US" sz="2600" b="1" dirty="0">
                <a:solidFill>
                  <a:srgbClr val="00468F"/>
                </a:solidFill>
                <a:ea typeface="MS Mincho" pitchFamily="49" charset="-128"/>
              </a:rPr>
              <a:t>Profit and Risk: A Balancing Act</a:t>
            </a:r>
            <a:endParaRPr lang="en-US" altLang="en-US" sz="2600" b="1" dirty="0">
              <a:ea typeface="MS Mincho" pitchFamily="49" charset="-128"/>
            </a:endParaRPr>
          </a:p>
          <a:p>
            <a:pPr lvl="1" eaLnBrk="1" hangingPunct="1">
              <a:defRPr/>
            </a:pPr>
            <a:r>
              <a:rPr lang="en-US" altLang="en-US" dirty="0">
                <a:ea typeface="MS Mincho" pitchFamily="49" charset="-128"/>
              </a:rPr>
              <a:t>The goal of a commercial bank is to maximize the long-term wealth of its stockholders.</a:t>
            </a:r>
          </a:p>
          <a:p>
            <a:pPr lvl="1" eaLnBrk="1" hangingPunct="1">
              <a:defRPr/>
            </a:pPr>
            <a:r>
              <a:rPr lang="en-US" altLang="en-US" dirty="0">
                <a:ea typeface="MS Mincho" pitchFamily="49" charset="-128"/>
              </a:rPr>
              <a:t>To achieve this goal, banks borrow from depositors and others and lend for long-terms at high interest rates.</a:t>
            </a:r>
          </a:p>
          <a:p>
            <a:pPr lvl="1" eaLnBrk="1" hangingPunct="1">
              <a:defRPr/>
            </a:pPr>
            <a:r>
              <a:rPr lang="en-US" altLang="en-US" dirty="0">
                <a:ea typeface="MS Mincho" pitchFamily="49" charset="-128"/>
              </a:rPr>
              <a:t>Lending is risky, so a bank must be prudent in the way it uses its depositors’ funds and balance security for depositors and stockholders against high but risky returns.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467">
                                            <p:txEl>
                                              <p:pRg st="1" end="1"/>
                                            </p:txEl>
                                          </p:spTgt>
                                        </p:tgtEl>
                                        <p:attrNameLst>
                                          <p:attrName>style.visibility</p:attrName>
                                        </p:attrNameLst>
                                      </p:cBhvr>
                                      <p:to>
                                        <p:strVal val="visible"/>
                                      </p:to>
                                    </p:set>
                                    <p:animEffect transition="in" filter="wipe(left)">
                                      <p:cBhvr>
                                        <p:cTn id="7" dur="500"/>
                                        <p:tgtEl>
                                          <p:spTgt spid="574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4467">
                                            <p:txEl>
                                              <p:pRg st="2" end="2"/>
                                            </p:txEl>
                                          </p:spTgt>
                                        </p:tgtEl>
                                        <p:attrNameLst>
                                          <p:attrName>style.visibility</p:attrName>
                                        </p:attrNameLst>
                                      </p:cBhvr>
                                      <p:to>
                                        <p:strVal val="visible"/>
                                      </p:to>
                                    </p:set>
                                    <p:animEffect transition="in" filter="wipe(left)">
                                      <p:cBhvr>
                                        <p:cTn id="12" dur="500"/>
                                        <p:tgtEl>
                                          <p:spTgt spid="574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4467">
                                            <p:txEl>
                                              <p:pRg st="3" end="3"/>
                                            </p:txEl>
                                          </p:spTgt>
                                        </p:tgtEl>
                                        <p:attrNameLst>
                                          <p:attrName>style.visibility</p:attrName>
                                        </p:attrNameLst>
                                      </p:cBhvr>
                                      <p:to>
                                        <p:strVal val="visible"/>
                                      </p:to>
                                    </p:set>
                                    <p:animEffect transition="in" filter="wipe(left)">
                                      <p:cBhvr>
                                        <p:cTn id="17" dur="500"/>
                                        <p:tgtEl>
                                          <p:spTgt spid="574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5493" name="Rectangle 5"/>
          <p:cNvSpPr>
            <a:spLocks noGrp="1" noChangeArrowheads="1"/>
          </p:cNvSpPr>
          <p:nvPr>
            <p:ph idx="1"/>
          </p:nvPr>
        </p:nvSpPr>
        <p:spPr/>
        <p:txBody>
          <a:bodyPr/>
          <a:lstStyle/>
          <a:p>
            <a:pPr marL="360000" lvl="1" eaLnBrk="1" hangingPunct="1">
              <a:defRPr/>
            </a:pPr>
            <a:r>
              <a:rPr lang="en-US" dirty="0"/>
              <a:t>To trade off between risk and profit, a bank divided its assets into four parts:</a:t>
            </a:r>
          </a:p>
          <a:p>
            <a:pPr marL="702900" lvl="2" indent="-342900" eaLnBrk="1" hangingPunct="1">
              <a:buSzPct val="120000"/>
              <a:buFont typeface="Arial" panose="020B0604020202020204" pitchFamily="34" charset="0"/>
              <a:buChar char="•"/>
              <a:defRPr/>
            </a:pPr>
            <a:r>
              <a:rPr lang="en-US" dirty="0"/>
              <a:t>Reserves</a:t>
            </a:r>
          </a:p>
          <a:p>
            <a:pPr marL="702900" lvl="2" indent="-342900" eaLnBrk="1" hangingPunct="1">
              <a:buSzPct val="120000"/>
              <a:buFont typeface="Arial" panose="020B0604020202020204" pitchFamily="34" charset="0"/>
              <a:buChar char="•"/>
              <a:defRPr/>
            </a:pPr>
            <a:r>
              <a:rPr lang="en-US" dirty="0"/>
              <a:t>Liquid assets</a:t>
            </a:r>
          </a:p>
          <a:p>
            <a:pPr marL="702900" lvl="2" indent="-342900" eaLnBrk="1" hangingPunct="1">
              <a:buSzPct val="120000"/>
              <a:buFont typeface="Arial" panose="020B0604020202020204" pitchFamily="34" charset="0"/>
              <a:buChar char="•"/>
              <a:defRPr/>
            </a:pPr>
            <a:r>
              <a:rPr lang="en-US" dirty="0"/>
              <a:t>Securities</a:t>
            </a:r>
          </a:p>
          <a:p>
            <a:pPr marL="702900" lvl="2" indent="-342900" eaLnBrk="1" hangingPunct="1">
              <a:buSzPct val="120000"/>
              <a:buFont typeface="Arial" panose="020B0604020202020204" pitchFamily="34" charset="0"/>
              <a:buChar char="•"/>
              <a:defRPr/>
            </a:pPr>
            <a:r>
              <a:rPr lang="en-US" dirty="0"/>
              <a:t>Loans</a:t>
            </a:r>
          </a:p>
        </p:txBody>
      </p:sp>
    </p:spTree>
  </p:cSld>
  <p:clrMapOvr>
    <a:masterClrMapping/>
  </p:clrMapOvr>
  <p:transition xmlns:p14="http://schemas.microsoft.com/office/powerpoint/2010/main" spd="slow">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933891"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Reserves</a:t>
            </a:r>
          </a:p>
          <a:p>
            <a:pPr marL="360000" lvl="1" eaLnBrk="1" hangingPunct="1">
              <a:defRPr/>
            </a:pPr>
            <a:r>
              <a:rPr lang="en-US" altLang="en-US" dirty="0"/>
              <a:t>A bank’s </a:t>
            </a:r>
            <a:r>
              <a:rPr lang="en-US" altLang="en-US" b="1" dirty="0">
                <a:solidFill>
                  <a:srgbClr val="FF0000"/>
                </a:solidFill>
              </a:rPr>
              <a:t>reserves</a:t>
            </a:r>
            <a:r>
              <a:rPr lang="en-US" altLang="en-US" dirty="0"/>
              <a:t> consist of currency in the bank’s vaults plus the balance on its reserve account at a Federal Reserve Bank.</a:t>
            </a:r>
          </a:p>
          <a:p>
            <a:pPr marL="360000" lvl="1" eaLnBrk="1" hangingPunct="1">
              <a:defRPr/>
            </a:pPr>
            <a:r>
              <a:rPr lang="en-US" altLang="en-US" dirty="0"/>
              <a:t>The Fed requires the banks and other financial institutions to hold a minimum percentage of deposits as reserves, called the </a:t>
            </a:r>
            <a:r>
              <a:rPr lang="en-US" altLang="en-US" sz="2600" i="1" dirty="0"/>
              <a:t>required reserve ratio</a:t>
            </a:r>
            <a:r>
              <a:rPr lang="en-US" altLang="en-US" dirty="0"/>
              <a:t>.</a:t>
            </a:r>
          </a:p>
          <a:p>
            <a:pPr marL="360000" lvl="1" eaLnBrk="1" hangingPunct="1">
              <a:defRPr/>
            </a:pPr>
            <a:r>
              <a:rPr lang="en-US" altLang="en-US" dirty="0"/>
              <a:t>Banks’ </a:t>
            </a:r>
            <a:r>
              <a:rPr lang="en-US" altLang="en-US" i="1" dirty="0"/>
              <a:t>desired</a:t>
            </a:r>
            <a:r>
              <a:rPr lang="en-US" altLang="en-US" dirty="0"/>
              <a:t> reserves might exceed the required reserves, especially when the cost of borrowing reserves is high.</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1">
                                            <p:txEl>
                                              <p:pRg st="1" end="1"/>
                                            </p:txEl>
                                          </p:spTgt>
                                        </p:tgtEl>
                                        <p:attrNameLst>
                                          <p:attrName>style.visibility</p:attrName>
                                        </p:attrNameLst>
                                      </p:cBhvr>
                                      <p:to>
                                        <p:strVal val="visible"/>
                                      </p:to>
                                    </p:set>
                                    <p:animEffect transition="in" filter="wipe(left)">
                                      <p:cBhvr>
                                        <p:cTn id="7" dur="500"/>
                                        <p:tgtEl>
                                          <p:spTgt spid="933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1">
                                            <p:txEl>
                                              <p:pRg st="2" end="2"/>
                                            </p:txEl>
                                          </p:spTgt>
                                        </p:tgtEl>
                                        <p:attrNameLst>
                                          <p:attrName>style.visibility</p:attrName>
                                        </p:attrNameLst>
                                      </p:cBhvr>
                                      <p:to>
                                        <p:strVal val="visible"/>
                                      </p:to>
                                    </p:set>
                                    <p:animEffect transition="in" filter="wipe(left)">
                                      <p:cBhvr>
                                        <p:cTn id="12" dur="500"/>
                                        <p:tgtEl>
                                          <p:spTgt spid="933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3891">
                                            <p:txEl>
                                              <p:pRg st="3" end="3"/>
                                            </p:txEl>
                                          </p:spTgt>
                                        </p:tgtEl>
                                        <p:attrNameLst>
                                          <p:attrName>style.visibility</p:attrName>
                                        </p:attrNameLst>
                                      </p:cBhvr>
                                      <p:to>
                                        <p:strVal val="visible"/>
                                      </p:to>
                                    </p:set>
                                    <p:animEffect transition="in" filter="wipe(left)">
                                      <p:cBhvr>
                                        <p:cTn id="17" dur="500"/>
                                        <p:tgtEl>
                                          <p:spTgt spid="933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1941" name="Rectangle 1029"/>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Definition of </a:t>
            </a:r>
            <a:r>
              <a:rPr lang="en-US" dirty="0">
                <a:cs typeface="+mn-cs"/>
              </a:rPr>
              <a:t>M</a:t>
            </a:r>
            <a:r>
              <a:rPr noProof="1">
                <a:cs typeface="+mn-cs"/>
              </a:rPr>
              <a:t>oney</a:t>
            </a:r>
          </a:p>
          <a:p>
            <a:pPr marL="360000" lvl="1" eaLnBrk="1" hangingPunct="1">
              <a:defRPr/>
            </a:pPr>
            <a:r>
              <a:rPr lang="en-US" b="1" dirty="0">
                <a:solidFill>
                  <a:srgbClr val="FF0000"/>
                </a:solidFill>
              </a:rPr>
              <a:t>Money </a:t>
            </a:r>
            <a:r>
              <a:rPr lang="en-US" dirty="0"/>
              <a:t>is any commodity or token that is generally accepted as a means of payment. </a:t>
            </a:r>
          </a:p>
          <a:p>
            <a:pPr marL="360000" lvl="1" eaLnBrk="1" hangingPunct="1">
              <a:defRPr/>
            </a:pPr>
            <a:r>
              <a:rPr lang="en-US" sz="2600" b="1" dirty="0">
                <a:solidFill>
                  <a:srgbClr val="00468F"/>
                </a:solidFill>
              </a:rPr>
              <a:t>A Commodity or Token</a:t>
            </a:r>
          </a:p>
          <a:p>
            <a:pPr marL="360000" lvl="2" eaLnBrk="1" hangingPunct="1">
              <a:buFontTx/>
              <a:buNone/>
              <a:defRPr/>
            </a:pPr>
            <a:r>
              <a:rPr lang="en-US" dirty="0"/>
              <a:t>Money is something that can be recognized.</a:t>
            </a:r>
          </a:p>
          <a:p>
            <a:pPr marL="360000" lvl="2" eaLnBrk="1" hangingPunct="1">
              <a:buFontTx/>
              <a:buNone/>
              <a:defRPr/>
            </a:pPr>
            <a:r>
              <a:rPr lang="en-US" dirty="0"/>
              <a:t>Money can be divided up into small parts.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1941">
                                            <p:txEl>
                                              <p:pRg st="1" end="1"/>
                                            </p:txEl>
                                          </p:spTgt>
                                        </p:tgtEl>
                                        <p:attrNameLst>
                                          <p:attrName>style.visibility</p:attrName>
                                        </p:attrNameLst>
                                      </p:cBhvr>
                                      <p:to>
                                        <p:strVal val="visible"/>
                                      </p:to>
                                    </p:set>
                                    <p:animEffect transition="in" filter="wipe(left)">
                                      <p:cBhvr>
                                        <p:cTn id="7" dur="500"/>
                                        <p:tgtEl>
                                          <p:spTgt spid="5519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1941">
                                            <p:txEl>
                                              <p:pRg st="2" end="2"/>
                                            </p:txEl>
                                          </p:spTgt>
                                        </p:tgtEl>
                                        <p:attrNameLst>
                                          <p:attrName>style.visibility</p:attrName>
                                        </p:attrNameLst>
                                      </p:cBhvr>
                                      <p:to>
                                        <p:strVal val="visible"/>
                                      </p:to>
                                    </p:set>
                                    <p:animEffect transition="in" filter="wipe(left)">
                                      <p:cBhvr>
                                        <p:cTn id="12" dur="500"/>
                                        <p:tgtEl>
                                          <p:spTgt spid="5519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1941">
                                            <p:txEl>
                                              <p:pRg st="3" end="3"/>
                                            </p:txEl>
                                          </p:spTgt>
                                        </p:tgtEl>
                                        <p:attrNameLst>
                                          <p:attrName>style.visibility</p:attrName>
                                        </p:attrNameLst>
                                      </p:cBhvr>
                                      <p:to>
                                        <p:strVal val="visible"/>
                                      </p:to>
                                    </p:set>
                                    <p:animEffect transition="in" filter="wipe(left)">
                                      <p:cBhvr>
                                        <p:cTn id="17" dur="500"/>
                                        <p:tgtEl>
                                          <p:spTgt spid="55194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1941">
                                            <p:txEl>
                                              <p:pRg st="4" end="4"/>
                                            </p:txEl>
                                          </p:spTgt>
                                        </p:tgtEl>
                                        <p:attrNameLst>
                                          <p:attrName>style.visibility</p:attrName>
                                        </p:attrNameLst>
                                      </p:cBhvr>
                                      <p:to>
                                        <p:strVal val="visible"/>
                                      </p:to>
                                    </p:set>
                                    <p:animEffect transition="in" filter="wipe(left)">
                                      <p:cBhvr>
                                        <p:cTn id="22" dur="500"/>
                                        <p:tgtEl>
                                          <p:spTgt spid="5519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21571" name="Rectangle 3"/>
          <p:cNvSpPr>
            <a:spLocks noGrp="1" noChangeArrowheads="1"/>
          </p:cNvSpPr>
          <p:nvPr>
            <p:ph idx="1"/>
          </p:nvPr>
        </p:nvSpPr>
        <p:spPr>
          <a:xfrm>
            <a:off x="360363" y="1439863"/>
            <a:ext cx="8229600" cy="4579937"/>
          </a:xfrm>
        </p:spPr>
        <p:txBody>
          <a:bodyPr/>
          <a:lstStyle/>
          <a:p>
            <a:pPr marL="360000" lvl="1" eaLnBrk="1" hangingPunct="1">
              <a:defRPr/>
            </a:pPr>
            <a:r>
              <a:rPr lang="en-US" altLang="en-US" sz="2600" b="1" dirty="0">
                <a:solidFill>
                  <a:srgbClr val="00468F"/>
                </a:solidFill>
              </a:rPr>
              <a:t>Liquid Assets</a:t>
            </a:r>
          </a:p>
          <a:p>
            <a:pPr marL="360000" lvl="1" eaLnBrk="1" hangingPunct="1">
              <a:defRPr/>
            </a:pPr>
            <a:r>
              <a:rPr lang="en-US" altLang="en-US" dirty="0"/>
              <a:t>Banks’ </a:t>
            </a:r>
            <a:r>
              <a:rPr lang="en-US" altLang="en-US" i="1" dirty="0"/>
              <a:t>liquid assets </a:t>
            </a:r>
            <a:r>
              <a:rPr lang="en-US" altLang="en-US" dirty="0"/>
              <a:t>are short-term Treasury bills and overnight loans to other banks. </a:t>
            </a:r>
          </a:p>
          <a:p>
            <a:pPr marL="360000" lvl="1" eaLnBrk="1" hangingPunct="1">
              <a:defRPr/>
            </a:pPr>
            <a:r>
              <a:rPr lang="en-US" altLang="en-US" dirty="0"/>
              <a:t>When banks have excess reserves, they can lend them to other banks that are short of reserves in an interbank loans market.</a:t>
            </a:r>
          </a:p>
          <a:p>
            <a:pPr marL="360000" lvl="1" eaLnBrk="1" hangingPunct="1">
              <a:defRPr/>
            </a:pPr>
            <a:r>
              <a:rPr lang="en-US" altLang="en-US" dirty="0"/>
              <a:t>The interbank loans market is called federal funds market and the interest rate on interbank loans is the </a:t>
            </a:r>
            <a:r>
              <a:rPr lang="en-US" altLang="en-US" b="1" dirty="0">
                <a:solidFill>
                  <a:srgbClr val="FF0000"/>
                </a:solidFill>
              </a:rPr>
              <a:t>federal funds rate</a:t>
            </a:r>
            <a:r>
              <a:rPr lang="en-US" altLang="en-US" dirty="0"/>
              <a:t>.</a:t>
            </a:r>
          </a:p>
          <a:p>
            <a:pPr marL="360000" lvl="1" eaLnBrk="1" hangingPunct="1">
              <a:defRPr/>
            </a:pPr>
            <a:r>
              <a:rPr lang="en-US" altLang="en-US" dirty="0"/>
              <a:t>The Fed’s policy actions target the federal funds rate.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1571">
                                            <p:txEl>
                                              <p:pRg st="1" end="1"/>
                                            </p:txEl>
                                          </p:spTgt>
                                        </p:tgtEl>
                                        <p:attrNameLst>
                                          <p:attrName>style.visibility</p:attrName>
                                        </p:attrNameLst>
                                      </p:cBhvr>
                                      <p:to>
                                        <p:strVal val="visible"/>
                                      </p:to>
                                    </p:set>
                                    <p:animEffect transition="in" filter="wipe(left)">
                                      <p:cBhvr>
                                        <p:cTn id="7" dur="500"/>
                                        <p:tgtEl>
                                          <p:spTgt spid="6215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1571">
                                            <p:txEl>
                                              <p:pRg st="2" end="2"/>
                                            </p:txEl>
                                          </p:spTgt>
                                        </p:tgtEl>
                                        <p:attrNameLst>
                                          <p:attrName>style.visibility</p:attrName>
                                        </p:attrNameLst>
                                      </p:cBhvr>
                                      <p:to>
                                        <p:strVal val="visible"/>
                                      </p:to>
                                    </p:set>
                                    <p:animEffect transition="in" filter="wipe(left)">
                                      <p:cBhvr>
                                        <p:cTn id="12" dur="500"/>
                                        <p:tgtEl>
                                          <p:spTgt spid="6215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1571">
                                            <p:txEl>
                                              <p:pRg st="3" end="3"/>
                                            </p:txEl>
                                          </p:spTgt>
                                        </p:tgtEl>
                                        <p:attrNameLst>
                                          <p:attrName>style.visibility</p:attrName>
                                        </p:attrNameLst>
                                      </p:cBhvr>
                                      <p:to>
                                        <p:strVal val="visible"/>
                                      </p:to>
                                    </p:set>
                                    <p:animEffect transition="in" filter="wipe(left)">
                                      <p:cBhvr>
                                        <p:cTn id="17" dur="500"/>
                                        <p:tgtEl>
                                          <p:spTgt spid="6215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1571">
                                            <p:txEl>
                                              <p:pRg st="4" end="4"/>
                                            </p:txEl>
                                          </p:spTgt>
                                        </p:tgtEl>
                                        <p:attrNameLst>
                                          <p:attrName>style.visibility</p:attrName>
                                        </p:attrNameLst>
                                      </p:cBhvr>
                                      <p:to>
                                        <p:strVal val="visible"/>
                                      </p:to>
                                    </p:set>
                                    <p:animEffect transition="in" filter="wipe(left)">
                                      <p:cBhvr>
                                        <p:cTn id="22" dur="500"/>
                                        <p:tgtEl>
                                          <p:spTgt spid="621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6517" name="Rectangle 5"/>
          <p:cNvSpPr>
            <a:spLocks noGrp="1" noChangeArrowheads="1"/>
          </p:cNvSpPr>
          <p:nvPr>
            <p:ph idx="1"/>
          </p:nvPr>
        </p:nvSpPr>
        <p:spPr/>
        <p:txBody>
          <a:bodyPr/>
          <a:lstStyle/>
          <a:p>
            <a:pPr marL="360000" lvl="1" eaLnBrk="1" hangingPunct="1">
              <a:tabLst>
                <a:tab pos="625475" algn="l"/>
              </a:tabLst>
              <a:defRPr/>
            </a:pPr>
            <a:r>
              <a:rPr lang="en-US" sz="2600" b="1" dirty="0">
                <a:solidFill>
                  <a:srgbClr val="00468F"/>
                </a:solidFill>
              </a:rPr>
              <a:t>Securities and Loans </a:t>
            </a:r>
          </a:p>
          <a:p>
            <a:pPr marL="360000" lvl="1" eaLnBrk="1" hangingPunct="1">
              <a:tabLst>
                <a:tab pos="625475" algn="l"/>
              </a:tabLst>
              <a:defRPr/>
            </a:pPr>
            <a:r>
              <a:rPr lang="en-US" i="1" dirty="0"/>
              <a:t>Securities</a:t>
            </a:r>
            <a:r>
              <a:rPr lang="en-US" dirty="0"/>
              <a:t> held by banks are bonds issued by the U.S. government and by other organizations. </a:t>
            </a:r>
          </a:p>
          <a:p>
            <a:pPr marL="360000" lvl="1" eaLnBrk="1" hangingPunct="1">
              <a:tabLst>
                <a:tab pos="625475" algn="l"/>
              </a:tabLst>
              <a:defRPr/>
            </a:pPr>
            <a:r>
              <a:rPr lang="en-US" dirty="0"/>
              <a:t>A bank earns a moderate interest rate on securities, but it can sell them quickly if it needs cash.</a:t>
            </a:r>
          </a:p>
          <a:p>
            <a:pPr marL="360000" lvl="1" eaLnBrk="1" hangingPunct="1">
              <a:tabLst>
                <a:tab pos="625475" algn="l"/>
              </a:tabLst>
              <a:defRPr/>
            </a:pPr>
            <a:r>
              <a:rPr lang="en-US" i="1" dirty="0"/>
              <a:t>Loans</a:t>
            </a:r>
            <a:r>
              <a:rPr lang="en-US" dirty="0"/>
              <a:t> are the funds that banks provide to businesses and individuals and include outstanding credit card balances.</a:t>
            </a:r>
          </a:p>
          <a:p>
            <a:pPr marL="360000" lvl="1" eaLnBrk="1" hangingPunct="1">
              <a:tabLst>
                <a:tab pos="625475" algn="l"/>
              </a:tabLst>
              <a:defRPr/>
            </a:pPr>
            <a:r>
              <a:rPr lang="en-US" dirty="0"/>
              <a:t>Loans earn the bank a high interest rate, but they are risky and cannot be called in before the agreed date.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6517">
                                            <p:txEl>
                                              <p:pRg st="1" end="1"/>
                                            </p:txEl>
                                          </p:spTgt>
                                        </p:tgtEl>
                                        <p:attrNameLst>
                                          <p:attrName>style.visibility</p:attrName>
                                        </p:attrNameLst>
                                      </p:cBhvr>
                                      <p:to>
                                        <p:strVal val="visible"/>
                                      </p:to>
                                    </p:set>
                                    <p:animEffect transition="in" filter="wipe(left)">
                                      <p:cBhvr>
                                        <p:cTn id="7" dur="500"/>
                                        <p:tgtEl>
                                          <p:spTgt spid="57651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6517">
                                            <p:txEl>
                                              <p:pRg st="2" end="2"/>
                                            </p:txEl>
                                          </p:spTgt>
                                        </p:tgtEl>
                                        <p:attrNameLst>
                                          <p:attrName>style.visibility</p:attrName>
                                        </p:attrNameLst>
                                      </p:cBhvr>
                                      <p:to>
                                        <p:strVal val="visible"/>
                                      </p:to>
                                    </p:set>
                                    <p:animEffect transition="in" filter="wipe(left)">
                                      <p:cBhvr>
                                        <p:cTn id="12" dur="500"/>
                                        <p:tgtEl>
                                          <p:spTgt spid="5765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6517">
                                            <p:txEl>
                                              <p:pRg st="3" end="3"/>
                                            </p:txEl>
                                          </p:spTgt>
                                        </p:tgtEl>
                                        <p:attrNameLst>
                                          <p:attrName>style.visibility</p:attrName>
                                        </p:attrNameLst>
                                      </p:cBhvr>
                                      <p:to>
                                        <p:strVal val="visible"/>
                                      </p:to>
                                    </p:set>
                                    <p:animEffect transition="in" filter="wipe(left)">
                                      <p:cBhvr>
                                        <p:cTn id="17" dur="500"/>
                                        <p:tgtEl>
                                          <p:spTgt spid="57651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6517">
                                            <p:txEl>
                                              <p:pRg st="4" end="4"/>
                                            </p:txEl>
                                          </p:spTgt>
                                        </p:tgtEl>
                                        <p:attrNameLst>
                                          <p:attrName>style.visibility</p:attrName>
                                        </p:attrNameLst>
                                      </p:cBhvr>
                                      <p:to>
                                        <p:strVal val="visible"/>
                                      </p:to>
                                    </p:set>
                                    <p:animEffect transition="in" filter="wipe(left)">
                                      <p:cBhvr>
                                        <p:cTn id="22" dur="500"/>
                                        <p:tgtEl>
                                          <p:spTgt spid="576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8"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9589" name="Rectangle 5"/>
          <p:cNvSpPr>
            <a:spLocks noGrp="1" noChangeArrowheads="1"/>
          </p:cNvSpPr>
          <p:nvPr>
            <p:ph idx="1"/>
          </p:nvPr>
        </p:nvSpPr>
        <p:spPr/>
        <p:txBody>
          <a:bodyPr/>
          <a:lstStyle/>
          <a:p>
            <a:pPr lvl="1" eaLnBrk="1" hangingPunct="1">
              <a:defRPr/>
            </a:pPr>
            <a:r>
              <a:rPr lang="en-US" sz="2600" b="1" dirty="0">
                <a:solidFill>
                  <a:srgbClr val="00468F"/>
                </a:solidFill>
              </a:rPr>
              <a:t>Bank Assets and Liabilities: The Relative Magnitudes</a:t>
            </a:r>
          </a:p>
          <a:p>
            <a:pPr lvl="1" eaLnBrk="1" hangingPunct="1">
              <a:defRPr/>
            </a:pPr>
            <a:r>
              <a:rPr lang="en-US" dirty="0"/>
              <a:t>In 2013, checkable deposits at commercial banks in the United States, included in M1, were about 9 percent of total commercial bank deposits. </a:t>
            </a:r>
          </a:p>
          <a:p>
            <a:pPr lvl="1" eaLnBrk="1" hangingPunct="1">
              <a:defRPr/>
            </a:pPr>
            <a:r>
              <a:rPr lang="en-US" dirty="0"/>
              <a:t>Another 46 percent of deposits were savings deposits and small time deposits, which are part of M2.</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9">
                                            <p:txEl>
                                              <p:pRg st="1" end="1"/>
                                            </p:txEl>
                                          </p:spTgt>
                                        </p:tgtEl>
                                        <p:attrNameLst>
                                          <p:attrName>style.visibility</p:attrName>
                                        </p:attrNameLst>
                                      </p:cBhvr>
                                      <p:to>
                                        <p:strVal val="visible"/>
                                      </p:to>
                                    </p:set>
                                    <p:animEffect transition="in" filter="wipe(left)">
                                      <p:cBhvr>
                                        <p:cTn id="7" dur="500"/>
                                        <p:tgtEl>
                                          <p:spTgt spid="57958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9">
                                            <p:txEl>
                                              <p:pRg st="2" end="2"/>
                                            </p:txEl>
                                          </p:spTgt>
                                        </p:tgtEl>
                                        <p:attrNameLst>
                                          <p:attrName>style.visibility</p:attrName>
                                        </p:attrNameLst>
                                      </p:cBhvr>
                                      <p:to>
                                        <p:strVal val="visible"/>
                                      </p:to>
                                    </p:set>
                                    <p:animEffect transition="in" filter="wipe(left)">
                                      <p:cBhvr>
                                        <p:cTn id="12" dur="500"/>
                                        <p:tgtEl>
                                          <p:spTgt spid="579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1986"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81989" name="Rectangle 5"/>
          <p:cNvSpPr>
            <a:spLocks noChangeArrowheads="1"/>
          </p:cNvSpPr>
          <p:nvPr/>
        </p:nvSpPr>
        <p:spPr bwMode="auto">
          <a:xfrm>
            <a:off x="381000" y="5715000"/>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lvl="1" eaLnBrk="1" hangingPunct="1">
              <a:lnSpc>
                <a:spcPct val="105000"/>
              </a:lnSpc>
              <a:spcBef>
                <a:spcPct val="50000"/>
              </a:spcBef>
              <a:defRPr/>
            </a:pPr>
            <a:endParaRPr lang="en-US">
              <a:latin typeface="Arial" charset="0"/>
              <a:ea typeface="ＭＳ Ｐゴシック" charset="0"/>
            </a:endParaRPr>
          </a:p>
        </p:txBody>
      </p:sp>
      <p:sp>
        <p:nvSpPr>
          <p:cNvPr id="681987" name="Rectangle 3"/>
          <p:cNvSpPr>
            <a:spLocks noGrp="1" noChangeArrowheads="1"/>
          </p:cNvSpPr>
          <p:nvPr>
            <p:ph idx="1"/>
          </p:nvPr>
        </p:nvSpPr>
        <p:spPr>
          <a:xfrm>
            <a:off x="360363" y="1439863"/>
            <a:ext cx="3678237" cy="4648200"/>
          </a:xfrm>
        </p:spPr>
        <p:txBody>
          <a:bodyPr/>
          <a:lstStyle/>
          <a:p>
            <a:pPr marL="360000" lvl="1" eaLnBrk="1" hangingPunct="1">
              <a:defRPr/>
            </a:pPr>
            <a:r>
              <a:rPr lang="en-US" dirty="0"/>
              <a:t>Figure 27.3 shows that in 2016, commercial banks held:</a:t>
            </a:r>
          </a:p>
          <a:p>
            <a:pPr marL="360000" lvl="1" eaLnBrk="1" hangingPunct="1">
              <a:defRPr/>
            </a:pPr>
            <a:r>
              <a:rPr lang="en-US" dirty="0"/>
              <a:t>17 percent of total assets as reserves </a:t>
            </a:r>
          </a:p>
          <a:p>
            <a:pPr marL="360000" lvl="1" eaLnBrk="1" hangingPunct="1">
              <a:defRPr/>
            </a:pPr>
            <a:r>
              <a:rPr lang="en-US" dirty="0"/>
              <a:t>22 percent as securities</a:t>
            </a:r>
          </a:p>
          <a:p>
            <a:pPr marL="360000" lvl="1" eaLnBrk="1" hangingPunct="1">
              <a:defRPr/>
            </a:pPr>
            <a:r>
              <a:rPr lang="en-US" dirty="0"/>
              <a:t>61 percent as loans</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1987">
                                            <p:txEl>
                                              <p:pRg st="1" end="1"/>
                                            </p:txEl>
                                          </p:spTgt>
                                        </p:tgtEl>
                                        <p:attrNameLst>
                                          <p:attrName>style.visibility</p:attrName>
                                        </p:attrNameLst>
                                      </p:cBhvr>
                                      <p:to>
                                        <p:strVal val="visible"/>
                                      </p:to>
                                    </p:set>
                                    <p:animEffect transition="in" filter="wipe(left)">
                                      <p:cBhvr>
                                        <p:cTn id="7" dur="500"/>
                                        <p:tgtEl>
                                          <p:spTgt spid="68198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75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animEffect transition="in" filter="wipe(left)">
                                      <p:cBhvr>
                                        <p:cTn id="15" dur="500"/>
                                        <p:tgtEl>
                                          <p:spTgt spid="68198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75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81987">
                                            <p:txEl>
                                              <p:pRg st="3" end="3"/>
                                            </p:txEl>
                                          </p:spTgt>
                                        </p:tgtEl>
                                        <p:attrNameLst>
                                          <p:attrName>style.visibility</p:attrName>
                                        </p:attrNameLst>
                                      </p:cBhvr>
                                      <p:to>
                                        <p:strVal val="visible"/>
                                      </p:to>
                                    </p:set>
                                    <p:animEffect transition="in" filter="wipe(left)">
                                      <p:cBhvr>
                                        <p:cTn id="23" dur="500"/>
                                        <p:tgtEl>
                                          <p:spTgt spid="681987">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75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75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3734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source of the funds allocated was</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Deposits in M1 and M2: 75 percent</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Borrowing from bondholders: </a:t>
            </a:r>
            <a:br>
              <a:rPr lang="en-US" sz="2400" b="0" kern="1200" dirty="0">
                <a:solidFill>
                  <a:srgbClr val="000000"/>
                </a:solidFill>
                <a:cs typeface="+mn-cs"/>
              </a:rPr>
            </a:br>
            <a:r>
              <a:rPr lang="en-US" sz="2400" b="0" kern="1200" dirty="0">
                <a:solidFill>
                  <a:srgbClr val="000000"/>
                </a:solidFill>
                <a:cs typeface="+mn-cs"/>
              </a:rPr>
              <a:t>13 percent</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From banks’ stock holders—the banks’ net worth: </a:t>
            </a:r>
            <a:br>
              <a:rPr lang="en-US" sz="2400" b="0" kern="1200" dirty="0">
                <a:solidFill>
                  <a:srgbClr val="000000"/>
                </a:solidFill>
                <a:cs typeface="+mn-cs"/>
              </a:rPr>
            </a:br>
            <a:r>
              <a:rPr lang="en-US" sz="2400" b="0" kern="1200" dirty="0">
                <a:solidFill>
                  <a:srgbClr val="000000"/>
                </a:solidFill>
                <a:cs typeface="+mn-cs"/>
              </a:rPr>
              <a:t>12 percent</a:t>
            </a:r>
          </a:p>
        </p:txBody>
      </p:sp>
      <p:pic>
        <p:nvPicPr>
          <p:cNvPr id="819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75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163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Thrift Institutions</a:t>
            </a:r>
          </a:p>
          <a:p>
            <a:pPr marL="360000" lvl="1" eaLnBrk="1" hangingPunct="1">
              <a:defRPr/>
            </a:pPr>
            <a:r>
              <a:rPr lang="en-US" dirty="0"/>
              <a:t>Three types of thrift institutions are savings and loan associations, savings banks, and credit unions. </a:t>
            </a:r>
          </a:p>
          <a:p>
            <a:pPr marL="360000" lvl="1" eaLnBrk="1" hangingPunct="1">
              <a:defRPr/>
            </a:pPr>
            <a:r>
              <a:rPr lang="en-US" dirty="0"/>
              <a:t>A </a:t>
            </a:r>
            <a:r>
              <a:rPr lang="en-US" i="1" dirty="0"/>
              <a:t>savings and loan association</a:t>
            </a:r>
            <a:r>
              <a:rPr lang="en-US" dirty="0"/>
              <a:t> (S&amp;L) is a financial institution that accepts checkable deposits and savings deposits and that makes personal, commercial, and home-purchase loans.</a:t>
            </a:r>
          </a:p>
          <a:p>
            <a:pPr marL="360000" lvl="1" eaLnBrk="1" hangingPunct="1">
              <a:defRPr/>
            </a:pPr>
            <a:r>
              <a:rPr lang="en-US" dirty="0"/>
              <a:t>A </a:t>
            </a:r>
            <a:r>
              <a:rPr lang="en-US" i="1" dirty="0"/>
              <a:t>savings bank</a:t>
            </a:r>
            <a:r>
              <a:rPr lang="en-US" dirty="0"/>
              <a:t> is a financial institution that accepts savings deposits and makes mostly consumer and home-purchase loans.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7">
                                            <p:txEl>
                                              <p:pRg st="1" end="1"/>
                                            </p:txEl>
                                          </p:spTgt>
                                        </p:tgtEl>
                                        <p:attrNameLst>
                                          <p:attrName>style.visibility</p:attrName>
                                        </p:attrNameLst>
                                      </p:cBhvr>
                                      <p:to>
                                        <p:strVal val="visible"/>
                                      </p:to>
                                    </p:set>
                                    <p:animEffect transition="in" filter="wipe(left)">
                                      <p:cBhvr>
                                        <p:cTn id="7" dur="500"/>
                                        <p:tgtEl>
                                          <p:spTgt spid="5816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1637">
                                            <p:txEl>
                                              <p:pRg st="2" end="2"/>
                                            </p:txEl>
                                          </p:spTgt>
                                        </p:tgtEl>
                                        <p:attrNameLst>
                                          <p:attrName>style.visibility</p:attrName>
                                        </p:attrNameLst>
                                      </p:cBhvr>
                                      <p:to>
                                        <p:strVal val="visible"/>
                                      </p:to>
                                    </p:set>
                                    <p:animEffect transition="in" filter="wipe(left)">
                                      <p:cBhvr>
                                        <p:cTn id="12" dur="500"/>
                                        <p:tgtEl>
                                          <p:spTgt spid="5816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1637">
                                            <p:txEl>
                                              <p:pRg st="3" end="3"/>
                                            </p:txEl>
                                          </p:spTgt>
                                        </p:tgtEl>
                                        <p:attrNameLst>
                                          <p:attrName>style.visibility</p:attrName>
                                        </p:attrNameLst>
                                      </p:cBhvr>
                                      <p:to>
                                        <p:strVal val="visible"/>
                                      </p:to>
                                    </p:set>
                                    <p:animEffect transition="in" filter="wipe(left)">
                                      <p:cBhvr>
                                        <p:cTn id="17" dur="500"/>
                                        <p:tgtEl>
                                          <p:spTgt spid="581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60"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2661" name="Rectangle 1029"/>
          <p:cNvSpPr>
            <a:spLocks noGrp="1" noChangeArrowheads="1"/>
          </p:cNvSpPr>
          <p:nvPr>
            <p:ph idx="1"/>
          </p:nvPr>
        </p:nvSpPr>
        <p:spPr/>
        <p:txBody>
          <a:bodyPr/>
          <a:lstStyle/>
          <a:p>
            <a:pPr marL="360000" lvl="1" eaLnBrk="1" hangingPunct="1">
              <a:defRPr/>
            </a:pPr>
            <a:r>
              <a:rPr lang="en-US" altLang="en-US" dirty="0"/>
              <a:t>A </a:t>
            </a:r>
            <a:r>
              <a:rPr lang="en-US" altLang="en-US" i="1" dirty="0"/>
              <a:t>credit union</a:t>
            </a:r>
            <a:r>
              <a:rPr lang="en-US" altLang="en-US" dirty="0"/>
              <a:t> is a financial institution owned by a social or economic group, such as a firm’s employees, that accepts savings deposits and makes mostly consumer loans.</a:t>
            </a:r>
          </a:p>
          <a:p>
            <a:pPr marL="360000" lvl="1" eaLnBrk="1" hangingPunct="1">
              <a:defRPr/>
            </a:pPr>
            <a:r>
              <a:rPr lang="en-US" altLang="en-US" dirty="0"/>
              <a:t>Like commercial banks, thrift institutions hold reserves and must meet minimum reserve ratios set by the Fed.</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61">
                                            <p:txEl>
                                              <p:pRg st="1" end="1"/>
                                            </p:txEl>
                                          </p:spTgt>
                                        </p:tgtEl>
                                        <p:attrNameLst>
                                          <p:attrName>style.visibility</p:attrName>
                                        </p:attrNameLst>
                                      </p:cBhvr>
                                      <p:to>
                                        <p:strVal val="visible"/>
                                      </p:to>
                                    </p:set>
                                    <p:animEffect transition="in" filter="wipe(left)">
                                      <p:cBhvr>
                                        <p:cTn id="7" dur="500"/>
                                        <p:tgtEl>
                                          <p:spTgt spid="582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4"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3685"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Money Market Funds</a:t>
            </a:r>
          </a:p>
          <a:p>
            <a:pPr lvl="1" eaLnBrk="1" hangingPunct="1">
              <a:defRPr/>
            </a:pPr>
            <a:r>
              <a:rPr lang="en-US" dirty="0"/>
              <a:t>A </a:t>
            </a:r>
            <a:r>
              <a:rPr lang="en-US" i="1" dirty="0"/>
              <a:t>money market fund</a:t>
            </a:r>
            <a:r>
              <a:rPr lang="en-US" dirty="0"/>
              <a:t> is a financial institution that obtains funds by selling shares and uses these funds to buy assets such as U.S. Treasury bills.</a:t>
            </a:r>
          </a:p>
          <a:p>
            <a:pPr lvl="1" eaLnBrk="1" hangingPunct="1">
              <a:defRPr/>
            </a:pPr>
            <a:r>
              <a:rPr lang="en-US" dirty="0"/>
              <a:t>Money market fund shares act like bank deposits. Shareholders can write checks on their money market fund accounts.</a:t>
            </a:r>
          </a:p>
          <a:p>
            <a:pPr lvl="1" eaLnBrk="1" hangingPunct="1">
              <a:defRPr/>
            </a:pPr>
            <a:r>
              <a:rPr lang="en-US" dirty="0"/>
              <a:t>There are restrictions on most of these accounts.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5">
                                            <p:txEl>
                                              <p:pRg st="1" end="1"/>
                                            </p:txEl>
                                          </p:spTgt>
                                        </p:tgtEl>
                                        <p:attrNameLst>
                                          <p:attrName>style.visibility</p:attrName>
                                        </p:attrNameLst>
                                      </p:cBhvr>
                                      <p:to>
                                        <p:strVal val="visible"/>
                                      </p:to>
                                    </p:set>
                                    <p:animEffect transition="in" filter="wipe(left)">
                                      <p:cBhvr>
                                        <p:cTn id="7" dur="500"/>
                                        <p:tgtEl>
                                          <p:spTgt spid="5836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685">
                                            <p:txEl>
                                              <p:pRg st="2" end="2"/>
                                            </p:txEl>
                                          </p:spTgt>
                                        </p:tgtEl>
                                        <p:attrNameLst>
                                          <p:attrName>style.visibility</p:attrName>
                                        </p:attrNameLst>
                                      </p:cBhvr>
                                      <p:to>
                                        <p:strVal val="visible"/>
                                      </p:to>
                                    </p:set>
                                    <p:animEffect transition="in" filter="wipe(left)">
                                      <p:cBhvr>
                                        <p:cTn id="12" dur="500"/>
                                        <p:tgtEl>
                                          <p:spTgt spid="5836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685">
                                            <p:txEl>
                                              <p:pRg st="3" end="3"/>
                                            </p:txEl>
                                          </p:spTgt>
                                        </p:tgtEl>
                                        <p:attrNameLst>
                                          <p:attrName>style.visibility</p:attrName>
                                        </p:attrNameLst>
                                      </p:cBhvr>
                                      <p:to>
                                        <p:strVal val="visible"/>
                                      </p:to>
                                    </p:set>
                                    <p:animEffect transition="in" filter="wipe(left)">
                                      <p:cBhvr>
                                        <p:cTn id="17" dur="500"/>
                                        <p:tgtEl>
                                          <p:spTgt spid="5836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4949"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Structure of the Federal Reserve</a:t>
            </a:r>
          </a:p>
          <a:p>
            <a:pPr marL="360000" lvl="1" eaLnBrk="1" hangingPunct="1">
              <a:defRPr/>
            </a:pPr>
            <a:r>
              <a:rPr lang="en-US" dirty="0"/>
              <a:t>The key elements in the structure of the Federal Reserve are</a:t>
            </a:r>
          </a:p>
          <a:p>
            <a:pPr marL="702900" lvl="2" indent="-342900" eaLnBrk="1" hangingPunct="1">
              <a:buFont typeface="Arial" panose="020B0604020202020204" pitchFamily="34" charset="0"/>
              <a:buChar char="•"/>
              <a:defRPr/>
            </a:pPr>
            <a:r>
              <a:rPr lang="en-US" dirty="0"/>
              <a:t>The Chair of the Board of Governors</a:t>
            </a:r>
          </a:p>
          <a:p>
            <a:pPr marL="702900" lvl="2" indent="-342900" eaLnBrk="1" hangingPunct="1">
              <a:buFont typeface="Arial" panose="020B0604020202020204" pitchFamily="34" charset="0"/>
              <a:buChar char="•"/>
              <a:defRPr/>
            </a:pPr>
            <a:r>
              <a:rPr lang="en-US" dirty="0"/>
              <a:t>The Board of Governors</a:t>
            </a:r>
          </a:p>
          <a:p>
            <a:pPr marL="702900" lvl="2" indent="-342900" eaLnBrk="1" hangingPunct="1">
              <a:buFont typeface="Arial" panose="020B0604020202020204" pitchFamily="34" charset="0"/>
              <a:buChar char="•"/>
              <a:defRPr/>
            </a:pPr>
            <a:r>
              <a:rPr lang="en-US" dirty="0"/>
              <a:t>The Regional Federal Reserve Banks</a:t>
            </a:r>
          </a:p>
          <a:p>
            <a:pPr marL="702900" lvl="2" indent="-342900" eaLnBrk="1" hangingPunct="1">
              <a:buFont typeface="Arial" panose="020B0604020202020204" pitchFamily="34" charset="0"/>
              <a:buChar char="•"/>
              <a:defRPr/>
            </a:pPr>
            <a:r>
              <a:rPr lang="en-US" dirty="0"/>
              <a:t>The Federal Open Market Committee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9">
                                            <p:txEl>
                                              <p:pRg st="1" end="1"/>
                                            </p:txEl>
                                          </p:spTgt>
                                        </p:tgtEl>
                                        <p:attrNameLst>
                                          <p:attrName>style.visibility</p:attrName>
                                        </p:attrNameLst>
                                      </p:cBhvr>
                                      <p:to>
                                        <p:strVal val="visible"/>
                                      </p:to>
                                    </p:set>
                                    <p:animEffect transition="in" filter="wipe(left)">
                                      <p:cBhvr>
                                        <p:cTn id="7" dur="500"/>
                                        <p:tgtEl>
                                          <p:spTgt spid="5949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949">
                                            <p:txEl>
                                              <p:pRg st="2" end="2"/>
                                            </p:txEl>
                                          </p:spTgt>
                                        </p:tgtEl>
                                        <p:attrNameLst>
                                          <p:attrName>style.visibility</p:attrName>
                                        </p:attrNameLst>
                                      </p:cBhvr>
                                      <p:to>
                                        <p:strVal val="visible"/>
                                      </p:to>
                                    </p:set>
                                    <p:animEffect transition="in" filter="wipe(left)">
                                      <p:cBhvr>
                                        <p:cTn id="12" dur="500"/>
                                        <p:tgtEl>
                                          <p:spTgt spid="59494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49">
                                            <p:txEl>
                                              <p:pRg st="3" end="3"/>
                                            </p:txEl>
                                          </p:spTgt>
                                        </p:tgtEl>
                                        <p:attrNameLst>
                                          <p:attrName>style.visibility</p:attrName>
                                        </p:attrNameLst>
                                      </p:cBhvr>
                                      <p:to>
                                        <p:strVal val="visible"/>
                                      </p:to>
                                    </p:set>
                                    <p:animEffect transition="in" filter="wipe(left)">
                                      <p:cBhvr>
                                        <p:cTn id="17" dur="500"/>
                                        <p:tgtEl>
                                          <p:spTgt spid="59494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4949">
                                            <p:txEl>
                                              <p:pRg st="4" end="4"/>
                                            </p:txEl>
                                          </p:spTgt>
                                        </p:tgtEl>
                                        <p:attrNameLst>
                                          <p:attrName>style.visibility</p:attrName>
                                        </p:attrNameLst>
                                      </p:cBhvr>
                                      <p:to>
                                        <p:strVal val="visible"/>
                                      </p:to>
                                    </p:set>
                                    <p:animEffect transition="in" filter="wipe(left)">
                                      <p:cBhvr>
                                        <p:cTn id="22" dur="500"/>
                                        <p:tgtEl>
                                          <p:spTgt spid="59494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949">
                                            <p:txEl>
                                              <p:pRg st="5" end="5"/>
                                            </p:txEl>
                                          </p:spTgt>
                                        </p:tgtEl>
                                        <p:attrNameLst>
                                          <p:attrName>style.visibility</p:attrName>
                                        </p:attrNameLst>
                                      </p:cBhvr>
                                      <p:to>
                                        <p:strVal val="visible"/>
                                      </p:to>
                                    </p:set>
                                    <p:animEffect transition="in" filter="wipe(left)">
                                      <p:cBhvr>
                                        <p:cTn id="27" dur="500"/>
                                        <p:tgtEl>
                                          <p:spTgt spid="594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4"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2965" name="Rectangle 1029"/>
          <p:cNvSpPr>
            <a:spLocks noGrp="1" noChangeArrowheads="1"/>
          </p:cNvSpPr>
          <p:nvPr>
            <p:ph idx="1"/>
          </p:nvPr>
        </p:nvSpPr>
        <p:spPr/>
        <p:txBody>
          <a:bodyPr/>
          <a:lstStyle/>
          <a:p>
            <a:pPr marL="360000" lvl="1" eaLnBrk="1" hangingPunct="1">
              <a:defRPr/>
            </a:pPr>
            <a:r>
              <a:rPr lang="en-US" sz="2600" b="1" dirty="0">
                <a:solidFill>
                  <a:srgbClr val="00468F"/>
                </a:solidFill>
              </a:rPr>
              <a:t>Generally Accepted</a:t>
            </a:r>
          </a:p>
          <a:p>
            <a:pPr marL="360000" lvl="2" eaLnBrk="1" hangingPunct="1">
              <a:buFontTx/>
              <a:buNone/>
              <a:defRPr/>
            </a:pPr>
            <a:r>
              <a:rPr lang="en-US" dirty="0"/>
              <a:t>Money can be used to buy anything and everything.</a:t>
            </a:r>
          </a:p>
          <a:p>
            <a:pPr marL="360000" lvl="1" eaLnBrk="1" hangingPunct="1">
              <a:defRPr/>
            </a:pPr>
            <a:r>
              <a:rPr lang="en-US" sz="2600" b="1" dirty="0">
                <a:solidFill>
                  <a:srgbClr val="00468F"/>
                </a:solidFill>
              </a:rPr>
              <a:t>Means of Payment</a:t>
            </a:r>
          </a:p>
          <a:p>
            <a:pPr marL="360000" lvl="1" eaLnBrk="1" hangingPunct="1">
              <a:defRPr/>
            </a:pPr>
            <a:r>
              <a:rPr lang="en-US" dirty="0"/>
              <a:t>A</a:t>
            </a:r>
            <a:r>
              <a:rPr lang="en-US" sz="2600" b="1" dirty="0">
                <a:solidFill>
                  <a:srgbClr val="FF0000"/>
                </a:solidFill>
              </a:rPr>
              <a:t> </a:t>
            </a:r>
            <a:r>
              <a:rPr lang="en-US" b="1" dirty="0">
                <a:solidFill>
                  <a:srgbClr val="FF0000"/>
                </a:solidFill>
              </a:rPr>
              <a:t>means of payment</a:t>
            </a:r>
            <a:r>
              <a:rPr lang="en-US" b="1" dirty="0"/>
              <a:t> </a:t>
            </a:r>
            <a:r>
              <a:rPr lang="en-US" dirty="0"/>
              <a:t>is a method of settling a debt.</a:t>
            </a:r>
          </a:p>
          <a:p>
            <a:pPr marL="0" indent="0" eaLnBrk="1" hangingPunct="1">
              <a:spcBef>
                <a:spcPts val="600"/>
              </a:spcBef>
              <a:spcAft>
                <a:spcPts val="600"/>
              </a:spcAft>
              <a:buFont typeface="Webdings" charset="0"/>
              <a:buChar char="&lt;"/>
              <a:defRPr/>
            </a:pPr>
            <a:r>
              <a:rPr lang="en-US" dirty="0">
                <a:cs typeface="+mn-cs"/>
              </a:rPr>
              <a:t>The Functions of Money</a:t>
            </a:r>
          </a:p>
          <a:p>
            <a:pPr marL="360000" lvl="1" eaLnBrk="1" hangingPunct="1">
              <a:defRPr/>
            </a:pPr>
            <a:r>
              <a:rPr lang="en-US" dirty="0"/>
              <a:t>Money performs three vital functions:</a:t>
            </a:r>
          </a:p>
          <a:p>
            <a:pPr marL="702900" lvl="2" indent="-342900" eaLnBrk="1" hangingPunct="1">
              <a:buFont typeface="Arial" panose="020B0604020202020204" pitchFamily="34" charset="0"/>
              <a:buChar char="•"/>
              <a:defRPr/>
            </a:pPr>
            <a:r>
              <a:rPr lang="en-US" dirty="0"/>
              <a:t>Medium of exchange</a:t>
            </a:r>
          </a:p>
          <a:p>
            <a:pPr marL="702900" lvl="2" indent="-342900" eaLnBrk="1" hangingPunct="1">
              <a:buFont typeface="Arial" panose="020B0604020202020204" pitchFamily="34" charset="0"/>
              <a:buChar char="•"/>
              <a:defRPr/>
            </a:pPr>
            <a:r>
              <a:rPr lang="en-US" dirty="0"/>
              <a:t>Unit of account</a:t>
            </a:r>
          </a:p>
          <a:p>
            <a:pPr marL="702900" lvl="2" indent="-342900" eaLnBrk="1" hangingPunct="1">
              <a:buFont typeface="Arial" panose="020B0604020202020204" pitchFamily="34" charset="0"/>
              <a:buChar char="•"/>
              <a:defRPr/>
            </a:pPr>
            <a:r>
              <a:rPr lang="en-US" dirty="0"/>
              <a:t>Store of value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65">
                                            <p:txEl>
                                              <p:pRg st="1" end="1"/>
                                            </p:txEl>
                                          </p:spTgt>
                                        </p:tgtEl>
                                        <p:attrNameLst>
                                          <p:attrName>style.visibility</p:attrName>
                                        </p:attrNameLst>
                                      </p:cBhvr>
                                      <p:to>
                                        <p:strVal val="visible"/>
                                      </p:to>
                                    </p:set>
                                    <p:animEffect transition="in" filter="wipe(left)">
                                      <p:cBhvr>
                                        <p:cTn id="7" dur="500"/>
                                        <p:tgtEl>
                                          <p:spTgt spid="55296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65">
                                            <p:txEl>
                                              <p:pRg st="2" end="2"/>
                                            </p:txEl>
                                          </p:spTgt>
                                        </p:tgtEl>
                                        <p:attrNameLst>
                                          <p:attrName>style.visibility</p:attrName>
                                        </p:attrNameLst>
                                      </p:cBhvr>
                                      <p:to>
                                        <p:strVal val="visible"/>
                                      </p:to>
                                    </p:set>
                                    <p:animEffect transition="in" filter="wipe(left)">
                                      <p:cBhvr>
                                        <p:cTn id="12" dur="500"/>
                                        <p:tgtEl>
                                          <p:spTgt spid="5529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65">
                                            <p:txEl>
                                              <p:pRg st="3" end="3"/>
                                            </p:txEl>
                                          </p:spTgt>
                                        </p:tgtEl>
                                        <p:attrNameLst>
                                          <p:attrName>style.visibility</p:attrName>
                                        </p:attrNameLst>
                                      </p:cBhvr>
                                      <p:to>
                                        <p:strVal val="visible"/>
                                      </p:to>
                                    </p:set>
                                    <p:animEffect transition="in" filter="wipe(left)">
                                      <p:cBhvr>
                                        <p:cTn id="17" dur="500"/>
                                        <p:tgtEl>
                                          <p:spTgt spid="55296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65">
                                            <p:txEl>
                                              <p:pRg st="4" end="4"/>
                                            </p:txEl>
                                          </p:spTgt>
                                        </p:tgtEl>
                                        <p:attrNameLst>
                                          <p:attrName>style.visibility</p:attrName>
                                        </p:attrNameLst>
                                      </p:cBhvr>
                                      <p:to>
                                        <p:strVal val="visible"/>
                                      </p:to>
                                    </p:set>
                                    <p:animEffect transition="in" filter="wipe(left)">
                                      <p:cBhvr>
                                        <p:cTn id="22" dur="500"/>
                                        <p:tgtEl>
                                          <p:spTgt spid="55296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2965">
                                            <p:txEl>
                                              <p:pRg st="5" end="5"/>
                                            </p:txEl>
                                          </p:spTgt>
                                        </p:tgtEl>
                                        <p:attrNameLst>
                                          <p:attrName>style.visibility</p:attrName>
                                        </p:attrNameLst>
                                      </p:cBhvr>
                                      <p:to>
                                        <p:strVal val="visible"/>
                                      </p:to>
                                    </p:set>
                                    <p:animEffect transition="in" filter="wipe(left)">
                                      <p:cBhvr>
                                        <p:cTn id="27" dur="500"/>
                                        <p:tgtEl>
                                          <p:spTgt spid="55296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2965">
                                            <p:txEl>
                                              <p:pRg st="6" end="6"/>
                                            </p:txEl>
                                          </p:spTgt>
                                        </p:tgtEl>
                                        <p:attrNameLst>
                                          <p:attrName>style.visibility</p:attrName>
                                        </p:attrNameLst>
                                      </p:cBhvr>
                                      <p:to>
                                        <p:strVal val="visible"/>
                                      </p:to>
                                    </p:set>
                                    <p:animEffect transition="in" filter="wipe(left)">
                                      <p:cBhvr>
                                        <p:cTn id="32" dur="500"/>
                                        <p:tgtEl>
                                          <p:spTgt spid="55296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2965">
                                            <p:txEl>
                                              <p:pRg st="7" end="7"/>
                                            </p:txEl>
                                          </p:spTgt>
                                        </p:tgtEl>
                                        <p:attrNameLst>
                                          <p:attrName>style.visibility</p:attrName>
                                        </p:attrNameLst>
                                      </p:cBhvr>
                                      <p:to>
                                        <p:strVal val="visible"/>
                                      </p:to>
                                    </p:set>
                                    <p:animEffect transition="in" filter="wipe(left)">
                                      <p:cBhvr>
                                        <p:cTn id="37" dur="500"/>
                                        <p:tgtEl>
                                          <p:spTgt spid="55296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52965">
                                            <p:txEl>
                                              <p:pRg st="8" end="8"/>
                                            </p:txEl>
                                          </p:spTgt>
                                        </p:tgtEl>
                                        <p:attrNameLst>
                                          <p:attrName>style.visibility</p:attrName>
                                        </p:attrNameLst>
                                      </p:cBhvr>
                                      <p:to>
                                        <p:strVal val="visible"/>
                                      </p:to>
                                    </p:set>
                                    <p:animEffect transition="in" filter="wipe(left)">
                                      <p:cBhvr>
                                        <p:cTn id="42" dur="500"/>
                                        <p:tgtEl>
                                          <p:spTgt spid="5529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5"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1026"/>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28739" name="Rectangle 1027"/>
          <p:cNvSpPr>
            <a:spLocks noGrp="1" noChangeArrowheads="1"/>
          </p:cNvSpPr>
          <p:nvPr>
            <p:ph idx="1"/>
          </p:nvPr>
        </p:nvSpPr>
        <p:spPr>
          <a:xfrm>
            <a:off x="360363" y="1439863"/>
            <a:ext cx="8229600" cy="4960937"/>
          </a:xfrm>
        </p:spPr>
        <p:txBody>
          <a:bodyPr/>
          <a:lstStyle/>
          <a:p>
            <a:pPr marL="360000" lvl="1" eaLnBrk="1" hangingPunct="1">
              <a:defRPr/>
            </a:pPr>
            <a:r>
              <a:rPr lang="en-US" altLang="en-US" sz="2600" b="1" dirty="0">
                <a:solidFill>
                  <a:srgbClr val="00468F"/>
                </a:solidFill>
              </a:rPr>
              <a:t>The Chair of the Board of Governors</a:t>
            </a:r>
            <a:r>
              <a:rPr lang="en-US" altLang="en-US" dirty="0"/>
              <a:t> </a:t>
            </a:r>
          </a:p>
          <a:p>
            <a:pPr marL="360000" lvl="1" eaLnBrk="1" hangingPunct="1">
              <a:defRPr/>
            </a:pPr>
            <a:r>
              <a:rPr lang="en-US" altLang="en-US" dirty="0"/>
              <a:t>The Chair is the Fed’s chief executive,                     public face, and center of power and            responsibility.</a:t>
            </a:r>
          </a:p>
          <a:p>
            <a:pPr marL="360000" lvl="1" eaLnBrk="1" hangingPunct="1">
              <a:defRPr/>
            </a:pPr>
            <a:r>
              <a:rPr lang="en-US" altLang="en-US" dirty="0"/>
              <a:t>The current chair is Janet Yellen.</a:t>
            </a:r>
            <a:endParaRPr lang="en-US" altLang="en-US" b="1" dirty="0">
              <a:solidFill>
                <a:srgbClr val="00468F"/>
              </a:solidFill>
            </a:endParaRPr>
          </a:p>
          <a:p>
            <a:pPr marL="360000" lvl="1" eaLnBrk="1" hangingPunct="1">
              <a:defRPr/>
            </a:pPr>
            <a:r>
              <a:rPr lang="en-US" altLang="en-US" sz="2600" b="1" dirty="0">
                <a:solidFill>
                  <a:srgbClr val="00468F"/>
                </a:solidFill>
              </a:rPr>
              <a:t>The Board of Governors</a:t>
            </a:r>
            <a:r>
              <a:rPr lang="en-US" altLang="en-US" sz="2600" dirty="0"/>
              <a:t>:</a:t>
            </a:r>
          </a:p>
          <a:p>
            <a:pPr marL="702900" lvl="2" indent="-342900" eaLnBrk="1" hangingPunct="1">
              <a:buFont typeface="Arial" panose="020B0604020202020204" pitchFamily="34" charset="0"/>
              <a:buChar char="•"/>
              <a:defRPr/>
            </a:pPr>
            <a:r>
              <a:rPr lang="en-US" altLang="en-US" dirty="0"/>
              <a:t>Consists of 7 members, appointed by the President of the United States and confirmed by the Senate.</a:t>
            </a:r>
          </a:p>
          <a:p>
            <a:pPr marL="702900" lvl="2" indent="-342900" eaLnBrk="1" hangingPunct="1">
              <a:buFont typeface="Arial" panose="020B0604020202020204" pitchFamily="34" charset="0"/>
              <a:buChar char="•"/>
              <a:defRPr/>
            </a:pPr>
            <a:r>
              <a:rPr lang="en-US" altLang="en-US" dirty="0"/>
              <a:t>Each for a 14-year term.</a:t>
            </a:r>
          </a:p>
          <a:p>
            <a:pPr marL="702900" lvl="2" indent="-342900" eaLnBrk="1" hangingPunct="1">
              <a:buFont typeface="Arial" panose="020B0604020202020204" pitchFamily="34" charset="0"/>
              <a:buChar char="•"/>
              <a:defRPr/>
            </a:pPr>
            <a:r>
              <a:rPr lang="en-US" altLang="en-US" dirty="0"/>
              <a:t>The President appoints one board member as Chair for a term of 4 years, which is renewable.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2071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animEffect transition="in" filter="wipe(left)">
                                      <p:cBhvr>
                                        <p:cTn id="7" dur="500"/>
                                        <p:tgtEl>
                                          <p:spTgt spid="628739">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8739">
                                            <p:txEl>
                                              <p:pRg st="2" end="2"/>
                                            </p:txEl>
                                          </p:spTgt>
                                        </p:tgtEl>
                                        <p:attrNameLst>
                                          <p:attrName>style.visibility</p:attrName>
                                        </p:attrNameLst>
                                      </p:cBhvr>
                                      <p:to>
                                        <p:strVal val="visible"/>
                                      </p:to>
                                    </p:set>
                                    <p:animEffect transition="in" filter="wipe(left)">
                                      <p:cBhvr>
                                        <p:cTn id="17" dur="500"/>
                                        <p:tgtEl>
                                          <p:spTgt spid="628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39">
                                            <p:txEl>
                                              <p:pRg st="3" end="3"/>
                                            </p:txEl>
                                          </p:spTgt>
                                        </p:tgtEl>
                                        <p:attrNameLst>
                                          <p:attrName>style.visibility</p:attrName>
                                        </p:attrNameLst>
                                      </p:cBhvr>
                                      <p:to>
                                        <p:strVal val="visible"/>
                                      </p:to>
                                    </p:set>
                                    <p:animEffect transition="in" filter="wipe(left)">
                                      <p:cBhvr>
                                        <p:cTn id="22" dur="500"/>
                                        <p:tgtEl>
                                          <p:spTgt spid="628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8739">
                                            <p:txEl>
                                              <p:pRg st="4" end="4"/>
                                            </p:txEl>
                                          </p:spTgt>
                                        </p:tgtEl>
                                        <p:attrNameLst>
                                          <p:attrName>style.visibility</p:attrName>
                                        </p:attrNameLst>
                                      </p:cBhvr>
                                      <p:to>
                                        <p:strVal val="visible"/>
                                      </p:to>
                                    </p:set>
                                    <p:animEffect transition="in" filter="wipe(left)">
                                      <p:cBhvr>
                                        <p:cTn id="27" dur="500"/>
                                        <p:tgtEl>
                                          <p:spTgt spid="628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8739">
                                            <p:txEl>
                                              <p:pRg st="5" end="5"/>
                                            </p:txEl>
                                          </p:spTgt>
                                        </p:tgtEl>
                                        <p:attrNameLst>
                                          <p:attrName>style.visibility</p:attrName>
                                        </p:attrNameLst>
                                      </p:cBhvr>
                                      <p:to>
                                        <p:strVal val="visible"/>
                                      </p:to>
                                    </p:set>
                                    <p:animEffect transition="in" filter="wipe(left)">
                                      <p:cBhvr>
                                        <p:cTn id="32" dur="500"/>
                                        <p:tgtEl>
                                          <p:spTgt spid="6287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8739">
                                            <p:txEl>
                                              <p:pRg st="6" end="6"/>
                                            </p:txEl>
                                          </p:spTgt>
                                        </p:tgtEl>
                                        <p:attrNameLst>
                                          <p:attrName>style.visibility</p:attrName>
                                        </p:attrNameLst>
                                      </p:cBhvr>
                                      <p:to>
                                        <p:strVal val="visible"/>
                                      </p:to>
                                    </p:set>
                                    <p:animEffect transition="in" filter="wipe(left)">
                                      <p:cBhvr>
                                        <p:cTn id="37" dur="500"/>
                                        <p:tgtEl>
                                          <p:spTgt spid="628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2"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5973" name="Rectangle 5"/>
          <p:cNvSpPr>
            <a:spLocks noGrp="1" noChangeArrowheads="1"/>
          </p:cNvSpPr>
          <p:nvPr>
            <p:ph idx="1"/>
          </p:nvPr>
        </p:nvSpPr>
        <p:spPr/>
        <p:txBody>
          <a:bodyPr/>
          <a:lstStyle/>
          <a:p>
            <a:pPr marL="360000" lvl="1" eaLnBrk="1" hangingPunct="1">
              <a:defRPr/>
            </a:pPr>
            <a:r>
              <a:rPr lang="en-US" altLang="en-US" sz="2600" b="1" dirty="0">
                <a:solidFill>
                  <a:srgbClr val="00468F"/>
                </a:solidFill>
              </a:rPr>
              <a:t>The Regional Federal Reserve Banks</a:t>
            </a:r>
          </a:p>
          <a:p>
            <a:pPr marL="702900" lvl="2" indent="-342900" eaLnBrk="1" hangingPunct="1">
              <a:buFont typeface="Arial" panose="020B0604020202020204" pitchFamily="34" charset="0"/>
              <a:buChar char="•"/>
              <a:defRPr/>
            </a:pPr>
            <a:r>
              <a:rPr lang="en-US" altLang="en-US" dirty="0"/>
              <a:t>There are 12 Federal Reserve banks, one for each of 12 Federal Reserve districts.</a:t>
            </a:r>
          </a:p>
          <a:p>
            <a:pPr marL="702900" lvl="2" indent="-342900" eaLnBrk="1" hangingPunct="1">
              <a:buFont typeface="Arial" panose="020B0604020202020204" pitchFamily="34" charset="0"/>
              <a:buChar char="•"/>
              <a:defRPr/>
            </a:pPr>
            <a:r>
              <a:rPr lang="en-US" altLang="en-US" dirty="0"/>
              <a:t>Each Federal Reserve Bank has nine directors, three of whom are appointed by the Board of Governors and six of whom are elected by the commercial banks in the Federal Reserve district.</a:t>
            </a:r>
          </a:p>
          <a:p>
            <a:pPr marL="702900" lvl="2" indent="-342900" eaLnBrk="1" hangingPunct="1">
              <a:buFont typeface="Arial" panose="020B0604020202020204" pitchFamily="34" charset="0"/>
              <a:buChar char="•"/>
              <a:defRPr/>
            </a:pPr>
            <a:r>
              <a:rPr lang="en-US" altLang="en-US" dirty="0"/>
              <a:t>The Federal Reserve Bank of New York implements some of the Fed’s most important policy decisions.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5973">
                                            <p:txEl>
                                              <p:pRg st="1" end="1"/>
                                            </p:txEl>
                                          </p:spTgt>
                                        </p:tgtEl>
                                        <p:attrNameLst>
                                          <p:attrName>style.visibility</p:attrName>
                                        </p:attrNameLst>
                                      </p:cBhvr>
                                      <p:to>
                                        <p:strVal val="visible"/>
                                      </p:to>
                                    </p:set>
                                    <p:animEffect transition="in" filter="wipe(left)">
                                      <p:cBhvr>
                                        <p:cTn id="7" dur="500"/>
                                        <p:tgtEl>
                                          <p:spTgt spid="59597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5973">
                                            <p:txEl>
                                              <p:pRg st="2" end="2"/>
                                            </p:txEl>
                                          </p:spTgt>
                                        </p:tgtEl>
                                        <p:attrNameLst>
                                          <p:attrName>style.visibility</p:attrName>
                                        </p:attrNameLst>
                                      </p:cBhvr>
                                      <p:to>
                                        <p:strVal val="visible"/>
                                      </p:to>
                                    </p:set>
                                    <p:animEffect transition="in" filter="wipe(left)">
                                      <p:cBhvr>
                                        <p:cTn id="12" dur="500"/>
                                        <p:tgtEl>
                                          <p:spTgt spid="59597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5973">
                                            <p:txEl>
                                              <p:pRg st="3" end="3"/>
                                            </p:txEl>
                                          </p:spTgt>
                                        </p:tgtEl>
                                        <p:attrNameLst>
                                          <p:attrName>style.visibility</p:attrName>
                                        </p:attrNameLst>
                                      </p:cBhvr>
                                      <p:to>
                                        <p:strVal val="visible"/>
                                      </p:to>
                                    </p:set>
                                    <p:animEffect transition="in" filter="wipe(left)">
                                      <p:cBhvr>
                                        <p:cTn id="17" dur="500"/>
                                        <p:tgtEl>
                                          <p:spTgt spid="5959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6"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6997" name="Rectangle 5"/>
          <p:cNvSpPr>
            <a:spLocks noGrp="1" noChangeArrowheads="1"/>
          </p:cNvSpPr>
          <p:nvPr>
            <p:ph idx="1"/>
          </p:nvPr>
        </p:nvSpPr>
        <p:spPr>
          <a:xfrm>
            <a:off x="360363" y="1439863"/>
            <a:ext cx="8555037" cy="4289425"/>
          </a:xfrm>
        </p:spPr>
        <p:txBody>
          <a:bodyPr/>
          <a:lstStyle/>
          <a:p>
            <a:pPr marL="360000" lvl="1" eaLnBrk="1" hangingPunct="1">
              <a:defRPr/>
            </a:pPr>
            <a:r>
              <a:rPr lang="en-US" altLang="en-US" sz="2600" b="1" dirty="0">
                <a:solidFill>
                  <a:srgbClr val="00468F"/>
                </a:solidFill>
              </a:rPr>
              <a:t>The Federal Open Market Committee</a:t>
            </a:r>
          </a:p>
          <a:p>
            <a:pPr marL="360000" lvl="1" eaLnBrk="1" hangingPunct="1">
              <a:defRPr/>
            </a:pPr>
            <a:r>
              <a:rPr lang="en-US" altLang="en-US" dirty="0"/>
              <a:t>The </a:t>
            </a:r>
            <a:r>
              <a:rPr lang="en-US" altLang="en-US" b="1" dirty="0">
                <a:solidFill>
                  <a:srgbClr val="FF0000"/>
                </a:solidFill>
              </a:rPr>
              <a:t>Federal Open Market Committee</a:t>
            </a:r>
            <a:r>
              <a:rPr lang="en-US" altLang="en-US" dirty="0"/>
              <a:t> (FOMC) is the Fed’s main policy-making committee.</a:t>
            </a:r>
          </a:p>
          <a:p>
            <a:pPr marL="360000" lvl="1" eaLnBrk="1" hangingPunct="1">
              <a:defRPr/>
            </a:pPr>
            <a:r>
              <a:rPr lang="en-US" altLang="en-US" dirty="0"/>
              <a:t>The FOMC consists of </a:t>
            </a:r>
          </a:p>
          <a:p>
            <a:pPr marL="702900" lvl="2" indent="-342900" eaLnBrk="1" hangingPunct="1">
              <a:buFont typeface="Arial" panose="020B0604020202020204" pitchFamily="34" charset="0"/>
              <a:buChar char="•"/>
              <a:defRPr/>
            </a:pPr>
            <a:r>
              <a:rPr lang="en-US" altLang="en-US" dirty="0"/>
              <a:t>The Chair and other six members of the Board of Governors.</a:t>
            </a:r>
          </a:p>
          <a:p>
            <a:pPr marL="702900" lvl="2" indent="-342900" eaLnBrk="1" hangingPunct="1">
              <a:buFont typeface="Arial" panose="020B0604020202020204" pitchFamily="34" charset="0"/>
              <a:buChar char="•"/>
              <a:defRPr/>
            </a:pPr>
            <a:r>
              <a:rPr lang="en-US" altLang="en-US" dirty="0"/>
              <a:t>The president of the Federal Reserve Bank of New York.</a:t>
            </a:r>
          </a:p>
          <a:p>
            <a:pPr marL="702900" lvl="2" indent="-342900" eaLnBrk="1" hangingPunct="1">
              <a:buFont typeface="Arial" panose="020B0604020202020204" pitchFamily="34" charset="0"/>
              <a:buChar char="•"/>
              <a:defRPr/>
            </a:pPr>
            <a:r>
              <a:rPr lang="en-US" altLang="en-US" dirty="0"/>
              <a:t>Four presidents of the other regional Federal Reserve banks (on a yearly rotating basis).</a:t>
            </a:r>
          </a:p>
          <a:p>
            <a:pPr marL="360000" lvl="1" eaLnBrk="1" hangingPunct="1">
              <a:defRPr/>
            </a:pPr>
            <a:r>
              <a:rPr lang="en-US" altLang="en-US" dirty="0"/>
              <a:t>The FOMC meets approximately every six weeks.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6997">
                                            <p:txEl>
                                              <p:pRg st="1" end="1"/>
                                            </p:txEl>
                                          </p:spTgt>
                                        </p:tgtEl>
                                        <p:attrNameLst>
                                          <p:attrName>style.visibility</p:attrName>
                                        </p:attrNameLst>
                                      </p:cBhvr>
                                      <p:to>
                                        <p:strVal val="visible"/>
                                      </p:to>
                                    </p:set>
                                    <p:animEffect transition="in" filter="wipe(left)">
                                      <p:cBhvr>
                                        <p:cTn id="7" dur="500"/>
                                        <p:tgtEl>
                                          <p:spTgt spid="59699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6997">
                                            <p:txEl>
                                              <p:pRg st="2" end="2"/>
                                            </p:txEl>
                                          </p:spTgt>
                                        </p:tgtEl>
                                        <p:attrNameLst>
                                          <p:attrName>style.visibility</p:attrName>
                                        </p:attrNameLst>
                                      </p:cBhvr>
                                      <p:to>
                                        <p:strVal val="visible"/>
                                      </p:to>
                                    </p:set>
                                    <p:animEffect transition="in" filter="wipe(left)">
                                      <p:cBhvr>
                                        <p:cTn id="12" dur="500"/>
                                        <p:tgtEl>
                                          <p:spTgt spid="59699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6997">
                                            <p:txEl>
                                              <p:pRg st="3" end="3"/>
                                            </p:txEl>
                                          </p:spTgt>
                                        </p:tgtEl>
                                        <p:attrNameLst>
                                          <p:attrName>style.visibility</p:attrName>
                                        </p:attrNameLst>
                                      </p:cBhvr>
                                      <p:to>
                                        <p:strVal val="visible"/>
                                      </p:to>
                                    </p:set>
                                    <p:animEffect transition="in" filter="wipe(left)">
                                      <p:cBhvr>
                                        <p:cTn id="17" dur="500"/>
                                        <p:tgtEl>
                                          <p:spTgt spid="59699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6997">
                                            <p:txEl>
                                              <p:pRg st="4" end="4"/>
                                            </p:txEl>
                                          </p:spTgt>
                                        </p:tgtEl>
                                        <p:attrNameLst>
                                          <p:attrName>style.visibility</p:attrName>
                                        </p:attrNameLst>
                                      </p:cBhvr>
                                      <p:to>
                                        <p:strVal val="visible"/>
                                      </p:to>
                                    </p:set>
                                    <p:animEffect transition="in" filter="wipe(left)">
                                      <p:cBhvr>
                                        <p:cTn id="22" dur="500"/>
                                        <p:tgtEl>
                                          <p:spTgt spid="59699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6997">
                                            <p:txEl>
                                              <p:pRg st="5" end="5"/>
                                            </p:txEl>
                                          </p:spTgt>
                                        </p:tgtEl>
                                        <p:attrNameLst>
                                          <p:attrName>style.visibility</p:attrName>
                                        </p:attrNameLst>
                                      </p:cBhvr>
                                      <p:to>
                                        <p:strVal val="visible"/>
                                      </p:to>
                                    </p:set>
                                    <p:animEffect transition="in" filter="wipe(left)">
                                      <p:cBhvr>
                                        <p:cTn id="27" dur="500"/>
                                        <p:tgtEl>
                                          <p:spTgt spid="59699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6997">
                                            <p:txEl>
                                              <p:pRg st="6" end="6"/>
                                            </p:txEl>
                                          </p:spTgt>
                                        </p:tgtEl>
                                        <p:attrNameLst>
                                          <p:attrName>style.visibility</p:attrName>
                                        </p:attrNameLst>
                                      </p:cBhvr>
                                      <p:to>
                                        <p:strVal val="visible"/>
                                      </p:to>
                                    </p:set>
                                    <p:animEffect transition="in" filter="wipe(left)">
                                      <p:cBhvr>
                                        <p:cTn id="32" dur="500"/>
                                        <p:tgtEl>
                                          <p:spTgt spid="5969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0069" name="Rectangle 5"/>
          <p:cNvSpPr>
            <a:spLocks noGrp="1" noChangeArrowheads="1"/>
          </p:cNvSpPr>
          <p:nvPr>
            <p:ph idx="1"/>
          </p:nvPr>
        </p:nvSpPr>
        <p:spPr/>
        <p:txBody>
          <a:bodyPr/>
          <a:lstStyle/>
          <a:p>
            <a:pPr eaLnBrk="1" hangingPunct="1">
              <a:spcBef>
                <a:spcPts val="600"/>
              </a:spcBef>
              <a:spcAft>
                <a:spcPts val="600"/>
              </a:spcAft>
              <a:defRPr/>
            </a:pPr>
            <a:r>
              <a:rPr lang="en-US" altLang="en-US" dirty="0"/>
              <a:t>The Fed’s Policy Tools</a:t>
            </a:r>
          </a:p>
          <a:p>
            <a:pPr marL="360000" lvl="1" eaLnBrk="1" hangingPunct="1">
              <a:defRPr/>
            </a:pPr>
            <a:r>
              <a:rPr lang="en-US" altLang="en-US" dirty="0"/>
              <a:t>The Fed uses four main policy tools:</a:t>
            </a:r>
          </a:p>
          <a:p>
            <a:pPr marL="702900" lvl="2" indent="-342900" eaLnBrk="1" hangingPunct="1">
              <a:buFont typeface="Arial" panose="020B0604020202020204" pitchFamily="34" charset="0"/>
              <a:buChar char="•"/>
              <a:defRPr/>
            </a:pPr>
            <a:r>
              <a:rPr lang="en-US" altLang="en-US" dirty="0"/>
              <a:t>Required reserve ratios </a:t>
            </a:r>
          </a:p>
          <a:p>
            <a:pPr marL="702900" lvl="2" indent="-342900" eaLnBrk="1" hangingPunct="1">
              <a:buFont typeface="Arial" panose="020B0604020202020204" pitchFamily="34" charset="0"/>
              <a:buChar char="•"/>
              <a:defRPr/>
            </a:pPr>
            <a:r>
              <a:rPr lang="en-US" altLang="en-US" dirty="0"/>
              <a:t>Discount rate</a:t>
            </a:r>
          </a:p>
          <a:p>
            <a:pPr marL="702900" lvl="2" indent="-342900" eaLnBrk="1" hangingPunct="1">
              <a:buFont typeface="Arial" panose="020B0604020202020204" pitchFamily="34" charset="0"/>
              <a:buChar char="•"/>
              <a:defRPr/>
            </a:pPr>
            <a:r>
              <a:rPr lang="en-US" altLang="en-US" dirty="0"/>
              <a:t>Open market operations </a:t>
            </a:r>
          </a:p>
          <a:p>
            <a:pPr marL="702900" lvl="2" indent="-342900" eaLnBrk="1" hangingPunct="1">
              <a:buFont typeface="Arial" panose="020B0604020202020204" pitchFamily="34" charset="0"/>
              <a:buChar char="•"/>
              <a:defRPr/>
            </a:pPr>
            <a:r>
              <a:rPr lang="en-US" altLang="en-US" dirty="0"/>
              <a:t>Extraordinary crisis measures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0069">
                                            <p:txEl>
                                              <p:pRg st="1" end="1"/>
                                            </p:txEl>
                                          </p:spTgt>
                                        </p:tgtEl>
                                        <p:attrNameLst>
                                          <p:attrName>style.visibility</p:attrName>
                                        </p:attrNameLst>
                                      </p:cBhvr>
                                      <p:to>
                                        <p:strVal val="visible"/>
                                      </p:to>
                                    </p:set>
                                    <p:animEffect transition="in" filter="wipe(left)">
                                      <p:cBhvr>
                                        <p:cTn id="7" dur="500"/>
                                        <p:tgtEl>
                                          <p:spTgt spid="60006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69">
                                            <p:txEl>
                                              <p:pRg st="2" end="2"/>
                                            </p:txEl>
                                          </p:spTgt>
                                        </p:tgtEl>
                                        <p:attrNameLst>
                                          <p:attrName>style.visibility</p:attrName>
                                        </p:attrNameLst>
                                      </p:cBhvr>
                                      <p:to>
                                        <p:strVal val="visible"/>
                                      </p:to>
                                    </p:set>
                                    <p:animEffect transition="in" filter="wipe(left)">
                                      <p:cBhvr>
                                        <p:cTn id="12" dur="500"/>
                                        <p:tgtEl>
                                          <p:spTgt spid="60006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0069">
                                            <p:txEl>
                                              <p:pRg st="3" end="3"/>
                                            </p:txEl>
                                          </p:spTgt>
                                        </p:tgtEl>
                                        <p:attrNameLst>
                                          <p:attrName>style.visibility</p:attrName>
                                        </p:attrNameLst>
                                      </p:cBhvr>
                                      <p:to>
                                        <p:strVal val="visible"/>
                                      </p:to>
                                    </p:set>
                                    <p:animEffect transition="in" filter="wipe(left)">
                                      <p:cBhvr>
                                        <p:cTn id="17" dur="500"/>
                                        <p:tgtEl>
                                          <p:spTgt spid="60006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0069">
                                            <p:txEl>
                                              <p:pRg st="4" end="4"/>
                                            </p:txEl>
                                          </p:spTgt>
                                        </p:tgtEl>
                                        <p:attrNameLst>
                                          <p:attrName>style.visibility</p:attrName>
                                        </p:attrNameLst>
                                      </p:cBhvr>
                                      <p:to>
                                        <p:strVal val="visible"/>
                                      </p:to>
                                    </p:set>
                                    <p:animEffect transition="in" filter="wipe(left)">
                                      <p:cBhvr>
                                        <p:cTn id="22" dur="500"/>
                                        <p:tgtEl>
                                          <p:spTgt spid="60006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0069">
                                            <p:txEl>
                                              <p:pRg st="5" end="5"/>
                                            </p:txEl>
                                          </p:spTgt>
                                        </p:tgtEl>
                                        <p:attrNameLst>
                                          <p:attrName>style.visibility</p:attrName>
                                        </p:attrNameLst>
                                      </p:cBhvr>
                                      <p:to>
                                        <p:strVal val="visible"/>
                                      </p:to>
                                    </p:set>
                                    <p:animEffect transition="in" filter="wipe(left)">
                                      <p:cBhvr>
                                        <p:cTn id="27" dur="500"/>
                                        <p:tgtEl>
                                          <p:spTgt spid="600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9"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32835"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Required Reserve Ratios</a:t>
            </a:r>
          </a:p>
          <a:p>
            <a:pPr marL="360000" lvl="1" eaLnBrk="1" hangingPunct="1">
              <a:defRPr/>
            </a:pPr>
            <a:r>
              <a:rPr lang="en-US" altLang="en-US" dirty="0"/>
              <a:t>Banks hold reserves. </a:t>
            </a:r>
          </a:p>
          <a:p>
            <a:pPr marL="360000" lvl="1" eaLnBrk="1" hangingPunct="1">
              <a:defRPr/>
            </a:pPr>
            <a:r>
              <a:rPr lang="en-US" altLang="en-US" dirty="0"/>
              <a:t>These reserves are</a:t>
            </a:r>
          </a:p>
          <a:p>
            <a:pPr marL="702900" lvl="2" indent="-342900" eaLnBrk="1" hangingPunct="1">
              <a:buFont typeface="Arial" panose="020B0604020202020204" pitchFamily="34" charset="0"/>
              <a:buChar char="•"/>
              <a:defRPr/>
            </a:pPr>
            <a:r>
              <a:rPr lang="en-US" altLang="en-US" dirty="0"/>
              <a:t>Currency in the institutions’ vaults and ATMs </a:t>
            </a:r>
          </a:p>
          <a:p>
            <a:pPr marL="702900" lvl="2" indent="-342900" eaLnBrk="1" hangingPunct="1">
              <a:buFont typeface="Arial" panose="020B0604020202020204" pitchFamily="34" charset="0"/>
              <a:buChar char="•"/>
              <a:defRPr/>
            </a:pPr>
            <a:r>
              <a:rPr lang="en-US" altLang="en-US" dirty="0"/>
              <a:t>Deposits held with other banks or with the Fed </a:t>
            </a:r>
          </a:p>
          <a:p>
            <a:pPr marL="360000" lvl="1" eaLnBrk="1" hangingPunct="1">
              <a:defRPr/>
            </a:pPr>
            <a:r>
              <a:rPr lang="en-US" altLang="en-US" dirty="0"/>
              <a:t>Banks and thrifts are required to hold a minimum percentage of deposits as reserves, a required reserve ratio.</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2835">
                                            <p:txEl>
                                              <p:pRg st="1" end="1"/>
                                            </p:txEl>
                                          </p:spTgt>
                                        </p:tgtEl>
                                        <p:attrNameLst>
                                          <p:attrName>style.visibility</p:attrName>
                                        </p:attrNameLst>
                                      </p:cBhvr>
                                      <p:to>
                                        <p:strVal val="visible"/>
                                      </p:to>
                                    </p:set>
                                    <p:animEffect transition="in" filter="wipe(left)">
                                      <p:cBhvr>
                                        <p:cTn id="7" dur="500"/>
                                        <p:tgtEl>
                                          <p:spTgt spid="6328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835">
                                            <p:txEl>
                                              <p:pRg st="2" end="2"/>
                                            </p:txEl>
                                          </p:spTgt>
                                        </p:tgtEl>
                                        <p:attrNameLst>
                                          <p:attrName>style.visibility</p:attrName>
                                        </p:attrNameLst>
                                      </p:cBhvr>
                                      <p:to>
                                        <p:strVal val="visible"/>
                                      </p:to>
                                    </p:set>
                                    <p:animEffect transition="in" filter="wipe(left)">
                                      <p:cBhvr>
                                        <p:cTn id="12" dur="500"/>
                                        <p:tgtEl>
                                          <p:spTgt spid="6328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2835">
                                            <p:txEl>
                                              <p:pRg st="3" end="3"/>
                                            </p:txEl>
                                          </p:spTgt>
                                        </p:tgtEl>
                                        <p:attrNameLst>
                                          <p:attrName>style.visibility</p:attrName>
                                        </p:attrNameLst>
                                      </p:cBhvr>
                                      <p:to>
                                        <p:strVal val="visible"/>
                                      </p:to>
                                    </p:set>
                                    <p:animEffect transition="in" filter="wipe(left)">
                                      <p:cBhvr>
                                        <p:cTn id="17" dur="500"/>
                                        <p:tgtEl>
                                          <p:spTgt spid="6328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2835">
                                            <p:txEl>
                                              <p:pRg st="4" end="4"/>
                                            </p:txEl>
                                          </p:spTgt>
                                        </p:tgtEl>
                                        <p:attrNameLst>
                                          <p:attrName>style.visibility</p:attrName>
                                        </p:attrNameLst>
                                      </p:cBhvr>
                                      <p:to>
                                        <p:strVal val="visible"/>
                                      </p:to>
                                    </p:set>
                                    <p:animEffect transition="in" filter="wipe(left)">
                                      <p:cBhvr>
                                        <p:cTn id="22" dur="500"/>
                                        <p:tgtEl>
                                          <p:spTgt spid="6328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2835">
                                            <p:txEl>
                                              <p:pRg st="5" end="5"/>
                                            </p:txEl>
                                          </p:spTgt>
                                        </p:tgtEl>
                                        <p:attrNameLst>
                                          <p:attrName>style.visibility</p:attrName>
                                        </p:attrNameLst>
                                      </p:cBhvr>
                                      <p:to>
                                        <p:strVal val="visible"/>
                                      </p:to>
                                    </p:set>
                                    <p:animEffect transition="in" filter="wipe(left)">
                                      <p:cBhvr>
                                        <p:cTn id="27" dur="500"/>
                                        <p:tgtEl>
                                          <p:spTgt spid="632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1091" name="Rectangle 3"/>
          <p:cNvSpPr>
            <a:spLocks noGrp="1" noChangeArrowheads="1"/>
          </p:cNvSpPr>
          <p:nvPr>
            <p:ph idx="1"/>
          </p:nvPr>
        </p:nvSpPr>
        <p:spPr/>
        <p:txBody>
          <a:bodyPr/>
          <a:lstStyle/>
          <a:p>
            <a:pPr marL="360000" lvl="1" eaLnBrk="1" hangingPunct="1">
              <a:defRPr/>
            </a:pPr>
            <a:r>
              <a:rPr lang="en-US" sz="2600" b="1" dirty="0">
                <a:solidFill>
                  <a:srgbClr val="00468F"/>
                </a:solidFill>
              </a:rPr>
              <a:t>Discount Rate</a:t>
            </a:r>
            <a:endParaRPr lang="en-US" sz="2600" dirty="0"/>
          </a:p>
          <a:p>
            <a:pPr marL="360000" lvl="1" eaLnBrk="1" hangingPunct="1">
              <a:defRPr/>
            </a:pPr>
            <a:r>
              <a:rPr lang="en-US" dirty="0">
                <a:ea typeface="MS Mincho" charset="0"/>
                <a:cs typeface="MS Mincho" charset="0"/>
              </a:rPr>
              <a:t>The discount rate is the interest rate at which the Fed stands ready to lend reserves to commercial banks. </a:t>
            </a:r>
          </a:p>
          <a:p>
            <a:pPr marL="360000" lvl="1" eaLnBrk="1" hangingPunct="1">
              <a:defRPr/>
            </a:pPr>
            <a:r>
              <a:rPr lang="en-US" dirty="0">
                <a:ea typeface="MS Mincho" charset="0"/>
                <a:cs typeface="MS Mincho" charset="0"/>
              </a:rPr>
              <a:t>A change in the discount rate begins with a proposal to the FOMC by at least one of the 12 Federal Reserve banks. </a:t>
            </a:r>
          </a:p>
          <a:p>
            <a:pPr marL="360000" lvl="1" eaLnBrk="1" hangingPunct="1">
              <a:defRPr/>
            </a:pPr>
            <a:r>
              <a:rPr lang="en-US" dirty="0">
                <a:ea typeface="MS Mincho" charset="0"/>
                <a:cs typeface="MS Mincho" charset="0"/>
              </a:rPr>
              <a:t>If the FOMC agrees that a change is required, it proposes the change to the Board of Governors for its approval.</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1091">
                                            <p:txEl>
                                              <p:pRg st="1" end="1"/>
                                            </p:txEl>
                                          </p:spTgt>
                                        </p:tgtEl>
                                        <p:attrNameLst>
                                          <p:attrName>style.visibility</p:attrName>
                                        </p:attrNameLst>
                                      </p:cBhvr>
                                      <p:to>
                                        <p:strVal val="visible"/>
                                      </p:to>
                                    </p:set>
                                    <p:animEffect transition="in" filter="wipe(left)">
                                      <p:cBhvr>
                                        <p:cTn id="7" dur="500"/>
                                        <p:tgtEl>
                                          <p:spTgt spid="601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1091">
                                            <p:txEl>
                                              <p:pRg st="2" end="2"/>
                                            </p:txEl>
                                          </p:spTgt>
                                        </p:tgtEl>
                                        <p:attrNameLst>
                                          <p:attrName>style.visibility</p:attrName>
                                        </p:attrNameLst>
                                      </p:cBhvr>
                                      <p:to>
                                        <p:strVal val="visible"/>
                                      </p:to>
                                    </p:set>
                                    <p:animEffect transition="in" filter="wipe(left)">
                                      <p:cBhvr>
                                        <p:cTn id="12" dur="500"/>
                                        <p:tgtEl>
                                          <p:spTgt spid="601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1091">
                                            <p:txEl>
                                              <p:pRg st="3" end="3"/>
                                            </p:txEl>
                                          </p:spTgt>
                                        </p:tgtEl>
                                        <p:attrNameLst>
                                          <p:attrName>style.visibility</p:attrName>
                                        </p:attrNameLst>
                                      </p:cBhvr>
                                      <p:to>
                                        <p:strVal val="visible"/>
                                      </p:to>
                                    </p:set>
                                    <p:animEffect transition="in" filter="wipe(left)">
                                      <p:cBhvr>
                                        <p:cTn id="17" dur="500"/>
                                        <p:tgtEl>
                                          <p:spTgt spid="601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2115"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Open Market Operations</a:t>
            </a:r>
            <a:endParaRPr lang="en-US" altLang="en-US" sz="2600" dirty="0"/>
          </a:p>
          <a:p>
            <a:pPr marL="360000" lvl="2" eaLnBrk="1" hangingPunct="1">
              <a:buFontTx/>
              <a:buNone/>
              <a:defRPr/>
            </a:pPr>
            <a:r>
              <a:rPr lang="en-US" altLang="en-US" dirty="0">
                <a:ea typeface="MS Mincho" pitchFamily="49" charset="-128"/>
              </a:rPr>
              <a:t>An </a:t>
            </a:r>
            <a:r>
              <a:rPr lang="en-US" altLang="en-US" b="1" dirty="0">
                <a:solidFill>
                  <a:srgbClr val="FF0000"/>
                </a:solidFill>
                <a:ea typeface="MS Mincho" pitchFamily="49" charset="-128"/>
              </a:rPr>
              <a:t>open market operat</a:t>
            </a:r>
            <a:r>
              <a:rPr lang="en-US" altLang="en-US" sz="2600" b="1" dirty="0">
                <a:solidFill>
                  <a:srgbClr val="FF0000"/>
                </a:solidFill>
                <a:ea typeface="MS Mincho" pitchFamily="49" charset="-128"/>
              </a:rPr>
              <a:t>ion</a:t>
            </a:r>
            <a:r>
              <a:rPr lang="en-US" altLang="en-US" dirty="0">
                <a:ea typeface="MS Mincho" pitchFamily="49" charset="-128"/>
              </a:rPr>
              <a:t> is the purchase or sale of government securities—U.S. Treasury bills and bonds—by the New York Fed in the open market. </a:t>
            </a:r>
          </a:p>
          <a:p>
            <a:pPr marL="360000" lvl="2" eaLnBrk="1" hangingPunct="1">
              <a:buFontTx/>
              <a:buNone/>
              <a:defRPr/>
            </a:pPr>
            <a:r>
              <a:rPr lang="en-US" altLang="en-US" dirty="0">
                <a:ea typeface="MS Mincho" pitchFamily="49" charset="-128"/>
              </a:rPr>
              <a:t>When the New York Fed conducts an open market operation, the New York Fed does </a:t>
            </a:r>
            <a:r>
              <a:rPr lang="en-US" altLang="en-US" i="1" dirty="0">
                <a:ea typeface="MS Mincho" pitchFamily="49" charset="-128"/>
              </a:rPr>
              <a:t>not</a:t>
            </a:r>
            <a:r>
              <a:rPr lang="en-US" altLang="en-US" dirty="0">
                <a:ea typeface="MS Mincho" pitchFamily="49" charset="-128"/>
              </a:rPr>
              <a:t> transact with the federal government.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15">
                                            <p:txEl>
                                              <p:pRg st="1" end="1"/>
                                            </p:txEl>
                                          </p:spTgt>
                                        </p:tgtEl>
                                        <p:attrNameLst>
                                          <p:attrName>style.visibility</p:attrName>
                                        </p:attrNameLst>
                                      </p:cBhvr>
                                      <p:to>
                                        <p:strVal val="visible"/>
                                      </p:to>
                                    </p:set>
                                    <p:animEffect transition="in" filter="wipe(left)">
                                      <p:cBhvr>
                                        <p:cTn id="7" dur="500"/>
                                        <p:tgtEl>
                                          <p:spTgt spid="602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15">
                                            <p:txEl>
                                              <p:pRg st="2" end="2"/>
                                            </p:txEl>
                                          </p:spTgt>
                                        </p:tgtEl>
                                        <p:attrNameLst>
                                          <p:attrName>style.visibility</p:attrName>
                                        </p:attrNameLst>
                                      </p:cBhvr>
                                      <p:to>
                                        <p:strVal val="visible"/>
                                      </p:to>
                                    </p:set>
                                    <p:animEffect transition="in" filter="wipe(left)">
                                      <p:cBhvr>
                                        <p:cTn id="12" dur="500"/>
                                        <p:tgtEl>
                                          <p:spTgt spid="602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37987" name="Rectangle 3"/>
          <p:cNvSpPr>
            <a:spLocks noGrp="1" noChangeArrowheads="1"/>
          </p:cNvSpPr>
          <p:nvPr>
            <p:ph idx="1"/>
          </p:nvPr>
        </p:nvSpPr>
        <p:spPr>
          <a:xfrm>
            <a:off x="360363" y="1439863"/>
            <a:ext cx="8229600" cy="4884737"/>
          </a:xfrm>
        </p:spPr>
        <p:txBody>
          <a:bodyPr/>
          <a:lstStyle/>
          <a:p>
            <a:pPr marL="360000" lvl="1" eaLnBrk="1" hangingPunct="1">
              <a:defRPr/>
            </a:pPr>
            <a:r>
              <a:rPr lang="en-US" sz="2600" b="1" dirty="0">
                <a:solidFill>
                  <a:srgbClr val="00468F"/>
                </a:solidFill>
              </a:rPr>
              <a:t>Extraordinary Crisis Measures</a:t>
            </a:r>
          </a:p>
          <a:p>
            <a:pPr marL="360000" lvl="1" eaLnBrk="1" hangingPunct="1">
              <a:defRPr/>
            </a:pPr>
            <a:r>
              <a:rPr lang="en-US" dirty="0"/>
              <a:t>Following the collapse of Lehman Brothers, the Fed (working closely with the U.S. Treasury Department) took a number of major policy moves that created new policy tools. </a:t>
            </a:r>
          </a:p>
          <a:p>
            <a:pPr marL="360000" lvl="1" eaLnBrk="1" hangingPunct="1">
              <a:defRPr/>
            </a:pPr>
            <a:r>
              <a:rPr lang="en-US" dirty="0"/>
              <a:t>These new tools can be grouped under three broad headings:</a:t>
            </a:r>
          </a:p>
          <a:p>
            <a:pPr marL="702900" lvl="1" indent="-342900" eaLnBrk="1" hangingPunct="1">
              <a:buClr>
                <a:srgbClr val="00468F"/>
              </a:buClr>
              <a:buFont typeface="Arial" panose="020B0604020202020204" pitchFamily="34" charset="0"/>
              <a:buChar char="•"/>
              <a:defRPr/>
            </a:pPr>
            <a:r>
              <a:rPr lang="en-US" dirty="0"/>
              <a:t>Quantitative easing</a:t>
            </a:r>
          </a:p>
          <a:p>
            <a:pPr marL="702900" lvl="1" indent="-342900" eaLnBrk="1" hangingPunct="1">
              <a:buClr>
                <a:srgbClr val="00468F"/>
              </a:buClr>
              <a:buFont typeface="Arial" panose="020B0604020202020204" pitchFamily="34" charset="0"/>
              <a:buChar char="•"/>
              <a:defRPr/>
            </a:pPr>
            <a:r>
              <a:rPr lang="en-US" dirty="0"/>
              <a:t>Credit easing</a:t>
            </a:r>
          </a:p>
          <a:p>
            <a:pPr marL="702900" lvl="1" indent="-342900" eaLnBrk="1" hangingPunct="1">
              <a:buClr>
                <a:srgbClr val="00468F"/>
              </a:buClr>
              <a:buFont typeface="Arial" panose="020B0604020202020204" pitchFamily="34" charset="0"/>
              <a:buChar char="•"/>
              <a:defRPr/>
            </a:pPr>
            <a:r>
              <a:rPr lang="en-US" dirty="0"/>
              <a:t>Operation Twist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37987">
                                            <p:txEl>
                                              <p:pRg st="1" end="1"/>
                                            </p:txEl>
                                          </p:spTgt>
                                        </p:tgtEl>
                                        <p:attrNameLst>
                                          <p:attrName>style.visibility</p:attrName>
                                        </p:attrNameLst>
                                      </p:cBhvr>
                                      <p:to>
                                        <p:strVal val="visible"/>
                                      </p:to>
                                    </p:set>
                                    <p:animEffect transition="in" filter="wipe(left)">
                                      <p:cBhvr>
                                        <p:cTn id="7" dur="500"/>
                                        <p:tgtEl>
                                          <p:spTgt spid="937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7987">
                                            <p:txEl>
                                              <p:pRg st="2" end="2"/>
                                            </p:txEl>
                                          </p:spTgt>
                                        </p:tgtEl>
                                        <p:attrNameLst>
                                          <p:attrName>style.visibility</p:attrName>
                                        </p:attrNameLst>
                                      </p:cBhvr>
                                      <p:to>
                                        <p:strVal val="visible"/>
                                      </p:to>
                                    </p:set>
                                    <p:animEffect transition="in" filter="wipe(left)">
                                      <p:cBhvr>
                                        <p:cTn id="12" dur="500"/>
                                        <p:tgtEl>
                                          <p:spTgt spid="937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37987">
                                            <p:txEl>
                                              <p:pRg st="3" end="3"/>
                                            </p:txEl>
                                          </p:spTgt>
                                        </p:tgtEl>
                                        <p:attrNameLst>
                                          <p:attrName>style.visibility</p:attrName>
                                        </p:attrNameLst>
                                      </p:cBhvr>
                                      <p:to>
                                        <p:strVal val="visible"/>
                                      </p:to>
                                    </p:set>
                                    <p:animEffect transition="in" filter="wipe(left)">
                                      <p:cBhvr>
                                        <p:cTn id="17" dur="500"/>
                                        <p:tgtEl>
                                          <p:spTgt spid="937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37987">
                                            <p:txEl>
                                              <p:pRg st="4" end="4"/>
                                            </p:txEl>
                                          </p:spTgt>
                                        </p:tgtEl>
                                        <p:attrNameLst>
                                          <p:attrName>style.visibility</p:attrName>
                                        </p:attrNameLst>
                                      </p:cBhvr>
                                      <p:to>
                                        <p:strVal val="visible"/>
                                      </p:to>
                                    </p:set>
                                    <p:animEffect transition="in" filter="wipe(left)">
                                      <p:cBhvr>
                                        <p:cTn id="22" dur="500"/>
                                        <p:tgtEl>
                                          <p:spTgt spid="9379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37987">
                                            <p:txEl>
                                              <p:pRg st="5" end="5"/>
                                            </p:txEl>
                                          </p:spTgt>
                                        </p:tgtEl>
                                        <p:attrNameLst>
                                          <p:attrName>style.visibility</p:attrName>
                                        </p:attrNameLst>
                                      </p:cBhvr>
                                      <p:to>
                                        <p:strVal val="visible"/>
                                      </p:to>
                                    </p:set>
                                    <p:animEffect transition="in" filter="wipe(left)">
                                      <p:cBhvr>
                                        <p:cTn id="27" dur="500"/>
                                        <p:tgtEl>
                                          <p:spTgt spid="937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0035" name="Rectangle 3"/>
          <p:cNvSpPr>
            <a:spLocks noGrp="1" noChangeArrowheads="1"/>
          </p:cNvSpPr>
          <p:nvPr>
            <p:ph idx="1"/>
          </p:nvPr>
        </p:nvSpPr>
        <p:spPr/>
        <p:txBody>
          <a:bodyPr/>
          <a:lstStyle/>
          <a:p>
            <a:pPr marL="360000" lvl="1" eaLnBrk="1" hangingPunct="1">
              <a:defRPr/>
            </a:pPr>
            <a:r>
              <a:rPr lang="en-US" b="1" i="1" dirty="0"/>
              <a:t>Quantitative Easing (QE)</a:t>
            </a:r>
          </a:p>
          <a:p>
            <a:pPr marL="360000" lvl="1" eaLnBrk="1" hangingPunct="1">
              <a:defRPr/>
            </a:pPr>
            <a:r>
              <a:rPr lang="en-US" dirty="0"/>
              <a:t>When the Fed creates bank reserves by conducting a large-scale open market purchase at a low or possibly zero federal funds rate, the action is called </a:t>
            </a:r>
            <a:r>
              <a:rPr lang="en-US" i="1" dirty="0"/>
              <a:t>quantitative easing</a:t>
            </a:r>
            <a:r>
              <a:rPr lang="en-US" dirty="0"/>
              <a:t>. </a:t>
            </a:r>
          </a:p>
          <a:p>
            <a:pPr marL="360000" lvl="1" eaLnBrk="1" hangingPunct="1">
              <a:defRPr/>
            </a:pPr>
            <a:r>
              <a:rPr lang="en-US" dirty="0"/>
              <a:t>This action differs from a normal open market purchase in its scale and purpose, and it might require the Fed to buy any of a number of private securities rather than government securities.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0035">
                                            <p:txEl>
                                              <p:pRg st="1" end="1"/>
                                            </p:txEl>
                                          </p:spTgt>
                                        </p:tgtEl>
                                        <p:attrNameLst>
                                          <p:attrName>style.visibility</p:attrName>
                                        </p:attrNameLst>
                                      </p:cBhvr>
                                      <p:to>
                                        <p:strVal val="visible"/>
                                      </p:to>
                                    </p:set>
                                    <p:animEffect transition="in" filter="wipe(left)">
                                      <p:cBhvr>
                                        <p:cTn id="7" dur="500"/>
                                        <p:tgtEl>
                                          <p:spTgt spid="940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0035">
                                            <p:txEl>
                                              <p:pRg st="2" end="2"/>
                                            </p:txEl>
                                          </p:spTgt>
                                        </p:tgtEl>
                                        <p:attrNameLst>
                                          <p:attrName>style.visibility</p:attrName>
                                        </p:attrNameLst>
                                      </p:cBhvr>
                                      <p:to>
                                        <p:strVal val="visible"/>
                                      </p:to>
                                    </p:set>
                                    <p:animEffect transition="in" filter="wipe(left)">
                                      <p:cBhvr>
                                        <p:cTn id="12" dur="500"/>
                                        <p:tgtEl>
                                          <p:spTgt spid="94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2083" name="Rectangle 3"/>
          <p:cNvSpPr>
            <a:spLocks noGrp="1" noChangeArrowheads="1"/>
          </p:cNvSpPr>
          <p:nvPr>
            <p:ph idx="1"/>
          </p:nvPr>
        </p:nvSpPr>
        <p:spPr/>
        <p:txBody>
          <a:bodyPr/>
          <a:lstStyle/>
          <a:p>
            <a:pPr marL="360000" lvl="1" eaLnBrk="1" hangingPunct="1">
              <a:defRPr/>
            </a:pPr>
            <a:r>
              <a:rPr lang="en-US" b="1" i="1" dirty="0"/>
              <a:t>Credit Easing </a:t>
            </a:r>
          </a:p>
          <a:p>
            <a:pPr marL="360000" lvl="1" eaLnBrk="1" hangingPunct="1">
              <a:defRPr/>
            </a:pPr>
            <a:r>
              <a:rPr lang="en-US" dirty="0"/>
              <a:t>When the Fed buys private securities or makes loans to financial institutions to stimulate their lending, the action is called </a:t>
            </a:r>
            <a:r>
              <a:rPr lang="en-US" i="1" dirty="0"/>
              <a:t>credit easing</a:t>
            </a:r>
            <a:r>
              <a:rPr lang="en-US" dirty="0"/>
              <a:t>.</a:t>
            </a:r>
          </a:p>
          <a:p>
            <a:pPr marL="360000" lvl="1" eaLnBrk="1" hangingPunct="1">
              <a:defRPr/>
            </a:pPr>
            <a:r>
              <a:rPr lang="en-US" b="1" i="1" dirty="0"/>
              <a:t>Operation Twist </a:t>
            </a:r>
          </a:p>
          <a:p>
            <a:pPr marL="360000" lvl="1" eaLnBrk="1" hangingPunct="1">
              <a:defRPr/>
            </a:pPr>
            <a:r>
              <a:rPr lang="en-US" dirty="0"/>
              <a:t>When the Fed buys long-term government securities and sells short-term government securities, the action is called </a:t>
            </a:r>
            <a:r>
              <a:rPr lang="en-US" i="1" dirty="0"/>
              <a:t>operation twist</a:t>
            </a:r>
            <a:r>
              <a:rPr lang="en-US" dirty="0"/>
              <a:t>.</a:t>
            </a:r>
          </a:p>
          <a:p>
            <a:pPr marL="360000" lvl="1" eaLnBrk="1" hangingPunct="1">
              <a:defRPr/>
            </a:pPr>
            <a:r>
              <a:rPr lang="en-US" dirty="0"/>
              <a:t>The idea is to lower long-term interest rates and stimulate borrowing and investment.</a:t>
            </a:r>
          </a:p>
          <a:p>
            <a:pPr marL="455613" lvl="1" indent="-3175" eaLnBrk="1" hangingPunct="1">
              <a:defRPr/>
            </a:pPr>
            <a:endParaRPr 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2083">
                                            <p:txEl>
                                              <p:pRg st="1" end="1"/>
                                            </p:txEl>
                                          </p:spTgt>
                                        </p:tgtEl>
                                        <p:attrNameLst>
                                          <p:attrName>style.visibility</p:attrName>
                                        </p:attrNameLst>
                                      </p:cBhvr>
                                      <p:to>
                                        <p:strVal val="visible"/>
                                      </p:to>
                                    </p:set>
                                    <p:animEffect transition="in" filter="wipe(left)">
                                      <p:cBhvr>
                                        <p:cTn id="7" dur="500"/>
                                        <p:tgtEl>
                                          <p:spTgt spid="942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083">
                                            <p:txEl>
                                              <p:pRg st="2" end="2"/>
                                            </p:txEl>
                                          </p:spTgt>
                                        </p:tgtEl>
                                        <p:attrNameLst>
                                          <p:attrName>style.visibility</p:attrName>
                                        </p:attrNameLst>
                                      </p:cBhvr>
                                      <p:to>
                                        <p:strVal val="visible"/>
                                      </p:to>
                                    </p:set>
                                    <p:animEffect transition="in" filter="wipe(left)">
                                      <p:cBhvr>
                                        <p:cTn id="12" dur="500"/>
                                        <p:tgtEl>
                                          <p:spTgt spid="942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42083">
                                            <p:txEl>
                                              <p:pRg st="3" end="3"/>
                                            </p:txEl>
                                          </p:spTgt>
                                        </p:tgtEl>
                                        <p:attrNameLst>
                                          <p:attrName>style.visibility</p:attrName>
                                        </p:attrNameLst>
                                      </p:cBhvr>
                                      <p:to>
                                        <p:strVal val="visible"/>
                                      </p:to>
                                    </p:set>
                                    <p:animEffect transition="in" filter="wipe(left)">
                                      <p:cBhvr>
                                        <p:cTn id="17" dur="500"/>
                                        <p:tgtEl>
                                          <p:spTgt spid="942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42083">
                                            <p:txEl>
                                              <p:pRg st="4" end="4"/>
                                            </p:txEl>
                                          </p:spTgt>
                                        </p:tgtEl>
                                        <p:attrNameLst>
                                          <p:attrName>style.visibility</p:attrName>
                                        </p:attrNameLst>
                                      </p:cBhvr>
                                      <p:to>
                                        <p:strVal val="visible"/>
                                      </p:to>
                                    </p:set>
                                    <p:animEffect transition="in" filter="wipe(left)">
                                      <p:cBhvr>
                                        <p:cTn id="22" dur="500"/>
                                        <p:tgtEl>
                                          <p:spTgt spid="942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3989" name="Rectangle 5"/>
          <p:cNvSpPr>
            <a:spLocks noGrp="1" noChangeArrowheads="1"/>
          </p:cNvSpPr>
          <p:nvPr>
            <p:ph idx="1"/>
          </p:nvPr>
        </p:nvSpPr>
        <p:spPr/>
        <p:txBody>
          <a:bodyPr/>
          <a:lstStyle/>
          <a:p>
            <a:pPr lvl="1" eaLnBrk="1" hangingPunct="1">
              <a:defRPr/>
            </a:pPr>
            <a:r>
              <a:rPr lang="en-AU" altLang="en-US" sz="2600" b="1" noProof="1">
                <a:solidFill>
                  <a:srgbClr val="00468F"/>
                </a:solidFill>
              </a:rPr>
              <a:t>Medium of Exchange</a:t>
            </a:r>
          </a:p>
          <a:p>
            <a:pPr lvl="1" eaLnBrk="1" hangingPunct="1">
              <a:defRPr/>
            </a:pPr>
            <a:r>
              <a:rPr lang="en-US" altLang="en-US" b="1" dirty="0">
                <a:solidFill>
                  <a:srgbClr val="FF0000"/>
                </a:solidFill>
              </a:rPr>
              <a:t>Medium of exchange </a:t>
            </a:r>
            <a:r>
              <a:rPr lang="en-US" altLang="en-US" dirty="0"/>
              <a:t>is a</a:t>
            </a:r>
            <a:r>
              <a:rPr lang="en-US" altLang="en-US" noProof="1"/>
              <a:t> object that is generally accepted in return for goods and services. </a:t>
            </a:r>
          </a:p>
          <a:p>
            <a:pPr lvl="1" eaLnBrk="1" hangingPunct="1">
              <a:defRPr/>
            </a:pPr>
            <a:r>
              <a:rPr lang="en-US" altLang="en-US" noProof="1"/>
              <a:t>Without money, you would have to exchange goods and services directly for other goods and services—an exchange called </a:t>
            </a:r>
            <a:r>
              <a:rPr lang="en-US" altLang="en-US" b="1" noProof="1">
                <a:solidFill>
                  <a:srgbClr val="FF0000"/>
                </a:solidFill>
              </a:rPr>
              <a:t>barter</a:t>
            </a:r>
            <a:r>
              <a:rPr lang="en-US" altLang="en-US" noProof="1"/>
              <a:t>.</a:t>
            </a:r>
            <a:endParaRPr lang="en-US" alt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989">
                                            <p:txEl>
                                              <p:pRg st="1" end="1"/>
                                            </p:txEl>
                                          </p:spTgt>
                                        </p:tgtEl>
                                        <p:attrNameLst>
                                          <p:attrName>style.visibility</p:attrName>
                                        </p:attrNameLst>
                                      </p:cBhvr>
                                      <p:to>
                                        <p:strVal val="visible"/>
                                      </p:to>
                                    </p:set>
                                    <p:animEffect transition="in" filter="wipe(left)">
                                      <p:cBhvr>
                                        <p:cTn id="7" dur="500"/>
                                        <p:tgtEl>
                                          <p:spTgt spid="55398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3989">
                                            <p:txEl>
                                              <p:pRg st="2" end="2"/>
                                            </p:txEl>
                                          </p:spTgt>
                                        </p:tgtEl>
                                        <p:attrNameLst>
                                          <p:attrName>style.visibility</p:attrName>
                                        </p:attrNameLst>
                                      </p:cBhvr>
                                      <p:to>
                                        <p:strVal val="visible"/>
                                      </p:to>
                                    </p:set>
                                    <p:animEffect transition="in" filter="wipe(left)">
                                      <p:cBhvr>
                                        <p:cTn id="12" dur="500"/>
                                        <p:tgtEl>
                                          <p:spTgt spid="5539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40"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3141" name="Rectangle 5"/>
          <p:cNvSpPr>
            <a:spLocks noGrp="1" noChangeArrowheads="1"/>
          </p:cNvSpPr>
          <p:nvPr>
            <p:ph idx="1"/>
          </p:nvPr>
        </p:nvSpPr>
        <p:spPr/>
        <p:txBody>
          <a:bodyPr/>
          <a:lstStyle/>
          <a:p>
            <a:pPr eaLnBrk="1" hangingPunct="1">
              <a:spcBef>
                <a:spcPts val="600"/>
              </a:spcBef>
              <a:spcAft>
                <a:spcPts val="600"/>
              </a:spcAft>
              <a:defRPr/>
            </a:pPr>
            <a:r>
              <a:rPr lang="en-US" altLang="en-US" dirty="0"/>
              <a:t>How the Fed’s Policy Tools Work</a:t>
            </a:r>
            <a:endParaRPr lang="en-US" altLang="en-US" noProof="1"/>
          </a:p>
          <a:p>
            <a:pPr lvl="1" eaLnBrk="1" hangingPunct="1">
              <a:defRPr/>
            </a:pPr>
            <a:r>
              <a:rPr lang="en-US" altLang="en-US" dirty="0"/>
              <a:t>The Fed’s normal policy tools work by changing either the demand for or the supply of monetary base, which in turn changes the interest rate.</a:t>
            </a:r>
          </a:p>
          <a:p>
            <a:pPr lvl="1" eaLnBrk="1" hangingPunct="1">
              <a:defRPr/>
            </a:pPr>
            <a:r>
              <a:rPr lang="en-US" altLang="en-US" noProof="1"/>
              <a:t>The </a:t>
            </a:r>
            <a:r>
              <a:rPr lang="en-US" altLang="en-US" b="1" dirty="0">
                <a:solidFill>
                  <a:srgbClr val="FF0000"/>
                </a:solidFill>
              </a:rPr>
              <a:t>monetary base</a:t>
            </a:r>
            <a:r>
              <a:rPr lang="en-US" altLang="en-US" dirty="0"/>
              <a:t> is the </a:t>
            </a:r>
            <a:r>
              <a:rPr lang="en-US" altLang="en-US" noProof="1"/>
              <a:t>sum of coins, Federal Reserve </a:t>
            </a:r>
            <a:r>
              <a:rPr lang="en-US" altLang="en-US" dirty="0"/>
              <a:t>note</a:t>
            </a:r>
            <a:r>
              <a:rPr lang="en-US" altLang="en-US" noProof="1"/>
              <a:t>s, and banks’ </a:t>
            </a:r>
            <a:r>
              <a:rPr lang="en-US" altLang="en-US" dirty="0"/>
              <a:t>reserve</a:t>
            </a:r>
            <a:r>
              <a:rPr lang="en-US" altLang="en-US" noProof="1"/>
              <a:t>s at the Fed. </a:t>
            </a:r>
          </a:p>
          <a:p>
            <a:pPr lvl="1" eaLnBrk="1" hangingPunct="1">
              <a:defRPr/>
            </a:pPr>
            <a:r>
              <a:rPr lang="en-US" altLang="en-US" noProof="1"/>
              <a:t>The monetary base is so called because it acts like a base that supports the nation’s money. </a:t>
            </a:r>
          </a:p>
          <a:p>
            <a:pPr lvl="1" eaLnBrk="1" hangingPunct="1">
              <a:defRPr/>
            </a:pPr>
            <a:r>
              <a:rPr lang="en-US" altLang="en-US" noProof="1"/>
              <a:t>The larger the monetary base, the greater is the quantity of money that it can support.</a:t>
            </a:r>
            <a:endParaRPr lang="en-US" alt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3141">
                                            <p:txEl>
                                              <p:pRg st="1" end="1"/>
                                            </p:txEl>
                                          </p:spTgt>
                                        </p:tgtEl>
                                        <p:attrNameLst>
                                          <p:attrName>style.visibility</p:attrName>
                                        </p:attrNameLst>
                                      </p:cBhvr>
                                      <p:to>
                                        <p:strVal val="visible"/>
                                      </p:to>
                                    </p:set>
                                    <p:animEffect transition="in" filter="wipe(left)">
                                      <p:cBhvr>
                                        <p:cTn id="7" dur="500"/>
                                        <p:tgtEl>
                                          <p:spTgt spid="6031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3141">
                                            <p:txEl>
                                              <p:pRg st="2" end="2"/>
                                            </p:txEl>
                                          </p:spTgt>
                                        </p:tgtEl>
                                        <p:attrNameLst>
                                          <p:attrName>style.visibility</p:attrName>
                                        </p:attrNameLst>
                                      </p:cBhvr>
                                      <p:to>
                                        <p:strVal val="visible"/>
                                      </p:to>
                                    </p:set>
                                    <p:animEffect transition="in" filter="wipe(left)">
                                      <p:cBhvr>
                                        <p:cTn id="12" dur="500"/>
                                        <p:tgtEl>
                                          <p:spTgt spid="6031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3141">
                                            <p:txEl>
                                              <p:pRg st="3" end="3"/>
                                            </p:txEl>
                                          </p:spTgt>
                                        </p:tgtEl>
                                        <p:attrNameLst>
                                          <p:attrName>style.visibility</p:attrName>
                                        </p:attrNameLst>
                                      </p:cBhvr>
                                      <p:to>
                                        <p:strVal val="visible"/>
                                      </p:to>
                                    </p:set>
                                    <p:animEffect transition="in" filter="wipe(left)">
                                      <p:cBhvr>
                                        <p:cTn id="17" dur="500"/>
                                        <p:tgtEl>
                                          <p:spTgt spid="60314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3141">
                                            <p:txEl>
                                              <p:pRg st="4" end="4"/>
                                            </p:txEl>
                                          </p:spTgt>
                                        </p:tgtEl>
                                        <p:attrNameLst>
                                          <p:attrName>style.visibility</p:attrName>
                                        </p:attrNameLst>
                                      </p:cBhvr>
                                      <p:to>
                                        <p:strVal val="visible"/>
                                      </p:to>
                                    </p:set>
                                    <p:animEffect transition="in" filter="wipe(left)">
                                      <p:cBhvr>
                                        <p:cTn id="22" dur="500"/>
                                        <p:tgtEl>
                                          <p:spTgt spid="603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12355" name="Rectangle 3"/>
          <p:cNvSpPr>
            <a:spLocks noGrp="1" noChangeArrowheads="1"/>
          </p:cNvSpPr>
          <p:nvPr>
            <p:ph idx="1"/>
          </p:nvPr>
        </p:nvSpPr>
        <p:spPr/>
        <p:txBody>
          <a:bodyPr/>
          <a:lstStyle/>
          <a:p>
            <a:pPr lvl="1" eaLnBrk="1" hangingPunct="1">
              <a:defRPr/>
            </a:pPr>
            <a:r>
              <a:rPr lang="en-US" altLang="en-US" dirty="0"/>
              <a:t>By increasing the required reserve ratio, the Fed can force banks to hold a larger quantity of monetary base.</a:t>
            </a:r>
          </a:p>
          <a:p>
            <a:pPr lvl="1" eaLnBrk="1" hangingPunct="1">
              <a:defRPr/>
            </a:pPr>
            <a:r>
              <a:rPr lang="en-US" altLang="en-US" dirty="0">
                <a:ea typeface="MS Mincho" pitchFamily="49" charset="-128"/>
              </a:rPr>
              <a:t>By raising the discount rate, the Fed can make it more costly for the banks to borrow reserves—borrow monetary base. </a:t>
            </a:r>
          </a:p>
          <a:p>
            <a:pPr lvl="1" eaLnBrk="1" hangingPunct="1">
              <a:defRPr/>
            </a:pPr>
            <a:r>
              <a:rPr lang="en-US" altLang="en-US" dirty="0">
                <a:ea typeface="MS Mincho" pitchFamily="49" charset="-128"/>
              </a:rPr>
              <a:t>By selling securities in the open market, the Fed can decrease the monetary base.</a:t>
            </a:r>
          </a:p>
          <a:p>
            <a:pPr lvl="1" eaLnBrk="1" hangingPunct="1">
              <a:defRPr/>
            </a:pPr>
            <a:r>
              <a:rPr lang="en-US" altLang="en-US" dirty="0">
                <a:ea typeface="MS Mincho" pitchFamily="49" charset="-128"/>
              </a:rPr>
              <a:t>All these actions lead to an increase in the interest rate.</a:t>
            </a:r>
            <a:endParaRPr lang="en-CA" alt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2355">
                                            <p:txEl>
                                              <p:pRg st="1" end="1"/>
                                            </p:txEl>
                                          </p:spTgt>
                                        </p:tgtEl>
                                        <p:attrNameLst>
                                          <p:attrName>style.visibility</p:attrName>
                                        </p:attrNameLst>
                                      </p:cBhvr>
                                      <p:to>
                                        <p:strVal val="visible"/>
                                      </p:to>
                                    </p:set>
                                    <p:animEffect transition="in" filter="wipe(left)">
                                      <p:cBhvr>
                                        <p:cTn id="7" dur="500"/>
                                        <p:tgtEl>
                                          <p:spTgt spid="612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2355">
                                            <p:txEl>
                                              <p:pRg st="2" end="2"/>
                                            </p:txEl>
                                          </p:spTgt>
                                        </p:tgtEl>
                                        <p:attrNameLst>
                                          <p:attrName>style.visibility</p:attrName>
                                        </p:attrNameLst>
                                      </p:cBhvr>
                                      <p:to>
                                        <p:strVal val="visible"/>
                                      </p:to>
                                    </p:set>
                                    <p:animEffect transition="in" filter="wipe(left)">
                                      <p:cBhvr>
                                        <p:cTn id="12" dur="500"/>
                                        <p:tgtEl>
                                          <p:spTgt spid="612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2355">
                                            <p:txEl>
                                              <p:pRg st="3" end="3"/>
                                            </p:txEl>
                                          </p:spTgt>
                                        </p:tgtEl>
                                        <p:attrNameLst>
                                          <p:attrName>style.visibility</p:attrName>
                                        </p:attrNameLst>
                                      </p:cBhvr>
                                      <p:to>
                                        <p:strVal val="visible"/>
                                      </p:to>
                                    </p:set>
                                    <p:animEffect transition="in" filter="wipe(left)">
                                      <p:cBhvr>
                                        <p:cTn id="17" dur="500"/>
                                        <p:tgtEl>
                                          <p:spTgt spid="612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709635" name="Rectangle 3"/>
          <p:cNvSpPr>
            <a:spLocks noGrp="1" noChangeArrowheads="1"/>
          </p:cNvSpPr>
          <p:nvPr>
            <p:ph idx="1"/>
          </p:nvPr>
        </p:nvSpPr>
        <p:spPr/>
        <p:txBody>
          <a:bodyPr/>
          <a:lstStyle/>
          <a:p>
            <a:pPr lvl="1" eaLnBrk="1" hangingPunct="1">
              <a:defRPr/>
            </a:pPr>
            <a:r>
              <a:rPr lang="en-US" dirty="0"/>
              <a:t>By decreasing the required reserve ratio, the Fed can permit the banks to hold a smaller quantity of monetary base.</a:t>
            </a:r>
          </a:p>
          <a:p>
            <a:pPr lvl="1" eaLnBrk="1" hangingPunct="1">
              <a:defRPr/>
            </a:pPr>
            <a:r>
              <a:rPr lang="en-US" dirty="0">
                <a:ea typeface="MS Mincho" charset="0"/>
                <a:cs typeface="MS Mincho" charset="0"/>
              </a:rPr>
              <a:t>By lowering the discount rate, the Fed can make it less costly for the banks to borrow monetary base. </a:t>
            </a:r>
          </a:p>
          <a:p>
            <a:pPr lvl="1" eaLnBrk="1" hangingPunct="1">
              <a:defRPr/>
            </a:pPr>
            <a:r>
              <a:rPr lang="en-US" dirty="0">
                <a:ea typeface="MS Mincho" charset="0"/>
                <a:cs typeface="MS Mincho" charset="0"/>
              </a:rPr>
              <a:t>By buying securities in the open market, the Fed can increase the monetary base.</a:t>
            </a:r>
          </a:p>
          <a:p>
            <a:pPr lvl="1" eaLnBrk="1" hangingPunct="1">
              <a:defRPr/>
            </a:pPr>
            <a:r>
              <a:rPr lang="en-US" dirty="0">
                <a:ea typeface="MS Mincho" charset="0"/>
                <a:cs typeface="MS Mincho" charset="0"/>
              </a:rPr>
              <a:t>All these actions lead to a decrease in the interest rate.</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9635">
                                            <p:txEl>
                                              <p:pRg st="1" end="1"/>
                                            </p:txEl>
                                          </p:spTgt>
                                        </p:tgtEl>
                                        <p:attrNameLst>
                                          <p:attrName>style.visibility</p:attrName>
                                        </p:attrNameLst>
                                      </p:cBhvr>
                                      <p:to>
                                        <p:strVal val="visible"/>
                                      </p:to>
                                    </p:set>
                                    <p:animEffect transition="in" filter="wipe(left)">
                                      <p:cBhvr>
                                        <p:cTn id="7" dur="500"/>
                                        <p:tgtEl>
                                          <p:spTgt spid="7096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9635">
                                            <p:txEl>
                                              <p:pRg st="2" end="2"/>
                                            </p:txEl>
                                          </p:spTgt>
                                        </p:tgtEl>
                                        <p:attrNameLst>
                                          <p:attrName>style.visibility</p:attrName>
                                        </p:attrNameLst>
                                      </p:cBhvr>
                                      <p:to>
                                        <p:strVal val="visible"/>
                                      </p:to>
                                    </p:set>
                                    <p:animEffect transition="in" filter="wipe(left)">
                                      <p:cBhvr>
                                        <p:cTn id="12" dur="500"/>
                                        <p:tgtEl>
                                          <p:spTgt spid="7096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9635">
                                            <p:txEl>
                                              <p:pRg st="3" end="3"/>
                                            </p:txEl>
                                          </p:spTgt>
                                        </p:tgtEl>
                                        <p:attrNameLst>
                                          <p:attrName>style.visibility</p:attrName>
                                        </p:attrNameLst>
                                      </p:cBhvr>
                                      <p:to>
                                        <p:strVal val="visible"/>
                                      </p:to>
                                    </p:set>
                                    <p:animEffect transition="in" filter="wipe(left)">
                                      <p:cBhvr>
                                        <p:cTn id="17" dur="500"/>
                                        <p:tgtEl>
                                          <p:spTgt spid="70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251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Creating Deposits by Making Loans</a:t>
            </a:r>
          </a:p>
          <a:p>
            <a:pPr lvl="1" eaLnBrk="1" hangingPunct="1">
              <a:defRPr/>
            </a:pPr>
            <a:r>
              <a:rPr lang="en-CA" dirty="0"/>
              <a:t>Banks create deposits when they make loans and the new deposits created are new money.</a:t>
            </a:r>
          </a:p>
          <a:p>
            <a:pPr lvl="1" eaLnBrk="1" hangingPunct="1">
              <a:defRPr/>
            </a:pPr>
            <a:r>
              <a:rPr lang="en-CA" dirty="0"/>
              <a:t>The quantity of deposits that banks can create is limited by three factors:</a:t>
            </a:r>
          </a:p>
          <a:p>
            <a:pPr marL="701675" lvl="1" indent="-342900" eaLnBrk="1" hangingPunct="1">
              <a:buClr>
                <a:srgbClr val="00468F"/>
              </a:buClr>
              <a:buFont typeface="Arial" panose="020B0604020202020204" pitchFamily="34" charset="0"/>
              <a:buChar char="•"/>
              <a:defRPr/>
            </a:pPr>
            <a:r>
              <a:rPr lang="en-CA" dirty="0"/>
              <a:t>The monetary base</a:t>
            </a:r>
          </a:p>
          <a:p>
            <a:pPr marL="701675" lvl="1" indent="-342900" eaLnBrk="1" hangingPunct="1">
              <a:buClr>
                <a:srgbClr val="00468F"/>
              </a:buClr>
              <a:buFont typeface="Arial" panose="020B0604020202020204" pitchFamily="34" charset="0"/>
              <a:buChar char="•"/>
              <a:defRPr/>
            </a:pPr>
            <a:r>
              <a:rPr lang="en-CA" dirty="0"/>
              <a:t>Desired reserves</a:t>
            </a:r>
          </a:p>
          <a:p>
            <a:pPr marL="701675" lvl="1" indent="-342900" eaLnBrk="1" hangingPunct="1">
              <a:buClr>
                <a:srgbClr val="00468F"/>
              </a:buClr>
              <a:buFont typeface="Arial" panose="020B0604020202020204" pitchFamily="34" charset="0"/>
              <a:buChar char="•"/>
              <a:defRPr/>
            </a:pPr>
            <a:r>
              <a:rPr lang="en-CA" dirty="0"/>
              <a:t>Desired currency holding</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2515">
                                            <p:txEl>
                                              <p:pRg st="1" end="1"/>
                                            </p:txEl>
                                          </p:spTgt>
                                        </p:tgtEl>
                                        <p:attrNameLst>
                                          <p:attrName>style.visibility</p:attrName>
                                        </p:attrNameLst>
                                      </p:cBhvr>
                                      <p:to>
                                        <p:strVal val="visible"/>
                                      </p:to>
                                    </p:set>
                                    <p:animEffect transition="in" filter="wipe(left)">
                                      <p:cBhvr>
                                        <p:cTn id="7" dur="500"/>
                                        <p:tgtEl>
                                          <p:spTgt spid="832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2515">
                                            <p:txEl>
                                              <p:pRg st="2" end="2"/>
                                            </p:txEl>
                                          </p:spTgt>
                                        </p:tgtEl>
                                        <p:attrNameLst>
                                          <p:attrName>style.visibility</p:attrName>
                                        </p:attrNameLst>
                                      </p:cBhvr>
                                      <p:to>
                                        <p:strVal val="visible"/>
                                      </p:to>
                                    </p:set>
                                    <p:animEffect transition="in" filter="wipe(left)">
                                      <p:cBhvr>
                                        <p:cTn id="12" dur="500"/>
                                        <p:tgtEl>
                                          <p:spTgt spid="832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2515">
                                            <p:txEl>
                                              <p:pRg st="3" end="3"/>
                                            </p:txEl>
                                          </p:spTgt>
                                        </p:tgtEl>
                                        <p:attrNameLst>
                                          <p:attrName>style.visibility</p:attrName>
                                        </p:attrNameLst>
                                      </p:cBhvr>
                                      <p:to>
                                        <p:strVal val="visible"/>
                                      </p:to>
                                    </p:set>
                                    <p:animEffect transition="in" filter="wipe(left)">
                                      <p:cBhvr>
                                        <p:cTn id="17" dur="500"/>
                                        <p:tgtEl>
                                          <p:spTgt spid="832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2515">
                                            <p:txEl>
                                              <p:pRg st="4" end="4"/>
                                            </p:txEl>
                                          </p:spTgt>
                                        </p:tgtEl>
                                        <p:attrNameLst>
                                          <p:attrName>style.visibility</p:attrName>
                                        </p:attrNameLst>
                                      </p:cBhvr>
                                      <p:to>
                                        <p:strVal val="visible"/>
                                      </p:to>
                                    </p:set>
                                    <p:animEffect transition="in" filter="wipe(left)">
                                      <p:cBhvr>
                                        <p:cTn id="22" dur="500"/>
                                        <p:tgtEl>
                                          <p:spTgt spid="832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2515">
                                            <p:txEl>
                                              <p:pRg st="5" end="5"/>
                                            </p:txEl>
                                          </p:spTgt>
                                        </p:tgtEl>
                                        <p:attrNameLst>
                                          <p:attrName>style.visibility</p:attrName>
                                        </p:attrNameLst>
                                      </p:cBhvr>
                                      <p:to>
                                        <p:strVal val="visible"/>
                                      </p:to>
                                    </p:set>
                                    <p:animEffect transition="in" filter="wipe(left)">
                                      <p:cBhvr>
                                        <p:cTn id="27" dur="500"/>
                                        <p:tgtEl>
                                          <p:spTgt spid="832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79619" name="Rectangle 3"/>
          <p:cNvSpPr>
            <a:spLocks noGrp="1" noChangeArrowheads="1"/>
          </p:cNvSpPr>
          <p:nvPr>
            <p:ph idx="1"/>
          </p:nvPr>
        </p:nvSpPr>
        <p:spPr/>
        <p:txBody>
          <a:bodyPr/>
          <a:lstStyle/>
          <a:p>
            <a:pPr lvl="1" eaLnBrk="1" hangingPunct="1">
              <a:tabLst>
                <a:tab pos="796925" algn="l"/>
              </a:tabLst>
              <a:defRPr/>
            </a:pPr>
            <a:r>
              <a:rPr lang="en-CA" altLang="en-US" sz="2600" b="1">
                <a:solidFill>
                  <a:srgbClr val="00468F"/>
                </a:solidFill>
                <a:ea typeface="ＭＳ Ｐゴシック" panose="020B0600070205080204" pitchFamily="34" charset="-128"/>
              </a:rPr>
              <a:t>The Monetary Base</a:t>
            </a:r>
          </a:p>
          <a:p>
            <a:pPr lvl="1" eaLnBrk="1" hangingPunct="1">
              <a:tabLst>
                <a:tab pos="796925" algn="l"/>
              </a:tabLst>
              <a:defRPr/>
            </a:pPr>
            <a:r>
              <a:rPr lang="en-CA" altLang="en-US">
                <a:ea typeface="ＭＳ Ｐゴシック" panose="020B0600070205080204" pitchFamily="34" charset="-128"/>
              </a:rPr>
              <a:t>The monetary base is the sum of Federal Reserve notes, coins, and banks</a:t>
            </a:r>
            <a:r>
              <a:rPr lang="ja-JP" altLang="en-CA">
                <a:ea typeface="ＭＳ Ｐゴシック" panose="020B0600070205080204" pitchFamily="34" charset="-128"/>
              </a:rPr>
              <a:t>’</a:t>
            </a:r>
            <a:r>
              <a:rPr lang="en-CA" altLang="ja-JP">
                <a:ea typeface="ＭＳ Ｐゴシック" panose="020B0600070205080204" pitchFamily="34" charset="-128"/>
              </a:rPr>
              <a:t>deposits at the Fed.</a:t>
            </a:r>
          </a:p>
          <a:p>
            <a:pPr lvl="1" eaLnBrk="1" hangingPunct="1">
              <a:tabLst>
                <a:tab pos="796925" algn="l"/>
              </a:tabLst>
              <a:defRPr/>
            </a:pPr>
            <a:r>
              <a:rPr lang="en-CA" altLang="en-US">
                <a:ea typeface="ＭＳ Ｐゴシック" panose="020B0600070205080204" pitchFamily="34" charset="-128"/>
              </a:rPr>
              <a:t>The size of the monetary base limits the total quantity of money that the banking system can create because</a:t>
            </a:r>
          </a:p>
          <a:p>
            <a:pPr lvl="1" eaLnBrk="1" hangingPunct="1">
              <a:buFontTx/>
              <a:buAutoNum type="arabicParenR"/>
              <a:tabLst>
                <a:tab pos="796925" algn="l"/>
              </a:tabLst>
              <a:defRPr/>
            </a:pPr>
            <a:r>
              <a:rPr lang="en-CA" altLang="en-US">
                <a:ea typeface="ＭＳ Ｐゴシック" panose="020B0600070205080204" pitchFamily="34" charset="-128"/>
              </a:rPr>
              <a:t>Banks have desired reserves.</a:t>
            </a:r>
          </a:p>
          <a:p>
            <a:pPr lvl="1" eaLnBrk="1" hangingPunct="1">
              <a:buFontTx/>
              <a:buAutoNum type="arabicParenR"/>
              <a:tabLst>
                <a:tab pos="796925" algn="l"/>
              </a:tabLst>
              <a:defRPr/>
            </a:pPr>
            <a:r>
              <a:rPr lang="en-CA" altLang="en-US">
                <a:ea typeface="ＭＳ Ｐゴシック" panose="020B0600070205080204" pitchFamily="34" charset="-128"/>
              </a:rPr>
              <a:t>Households and firms have desired currency holdings.</a:t>
            </a:r>
          </a:p>
          <a:p>
            <a:pPr lvl="1" eaLnBrk="1" hangingPunct="1">
              <a:tabLst>
                <a:tab pos="796925" algn="l"/>
              </a:tabLst>
              <a:defRPr/>
            </a:pPr>
            <a:r>
              <a:rPr lang="en-CA" altLang="en-US">
                <a:ea typeface="ＭＳ Ｐゴシック" panose="020B0600070205080204" pitchFamily="34" charset="-128"/>
              </a:rPr>
              <a:t>And both of these desired holdings of monetary base depend on the quantity of money.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9619">
                                            <p:txEl>
                                              <p:pRg st="1" end="1"/>
                                            </p:txEl>
                                          </p:spTgt>
                                        </p:tgtEl>
                                        <p:attrNameLst>
                                          <p:attrName>style.visibility</p:attrName>
                                        </p:attrNameLst>
                                      </p:cBhvr>
                                      <p:to>
                                        <p:strVal val="visible"/>
                                      </p:to>
                                    </p:set>
                                    <p:animEffect transition="in" filter="wipe(left)">
                                      <p:cBhvr>
                                        <p:cTn id="7" dur="1000"/>
                                        <p:tgtEl>
                                          <p:spTgt spid="87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9619">
                                            <p:txEl>
                                              <p:pRg st="2" end="2"/>
                                            </p:txEl>
                                          </p:spTgt>
                                        </p:tgtEl>
                                        <p:attrNameLst>
                                          <p:attrName>style.visibility</p:attrName>
                                        </p:attrNameLst>
                                      </p:cBhvr>
                                      <p:to>
                                        <p:strVal val="visible"/>
                                      </p:to>
                                    </p:set>
                                    <p:animEffect transition="in" filter="wipe(left)">
                                      <p:cBhvr>
                                        <p:cTn id="12" dur="1000"/>
                                        <p:tgtEl>
                                          <p:spTgt spid="87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9619">
                                            <p:txEl>
                                              <p:pRg st="3" end="3"/>
                                            </p:txEl>
                                          </p:spTgt>
                                        </p:tgtEl>
                                        <p:attrNameLst>
                                          <p:attrName>style.visibility</p:attrName>
                                        </p:attrNameLst>
                                      </p:cBhvr>
                                      <p:to>
                                        <p:strVal val="visible"/>
                                      </p:to>
                                    </p:set>
                                    <p:animEffect transition="in" filter="wipe(left)">
                                      <p:cBhvr>
                                        <p:cTn id="17" dur="1000"/>
                                        <p:tgtEl>
                                          <p:spTgt spid="879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9619">
                                            <p:txEl>
                                              <p:pRg st="4" end="4"/>
                                            </p:txEl>
                                          </p:spTgt>
                                        </p:tgtEl>
                                        <p:attrNameLst>
                                          <p:attrName>style.visibility</p:attrName>
                                        </p:attrNameLst>
                                      </p:cBhvr>
                                      <p:to>
                                        <p:strVal val="visible"/>
                                      </p:to>
                                    </p:set>
                                    <p:animEffect transition="in" filter="wipe(left)">
                                      <p:cBhvr>
                                        <p:cTn id="22" dur="1000"/>
                                        <p:tgtEl>
                                          <p:spTgt spid="8796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9619">
                                            <p:txEl>
                                              <p:pRg st="5" end="5"/>
                                            </p:txEl>
                                          </p:spTgt>
                                        </p:tgtEl>
                                        <p:attrNameLst>
                                          <p:attrName>style.visibility</p:attrName>
                                        </p:attrNameLst>
                                      </p:cBhvr>
                                      <p:to>
                                        <p:strVal val="visible"/>
                                      </p:to>
                                    </p:set>
                                    <p:animEffect transition="in" filter="wipe(left)">
                                      <p:cBhvr>
                                        <p:cTn id="27" dur="1000"/>
                                        <p:tgtEl>
                                          <p:spTgt spid="87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81667" name="Rectangle 3"/>
          <p:cNvSpPr>
            <a:spLocks noGrp="1" noChangeArrowheads="1"/>
          </p:cNvSpPr>
          <p:nvPr>
            <p:ph idx="1"/>
          </p:nvPr>
        </p:nvSpPr>
        <p:spPr/>
        <p:txBody>
          <a:bodyPr/>
          <a:lstStyle/>
          <a:p>
            <a:pPr lvl="1" eaLnBrk="1" hangingPunct="1">
              <a:defRPr/>
            </a:pPr>
            <a:r>
              <a:rPr lang="en-CA" altLang="en-US" sz="2600" b="1" dirty="0">
                <a:solidFill>
                  <a:srgbClr val="00468F"/>
                </a:solidFill>
              </a:rPr>
              <a:t>Desired Reserves</a:t>
            </a:r>
          </a:p>
          <a:p>
            <a:pPr lvl="1" eaLnBrk="1" hangingPunct="1">
              <a:defRPr/>
            </a:pPr>
            <a:r>
              <a:rPr lang="en-CA" altLang="en-US" dirty="0"/>
              <a:t>A bank</a:t>
            </a:r>
            <a:r>
              <a:rPr lang="en-US" altLang="en-US" dirty="0"/>
              <a:t>’</a:t>
            </a:r>
            <a:r>
              <a:rPr lang="en-CA" altLang="ja-JP" dirty="0"/>
              <a:t>s </a:t>
            </a:r>
            <a:r>
              <a:rPr lang="en-CA" altLang="ja-JP" i="1" dirty="0"/>
              <a:t>actual reserves</a:t>
            </a:r>
            <a:r>
              <a:rPr lang="en-CA" altLang="ja-JP" dirty="0"/>
              <a:t> consists of notes and coins in its vault and its deposit at the Fed.</a:t>
            </a:r>
          </a:p>
          <a:p>
            <a:pPr lvl="1" eaLnBrk="1" hangingPunct="1">
              <a:defRPr/>
            </a:pPr>
            <a:r>
              <a:rPr lang="en-CA" altLang="en-US" dirty="0"/>
              <a:t>The fraction of a bank</a:t>
            </a:r>
            <a:r>
              <a:rPr lang="en-US" altLang="ja-JP" dirty="0"/>
              <a:t>’</a:t>
            </a:r>
            <a:r>
              <a:rPr lang="en-CA" altLang="ja-JP" dirty="0"/>
              <a:t>s total deposits held as reserves is the </a:t>
            </a:r>
            <a:r>
              <a:rPr lang="en-CA" altLang="ja-JP" i="1" dirty="0"/>
              <a:t>reserve ratio</a:t>
            </a:r>
            <a:r>
              <a:rPr lang="en-CA" altLang="ja-JP" dirty="0"/>
              <a:t>.</a:t>
            </a:r>
          </a:p>
          <a:p>
            <a:pPr lvl="1" eaLnBrk="1" hangingPunct="1">
              <a:defRPr/>
            </a:pPr>
            <a:r>
              <a:rPr lang="en-CA" altLang="en-US" dirty="0"/>
              <a:t>The </a:t>
            </a:r>
            <a:r>
              <a:rPr lang="en-CA" altLang="en-US" i="1" dirty="0"/>
              <a:t>desired reserve ratio</a:t>
            </a:r>
            <a:r>
              <a:rPr lang="en-CA" altLang="en-US" dirty="0"/>
              <a:t> is the ratio of reserves to deposits that a bank wants to hold. This ratio exceeds the required reserve ratio by the amount that the bank determines to be prudent for its daily business.</a:t>
            </a:r>
          </a:p>
          <a:p>
            <a:pPr lvl="1" eaLnBrk="1" hangingPunct="1">
              <a:defRPr/>
            </a:pPr>
            <a:r>
              <a:rPr lang="en-CA" altLang="en-US" b="1" dirty="0">
                <a:solidFill>
                  <a:srgbClr val="FF0000"/>
                </a:solidFill>
              </a:rPr>
              <a:t>Excess reserves</a:t>
            </a:r>
            <a:r>
              <a:rPr lang="en-CA" altLang="en-US" dirty="0"/>
              <a:t> equal the bank</a:t>
            </a:r>
            <a:r>
              <a:rPr lang="en-US" altLang="en-US" dirty="0"/>
              <a:t>’</a:t>
            </a:r>
            <a:r>
              <a:rPr lang="en-CA" altLang="ja-JP" dirty="0"/>
              <a:t>s actual reserves minus its desired reserves.</a:t>
            </a:r>
            <a:endParaRPr lang="en-CA" alt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1667">
                                            <p:txEl>
                                              <p:pRg st="4" end="4"/>
                                            </p:txEl>
                                          </p:spTgt>
                                        </p:tgtEl>
                                        <p:attrNameLst>
                                          <p:attrName>style.visibility</p:attrName>
                                        </p:attrNameLst>
                                      </p:cBhvr>
                                      <p:to>
                                        <p:strVal val="visible"/>
                                      </p:to>
                                    </p:set>
                                    <p:animEffect transition="in" filter="wipe(left)">
                                      <p:cBhvr>
                                        <p:cTn id="22" dur="1000"/>
                                        <p:tgtEl>
                                          <p:spTgt spid="88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83715" name="Rectangle 3"/>
          <p:cNvSpPr>
            <a:spLocks noGrp="1" noChangeArrowheads="1"/>
          </p:cNvSpPr>
          <p:nvPr>
            <p:ph idx="1"/>
          </p:nvPr>
        </p:nvSpPr>
        <p:spPr/>
        <p:txBody>
          <a:bodyPr/>
          <a:lstStyle/>
          <a:p>
            <a:pPr lvl="1" eaLnBrk="1" hangingPunct="1">
              <a:defRPr/>
            </a:pPr>
            <a:r>
              <a:rPr lang="en-CA" sz="2600" b="1" dirty="0">
                <a:solidFill>
                  <a:srgbClr val="00468F"/>
                </a:solidFill>
              </a:rPr>
              <a:t>Desired Currency Holding</a:t>
            </a:r>
          </a:p>
          <a:p>
            <a:pPr lvl="1" eaLnBrk="1" hangingPunct="1">
              <a:defRPr/>
            </a:pPr>
            <a:r>
              <a:rPr lang="en-CA" dirty="0"/>
              <a:t>We hold money in the form of currency and bank deposits and some fraction of their money as currency.</a:t>
            </a:r>
          </a:p>
          <a:p>
            <a:pPr lvl="1" eaLnBrk="1" hangingPunct="1">
              <a:defRPr/>
            </a:pPr>
            <a:r>
              <a:rPr lang="en-CA" dirty="0"/>
              <a:t>So when the total quantity of money increases, so does the quantity of currency that people want to hold.</a:t>
            </a:r>
          </a:p>
          <a:p>
            <a:pPr lvl="1" eaLnBrk="1" hangingPunct="1">
              <a:defRPr/>
            </a:pPr>
            <a:r>
              <a:rPr lang="en-CA" dirty="0"/>
              <a:t>Because desired currency holding increases when deposits increase, currency leaves the banks when they make loans and increase deposits. </a:t>
            </a:r>
          </a:p>
          <a:p>
            <a:pPr lvl="1" eaLnBrk="1" hangingPunct="1">
              <a:defRPr/>
            </a:pPr>
            <a:r>
              <a:rPr lang="en-CA" dirty="0"/>
              <a:t>This leakage of currency is called the </a:t>
            </a:r>
            <a:r>
              <a:rPr lang="en-CA" i="1" dirty="0"/>
              <a:t>currency drain</a:t>
            </a:r>
            <a:r>
              <a:rPr lang="en-CA" dirty="0"/>
              <a:t>.</a:t>
            </a:r>
          </a:p>
          <a:p>
            <a:pPr lvl="1" eaLnBrk="1" hangingPunct="1">
              <a:defRPr/>
            </a:pPr>
            <a:r>
              <a:rPr lang="en-CA" dirty="0"/>
              <a:t>The ratio of currency to deposits is called the </a:t>
            </a:r>
            <a:r>
              <a:rPr lang="en-CA" i="1" dirty="0"/>
              <a:t>currency drain ratio</a:t>
            </a:r>
            <a:r>
              <a:rPr lang="en-CA" dirty="0"/>
              <a: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1" end="1"/>
                                            </p:txEl>
                                          </p:spTgt>
                                        </p:tgtEl>
                                        <p:attrNameLst>
                                          <p:attrName>style.visibility</p:attrName>
                                        </p:attrNameLst>
                                      </p:cBhvr>
                                      <p:to>
                                        <p:strVal val="visible"/>
                                      </p:to>
                                    </p:set>
                                    <p:animEffect transition="in" filter="wipe(left)">
                                      <p:cBhvr>
                                        <p:cTn id="7" dur="1000"/>
                                        <p:tgtEl>
                                          <p:spTgt spid="88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wipe(left)">
                                      <p:cBhvr>
                                        <p:cTn id="12" dur="1000"/>
                                        <p:tgtEl>
                                          <p:spTgt spid="88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3715">
                                            <p:txEl>
                                              <p:pRg st="3" end="3"/>
                                            </p:txEl>
                                          </p:spTgt>
                                        </p:tgtEl>
                                        <p:attrNameLst>
                                          <p:attrName>style.visibility</p:attrName>
                                        </p:attrNameLst>
                                      </p:cBhvr>
                                      <p:to>
                                        <p:strVal val="visible"/>
                                      </p:to>
                                    </p:set>
                                    <p:animEffect transition="in" filter="wipe(left)">
                                      <p:cBhvr>
                                        <p:cTn id="17" dur="1000"/>
                                        <p:tgtEl>
                                          <p:spTgt spid="88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15">
                                            <p:txEl>
                                              <p:pRg st="4" end="4"/>
                                            </p:txEl>
                                          </p:spTgt>
                                        </p:tgtEl>
                                        <p:attrNameLst>
                                          <p:attrName>style.visibility</p:attrName>
                                        </p:attrNameLst>
                                      </p:cBhvr>
                                      <p:to>
                                        <p:strVal val="visible"/>
                                      </p:to>
                                    </p:set>
                                    <p:animEffect transition="in" filter="wipe(left)">
                                      <p:cBhvr>
                                        <p:cTn id="22" dur="1000"/>
                                        <p:tgtEl>
                                          <p:spTgt spid="883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3715">
                                            <p:txEl>
                                              <p:pRg st="5" end="5"/>
                                            </p:txEl>
                                          </p:spTgt>
                                        </p:tgtEl>
                                        <p:attrNameLst>
                                          <p:attrName>style.visibility</p:attrName>
                                        </p:attrNameLst>
                                      </p:cBhvr>
                                      <p:to>
                                        <p:strVal val="visible"/>
                                      </p:to>
                                    </p:set>
                                    <p:animEffect transition="in" filter="wipe(left)">
                                      <p:cBhvr>
                                        <p:cTn id="27" dur="10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2" name="Rectangle 4"/>
          <p:cNvSpPr>
            <a:spLocks noGrp="1" noChangeArrowheads="1"/>
          </p:cNvSpPr>
          <p:nvPr>
            <p:ph type="title"/>
          </p:nvPr>
        </p:nvSpPr>
        <p:spPr/>
        <p:txBody>
          <a:bodyPr/>
          <a:lstStyle/>
          <a:p>
            <a:pPr eaLnBrk="1" hangingPunct="1">
              <a:defRPr/>
            </a:pPr>
            <a:r>
              <a:rPr lang="en-US" dirty="0">
                <a:cs typeface="+mj-cs"/>
              </a:rPr>
              <a:t>27.4  REGULATING THE QUANTITY OF MONEY</a:t>
            </a:r>
          </a:p>
        </p:txBody>
      </p:sp>
      <p:sp>
        <p:nvSpPr>
          <p:cNvPr id="846851" name="Rectangle 3"/>
          <p:cNvSpPr>
            <a:spLocks noGrp="1" noChangeArrowheads="1"/>
          </p:cNvSpPr>
          <p:nvPr>
            <p:ph idx="1"/>
          </p:nvPr>
        </p:nvSpPr>
        <p:spPr/>
        <p:txBody>
          <a:bodyPr/>
          <a:lstStyle/>
          <a:p>
            <a:pPr lvl="1" eaLnBrk="1" hangingPunct="1">
              <a:defRPr/>
            </a:pPr>
            <a:r>
              <a:rPr lang="en-US" altLang="en-US" dirty="0"/>
              <a:t>The Fed constantly takes actions that influence the quantity of money, and open market operations are the Fed’s major policy tool.</a:t>
            </a:r>
          </a:p>
          <a:p>
            <a:pPr lvl="1" eaLnBrk="1" hangingPunct="1">
              <a:defRPr/>
            </a:pPr>
            <a:r>
              <a:rPr lang="en-US" altLang="en-US" dirty="0"/>
              <a:t>An </a:t>
            </a:r>
            <a:r>
              <a:rPr lang="en-US" altLang="en-US" i="1" dirty="0"/>
              <a:t>open market operation</a:t>
            </a:r>
            <a:r>
              <a:rPr lang="en-US" altLang="en-US" dirty="0"/>
              <a:t> is the purchase or sale of government securities by the Fed in the open market.</a:t>
            </a:r>
            <a:endParaRPr lang="en-US" altLang="en-US" i="1"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6851">
                                            <p:txEl>
                                              <p:pRg st="1" end="1"/>
                                            </p:txEl>
                                          </p:spTgt>
                                        </p:tgtEl>
                                        <p:attrNameLst>
                                          <p:attrName>style.visibility</p:attrName>
                                        </p:attrNameLst>
                                      </p:cBhvr>
                                      <p:to>
                                        <p:strVal val="visible"/>
                                      </p:to>
                                    </p:set>
                                    <p:animEffect transition="in" filter="wipe(left)">
                                      <p:cBhvr>
                                        <p:cTn id="7" dur="500"/>
                                        <p:tgtEl>
                                          <p:spTgt spid="84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900" name="Rectangle 4"/>
          <p:cNvSpPr>
            <a:spLocks noGrp="1" noChangeArrowheads="1"/>
          </p:cNvSpPr>
          <p:nvPr>
            <p:ph type="title"/>
          </p:nvPr>
        </p:nvSpPr>
        <p:spPr/>
        <p:txBody>
          <a:bodyPr/>
          <a:lstStyle/>
          <a:p>
            <a:pPr eaLnBrk="1" hangingPunct="1">
              <a:defRPr/>
            </a:pPr>
            <a:r>
              <a:rPr lang="en-US" dirty="0">
                <a:cs typeface="+mj-cs"/>
              </a:rPr>
              <a:t>27.4  REGULATING THE QUANTITY OF MONEY</a:t>
            </a:r>
          </a:p>
        </p:txBody>
      </p:sp>
      <p:sp>
        <p:nvSpPr>
          <p:cNvPr id="848899"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How Open Market Operations</a:t>
            </a:r>
            <a:r>
              <a:rPr lang="en-US" dirty="0">
                <a:cs typeface="+mn-cs"/>
              </a:rPr>
              <a:t> Change the Monetary Base</a:t>
            </a:r>
            <a:endParaRPr noProof="1">
              <a:cs typeface="+mn-cs"/>
            </a:endParaRPr>
          </a:p>
          <a:p>
            <a:pPr lvl="1" eaLnBrk="1" hangingPunct="1">
              <a:defRPr/>
            </a:pPr>
            <a:r>
              <a:rPr lang="en-US" dirty="0"/>
              <a:t>When the Fed buys securities in an open market operation, it pays for them with newly created bank reserves and money. </a:t>
            </a:r>
          </a:p>
          <a:p>
            <a:pPr lvl="1" eaLnBrk="1" hangingPunct="1">
              <a:defRPr/>
            </a:pPr>
            <a:r>
              <a:rPr lang="en-US" dirty="0"/>
              <a:t>With more reserves in the banking system, the supply of interbank loans increases, the demand for interbank loans decreases, and the federal funds rate falls. </a:t>
            </a:r>
          </a:p>
          <a:p>
            <a:pPr lvl="1" eaLnBrk="1" hangingPunct="1">
              <a:defRPr/>
            </a:pPr>
            <a:r>
              <a:rPr lang="en-US" dirty="0"/>
              <a:t>The </a:t>
            </a:r>
            <a:r>
              <a:rPr lang="en-US" b="1" dirty="0"/>
              <a:t>federal funds rate </a:t>
            </a:r>
            <a:r>
              <a:rPr lang="en-US" dirty="0"/>
              <a:t>is the interest rate on loans in the interbank market.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8899">
                                            <p:txEl>
                                              <p:pRg st="1" end="1"/>
                                            </p:txEl>
                                          </p:spTgt>
                                        </p:tgtEl>
                                        <p:attrNameLst>
                                          <p:attrName>style.visibility</p:attrName>
                                        </p:attrNameLst>
                                      </p:cBhvr>
                                      <p:to>
                                        <p:strVal val="visible"/>
                                      </p:to>
                                    </p:set>
                                    <p:animEffect transition="in" filter="wipe(left)">
                                      <p:cBhvr>
                                        <p:cTn id="7" dur="500"/>
                                        <p:tgtEl>
                                          <p:spTgt spid="848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8899">
                                            <p:txEl>
                                              <p:pRg st="2" end="2"/>
                                            </p:txEl>
                                          </p:spTgt>
                                        </p:tgtEl>
                                        <p:attrNameLst>
                                          <p:attrName>style.visibility</p:attrName>
                                        </p:attrNameLst>
                                      </p:cBhvr>
                                      <p:to>
                                        <p:strVal val="visible"/>
                                      </p:to>
                                    </p:set>
                                    <p:animEffect transition="in" filter="wipe(left)">
                                      <p:cBhvr>
                                        <p:cTn id="12" dur="500"/>
                                        <p:tgtEl>
                                          <p:spTgt spid="848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animEffect transition="in" filter="wipe(left)">
                                      <p:cBhvr>
                                        <p:cTn id="17" dur="500"/>
                                        <p:tgtEl>
                                          <p:spTgt spid="84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64259"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The Multiplier Effect of an Open Market Operation</a:t>
            </a:r>
            <a:r>
              <a:rPr lang="en-MY" noProof="1">
                <a:cs typeface="+mn-cs"/>
              </a:rPr>
              <a:t> by FED</a:t>
            </a:r>
            <a:endParaRPr noProof="1">
              <a:cs typeface="+mn-cs"/>
            </a:endParaRPr>
          </a:p>
          <a:p>
            <a:pPr lvl="1" eaLnBrk="1" hangingPunct="1">
              <a:defRPr/>
            </a:pPr>
            <a:r>
              <a:rPr lang="en-US" dirty="0"/>
              <a:t>An open market purchase that increases bank reserves also increases the monetary base. </a:t>
            </a:r>
          </a:p>
          <a:p>
            <a:pPr lvl="1" eaLnBrk="1" hangingPunct="1">
              <a:defRPr/>
            </a:pPr>
            <a:r>
              <a:rPr lang="en-US" dirty="0"/>
              <a:t>The increase in the monetary base equals the amount of the open market purchase.</a:t>
            </a:r>
          </a:p>
          <a:p>
            <a:pPr lvl="1" eaLnBrk="1" hangingPunct="1">
              <a:defRPr/>
            </a:pPr>
            <a:r>
              <a:rPr lang="en-US" dirty="0"/>
              <a:t>The quantity of bank reserves increases and gives the banks excess reserves that they can start to lend.</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500"/>
                                        <p:tgtEl>
                                          <p:spTgt spid="864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4259">
                                            <p:txEl>
                                              <p:pRg st="2" end="2"/>
                                            </p:txEl>
                                          </p:spTgt>
                                        </p:tgtEl>
                                        <p:attrNameLst>
                                          <p:attrName>style.visibility</p:attrName>
                                        </p:attrNameLst>
                                      </p:cBhvr>
                                      <p:to>
                                        <p:strVal val="visible"/>
                                      </p:to>
                                    </p:set>
                                    <p:animEffect transition="in" filter="wipe(left)">
                                      <p:cBhvr>
                                        <p:cTn id="12" dur="500"/>
                                        <p:tgtEl>
                                          <p:spTgt spid="864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4259">
                                            <p:txEl>
                                              <p:pRg st="3" end="3"/>
                                            </p:txEl>
                                          </p:spTgt>
                                        </p:tgtEl>
                                        <p:attrNameLst>
                                          <p:attrName>style.visibility</p:attrName>
                                        </p:attrNameLst>
                                      </p:cBhvr>
                                      <p:to>
                                        <p:strVal val="visible"/>
                                      </p:to>
                                    </p:set>
                                    <p:animEffect transition="in" filter="wipe(left)">
                                      <p:cBhvr>
                                        <p:cTn id="17" dur="500"/>
                                        <p:tgtEl>
                                          <p:spTgt spid="864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2"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5013" name="Rectangle 5"/>
          <p:cNvSpPr>
            <a:spLocks noGrp="1" noChangeArrowheads="1"/>
          </p:cNvSpPr>
          <p:nvPr>
            <p:ph idx="1"/>
          </p:nvPr>
        </p:nvSpPr>
        <p:spPr>
          <a:xfrm>
            <a:off x="360363" y="1439863"/>
            <a:ext cx="4114800" cy="4648200"/>
          </a:xfrm>
        </p:spPr>
        <p:txBody>
          <a:bodyPr/>
          <a:lstStyle/>
          <a:p>
            <a:pPr marL="360000" lvl="1" eaLnBrk="1" hangingPunct="1">
              <a:defRPr/>
            </a:pPr>
            <a:r>
              <a:rPr sz="2600" b="1" noProof="1">
                <a:solidFill>
                  <a:srgbClr val="00468F"/>
                </a:solidFill>
              </a:rPr>
              <a:t>Unit of Account</a:t>
            </a:r>
          </a:p>
          <a:p>
            <a:pPr marL="360000" lvl="1" eaLnBrk="1" hangingPunct="1">
              <a:defRPr/>
            </a:pPr>
            <a:r>
              <a:rPr lang="en-US" dirty="0"/>
              <a:t>A </a:t>
            </a:r>
            <a:r>
              <a:rPr lang="en-US" sz="2600" i="1" dirty="0"/>
              <a:t>unit of account</a:t>
            </a:r>
            <a:r>
              <a:rPr lang="en-US" i="1" dirty="0"/>
              <a:t> </a:t>
            </a:r>
            <a:r>
              <a:rPr lang="en-US" dirty="0"/>
              <a:t>is a</a:t>
            </a:r>
            <a:r>
              <a:rPr noProof="1"/>
              <a:t>n agreed-upon measure for stating the prices of goods and services.</a:t>
            </a:r>
            <a:endParaRPr lang="en-US" dirty="0"/>
          </a:p>
          <a:p>
            <a:pPr marL="360000" lvl="1" eaLnBrk="1" hangingPunct="1">
              <a:defRPr/>
            </a:pPr>
            <a:r>
              <a:rPr lang="en-US" dirty="0"/>
              <a:t>Table 27.1 shows how a unit of account simplifies price comparisons.</a:t>
            </a:r>
            <a:endParaRPr noProof="1"/>
          </a:p>
        </p:txBody>
      </p:sp>
      <p:sp>
        <p:nvSpPr>
          <p:cNvPr id="22532" name="Rectangle 1"/>
          <p:cNvSpPr>
            <a:spLocks noChangeArrowheads="1"/>
          </p:cNvSpPr>
          <p:nvPr/>
        </p:nvSpPr>
        <p:spPr bwMode="auto">
          <a:xfrm>
            <a:off x="5292725" y="2293938"/>
            <a:ext cx="955675" cy="2968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AU" altLang="en-US" sz="2400" b="0">
              <a:solidFill>
                <a:schemeClr val="tx1"/>
              </a:solidFill>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3688"/>
            <a:ext cx="3333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5013">
                                            <p:txEl>
                                              <p:pRg st="1" end="1"/>
                                            </p:txEl>
                                          </p:spTgt>
                                        </p:tgtEl>
                                        <p:attrNameLst>
                                          <p:attrName>style.visibility</p:attrName>
                                        </p:attrNameLst>
                                      </p:cBhvr>
                                      <p:to>
                                        <p:strVal val="visible"/>
                                      </p:to>
                                    </p:set>
                                    <p:animEffect transition="in" filter="wipe(left)">
                                      <p:cBhvr>
                                        <p:cTn id="7" dur="500"/>
                                        <p:tgtEl>
                                          <p:spTgt spid="5550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5013">
                                            <p:txEl>
                                              <p:pRg st="2" end="2"/>
                                            </p:txEl>
                                          </p:spTgt>
                                        </p:tgtEl>
                                        <p:attrNameLst>
                                          <p:attrName>style.visibility</p:attrName>
                                        </p:attrNameLst>
                                      </p:cBhvr>
                                      <p:to>
                                        <p:strVal val="visible"/>
                                      </p:to>
                                    </p:set>
                                    <p:animEffect transition="in" filter="wipe(left)">
                                      <p:cBhvr>
                                        <p:cTn id="12" dur="500"/>
                                        <p:tgtEl>
                                          <p:spTgt spid="5550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3"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6611" name="Rectangle 3"/>
          <p:cNvSpPr>
            <a:spLocks noGrp="1" noChangeArrowheads="1"/>
          </p:cNvSpPr>
          <p:nvPr>
            <p:ph idx="1"/>
          </p:nvPr>
        </p:nvSpPr>
        <p:spPr/>
        <p:txBody>
          <a:bodyPr/>
          <a:lstStyle/>
          <a:p>
            <a:pPr marL="360000" lvl="1" eaLnBrk="1" hangingPunct="1">
              <a:defRPr/>
            </a:pPr>
            <a:r>
              <a:rPr lang="en-US" altLang="en-US" dirty="0"/>
              <a:t>The following sequence of events takes place:</a:t>
            </a:r>
          </a:p>
          <a:p>
            <a:pPr marL="702900" lvl="2" indent="-342900" eaLnBrk="1" hangingPunct="1">
              <a:spcAft>
                <a:spcPts val="0"/>
              </a:spcAft>
              <a:buFont typeface="Arial" panose="020B0604020202020204" pitchFamily="34" charset="0"/>
              <a:buChar char="•"/>
              <a:defRPr/>
            </a:pPr>
            <a:r>
              <a:rPr lang="en-US" altLang="en-US" dirty="0"/>
              <a:t>An open market purchase creates excess reserves.</a:t>
            </a:r>
          </a:p>
          <a:p>
            <a:pPr marL="702900" lvl="2" indent="-342900" eaLnBrk="1" hangingPunct="1">
              <a:spcAft>
                <a:spcPts val="0"/>
              </a:spcAft>
              <a:buFont typeface="Arial" panose="020B0604020202020204" pitchFamily="34" charset="0"/>
              <a:buChar char="•"/>
              <a:defRPr/>
            </a:pPr>
            <a:r>
              <a:rPr lang="en-US" altLang="en-US" dirty="0"/>
              <a:t>Banks lend excess reserves.</a:t>
            </a:r>
          </a:p>
          <a:p>
            <a:pPr marL="702900" lvl="2" indent="-342900" eaLnBrk="1" hangingPunct="1">
              <a:spcAft>
                <a:spcPts val="0"/>
              </a:spcAft>
              <a:buFont typeface="Arial" panose="020B0604020202020204" pitchFamily="34" charset="0"/>
              <a:buChar char="•"/>
              <a:defRPr/>
            </a:pPr>
            <a:r>
              <a:rPr lang="en-US" altLang="en-US" dirty="0"/>
              <a:t>Bank deposits increase.</a:t>
            </a:r>
          </a:p>
          <a:p>
            <a:pPr marL="702900" lvl="2" indent="-342900" eaLnBrk="1" hangingPunct="1">
              <a:spcAft>
                <a:spcPts val="0"/>
              </a:spcAft>
              <a:buFont typeface="Arial" panose="020B0604020202020204" pitchFamily="34" charset="0"/>
              <a:buChar char="•"/>
              <a:defRPr/>
            </a:pPr>
            <a:r>
              <a:rPr lang="en-US" altLang="en-US" dirty="0"/>
              <a:t>The quantity of money increases.</a:t>
            </a:r>
          </a:p>
          <a:p>
            <a:pPr marL="702900" lvl="2" indent="-342900" eaLnBrk="1" hangingPunct="1">
              <a:spcAft>
                <a:spcPts val="0"/>
              </a:spcAft>
              <a:buFont typeface="Arial" panose="020B0604020202020204" pitchFamily="34" charset="0"/>
              <a:buChar char="•"/>
              <a:defRPr/>
            </a:pPr>
            <a:r>
              <a:rPr lang="en-US" altLang="en-US" dirty="0"/>
              <a:t>New money is used to make payments.</a:t>
            </a:r>
          </a:p>
          <a:p>
            <a:pPr marL="702900" lvl="2" indent="-342900" eaLnBrk="1" hangingPunct="1">
              <a:spcAft>
                <a:spcPts val="0"/>
              </a:spcAft>
              <a:buFont typeface="Arial" panose="020B0604020202020204" pitchFamily="34" charset="0"/>
              <a:buChar char="•"/>
              <a:defRPr/>
            </a:pPr>
            <a:r>
              <a:rPr lang="en-US" altLang="en-US" dirty="0"/>
              <a:t>Some of the new money is held as currency</a:t>
            </a:r>
            <a:r>
              <a:rPr lang="en-US" altLang="en-US" dirty="0">
                <a:cs typeface="Arial" pitchFamily="34" charset="0"/>
              </a:rPr>
              <a:t>—currency drain</a:t>
            </a:r>
            <a:r>
              <a:rPr lang="en-US" altLang="en-US" dirty="0"/>
              <a:t>.</a:t>
            </a:r>
          </a:p>
          <a:p>
            <a:pPr marL="702900" lvl="2" indent="-342900" eaLnBrk="1" hangingPunct="1">
              <a:spcAft>
                <a:spcPts val="0"/>
              </a:spcAft>
              <a:buFont typeface="Arial" panose="020B0604020202020204" pitchFamily="34" charset="0"/>
              <a:buChar char="•"/>
              <a:defRPr/>
            </a:pPr>
            <a:r>
              <a:rPr lang="en-US" altLang="en-US" dirty="0"/>
              <a:t>Some of the new money remains on deposit in banks.</a:t>
            </a:r>
          </a:p>
          <a:p>
            <a:pPr marL="702900" lvl="2" indent="-342900" eaLnBrk="1" hangingPunct="1">
              <a:spcAft>
                <a:spcPts val="0"/>
              </a:spcAft>
              <a:buFont typeface="Arial" panose="020B0604020202020204" pitchFamily="34" charset="0"/>
              <a:buChar char="•"/>
              <a:defRPr/>
            </a:pPr>
            <a:r>
              <a:rPr lang="en-US" altLang="en-US" dirty="0"/>
              <a:t>Banks’ desired reserves increase.</a:t>
            </a:r>
          </a:p>
          <a:p>
            <a:pPr marL="702900" lvl="2" indent="-342900" eaLnBrk="1" hangingPunct="1">
              <a:spcAft>
                <a:spcPts val="0"/>
              </a:spcAft>
              <a:buFont typeface="Arial" panose="020B0604020202020204" pitchFamily="34" charset="0"/>
              <a:buChar char="•"/>
              <a:defRPr/>
            </a:pPr>
            <a:r>
              <a:rPr lang="en-US" altLang="en-US" dirty="0"/>
              <a:t>Excess reserves decrease but remain positive.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1">
                                            <p:txEl>
                                              <p:pRg st="1" end="1"/>
                                            </p:txEl>
                                          </p:spTgt>
                                        </p:tgtEl>
                                        <p:attrNameLst>
                                          <p:attrName>style.visibility</p:attrName>
                                        </p:attrNameLst>
                                      </p:cBhvr>
                                      <p:to>
                                        <p:strVal val="visible"/>
                                      </p:to>
                                    </p:set>
                                    <p:animEffect transition="in" filter="wipe(left)">
                                      <p:cBhvr>
                                        <p:cTn id="7" dur="500"/>
                                        <p:tgtEl>
                                          <p:spTgt spid="836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11">
                                            <p:txEl>
                                              <p:pRg st="2" end="2"/>
                                            </p:txEl>
                                          </p:spTgt>
                                        </p:tgtEl>
                                        <p:attrNameLst>
                                          <p:attrName>style.visibility</p:attrName>
                                        </p:attrNameLst>
                                      </p:cBhvr>
                                      <p:to>
                                        <p:strVal val="visible"/>
                                      </p:to>
                                    </p:set>
                                    <p:animEffect transition="in" filter="wipe(left)">
                                      <p:cBhvr>
                                        <p:cTn id="12" dur="500"/>
                                        <p:tgtEl>
                                          <p:spTgt spid="836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6611">
                                            <p:txEl>
                                              <p:pRg st="3" end="3"/>
                                            </p:txEl>
                                          </p:spTgt>
                                        </p:tgtEl>
                                        <p:attrNameLst>
                                          <p:attrName>style.visibility</p:attrName>
                                        </p:attrNameLst>
                                      </p:cBhvr>
                                      <p:to>
                                        <p:strVal val="visible"/>
                                      </p:to>
                                    </p:set>
                                    <p:animEffect transition="in" filter="wipe(left)">
                                      <p:cBhvr>
                                        <p:cTn id="17" dur="500"/>
                                        <p:tgtEl>
                                          <p:spTgt spid="8366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6611">
                                            <p:txEl>
                                              <p:pRg st="4" end="4"/>
                                            </p:txEl>
                                          </p:spTgt>
                                        </p:tgtEl>
                                        <p:attrNameLst>
                                          <p:attrName>style.visibility</p:attrName>
                                        </p:attrNameLst>
                                      </p:cBhvr>
                                      <p:to>
                                        <p:strVal val="visible"/>
                                      </p:to>
                                    </p:set>
                                    <p:animEffect transition="in" filter="wipe(left)">
                                      <p:cBhvr>
                                        <p:cTn id="22" dur="500"/>
                                        <p:tgtEl>
                                          <p:spTgt spid="8366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6611">
                                            <p:txEl>
                                              <p:pRg st="5" end="5"/>
                                            </p:txEl>
                                          </p:spTgt>
                                        </p:tgtEl>
                                        <p:attrNameLst>
                                          <p:attrName>style.visibility</p:attrName>
                                        </p:attrNameLst>
                                      </p:cBhvr>
                                      <p:to>
                                        <p:strVal val="visible"/>
                                      </p:to>
                                    </p:set>
                                    <p:animEffect transition="in" filter="wipe(left)">
                                      <p:cBhvr>
                                        <p:cTn id="27" dur="500"/>
                                        <p:tgtEl>
                                          <p:spTgt spid="8366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6611">
                                            <p:txEl>
                                              <p:pRg st="6" end="6"/>
                                            </p:txEl>
                                          </p:spTgt>
                                        </p:tgtEl>
                                        <p:attrNameLst>
                                          <p:attrName>style.visibility</p:attrName>
                                        </p:attrNameLst>
                                      </p:cBhvr>
                                      <p:to>
                                        <p:strVal val="visible"/>
                                      </p:to>
                                    </p:set>
                                    <p:animEffect transition="in" filter="wipe(left)">
                                      <p:cBhvr>
                                        <p:cTn id="32" dur="500"/>
                                        <p:tgtEl>
                                          <p:spTgt spid="8366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6611">
                                            <p:txEl>
                                              <p:pRg st="7" end="7"/>
                                            </p:txEl>
                                          </p:spTgt>
                                        </p:tgtEl>
                                        <p:attrNameLst>
                                          <p:attrName>style.visibility</p:attrName>
                                        </p:attrNameLst>
                                      </p:cBhvr>
                                      <p:to>
                                        <p:strVal val="visible"/>
                                      </p:to>
                                    </p:set>
                                    <p:animEffect transition="in" filter="wipe(left)">
                                      <p:cBhvr>
                                        <p:cTn id="37" dur="500"/>
                                        <p:tgtEl>
                                          <p:spTgt spid="8366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6611">
                                            <p:txEl>
                                              <p:pRg st="8" end="8"/>
                                            </p:txEl>
                                          </p:spTgt>
                                        </p:tgtEl>
                                        <p:attrNameLst>
                                          <p:attrName>style.visibility</p:attrName>
                                        </p:attrNameLst>
                                      </p:cBhvr>
                                      <p:to>
                                        <p:strVal val="visible"/>
                                      </p:to>
                                    </p:set>
                                    <p:animEffect transition="in" filter="wipe(left)">
                                      <p:cBhvr>
                                        <p:cTn id="42" dur="500"/>
                                        <p:tgtEl>
                                          <p:spTgt spid="83661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6611">
                                            <p:txEl>
                                              <p:pRg st="9" end="9"/>
                                            </p:txEl>
                                          </p:spTgt>
                                        </p:tgtEl>
                                        <p:attrNameLst>
                                          <p:attrName>style.visibility</p:attrName>
                                        </p:attrNameLst>
                                      </p:cBhvr>
                                      <p:to>
                                        <p:strVal val="visible"/>
                                      </p:to>
                                    </p:set>
                                    <p:animEffect transition="in" filter="wipe(left)">
                                      <p:cBhvr>
                                        <p:cTn id="47" dur="500"/>
                                        <p:tgtEl>
                                          <p:spTgt spid="8366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pic>
        <p:nvPicPr>
          <p:cNvPr id="14" name="Picture 13" descr="fig26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26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26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26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26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26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2607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2607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2607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7635" name="Rectangle 3"/>
          <p:cNvSpPr>
            <a:spLocks noGrp="1" noChangeArrowheads="1"/>
          </p:cNvSpPr>
          <p:nvPr>
            <p:ph idx="1"/>
          </p:nvPr>
        </p:nvSpPr>
        <p:spPr>
          <a:xfrm>
            <a:off x="360363" y="1439863"/>
            <a:ext cx="2992437" cy="4648200"/>
          </a:xfrm>
        </p:spPr>
        <p:txBody>
          <a:bodyPr/>
          <a:lstStyle/>
          <a:p>
            <a:pPr marL="360000" indent="0" eaLnBrk="1" hangingPunct="1">
              <a:spcBef>
                <a:spcPts val="600"/>
              </a:spcBef>
              <a:spcAft>
                <a:spcPts val="600"/>
              </a:spcAft>
              <a:buClrTx/>
              <a:buFontTx/>
              <a:buNone/>
              <a:defRPr/>
            </a:pPr>
            <a:r>
              <a:rPr lang="en-US" sz="2400" b="0" dirty="0">
                <a:solidFill>
                  <a:srgbClr val="000000"/>
                </a:solidFill>
                <a:cs typeface="+mn-cs"/>
              </a:rPr>
              <a:t>Figure 27.7 illustrates this sequence of events.</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process repeats until excess reserves have been eliminated.</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10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1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10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10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1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837635">
                                            <p:txEl>
                                              <p:pRg st="1" end="1"/>
                                            </p:txEl>
                                          </p:spTgt>
                                        </p:tgtEl>
                                        <p:attrNameLst>
                                          <p:attrName>style.visibility</p:attrName>
                                        </p:attrNameLst>
                                      </p:cBhvr>
                                      <p:to>
                                        <p:strVal val="visible"/>
                                      </p:to>
                                    </p:set>
                                    <p:animEffect transition="in" filter="wipe(left)">
                                      <p:cBhvr>
                                        <p:cTn id="52" dur="500"/>
                                        <p:tgtEl>
                                          <p:spTgt spid="83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fig26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26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26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26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26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26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2607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2607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2607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1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94413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The </a:t>
            </a:r>
            <a:r>
              <a:rPr lang="en-US" dirty="0">
                <a:cs typeface="+mn-cs"/>
              </a:rPr>
              <a:t>Money </a:t>
            </a:r>
            <a:r>
              <a:rPr noProof="1">
                <a:cs typeface="+mn-cs"/>
              </a:rPr>
              <a:t>Multiplier</a:t>
            </a:r>
            <a:endParaRPr lang="en-US" dirty="0">
              <a:cs typeface="+mn-cs"/>
            </a:endParaRPr>
          </a:p>
          <a:p>
            <a:pPr lvl="1" eaLnBrk="1" hangingPunct="1">
              <a:defRPr/>
            </a:pPr>
            <a:r>
              <a:rPr lang="en-US" dirty="0"/>
              <a:t>The </a:t>
            </a:r>
            <a:r>
              <a:rPr lang="en-US" b="1" dirty="0">
                <a:solidFill>
                  <a:srgbClr val="FF0000"/>
                </a:solidFill>
              </a:rPr>
              <a:t>money multiplier</a:t>
            </a:r>
            <a:r>
              <a:rPr lang="en-US" b="1" dirty="0"/>
              <a:t> </a:t>
            </a:r>
            <a:r>
              <a:rPr lang="en-US" dirty="0"/>
              <a:t>is the number by which a change in the monetary base is multiplied to find the resulting change in the quantity of money.</a:t>
            </a:r>
          </a:p>
          <a:p>
            <a:pPr lvl="1" eaLnBrk="1" hangingPunct="1">
              <a:defRPr/>
            </a:pPr>
            <a:r>
              <a:rPr lang="en-US" dirty="0"/>
              <a:t>It is also the ratio of the change in the quantity of money to the change in the monetary base.</a:t>
            </a:r>
          </a:p>
          <a:p>
            <a:pPr lvl="1" eaLnBrk="1" hangingPunct="1">
              <a:defRPr/>
            </a:pPr>
            <a:r>
              <a:rPr lang="en-US" dirty="0"/>
              <a:t>The magnitude of the money multiplier depends on the desired reserve ratio (</a:t>
            </a:r>
            <a:r>
              <a:rPr lang="en-US" i="1" dirty="0"/>
              <a:t>R</a:t>
            </a:r>
            <a:r>
              <a:rPr lang="en-US" dirty="0"/>
              <a:t>) and the currency drain ratio (the ratio of currency to deposits </a:t>
            </a:r>
            <a:r>
              <a:rPr lang="en-US" i="1" dirty="0"/>
              <a:t>C</a:t>
            </a:r>
            <a:r>
              <a:rPr lang="en-US" dirty="0"/>
              <a:t>). </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1">
                                            <p:txEl>
                                              <p:pRg st="1" end="1"/>
                                            </p:txEl>
                                          </p:spTgt>
                                        </p:tgtEl>
                                        <p:attrNameLst>
                                          <p:attrName>style.visibility</p:attrName>
                                        </p:attrNameLst>
                                      </p:cBhvr>
                                      <p:to>
                                        <p:strVal val="visible"/>
                                      </p:to>
                                    </p:set>
                                    <p:animEffect transition="in" filter="wipe(left)">
                                      <p:cBhvr>
                                        <p:cTn id="7" dur="500"/>
                                        <p:tgtEl>
                                          <p:spTgt spid="944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4131">
                                            <p:txEl>
                                              <p:pRg st="2" end="2"/>
                                            </p:txEl>
                                          </p:spTgt>
                                        </p:tgtEl>
                                        <p:attrNameLst>
                                          <p:attrName>style.visibility</p:attrName>
                                        </p:attrNameLst>
                                      </p:cBhvr>
                                      <p:to>
                                        <p:strVal val="visible"/>
                                      </p:to>
                                    </p:set>
                                    <p:animEffect transition="in" filter="wipe(left)">
                                      <p:cBhvr>
                                        <p:cTn id="12" dur="500"/>
                                        <p:tgtEl>
                                          <p:spTgt spid="944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4131">
                                            <p:txEl>
                                              <p:pRg st="3" end="3"/>
                                            </p:txEl>
                                          </p:spTgt>
                                        </p:tgtEl>
                                        <p:attrNameLst>
                                          <p:attrName>style.visibility</p:attrName>
                                        </p:attrNameLst>
                                      </p:cBhvr>
                                      <p:to>
                                        <p:strVal val="visible"/>
                                      </p:to>
                                    </p:set>
                                    <p:animEffect transition="in" filter="wipe(left)">
                                      <p:cBhvr>
                                        <p:cTn id="17" dur="500"/>
                                        <p:tgtEl>
                                          <p:spTgt spid="944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44803" name="Rectangle 3"/>
          <p:cNvSpPr>
            <a:spLocks noGrp="1" noChangeArrowheads="1"/>
          </p:cNvSpPr>
          <p:nvPr>
            <p:ph idx="1"/>
          </p:nvPr>
        </p:nvSpPr>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larger the currency drain and the larger the desired reserve ratio, the smaller is the money multiplier.</a:t>
            </a:r>
          </a:p>
          <a:p>
            <a:pPr marL="360000" lvl="1" algn="ctr" eaLnBrk="1" hangingPunct="1">
              <a:defRPr/>
            </a:pPr>
            <a:r>
              <a:rPr lang="en-US" dirty="0"/>
              <a:t>Desired reserves = </a:t>
            </a:r>
            <a:r>
              <a:rPr lang="en-US" i="1" dirty="0"/>
              <a:t>R </a:t>
            </a:r>
          </a:p>
          <a:p>
            <a:pPr marL="360000" lvl="1" algn="ctr" eaLnBrk="1" hangingPunct="1">
              <a:defRPr/>
            </a:pPr>
            <a:r>
              <a:rPr lang="en-US" dirty="0">
                <a:sym typeface="Symbol" charset="0"/>
              </a:rPr>
              <a:t>Currency = </a:t>
            </a:r>
            <a:r>
              <a:rPr lang="en-US" i="1" dirty="0">
                <a:sym typeface="Symbol" charset="0"/>
              </a:rPr>
              <a:t>C</a:t>
            </a:r>
            <a:endParaRPr lang="en-US" dirty="0">
              <a:sym typeface="Symbol" charset="0"/>
            </a:endParaRPr>
          </a:p>
          <a:p>
            <a:pPr marL="360000" lvl="1" eaLnBrk="1" hangingPunct="1">
              <a:defRPr/>
            </a:pPr>
            <a:r>
              <a:rPr lang="en-US" dirty="0"/>
              <a:t>Monetary base, </a:t>
            </a:r>
            <a:r>
              <a:rPr lang="en-US" i="1" dirty="0"/>
              <a:t>MB</a:t>
            </a:r>
            <a:r>
              <a:rPr lang="en-US" dirty="0"/>
              <a:t>, is the sum of reserves and currency, so</a:t>
            </a:r>
          </a:p>
          <a:p>
            <a:pPr marL="360000"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charset="0"/>
            </a:endParaRPr>
          </a:p>
          <a:p>
            <a:pPr marL="360000" lvl="1" eaLnBrk="1" hangingPunct="1">
              <a:defRPr/>
            </a:pPr>
            <a:r>
              <a:rPr lang="en-US" dirty="0">
                <a:sym typeface="Symbol" charset="0"/>
              </a:rPr>
              <a:t>The quantity of money, </a:t>
            </a:r>
            <a:r>
              <a:rPr lang="en-US" i="1" dirty="0">
                <a:sym typeface="Symbol" charset="0"/>
              </a:rPr>
              <a:t>M</a:t>
            </a:r>
            <a:r>
              <a:rPr lang="en-US" dirty="0">
                <a:sym typeface="Symbol" charset="0"/>
              </a:rPr>
              <a:t>, is the sum of deposits and currency, so</a:t>
            </a:r>
          </a:p>
          <a:p>
            <a:pPr marL="360000" lvl="1" algn="ctr" eaLnBrk="1" hangingPunct="1">
              <a:defRPr/>
            </a:pPr>
            <a:r>
              <a:rPr lang="en-US" i="1" dirty="0">
                <a:sym typeface="Symbol" charset="0"/>
              </a:rPr>
              <a:t>M</a:t>
            </a:r>
            <a:r>
              <a:rPr lang="en-US" dirty="0">
                <a:sym typeface="Symbol" charset="0"/>
              </a:rPr>
              <a:t> = Deposits + Currency = (</a:t>
            </a:r>
            <a:r>
              <a:rPr lang="en-US" i="1" dirty="0">
                <a:sym typeface="Symbol" charset="0"/>
              </a:rPr>
              <a:t>D</a:t>
            </a:r>
            <a:r>
              <a:rPr lang="en-US" dirty="0">
                <a:sym typeface="Symbol" charset="0"/>
              </a:rPr>
              <a:t> + </a:t>
            </a:r>
            <a:r>
              <a:rPr lang="en-US" i="1" dirty="0">
                <a:sym typeface="Symbol" charset="0"/>
              </a:rPr>
              <a:t>C</a:t>
            </a:r>
            <a:r>
              <a:rPr lang="en-US" dirty="0">
                <a:sym typeface="Symbol" charset="0"/>
              </a:rPr>
              <a:t>)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4803">
                                            <p:txEl>
                                              <p:pRg st="1" end="1"/>
                                            </p:txEl>
                                          </p:spTgt>
                                        </p:tgtEl>
                                        <p:attrNameLst>
                                          <p:attrName>style.visibility</p:attrName>
                                        </p:attrNameLst>
                                      </p:cBhvr>
                                      <p:to>
                                        <p:strVal val="visible"/>
                                      </p:to>
                                    </p:set>
                                    <p:animEffect transition="in" filter="wipe(left)">
                                      <p:cBhvr>
                                        <p:cTn id="7" dur="500"/>
                                        <p:tgtEl>
                                          <p:spTgt spid="84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4803">
                                            <p:txEl>
                                              <p:pRg st="2" end="2"/>
                                            </p:txEl>
                                          </p:spTgt>
                                        </p:tgtEl>
                                        <p:attrNameLst>
                                          <p:attrName>style.visibility</p:attrName>
                                        </p:attrNameLst>
                                      </p:cBhvr>
                                      <p:to>
                                        <p:strVal val="visible"/>
                                      </p:to>
                                    </p:set>
                                    <p:animEffect transition="in" filter="wipe(left)">
                                      <p:cBhvr>
                                        <p:cTn id="12" dur="500"/>
                                        <p:tgtEl>
                                          <p:spTgt spid="844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4803">
                                            <p:txEl>
                                              <p:pRg st="3" end="3"/>
                                            </p:txEl>
                                          </p:spTgt>
                                        </p:tgtEl>
                                        <p:attrNameLst>
                                          <p:attrName>style.visibility</p:attrName>
                                        </p:attrNameLst>
                                      </p:cBhvr>
                                      <p:to>
                                        <p:strVal val="visible"/>
                                      </p:to>
                                    </p:set>
                                    <p:animEffect transition="in" filter="wipe(left)">
                                      <p:cBhvr>
                                        <p:cTn id="17" dur="500"/>
                                        <p:tgtEl>
                                          <p:spTgt spid="8448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4803">
                                            <p:txEl>
                                              <p:pRg st="4" end="4"/>
                                            </p:txEl>
                                          </p:spTgt>
                                        </p:tgtEl>
                                        <p:attrNameLst>
                                          <p:attrName>style.visibility</p:attrName>
                                        </p:attrNameLst>
                                      </p:cBhvr>
                                      <p:to>
                                        <p:strVal val="visible"/>
                                      </p:to>
                                    </p:set>
                                    <p:animEffect transition="in" filter="wipe(left)">
                                      <p:cBhvr>
                                        <p:cTn id="22" dur="500"/>
                                        <p:tgtEl>
                                          <p:spTgt spid="84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4803">
                                            <p:txEl>
                                              <p:pRg st="5" end="5"/>
                                            </p:txEl>
                                          </p:spTgt>
                                        </p:tgtEl>
                                        <p:attrNameLst>
                                          <p:attrName>style.visibility</p:attrName>
                                        </p:attrNameLst>
                                      </p:cBhvr>
                                      <p:to>
                                        <p:strVal val="visible"/>
                                      </p:to>
                                    </p:set>
                                    <p:animEffect transition="in" filter="wipe(left)">
                                      <p:cBhvr>
                                        <p:cTn id="27" dur="500"/>
                                        <p:tgtEl>
                                          <p:spTgt spid="8448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4803">
                                            <p:txEl>
                                              <p:pRg st="6" end="6"/>
                                            </p:txEl>
                                          </p:spTgt>
                                        </p:tgtEl>
                                        <p:attrNameLst>
                                          <p:attrName>style.visibility</p:attrName>
                                        </p:attrNameLst>
                                      </p:cBhvr>
                                      <p:to>
                                        <p:strVal val="visible"/>
                                      </p:to>
                                    </p:set>
                                    <p:animEffect transition="in" filter="wipe(left)">
                                      <p:cBhvr>
                                        <p:cTn id="32" dur="500"/>
                                        <p:tgtEl>
                                          <p:spTgt spid="844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7" name="Rectangle 3"/>
          <p:cNvSpPr>
            <a:spLocks noGrp="1" noChangeArrowheads="1"/>
          </p:cNvSpPr>
          <p:nvPr>
            <p:ph idx="1"/>
          </p:nvPr>
        </p:nvSpPr>
        <p:spPr>
          <a:xfrm>
            <a:off x="360363" y="1439863"/>
            <a:ext cx="8229600" cy="4732337"/>
          </a:xfrm>
        </p:spPr>
        <p:txBody>
          <a:bodyPr/>
          <a:lstStyle/>
          <a:p>
            <a:pPr marL="360000" lvl="1" algn="ctr" eaLnBrk="1" hangingPunct="1">
              <a:defRPr/>
            </a:pPr>
            <a:r>
              <a:rPr lang="en-US" i="1" dirty="0">
                <a:sym typeface="Symbol" charset="0"/>
              </a:rPr>
              <a:t>M</a:t>
            </a:r>
            <a:r>
              <a:rPr lang="en-US" dirty="0">
                <a:sym typeface="Symbol" charset="0"/>
              </a:rPr>
              <a:t> = (</a:t>
            </a:r>
            <a:r>
              <a:rPr lang="en-US" i="1" dirty="0">
                <a:sym typeface="Symbol" charset="0"/>
              </a:rPr>
              <a:t>D</a:t>
            </a:r>
            <a:r>
              <a:rPr lang="en-US" dirty="0">
                <a:sym typeface="Symbol" charset="0"/>
              </a:rPr>
              <a:t> + </a:t>
            </a:r>
            <a:r>
              <a:rPr lang="en-US" i="1" dirty="0">
                <a:sym typeface="Symbol" charset="0"/>
              </a:rPr>
              <a:t>C</a:t>
            </a:r>
            <a:r>
              <a:rPr lang="en-US" dirty="0">
                <a:sym typeface="Symbol" charset="0"/>
              </a:rPr>
              <a:t>)</a:t>
            </a:r>
            <a:endParaRPr lang="en-US" i="1" dirty="0"/>
          </a:p>
          <a:p>
            <a:pPr marL="360000"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charset="0"/>
            </a:endParaRPr>
          </a:p>
          <a:p>
            <a:pPr marL="360000" lvl="1" eaLnBrk="1" hangingPunct="1">
              <a:defRPr/>
            </a:pPr>
            <a:r>
              <a:rPr lang="en-US" dirty="0">
                <a:sym typeface="Symbol" charset="0"/>
              </a:rPr>
              <a:t>So</a:t>
            </a: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quantity of money </a:t>
            </a:r>
            <a:r>
              <a:rPr lang="en-US" sz="2400" b="0" i="1" kern="1200" dirty="0">
                <a:solidFill>
                  <a:srgbClr val="000000"/>
                </a:solidFill>
                <a:ea typeface="MS Mincho" charset="0"/>
                <a:cs typeface="MS Mincho" charset="0"/>
              </a:rPr>
              <a:t>changes</a:t>
            </a:r>
            <a:r>
              <a:rPr lang="en-US" sz="2400" b="0" kern="1200" dirty="0">
                <a:solidFill>
                  <a:srgbClr val="000000"/>
                </a:solidFill>
                <a:ea typeface="MS Mincho" charset="0"/>
                <a:cs typeface="MS Mincho" charset="0"/>
              </a:rPr>
              <a:t> by the </a:t>
            </a:r>
            <a:r>
              <a:rPr lang="en-US" sz="2400" b="0" i="1" kern="1200" dirty="0">
                <a:solidFill>
                  <a:srgbClr val="000000"/>
                </a:solidFill>
                <a:ea typeface="MS Mincho" charset="0"/>
                <a:cs typeface="MS Mincho" charset="0"/>
              </a:rPr>
              <a:t>change</a:t>
            </a:r>
            <a:r>
              <a:rPr lang="en-US" sz="2400" b="0" kern="1200" dirty="0">
                <a:solidFill>
                  <a:srgbClr val="000000"/>
                </a:solidFill>
                <a:ea typeface="MS Mincho" charset="0"/>
                <a:cs typeface="MS Mincho" charset="0"/>
              </a:rPr>
              <a:t> in the monetary base multiplied by (1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a:t>
            </a:r>
            <a:r>
              <a:rPr lang="en-US" sz="2400" b="0" i="1" kern="1200" dirty="0">
                <a:solidFill>
                  <a:srgbClr val="000000"/>
                </a:solidFill>
                <a:ea typeface="MS Mincho" charset="0"/>
                <a:cs typeface="MS Mincho" charset="0"/>
              </a:rPr>
              <a:t>R</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a:t>
            </a:r>
          </a:p>
          <a:p>
            <a:pPr lvl="1" eaLnBrk="1" hangingPunct="1">
              <a:lnSpc>
                <a:spcPct val="50000"/>
              </a:lnSpc>
              <a:defRPr/>
            </a:pPr>
            <a:endParaRPr lang="en-US" dirty="0">
              <a:sym typeface="Symbol" charset="0"/>
            </a:endParaRPr>
          </a:p>
        </p:txBody>
      </p:sp>
      <p:sp>
        <p:nvSpPr>
          <p:cNvPr id="845826"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grpSp>
        <p:nvGrpSpPr>
          <p:cNvPr id="9" name="Group 8"/>
          <p:cNvGrpSpPr>
            <a:grpSpLocks/>
          </p:cNvGrpSpPr>
          <p:nvPr/>
        </p:nvGrpSpPr>
        <p:grpSpPr bwMode="auto">
          <a:xfrm>
            <a:off x="1828800" y="3890963"/>
            <a:ext cx="4643438" cy="830262"/>
            <a:chOff x="1828799" y="3890750"/>
            <a:chExt cx="4642794" cy="830263"/>
          </a:xfrm>
        </p:grpSpPr>
        <p:sp>
          <p:nvSpPr>
            <p:cNvPr id="845836" name="Text Box 12"/>
            <p:cNvSpPr txBox="1">
              <a:spLocks noChangeArrowheads="1"/>
            </p:cNvSpPr>
            <p:nvPr/>
          </p:nvSpPr>
          <p:spPr bwMode="auto">
            <a:xfrm>
              <a:off x="4512890" y="3890750"/>
              <a:ext cx="195870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dirty="0"/>
                <a:t>(1 + </a:t>
              </a:r>
              <a:r>
                <a:rPr lang="en-US" altLang="en-US" i="1" dirty="0"/>
                <a:t>C/D</a:t>
              </a:r>
              <a:r>
                <a:rPr lang="en-US" altLang="en-US" dirty="0"/>
                <a:t>)</a:t>
              </a:r>
            </a:p>
            <a:p>
              <a:pPr algn="ctr" eaLnBrk="1" hangingPunct="1">
                <a:defRPr/>
              </a:pPr>
              <a:r>
                <a:rPr lang="en-US" altLang="en-US" dirty="0"/>
                <a:t>(</a:t>
              </a:r>
              <a:r>
                <a:rPr lang="en-US" altLang="en-US" i="1" dirty="0"/>
                <a:t>R/</a:t>
              </a:r>
              <a:r>
                <a:rPr lang="en-US" altLang="en-US" i="1" dirty="0">
                  <a:sym typeface="Symbol" pitchFamily="18" charset="2"/>
                </a:rPr>
                <a:t>D </a:t>
              </a:r>
              <a:r>
                <a:rPr lang="en-US" altLang="en-US" dirty="0"/>
                <a:t>+</a:t>
              </a:r>
              <a:r>
                <a:rPr lang="en-US" altLang="en-US" i="1" dirty="0"/>
                <a:t> C/</a:t>
              </a:r>
              <a:r>
                <a:rPr lang="en-US" altLang="en-US" i="1" dirty="0">
                  <a:sym typeface="Symbol" pitchFamily="18" charset="2"/>
                </a:rPr>
                <a:t>D</a:t>
              </a:r>
              <a:r>
                <a:rPr lang="en-US" altLang="en-US" dirty="0"/>
                <a:t>)</a:t>
              </a:r>
            </a:p>
          </p:txBody>
        </p:sp>
        <p:sp>
          <p:nvSpPr>
            <p:cNvPr id="845837" name="Text Box 13"/>
            <p:cNvSpPr txBox="1">
              <a:spLocks noChangeArrowheads="1"/>
            </p:cNvSpPr>
            <p:nvPr/>
          </p:nvSpPr>
          <p:spPr bwMode="auto">
            <a:xfrm>
              <a:off x="1828799" y="4038387"/>
              <a:ext cx="2766629"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dirty="0">
                  <a:latin typeface="Arial" charset="0"/>
                  <a:ea typeface="ＭＳ Ｐゴシック" charset="0"/>
                </a:rPr>
                <a:t>Money multiplier  =</a:t>
              </a:r>
            </a:p>
          </p:txBody>
        </p:sp>
        <p:cxnSp>
          <p:nvCxnSpPr>
            <p:cNvPr id="165902" name="Straight Connector 15"/>
            <p:cNvCxnSpPr>
              <a:cxnSpLocks noChangeShapeType="1"/>
            </p:cNvCxnSpPr>
            <p:nvPr/>
          </p:nvCxnSpPr>
          <p:spPr bwMode="auto">
            <a:xfrm flipV="1">
              <a:off x="4716000" y="4320000"/>
              <a:ext cx="1596951" cy="1"/>
            </a:xfrm>
            <a:prstGeom prst="line">
              <a:avLst/>
            </a:prstGeom>
            <a:noFill/>
            <a:ln w="1587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p:cNvGrpSpPr>
            <a:grpSpLocks/>
          </p:cNvGrpSpPr>
          <p:nvPr/>
        </p:nvGrpSpPr>
        <p:grpSpPr bwMode="auto">
          <a:xfrm>
            <a:off x="3455988" y="2847975"/>
            <a:ext cx="2616470" cy="830997"/>
            <a:chOff x="3455987" y="2848714"/>
            <a:chExt cx="2918018" cy="830997"/>
          </a:xfrm>
        </p:grpSpPr>
        <p:sp>
          <p:nvSpPr>
            <p:cNvPr id="845832" name="Text Box 8"/>
            <p:cNvSpPr txBox="1">
              <a:spLocks noChangeArrowheads="1"/>
            </p:cNvSpPr>
            <p:nvPr/>
          </p:nvSpPr>
          <p:spPr bwMode="auto">
            <a:xfrm>
              <a:off x="3455987" y="2848714"/>
              <a:ext cx="7540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i="1" dirty="0">
                  <a:latin typeface="Arial" charset="0"/>
                  <a:ea typeface="ＭＳ Ｐゴシック" charset="0"/>
                </a:rPr>
                <a:t>M</a:t>
              </a:r>
            </a:p>
            <a:p>
              <a:pPr algn="ctr" eaLnBrk="1" hangingPunct="1">
                <a:defRPr/>
              </a:pPr>
              <a:r>
                <a:rPr lang="en-US" i="1" dirty="0">
                  <a:latin typeface="Arial" charset="0"/>
                  <a:ea typeface="ＭＳ Ｐゴシック" charset="0"/>
                </a:rPr>
                <a:t>MB</a:t>
              </a:r>
            </a:p>
          </p:txBody>
        </p:sp>
        <p:sp>
          <p:nvSpPr>
            <p:cNvPr id="845830" name="Text Box 6"/>
            <p:cNvSpPr txBox="1">
              <a:spLocks noChangeArrowheads="1"/>
            </p:cNvSpPr>
            <p:nvPr/>
          </p:nvSpPr>
          <p:spPr bwMode="auto">
            <a:xfrm>
              <a:off x="4210049" y="3031277"/>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latin typeface="Arial" charset="0"/>
                  <a:ea typeface="ＭＳ Ｐゴシック" charset="0"/>
                </a:rPr>
                <a:t>=</a:t>
              </a:r>
            </a:p>
          </p:txBody>
        </p:sp>
        <p:sp>
          <p:nvSpPr>
            <p:cNvPr id="845831" name="Text Box 7"/>
            <p:cNvSpPr txBox="1">
              <a:spLocks noChangeArrowheads="1"/>
            </p:cNvSpPr>
            <p:nvPr/>
          </p:nvSpPr>
          <p:spPr bwMode="auto">
            <a:xfrm>
              <a:off x="4520344" y="2848714"/>
              <a:ext cx="18536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US" dirty="0">
                  <a:latin typeface="Arial" charset="0"/>
                  <a:ea typeface="ＭＳ Ｐゴシック" charset="0"/>
                </a:rPr>
                <a:t>(</a:t>
              </a:r>
              <a:r>
                <a:rPr lang="en-US" i="1" dirty="0">
                  <a:latin typeface="Arial" charset="0"/>
                  <a:ea typeface="ＭＳ Ｐゴシック" charset="0"/>
                </a:rPr>
                <a:t>D</a:t>
              </a:r>
              <a:r>
                <a:rPr lang="en-US" dirty="0">
                  <a:latin typeface="Arial" charset="0"/>
                  <a:ea typeface="ＭＳ Ｐゴシック" charset="0"/>
                </a:rPr>
                <a:t> + </a:t>
              </a:r>
              <a:r>
                <a:rPr lang="en-US" i="1" dirty="0">
                  <a:latin typeface="Arial" charset="0"/>
                  <a:ea typeface="ＭＳ Ｐゴシック" charset="0"/>
                </a:rPr>
                <a:t>C</a:t>
              </a:r>
              <a:r>
                <a:rPr lang="en-US" dirty="0">
                  <a:latin typeface="Arial" charset="0"/>
                  <a:ea typeface="ＭＳ Ｐゴシック" charset="0"/>
                </a:rPr>
                <a:t>)1/D</a:t>
              </a:r>
            </a:p>
            <a:p>
              <a:pPr eaLnBrk="1" hangingPunct="1">
                <a:defRPr/>
              </a:pPr>
              <a:r>
                <a:rPr lang="en-US" dirty="0">
                  <a:latin typeface="Arial" charset="0"/>
                  <a:ea typeface="ＭＳ Ｐゴシック" charset="0"/>
                </a:rPr>
                <a:t>(</a:t>
              </a:r>
              <a:r>
                <a:rPr lang="en-US" i="1" dirty="0">
                  <a:latin typeface="Arial" charset="0"/>
                  <a:ea typeface="ＭＳ Ｐゴシック" charset="0"/>
                </a:rPr>
                <a:t>R</a:t>
              </a:r>
              <a:r>
                <a:rPr lang="en-US" dirty="0">
                  <a:latin typeface="Arial" charset="0"/>
                  <a:ea typeface="ＭＳ Ｐゴシック" charset="0"/>
                </a:rPr>
                <a:t> +</a:t>
              </a:r>
              <a:r>
                <a:rPr lang="en-US" i="1" dirty="0">
                  <a:latin typeface="Arial" charset="0"/>
                  <a:ea typeface="ＭＳ Ｐゴシック" charset="0"/>
                </a:rPr>
                <a:t> C</a:t>
              </a:r>
              <a:r>
                <a:rPr lang="en-US" dirty="0">
                  <a:latin typeface="Arial" charset="0"/>
                  <a:ea typeface="ＭＳ Ｐゴシック" charset="0"/>
                </a:rPr>
                <a:t>)1/D</a:t>
              </a:r>
            </a:p>
          </p:txBody>
        </p:sp>
        <p:sp>
          <p:nvSpPr>
            <p:cNvPr id="845833" name="Text Box 9"/>
            <p:cNvSpPr txBox="1">
              <a:spLocks noChangeArrowheads="1"/>
            </p:cNvSpPr>
            <p:nvPr/>
          </p:nvSpPr>
          <p:spPr bwMode="auto">
            <a:xfrm>
              <a:off x="4210049" y="3031277"/>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dirty="0">
                  <a:latin typeface="Arial" charset="0"/>
                  <a:ea typeface="ＭＳ Ｐゴシック" charset="0"/>
                </a:rPr>
                <a:t>=</a:t>
              </a:r>
            </a:p>
          </p:txBody>
        </p:sp>
        <p:cxnSp>
          <p:nvCxnSpPr>
            <p:cNvPr id="165898" name="Straight Connector 2"/>
            <p:cNvCxnSpPr>
              <a:cxnSpLocks noChangeShapeType="1"/>
            </p:cNvCxnSpPr>
            <p:nvPr/>
          </p:nvCxnSpPr>
          <p:spPr bwMode="auto">
            <a:xfrm>
              <a:off x="4643999" y="3283200"/>
              <a:ext cx="972000" cy="0"/>
            </a:xfrm>
            <a:prstGeom prst="line">
              <a:avLst/>
            </a:prstGeom>
            <a:noFill/>
            <a:ln w="1587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899" name="Straight Connector 19"/>
            <p:cNvCxnSpPr>
              <a:cxnSpLocks noChangeShapeType="1"/>
            </p:cNvCxnSpPr>
            <p:nvPr/>
          </p:nvCxnSpPr>
          <p:spPr bwMode="auto">
            <a:xfrm>
              <a:off x="3636000" y="3283200"/>
              <a:ext cx="438600" cy="0"/>
            </a:xfrm>
            <a:prstGeom prst="line">
              <a:avLst/>
            </a:prstGeom>
            <a:noFill/>
            <a:ln w="1587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45827">
                                            <p:txEl>
                                              <p:pRg st="1" end="1"/>
                                            </p:txEl>
                                          </p:spTgt>
                                        </p:tgtEl>
                                        <p:attrNameLst>
                                          <p:attrName>style.visibility</p:attrName>
                                        </p:attrNameLst>
                                      </p:cBhvr>
                                      <p:to>
                                        <p:strVal val="visible"/>
                                      </p:to>
                                    </p:set>
                                    <p:animEffect transition="in" filter="wipe(left)">
                                      <p:cBhvr>
                                        <p:cTn id="7" dur="500"/>
                                        <p:tgtEl>
                                          <p:spTgt spid="845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5827">
                                            <p:txEl>
                                              <p:pRg st="2" end="2"/>
                                            </p:txEl>
                                          </p:spTgt>
                                        </p:tgtEl>
                                        <p:attrNameLst>
                                          <p:attrName>style.visibility</p:attrName>
                                        </p:attrNameLst>
                                      </p:cBhvr>
                                      <p:to>
                                        <p:strVal val="visible"/>
                                      </p:to>
                                    </p:set>
                                    <p:animEffect transition="in" filter="wipe(left)">
                                      <p:cBhvr>
                                        <p:cTn id="12" dur="500"/>
                                        <p:tgtEl>
                                          <p:spTgt spid="84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5827">
                                            <p:txEl>
                                              <p:pRg st="7" end="7"/>
                                            </p:txEl>
                                          </p:spTgt>
                                        </p:tgtEl>
                                        <p:attrNameLst>
                                          <p:attrName>style.visibility</p:attrName>
                                        </p:attrNameLst>
                                      </p:cBhvr>
                                      <p:to>
                                        <p:strVal val="visible"/>
                                      </p:to>
                                    </p:set>
                                    <p:animEffect transition="in" filter="wipe(left)">
                                      <p:cBhvr>
                                        <p:cTn id="27" dur="500"/>
                                        <p:tgtEl>
                                          <p:spTgt spid="84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001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During the Great Depression, many banks failed, bank deposits were destroyed, and the quantity of money crashed by 25 percent.</a:t>
            </a:r>
          </a:p>
          <a:p>
            <a:pPr eaLnBrk="1" hangingPunct="1">
              <a:spcBef>
                <a:spcPts val="600"/>
              </a:spcBef>
              <a:spcAft>
                <a:spcPts val="600"/>
              </a:spcAft>
            </a:pPr>
            <a:r>
              <a:rPr lang="en-US" altLang="en-US">
                <a:solidFill>
                  <a:srgbClr val="000000"/>
                </a:solidFill>
              </a:rPr>
              <a:t>Most economists believe that it was these events that turned an ordinary recession in 1929 into a deep and decade-long depression.</a:t>
            </a:r>
          </a:p>
          <a:p>
            <a:pPr eaLnBrk="1" hangingPunct="1">
              <a:spcBef>
                <a:spcPts val="600"/>
              </a:spcBef>
              <a:spcAft>
                <a:spcPts val="600"/>
              </a:spcAft>
            </a:pPr>
            <a:r>
              <a:rPr lang="en-US" altLang="en-US">
                <a:solidFill>
                  <a:srgbClr val="000000"/>
                </a:solidFill>
              </a:rPr>
              <a:t>Figure 1 on the next slide shows what the Fed did to avoid another great depression.</a:t>
            </a:r>
          </a:p>
        </p:txBody>
      </p:sp>
      <p:pic>
        <p:nvPicPr>
          <p:cNvPr id="1679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Fed pumped reserves into the banking system.</a:t>
            </a:r>
          </a:p>
          <a:p>
            <a:pPr eaLnBrk="1" hangingPunct="1">
              <a:spcBef>
                <a:spcPts val="600"/>
              </a:spcBef>
              <a:spcAft>
                <a:spcPts val="600"/>
              </a:spcAft>
            </a:pPr>
            <a:r>
              <a:rPr lang="en-US" altLang="en-US">
                <a:solidFill>
                  <a:srgbClr val="000000"/>
                </a:solidFill>
              </a:rPr>
              <a:t>During the months after Lehman Brothers collapsed, using QE1 the Fed doubled the monetary base.</a:t>
            </a:r>
          </a:p>
          <a:p>
            <a:pPr eaLnBrk="1" hangingPunct="1">
              <a:spcBef>
                <a:spcPts val="600"/>
              </a:spcBef>
              <a:spcAft>
                <a:spcPts val="600"/>
              </a:spcAft>
            </a:pPr>
            <a:r>
              <a:rPr lang="en-US" altLang="en-US">
                <a:solidFill>
                  <a:srgbClr val="000000"/>
                </a:solidFill>
              </a:rPr>
              <a:t>In 2010 and 2011, QE2 took the monetary base to more than 3 times its pre-crisis level. </a:t>
            </a:r>
          </a:p>
        </p:txBody>
      </p:sp>
      <p:pic>
        <p:nvPicPr>
          <p:cNvPr id="16998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750"/>
                                        <p:tgtEl>
                                          <p:spTgt spid="13"/>
                                        </p:tgtEl>
                                      </p:cBhvr>
                                    </p:animEffect>
                                  </p:childTnLst>
                                </p:cTn>
                              </p:par>
                              <p:par>
                                <p:cTn id="11" presetID="22" presetClass="entr" presetSubtype="8" fill="hold" nodeType="withEffect">
                                  <p:stCondLst>
                                    <p:cond delay="11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750"/>
                                        <p:tgtEl>
                                          <p:spTgt spid="14"/>
                                        </p:tgtEl>
                                      </p:cBhvr>
                                    </p:animEffect>
                                  </p:childTnLst>
                                </p:cTn>
                              </p:par>
                              <p:par>
                                <p:cTn id="14" presetID="22" presetClass="entr" presetSubtype="4" fill="hold" nodeType="withEffect">
                                  <p:stCondLst>
                                    <p:cond delay="21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75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750"/>
                                        <p:tgtEl>
                                          <p:spTgt spid="16"/>
                                        </p:tgtEl>
                                      </p:cBhvr>
                                    </p:animEffect>
                                  </p:childTnLst>
                                </p:cTn>
                              </p:par>
                              <p:par>
                                <p:cTn id="25" presetID="10" presetClass="entr" presetSubtype="0" fill="hold" nodeType="withEffect">
                                  <p:stCondLst>
                                    <p:cond delay="16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In 2012 and 2013, QE3 took the monetary base to more than 4 times its normal level. </a:t>
            </a:r>
          </a:p>
          <a:p>
            <a:pPr eaLnBrk="1" hangingPunct="1">
              <a:spcBef>
                <a:spcPts val="600"/>
              </a:spcBef>
              <a:spcAft>
                <a:spcPts val="600"/>
              </a:spcAft>
            </a:pPr>
            <a:r>
              <a:rPr lang="en-US" altLang="en-US">
                <a:solidFill>
                  <a:srgbClr val="000000"/>
                </a:solidFill>
              </a:rPr>
              <a:t>This extraordinary increase in the monetary base did not bring a similar increase in the quantity if money.</a:t>
            </a:r>
          </a:p>
          <a:p>
            <a:pPr eaLnBrk="1" hangingPunct="1">
              <a:spcBef>
                <a:spcPts val="600"/>
              </a:spcBef>
              <a:spcAft>
                <a:spcPts val="600"/>
              </a:spcAft>
            </a:pPr>
            <a:r>
              <a:rPr lang="en-US" altLang="en-US">
                <a:solidFill>
                  <a:srgbClr val="000000"/>
                </a:solidFill>
              </a:rPr>
              <a:t>Figure 2 on the next slide shows the reason.</a:t>
            </a:r>
          </a:p>
        </p:txBody>
      </p:sp>
      <p:pic>
        <p:nvPicPr>
          <p:cNvPr id="17203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0"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1"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2"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08000" eaLnBrk="1" hangingPunct="1">
              <a:spcBef>
                <a:spcPts val="600"/>
              </a:spcBef>
              <a:spcAft>
                <a:spcPts val="600"/>
              </a:spcAft>
              <a:defRPr/>
            </a:pPr>
            <a:r>
              <a:rPr lang="en-US" altLang="en-US" dirty="0">
                <a:solidFill>
                  <a:srgbClr val="000000"/>
                </a:solidFill>
              </a:rPr>
              <a:t>The currency drain ratio (ratio of currency to M2 deposits) remained steady. </a:t>
            </a:r>
          </a:p>
          <a:p>
            <a:pPr marL="108000" eaLnBrk="1" hangingPunct="1">
              <a:spcBef>
                <a:spcPts val="600"/>
              </a:spcBef>
              <a:spcAft>
                <a:spcPts val="600"/>
              </a:spcAft>
              <a:defRPr/>
            </a:pPr>
            <a:r>
              <a:rPr lang="en-US" altLang="en-US" dirty="0">
                <a:solidFill>
                  <a:srgbClr val="000000"/>
                </a:solidFill>
              </a:rPr>
              <a:t>In 2008, banks’ desired reserve ratio increased tenfold from 1.2 percent to 12 percent. </a:t>
            </a:r>
          </a:p>
          <a:p>
            <a:pPr marL="108000" eaLnBrk="1" hangingPunct="1">
              <a:spcBef>
                <a:spcPts val="600"/>
              </a:spcBef>
              <a:spcAft>
                <a:spcPts val="600"/>
              </a:spcAft>
              <a:defRPr/>
            </a:pPr>
            <a:r>
              <a:rPr lang="en-US" altLang="en-US" dirty="0">
                <a:solidFill>
                  <a:srgbClr val="000000"/>
                </a:solidFill>
              </a:rPr>
              <a:t>The money multiplier collapsed from its normal value of 9 to 5.</a:t>
            </a:r>
          </a:p>
          <a:p>
            <a:pPr eaLnBrk="1" hangingPunct="1">
              <a:spcBef>
                <a:spcPct val="20000"/>
              </a:spcBef>
              <a:spcAft>
                <a:spcPct val="50000"/>
              </a:spcAft>
              <a:defRPr/>
            </a:pPr>
            <a:endParaRPr lang="en-US" altLang="en-US" dirty="0">
              <a:solidFill>
                <a:srgbClr val="000000"/>
              </a:solidFill>
            </a:endParaRPr>
          </a:p>
        </p:txBody>
      </p:sp>
      <p:pic>
        <p:nvPicPr>
          <p:cNvPr id="17408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419350" y="957263"/>
            <a:ext cx="1162050" cy="3381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AU" altLang="en-US"/>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543050"/>
            <a:ext cx="3333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surge in the desired reserve ratio is the sole reason for the collapse of the money multiplier.</a:t>
            </a:r>
          </a:p>
          <a:p>
            <a:pPr eaLnBrk="1" hangingPunct="1">
              <a:spcBef>
                <a:spcPts val="600"/>
              </a:spcBef>
              <a:spcAft>
                <a:spcPts val="600"/>
              </a:spcAft>
            </a:pPr>
            <a:r>
              <a:rPr lang="en-US" altLang="en-US">
                <a:solidFill>
                  <a:srgbClr val="000000"/>
                </a:solidFill>
              </a:rPr>
              <a:t>The collapse of Lehman signaled to banks that they faced high risk.</a:t>
            </a:r>
          </a:p>
          <a:p>
            <a:pPr eaLnBrk="1" hangingPunct="1">
              <a:spcBef>
                <a:spcPts val="600"/>
              </a:spcBef>
              <a:spcAft>
                <a:spcPts val="600"/>
              </a:spcAft>
            </a:pPr>
            <a:r>
              <a:rPr lang="en-US" altLang="en-US">
                <a:solidFill>
                  <a:srgbClr val="000000"/>
                </a:solidFill>
              </a:rPr>
              <a:t>Banks responded by boosting their desired reserve ratio.</a:t>
            </a:r>
          </a:p>
        </p:txBody>
      </p:sp>
      <p:pic>
        <p:nvPicPr>
          <p:cNvPr id="1761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276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As the risk faced by banks returns to normal, the desired reserve ratio will fall.</a:t>
            </a:r>
          </a:p>
          <a:p>
            <a:pPr eaLnBrk="1" hangingPunct="1">
              <a:spcBef>
                <a:spcPts val="600"/>
              </a:spcBef>
              <a:spcAft>
                <a:spcPts val="600"/>
              </a:spcAft>
            </a:pPr>
            <a:r>
              <a:rPr lang="en-US" altLang="en-US">
                <a:solidFill>
                  <a:srgbClr val="000000"/>
                </a:solidFill>
              </a:rPr>
              <a:t>When this happens, the Fed will need to decrease the monetary base or face an explosion in the quantity of money.</a:t>
            </a:r>
          </a:p>
        </p:txBody>
      </p:sp>
      <p:pic>
        <p:nvPicPr>
          <p:cNvPr id="1781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1026"/>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35907" name="Rectangle 1027"/>
          <p:cNvSpPr>
            <a:spLocks noGrp="1" noChangeArrowheads="1"/>
          </p:cNvSpPr>
          <p:nvPr>
            <p:ph idx="1"/>
          </p:nvPr>
        </p:nvSpPr>
        <p:spPr/>
        <p:txBody>
          <a:bodyPr/>
          <a:lstStyle/>
          <a:p>
            <a:pPr lvl="1" eaLnBrk="1" hangingPunct="1">
              <a:defRPr/>
            </a:pPr>
            <a:r>
              <a:rPr sz="2600" b="1" noProof="1">
                <a:solidFill>
                  <a:srgbClr val="00468F"/>
                </a:solidFill>
              </a:rPr>
              <a:t>Store of Value</a:t>
            </a:r>
          </a:p>
          <a:p>
            <a:pPr lvl="1" eaLnBrk="1" hangingPunct="1">
              <a:defRPr/>
            </a:pPr>
            <a:r>
              <a:rPr noProof="1"/>
              <a:t>A</a:t>
            </a:r>
            <a:r>
              <a:rPr lang="en-US" dirty="0"/>
              <a:t> </a:t>
            </a:r>
            <a:r>
              <a:rPr lang="en-US" sz="2600" i="1" dirty="0"/>
              <a:t>store of value</a:t>
            </a:r>
            <a:r>
              <a:rPr lang="en-US" i="1" dirty="0"/>
              <a:t> </a:t>
            </a:r>
            <a:r>
              <a:rPr lang="en-US" dirty="0"/>
              <a:t>is a</a:t>
            </a:r>
            <a:r>
              <a:rPr noProof="1"/>
              <a:t>ny commodity or token that can be held and exchanged later for goods and services</a:t>
            </a:r>
            <a:r>
              <a:rPr lang="en-US" dirty="0"/>
              <a:t>.</a:t>
            </a:r>
          </a:p>
          <a:p>
            <a:pPr lvl="1" eaLnBrk="1" hangingPunct="1">
              <a:defRPr/>
            </a:pPr>
            <a:r>
              <a:rPr lang="en-US" dirty="0"/>
              <a:t>The more stable the value of a commodity or token, the better it can act as a store of value and the more useful it is as money.</a:t>
            </a:r>
            <a:endParaRPr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500"/>
                                        <p:tgtEl>
                                          <p:spTgt spid="635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500"/>
                                        <p:tgtEl>
                                          <p:spTgt spid="635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6"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6037" name="Rectangle 1029"/>
          <p:cNvSpPr>
            <a:spLocks noGrp="1" noChangeArrowheads="1"/>
          </p:cNvSpPr>
          <p:nvPr>
            <p:ph idx="1"/>
          </p:nvPr>
        </p:nvSpPr>
        <p:spPr/>
        <p:txBody>
          <a:bodyPr/>
          <a:lstStyle/>
          <a:p>
            <a:pPr eaLnBrk="1" hangingPunct="1">
              <a:buFont typeface="Webdings" charset="0"/>
              <a:buChar char="&lt;"/>
              <a:defRPr/>
            </a:pPr>
            <a:r>
              <a:rPr noProof="1">
                <a:cs typeface="+mn-cs"/>
              </a:rPr>
              <a:t>Money </a:t>
            </a:r>
            <a:r>
              <a:rPr lang="en-US" dirty="0">
                <a:cs typeface="+mn-cs"/>
              </a:rPr>
              <a:t>T</a:t>
            </a:r>
            <a:r>
              <a:rPr noProof="1">
                <a:cs typeface="+mn-cs"/>
              </a:rPr>
              <a:t>oday</a:t>
            </a:r>
          </a:p>
          <a:p>
            <a:pPr marL="360000" lvl="1" eaLnBrk="1" hangingPunct="1">
              <a:defRPr/>
            </a:pPr>
            <a:r>
              <a:rPr lang="en-US" dirty="0"/>
              <a:t>Money in the world today is called fiat money. </a:t>
            </a:r>
          </a:p>
          <a:p>
            <a:pPr marL="360000" lvl="1" eaLnBrk="1" hangingPunct="1">
              <a:defRPr/>
            </a:pPr>
            <a:r>
              <a:rPr lang="en-US" b="1" dirty="0">
                <a:solidFill>
                  <a:srgbClr val="FF0000"/>
                </a:solidFill>
              </a:rPr>
              <a:t>Fiat money </a:t>
            </a:r>
            <a:r>
              <a:rPr lang="en-US" dirty="0"/>
              <a:t>is objects that are money because the law decrees or orders them to be money. </a:t>
            </a:r>
          </a:p>
          <a:p>
            <a:pPr marL="360000" lvl="1" eaLnBrk="1" hangingPunct="1">
              <a:defRPr/>
            </a:pPr>
            <a:r>
              <a:rPr lang="en-US" dirty="0"/>
              <a:t>The objects that we use as money today are</a:t>
            </a:r>
          </a:p>
          <a:p>
            <a:pPr marL="702900" lvl="2" indent="-342900" eaLnBrk="1" hangingPunct="1">
              <a:buFont typeface="Arial" panose="020B0604020202020204" pitchFamily="34" charset="0"/>
              <a:buChar char="•"/>
              <a:defRPr/>
            </a:pPr>
            <a:r>
              <a:rPr lang="en-US" dirty="0"/>
              <a:t>Currency</a:t>
            </a:r>
          </a:p>
          <a:p>
            <a:pPr marL="702900" lvl="2" indent="-342900" eaLnBrk="1" hangingPunct="1">
              <a:buFont typeface="Arial" panose="020B0604020202020204" pitchFamily="34" charset="0"/>
              <a:buChar char="•"/>
              <a:defRPr/>
            </a:pPr>
            <a:r>
              <a:rPr lang="en-US" dirty="0"/>
              <a:t>Deposits at banks and other financial institutions</a:t>
            </a:r>
            <a:endParaRPr noProof="1"/>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6037">
                                            <p:txEl>
                                              <p:pRg st="1" end="1"/>
                                            </p:txEl>
                                          </p:spTgt>
                                        </p:tgtEl>
                                        <p:attrNameLst>
                                          <p:attrName>style.visibility</p:attrName>
                                        </p:attrNameLst>
                                      </p:cBhvr>
                                      <p:to>
                                        <p:strVal val="visible"/>
                                      </p:to>
                                    </p:set>
                                    <p:animEffect transition="in" filter="wipe(left)">
                                      <p:cBhvr>
                                        <p:cTn id="7" dur="500"/>
                                        <p:tgtEl>
                                          <p:spTgt spid="5560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6037">
                                            <p:txEl>
                                              <p:pRg st="2" end="2"/>
                                            </p:txEl>
                                          </p:spTgt>
                                        </p:tgtEl>
                                        <p:attrNameLst>
                                          <p:attrName>style.visibility</p:attrName>
                                        </p:attrNameLst>
                                      </p:cBhvr>
                                      <p:to>
                                        <p:strVal val="visible"/>
                                      </p:to>
                                    </p:set>
                                    <p:animEffect transition="in" filter="wipe(left)">
                                      <p:cBhvr>
                                        <p:cTn id="12" dur="500"/>
                                        <p:tgtEl>
                                          <p:spTgt spid="5560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37">
                                            <p:txEl>
                                              <p:pRg st="3" end="3"/>
                                            </p:txEl>
                                          </p:spTgt>
                                        </p:tgtEl>
                                        <p:attrNameLst>
                                          <p:attrName>style.visibility</p:attrName>
                                        </p:attrNameLst>
                                      </p:cBhvr>
                                      <p:to>
                                        <p:strVal val="visible"/>
                                      </p:to>
                                    </p:set>
                                    <p:animEffect transition="in" filter="wipe(left)">
                                      <p:cBhvr>
                                        <p:cTn id="17" dur="500"/>
                                        <p:tgtEl>
                                          <p:spTgt spid="5560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37">
                                            <p:txEl>
                                              <p:pRg st="4" end="4"/>
                                            </p:txEl>
                                          </p:spTgt>
                                        </p:tgtEl>
                                        <p:attrNameLst>
                                          <p:attrName>style.visibility</p:attrName>
                                        </p:attrNameLst>
                                      </p:cBhvr>
                                      <p:to>
                                        <p:strVal val="visible"/>
                                      </p:to>
                                    </p:set>
                                    <p:animEffect transition="in" filter="wipe(left)">
                                      <p:cBhvr>
                                        <p:cTn id="22" dur="500"/>
                                        <p:tgtEl>
                                          <p:spTgt spid="55603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6037">
                                            <p:txEl>
                                              <p:pRg st="5" end="5"/>
                                            </p:txEl>
                                          </p:spTgt>
                                        </p:tgtEl>
                                        <p:attrNameLst>
                                          <p:attrName>style.visibility</p:attrName>
                                        </p:attrNameLst>
                                      </p:cBhvr>
                                      <p:to>
                                        <p:strVal val="visible"/>
                                      </p:to>
                                    </p:set>
                                    <p:animEffect transition="in" filter="wipe(left)">
                                      <p:cBhvr>
                                        <p:cTn id="27" dur="500"/>
                                        <p:tgtEl>
                                          <p:spTgt spid="556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build="p" bldLvl="3"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538e16c6762befd1dc037e35cb4182ad8884be"/>
</p:tagLst>
</file>

<file path=ppt/theme/theme1.xml><?xml version="1.0" encoding="utf-8"?>
<a:theme xmlns:a="http://schemas.openxmlformats.org/drawingml/2006/main" name="9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oundations">
  <a:themeElements>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2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foundations">
  <a:themeElements>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4878</TotalTime>
  <Words>4671</Words>
  <Application>Microsoft Macintosh PowerPoint</Application>
  <PresentationFormat>On-screen Show (4:3)</PresentationFormat>
  <Paragraphs>447</Paragraphs>
  <Slides>71</Slides>
  <Notes>71</Notes>
  <HiddenSlides>5</HiddenSlides>
  <MMClips>0</MMClips>
  <ScaleCrop>false</ScaleCrop>
  <HeadingPairs>
    <vt:vector size="4" baseType="variant">
      <vt:variant>
        <vt:lpstr>Theme</vt:lpstr>
      </vt:variant>
      <vt:variant>
        <vt:i4>7</vt:i4>
      </vt:variant>
      <vt:variant>
        <vt:lpstr>Slide Titles</vt:lpstr>
      </vt:variant>
      <vt:variant>
        <vt:i4>71</vt:i4>
      </vt:variant>
    </vt:vector>
  </HeadingPairs>
  <TitlesOfParts>
    <vt:vector size="78" baseType="lpstr">
      <vt:lpstr>9_newdesign</vt:lpstr>
      <vt:lpstr>10_newdesign</vt:lpstr>
      <vt:lpstr>11_newdesign</vt:lpstr>
      <vt:lpstr>7_Custom Design</vt:lpstr>
      <vt:lpstr>3_foundations</vt:lpstr>
      <vt:lpstr>7_foundations</vt:lpstr>
      <vt:lpstr>1_foundations</vt:lpstr>
      <vt:lpstr>PowerPoint Presentation</vt:lpstr>
      <vt:lpstr>PowerPoint Presentation</vt:lpstr>
      <vt:lpstr>27.1  WHAT IS MONEY?</vt:lpstr>
      <vt:lpstr>27.1  WHAT IS MONEY?</vt:lpstr>
      <vt:lpstr>27.1  WHAT IS MONEY?</vt:lpstr>
      <vt:lpstr>27.1  WHAT IS MONEY?</vt:lpstr>
      <vt:lpstr>PowerPoint Presentation</vt:lpstr>
      <vt:lpstr>27.1  WHAT IS MONEY?</vt:lpstr>
      <vt:lpstr>27.1  WHAT IS MONEY?</vt:lpstr>
      <vt:lpstr>27.1  WHAT IS MONEY?</vt:lpstr>
      <vt:lpstr>27.1  WHAT IS MONEY?</vt:lpstr>
      <vt:lpstr>27.1  WHAT IS MONEY?</vt:lpstr>
      <vt:lpstr>27.1  WHAT IS MONEY?</vt:lpstr>
      <vt:lpstr>27.1  WHAT IS MONEY?</vt:lpstr>
      <vt:lpstr>PowerPoint Presentation</vt:lpstr>
      <vt:lpstr>27.1  WHAT IS MONEY?</vt:lpstr>
      <vt:lpstr>27.1  WHAT IS MONEY?</vt:lpstr>
      <vt:lpstr>27.1  WHAT IS MONEY?</vt:lpstr>
      <vt:lpstr>27.1  WHAT IS MONEY?</vt:lpstr>
      <vt:lpstr>27.1  WHAT IS MONEY?</vt:lpstr>
      <vt:lpstr>27.1  WHAT IS MONEY?</vt:lpstr>
      <vt:lpstr>27.2  THE BANKING SYSTEM</vt:lpstr>
      <vt:lpstr>27.2  THE BANKING SYSTEM</vt:lpstr>
      <vt:lpstr>PowerPoint Presentation</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PowerPoint Presentation</vt:lpstr>
      <vt:lpstr>27.2  THE BANKING SYSTEM</vt:lpstr>
      <vt:lpstr>27.2  THE BANKING SYSTEM</vt:lpstr>
      <vt:lpstr>27.2  THE BANKING SYSTEM</vt:lpstr>
      <vt:lpstr>27.2  THE BANKING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PowerPoint Presentation</vt:lpstr>
      <vt:lpstr>27.4  REGULATING THE QUANTITY OF MONEY</vt:lpstr>
      <vt:lpstr>27.4  REGULATING THE QUANTITY OF MONEY</vt:lpstr>
      <vt:lpstr>27.4  REGULATING THE QUANTITY OF MONEY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dc:title>
  <dc:creator>Robin Bade and Michael Parkin</dc:creator>
  <cp:lastModifiedBy>Nanthakumar Loganathan</cp:lastModifiedBy>
  <cp:revision>216</cp:revision>
  <dcterms:created xsi:type="dcterms:W3CDTF">2000-11-24T17:02:06Z</dcterms:created>
  <dcterms:modified xsi:type="dcterms:W3CDTF">2018-03-25T14:03:53Z</dcterms:modified>
</cp:coreProperties>
</file>