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341" r:id="rId3"/>
    <p:sldId id="257" r:id="rId4"/>
    <p:sldId id="259" r:id="rId5"/>
    <p:sldId id="260" r:id="rId6"/>
    <p:sldId id="261" r:id="rId7"/>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288" y="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9" Type="http://schemas.openxmlformats.org/officeDocument/2006/relationships/tableStyles" Target="tableStyles.xml"/><Relationship Id="rId88" Type="http://schemas.openxmlformats.org/officeDocument/2006/relationships/viewProps" Target="viewProps.xml"/><Relationship Id="rId87" Type="http://schemas.openxmlformats.org/officeDocument/2006/relationships/presProps" Target="presProps.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notesMaster" Target="notesMasters/notesMaster1.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5.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658050-2703-49AA-B87E-4CA5B46838B7}" type="datetimeFigureOut">
              <a:rPr lang="en-US" smtClean="0"/>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C78C24-8F69-4968-BF17-F64185F2BFB7}"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0.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3.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2.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6.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7.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87043"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6259"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7283"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8307"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9331"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0355"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1379"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2403"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3427"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4451"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5475"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88067"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6499"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7523"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8547"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109571"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89091"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0115"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1139"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2163"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3187"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4211"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ln>
        </p:spPr>
      </p:sp>
      <p:sp>
        <p:nvSpPr>
          <p:cNvPr id="95235" name="Rectangle 3"/>
          <p:cNvSpPr>
            <a:spLocks noGrp="1" noChangeArrowheads="1"/>
          </p:cNvSpPr>
          <p:nvPr>
            <p:ph type="body" idx="1"/>
          </p:nvPr>
        </p:nvSpPr>
        <p:spPr bwMode="auto">
          <a:xfrm>
            <a:off x="914191" y="4342777"/>
            <a:ext cx="5029618" cy="4115111"/>
          </a:xfrm>
          <a:noFill/>
        </p:spPr>
        <p:txBody>
          <a:bodyPr wrap="square" numCol="1" anchor="t" anchorCtr="0" compatLnSpc="1"/>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lvl1pPr>
              <a:defRPr/>
            </a:lvl1pPr>
          </a:lstStyle>
          <a:p>
            <a:pPr>
              <a:defRPr/>
            </a:pPr>
            <a:fld id="{96908106-373D-44D8-9DF1-7A29614D1508}" type="datetimeFigureOut">
              <a:rPr lang="en-MY">
                <a:solidFill>
                  <a:prstClr val="black">
                    <a:tint val="75000"/>
                  </a:prstClr>
                </a:solidFill>
              </a:rPr>
            </a:fld>
            <a:endParaRPr lang="en-MY">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B5B955F-9A60-47C8-BC1E-FB0650E4FC8C}"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MY"/>
          </a:p>
        </p:txBody>
      </p:sp>
      <p:sp>
        <p:nvSpPr>
          <p:cNvPr id="4" name="Date Placeholder 3"/>
          <p:cNvSpPr>
            <a:spLocks noGrp="1"/>
          </p:cNvSpPr>
          <p:nvPr>
            <p:ph type="dt" sz="half" idx="10"/>
          </p:nvPr>
        </p:nvSpPr>
        <p:spPr/>
        <p:txBody>
          <a:bodyPr/>
          <a:lstStyle>
            <a:lvl1pPr>
              <a:defRPr/>
            </a:lvl1pPr>
          </a:lstStyle>
          <a:p>
            <a:pPr>
              <a:defRPr/>
            </a:pPr>
            <a:fld id="{88739DDE-32CE-4792-B6B5-03BDC8F5FBD9}" type="datetimeFigureOut">
              <a:rPr lang="en-MY">
                <a:solidFill>
                  <a:prstClr val="black">
                    <a:tint val="75000"/>
                  </a:prstClr>
                </a:solidFill>
              </a:rPr>
            </a:fld>
            <a:endParaRPr lang="en-MY">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E7D95CE-F394-44DB-9B94-AF202EE901F4}"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MY"/>
          </a:p>
        </p:txBody>
      </p:sp>
      <p:sp>
        <p:nvSpPr>
          <p:cNvPr id="4" name="Date Placeholder 3"/>
          <p:cNvSpPr>
            <a:spLocks noGrp="1"/>
          </p:cNvSpPr>
          <p:nvPr>
            <p:ph type="dt" sz="half" idx="10"/>
          </p:nvPr>
        </p:nvSpPr>
        <p:spPr/>
        <p:txBody>
          <a:bodyPr/>
          <a:lstStyle>
            <a:lvl1pPr>
              <a:defRPr/>
            </a:lvl1pPr>
          </a:lstStyle>
          <a:p>
            <a:pPr>
              <a:defRPr/>
            </a:pPr>
            <a:fld id="{429FD89B-C1BE-43BF-860C-AF41A1E761A0}" type="datetimeFigureOut">
              <a:rPr lang="en-MY">
                <a:solidFill>
                  <a:prstClr val="black">
                    <a:tint val="75000"/>
                  </a:prstClr>
                </a:solidFill>
              </a:rPr>
            </a:fld>
            <a:endParaRPr lang="en-MY">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50F27E4-361E-494D-A609-79A602E09EC0}"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MY"/>
          </a:p>
        </p:txBody>
      </p:sp>
      <p:sp>
        <p:nvSpPr>
          <p:cNvPr id="4" name="Date Placeholder 3"/>
          <p:cNvSpPr>
            <a:spLocks noGrp="1"/>
          </p:cNvSpPr>
          <p:nvPr>
            <p:ph type="dt" sz="half" idx="10"/>
          </p:nvPr>
        </p:nvSpPr>
        <p:spPr/>
        <p:txBody>
          <a:bodyPr/>
          <a:lstStyle>
            <a:lvl1pPr>
              <a:defRPr/>
            </a:lvl1pPr>
          </a:lstStyle>
          <a:p>
            <a:pPr>
              <a:defRPr/>
            </a:pPr>
            <a:fld id="{D1A158E2-BC13-4F50-8BBE-C7C3A32D1474}" type="datetimeFigureOut">
              <a:rPr lang="en-MY">
                <a:solidFill>
                  <a:prstClr val="black">
                    <a:tint val="75000"/>
                  </a:prstClr>
                </a:solidFill>
              </a:rPr>
            </a:fld>
            <a:endParaRPr lang="en-MY">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1F39769-412B-442C-8C4E-CB6033C33AD7}"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lvl1pPr>
              <a:defRPr/>
            </a:lvl1pPr>
          </a:lstStyle>
          <a:p>
            <a:pPr>
              <a:defRPr/>
            </a:pPr>
            <a:fld id="{8CE68A3E-36C9-4752-B577-B62A2CCFF664}" type="datetimeFigureOut">
              <a:rPr lang="en-MY">
                <a:solidFill>
                  <a:prstClr val="black">
                    <a:tint val="75000"/>
                  </a:prstClr>
                </a:solidFill>
              </a:rPr>
            </a:fld>
            <a:endParaRPr lang="en-MY">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6331031-B76B-4A32-BD4A-ABEFECDD148F}"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MY"/>
          </a:p>
        </p:txBody>
      </p:sp>
      <p:sp>
        <p:nvSpPr>
          <p:cNvPr id="5" name="Date Placeholder 3"/>
          <p:cNvSpPr>
            <a:spLocks noGrp="1"/>
          </p:cNvSpPr>
          <p:nvPr>
            <p:ph type="dt" sz="half" idx="10"/>
          </p:nvPr>
        </p:nvSpPr>
        <p:spPr/>
        <p:txBody>
          <a:bodyPr/>
          <a:lstStyle>
            <a:lvl1pPr>
              <a:defRPr/>
            </a:lvl1pPr>
          </a:lstStyle>
          <a:p>
            <a:pPr>
              <a:defRPr/>
            </a:pPr>
            <a:fld id="{2ED56E9B-D892-449F-AD2B-C05E8D9CE7F6}" type="datetimeFigureOut">
              <a:rPr lang="en-MY">
                <a:solidFill>
                  <a:prstClr val="black">
                    <a:tint val="75000"/>
                  </a:prstClr>
                </a:solidFill>
              </a:rPr>
            </a:fld>
            <a:endParaRPr lang="en-MY">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2097E55-29D3-458D-8187-25BE8D5275DE}"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MY"/>
          </a:p>
        </p:txBody>
      </p:sp>
      <p:sp>
        <p:nvSpPr>
          <p:cNvPr id="7" name="Date Placeholder 3"/>
          <p:cNvSpPr>
            <a:spLocks noGrp="1"/>
          </p:cNvSpPr>
          <p:nvPr>
            <p:ph type="dt" sz="half" idx="10"/>
          </p:nvPr>
        </p:nvSpPr>
        <p:spPr/>
        <p:txBody>
          <a:bodyPr/>
          <a:lstStyle>
            <a:lvl1pPr>
              <a:defRPr/>
            </a:lvl1pPr>
          </a:lstStyle>
          <a:p>
            <a:pPr>
              <a:defRPr/>
            </a:pPr>
            <a:fld id="{7D80B651-01E2-449E-912B-B1C91B54E74D}" type="datetimeFigureOut">
              <a:rPr lang="en-MY">
                <a:solidFill>
                  <a:prstClr val="black">
                    <a:tint val="75000"/>
                  </a:prstClr>
                </a:solidFill>
              </a:rPr>
            </a:fld>
            <a:endParaRPr lang="en-MY">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C688BFA2-2A9E-4F96-8F69-22415848D6DB}"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3"/>
          <p:cNvSpPr>
            <a:spLocks noGrp="1"/>
          </p:cNvSpPr>
          <p:nvPr>
            <p:ph type="dt" sz="half" idx="10"/>
          </p:nvPr>
        </p:nvSpPr>
        <p:spPr/>
        <p:txBody>
          <a:bodyPr/>
          <a:lstStyle>
            <a:lvl1pPr>
              <a:defRPr/>
            </a:lvl1pPr>
          </a:lstStyle>
          <a:p>
            <a:pPr>
              <a:defRPr/>
            </a:pPr>
            <a:fld id="{B02A6305-7282-48D7-98F4-4707BCE90B50}" type="datetimeFigureOut">
              <a:rPr lang="en-MY">
                <a:solidFill>
                  <a:prstClr val="black">
                    <a:tint val="75000"/>
                  </a:prstClr>
                </a:solidFill>
              </a:rPr>
            </a:fld>
            <a:endParaRPr lang="en-MY">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7302620F-2723-4C1D-A0D6-2D78DF04BBE5}"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8A0E29-0CB6-437B-B927-0738FB0AE310}" type="datetimeFigureOut">
              <a:rPr lang="en-MY">
                <a:solidFill>
                  <a:prstClr val="black">
                    <a:tint val="75000"/>
                  </a:prstClr>
                </a:solidFill>
              </a:rPr>
            </a:fld>
            <a:endParaRPr lang="en-MY">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B1F368E8-7762-4CC4-9161-103D68C3B527}"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3"/>
          <p:cNvSpPr>
            <a:spLocks noGrp="1"/>
          </p:cNvSpPr>
          <p:nvPr>
            <p:ph type="dt" sz="half" idx="10"/>
          </p:nvPr>
        </p:nvSpPr>
        <p:spPr/>
        <p:txBody>
          <a:bodyPr/>
          <a:lstStyle>
            <a:lvl1pPr>
              <a:defRPr/>
            </a:lvl1pPr>
          </a:lstStyle>
          <a:p>
            <a:pPr>
              <a:defRPr/>
            </a:pPr>
            <a:fld id="{7DFBFA9E-9862-4E23-B972-0B0B2DFE30B3}" type="datetimeFigureOut">
              <a:rPr lang="en-MY">
                <a:solidFill>
                  <a:prstClr val="black">
                    <a:tint val="75000"/>
                  </a:prstClr>
                </a:solidFill>
              </a:rPr>
            </a:fld>
            <a:endParaRPr lang="en-MY">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B1DB542-F085-45F1-AF3E-F1AE0F4101E2}"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MY"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3"/>
          <p:cNvSpPr>
            <a:spLocks noGrp="1"/>
          </p:cNvSpPr>
          <p:nvPr>
            <p:ph type="dt" sz="half" idx="10"/>
          </p:nvPr>
        </p:nvSpPr>
        <p:spPr/>
        <p:txBody>
          <a:bodyPr/>
          <a:lstStyle>
            <a:lvl1pPr>
              <a:defRPr/>
            </a:lvl1pPr>
          </a:lstStyle>
          <a:p>
            <a:pPr>
              <a:defRPr/>
            </a:pPr>
            <a:fld id="{9F3CD48E-6A16-4B08-9BE7-8224E2763E32}" type="datetimeFigureOut">
              <a:rPr lang="en-MY">
                <a:solidFill>
                  <a:prstClr val="black">
                    <a:tint val="75000"/>
                  </a:prstClr>
                </a:solidFill>
              </a:rPr>
            </a:fld>
            <a:endParaRPr lang="en-MY">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MY">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FB0185E-359C-42B0-B25B-3C3BBD808EE0}" type="slidenum">
              <a:rPr lang="en-MY">
                <a:solidFill>
                  <a:prstClr val="black">
                    <a:tint val="75000"/>
                  </a:prstClr>
                </a:solidFill>
              </a:rPr>
            </a:fld>
            <a:endParaRPr lang="en-MY">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smtClean="0"/>
              <a:t>Click to edit Master title style</a:t>
            </a:r>
            <a:endParaRPr lang="en-MY"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smtClean="0"/>
              <a:t>Click to edit Master text styles</a:t>
            </a:r>
            <a:endParaRPr lang="en-US" altLang="en-US" smtClean="0"/>
          </a:p>
          <a:p>
            <a:pPr lvl="1"/>
            <a:r>
              <a:rPr lang="en-US" altLang="en-US" smtClean="0"/>
              <a:t>Second level</a:t>
            </a:r>
            <a:endParaRPr lang="en-US" altLang="en-US" smtClean="0"/>
          </a:p>
          <a:p>
            <a:pPr lvl="2"/>
            <a:r>
              <a:rPr lang="en-US" altLang="en-US" smtClean="0"/>
              <a:t>Third level</a:t>
            </a:r>
            <a:endParaRPr lang="en-US" altLang="en-US" smtClean="0"/>
          </a:p>
          <a:p>
            <a:pPr lvl="3"/>
            <a:r>
              <a:rPr lang="en-US" altLang="en-US" smtClean="0"/>
              <a:t>Fourth level</a:t>
            </a:r>
            <a:endParaRPr lang="en-US" altLang="en-US" smtClean="0"/>
          </a:p>
          <a:p>
            <a:pPr lvl="4"/>
            <a:r>
              <a:rPr lang="en-US" altLang="en-US" smtClean="0"/>
              <a:t>Fifth level</a:t>
            </a:r>
            <a:endParaRPr lang="en-MY"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7EE7152-6909-4618-BDFA-5049A6E696F4}" type="datetimeFigureOut">
              <a:rPr lang="en-MY">
                <a:solidFill>
                  <a:prstClr val="black">
                    <a:tint val="75000"/>
                  </a:prstClr>
                </a:solidFill>
              </a:rPr>
            </a:fld>
            <a:endParaRPr lang="en-MY">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MY">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EE15C99-C70B-4EFB-91A5-0C57D5B15733}" type="slidenum">
              <a:rPr lang="en-MY">
                <a:solidFill>
                  <a:prstClr val="black">
                    <a:tint val="75000"/>
                  </a:prstClr>
                </a:solidFill>
              </a:rPr>
            </a:fld>
            <a:endParaRPr lang="en-MY">
              <a:solidFill>
                <a:prstClr val="black">
                  <a:tint val="75000"/>
                </a:prstClr>
              </a:solidFill>
            </a:endParaRPr>
          </a:p>
        </p:txBody>
      </p:sp>
      <p:pic>
        <p:nvPicPr>
          <p:cNvPr id="1031" name="Picture 7"/>
          <p:cNvPicPr>
            <a:picLocks noChangeAspect="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112" charset="0"/>
        </a:defRPr>
      </a:lvl2pPr>
      <a:lvl3pPr algn="ctr" rtl="0" eaLnBrk="0" fontAlgn="base" hangingPunct="0">
        <a:spcBef>
          <a:spcPct val="0"/>
        </a:spcBef>
        <a:spcAft>
          <a:spcPct val="0"/>
        </a:spcAft>
        <a:defRPr sz="4400">
          <a:solidFill>
            <a:schemeClr val="tx1"/>
          </a:solidFill>
          <a:latin typeface="Calibri" panose="020F0502020204030204" pitchFamily="-112" charset="0"/>
        </a:defRPr>
      </a:lvl3pPr>
      <a:lvl4pPr algn="ctr" rtl="0" eaLnBrk="0" fontAlgn="base" hangingPunct="0">
        <a:spcBef>
          <a:spcPct val="0"/>
        </a:spcBef>
        <a:spcAft>
          <a:spcPct val="0"/>
        </a:spcAft>
        <a:defRPr sz="4400">
          <a:solidFill>
            <a:schemeClr val="tx1"/>
          </a:solidFill>
          <a:latin typeface="Calibri" panose="020F0502020204030204" pitchFamily="-112" charset="0"/>
        </a:defRPr>
      </a:lvl4pPr>
      <a:lvl5pPr algn="ctr" rtl="0" eaLnBrk="0" fontAlgn="base" hangingPunct="0">
        <a:spcBef>
          <a:spcPct val="0"/>
        </a:spcBef>
        <a:spcAft>
          <a:spcPct val="0"/>
        </a:spcAft>
        <a:defRPr sz="4400">
          <a:solidFill>
            <a:schemeClr val="tx1"/>
          </a:solidFill>
          <a:latin typeface="Calibri" panose="020F0502020204030204" pitchFamily="-112" charset="0"/>
        </a:defRPr>
      </a:lvl5pPr>
      <a:lvl6pPr marL="457200" algn="ctr" rtl="0" fontAlgn="base">
        <a:spcBef>
          <a:spcPct val="0"/>
        </a:spcBef>
        <a:spcAft>
          <a:spcPct val="0"/>
        </a:spcAft>
        <a:defRPr sz="4400">
          <a:solidFill>
            <a:schemeClr val="tx1"/>
          </a:solidFill>
          <a:latin typeface="Calibri" panose="020F0502020204030204" pitchFamily="-112" charset="0"/>
        </a:defRPr>
      </a:lvl6pPr>
      <a:lvl7pPr marL="914400" algn="ctr" rtl="0" fontAlgn="base">
        <a:spcBef>
          <a:spcPct val="0"/>
        </a:spcBef>
        <a:spcAft>
          <a:spcPct val="0"/>
        </a:spcAft>
        <a:defRPr sz="4400">
          <a:solidFill>
            <a:schemeClr val="tx1"/>
          </a:solidFill>
          <a:latin typeface="Calibri" panose="020F0502020204030204" pitchFamily="-112" charset="0"/>
        </a:defRPr>
      </a:lvl7pPr>
      <a:lvl8pPr marL="1371600" algn="ctr" rtl="0" fontAlgn="base">
        <a:spcBef>
          <a:spcPct val="0"/>
        </a:spcBef>
        <a:spcAft>
          <a:spcPct val="0"/>
        </a:spcAft>
        <a:defRPr sz="4400">
          <a:solidFill>
            <a:schemeClr val="tx1"/>
          </a:solidFill>
          <a:latin typeface="Calibri" panose="020F0502020204030204" pitchFamily="-112" charset="0"/>
        </a:defRPr>
      </a:lvl8pPr>
      <a:lvl9pPr marL="1828800" algn="ctr" rtl="0" fontAlgn="base">
        <a:spcBef>
          <a:spcPct val="0"/>
        </a:spcBef>
        <a:spcAft>
          <a:spcPct val="0"/>
        </a:spcAft>
        <a:defRPr sz="4400">
          <a:solidFill>
            <a:schemeClr val="tx1"/>
          </a:solidFill>
          <a:latin typeface="Calibri" panose="020F0502020204030204" pitchFamily="-112"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png"/><Relationship Id="rId1"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png"/></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png"/></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4.jpeg"/><Relationship Id="rId1" Type="http://schemas.openxmlformats.org/officeDocument/2006/relationships/image" Target="../media/image13.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5.png"/></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6.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png"/></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8.png"/></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9.png"/></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0.png"/></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2.png"/></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3.png"/></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MY" b="1" dirty="0" smtClean="0"/>
              <a:t>05: ARRAY</a:t>
            </a:r>
            <a:endParaRPr lang="en-MY" b="1" dirty="0"/>
          </a:p>
        </p:txBody>
      </p:sp>
      <p:sp>
        <p:nvSpPr>
          <p:cNvPr id="3" name="Subtitle 2"/>
          <p:cNvSpPr>
            <a:spLocks noGrp="1"/>
          </p:cNvSpPr>
          <p:nvPr>
            <p:ph type="subTitle" idx="1"/>
          </p:nvPr>
        </p:nvSpPr>
        <p:spPr/>
        <p:txBody>
          <a:bodyPr/>
          <a:lstStyle/>
          <a:p>
            <a:r>
              <a:rPr lang="en-MY" dirty="0"/>
              <a:t>Programming Technique I</a:t>
            </a:r>
            <a:endParaRPr lang="en-MY" dirty="0"/>
          </a:p>
          <a:p>
            <a:r>
              <a:rPr lang="en-MY" dirty="0"/>
              <a:t>(SCSJ1013)</a:t>
            </a:r>
            <a:endParaRPr lang="en-MY"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b="1" dirty="0" smtClean="0"/>
              <a:t>Accessing Array Elements</a:t>
            </a:r>
            <a:endParaRPr lang="en-US" b="1" dirty="0" smtClean="0"/>
          </a:p>
        </p:txBody>
      </p:sp>
      <p:sp>
        <p:nvSpPr>
          <p:cNvPr id="10243" name="Rectangle 3"/>
          <p:cNvSpPr>
            <a:spLocks noGrp="1" noChangeArrowheads="1"/>
          </p:cNvSpPr>
          <p:nvPr>
            <p:ph idx="1"/>
          </p:nvPr>
        </p:nvSpPr>
        <p:spPr>
          <a:xfrm>
            <a:off x="304800" y="1752600"/>
            <a:ext cx="8294688" cy="4572000"/>
          </a:xfrm>
        </p:spPr>
        <p:txBody>
          <a:bodyPr/>
          <a:lstStyle/>
          <a:p>
            <a:r>
              <a:rPr lang="en-US" smtClean="0"/>
              <a:t>The last element’s subscript is </a:t>
            </a:r>
            <a:r>
              <a:rPr lang="en-US" i="1" smtClean="0"/>
              <a:t>n</a:t>
            </a:r>
            <a:r>
              <a:rPr lang="en-US" smtClean="0"/>
              <a:t>-1 where </a:t>
            </a:r>
            <a:r>
              <a:rPr lang="en-US" i="1" smtClean="0"/>
              <a:t>n</a:t>
            </a:r>
            <a:r>
              <a:rPr lang="en-US" smtClean="0"/>
              <a:t> is the number of elements in the array.</a:t>
            </a:r>
            <a:endParaRPr lang="en-US" smtClean="0"/>
          </a:p>
        </p:txBody>
      </p:sp>
      <p:graphicFrame>
        <p:nvGraphicFramePr>
          <p:cNvPr id="858116" name="Group 4"/>
          <p:cNvGraphicFramePr>
            <a:graphicFrameLocks noGrp="1"/>
          </p:cNvGraphicFramePr>
          <p:nvPr/>
        </p:nvGraphicFramePr>
        <p:xfrm>
          <a:off x="1447800" y="4405313"/>
          <a:ext cx="6096000" cy="396240"/>
        </p:xfrm>
        <a:graphic>
          <a:graphicData uri="http://schemas.openxmlformats.org/drawingml/2006/table">
            <a:tbl>
              <a:tblPr/>
              <a:tblGrid>
                <a:gridCol w="1219200"/>
                <a:gridCol w="1219200"/>
                <a:gridCol w="1219200"/>
                <a:gridCol w="1219200"/>
                <a:gridCol w="1219200"/>
              </a:tblGrid>
              <a:tr h="395288">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0</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1</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2</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3</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4</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a:noFill/>
                    </a:lnL>
                    <a:lnR cap="flat">
                      <a:noFill/>
                    </a:lnR>
                    <a:lnT cap="flat">
                      <a:noFill/>
                    </a:lnT>
                    <a:lnB cap="flat">
                      <a:noFill/>
                    </a:lnB>
                    <a:lnTlToBr>
                      <a:noFill/>
                    </a:lnTlToBr>
                    <a:lnBlToTr>
                      <a:noFill/>
                    </a:lnBlToTr>
                    <a:noFill/>
                  </a:tcPr>
                </a:tc>
              </a:tr>
            </a:tbl>
          </a:graphicData>
        </a:graphic>
      </p:graphicFrame>
      <p:graphicFrame>
        <p:nvGraphicFramePr>
          <p:cNvPr id="858134" name="Group 22"/>
          <p:cNvGraphicFramePr>
            <a:graphicFrameLocks noGrp="1"/>
          </p:cNvGraphicFramePr>
          <p:nvPr/>
        </p:nvGraphicFramePr>
        <p:xfrm>
          <a:off x="1447800" y="4786313"/>
          <a:ext cx="6096000" cy="396240"/>
        </p:xfrm>
        <a:graphic>
          <a:graphicData uri="http://schemas.openxmlformats.org/drawingml/2006/table">
            <a:tbl>
              <a:tblPr/>
              <a:tblGrid>
                <a:gridCol w="1219200"/>
                <a:gridCol w="1219200"/>
                <a:gridCol w="1219200"/>
                <a:gridCol w="1219200"/>
                <a:gridCol w="1219200"/>
              </a:tblGrid>
              <a:tr h="395288">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264" name="Text Box 36"/>
          <p:cNvSpPr txBox="1">
            <a:spLocks noChangeArrowheads="1"/>
          </p:cNvSpPr>
          <p:nvPr/>
        </p:nvSpPr>
        <p:spPr bwMode="auto">
          <a:xfrm>
            <a:off x="1371600" y="4038600"/>
            <a:ext cx="1397000" cy="396875"/>
          </a:xfrm>
          <a:prstGeom prst="rect">
            <a:avLst/>
          </a:prstGeom>
          <a:noFill/>
          <a:ln w="9525">
            <a:noFill/>
            <a:miter lim="800000"/>
          </a:ln>
        </p:spPr>
        <p:txBody>
          <a:bodyPr>
            <a:spAutoFit/>
          </a:bodyPr>
          <a:lstStyle/>
          <a:p>
            <a:r>
              <a:rPr lang="en-US" sz="2000"/>
              <a:t>subscripts:</a:t>
            </a:r>
            <a:endParaRPr lang="en-US" sz="200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b="1" dirty="0" smtClean="0"/>
              <a:t>Accessing Array Elements</a:t>
            </a:r>
            <a:endParaRPr lang="en-US" b="1" dirty="0" smtClean="0"/>
          </a:p>
        </p:txBody>
      </p:sp>
      <p:sp>
        <p:nvSpPr>
          <p:cNvPr id="11267" name="Rectangle 3"/>
          <p:cNvSpPr>
            <a:spLocks noGrp="1" noChangeArrowheads="1"/>
          </p:cNvSpPr>
          <p:nvPr>
            <p:ph idx="1"/>
          </p:nvPr>
        </p:nvSpPr>
        <p:spPr>
          <a:xfrm>
            <a:off x="304800" y="1752600"/>
            <a:ext cx="8294688" cy="4572000"/>
          </a:xfrm>
        </p:spPr>
        <p:txBody>
          <a:bodyPr/>
          <a:lstStyle/>
          <a:p>
            <a:r>
              <a:rPr lang="en-US" sz="2800" dirty="0" smtClean="0"/>
              <a:t>Array elements can be used as regular variables:  </a:t>
            </a:r>
            <a:endParaRPr lang="en-US" sz="2800" dirty="0" smtClean="0"/>
          </a:p>
          <a:p>
            <a:pPr lvl="1">
              <a:buFontTx/>
              <a:buNone/>
            </a:pPr>
            <a:r>
              <a:rPr lang="en-US" sz="2000" dirty="0" smtClean="0">
                <a:latin typeface="Courier New" panose="02070309020205020404" pitchFamily="49" charset="0"/>
                <a:ea typeface="MS PGothic" panose="020B0600070205080204" pitchFamily="34" charset="-128"/>
              </a:rPr>
              <a:t>	</a:t>
            </a:r>
            <a:r>
              <a:rPr lang="en-US" sz="2400" dirty="0" smtClean="0">
                <a:latin typeface="Courier New" panose="02070309020205020404" pitchFamily="49" charset="0"/>
                <a:ea typeface="MS PGothic" panose="020B0600070205080204" pitchFamily="34" charset="-128"/>
              </a:rPr>
              <a:t>tests[0] = 79;</a:t>
            </a:r>
            <a:endParaRPr lang="en-US" sz="2400" dirty="0" smtClean="0">
              <a:latin typeface="Courier New" panose="02070309020205020404" pitchFamily="49" charset="0"/>
              <a:ea typeface="MS PGothic" panose="020B0600070205080204" pitchFamily="34" charset="-128"/>
            </a:endParaRPr>
          </a:p>
          <a:p>
            <a:pPr lvl="1">
              <a:buFontTx/>
              <a:buNone/>
            </a:pPr>
            <a:r>
              <a:rPr lang="en-US" sz="2400" dirty="0" smtClean="0">
                <a:latin typeface="Courier New" panose="02070309020205020404" pitchFamily="49" charset="0"/>
                <a:ea typeface="MS PGothic" panose="020B0600070205080204" pitchFamily="34" charset="-128"/>
              </a:rPr>
              <a:t>	</a:t>
            </a:r>
            <a:r>
              <a:rPr lang="en-US" sz="2400" dirty="0" err="1" smtClean="0">
                <a:latin typeface="Courier New" panose="02070309020205020404" pitchFamily="49" charset="0"/>
                <a:ea typeface="MS PGothic" panose="020B0600070205080204" pitchFamily="34" charset="-128"/>
              </a:rPr>
              <a:t>cout</a:t>
            </a:r>
            <a:r>
              <a:rPr lang="en-US" sz="2400" dirty="0" smtClean="0">
                <a:latin typeface="Courier New" panose="02070309020205020404" pitchFamily="49" charset="0"/>
                <a:ea typeface="MS PGothic" panose="020B0600070205080204" pitchFamily="34" charset="-128"/>
              </a:rPr>
              <a:t> &lt;&lt; tests[0];</a:t>
            </a:r>
            <a:endParaRPr lang="en-US" sz="2400" dirty="0" smtClean="0">
              <a:latin typeface="Courier New" panose="02070309020205020404" pitchFamily="49" charset="0"/>
              <a:ea typeface="MS PGothic" panose="020B0600070205080204" pitchFamily="34" charset="-128"/>
            </a:endParaRPr>
          </a:p>
          <a:p>
            <a:pPr lvl="1">
              <a:buFontTx/>
              <a:buNone/>
            </a:pPr>
            <a:r>
              <a:rPr lang="en-US" sz="2400" dirty="0" smtClean="0">
                <a:latin typeface="Courier New" panose="02070309020205020404" pitchFamily="49" charset="0"/>
                <a:ea typeface="MS PGothic" panose="020B0600070205080204" pitchFamily="34" charset="-128"/>
              </a:rPr>
              <a:t>	</a:t>
            </a:r>
            <a:r>
              <a:rPr lang="en-US" sz="2400" dirty="0" err="1" smtClean="0">
                <a:latin typeface="Courier New" panose="02070309020205020404" pitchFamily="49" charset="0"/>
                <a:ea typeface="MS PGothic" panose="020B0600070205080204" pitchFamily="34" charset="-128"/>
              </a:rPr>
              <a:t>cin</a:t>
            </a:r>
            <a:r>
              <a:rPr lang="en-US" sz="2400" dirty="0" smtClean="0">
                <a:latin typeface="Courier New" panose="02070309020205020404" pitchFamily="49" charset="0"/>
                <a:ea typeface="MS PGothic" panose="020B0600070205080204" pitchFamily="34" charset="-128"/>
              </a:rPr>
              <a:t> &gt;&gt; tests[1];</a:t>
            </a:r>
            <a:endParaRPr lang="en-US" sz="2400" dirty="0" smtClean="0">
              <a:latin typeface="Courier New" panose="02070309020205020404" pitchFamily="49" charset="0"/>
              <a:ea typeface="MS PGothic" panose="020B0600070205080204" pitchFamily="34" charset="-128"/>
            </a:endParaRPr>
          </a:p>
          <a:p>
            <a:pPr lvl="1">
              <a:buFontTx/>
              <a:buNone/>
            </a:pPr>
            <a:r>
              <a:rPr lang="en-US" sz="2400" dirty="0" smtClean="0">
                <a:latin typeface="Courier New" panose="02070309020205020404" pitchFamily="49" charset="0"/>
                <a:ea typeface="MS PGothic" panose="020B0600070205080204" pitchFamily="34" charset="-128"/>
              </a:rPr>
              <a:t>	tests[4] = tests[0] + tests[1];</a:t>
            </a:r>
            <a:endParaRPr lang="en-US" sz="2400" dirty="0" smtClean="0">
              <a:latin typeface="Courier New" panose="02070309020205020404" pitchFamily="49" charset="0"/>
              <a:ea typeface="MS PGothic" panose="020B0600070205080204" pitchFamily="34" charset="-128"/>
            </a:endParaRPr>
          </a:p>
          <a:p>
            <a:r>
              <a:rPr lang="en-US" sz="2800" dirty="0" smtClean="0"/>
              <a:t>Arrays must be accessed via individual elements:</a:t>
            </a:r>
            <a:endParaRPr lang="en-US" sz="2800" dirty="0" smtClean="0"/>
          </a:p>
          <a:p>
            <a:pPr lvl="1">
              <a:buClr>
                <a:schemeClr val="tx1"/>
              </a:buClr>
              <a:buFontTx/>
              <a:buNone/>
            </a:pPr>
            <a:r>
              <a:rPr lang="en-US" sz="2400" dirty="0" smtClean="0">
                <a:ea typeface="MS PGothic" panose="020B0600070205080204" pitchFamily="34" charset="-128"/>
              </a:rPr>
              <a:t>	</a:t>
            </a:r>
            <a:r>
              <a:rPr lang="en-US" sz="2400" dirty="0" err="1" smtClean="0">
                <a:latin typeface="Courier New" panose="02070309020205020404" pitchFamily="49" charset="0"/>
                <a:ea typeface="MS PGothic" panose="020B0600070205080204" pitchFamily="34" charset="-128"/>
              </a:rPr>
              <a:t>cout</a:t>
            </a:r>
            <a:r>
              <a:rPr lang="en-US" sz="2400" dirty="0" smtClean="0">
                <a:latin typeface="Courier New" panose="02070309020205020404" pitchFamily="49" charset="0"/>
                <a:ea typeface="MS PGothic" panose="020B0600070205080204" pitchFamily="34" charset="-128"/>
              </a:rPr>
              <a:t> &lt;&lt; tests; // </a:t>
            </a:r>
            <a:r>
              <a:rPr lang="en-US" sz="2400" dirty="0" smtClean="0">
                <a:solidFill>
                  <a:srgbClr val="FF0000"/>
                </a:solidFill>
                <a:latin typeface="Courier New" panose="02070309020205020404" pitchFamily="49" charset="0"/>
                <a:ea typeface="MS PGothic" panose="020B0600070205080204" pitchFamily="34" charset="-128"/>
              </a:rPr>
              <a:t>not legal</a:t>
            </a:r>
            <a:endParaRPr lang="en-US" sz="2400" dirty="0" smtClean="0">
              <a:solidFill>
                <a:srgbClr val="FF0000"/>
              </a:solidFill>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1" cstate="print"/>
          <a:srcRect/>
          <a:stretch>
            <a:fillRect/>
          </a:stretch>
        </p:blipFill>
        <p:spPr bwMode="auto">
          <a:xfrm>
            <a:off x="0" y="981075"/>
            <a:ext cx="9144000" cy="5111750"/>
          </a:xfrm>
          <a:prstGeom prst="rect">
            <a:avLst/>
          </a:prstGeom>
          <a:noFill/>
          <a:ln w="9525">
            <a:noFill/>
            <a:miter lim="800000"/>
            <a:headEnd/>
            <a:tailEnd/>
          </a:ln>
        </p:spPr>
      </p:pic>
      <p:sp>
        <p:nvSpPr>
          <p:cNvPr id="12291" name="Text Box 3"/>
          <p:cNvSpPr txBox="1">
            <a:spLocks noChangeArrowheads="1"/>
          </p:cNvSpPr>
          <p:nvPr/>
        </p:nvSpPr>
        <p:spPr bwMode="auto">
          <a:xfrm>
            <a:off x="6127750" y="6237288"/>
            <a:ext cx="3016250" cy="457200"/>
          </a:xfrm>
          <a:prstGeom prst="rect">
            <a:avLst/>
          </a:prstGeom>
          <a:noFill/>
          <a:ln w="9525">
            <a:noFill/>
            <a:miter lim="800000"/>
          </a:ln>
        </p:spPr>
        <p:txBody>
          <a:bodyPr wrap="none">
            <a:spAutoFit/>
          </a:bodyPr>
          <a:lstStyle/>
          <a:p>
            <a:r>
              <a:rPr lang="en-US" sz="2400" i="1"/>
              <a:t>(Program Continues)</a:t>
            </a:r>
            <a:endParaRPr lang="en-US" sz="2400" i="1"/>
          </a:p>
        </p:txBody>
      </p:sp>
      <p:sp>
        <p:nvSpPr>
          <p:cNvPr id="12292" name="Rectangle 4"/>
          <p:cNvSpPr>
            <a:spLocks noChangeArrowheads="1"/>
          </p:cNvSpPr>
          <p:nvPr/>
        </p:nvSpPr>
        <p:spPr bwMode="auto">
          <a:xfrm>
            <a:off x="0" y="228600"/>
            <a:ext cx="9144000" cy="908050"/>
          </a:xfrm>
          <a:prstGeom prst="rect">
            <a:avLst/>
          </a:prstGeom>
          <a:noFill/>
          <a:ln w="9525">
            <a:noFill/>
            <a:miter lim="800000"/>
          </a:ln>
        </p:spPr>
        <p:txBody>
          <a:bodyPr anchor="ctr"/>
          <a:lstStyle/>
          <a:p>
            <a:pPr algn="ctr" eaLnBrk="0" hangingPunct="0"/>
            <a:r>
              <a:rPr lang="en-US" sz="3200" dirty="0"/>
              <a:t>Accessing Array Elements - example</a:t>
            </a:r>
            <a:endParaRPr lang="en-US" sz="32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1" cstate="print"/>
          <a:srcRect/>
          <a:stretch>
            <a:fillRect/>
          </a:stretch>
        </p:blipFill>
        <p:spPr bwMode="auto">
          <a:xfrm>
            <a:off x="395288" y="908050"/>
            <a:ext cx="8424862" cy="3600450"/>
          </a:xfrm>
          <a:prstGeom prst="rect">
            <a:avLst/>
          </a:prstGeom>
          <a:noFill/>
          <a:ln w="9525">
            <a:noFill/>
            <a:miter lim="800000"/>
            <a:headEnd/>
            <a:tailEnd/>
          </a:ln>
        </p:spPr>
      </p:pic>
      <p:sp>
        <p:nvSpPr>
          <p:cNvPr id="13315" name="Text Box 3"/>
          <p:cNvSpPr txBox="1">
            <a:spLocks noChangeArrowheads="1"/>
          </p:cNvSpPr>
          <p:nvPr/>
        </p:nvSpPr>
        <p:spPr bwMode="auto">
          <a:xfrm>
            <a:off x="304800" y="4419600"/>
            <a:ext cx="7924800" cy="822325"/>
          </a:xfrm>
          <a:prstGeom prst="rect">
            <a:avLst/>
          </a:prstGeom>
          <a:noFill/>
          <a:ln w="9525">
            <a:noFill/>
            <a:miter lim="800000"/>
          </a:ln>
        </p:spPr>
        <p:txBody>
          <a:bodyPr>
            <a:spAutoFit/>
          </a:bodyPr>
          <a:lstStyle/>
          <a:p>
            <a:r>
              <a:rPr lang="en-US" sz="2400"/>
              <a:t>Here are the contents of the </a:t>
            </a:r>
            <a:r>
              <a:rPr lang="en-US" sz="2400">
                <a:latin typeface="Courier New" panose="02070309020205020404" pitchFamily="49" charset="0"/>
              </a:rPr>
              <a:t>hours</a:t>
            </a:r>
            <a:r>
              <a:rPr lang="en-US" sz="2400"/>
              <a:t> array, with the values entered by the user in the example output:</a:t>
            </a:r>
            <a:endParaRPr lang="en-US" sz="2400"/>
          </a:p>
        </p:txBody>
      </p:sp>
      <p:pic>
        <p:nvPicPr>
          <p:cNvPr id="13316" name="Picture 4" descr="0707sowc copy"/>
          <p:cNvPicPr>
            <a:picLocks noChangeAspect="1" noChangeArrowheads="1"/>
          </p:cNvPicPr>
          <p:nvPr/>
        </p:nvPicPr>
        <p:blipFill>
          <a:blip r:embed="rId2" cstate="print"/>
          <a:srcRect/>
          <a:stretch>
            <a:fillRect/>
          </a:stretch>
        </p:blipFill>
        <p:spPr bwMode="auto">
          <a:xfrm>
            <a:off x="1143000" y="5486400"/>
            <a:ext cx="6188075" cy="1216025"/>
          </a:xfrm>
          <a:prstGeom prst="rect">
            <a:avLst/>
          </a:prstGeom>
          <a:noFill/>
          <a:ln w="9525">
            <a:noFill/>
            <a:miter lim="800000"/>
            <a:headEnd/>
            <a:tailEnd/>
          </a:ln>
        </p:spPr>
      </p:pic>
      <p:sp>
        <p:nvSpPr>
          <p:cNvPr id="13317" name="Rectangle 5"/>
          <p:cNvSpPr>
            <a:spLocks noChangeArrowheads="1"/>
          </p:cNvSpPr>
          <p:nvPr/>
        </p:nvSpPr>
        <p:spPr bwMode="auto">
          <a:xfrm>
            <a:off x="0" y="0"/>
            <a:ext cx="9144000" cy="908050"/>
          </a:xfrm>
          <a:prstGeom prst="rect">
            <a:avLst/>
          </a:prstGeom>
          <a:noFill/>
          <a:ln w="9525">
            <a:noFill/>
            <a:miter lim="800000"/>
          </a:ln>
        </p:spPr>
        <p:txBody>
          <a:bodyPr anchor="ctr"/>
          <a:lstStyle/>
          <a:p>
            <a:pPr algn="ctr" eaLnBrk="0" hangingPunct="0"/>
            <a:r>
              <a:rPr lang="en-US" sz="3200"/>
              <a:t>Accessing Array Elements - example</a:t>
            </a:r>
            <a:endParaRPr lang="en-US" sz="320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4000" b="1" dirty="0" smtClean="0"/>
              <a:t>Accessing Array Contents</a:t>
            </a:r>
            <a:endParaRPr lang="en-US" sz="4000" b="1" dirty="0" smtClean="0"/>
          </a:p>
        </p:txBody>
      </p:sp>
      <p:sp>
        <p:nvSpPr>
          <p:cNvPr id="14339" name="Rectangle 3"/>
          <p:cNvSpPr>
            <a:spLocks noGrp="1" noChangeArrowheads="1"/>
          </p:cNvSpPr>
          <p:nvPr>
            <p:ph idx="1"/>
          </p:nvPr>
        </p:nvSpPr>
        <p:spPr>
          <a:xfrm>
            <a:off x="457200" y="1981200"/>
            <a:ext cx="8078788" cy="4114800"/>
          </a:xfrm>
        </p:spPr>
        <p:txBody>
          <a:bodyPr/>
          <a:lstStyle/>
          <a:p>
            <a:r>
              <a:rPr lang="en-US" dirty="0" smtClean="0"/>
              <a:t>Can access element with a constant or literal subscript:</a:t>
            </a:r>
            <a:endParaRPr lang="en-US" dirty="0" smtClean="0"/>
          </a:p>
          <a:p>
            <a:pPr lvl="1">
              <a:buFontTx/>
              <a:buNone/>
            </a:pPr>
            <a:r>
              <a:rPr lang="en-US" dirty="0" smtClean="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cout</a:t>
            </a:r>
            <a:r>
              <a:rPr lang="en-US" dirty="0" smtClean="0">
                <a:latin typeface="Courier New" panose="02070309020205020404" pitchFamily="49" charset="0"/>
                <a:ea typeface="MS PGothic" panose="020B0600070205080204" pitchFamily="34" charset="-128"/>
              </a:rPr>
              <a:t> &lt;&lt; tests[3] &lt;&lt; </a:t>
            </a:r>
            <a:r>
              <a:rPr lang="en-US" dirty="0" err="1" smtClean="0">
                <a:latin typeface="Courier New" panose="02070309020205020404" pitchFamily="49" charset="0"/>
                <a:ea typeface="MS PGothic" panose="020B0600070205080204" pitchFamily="34" charset="-128"/>
              </a:rPr>
              <a:t>endl</a:t>
            </a:r>
            <a:r>
              <a:rPr lang="en-US" dirty="0" smtClean="0">
                <a:latin typeface="Courier New" panose="02070309020205020404" pitchFamily="49" charset="0"/>
                <a:ea typeface="MS PGothic" panose="020B0600070205080204" pitchFamily="34" charset="-128"/>
              </a:rPr>
              <a:t>;</a:t>
            </a:r>
            <a:br>
              <a:rPr lang="en-US" dirty="0" smtClean="0">
                <a:latin typeface="Courier New" panose="02070309020205020404" pitchFamily="49" charset="0"/>
                <a:ea typeface="MS PGothic" panose="020B0600070205080204" pitchFamily="34" charset="-128"/>
              </a:rPr>
            </a:br>
            <a:endParaRPr lang="en-US" dirty="0" smtClean="0">
              <a:latin typeface="Courier New" panose="02070309020205020404" pitchFamily="49" charset="0"/>
              <a:ea typeface="MS PGothic" panose="020B0600070205080204" pitchFamily="34" charset="-128"/>
            </a:endParaRPr>
          </a:p>
          <a:p>
            <a:r>
              <a:rPr lang="en-US" dirty="0" smtClean="0"/>
              <a:t>Can use integer expression as subscript:</a:t>
            </a:r>
            <a:endParaRPr lang="en-US" dirty="0" smtClean="0"/>
          </a:p>
          <a:p>
            <a:pPr lvl="1">
              <a:buClr>
                <a:schemeClr val="tx1"/>
              </a:buClr>
              <a:buFontTx/>
              <a:buNone/>
            </a:pPr>
            <a:r>
              <a:rPr lang="en-US" dirty="0" smtClean="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int</a:t>
            </a:r>
            <a:r>
              <a:rPr lang="en-US" dirty="0" smtClean="0">
                <a:latin typeface="Courier New" panose="02070309020205020404" pitchFamily="49" charset="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i</a:t>
            </a:r>
            <a:r>
              <a:rPr lang="en-US" dirty="0" smtClean="0">
                <a:latin typeface="Courier New" panose="02070309020205020404" pitchFamily="49" charset="0"/>
                <a:ea typeface="MS PGothic" panose="020B0600070205080204" pitchFamily="34" charset="-128"/>
              </a:rPr>
              <a:t> = 5;</a:t>
            </a:r>
            <a:endParaRPr lang="en-US" dirty="0" smtClean="0">
              <a:latin typeface="Courier New" panose="02070309020205020404" pitchFamily="49" charset="0"/>
              <a:ea typeface="MS PGothic" panose="020B0600070205080204" pitchFamily="34" charset="-128"/>
            </a:endParaRPr>
          </a:p>
          <a:p>
            <a:pPr lvl="1">
              <a:buClr>
                <a:schemeClr val="tx1"/>
              </a:buClr>
              <a:buFontTx/>
              <a:buNone/>
            </a:pPr>
            <a:r>
              <a:rPr lang="en-US" dirty="0" smtClean="0">
                <a:latin typeface="Courier New" panose="02070309020205020404" pitchFamily="49" charset="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cout</a:t>
            </a:r>
            <a:r>
              <a:rPr lang="en-US" dirty="0" smtClean="0">
                <a:latin typeface="Courier New" panose="02070309020205020404" pitchFamily="49" charset="0"/>
                <a:ea typeface="MS PGothic" panose="020B0600070205080204" pitchFamily="34" charset="-128"/>
              </a:rPr>
              <a:t> &lt;&lt; tests[</a:t>
            </a:r>
            <a:r>
              <a:rPr lang="en-US" dirty="0" err="1" smtClean="0">
                <a:latin typeface="Courier New" panose="02070309020205020404" pitchFamily="49" charset="0"/>
                <a:ea typeface="MS PGothic" panose="020B0600070205080204" pitchFamily="34" charset="-128"/>
              </a:rPr>
              <a:t>i</a:t>
            </a:r>
            <a:r>
              <a:rPr lang="en-US" dirty="0" smtClean="0">
                <a:latin typeface="Courier New" panose="02070309020205020404" pitchFamily="49" charset="0"/>
                <a:ea typeface="MS PGothic" panose="020B0600070205080204" pitchFamily="34" charset="-128"/>
              </a:rPr>
              <a:t>] &lt;&lt; </a:t>
            </a:r>
            <a:r>
              <a:rPr lang="en-US" dirty="0" err="1" smtClean="0">
                <a:latin typeface="Courier New" panose="02070309020205020404" pitchFamily="49" charset="0"/>
                <a:ea typeface="MS PGothic" panose="020B0600070205080204" pitchFamily="34" charset="-128"/>
              </a:rPr>
              <a:t>endl</a:t>
            </a:r>
            <a:r>
              <a:rPr lang="en-US" dirty="0" smtClean="0">
                <a:latin typeface="Courier New" panose="02070309020205020404" pitchFamily="49" charset="0"/>
                <a:ea typeface="MS PGothic" panose="020B0600070205080204" pitchFamily="34" charset="-128"/>
              </a:rPr>
              <a:t>;</a:t>
            </a:r>
            <a:endParaRPr lang="en-US" dirty="0" smtClean="0">
              <a:latin typeface="Courier New" panose="02070309020205020404" pitchFamily="49" charset="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609600"/>
            <a:ext cx="8229600" cy="1143000"/>
          </a:xfrm>
        </p:spPr>
        <p:txBody>
          <a:bodyPr>
            <a:normAutofit fontScale="90000"/>
          </a:bodyPr>
          <a:lstStyle/>
          <a:p>
            <a:r>
              <a:rPr lang="en-US" b="1" dirty="0" smtClean="0"/>
              <a:t>Using a Loop to Step Through </a:t>
            </a:r>
            <a:br>
              <a:rPr lang="en-US" b="1" dirty="0" smtClean="0"/>
            </a:br>
            <a:r>
              <a:rPr lang="en-US" b="1" dirty="0" smtClean="0"/>
              <a:t>an Array</a:t>
            </a:r>
            <a:endParaRPr lang="en-US" b="1" dirty="0" smtClean="0"/>
          </a:p>
        </p:txBody>
      </p:sp>
      <p:sp>
        <p:nvSpPr>
          <p:cNvPr id="15363" name="Rectangle 3"/>
          <p:cNvSpPr>
            <a:spLocks noGrp="1" noChangeArrowheads="1"/>
          </p:cNvSpPr>
          <p:nvPr>
            <p:ph idx="1"/>
          </p:nvPr>
        </p:nvSpPr>
        <p:spPr>
          <a:xfrm>
            <a:off x="533400" y="1981200"/>
            <a:ext cx="8229600" cy="1600200"/>
          </a:xfrm>
        </p:spPr>
        <p:txBody>
          <a:bodyPr/>
          <a:lstStyle/>
          <a:p>
            <a:pPr>
              <a:buNone/>
            </a:pPr>
            <a:r>
              <a:rPr lang="en-US" dirty="0" smtClean="0"/>
              <a:t>Example – The following code defines an array, </a:t>
            </a:r>
            <a:r>
              <a:rPr lang="en-US" dirty="0" smtClean="0">
                <a:latin typeface="Courier New" panose="02070309020205020404" pitchFamily="49" charset="0"/>
              </a:rPr>
              <a:t>numbers</a:t>
            </a:r>
            <a:r>
              <a:rPr lang="en-US" dirty="0" smtClean="0"/>
              <a:t>, and assigns 99 to each element:</a:t>
            </a:r>
            <a:endParaRPr lang="en-US" dirty="0" smtClean="0"/>
          </a:p>
        </p:txBody>
      </p:sp>
      <p:sp>
        <p:nvSpPr>
          <p:cNvPr id="15364" name="Text Box 4"/>
          <p:cNvSpPr txBox="1">
            <a:spLocks noChangeArrowheads="1"/>
          </p:cNvSpPr>
          <p:nvPr/>
        </p:nvSpPr>
        <p:spPr bwMode="auto">
          <a:xfrm>
            <a:off x="609600" y="3505200"/>
            <a:ext cx="8534400" cy="1766888"/>
          </a:xfrm>
          <a:prstGeom prst="rect">
            <a:avLst/>
          </a:prstGeom>
          <a:noFill/>
          <a:ln w="9525">
            <a:noFill/>
            <a:miter lim="800000"/>
          </a:ln>
        </p:spPr>
        <p:txBody>
          <a:bodyPr>
            <a:spAutoFit/>
          </a:bodyPr>
          <a:lstStyle/>
          <a:p>
            <a:r>
              <a:rPr lang="en-US" sz="2200" dirty="0">
                <a:latin typeface="Courier New" panose="02070309020205020404" pitchFamily="49" charset="0"/>
              </a:rPr>
              <a:t>const </a:t>
            </a:r>
            <a:r>
              <a:rPr lang="en-US" sz="2200" dirty="0" err="1">
                <a:latin typeface="Courier New" panose="02070309020205020404" pitchFamily="49" charset="0"/>
              </a:rPr>
              <a:t>int</a:t>
            </a:r>
            <a:r>
              <a:rPr lang="en-US" sz="2200" dirty="0">
                <a:latin typeface="Courier New" panose="02070309020205020404" pitchFamily="49" charset="0"/>
              </a:rPr>
              <a:t> ARRAY_SIZE = 5;</a:t>
            </a:r>
            <a:endParaRPr lang="en-US" sz="2200" dirty="0">
              <a:latin typeface="Courier New" panose="02070309020205020404" pitchFamily="49" charset="0"/>
            </a:endParaRPr>
          </a:p>
          <a:p>
            <a:r>
              <a:rPr lang="en-US" sz="2200" dirty="0" err="1">
                <a:latin typeface="Courier New" panose="02070309020205020404" pitchFamily="49" charset="0"/>
              </a:rPr>
              <a:t>int</a:t>
            </a:r>
            <a:r>
              <a:rPr lang="en-US" sz="2200" dirty="0">
                <a:latin typeface="Courier New" panose="02070309020205020404" pitchFamily="49" charset="0"/>
              </a:rPr>
              <a:t> numbers[ARRAY_SIZE];</a:t>
            </a:r>
            <a:br>
              <a:rPr lang="en-US" sz="2200" dirty="0">
                <a:latin typeface="Courier New" panose="02070309020205020404" pitchFamily="49" charset="0"/>
              </a:rPr>
            </a:br>
            <a:endParaRPr lang="en-US" sz="2200" dirty="0">
              <a:latin typeface="Courier New" panose="02070309020205020404" pitchFamily="49" charset="0"/>
            </a:endParaRPr>
          </a:p>
          <a:p>
            <a:r>
              <a:rPr lang="en-US" sz="2200" dirty="0">
                <a:latin typeface="Courier New" panose="02070309020205020404" pitchFamily="49" charset="0"/>
              </a:rPr>
              <a:t>for (</a:t>
            </a:r>
            <a:r>
              <a:rPr lang="en-US" sz="2200" dirty="0" err="1">
                <a:latin typeface="Courier New" panose="02070309020205020404" pitchFamily="49" charset="0"/>
              </a:rPr>
              <a:t>int</a:t>
            </a:r>
            <a:r>
              <a:rPr lang="en-US" sz="2200" dirty="0">
                <a:latin typeface="Courier New" panose="02070309020205020404" pitchFamily="49" charset="0"/>
              </a:rPr>
              <a:t> count = 0; count &lt; ARRAY_SIZE; count++)</a:t>
            </a:r>
            <a:endParaRPr lang="en-US" sz="2200" dirty="0">
              <a:latin typeface="Courier New" panose="02070309020205020404" pitchFamily="49" charset="0"/>
            </a:endParaRPr>
          </a:p>
          <a:p>
            <a:r>
              <a:rPr lang="en-US" sz="2200" dirty="0">
                <a:latin typeface="Courier New" panose="02070309020205020404" pitchFamily="49" charset="0"/>
              </a:rPr>
              <a:t>     numbers[count] = 99;</a:t>
            </a:r>
            <a:endParaRPr lang="en-US" sz="2200" dirty="0">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mtClean="0"/>
              <a:t>A Closer Look At the Loop</a:t>
            </a:r>
            <a:endParaRPr lang="en-US" smtClean="0"/>
          </a:p>
        </p:txBody>
      </p:sp>
      <p:pic>
        <p:nvPicPr>
          <p:cNvPr id="16387" name="Picture 3" descr="0708sowc copy"/>
          <p:cNvPicPr>
            <a:picLocks noChangeAspect="1" noChangeArrowheads="1"/>
          </p:cNvPicPr>
          <p:nvPr/>
        </p:nvPicPr>
        <p:blipFill>
          <a:blip r:embed="rId1" cstate="print"/>
          <a:srcRect/>
          <a:stretch>
            <a:fillRect/>
          </a:stretch>
        </p:blipFill>
        <p:spPr bwMode="auto">
          <a:xfrm>
            <a:off x="228600" y="1524000"/>
            <a:ext cx="8640762" cy="41036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b="1" dirty="0" smtClean="0"/>
              <a:t>Default Initialization</a:t>
            </a:r>
            <a:endParaRPr lang="en-US" b="1" dirty="0" smtClean="0"/>
          </a:p>
        </p:txBody>
      </p:sp>
      <p:sp>
        <p:nvSpPr>
          <p:cNvPr id="17411" name="Rectangle 3"/>
          <p:cNvSpPr>
            <a:spLocks noGrp="1" noChangeArrowheads="1"/>
          </p:cNvSpPr>
          <p:nvPr>
            <p:ph idx="1"/>
          </p:nvPr>
        </p:nvSpPr>
        <p:spPr>
          <a:xfrm>
            <a:off x="457200" y="1600200"/>
            <a:ext cx="8148638" cy="4525963"/>
          </a:xfrm>
        </p:spPr>
        <p:txBody>
          <a:bodyPr/>
          <a:lstStyle/>
          <a:p>
            <a:r>
              <a:rPr lang="en-US" smtClean="0"/>
              <a:t>Global array </a:t>
            </a:r>
            <a:r>
              <a:rPr lang="en-US" smtClean="0">
                <a:sym typeface="Wingdings" panose="05000000000000000000" pitchFamily="2" charset="2"/>
              </a:rPr>
              <a:t> all elements initialized to </a:t>
            </a:r>
            <a:r>
              <a:rPr lang="en-US" smtClean="0">
                <a:latin typeface="Courier New" panose="02070309020205020404" pitchFamily="49" charset="0"/>
                <a:sym typeface="Wingdings" panose="05000000000000000000" pitchFamily="2" charset="2"/>
              </a:rPr>
              <a:t>0</a:t>
            </a:r>
            <a:r>
              <a:rPr lang="en-US" smtClean="0">
                <a:sym typeface="Wingdings" panose="05000000000000000000" pitchFamily="2" charset="2"/>
              </a:rPr>
              <a:t> by default</a:t>
            </a:r>
            <a:br>
              <a:rPr lang="en-US" smtClean="0">
                <a:sym typeface="Wingdings" panose="05000000000000000000" pitchFamily="2" charset="2"/>
              </a:rPr>
            </a:br>
            <a:endParaRPr lang="en-US" smtClean="0">
              <a:sym typeface="Wingdings" panose="05000000000000000000" pitchFamily="2" charset="2"/>
            </a:endParaRPr>
          </a:p>
          <a:p>
            <a:r>
              <a:rPr lang="en-US" smtClean="0">
                <a:sym typeface="Wingdings" panose="05000000000000000000" pitchFamily="2" charset="2"/>
              </a:rPr>
              <a:t>Local array  all elements </a:t>
            </a:r>
            <a:r>
              <a:rPr lang="en-US" i="1" smtClean="0">
                <a:sym typeface="Wingdings" panose="05000000000000000000" pitchFamily="2" charset="2"/>
              </a:rPr>
              <a:t>uninitialized</a:t>
            </a:r>
            <a:r>
              <a:rPr lang="en-US" smtClean="0">
                <a:sym typeface="Wingdings" panose="05000000000000000000" pitchFamily="2" charset="2"/>
              </a:rPr>
              <a:t> by default</a:t>
            </a:r>
            <a:endParaRPr lang="en-US" smtClean="0">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0" y="0"/>
            <a:ext cx="9144000" cy="765175"/>
          </a:xfrm>
          <a:prstGeom prst="rect">
            <a:avLst/>
          </a:prstGeom>
          <a:noFill/>
          <a:ln w="9525">
            <a:noFill/>
            <a:miter lim="800000"/>
          </a:ln>
        </p:spPr>
        <p:txBody>
          <a:bodyPr anchor="b"/>
          <a:lstStyle/>
          <a:p>
            <a:pPr algn="ctr" eaLnBrk="0" hangingPunct="0"/>
            <a:r>
              <a:rPr lang="en-US" sz="3200"/>
              <a:t>In-class Exercise</a:t>
            </a:r>
            <a:endParaRPr lang="en-US" sz="3200"/>
          </a:p>
        </p:txBody>
      </p:sp>
      <p:sp>
        <p:nvSpPr>
          <p:cNvPr id="43011" name="Rectangle 3"/>
          <p:cNvSpPr>
            <a:spLocks noChangeArrowheads="1"/>
          </p:cNvSpPr>
          <p:nvPr/>
        </p:nvSpPr>
        <p:spPr bwMode="auto">
          <a:xfrm>
            <a:off x="685800" y="1752600"/>
            <a:ext cx="8294688" cy="4572000"/>
          </a:xfrm>
          <a:prstGeom prst="rect">
            <a:avLst/>
          </a:prstGeom>
          <a:noFill/>
          <a:ln w="9525">
            <a:noFill/>
            <a:miter lim="800000"/>
          </a:ln>
        </p:spPr>
        <p:txBody>
          <a:bodyPr rIns="0"/>
          <a:lstStyle/>
          <a:p>
            <a:pPr marL="342900" indent="-342900" eaLnBrk="0" hangingPunct="0">
              <a:spcBef>
                <a:spcPct val="20000"/>
              </a:spcBef>
              <a:buFontTx/>
              <a:buChar char="•"/>
            </a:pPr>
            <a:r>
              <a:rPr lang="en-US" sz="2400" dirty="0" smtClean="0"/>
              <a:t>Exercise </a:t>
            </a:r>
            <a:r>
              <a:rPr lang="en-US" sz="2400" dirty="0" smtClean="0"/>
              <a:t>(3) </a:t>
            </a:r>
            <a:r>
              <a:rPr lang="en-US" sz="2400" dirty="0" smtClean="0"/>
              <a:t>: Pg</a:t>
            </a:r>
            <a:r>
              <a:rPr lang="en-US" sz="2400" dirty="0"/>
              <a:t>. </a:t>
            </a:r>
            <a:r>
              <a:rPr lang="en-US" sz="2400" dirty="0" smtClean="0"/>
              <a:t>259 </a:t>
            </a:r>
            <a:endParaRPr lang="en-US" sz="2400" dirty="0"/>
          </a:p>
          <a:p>
            <a:pPr marL="342900" indent="-342900" eaLnBrk="0" hangingPunct="0">
              <a:spcBef>
                <a:spcPct val="20000"/>
              </a:spcBef>
              <a:buFontTx/>
              <a:buChar char="•"/>
            </a:pPr>
            <a:r>
              <a:rPr lang="en-US" sz="2400" dirty="0"/>
              <a:t>Exercise (</a:t>
            </a:r>
            <a:r>
              <a:rPr lang="en-US" sz="2400" dirty="0" smtClean="0"/>
              <a:t>34 </a:t>
            </a:r>
            <a:r>
              <a:rPr lang="en-US" sz="2400" dirty="0"/>
              <a:t>: Pg. 259 </a:t>
            </a:r>
            <a:r>
              <a:rPr lang="en-US" sz="2400" dirty="0" smtClean="0"/>
              <a:t>- pg</a:t>
            </a:r>
            <a:r>
              <a:rPr lang="en-US" sz="2400" dirty="0" smtClean="0"/>
              <a:t>. 260</a:t>
            </a:r>
            <a:endParaRPr lang="en-US" sz="2400" dirty="0" smtClean="0"/>
          </a:p>
          <a:p>
            <a:pPr eaLnBrk="0" hangingPunct="0">
              <a:spcBef>
                <a:spcPct val="20000"/>
              </a:spcBef>
            </a:pPr>
            <a:endParaRPr lang="en-US" dirty="0"/>
          </a:p>
          <a:p>
            <a:pPr marL="342900" indent="-342900" eaLnBrk="0" hangingPunct="0">
              <a:spcBef>
                <a:spcPct val="20000"/>
              </a:spcBef>
              <a:buFontTx/>
              <a:buChar char="•"/>
            </a:pPr>
            <a:endParaRPr lang="en-US" dirty="0"/>
          </a:p>
          <a:p>
            <a:pPr marL="342900" indent="-342900" eaLnBrk="0" hangingPunct="0">
              <a:spcBef>
                <a:spcPct val="20000"/>
              </a:spcBef>
            </a:pPr>
            <a:endParaRPr lang="en-US" dirty="0"/>
          </a:p>
          <a:p>
            <a:pPr marL="342900" indent="-342900" eaLnBrk="0" hangingPunct="0">
              <a:spcBef>
                <a:spcPct val="20000"/>
              </a:spcBef>
              <a:buFontTx/>
              <a:buChar char="•"/>
            </a:pPr>
            <a:endParaRPr lang="en-US" dirty="0"/>
          </a:p>
          <a:p>
            <a:pPr marL="342900" indent="-342900" eaLnBrk="0" hangingPunct="0">
              <a:spcBef>
                <a:spcPct val="20000"/>
              </a:spcBef>
            </a:pPr>
            <a:endParaRPr lang="en-US" dirty="0"/>
          </a:p>
          <a:p>
            <a:pPr marL="342900" indent="-342900" eaLnBrk="0" hangingPunct="0">
              <a:spcBef>
                <a:spcPct val="20000"/>
              </a:spcBef>
              <a:buFontTx/>
              <a:buChar char="•"/>
            </a:pPr>
            <a:endParaRPr lang="en-US" dirty="0"/>
          </a:p>
        </p:txBody>
      </p:sp>
      <p:sp>
        <p:nvSpPr>
          <p:cNvPr id="2" name="Rounded Rectangle 1"/>
          <p:cNvSpPr/>
          <p:nvPr/>
        </p:nvSpPr>
        <p:spPr>
          <a:xfrm>
            <a:off x="609600" y="1066800"/>
            <a:ext cx="2971800" cy="609600"/>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Exercise 9.10 </a:t>
            </a:r>
            <a:endParaRPr lang="en-US" sz="28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609600"/>
            <a:ext cx="8229600" cy="1143000"/>
          </a:xfrm>
        </p:spPr>
        <p:txBody>
          <a:bodyPr/>
          <a:lstStyle/>
          <a:p>
            <a:r>
              <a:rPr lang="en-US" b="1" dirty="0" smtClean="0"/>
              <a:t>No Bounds Checking in C++</a:t>
            </a:r>
            <a:endParaRPr lang="en-US" b="1" dirty="0" smtClean="0"/>
          </a:p>
        </p:txBody>
      </p:sp>
      <p:sp>
        <p:nvSpPr>
          <p:cNvPr id="19459" name="Rectangle 3"/>
          <p:cNvSpPr>
            <a:spLocks noGrp="1" noChangeArrowheads="1"/>
          </p:cNvSpPr>
          <p:nvPr>
            <p:ph idx="1"/>
          </p:nvPr>
        </p:nvSpPr>
        <p:spPr>
          <a:xfrm>
            <a:off x="457200" y="1981200"/>
            <a:ext cx="8153400" cy="4114800"/>
          </a:xfrm>
        </p:spPr>
        <p:txBody>
          <a:bodyPr/>
          <a:lstStyle/>
          <a:p>
            <a:r>
              <a:rPr lang="en-US" dirty="0" smtClean="0"/>
              <a:t>When you use a value as an array subscript, C++ does not check it to make sure it is a </a:t>
            </a:r>
            <a:r>
              <a:rPr lang="en-US" i="1" dirty="0" smtClean="0"/>
              <a:t>valid</a:t>
            </a:r>
            <a:r>
              <a:rPr lang="en-US" dirty="0" smtClean="0"/>
              <a:t> subscript.</a:t>
            </a:r>
            <a:br>
              <a:rPr lang="en-US" dirty="0" smtClean="0"/>
            </a:br>
            <a:endParaRPr lang="en-US" dirty="0" smtClean="0"/>
          </a:p>
          <a:p>
            <a:r>
              <a:rPr lang="en-US" dirty="0" smtClean="0"/>
              <a:t>In other words, you can use subscripts that are beyond the bounds of the array.</a:t>
            </a:r>
            <a:endParaRPr lang="en-US"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p:nvPr/>
        </p:nvSpPr>
        <p:spPr>
          <a:xfrm>
            <a:off x="1524000" y="228600"/>
            <a:ext cx="5486400" cy="685800"/>
          </a:xfrm>
          <a:prstGeom prst="rect">
            <a:avLst/>
          </a:prstGeom>
          <a:noFill/>
          <a:ln>
            <a:noFill/>
          </a:ln>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4400" b="1" i="0" u="none" strike="noStrike" kern="1200" cap="none" spc="0" normalizeH="0" baseline="0" noProof="0" dirty="0" smtClean="0">
                <a:ln>
                  <a:noFill/>
                </a:ln>
                <a:solidFill>
                  <a:srgbClr val="C00000"/>
                </a:solidFill>
                <a:effectLst/>
                <a:uLnTx/>
                <a:uFillTx/>
                <a:latin typeface="Cambria" panose="02040503050406030204" pitchFamily="18" charset="0"/>
                <a:ea typeface="+mj-ea"/>
                <a:cs typeface="+mj-cs"/>
              </a:rPr>
              <a:t>Array</a:t>
            </a:r>
            <a:endParaRPr kumimoji="0" lang="en-US" sz="4400" b="1" i="0" u="none" strike="noStrike" kern="1200" cap="none" spc="0" normalizeH="0" baseline="0" noProof="0" dirty="0">
              <a:ln>
                <a:noFill/>
              </a:ln>
              <a:solidFill>
                <a:srgbClr val="C00000"/>
              </a:solidFill>
              <a:effectLst/>
              <a:uLnTx/>
              <a:uFillTx/>
              <a:latin typeface="Cambria" panose="02040503050406030204" pitchFamily="18" charset="0"/>
              <a:ea typeface="+mj-ea"/>
              <a:cs typeface="+mj-cs"/>
            </a:endParaRPr>
          </a:p>
        </p:txBody>
      </p:sp>
      <p:sp>
        <p:nvSpPr>
          <p:cNvPr id="3" name="Subtitle 2"/>
          <p:cNvSpPr txBox="1"/>
          <p:nvPr/>
        </p:nvSpPr>
        <p:spPr>
          <a:xfrm>
            <a:off x="1143000" y="990600"/>
            <a:ext cx="5486400" cy="825583"/>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Tx/>
              <a:buSzTx/>
              <a:defRPr/>
            </a:pPr>
            <a:r>
              <a:rPr kumimoji="0" lang="en-US" sz="2800" b="1" i="0" u="none" strike="noStrike" kern="1200" cap="none" spc="0" normalizeH="0" baseline="0" noProof="0" dirty="0" smtClean="0">
                <a:ln>
                  <a:noFill/>
                </a:ln>
                <a:solidFill>
                  <a:schemeClr val="tx1"/>
                </a:solidFill>
                <a:effectLst/>
                <a:uLnTx/>
                <a:uFillTx/>
                <a:latin typeface="Cambria" panose="02040503050406030204" pitchFamily="18" charset="0"/>
                <a:ea typeface="+mn-ea"/>
                <a:cs typeface="+mn-cs"/>
              </a:rPr>
              <a:t>Contents:</a:t>
            </a:r>
            <a:endParaRPr kumimoji="0" lang="en-US" sz="2800" b="1" i="0" u="none" strike="noStrike" kern="1200" cap="none" spc="0" normalizeH="0" baseline="0" noProof="0" dirty="0" smtClean="0">
              <a:ln>
                <a:noFill/>
              </a:ln>
              <a:solidFill>
                <a:schemeClr val="tx1"/>
              </a:solidFill>
              <a:effectLst/>
              <a:uLnTx/>
              <a:uFillTx/>
              <a:latin typeface="Cambria" panose="02040503050406030204" pitchFamily="18" charset="0"/>
              <a:ea typeface="+mn-ea"/>
              <a:cs typeface="+mn-cs"/>
            </a:endParaRP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sz="2000" b="0" i="0" u="none" strike="noStrike" kern="1200" cap="none" spc="0" normalizeH="0" baseline="0" noProof="0" dirty="0" smtClean="0">
                <a:ln>
                  <a:noFill/>
                </a:ln>
                <a:solidFill>
                  <a:schemeClr val="tx1"/>
                </a:solidFill>
                <a:effectLst/>
                <a:uLnTx/>
                <a:uFillTx/>
                <a:latin typeface="Cambria" panose="02040503050406030204" pitchFamily="18" charset="0"/>
                <a:ea typeface="+mn-ea"/>
                <a:cs typeface="+mn-cs"/>
              </a:rPr>
              <a:t> </a:t>
            </a:r>
            <a:r>
              <a:rPr kumimoji="0" lang="en-US" sz="2400" b="0" i="0" u="none" strike="noStrike" kern="1200" cap="none" spc="0" normalizeH="0" baseline="0" noProof="0" dirty="0" smtClean="0">
                <a:ln>
                  <a:noFill/>
                </a:ln>
                <a:solidFill>
                  <a:schemeClr val="tx1"/>
                </a:solidFill>
                <a:effectLst/>
                <a:uLnTx/>
                <a:uFillTx/>
                <a:latin typeface="+mj-lt"/>
                <a:ea typeface="+mn-ea"/>
                <a:cs typeface="+mn-cs"/>
              </a:rPr>
              <a:t>Introduction</a:t>
            </a:r>
            <a:endParaRPr kumimoji="0" lang="en-US" sz="2400" b="0" i="0" u="none" strike="noStrike" kern="1200" cap="none" spc="0" normalizeH="0" baseline="0" noProof="0" dirty="0" smtClean="0">
              <a:ln>
                <a:noFill/>
              </a:ln>
              <a:solidFill>
                <a:schemeClr val="tx1"/>
              </a:solidFill>
              <a:effectLst/>
              <a:uLnTx/>
              <a:uFillTx/>
              <a:latin typeface="+mj-lt"/>
              <a:ea typeface="+mn-ea"/>
              <a:cs typeface="+mn-cs"/>
            </a:endParaRP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sz="2400" b="0" i="0" u="none" strike="noStrike" kern="1200" cap="none" spc="0" normalizeH="0" baseline="0" noProof="0" dirty="0" smtClean="0">
                <a:ln>
                  <a:noFill/>
                </a:ln>
                <a:solidFill>
                  <a:schemeClr val="tx1"/>
                </a:solidFill>
                <a:effectLst/>
                <a:uLnTx/>
                <a:uFillTx/>
                <a:latin typeface="+mj-lt"/>
                <a:ea typeface="+mn-ea"/>
                <a:cs typeface="+mn-cs"/>
              </a:rPr>
              <a:t> Array Declaration</a:t>
            </a:r>
            <a:endParaRPr kumimoji="0" lang="en-US" sz="2400" b="0" i="0" u="none" strike="noStrike" kern="1200" cap="none" spc="0" normalizeH="0" baseline="0" noProof="0" dirty="0" smtClean="0">
              <a:ln>
                <a:noFill/>
              </a:ln>
              <a:solidFill>
                <a:schemeClr val="tx1"/>
              </a:solidFill>
              <a:effectLst/>
              <a:uLnTx/>
              <a:uFillTx/>
              <a:latin typeface="+mj-lt"/>
              <a:ea typeface="+mn-ea"/>
              <a:cs typeface="+mn-cs"/>
            </a:endParaRPr>
          </a:p>
          <a:p>
            <a:pPr marL="742950" lvl="1" indent="-285750" eaLnBrk="0" fontAlgn="base" hangingPunct="0">
              <a:spcBef>
                <a:spcPct val="20000"/>
              </a:spcBef>
              <a:spcAft>
                <a:spcPct val="0"/>
              </a:spcAft>
              <a:buFont typeface="Arial" panose="020B0604020202020204" pitchFamily="34" charset="0"/>
              <a:buChar char="•"/>
            </a:pPr>
            <a:r>
              <a:rPr lang="en-US" sz="2400" dirty="0" smtClean="0">
                <a:latin typeface="+mj-lt"/>
              </a:rPr>
              <a:t> Memory Layout</a:t>
            </a:r>
            <a:endParaRPr kumimoji="0" lang="en-US" sz="2400" b="0" i="0" u="none" strike="noStrike" kern="1200" cap="none" spc="0" normalizeH="0" baseline="0" noProof="0" dirty="0" smtClean="0">
              <a:ln>
                <a:noFill/>
              </a:ln>
              <a:solidFill>
                <a:schemeClr val="tx1"/>
              </a:solidFill>
              <a:effectLst/>
              <a:uLnTx/>
              <a:uFillTx/>
              <a:latin typeface="+mj-lt"/>
              <a:ea typeface="+mn-ea"/>
              <a:cs typeface="+mn-cs"/>
            </a:endParaRPr>
          </a:p>
          <a:p>
            <a:pPr marL="742950" lvl="1" indent="-285750" eaLnBrk="0" fontAlgn="base" hangingPunct="0">
              <a:spcBef>
                <a:spcPct val="20000"/>
              </a:spcBef>
              <a:spcAft>
                <a:spcPct val="0"/>
              </a:spcAft>
              <a:buFont typeface="Arial" panose="020B0604020202020204" pitchFamily="34" charset="0"/>
              <a:buChar char="•"/>
            </a:pPr>
            <a:r>
              <a:rPr lang="en-US" sz="2400" dirty="0" smtClean="0">
                <a:latin typeface="+mj-lt"/>
              </a:rPr>
              <a:t> Terminology</a:t>
            </a:r>
            <a:endParaRPr kumimoji="0" lang="en-US" sz="2400" b="0" i="0" u="none" strike="noStrike" kern="1200" cap="none" spc="0" normalizeH="0" baseline="0" noProof="0" dirty="0" smtClean="0">
              <a:ln>
                <a:noFill/>
              </a:ln>
              <a:solidFill>
                <a:schemeClr val="tx1"/>
              </a:solidFill>
              <a:effectLst/>
              <a:uLnTx/>
              <a:uFillTx/>
              <a:latin typeface="+mj-lt"/>
              <a:ea typeface="+mn-ea"/>
              <a:cs typeface="+mn-cs"/>
            </a:endParaRPr>
          </a:p>
          <a:p>
            <a:pPr marL="742950" lvl="1" indent="-285750" eaLnBrk="0" fontAlgn="base" hangingPunct="0">
              <a:spcBef>
                <a:spcPct val="20000"/>
              </a:spcBef>
              <a:spcAft>
                <a:spcPct val="0"/>
              </a:spcAft>
              <a:buFont typeface="Arial" panose="020B0604020202020204" pitchFamily="34" charset="0"/>
              <a:buChar char="•"/>
              <a:defRPr/>
            </a:pPr>
            <a:r>
              <a:rPr kumimoji="0" lang="en-US" sz="2400" b="0" i="0" u="none" strike="noStrike" kern="1200" cap="none" spc="0" normalizeH="0" baseline="0" noProof="0" dirty="0" smtClean="0">
                <a:ln>
                  <a:noFill/>
                </a:ln>
                <a:solidFill>
                  <a:schemeClr val="tx1"/>
                </a:solidFill>
                <a:effectLst/>
                <a:uLnTx/>
                <a:uFillTx/>
                <a:latin typeface="+mj-lt"/>
                <a:ea typeface="+mn-ea"/>
                <a:cs typeface="+mn-cs"/>
              </a:rPr>
              <a:t> </a:t>
            </a:r>
            <a:r>
              <a:rPr lang="en-US" sz="2400" dirty="0" smtClean="0">
                <a:latin typeface="+mj-lt"/>
              </a:rPr>
              <a:t>Accessing Array Elements</a:t>
            </a:r>
            <a:endParaRPr lang="en-US" sz="2400" dirty="0" smtClean="0">
              <a:latin typeface="+mj-lt"/>
            </a:endParaRPr>
          </a:p>
          <a:p>
            <a:pPr marL="742950" lvl="1" indent="-285750" eaLnBrk="0" fontAlgn="base" hangingPunct="0">
              <a:spcBef>
                <a:spcPct val="20000"/>
              </a:spcBef>
              <a:spcAft>
                <a:spcPct val="0"/>
              </a:spcAft>
              <a:buFont typeface="Arial" panose="020B0604020202020204" pitchFamily="34" charset="0"/>
              <a:buChar char="•"/>
              <a:defRPr/>
            </a:pPr>
            <a:r>
              <a:rPr lang="en-US" sz="2400" dirty="0" smtClean="0">
                <a:latin typeface="+mj-lt"/>
              </a:rPr>
              <a:t> Array Initialization</a:t>
            </a:r>
            <a:endParaRPr lang="en-US" sz="2400" dirty="0" smtClean="0">
              <a:latin typeface="+mj-lt"/>
            </a:endParaRPr>
          </a:p>
          <a:p>
            <a:pPr marL="742950" lvl="1" indent="-285750" eaLnBrk="0" fontAlgn="base" hangingPunct="0">
              <a:spcBef>
                <a:spcPct val="20000"/>
              </a:spcBef>
              <a:spcAft>
                <a:spcPct val="0"/>
              </a:spcAft>
              <a:buFont typeface="Arial" panose="020B0604020202020204" pitchFamily="34" charset="0"/>
              <a:buChar char="•"/>
              <a:defRPr/>
            </a:pPr>
            <a:r>
              <a:rPr lang="en-US" sz="2400" dirty="0" smtClean="0">
                <a:latin typeface="+mj-lt"/>
              </a:rPr>
              <a:t> Processing Array Contents</a:t>
            </a:r>
            <a:endParaRPr lang="en-US" sz="2400" dirty="0" smtClean="0">
              <a:latin typeface="+mj-lt"/>
            </a:endParaRPr>
          </a:p>
          <a:p>
            <a:pPr marL="742950" lvl="1" indent="-285750" eaLnBrk="0" fontAlgn="base" hangingPunct="0">
              <a:spcBef>
                <a:spcPct val="20000"/>
              </a:spcBef>
              <a:spcAft>
                <a:spcPct val="0"/>
              </a:spcAft>
              <a:buFont typeface="Arial" panose="020B0604020202020204" pitchFamily="34" charset="0"/>
              <a:buChar char="•"/>
              <a:defRPr/>
            </a:pPr>
            <a:r>
              <a:rPr lang="en-US" sz="2400" dirty="0" smtClean="0">
                <a:latin typeface="+mj-lt"/>
              </a:rPr>
              <a:t> Array Assignment</a:t>
            </a:r>
            <a:endParaRPr lang="en-US" sz="2400" dirty="0" smtClean="0">
              <a:latin typeface="+mj-lt"/>
            </a:endParaRPr>
          </a:p>
          <a:p>
            <a:pPr marL="742950" lvl="1" indent="-285750" eaLnBrk="0" fontAlgn="base" hangingPunct="0">
              <a:spcBef>
                <a:spcPct val="20000"/>
              </a:spcBef>
              <a:spcAft>
                <a:spcPct val="0"/>
              </a:spcAft>
              <a:buFont typeface="Arial" panose="020B0604020202020204" pitchFamily="34" charset="0"/>
              <a:buChar char="•"/>
              <a:defRPr/>
            </a:pPr>
            <a:r>
              <a:rPr lang="en-US" sz="2400" dirty="0" smtClean="0">
                <a:latin typeface="+mj-lt"/>
              </a:rPr>
              <a:t> Arrays as Function Arguments</a:t>
            </a:r>
            <a:endParaRPr lang="en-US" sz="2400" dirty="0" smtClean="0">
              <a:latin typeface="+mj-lt"/>
            </a:endParaRPr>
          </a:p>
          <a:p>
            <a:pPr marL="742950" lvl="1" indent="-285750" eaLnBrk="0" fontAlgn="base" hangingPunct="0">
              <a:spcBef>
                <a:spcPct val="20000"/>
              </a:spcBef>
              <a:spcAft>
                <a:spcPct val="0"/>
              </a:spcAft>
              <a:buFont typeface="Arial" panose="020B0604020202020204" pitchFamily="34" charset="0"/>
              <a:buChar char="•"/>
              <a:defRPr/>
            </a:pPr>
            <a:r>
              <a:rPr lang="en-US" sz="2400" dirty="0" smtClean="0">
                <a:latin typeface="+mj-lt"/>
              </a:rPr>
              <a:t> Two-Dimensional Arrays</a:t>
            </a:r>
            <a:endParaRPr lang="en-US" sz="2400" dirty="0" smtClean="0">
              <a:latin typeface="+mj-lt"/>
            </a:endParaRPr>
          </a:p>
          <a:p>
            <a:pPr marL="742950" lvl="1" indent="-285750" eaLnBrk="0" fontAlgn="base" hangingPunct="0">
              <a:spcBef>
                <a:spcPct val="20000"/>
              </a:spcBef>
              <a:spcAft>
                <a:spcPct val="0"/>
              </a:spcAft>
              <a:buFont typeface="Arial" panose="020B0604020202020204" pitchFamily="34" charset="0"/>
              <a:buChar char="•"/>
              <a:defRPr/>
            </a:pPr>
            <a:r>
              <a:rPr kumimoji="0" lang="en-US" sz="2400" i="0" u="none" strike="noStrike" kern="1200" cap="none" spc="0" normalizeH="0" baseline="0" noProof="0" dirty="0" smtClean="0">
                <a:ln>
                  <a:noFill/>
                </a:ln>
                <a:solidFill>
                  <a:schemeClr val="tx1"/>
                </a:solidFill>
                <a:effectLst/>
                <a:uLnTx/>
                <a:uFillTx/>
                <a:latin typeface="+mj-lt"/>
                <a:ea typeface="+mn-ea"/>
                <a:cs typeface="+mn-cs"/>
              </a:rPr>
              <a:t> Array of Strings</a:t>
            </a:r>
            <a:endParaRPr kumimoji="0" lang="en-US" sz="240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mtClean="0"/>
              <a:t>Example</a:t>
            </a:r>
            <a:endParaRPr lang="en-US" smtClean="0"/>
          </a:p>
        </p:txBody>
      </p:sp>
      <p:sp>
        <p:nvSpPr>
          <p:cNvPr id="20483" name="Rectangle 3"/>
          <p:cNvSpPr>
            <a:spLocks noGrp="1" noChangeArrowheads="1"/>
          </p:cNvSpPr>
          <p:nvPr>
            <p:ph idx="1"/>
          </p:nvPr>
        </p:nvSpPr>
        <p:spPr>
          <a:xfrm>
            <a:off x="457200" y="1600200"/>
            <a:ext cx="8229600" cy="1752600"/>
          </a:xfrm>
        </p:spPr>
        <p:txBody>
          <a:bodyPr/>
          <a:lstStyle/>
          <a:p>
            <a:r>
              <a:rPr lang="en-US" smtClean="0"/>
              <a:t>The following code defines a three-element array, and then writes five values to it!</a:t>
            </a:r>
            <a:endParaRPr lang="en-US" smtClean="0"/>
          </a:p>
        </p:txBody>
      </p:sp>
      <p:pic>
        <p:nvPicPr>
          <p:cNvPr id="20484" name="Picture 4"/>
          <p:cNvPicPr>
            <a:picLocks noChangeAspect="1" noChangeArrowheads="1"/>
          </p:cNvPicPr>
          <p:nvPr/>
        </p:nvPicPr>
        <p:blipFill>
          <a:blip r:embed="rId1" cstate="print"/>
          <a:srcRect/>
          <a:stretch>
            <a:fillRect/>
          </a:stretch>
        </p:blipFill>
        <p:spPr bwMode="auto">
          <a:xfrm>
            <a:off x="739775" y="3352800"/>
            <a:ext cx="7185025" cy="17097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mtClean="0"/>
              <a:t>What the Code Does</a:t>
            </a:r>
            <a:endParaRPr lang="en-US" smtClean="0"/>
          </a:p>
        </p:txBody>
      </p:sp>
      <p:pic>
        <p:nvPicPr>
          <p:cNvPr id="21507" name="Picture 3" descr="0709sowc copy"/>
          <p:cNvPicPr>
            <a:picLocks noChangeAspect="1" noChangeArrowheads="1"/>
          </p:cNvPicPr>
          <p:nvPr/>
        </p:nvPicPr>
        <p:blipFill>
          <a:blip r:embed="rId1" cstate="print"/>
          <a:srcRect/>
          <a:stretch>
            <a:fillRect/>
          </a:stretch>
        </p:blipFill>
        <p:spPr bwMode="auto">
          <a:xfrm>
            <a:off x="1066800" y="1905000"/>
            <a:ext cx="6929438" cy="4114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609600"/>
            <a:ext cx="8229600" cy="1143000"/>
          </a:xfrm>
        </p:spPr>
        <p:txBody>
          <a:bodyPr/>
          <a:lstStyle/>
          <a:p>
            <a:r>
              <a:rPr lang="en-US" dirty="0" smtClean="0"/>
              <a:t>No Bounds Checking in C++</a:t>
            </a:r>
            <a:endParaRPr lang="en-US" dirty="0" smtClean="0"/>
          </a:p>
        </p:txBody>
      </p:sp>
      <p:sp>
        <p:nvSpPr>
          <p:cNvPr id="22531" name="Rectangle 3"/>
          <p:cNvSpPr>
            <a:spLocks noGrp="1" noChangeArrowheads="1"/>
          </p:cNvSpPr>
          <p:nvPr>
            <p:ph idx="1"/>
          </p:nvPr>
        </p:nvSpPr>
        <p:spPr>
          <a:xfrm>
            <a:off x="457200" y="1981200"/>
            <a:ext cx="8153400" cy="4114800"/>
          </a:xfrm>
        </p:spPr>
        <p:txBody>
          <a:bodyPr/>
          <a:lstStyle/>
          <a:p>
            <a:r>
              <a:rPr lang="en-US" smtClean="0"/>
              <a:t>Be careful not to use invalid subscripts.</a:t>
            </a:r>
            <a:endParaRPr lang="en-US" smtClean="0"/>
          </a:p>
          <a:p>
            <a:r>
              <a:rPr lang="en-US" smtClean="0"/>
              <a:t>Doing so can corrupt other memory locations, crash program, or lock up computer, and cause elusive bugs.</a:t>
            </a:r>
            <a:endParaRPr lang="en-US" smtClean="0"/>
          </a:p>
          <a:p>
            <a:pPr>
              <a:buFontTx/>
              <a:buNone/>
            </a:pPr>
            <a:endParaRPr lang="en-US"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0"/>
            <a:ext cx="9144000" cy="1295400"/>
          </a:xfrm>
        </p:spPr>
        <p:txBody>
          <a:bodyPr/>
          <a:lstStyle/>
          <a:p>
            <a:r>
              <a:rPr lang="en-US" b="1" dirty="0" smtClean="0"/>
              <a:t>Array Initialization</a:t>
            </a:r>
            <a:endParaRPr lang="en-US" b="1" dirty="0" smtClean="0"/>
          </a:p>
        </p:txBody>
      </p:sp>
      <p:sp>
        <p:nvSpPr>
          <p:cNvPr id="23555" name="Rectangle 3"/>
          <p:cNvSpPr>
            <a:spLocks noGrp="1" noChangeArrowheads="1"/>
          </p:cNvSpPr>
          <p:nvPr>
            <p:ph idx="1"/>
          </p:nvPr>
        </p:nvSpPr>
        <p:spPr>
          <a:xfrm>
            <a:off x="304800" y="1524000"/>
            <a:ext cx="8001000" cy="5181600"/>
          </a:xfrm>
        </p:spPr>
        <p:txBody>
          <a:bodyPr/>
          <a:lstStyle/>
          <a:p>
            <a:r>
              <a:rPr lang="en-US" smtClean="0"/>
              <a:t>Arrays can be initialized with an </a:t>
            </a:r>
            <a:r>
              <a:rPr lang="en-US" u="sng" smtClean="0"/>
              <a:t>initialization list</a:t>
            </a:r>
            <a:r>
              <a:rPr lang="en-US" smtClean="0"/>
              <a:t>:</a:t>
            </a:r>
            <a:br>
              <a:rPr lang="en-US" smtClean="0"/>
            </a:br>
            <a:br>
              <a:rPr lang="en-US" smtClean="0"/>
            </a:br>
            <a:r>
              <a:rPr lang="en-US" sz="2600" smtClean="0">
                <a:latin typeface="Courier New" panose="02070309020205020404" pitchFamily="49" charset="0"/>
              </a:rPr>
              <a:t>const int SIZE = 5;</a:t>
            </a:r>
            <a:br>
              <a:rPr lang="en-US" sz="2600" smtClean="0">
                <a:latin typeface="Courier New" panose="02070309020205020404" pitchFamily="49" charset="0"/>
              </a:rPr>
            </a:br>
            <a:r>
              <a:rPr lang="en-US" sz="2600" smtClean="0">
                <a:latin typeface="Courier New" panose="02070309020205020404" pitchFamily="49" charset="0"/>
              </a:rPr>
              <a:t>int tests[SIZE] = {79,82,91,77,84};</a:t>
            </a:r>
            <a:br>
              <a:rPr lang="en-US" sz="2600" smtClean="0">
                <a:latin typeface="Courier New" panose="02070309020205020404" pitchFamily="49" charset="0"/>
              </a:rPr>
            </a:br>
            <a:endParaRPr lang="en-US" sz="2600" smtClean="0"/>
          </a:p>
          <a:p>
            <a:r>
              <a:rPr lang="en-US" smtClean="0"/>
              <a:t>The values are stored in the array in the order in which they appear in the list.</a:t>
            </a:r>
            <a:endParaRPr lang="en-US" smtClean="0"/>
          </a:p>
          <a:p>
            <a:r>
              <a:rPr lang="en-US" smtClean="0"/>
              <a:t>The initialization list cannot exceed the array size.</a:t>
            </a:r>
            <a:endParaRPr lang="en-US" smtClean="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0"/>
            <a:ext cx="9144000" cy="908050"/>
          </a:xfrm>
        </p:spPr>
        <p:txBody>
          <a:bodyPr/>
          <a:lstStyle/>
          <a:p>
            <a:r>
              <a:rPr lang="en-US" smtClean="0"/>
              <a:t>Example</a:t>
            </a:r>
            <a:endParaRPr lang="en-US" smtClean="0"/>
          </a:p>
        </p:txBody>
      </p:sp>
      <p:pic>
        <p:nvPicPr>
          <p:cNvPr id="24579" name="Picture 3"/>
          <p:cNvPicPr>
            <a:picLocks noChangeAspect="1" noChangeArrowheads="1"/>
          </p:cNvPicPr>
          <p:nvPr/>
        </p:nvPicPr>
        <p:blipFill>
          <a:blip r:embed="rId1" cstate="print"/>
          <a:srcRect/>
          <a:stretch>
            <a:fillRect/>
          </a:stretch>
        </p:blipFill>
        <p:spPr bwMode="auto">
          <a:xfrm>
            <a:off x="539750" y="1052513"/>
            <a:ext cx="8393113" cy="2286000"/>
          </a:xfrm>
          <a:prstGeom prst="rect">
            <a:avLst/>
          </a:prstGeom>
          <a:noFill/>
          <a:ln w="9525">
            <a:noFill/>
            <a:miter lim="800000"/>
            <a:headEnd/>
            <a:tailEnd/>
          </a:ln>
        </p:spPr>
      </p:pic>
      <p:pic>
        <p:nvPicPr>
          <p:cNvPr id="24580" name="Picture 4"/>
          <p:cNvPicPr>
            <a:picLocks noChangeAspect="1" noChangeArrowheads="1"/>
          </p:cNvPicPr>
          <p:nvPr/>
        </p:nvPicPr>
        <p:blipFill>
          <a:blip r:embed="rId2" cstate="print"/>
          <a:srcRect/>
          <a:stretch>
            <a:fillRect/>
          </a:stretch>
        </p:blipFill>
        <p:spPr bwMode="auto">
          <a:xfrm>
            <a:off x="539750" y="3429000"/>
            <a:ext cx="4808538" cy="26035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b="1" dirty="0" smtClean="0"/>
              <a:t>Array Initialization</a:t>
            </a:r>
            <a:endParaRPr lang="en-US" b="1" dirty="0" smtClean="0"/>
          </a:p>
        </p:txBody>
      </p:sp>
      <p:sp>
        <p:nvSpPr>
          <p:cNvPr id="25603" name="Rectangle 3"/>
          <p:cNvSpPr>
            <a:spLocks noGrp="1" noChangeArrowheads="1"/>
          </p:cNvSpPr>
          <p:nvPr>
            <p:ph idx="1"/>
          </p:nvPr>
        </p:nvSpPr>
        <p:spPr/>
        <p:txBody>
          <a:bodyPr/>
          <a:lstStyle/>
          <a:p>
            <a:r>
              <a:rPr lang="en-US" smtClean="0"/>
              <a:t>Valid</a:t>
            </a:r>
            <a:endParaRPr lang="en-US" smtClean="0"/>
          </a:p>
          <a:p>
            <a:pPr lvl="1">
              <a:buFontTx/>
              <a:buNone/>
            </a:pPr>
            <a:r>
              <a:rPr lang="en-US" smtClean="0">
                <a:latin typeface="Courier New" panose="02070309020205020404" pitchFamily="49" charset="0"/>
              </a:rPr>
              <a:t>int tests[3] = { 3, 5, 11 };</a:t>
            </a:r>
            <a:endParaRPr lang="en-US" smtClean="0">
              <a:latin typeface="Courier New" panose="02070309020205020404" pitchFamily="49" charset="0"/>
            </a:endParaRPr>
          </a:p>
          <a:p>
            <a:endParaRPr lang="en-US" smtClean="0">
              <a:latin typeface="Courier New" panose="02070309020205020404" pitchFamily="49" charset="0"/>
            </a:endParaRPr>
          </a:p>
          <a:p>
            <a:r>
              <a:rPr lang="en-US" smtClean="0"/>
              <a:t>Invalid</a:t>
            </a:r>
            <a:endParaRPr lang="en-US" smtClean="0"/>
          </a:p>
          <a:p>
            <a:pPr lvl="1">
              <a:buFontTx/>
              <a:buNone/>
            </a:pPr>
            <a:r>
              <a:rPr lang="en-US" smtClean="0"/>
              <a:t>	</a:t>
            </a:r>
            <a:r>
              <a:rPr lang="en-US" smtClean="0">
                <a:latin typeface="Courier New" panose="02070309020205020404" pitchFamily="49" charset="0"/>
              </a:rPr>
              <a:t>int tests[3];</a:t>
            </a:r>
            <a:endParaRPr lang="en-US" smtClean="0">
              <a:latin typeface="Courier New" panose="02070309020205020404" pitchFamily="49" charset="0"/>
            </a:endParaRPr>
          </a:p>
          <a:p>
            <a:pPr lvl="1">
              <a:buFontTx/>
              <a:buNone/>
            </a:pPr>
            <a:r>
              <a:rPr lang="en-US" smtClean="0">
                <a:latin typeface="Courier New" panose="02070309020205020404" pitchFamily="49" charset="0"/>
              </a:rPr>
              <a:t>	tests= { 3, 5, 11 };</a:t>
            </a:r>
            <a:endParaRPr lang="en-US" smtClean="0">
              <a:latin typeface="Courier New" panose="02070309020205020404" pitchFamily="49"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381000"/>
            <a:ext cx="9144000" cy="1295400"/>
          </a:xfrm>
        </p:spPr>
        <p:txBody>
          <a:bodyPr/>
          <a:lstStyle/>
          <a:p>
            <a:r>
              <a:rPr lang="en-US" b="1" dirty="0" smtClean="0"/>
              <a:t>Partial Array Initialization</a:t>
            </a:r>
            <a:endParaRPr lang="en-US" b="1" dirty="0" smtClean="0"/>
          </a:p>
        </p:txBody>
      </p:sp>
      <p:sp>
        <p:nvSpPr>
          <p:cNvPr id="26627" name="Rectangle 3"/>
          <p:cNvSpPr>
            <a:spLocks noGrp="1" noChangeArrowheads="1"/>
          </p:cNvSpPr>
          <p:nvPr>
            <p:ph idx="1"/>
          </p:nvPr>
        </p:nvSpPr>
        <p:spPr>
          <a:xfrm>
            <a:off x="304800" y="1752600"/>
            <a:ext cx="7924800" cy="4724400"/>
          </a:xfrm>
        </p:spPr>
        <p:txBody>
          <a:bodyPr/>
          <a:lstStyle/>
          <a:p>
            <a:r>
              <a:rPr lang="en-US" smtClean="0"/>
              <a:t>If array is initialized with fewer initial values than the size declarator, the remaining elements will be set to </a:t>
            </a:r>
            <a:r>
              <a:rPr lang="en-US" smtClean="0">
                <a:latin typeface="Courier New" panose="02070309020205020404" pitchFamily="49" charset="0"/>
              </a:rPr>
              <a:t>0:</a:t>
            </a:r>
            <a:endParaRPr lang="en-US" smtClean="0">
              <a:latin typeface="Courier New" panose="02070309020205020404" pitchFamily="49" charset="0"/>
            </a:endParaRPr>
          </a:p>
          <a:p>
            <a:pPr lvl="1">
              <a:buFontTx/>
              <a:buNone/>
            </a:pPr>
            <a:br>
              <a:rPr lang="en-US" smtClean="0">
                <a:latin typeface="Courier New" panose="02070309020205020404" pitchFamily="49" charset="0"/>
                <a:ea typeface="MS PGothic" panose="020B0600070205080204" pitchFamily="34" charset="-128"/>
              </a:rPr>
            </a:br>
            <a:br>
              <a:rPr lang="en-US" smtClean="0">
                <a:latin typeface="Courier New" panose="02070309020205020404" pitchFamily="49" charset="0"/>
                <a:ea typeface="MS PGothic" panose="020B0600070205080204" pitchFamily="34" charset="-128"/>
              </a:rPr>
            </a:br>
            <a:endParaRPr lang="en-US" smtClean="0">
              <a:latin typeface="Courier New" panose="02070309020205020404" pitchFamily="49" charset="0"/>
              <a:ea typeface="MS PGothic" panose="020B0600070205080204" pitchFamily="34" charset="-128"/>
            </a:endParaRPr>
          </a:p>
        </p:txBody>
      </p:sp>
      <p:pic>
        <p:nvPicPr>
          <p:cNvPr id="26628" name="Picture 4" descr="0711sowc copy"/>
          <p:cNvPicPr>
            <a:picLocks noChangeAspect="1" noChangeArrowheads="1"/>
          </p:cNvPicPr>
          <p:nvPr/>
        </p:nvPicPr>
        <p:blipFill>
          <a:blip r:embed="rId1" cstate="print"/>
          <a:srcRect/>
          <a:stretch>
            <a:fillRect/>
          </a:stretch>
        </p:blipFill>
        <p:spPr bwMode="auto">
          <a:xfrm>
            <a:off x="935038" y="3740150"/>
            <a:ext cx="6837362" cy="17462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b="1" dirty="0" smtClean="0"/>
              <a:t>Implicit Array Sizing</a:t>
            </a:r>
            <a:endParaRPr lang="en-US" b="1" dirty="0" smtClean="0"/>
          </a:p>
        </p:txBody>
      </p:sp>
      <p:sp>
        <p:nvSpPr>
          <p:cNvPr id="27651" name="Rectangle 3"/>
          <p:cNvSpPr>
            <a:spLocks noGrp="1" noChangeArrowheads="1"/>
          </p:cNvSpPr>
          <p:nvPr>
            <p:ph idx="1"/>
          </p:nvPr>
        </p:nvSpPr>
        <p:spPr/>
        <p:txBody>
          <a:bodyPr/>
          <a:lstStyle/>
          <a:p>
            <a:r>
              <a:rPr lang="en-US" smtClean="0"/>
              <a:t>Can determine array size by the size of the initialization list:</a:t>
            </a:r>
            <a:endParaRPr lang="en-US" smtClean="0"/>
          </a:p>
          <a:p>
            <a:pPr lvl="1">
              <a:buFontTx/>
              <a:buNone/>
            </a:pPr>
            <a:r>
              <a:rPr lang="en-US" smtClean="0">
                <a:ea typeface="MS PGothic" panose="020B0600070205080204" pitchFamily="34" charset="-128"/>
              </a:rPr>
              <a:t>	</a:t>
            </a:r>
            <a:r>
              <a:rPr lang="en-US" smtClean="0">
                <a:latin typeface="Courier New" panose="02070309020205020404" pitchFamily="49" charset="0"/>
                <a:ea typeface="MS PGothic" panose="020B0600070205080204" pitchFamily="34" charset="-128"/>
              </a:rPr>
              <a:t>int quizzes[]={12,17,15,11};</a:t>
            </a:r>
            <a:endParaRPr lang="en-US" smtClean="0">
              <a:ea typeface="MS PGothic" panose="020B0600070205080204" pitchFamily="34" charset="-128"/>
            </a:endParaRPr>
          </a:p>
          <a:p>
            <a:pPr lvl="1">
              <a:buFontTx/>
              <a:buNone/>
            </a:pPr>
            <a:endParaRPr lang="en-US" smtClean="0">
              <a:ea typeface="MS PGothic" panose="020B0600070205080204" pitchFamily="34" charset="-128"/>
            </a:endParaRPr>
          </a:p>
          <a:p>
            <a:pPr lvl="1">
              <a:buFontTx/>
              <a:buNone/>
            </a:pPr>
            <a:endParaRPr lang="en-US" smtClean="0">
              <a:ea typeface="MS PGothic" panose="020B0600070205080204" pitchFamily="34" charset="-128"/>
            </a:endParaRPr>
          </a:p>
          <a:p>
            <a:r>
              <a:rPr lang="en-US" smtClean="0"/>
              <a:t>Must use either array size declarator or initialization list at array definition</a:t>
            </a:r>
            <a:endParaRPr lang="en-US" smtClean="0"/>
          </a:p>
        </p:txBody>
      </p:sp>
      <p:graphicFrame>
        <p:nvGraphicFramePr>
          <p:cNvPr id="884740" name="Group 4"/>
          <p:cNvGraphicFramePr>
            <a:graphicFrameLocks noGrp="1"/>
          </p:cNvGraphicFramePr>
          <p:nvPr/>
        </p:nvGraphicFramePr>
        <p:xfrm>
          <a:off x="1524000" y="3657600"/>
          <a:ext cx="6096000" cy="396240"/>
        </p:xfrm>
        <a:graphic>
          <a:graphicData uri="http://schemas.openxmlformats.org/drawingml/2006/table">
            <a:tbl>
              <a:tblPr/>
              <a:tblGrid>
                <a:gridCol w="1524000"/>
                <a:gridCol w="1524000"/>
                <a:gridCol w="1524000"/>
                <a:gridCol w="1524000"/>
              </a:tblGrid>
              <a:tr h="381000">
                <a:tc>
                  <a:txBody>
                    <a:bodyPr/>
                    <a:lstStyle/>
                    <a:p>
                      <a:pPr marL="0" marR="0" lvl="0" indent="0" algn="ctr"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12</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17</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15</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11</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228600"/>
            <a:ext cx="9144000" cy="1295400"/>
          </a:xfrm>
        </p:spPr>
        <p:txBody>
          <a:bodyPr/>
          <a:lstStyle/>
          <a:p>
            <a:r>
              <a:rPr lang="en-US" b="1" dirty="0" smtClean="0"/>
              <a:t>Initializing With a String</a:t>
            </a:r>
            <a:endParaRPr lang="en-US" b="1" dirty="0" smtClean="0"/>
          </a:p>
        </p:txBody>
      </p:sp>
      <p:sp>
        <p:nvSpPr>
          <p:cNvPr id="28675" name="Rectangle 3"/>
          <p:cNvSpPr>
            <a:spLocks noGrp="1" noChangeArrowheads="1"/>
          </p:cNvSpPr>
          <p:nvPr>
            <p:ph idx="1"/>
          </p:nvPr>
        </p:nvSpPr>
        <p:spPr>
          <a:xfrm>
            <a:off x="304800" y="1524000"/>
            <a:ext cx="8382000" cy="5105400"/>
          </a:xfrm>
        </p:spPr>
        <p:txBody>
          <a:bodyPr/>
          <a:lstStyle/>
          <a:p>
            <a:r>
              <a:rPr lang="en-US" dirty="0" smtClean="0"/>
              <a:t>Character array can be initialized by enclosing string in " ":</a:t>
            </a:r>
            <a:endParaRPr lang="en-US" dirty="0" smtClean="0"/>
          </a:p>
          <a:p>
            <a:pPr lvl="1">
              <a:buClr>
                <a:srgbClr val="3333CC"/>
              </a:buClr>
              <a:buFontTx/>
              <a:buNone/>
            </a:pPr>
            <a:r>
              <a:rPr lang="en-US" dirty="0" smtClean="0">
                <a:latin typeface="Courier New" panose="02070309020205020404" pitchFamily="49" charset="0"/>
                <a:ea typeface="MS PGothic" panose="020B0600070205080204" pitchFamily="34" charset="-128"/>
              </a:rPr>
              <a:t>	const </a:t>
            </a:r>
            <a:r>
              <a:rPr lang="en-US" dirty="0" err="1" smtClean="0">
                <a:latin typeface="Courier New" panose="02070309020205020404" pitchFamily="49" charset="0"/>
                <a:ea typeface="MS PGothic" panose="020B0600070205080204" pitchFamily="34" charset="-128"/>
              </a:rPr>
              <a:t>int</a:t>
            </a:r>
            <a:r>
              <a:rPr lang="en-US" dirty="0" smtClean="0">
                <a:latin typeface="Courier New" panose="02070309020205020404" pitchFamily="49" charset="0"/>
                <a:ea typeface="MS PGothic" panose="020B0600070205080204" pitchFamily="34" charset="-128"/>
              </a:rPr>
              <a:t> SIZE = 6;</a:t>
            </a:r>
            <a:br>
              <a:rPr lang="en-US" dirty="0" smtClean="0">
                <a:latin typeface="Courier New" panose="02070309020205020404" pitchFamily="49" charset="0"/>
                <a:ea typeface="MS PGothic" panose="020B0600070205080204" pitchFamily="34" charset="-128"/>
              </a:rPr>
            </a:br>
            <a:r>
              <a:rPr lang="en-US" dirty="0" smtClean="0">
                <a:latin typeface="Courier New" panose="02070309020205020404" pitchFamily="49" charset="0"/>
                <a:ea typeface="MS PGothic" panose="020B0600070205080204" pitchFamily="34" charset="-128"/>
              </a:rPr>
              <a:t>char </a:t>
            </a:r>
            <a:r>
              <a:rPr lang="en-US" dirty="0" err="1" smtClean="0">
                <a:latin typeface="Courier New" panose="02070309020205020404" pitchFamily="49" charset="0"/>
                <a:ea typeface="MS PGothic" panose="020B0600070205080204" pitchFamily="34" charset="-128"/>
              </a:rPr>
              <a:t>fName</a:t>
            </a:r>
            <a:r>
              <a:rPr lang="en-US" dirty="0" smtClean="0">
                <a:latin typeface="Courier New" panose="02070309020205020404" pitchFamily="49" charset="0"/>
                <a:ea typeface="MS PGothic" panose="020B0600070205080204" pitchFamily="34" charset="-128"/>
              </a:rPr>
              <a:t>[SIZE] = "Henry";</a:t>
            </a:r>
            <a:endParaRPr lang="en-US" dirty="0" smtClean="0">
              <a:latin typeface="Courier New" panose="02070309020205020404" pitchFamily="49" charset="0"/>
              <a:ea typeface="MS PGothic" panose="020B0600070205080204" pitchFamily="34" charset="-128"/>
            </a:endParaRPr>
          </a:p>
          <a:p>
            <a:r>
              <a:rPr lang="en-US" dirty="0" smtClean="0"/>
              <a:t>Must leave room for </a:t>
            </a:r>
            <a:r>
              <a:rPr lang="en-US" dirty="0" smtClean="0">
                <a:latin typeface="Courier New" panose="02070309020205020404" pitchFamily="49" charset="0"/>
              </a:rPr>
              <a:t>\0</a:t>
            </a:r>
            <a:r>
              <a:rPr lang="en-US" dirty="0" smtClean="0"/>
              <a:t> at end of array</a:t>
            </a:r>
            <a:endParaRPr lang="en-US" dirty="0" smtClean="0"/>
          </a:p>
          <a:p>
            <a:r>
              <a:rPr lang="en-US" dirty="0" smtClean="0"/>
              <a:t>If initializing character-by-character, must add in </a:t>
            </a:r>
            <a:r>
              <a:rPr lang="en-US" dirty="0" smtClean="0">
                <a:latin typeface="Courier New" panose="02070309020205020404" pitchFamily="49" charset="0"/>
              </a:rPr>
              <a:t>\0</a:t>
            </a:r>
            <a:r>
              <a:rPr lang="en-US" dirty="0" smtClean="0"/>
              <a:t> explicitly:</a:t>
            </a:r>
            <a:endParaRPr lang="en-US" dirty="0" smtClean="0"/>
          </a:p>
          <a:p>
            <a:pPr lvl="1">
              <a:buClr>
                <a:srgbClr val="3333CC"/>
              </a:buClr>
              <a:buFontTx/>
              <a:buNone/>
            </a:pPr>
            <a:r>
              <a:rPr lang="en-US" dirty="0" smtClean="0">
                <a:ea typeface="MS PGothic" panose="020B0600070205080204" pitchFamily="34" charset="-128"/>
              </a:rPr>
              <a:t>	</a:t>
            </a:r>
            <a:r>
              <a:rPr lang="en-US" dirty="0" smtClean="0">
                <a:latin typeface="Courier New" panose="02070309020205020404" pitchFamily="49" charset="0"/>
                <a:ea typeface="MS PGothic" panose="020B0600070205080204" pitchFamily="34" charset="-128"/>
              </a:rPr>
              <a:t>char </a:t>
            </a:r>
            <a:r>
              <a:rPr lang="en-US" dirty="0" err="1" smtClean="0">
                <a:latin typeface="Courier New" panose="02070309020205020404" pitchFamily="49" charset="0"/>
                <a:ea typeface="MS PGothic" panose="020B0600070205080204" pitchFamily="34" charset="-128"/>
              </a:rPr>
              <a:t>fName</a:t>
            </a:r>
            <a:r>
              <a:rPr lang="en-US" dirty="0" smtClean="0">
                <a:latin typeface="Courier New" panose="02070309020205020404" pitchFamily="49" charset="0"/>
                <a:ea typeface="MS PGothic" panose="020B0600070205080204" pitchFamily="34" charset="-128"/>
              </a:rPr>
              <a:t>[SIZE] = </a:t>
            </a:r>
            <a:endParaRPr lang="en-US" dirty="0" smtClean="0">
              <a:latin typeface="Courier New" panose="02070309020205020404" pitchFamily="49" charset="0"/>
              <a:ea typeface="MS PGothic" panose="020B0600070205080204" pitchFamily="34" charset="-128"/>
            </a:endParaRPr>
          </a:p>
          <a:p>
            <a:pPr lvl="1">
              <a:buClr>
                <a:srgbClr val="3333CC"/>
              </a:buClr>
              <a:buFontTx/>
              <a:buNone/>
            </a:pPr>
            <a:r>
              <a:rPr lang="en-US" dirty="0" smtClean="0">
                <a:latin typeface="Courier New" panose="02070309020205020404" pitchFamily="49" charset="0"/>
                <a:ea typeface="MS PGothic" panose="020B0600070205080204" pitchFamily="34" charset="-128"/>
              </a:rPr>
              <a:t>{ 'H', 'e', 'n', 'r', 'y', '\0'};</a:t>
            </a:r>
            <a:endParaRPr lang="en-US" dirty="0"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765175"/>
          </a:xfrm>
          <a:prstGeom prst="rect">
            <a:avLst/>
          </a:prstGeom>
          <a:noFill/>
          <a:ln w="9525">
            <a:noFill/>
            <a:miter lim="800000"/>
          </a:ln>
        </p:spPr>
        <p:txBody>
          <a:bodyPr anchor="b"/>
          <a:lstStyle/>
          <a:p>
            <a:pPr algn="ctr" eaLnBrk="0" hangingPunct="0"/>
            <a:r>
              <a:rPr lang="en-US" sz="3200"/>
              <a:t>In-Class Exercise</a:t>
            </a:r>
            <a:endParaRPr lang="en-US" sz="3200"/>
          </a:p>
        </p:txBody>
      </p:sp>
      <p:sp>
        <p:nvSpPr>
          <p:cNvPr id="29699" name="Rectangle 3"/>
          <p:cNvSpPr>
            <a:spLocks noChangeArrowheads="1"/>
          </p:cNvSpPr>
          <p:nvPr/>
        </p:nvSpPr>
        <p:spPr bwMode="auto">
          <a:xfrm>
            <a:off x="304800" y="1295400"/>
            <a:ext cx="8294688" cy="4572000"/>
          </a:xfrm>
          <a:prstGeom prst="rect">
            <a:avLst/>
          </a:prstGeom>
          <a:noFill/>
          <a:ln w="9525">
            <a:noFill/>
            <a:miter lim="800000"/>
          </a:ln>
        </p:spPr>
        <p:txBody>
          <a:bodyPr rIns="0"/>
          <a:lstStyle/>
          <a:p>
            <a:pPr marL="342900" indent="-342900" eaLnBrk="0" hangingPunct="0">
              <a:spcBef>
                <a:spcPct val="20000"/>
              </a:spcBef>
              <a:buFontTx/>
              <a:buChar char="•"/>
            </a:pPr>
            <a:r>
              <a:rPr lang="en-US" sz="3000" dirty="0"/>
              <a:t>Are each of the following valid or invalid array definitions? (If a definition is invalid, explain why) </a:t>
            </a:r>
            <a:endParaRPr lang="en-US" sz="3000" dirty="0"/>
          </a:p>
          <a:p>
            <a:pPr marL="342900" indent="19050" eaLnBrk="0" hangingPunct="0">
              <a:spcBef>
                <a:spcPct val="20000"/>
              </a:spcBef>
            </a:pPr>
            <a:r>
              <a:rPr lang="en-US" dirty="0" err="1">
                <a:latin typeface="Courier New" panose="02070309020205020404" pitchFamily="49" charset="0"/>
              </a:rPr>
              <a:t>int</a:t>
            </a:r>
            <a:r>
              <a:rPr lang="en-US" dirty="0">
                <a:latin typeface="Courier New" panose="02070309020205020404" pitchFamily="49" charset="0"/>
              </a:rPr>
              <a:t> numbers[l0] = {0, 0, 1, 0, 0, 1, 0, 0, 1, 1}; </a:t>
            </a:r>
            <a:endParaRPr lang="en-US" dirty="0">
              <a:latin typeface="Courier New" panose="02070309020205020404" pitchFamily="49" charset="0"/>
            </a:endParaRPr>
          </a:p>
          <a:p>
            <a:pPr marL="342900" indent="19050" eaLnBrk="0" hangingPunct="0">
              <a:spcBef>
                <a:spcPct val="20000"/>
              </a:spcBef>
            </a:pPr>
            <a:r>
              <a:rPr lang="en-US" dirty="0" err="1">
                <a:latin typeface="Courier New" panose="02070309020205020404" pitchFamily="49" charset="0"/>
              </a:rPr>
              <a:t>int</a:t>
            </a:r>
            <a:r>
              <a:rPr lang="en-US" dirty="0">
                <a:latin typeface="Courier New" panose="02070309020205020404" pitchFamily="49" charset="0"/>
              </a:rPr>
              <a:t> matrix[5] = {1, 2, 3, 4, 5, 6, 7}; </a:t>
            </a:r>
            <a:endParaRPr lang="en-US" dirty="0">
              <a:latin typeface="Courier New" panose="02070309020205020404" pitchFamily="49" charset="0"/>
            </a:endParaRPr>
          </a:p>
          <a:p>
            <a:pPr marL="342900" indent="19050" eaLnBrk="0" hangingPunct="0">
              <a:spcBef>
                <a:spcPct val="20000"/>
              </a:spcBef>
            </a:pPr>
            <a:r>
              <a:rPr lang="en-US" dirty="0">
                <a:latin typeface="Courier New" panose="02070309020205020404" pitchFamily="49" charset="0"/>
              </a:rPr>
              <a:t>double radix[10] = {3.2, 4.7}; </a:t>
            </a:r>
            <a:endParaRPr lang="en-US" dirty="0">
              <a:latin typeface="Courier New" panose="02070309020205020404" pitchFamily="49" charset="0"/>
            </a:endParaRPr>
          </a:p>
          <a:p>
            <a:pPr marL="342900" indent="19050" eaLnBrk="0" hangingPunct="0">
              <a:spcBef>
                <a:spcPct val="20000"/>
              </a:spcBef>
            </a:pPr>
            <a:r>
              <a:rPr lang="en-US" dirty="0" err="1">
                <a:latin typeface="Courier New" panose="02070309020205020404" pitchFamily="49" charset="0"/>
              </a:rPr>
              <a:t>int</a:t>
            </a:r>
            <a:r>
              <a:rPr lang="en-US" dirty="0">
                <a:latin typeface="Courier New" panose="02070309020205020404" pitchFamily="49" charset="0"/>
              </a:rPr>
              <a:t> table[7] = {2, , , 27, , 45, 39}; </a:t>
            </a:r>
            <a:endParaRPr lang="en-US" dirty="0">
              <a:latin typeface="Courier New" panose="02070309020205020404" pitchFamily="49" charset="0"/>
            </a:endParaRPr>
          </a:p>
          <a:p>
            <a:pPr marL="342900" indent="19050" eaLnBrk="0" hangingPunct="0">
              <a:spcBef>
                <a:spcPct val="20000"/>
              </a:spcBef>
            </a:pPr>
            <a:r>
              <a:rPr lang="en-US" dirty="0">
                <a:latin typeface="Courier New" panose="02070309020205020404" pitchFamily="49" charset="0"/>
              </a:rPr>
              <a:t>char codes [] = {‘A', 'X', '1', '2', 's'}; </a:t>
            </a:r>
            <a:endParaRPr lang="en-US" dirty="0">
              <a:latin typeface="Courier New" panose="02070309020205020404" pitchFamily="49" charset="0"/>
            </a:endParaRPr>
          </a:p>
          <a:p>
            <a:pPr marL="342900" indent="19050" eaLnBrk="0" hangingPunct="0">
              <a:spcBef>
                <a:spcPct val="20000"/>
              </a:spcBef>
            </a:pPr>
            <a:r>
              <a:rPr lang="en-US" dirty="0" err="1">
                <a:latin typeface="Courier New" panose="02070309020205020404" pitchFamily="49" charset="0"/>
              </a:rPr>
              <a:t>int</a:t>
            </a:r>
            <a:r>
              <a:rPr lang="en-US" dirty="0">
                <a:latin typeface="Courier New" panose="02070309020205020404" pitchFamily="49" charset="0"/>
              </a:rPr>
              <a:t> blanks[]; </a:t>
            </a:r>
            <a:endParaRPr lang="en-US" dirty="0">
              <a:latin typeface="Courier New" panose="02070309020205020404" pitchFamily="49" charset="0"/>
            </a:endParaRPr>
          </a:p>
          <a:p>
            <a:pPr marL="342900" indent="19050" eaLnBrk="0" hangingPunct="0">
              <a:spcBef>
                <a:spcPct val="20000"/>
              </a:spcBef>
            </a:pPr>
            <a:r>
              <a:rPr lang="en-US" dirty="0">
                <a:latin typeface="Courier New" panose="02070309020205020404" pitchFamily="49" charset="0"/>
              </a:rPr>
              <a:t>char name[6] = "Joanne"; </a:t>
            </a:r>
            <a:endParaRPr lang="en-US" dirty="0">
              <a:latin typeface="Courier New" panose="02070309020205020404" pitchFamily="49" charset="0"/>
            </a:endParaRPr>
          </a:p>
          <a:p>
            <a:pPr marL="342900" indent="-342900" eaLnBrk="0" hangingPunct="0">
              <a:spcBef>
                <a:spcPct val="20000"/>
              </a:spcBef>
              <a:buFontTx/>
              <a:buChar char="•"/>
            </a:pPr>
            <a:endParaRPr lang="en-US" dirty="0">
              <a:latin typeface="Courier New" panose="02070309020205020404" pitchFamily="49" charset="0"/>
            </a:endParaRPr>
          </a:p>
          <a:p>
            <a:pPr marL="342900" indent="-342900" eaLnBrk="0" hangingPunct="0">
              <a:spcBef>
                <a:spcPct val="20000"/>
              </a:spcBef>
              <a:buFontTx/>
              <a:buChar char="•"/>
            </a:pPr>
            <a:r>
              <a:rPr lang="en-US" sz="3000" dirty="0" smtClean="0"/>
              <a:t>Exercise (2), pg</a:t>
            </a:r>
            <a:r>
              <a:rPr lang="en-US" sz="3000" dirty="0"/>
              <a:t>. </a:t>
            </a:r>
            <a:r>
              <a:rPr lang="en-US" sz="3000" dirty="0" smtClean="0"/>
              <a:t>259</a:t>
            </a:r>
            <a:endParaRPr lang="en-US" sz="3000" dirty="0"/>
          </a:p>
          <a:p>
            <a:pPr eaLnBrk="0" hangingPunct="0">
              <a:spcBef>
                <a:spcPct val="20000"/>
              </a:spcBef>
            </a:pPr>
            <a:endParaRPr lang="en-US" sz="30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b="1" dirty="0" smtClean="0"/>
              <a:t>Introduction</a:t>
            </a:r>
            <a:endParaRPr lang="en-US" b="1" dirty="0" smtClean="0"/>
          </a:p>
        </p:txBody>
      </p:sp>
      <p:sp>
        <p:nvSpPr>
          <p:cNvPr id="3075" name="Rectangle 3"/>
          <p:cNvSpPr>
            <a:spLocks noGrp="1" noChangeArrowheads="1"/>
          </p:cNvSpPr>
          <p:nvPr>
            <p:ph idx="1"/>
          </p:nvPr>
        </p:nvSpPr>
        <p:spPr/>
        <p:txBody>
          <a:bodyPr/>
          <a:lstStyle/>
          <a:p>
            <a:r>
              <a:rPr lang="en-US" u="sng" dirty="0" smtClean="0"/>
              <a:t>Array</a:t>
            </a:r>
            <a:r>
              <a:rPr lang="en-US" dirty="0" smtClean="0"/>
              <a:t>: variable that can store a collection of data of the </a:t>
            </a:r>
            <a:r>
              <a:rPr lang="en-US" b="1" u="sng" dirty="0" smtClean="0"/>
              <a:t>same</a:t>
            </a:r>
            <a:r>
              <a:rPr lang="en-US" dirty="0" smtClean="0"/>
              <a:t> type</a:t>
            </a:r>
            <a:endParaRPr lang="en-US" dirty="0" smtClean="0"/>
          </a:p>
          <a:p>
            <a:pPr lvl="1"/>
            <a:r>
              <a:rPr lang="en-US" dirty="0" smtClean="0"/>
              <a:t>Examples: A list of names, A list of temperatures</a:t>
            </a:r>
            <a:endParaRPr lang="en-US" dirty="0" smtClean="0"/>
          </a:p>
          <a:p>
            <a:r>
              <a:rPr lang="en-US" dirty="0" smtClean="0"/>
              <a:t>Why do we need arrays?</a:t>
            </a:r>
            <a:endParaRPr lang="en-US" dirty="0" smtClean="0"/>
          </a:p>
          <a:p>
            <a:pPr lvl="1"/>
            <a:r>
              <a:rPr lang="en-US" dirty="0" smtClean="0"/>
              <a:t>Imagine keeping track of 5 test scores, or 100, or 1000 in memory </a:t>
            </a:r>
            <a:endParaRPr lang="en-US" dirty="0" smtClean="0"/>
          </a:p>
          <a:p>
            <a:pPr lvl="2"/>
            <a:r>
              <a:rPr lang="en-US" dirty="0" smtClean="0"/>
              <a:t>How would you name all the variables?</a:t>
            </a:r>
            <a:endParaRPr lang="en-US" dirty="0" smtClean="0"/>
          </a:p>
          <a:p>
            <a:pPr lvl="2"/>
            <a:r>
              <a:rPr lang="en-US" dirty="0" smtClean="0"/>
              <a:t>How would you process each of the variables?</a:t>
            </a: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b="1" dirty="0" smtClean="0"/>
              <a:t>Processing Array Contents</a:t>
            </a:r>
            <a:endParaRPr lang="en-US" b="1" dirty="0" smtClean="0"/>
          </a:p>
        </p:txBody>
      </p:sp>
      <p:sp>
        <p:nvSpPr>
          <p:cNvPr id="30723" name="Rectangle 3"/>
          <p:cNvSpPr>
            <a:spLocks noGrp="1" noChangeArrowheads="1"/>
          </p:cNvSpPr>
          <p:nvPr>
            <p:ph idx="1"/>
          </p:nvPr>
        </p:nvSpPr>
        <p:spPr/>
        <p:txBody>
          <a:bodyPr/>
          <a:lstStyle/>
          <a:p>
            <a:pPr>
              <a:lnSpc>
                <a:spcPct val="90000"/>
              </a:lnSpc>
            </a:pPr>
            <a:r>
              <a:rPr lang="en-US" smtClean="0"/>
              <a:t>Array elements can be treated as ordinary variables of the same type as the array</a:t>
            </a:r>
            <a:br>
              <a:rPr lang="en-US" smtClean="0"/>
            </a:br>
            <a:endParaRPr lang="en-US" smtClean="0"/>
          </a:p>
          <a:p>
            <a:pPr>
              <a:lnSpc>
                <a:spcPct val="90000"/>
              </a:lnSpc>
            </a:pPr>
            <a:r>
              <a:rPr lang="en-US" smtClean="0"/>
              <a:t>When using </a:t>
            </a:r>
            <a:r>
              <a:rPr lang="en-US" smtClean="0">
                <a:latin typeface="Courier New" panose="02070309020205020404" pitchFamily="49" charset="0"/>
              </a:rPr>
              <a:t>++</a:t>
            </a:r>
            <a:r>
              <a:rPr lang="en-US" smtClean="0"/>
              <a:t>, </a:t>
            </a:r>
            <a:r>
              <a:rPr lang="en-US" smtClean="0">
                <a:latin typeface="Courier New" panose="02070309020205020404" pitchFamily="49" charset="0"/>
              </a:rPr>
              <a:t>--</a:t>
            </a:r>
            <a:r>
              <a:rPr lang="en-US" smtClean="0"/>
              <a:t> operators, don’t confuse the element with the subscript:</a:t>
            </a:r>
            <a:endParaRPr lang="en-US" smtClean="0"/>
          </a:p>
          <a:p>
            <a:pPr lvl="1">
              <a:lnSpc>
                <a:spcPct val="90000"/>
              </a:lnSpc>
              <a:buFontTx/>
              <a:buNone/>
            </a:pPr>
            <a:r>
              <a:rPr lang="en-US" smtClean="0">
                <a:ea typeface="MS PGothic" panose="020B0600070205080204" pitchFamily="34" charset="-128"/>
              </a:rPr>
              <a:t>	</a:t>
            </a:r>
            <a:r>
              <a:rPr lang="en-US" smtClean="0">
                <a:latin typeface="Courier New" panose="02070309020205020404" pitchFamily="49" charset="0"/>
                <a:ea typeface="MS PGothic" panose="020B0600070205080204" pitchFamily="34" charset="-128"/>
              </a:rPr>
              <a:t>tests[i]++; // add 1 to tests[i]</a:t>
            </a:r>
            <a:endParaRPr lang="en-US" smtClean="0">
              <a:latin typeface="Courier New" panose="02070309020205020404" pitchFamily="49" charset="0"/>
              <a:ea typeface="MS PGothic" panose="020B0600070205080204" pitchFamily="34" charset="-128"/>
            </a:endParaRPr>
          </a:p>
          <a:p>
            <a:pPr lvl="1">
              <a:lnSpc>
                <a:spcPct val="90000"/>
              </a:lnSpc>
              <a:buFontTx/>
              <a:buNone/>
            </a:pPr>
            <a:r>
              <a:rPr lang="en-US" smtClean="0">
                <a:latin typeface="Courier New" panose="02070309020205020404" pitchFamily="49" charset="0"/>
                <a:ea typeface="MS PGothic" panose="020B0600070205080204" pitchFamily="34" charset="-128"/>
              </a:rPr>
              <a:t>	tests[i++]; // increment i, no</a:t>
            </a:r>
            <a:endParaRPr lang="en-US" smtClean="0">
              <a:latin typeface="Courier New" panose="02070309020205020404" pitchFamily="49" charset="0"/>
              <a:ea typeface="MS PGothic" panose="020B0600070205080204" pitchFamily="34" charset="-128"/>
            </a:endParaRPr>
          </a:p>
          <a:p>
            <a:pPr lvl="1">
              <a:lnSpc>
                <a:spcPct val="90000"/>
              </a:lnSpc>
              <a:buFontTx/>
              <a:buNone/>
            </a:pPr>
            <a:r>
              <a:rPr lang="en-US" smtClean="0">
                <a:latin typeface="Courier New" panose="02070309020205020404" pitchFamily="49" charset="0"/>
                <a:ea typeface="MS PGothic" panose="020B0600070205080204" pitchFamily="34" charset="-128"/>
              </a:rPr>
              <a:t>				</a:t>
            </a:r>
            <a:r>
              <a:rPr lang="en-US" smtClean="0">
                <a:ea typeface="MS PGothic" panose="020B0600070205080204" pitchFamily="34" charset="-128"/>
              </a:rPr>
              <a:t>     </a:t>
            </a:r>
            <a:r>
              <a:rPr lang="en-US" smtClean="0">
                <a:latin typeface="Courier New" panose="02070309020205020404" pitchFamily="49" charset="0"/>
                <a:ea typeface="MS PGothic" panose="020B0600070205080204" pitchFamily="34" charset="-128"/>
              </a:rPr>
              <a:t>// effect on tests</a:t>
            </a:r>
            <a:r>
              <a:rPr lang="en-US" smtClean="0">
                <a:ea typeface="MS PGothic" panose="020B0600070205080204" pitchFamily="34" charset="-128"/>
              </a:rPr>
              <a:t> </a:t>
            </a:r>
            <a:endParaRPr lang="en-US"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b="1" dirty="0" smtClean="0"/>
              <a:t>Array Assignment</a:t>
            </a:r>
            <a:endParaRPr lang="en-US" b="1" dirty="0" smtClean="0"/>
          </a:p>
        </p:txBody>
      </p:sp>
      <p:sp>
        <p:nvSpPr>
          <p:cNvPr id="31747" name="Rectangle 3"/>
          <p:cNvSpPr>
            <a:spLocks noGrp="1" noChangeArrowheads="1"/>
          </p:cNvSpPr>
          <p:nvPr>
            <p:ph idx="1"/>
          </p:nvPr>
        </p:nvSpPr>
        <p:spPr>
          <a:xfrm>
            <a:off x="457200" y="1751013"/>
            <a:ext cx="7926388" cy="4116387"/>
          </a:xfrm>
        </p:spPr>
        <p:txBody>
          <a:bodyPr/>
          <a:lstStyle/>
          <a:p>
            <a:pPr>
              <a:buFontTx/>
              <a:buNone/>
            </a:pPr>
            <a:r>
              <a:rPr lang="en-US" dirty="0" smtClean="0"/>
              <a:t>To copy one array to another,</a:t>
            </a:r>
            <a:endParaRPr lang="en-US" dirty="0" smtClean="0"/>
          </a:p>
          <a:p>
            <a:r>
              <a:rPr lang="en-US" dirty="0" smtClean="0"/>
              <a:t>Don’t try to assign one array to the other:</a:t>
            </a:r>
            <a:endParaRPr lang="en-US" dirty="0" smtClean="0"/>
          </a:p>
          <a:p>
            <a:pPr lvl="1">
              <a:buClr>
                <a:srgbClr val="3333CC"/>
              </a:buClr>
              <a:buFontTx/>
              <a:buNone/>
            </a:pPr>
            <a:r>
              <a:rPr lang="en-US" dirty="0" smtClean="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newTests</a:t>
            </a:r>
            <a:r>
              <a:rPr lang="en-US" dirty="0" smtClean="0">
                <a:latin typeface="Courier New" panose="02070309020205020404" pitchFamily="49" charset="0"/>
                <a:ea typeface="MS PGothic" panose="020B0600070205080204" pitchFamily="34" charset="-128"/>
              </a:rPr>
              <a:t> = tests;  // Won't work</a:t>
            </a:r>
            <a:br>
              <a:rPr lang="en-US" dirty="0" smtClean="0">
                <a:latin typeface="Courier New" panose="02070309020205020404" pitchFamily="49" charset="0"/>
                <a:ea typeface="MS PGothic" panose="020B0600070205080204" pitchFamily="34" charset="-128"/>
              </a:rPr>
            </a:br>
            <a:endParaRPr lang="en-US" dirty="0" smtClean="0">
              <a:latin typeface="Courier New" panose="02070309020205020404" pitchFamily="49" charset="0"/>
              <a:ea typeface="MS PGothic" panose="020B0600070205080204" pitchFamily="34" charset="-128"/>
            </a:endParaRPr>
          </a:p>
          <a:p>
            <a:r>
              <a:rPr lang="en-US" dirty="0" smtClean="0"/>
              <a:t>Instead, assign element-by-element:</a:t>
            </a:r>
            <a:endParaRPr lang="en-US" dirty="0" smtClean="0"/>
          </a:p>
          <a:p>
            <a:pPr lvl="1">
              <a:buClr>
                <a:srgbClr val="3333CC"/>
              </a:buClr>
              <a:buFontTx/>
              <a:buNone/>
            </a:pPr>
            <a:r>
              <a:rPr lang="en-US" dirty="0" smtClean="0">
                <a:ea typeface="MS PGothic" panose="020B0600070205080204" pitchFamily="34" charset="-128"/>
              </a:rPr>
              <a:t>	</a:t>
            </a:r>
            <a:r>
              <a:rPr lang="en-US" dirty="0" smtClean="0">
                <a:latin typeface="Courier New" panose="02070309020205020404" pitchFamily="49" charset="0"/>
                <a:ea typeface="MS PGothic" panose="020B0600070205080204" pitchFamily="34" charset="-128"/>
              </a:rPr>
              <a:t>for (</a:t>
            </a:r>
            <a:r>
              <a:rPr lang="en-US" dirty="0" err="1" smtClean="0">
                <a:latin typeface="Courier New" panose="02070309020205020404" pitchFamily="49" charset="0"/>
                <a:ea typeface="MS PGothic" panose="020B0600070205080204" pitchFamily="34" charset="-128"/>
              </a:rPr>
              <a:t>i</a:t>
            </a:r>
            <a:r>
              <a:rPr lang="en-US" dirty="0" smtClean="0">
                <a:latin typeface="Courier New" panose="02070309020205020404" pitchFamily="49" charset="0"/>
                <a:ea typeface="MS PGothic" panose="020B0600070205080204" pitchFamily="34" charset="-128"/>
              </a:rPr>
              <a:t> = 0; </a:t>
            </a:r>
            <a:r>
              <a:rPr lang="en-US" dirty="0" err="1" smtClean="0">
                <a:latin typeface="Courier New" panose="02070309020205020404" pitchFamily="49" charset="0"/>
                <a:ea typeface="MS PGothic" panose="020B0600070205080204" pitchFamily="34" charset="-128"/>
              </a:rPr>
              <a:t>i</a:t>
            </a:r>
            <a:r>
              <a:rPr lang="en-US" dirty="0" smtClean="0">
                <a:latin typeface="Courier New" panose="02070309020205020404" pitchFamily="49" charset="0"/>
                <a:ea typeface="MS PGothic" panose="020B0600070205080204" pitchFamily="34" charset="-128"/>
              </a:rPr>
              <a:t> &lt; ARRAY_SIZE; </a:t>
            </a:r>
            <a:r>
              <a:rPr lang="en-US" dirty="0" err="1" smtClean="0">
                <a:latin typeface="Courier New" panose="02070309020205020404" pitchFamily="49" charset="0"/>
                <a:ea typeface="MS PGothic" panose="020B0600070205080204" pitchFamily="34" charset="-128"/>
              </a:rPr>
              <a:t>i</a:t>
            </a:r>
            <a:r>
              <a:rPr lang="en-US" dirty="0" smtClean="0">
                <a:latin typeface="Courier New" panose="02070309020205020404" pitchFamily="49" charset="0"/>
                <a:ea typeface="MS PGothic" panose="020B0600070205080204" pitchFamily="34" charset="-128"/>
              </a:rPr>
              <a:t>++)</a:t>
            </a:r>
            <a:endParaRPr lang="en-US" dirty="0" smtClean="0">
              <a:latin typeface="Courier New" panose="02070309020205020404" pitchFamily="49" charset="0"/>
              <a:ea typeface="MS PGothic" panose="020B0600070205080204" pitchFamily="34" charset="-128"/>
            </a:endParaRPr>
          </a:p>
          <a:p>
            <a:pPr lvl="1">
              <a:buClr>
                <a:srgbClr val="3333CC"/>
              </a:buClr>
              <a:buFontTx/>
              <a:buNone/>
            </a:pPr>
            <a:r>
              <a:rPr lang="en-US" dirty="0" smtClean="0">
                <a:latin typeface="Courier New" panose="02070309020205020404" pitchFamily="49" charset="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newTests</a:t>
            </a:r>
            <a:r>
              <a:rPr lang="en-US" dirty="0" smtClean="0">
                <a:latin typeface="Courier New" panose="02070309020205020404" pitchFamily="49" charset="0"/>
                <a:ea typeface="MS PGothic" panose="020B0600070205080204" pitchFamily="34" charset="-128"/>
              </a:rPr>
              <a:t>[</a:t>
            </a:r>
            <a:r>
              <a:rPr lang="en-US" dirty="0" err="1" smtClean="0">
                <a:latin typeface="Courier New" panose="02070309020205020404" pitchFamily="49" charset="0"/>
                <a:ea typeface="MS PGothic" panose="020B0600070205080204" pitchFamily="34" charset="-128"/>
              </a:rPr>
              <a:t>i</a:t>
            </a:r>
            <a:r>
              <a:rPr lang="en-US" dirty="0" smtClean="0">
                <a:latin typeface="Courier New" panose="02070309020205020404" pitchFamily="49" charset="0"/>
                <a:ea typeface="MS PGothic" panose="020B0600070205080204" pitchFamily="34" charset="-128"/>
              </a:rPr>
              <a:t>] = tests[</a:t>
            </a:r>
            <a:r>
              <a:rPr lang="en-US" dirty="0" err="1" smtClean="0">
                <a:latin typeface="Courier New" panose="02070309020205020404" pitchFamily="49" charset="0"/>
                <a:ea typeface="MS PGothic" panose="020B0600070205080204" pitchFamily="34" charset="-128"/>
              </a:rPr>
              <a:t>i</a:t>
            </a:r>
            <a:r>
              <a:rPr lang="en-US" dirty="0" smtClean="0">
                <a:latin typeface="Courier New" panose="02070309020205020404" pitchFamily="49" charset="0"/>
                <a:ea typeface="MS PGothic" panose="020B0600070205080204" pitchFamily="34" charset="-128"/>
              </a:rPr>
              <a:t>];</a:t>
            </a:r>
            <a:endParaRPr lang="en-US" dirty="0"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685800"/>
            <a:ext cx="8229600" cy="1143000"/>
          </a:xfrm>
        </p:spPr>
        <p:txBody>
          <a:bodyPr/>
          <a:lstStyle/>
          <a:p>
            <a:r>
              <a:rPr lang="en-US" sz="4000" b="1" dirty="0" smtClean="0"/>
              <a:t>Printing the Contents of an Array</a:t>
            </a:r>
            <a:endParaRPr lang="en-US" sz="4000" b="1" dirty="0" smtClean="0"/>
          </a:p>
        </p:txBody>
      </p:sp>
      <p:sp>
        <p:nvSpPr>
          <p:cNvPr id="32771" name="Rectangle 3"/>
          <p:cNvSpPr>
            <a:spLocks noGrp="1" noChangeArrowheads="1"/>
          </p:cNvSpPr>
          <p:nvPr>
            <p:ph idx="1"/>
          </p:nvPr>
        </p:nvSpPr>
        <p:spPr>
          <a:xfrm>
            <a:off x="457200" y="1981200"/>
            <a:ext cx="7926388" cy="4114800"/>
          </a:xfrm>
        </p:spPr>
        <p:txBody>
          <a:bodyPr/>
          <a:lstStyle/>
          <a:p>
            <a:r>
              <a:rPr lang="en-US" smtClean="0"/>
              <a:t>You can display the contents of a </a:t>
            </a:r>
            <a:r>
              <a:rPr lang="en-US" i="1" smtClean="0"/>
              <a:t>character</a:t>
            </a:r>
            <a:r>
              <a:rPr lang="en-US" smtClean="0"/>
              <a:t> array by sending its name to cout:</a:t>
            </a:r>
            <a:br>
              <a:rPr lang="en-US" smtClean="0"/>
            </a:br>
            <a:br>
              <a:rPr lang="en-US" smtClean="0"/>
            </a:br>
            <a:r>
              <a:rPr lang="en-US" smtClean="0"/>
              <a:t> </a:t>
            </a:r>
            <a:r>
              <a:rPr lang="en-US" smtClean="0">
                <a:latin typeface="Courier New" panose="02070309020205020404" pitchFamily="49" charset="0"/>
              </a:rPr>
              <a:t>char fName[] = "Henry";</a:t>
            </a:r>
            <a:endParaRPr lang="en-US" smtClean="0">
              <a:latin typeface="Courier New" panose="02070309020205020404" pitchFamily="49" charset="0"/>
            </a:endParaRPr>
          </a:p>
          <a:p>
            <a:pPr lvl="1">
              <a:buClr>
                <a:srgbClr val="3333CC"/>
              </a:buClr>
              <a:buFontTx/>
              <a:buNone/>
            </a:pPr>
            <a:r>
              <a:rPr lang="en-US" smtClean="0">
                <a:latin typeface="Courier New" panose="02070309020205020404" pitchFamily="49" charset="0"/>
                <a:ea typeface="MS PGothic" panose="020B0600070205080204" pitchFamily="34" charset="-128"/>
              </a:rPr>
              <a:t>cout &lt;&lt; fName &lt;&lt; endl;</a:t>
            </a:r>
            <a:endParaRPr lang="en-US" smtClean="0">
              <a:latin typeface="Courier New" panose="02070309020205020404" pitchFamily="49" charset="0"/>
              <a:ea typeface="MS PGothic" panose="020B0600070205080204" pitchFamily="34" charset="-128"/>
            </a:endParaRPr>
          </a:p>
          <a:p>
            <a:pPr lvl="1">
              <a:buClr>
                <a:srgbClr val="3333CC"/>
              </a:buClr>
              <a:buFontTx/>
              <a:buNone/>
            </a:pPr>
            <a:endParaRPr lang="en-US" smtClean="0">
              <a:latin typeface="Courier New" panose="02070309020205020404" pitchFamily="49" charset="0"/>
              <a:ea typeface="MS PGothic" panose="020B0600070205080204" pitchFamily="34" charset="-128"/>
            </a:endParaRPr>
          </a:p>
          <a:p>
            <a:pPr lvl="1">
              <a:buClr>
                <a:srgbClr val="3333CC"/>
              </a:buClr>
              <a:buFontTx/>
              <a:buNone/>
            </a:pPr>
            <a:r>
              <a:rPr lang="en-US" smtClean="0">
                <a:ea typeface="MS PGothic" panose="020B0600070205080204" pitchFamily="34" charset="-128"/>
              </a:rPr>
              <a:t>But, this ONLY works with character arrays!</a:t>
            </a:r>
            <a:endParaRPr lang="en-US"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609600"/>
            <a:ext cx="8229600" cy="1143000"/>
          </a:xfrm>
        </p:spPr>
        <p:txBody>
          <a:bodyPr/>
          <a:lstStyle/>
          <a:p>
            <a:r>
              <a:rPr lang="en-US" sz="4000" b="1" dirty="0" smtClean="0"/>
              <a:t>Printing the Contents of an Array</a:t>
            </a:r>
            <a:endParaRPr lang="en-US" sz="4000" b="1" dirty="0" smtClean="0"/>
          </a:p>
        </p:txBody>
      </p:sp>
      <p:sp>
        <p:nvSpPr>
          <p:cNvPr id="33795" name="Rectangle 3"/>
          <p:cNvSpPr>
            <a:spLocks noGrp="1" noChangeArrowheads="1"/>
          </p:cNvSpPr>
          <p:nvPr>
            <p:ph idx="1"/>
          </p:nvPr>
        </p:nvSpPr>
        <p:spPr>
          <a:xfrm>
            <a:off x="457200" y="1981200"/>
            <a:ext cx="7926388" cy="4114800"/>
          </a:xfrm>
        </p:spPr>
        <p:txBody>
          <a:bodyPr/>
          <a:lstStyle/>
          <a:p>
            <a:r>
              <a:rPr lang="en-US" smtClean="0"/>
              <a:t>For other types of arrays, you must print element-by-element:</a:t>
            </a:r>
            <a:br>
              <a:rPr lang="en-US" smtClean="0"/>
            </a:br>
            <a:endParaRPr lang="en-US" smtClean="0"/>
          </a:p>
          <a:p>
            <a:pPr lvl="1">
              <a:buClr>
                <a:srgbClr val="3333CC"/>
              </a:buClr>
              <a:buFontTx/>
              <a:buNone/>
            </a:pPr>
            <a:r>
              <a:rPr lang="en-US" smtClean="0">
                <a:ea typeface="MS PGothic" panose="020B0600070205080204" pitchFamily="34" charset="-128"/>
              </a:rPr>
              <a:t>	</a:t>
            </a:r>
            <a:r>
              <a:rPr lang="en-US" smtClean="0">
                <a:latin typeface="Courier New" panose="02070309020205020404" pitchFamily="49" charset="0"/>
                <a:ea typeface="MS PGothic" panose="020B0600070205080204" pitchFamily="34" charset="-128"/>
              </a:rPr>
              <a:t>for (i = 0; i &lt; ARRAY_SIZE; i++)</a:t>
            </a:r>
            <a:endParaRPr lang="en-US" smtClean="0">
              <a:latin typeface="Courier New" panose="02070309020205020404" pitchFamily="49" charset="0"/>
              <a:ea typeface="MS PGothic" panose="020B0600070205080204" pitchFamily="34" charset="-128"/>
            </a:endParaRPr>
          </a:p>
          <a:p>
            <a:pPr lvl="1">
              <a:buClr>
                <a:srgbClr val="3333CC"/>
              </a:buClr>
              <a:buFontTx/>
              <a:buNone/>
            </a:pPr>
            <a:r>
              <a:rPr lang="en-US" smtClean="0">
                <a:latin typeface="Courier New" panose="02070309020205020404" pitchFamily="49" charset="0"/>
                <a:ea typeface="MS PGothic" panose="020B0600070205080204" pitchFamily="34" charset="-128"/>
              </a:rPr>
              <a:t>		  cout &lt;&lt; tests[i] &lt;&lt; endl;</a:t>
            </a:r>
            <a:endParaRPr lang="en-US"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685800"/>
            <a:ext cx="8229600" cy="1143000"/>
          </a:xfrm>
        </p:spPr>
        <p:txBody>
          <a:bodyPr>
            <a:normAutofit fontScale="90000"/>
          </a:bodyPr>
          <a:lstStyle/>
          <a:p>
            <a:r>
              <a:rPr lang="en-US" b="1" dirty="0" smtClean="0"/>
              <a:t>Summing and Averaging Array Elements</a:t>
            </a:r>
            <a:endParaRPr lang="en-US" b="1" dirty="0" smtClean="0"/>
          </a:p>
        </p:txBody>
      </p:sp>
      <p:sp>
        <p:nvSpPr>
          <p:cNvPr id="34819" name="Rectangle 3"/>
          <p:cNvSpPr>
            <a:spLocks noGrp="1" noChangeArrowheads="1"/>
          </p:cNvSpPr>
          <p:nvPr>
            <p:ph idx="1"/>
          </p:nvPr>
        </p:nvSpPr>
        <p:spPr>
          <a:xfrm>
            <a:off x="304800" y="1981200"/>
            <a:ext cx="8610600" cy="4114800"/>
          </a:xfrm>
        </p:spPr>
        <p:txBody>
          <a:bodyPr/>
          <a:lstStyle/>
          <a:p>
            <a:pPr>
              <a:lnSpc>
                <a:spcPct val="90000"/>
              </a:lnSpc>
            </a:pPr>
            <a:r>
              <a:rPr lang="en-US" dirty="0" smtClean="0"/>
              <a:t>Use a simple loop to add together array elements:</a:t>
            </a:r>
            <a:endParaRPr lang="en-US" dirty="0" smtClean="0"/>
          </a:p>
          <a:p>
            <a:pPr lvl="1">
              <a:lnSpc>
                <a:spcPct val="90000"/>
              </a:lnSpc>
              <a:buClr>
                <a:srgbClr val="3333CC"/>
              </a:buClr>
              <a:buFontTx/>
              <a:buNone/>
            </a:pPr>
            <a:r>
              <a:rPr lang="en-US" dirty="0" smtClean="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int</a:t>
            </a:r>
            <a:r>
              <a:rPr lang="en-US" dirty="0" smtClean="0">
                <a:latin typeface="Courier New" panose="02070309020205020404" pitchFamily="49" charset="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tnum</a:t>
            </a:r>
            <a:r>
              <a:rPr lang="en-US" dirty="0" smtClean="0">
                <a:latin typeface="Courier New" panose="02070309020205020404" pitchFamily="49" charset="0"/>
                <a:ea typeface="MS PGothic" panose="020B0600070205080204" pitchFamily="34" charset="-128"/>
              </a:rPr>
              <a:t>;</a:t>
            </a:r>
            <a:endParaRPr lang="en-US" dirty="0" smtClean="0">
              <a:latin typeface="Courier New" panose="02070309020205020404" pitchFamily="49" charset="0"/>
              <a:ea typeface="MS PGothic" panose="020B0600070205080204" pitchFamily="34" charset="-128"/>
            </a:endParaRPr>
          </a:p>
          <a:p>
            <a:pPr lvl="1">
              <a:lnSpc>
                <a:spcPct val="90000"/>
              </a:lnSpc>
              <a:buClr>
                <a:srgbClr val="3333CC"/>
              </a:buClr>
              <a:buFontTx/>
              <a:buNone/>
            </a:pPr>
            <a:r>
              <a:rPr lang="en-US" dirty="0" smtClean="0">
                <a:latin typeface="Courier New" panose="02070309020205020404" pitchFamily="49" charset="0"/>
                <a:ea typeface="MS PGothic" panose="020B0600070205080204" pitchFamily="34" charset="-128"/>
              </a:rPr>
              <a:t>	double average, sum = 0;</a:t>
            </a:r>
            <a:endParaRPr lang="en-US" dirty="0" smtClean="0">
              <a:latin typeface="Courier New" panose="02070309020205020404" pitchFamily="49" charset="0"/>
              <a:ea typeface="MS PGothic" panose="020B0600070205080204" pitchFamily="34" charset="-128"/>
            </a:endParaRPr>
          </a:p>
          <a:p>
            <a:pPr lvl="1">
              <a:lnSpc>
                <a:spcPct val="90000"/>
              </a:lnSpc>
              <a:buClr>
                <a:srgbClr val="3333CC"/>
              </a:buClr>
              <a:buFontTx/>
              <a:buNone/>
            </a:pPr>
            <a:r>
              <a:rPr lang="en-US" dirty="0" smtClean="0">
                <a:latin typeface="Courier New" panose="02070309020205020404" pitchFamily="49" charset="0"/>
                <a:ea typeface="MS PGothic" panose="020B0600070205080204" pitchFamily="34" charset="-128"/>
              </a:rPr>
              <a:t>	for(</a:t>
            </a:r>
            <a:r>
              <a:rPr lang="en-US" dirty="0" err="1" smtClean="0">
                <a:latin typeface="Courier New" panose="02070309020205020404" pitchFamily="49" charset="0"/>
                <a:ea typeface="MS PGothic" panose="020B0600070205080204" pitchFamily="34" charset="-128"/>
              </a:rPr>
              <a:t>tnum</a:t>
            </a:r>
            <a:r>
              <a:rPr lang="en-US" dirty="0" smtClean="0">
                <a:latin typeface="Courier New" panose="02070309020205020404" pitchFamily="49" charset="0"/>
                <a:ea typeface="MS PGothic" panose="020B0600070205080204" pitchFamily="34" charset="-128"/>
              </a:rPr>
              <a:t> = 0; </a:t>
            </a:r>
            <a:r>
              <a:rPr lang="en-US" dirty="0" err="1" smtClean="0">
                <a:latin typeface="Courier New" panose="02070309020205020404" pitchFamily="49" charset="0"/>
                <a:ea typeface="MS PGothic" panose="020B0600070205080204" pitchFamily="34" charset="-128"/>
              </a:rPr>
              <a:t>tnum</a:t>
            </a:r>
            <a:r>
              <a:rPr lang="en-US" dirty="0" smtClean="0">
                <a:latin typeface="Courier New" panose="02070309020205020404" pitchFamily="49" charset="0"/>
                <a:ea typeface="MS PGothic" panose="020B0600070205080204" pitchFamily="34" charset="-128"/>
              </a:rPr>
              <a:t> &lt; SIZE; </a:t>
            </a:r>
            <a:r>
              <a:rPr lang="en-US" dirty="0" err="1" smtClean="0">
                <a:latin typeface="Courier New" panose="02070309020205020404" pitchFamily="49" charset="0"/>
                <a:ea typeface="MS PGothic" panose="020B0600070205080204" pitchFamily="34" charset="-128"/>
              </a:rPr>
              <a:t>tnum</a:t>
            </a:r>
            <a:r>
              <a:rPr lang="en-US" dirty="0" smtClean="0">
                <a:latin typeface="Courier New" panose="02070309020205020404" pitchFamily="49" charset="0"/>
                <a:ea typeface="MS PGothic" panose="020B0600070205080204" pitchFamily="34" charset="-128"/>
              </a:rPr>
              <a:t>++)</a:t>
            </a:r>
            <a:endParaRPr lang="en-US" dirty="0" smtClean="0">
              <a:latin typeface="Courier New" panose="02070309020205020404" pitchFamily="49" charset="0"/>
              <a:ea typeface="MS PGothic" panose="020B0600070205080204" pitchFamily="34" charset="-128"/>
            </a:endParaRPr>
          </a:p>
          <a:p>
            <a:pPr lvl="1">
              <a:lnSpc>
                <a:spcPct val="90000"/>
              </a:lnSpc>
              <a:buClr>
                <a:srgbClr val="3333CC"/>
              </a:buClr>
              <a:buFontTx/>
              <a:buNone/>
            </a:pPr>
            <a:r>
              <a:rPr lang="en-US" dirty="0" smtClean="0">
                <a:latin typeface="Courier New" panose="02070309020205020404" pitchFamily="49" charset="0"/>
                <a:ea typeface="MS PGothic" panose="020B0600070205080204" pitchFamily="34" charset="-128"/>
              </a:rPr>
              <a:t>			sum += tests[</a:t>
            </a:r>
            <a:r>
              <a:rPr lang="en-US" dirty="0" err="1" smtClean="0">
                <a:latin typeface="Courier New" panose="02070309020205020404" pitchFamily="49" charset="0"/>
                <a:ea typeface="MS PGothic" panose="020B0600070205080204" pitchFamily="34" charset="-128"/>
              </a:rPr>
              <a:t>tnum</a:t>
            </a:r>
            <a:r>
              <a:rPr lang="en-US" dirty="0" smtClean="0">
                <a:latin typeface="Courier New" panose="02070309020205020404" pitchFamily="49" charset="0"/>
                <a:ea typeface="MS PGothic" panose="020B0600070205080204" pitchFamily="34" charset="-128"/>
              </a:rPr>
              <a:t>];</a:t>
            </a:r>
            <a:endParaRPr lang="en-US" dirty="0" smtClean="0">
              <a:latin typeface="Courier New" panose="02070309020205020404" pitchFamily="49" charset="0"/>
              <a:ea typeface="MS PGothic" panose="020B0600070205080204" pitchFamily="34" charset="-128"/>
            </a:endParaRPr>
          </a:p>
          <a:p>
            <a:pPr>
              <a:lnSpc>
                <a:spcPct val="90000"/>
              </a:lnSpc>
            </a:pPr>
            <a:r>
              <a:rPr lang="en-US" dirty="0" smtClean="0"/>
              <a:t>Once summed, can compute average:</a:t>
            </a:r>
            <a:endParaRPr lang="en-US" dirty="0" smtClean="0"/>
          </a:p>
          <a:p>
            <a:pPr lvl="1">
              <a:lnSpc>
                <a:spcPct val="90000"/>
              </a:lnSpc>
              <a:buClr>
                <a:srgbClr val="3333CC"/>
              </a:buClr>
              <a:buFontTx/>
              <a:buNone/>
            </a:pPr>
            <a:r>
              <a:rPr lang="en-US" dirty="0" smtClean="0">
                <a:ea typeface="MS PGothic" panose="020B0600070205080204" pitchFamily="34" charset="-128"/>
              </a:rPr>
              <a:t>	</a:t>
            </a:r>
            <a:r>
              <a:rPr lang="en-US" dirty="0" smtClean="0">
                <a:latin typeface="Courier New" panose="02070309020205020404" pitchFamily="49" charset="0"/>
                <a:ea typeface="MS PGothic" panose="020B0600070205080204" pitchFamily="34" charset="-128"/>
              </a:rPr>
              <a:t>average = sum / SIZE;</a:t>
            </a:r>
            <a:endParaRPr lang="en-US" dirty="0"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457200"/>
            <a:ext cx="8229600" cy="1143000"/>
          </a:xfrm>
        </p:spPr>
        <p:txBody>
          <a:bodyPr>
            <a:normAutofit fontScale="90000"/>
          </a:bodyPr>
          <a:lstStyle/>
          <a:p>
            <a:r>
              <a:rPr lang="en-US" b="1" dirty="0" smtClean="0"/>
              <a:t>Finding the Highest Value in an Array</a:t>
            </a:r>
            <a:endParaRPr lang="en-US" b="1" dirty="0" smtClean="0"/>
          </a:p>
        </p:txBody>
      </p:sp>
      <p:sp>
        <p:nvSpPr>
          <p:cNvPr id="35843" name="Text Box 3"/>
          <p:cNvSpPr txBox="1">
            <a:spLocks noChangeArrowheads="1"/>
          </p:cNvSpPr>
          <p:nvPr/>
        </p:nvSpPr>
        <p:spPr bwMode="auto">
          <a:xfrm>
            <a:off x="457200" y="1600200"/>
            <a:ext cx="8229600" cy="3013075"/>
          </a:xfrm>
          <a:prstGeom prst="rect">
            <a:avLst/>
          </a:prstGeom>
          <a:noFill/>
          <a:ln w="9525">
            <a:noFill/>
            <a:miter lim="800000"/>
          </a:ln>
        </p:spPr>
        <p:txBody>
          <a:bodyPr>
            <a:spAutoFit/>
          </a:bodyPr>
          <a:lstStyle/>
          <a:p>
            <a:r>
              <a:rPr lang="en-US" sz="2400" dirty="0" err="1">
                <a:latin typeface="Courier New" panose="02070309020205020404" pitchFamily="49" charset="0"/>
              </a:rPr>
              <a:t>int</a:t>
            </a:r>
            <a:r>
              <a:rPr lang="en-US" sz="2400" dirty="0">
                <a:latin typeface="Courier New" panose="02070309020205020404" pitchFamily="49" charset="0"/>
              </a:rPr>
              <a:t> count;</a:t>
            </a:r>
            <a:endParaRPr lang="en-US" sz="2400" dirty="0">
              <a:latin typeface="Courier New" panose="02070309020205020404" pitchFamily="49" charset="0"/>
            </a:endParaRPr>
          </a:p>
          <a:p>
            <a:r>
              <a:rPr lang="en-US" sz="2400" dirty="0" err="1">
                <a:latin typeface="Courier New" panose="02070309020205020404" pitchFamily="49" charset="0"/>
              </a:rPr>
              <a:t>int</a:t>
            </a:r>
            <a:r>
              <a:rPr lang="en-US" sz="2400" dirty="0">
                <a:latin typeface="Courier New" panose="02070309020205020404" pitchFamily="49" charset="0"/>
              </a:rPr>
              <a:t> highest;</a:t>
            </a:r>
            <a:endParaRPr lang="en-US" sz="2400" dirty="0">
              <a:latin typeface="Courier New" panose="02070309020205020404" pitchFamily="49" charset="0"/>
            </a:endParaRPr>
          </a:p>
          <a:p>
            <a:r>
              <a:rPr lang="en-US" sz="2400" dirty="0">
                <a:latin typeface="Courier New" panose="02070309020205020404" pitchFamily="49" charset="0"/>
              </a:rPr>
              <a:t>highest = numbers[0];</a:t>
            </a:r>
            <a:endParaRPr lang="en-US" sz="2400" dirty="0">
              <a:latin typeface="Courier New" panose="02070309020205020404" pitchFamily="49" charset="0"/>
            </a:endParaRPr>
          </a:p>
          <a:p>
            <a:r>
              <a:rPr lang="en-US" sz="2400" dirty="0">
                <a:latin typeface="Courier New" panose="02070309020205020404" pitchFamily="49" charset="0"/>
              </a:rPr>
              <a:t>for (count = 1; count &lt; SIZE; count++)</a:t>
            </a:r>
            <a:endParaRPr lang="en-US" sz="2400" dirty="0">
              <a:latin typeface="Courier New" panose="02070309020205020404" pitchFamily="49" charset="0"/>
            </a:endParaRPr>
          </a:p>
          <a:p>
            <a:r>
              <a:rPr lang="en-US" sz="2400" dirty="0">
                <a:latin typeface="Courier New" panose="02070309020205020404" pitchFamily="49" charset="0"/>
              </a:rPr>
              <a:t>{</a:t>
            </a:r>
            <a:endParaRPr lang="en-US" sz="2400" dirty="0">
              <a:latin typeface="Courier New" panose="02070309020205020404" pitchFamily="49" charset="0"/>
            </a:endParaRPr>
          </a:p>
          <a:p>
            <a:r>
              <a:rPr lang="en-US" sz="2400" dirty="0">
                <a:latin typeface="Courier New" panose="02070309020205020404" pitchFamily="49" charset="0"/>
              </a:rPr>
              <a:t>   if (numbers[count] &gt; highest)</a:t>
            </a:r>
            <a:endParaRPr lang="en-US" sz="2400" dirty="0">
              <a:latin typeface="Courier New" panose="02070309020205020404" pitchFamily="49" charset="0"/>
            </a:endParaRPr>
          </a:p>
          <a:p>
            <a:r>
              <a:rPr lang="en-US" sz="2400" dirty="0">
                <a:latin typeface="Courier New" panose="02070309020205020404" pitchFamily="49" charset="0"/>
              </a:rPr>
              <a:t>      highest = numbers[count];</a:t>
            </a:r>
            <a:endParaRPr lang="en-US" sz="2400" dirty="0">
              <a:latin typeface="Courier New" panose="02070309020205020404" pitchFamily="49" charset="0"/>
            </a:endParaRPr>
          </a:p>
          <a:p>
            <a:r>
              <a:rPr lang="en-US" sz="2400" dirty="0">
                <a:latin typeface="Courier New" panose="02070309020205020404" pitchFamily="49" charset="0"/>
              </a:rPr>
              <a:t>}</a:t>
            </a:r>
            <a:endParaRPr lang="en-US" sz="2400" dirty="0">
              <a:latin typeface="Courier New" panose="02070309020205020404" pitchFamily="49" charset="0"/>
            </a:endParaRPr>
          </a:p>
        </p:txBody>
      </p:sp>
      <p:sp>
        <p:nvSpPr>
          <p:cNvPr id="35844" name="Text Box 4"/>
          <p:cNvSpPr txBox="1">
            <a:spLocks noChangeArrowheads="1"/>
          </p:cNvSpPr>
          <p:nvPr/>
        </p:nvSpPr>
        <p:spPr bwMode="auto">
          <a:xfrm>
            <a:off x="304800" y="4953000"/>
            <a:ext cx="8458200" cy="830263"/>
          </a:xfrm>
          <a:prstGeom prst="rect">
            <a:avLst/>
          </a:prstGeom>
          <a:noFill/>
          <a:ln w="9525">
            <a:noFill/>
            <a:miter lim="800000"/>
          </a:ln>
        </p:spPr>
        <p:txBody>
          <a:bodyPr>
            <a:spAutoFit/>
          </a:bodyPr>
          <a:lstStyle/>
          <a:p>
            <a:pPr>
              <a:spcBef>
                <a:spcPct val="50000"/>
              </a:spcBef>
            </a:pPr>
            <a:r>
              <a:rPr lang="en-US" sz="2400"/>
              <a:t>When this code is finished, the </a:t>
            </a:r>
            <a:r>
              <a:rPr lang="en-US" sz="2400">
                <a:latin typeface="Courier New" panose="02070309020205020404" pitchFamily="49" charset="0"/>
              </a:rPr>
              <a:t>highest</a:t>
            </a:r>
            <a:r>
              <a:rPr lang="en-US" sz="2400"/>
              <a:t> variable will contain the highest value in the </a:t>
            </a:r>
            <a:r>
              <a:rPr lang="en-US" sz="2400">
                <a:latin typeface="Courier New" panose="02070309020205020404" pitchFamily="49" charset="0"/>
              </a:rPr>
              <a:t>numbers</a:t>
            </a:r>
            <a:r>
              <a:rPr lang="en-US" sz="2400"/>
              <a:t> array.</a:t>
            </a:r>
            <a:endParaRPr lang="en-US" sz="240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33400" y="457200"/>
            <a:ext cx="8229600" cy="1143000"/>
          </a:xfrm>
        </p:spPr>
        <p:txBody>
          <a:bodyPr>
            <a:normAutofit fontScale="90000"/>
          </a:bodyPr>
          <a:lstStyle/>
          <a:p>
            <a:r>
              <a:rPr lang="en-US" b="1" dirty="0" smtClean="0"/>
              <a:t>Finding the Lowest Value in an Array</a:t>
            </a:r>
            <a:endParaRPr lang="en-US" b="1" dirty="0" smtClean="0"/>
          </a:p>
        </p:txBody>
      </p:sp>
      <p:sp>
        <p:nvSpPr>
          <p:cNvPr id="36867" name="Text Box 3"/>
          <p:cNvSpPr txBox="1">
            <a:spLocks noChangeArrowheads="1"/>
          </p:cNvSpPr>
          <p:nvPr/>
        </p:nvSpPr>
        <p:spPr bwMode="auto">
          <a:xfrm>
            <a:off x="533400" y="1981200"/>
            <a:ext cx="8229600" cy="3013075"/>
          </a:xfrm>
          <a:prstGeom prst="rect">
            <a:avLst/>
          </a:prstGeom>
          <a:noFill/>
          <a:ln w="9525">
            <a:noFill/>
            <a:miter lim="800000"/>
          </a:ln>
        </p:spPr>
        <p:txBody>
          <a:bodyPr>
            <a:spAutoFit/>
          </a:bodyPr>
          <a:lstStyle/>
          <a:p>
            <a:r>
              <a:rPr lang="en-US" sz="2400" dirty="0" err="1">
                <a:latin typeface="Courier New" panose="02070309020205020404" pitchFamily="49" charset="0"/>
              </a:rPr>
              <a:t>int</a:t>
            </a:r>
            <a:r>
              <a:rPr lang="en-US" sz="2400" dirty="0">
                <a:latin typeface="Courier New" panose="02070309020205020404" pitchFamily="49" charset="0"/>
              </a:rPr>
              <a:t> count;</a:t>
            </a:r>
            <a:endParaRPr lang="en-US" sz="2400" dirty="0">
              <a:latin typeface="Courier New" panose="02070309020205020404" pitchFamily="49" charset="0"/>
            </a:endParaRPr>
          </a:p>
          <a:p>
            <a:r>
              <a:rPr lang="en-US" sz="2400" dirty="0" err="1">
                <a:latin typeface="Courier New" panose="02070309020205020404" pitchFamily="49" charset="0"/>
              </a:rPr>
              <a:t>int</a:t>
            </a:r>
            <a:r>
              <a:rPr lang="en-US" sz="2400" dirty="0">
                <a:latin typeface="Courier New" panose="02070309020205020404" pitchFamily="49" charset="0"/>
              </a:rPr>
              <a:t> lowest;</a:t>
            </a:r>
            <a:endParaRPr lang="en-US" sz="2400" dirty="0">
              <a:latin typeface="Courier New" panose="02070309020205020404" pitchFamily="49" charset="0"/>
            </a:endParaRPr>
          </a:p>
          <a:p>
            <a:r>
              <a:rPr lang="en-US" sz="2400" dirty="0">
                <a:latin typeface="Courier New" panose="02070309020205020404" pitchFamily="49" charset="0"/>
              </a:rPr>
              <a:t>lowest = numbers[0];</a:t>
            </a:r>
            <a:endParaRPr lang="en-US" sz="2400" dirty="0">
              <a:latin typeface="Courier New" panose="02070309020205020404" pitchFamily="49" charset="0"/>
            </a:endParaRPr>
          </a:p>
          <a:p>
            <a:r>
              <a:rPr lang="en-US" sz="2400" dirty="0">
                <a:latin typeface="Courier New" panose="02070309020205020404" pitchFamily="49" charset="0"/>
              </a:rPr>
              <a:t>for (count = 1; count &lt; SIZE; count++)</a:t>
            </a:r>
            <a:endParaRPr lang="en-US" sz="2400" dirty="0">
              <a:latin typeface="Courier New" panose="02070309020205020404" pitchFamily="49" charset="0"/>
            </a:endParaRPr>
          </a:p>
          <a:p>
            <a:r>
              <a:rPr lang="en-US" sz="2400" dirty="0">
                <a:latin typeface="Courier New" panose="02070309020205020404" pitchFamily="49" charset="0"/>
              </a:rPr>
              <a:t>{</a:t>
            </a:r>
            <a:endParaRPr lang="en-US" sz="2400" dirty="0">
              <a:latin typeface="Courier New" panose="02070309020205020404" pitchFamily="49" charset="0"/>
            </a:endParaRPr>
          </a:p>
          <a:p>
            <a:r>
              <a:rPr lang="en-US" sz="2400" dirty="0">
                <a:latin typeface="Courier New" panose="02070309020205020404" pitchFamily="49" charset="0"/>
              </a:rPr>
              <a:t>   if (numbers[count] &lt; lowest)</a:t>
            </a:r>
            <a:endParaRPr lang="en-US" sz="2400" dirty="0">
              <a:latin typeface="Courier New" panose="02070309020205020404" pitchFamily="49" charset="0"/>
            </a:endParaRPr>
          </a:p>
          <a:p>
            <a:r>
              <a:rPr lang="en-US" sz="2400" dirty="0">
                <a:latin typeface="Courier New" panose="02070309020205020404" pitchFamily="49" charset="0"/>
              </a:rPr>
              <a:t>      lowest = numbers[count];</a:t>
            </a:r>
            <a:endParaRPr lang="en-US" sz="2400" dirty="0">
              <a:latin typeface="Courier New" panose="02070309020205020404" pitchFamily="49" charset="0"/>
            </a:endParaRPr>
          </a:p>
          <a:p>
            <a:r>
              <a:rPr lang="en-US" sz="2400" dirty="0">
                <a:latin typeface="Courier New" panose="02070309020205020404" pitchFamily="49" charset="0"/>
              </a:rPr>
              <a:t>}</a:t>
            </a:r>
            <a:endParaRPr lang="en-US" sz="2400" dirty="0">
              <a:latin typeface="Courier New" panose="02070309020205020404" pitchFamily="49" charset="0"/>
            </a:endParaRPr>
          </a:p>
        </p:txBody>
      </p:sp>
      <p:sp>
        <p:nvSpPr>
          <p:cNvPr id="36868" name="Text Box 4"/>
          <p:cNvSpPr txBox="1">
            <a:spLocks noChangeArrowheads="1"/>
          </p:cNvSpPr>
          <p:nvPr/>
        </p:nvSpPr>
        <p:spPr bwMode="auto">
          <a:xfrm>
            <a:off x="381000" y="5334000"/>
            <a:ext cx="8458200" cy="830263"/>
          </a:xfrm>
          <a:prstGeom prst="rect">
            <a:avLst/>
          </a:prstGeom>
          <a:noFill/>
          <a:ln w="9525">
            <a:noFill/>
            <a:miter lim="800000"/>
          </a:ln>
        </p:spPr>
        <p:txBody>
          <a:bodyPr>
            <a:spAutoFit/>
          </a:bodyPr>
          <a:lstStyle/>
          <a:p>
            <a:pPr>
              <a:spcBef>
                <a:spcPct val="50000"/>
              </a:spcBef>
            </a:pPr>
            <a:r>
              <a:rPr lang="en-US" sz="2400"/>
              <a:t>When this code is finished, the </a:t>
            </a:r>
            <a:r>
              <a:rPr lang="en-US" sz="2400">
                <a:latin typeface="Courier New" panose="02070309020205020404" pitchFamily="49" charset="0"/>
              </a:rPr>
              <a:t>lowest</a:t>
            </a:r>
            <a:r>
              <a:rPr lang="en-US" sz="2400"/>
              <a:t> variable will contain the lowest value in the </a:t>
            </a:r>
            <a:r>
              <a:rPr lang="en-US" sz="2400">
                <a:latin typeface="Courier New" panose="02070309020205020404" pitchFamily="49" charset="0"/>
              </a:rPr>
              <a:t>numbers</a:t>
            </a:r>
            <a:r>
              <a:rPr lang="en-US" sz="2400"/>
              <a:t> array.</a:t>
            </a:r>
            <a:endParaRPr lang="en-US" sz="240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b="1" dirty="0" smtClean="0"/>
              <a:t>Partially-Filled Arrays</a:t>
            </a:r>
            <a:endParaRPr lang="en-US" b="1" dirty="0" smtClean="0"/>
          </a:p>
        </p:txBody>
      </p:sp>
      <p:sp>
        <p:nvSpPr>
          <p:cNvPr id="37891" name="Rectangle 3"/>
          <p:cNvSpPr>
            <a:spLocks noGrp="1" noChangeArrowheads="1"/>
          </p:cNvSpPr>
          <p:nvPr>
            <p:ph idx="1"/>
          </p:nvPr>
        </p:nvSpPr>
        <p:spPr/>
        <p:txBody>
          <a:bodyPr/>
          <a:lstStyle/>
          <a:p>
            <a:r>
              <a:rPr lang="en-US" sz="3600" smtClean="0"/>
              <a:t>If it is unknown how much data an array will be holding:</a:t>
            </a:r>
            <a:endParaRPr lang="en-US" sz="3600" smtClean="0"/>
          </a:p>
          <a:p>
            <a:pPr lvl="1"/>
            <a:r>
              <a:rPr lang="en-US" sz="3200" smtClean="0">
                <a:ea typeface="MS PGothic" panose="020B0600070205080204" pitchFamily="34" charset="-128"/>
              </a:rPr>
              <a:t>Make the array large enough to hold the largest expected number of elements.</a:t>
            </a:r>
            <a:endParaRPr lang="en-US" sz="3200" smtClean="0">
              <a:ea typeface="MS PGothic" panose="020B0600070205080204" pitchFamily="34" charset="-128"/>
            </a:endParaRPr>
          </a:p>
          <a:p>
            <a:pPr lvl="1"/>
            <a:r>
              <a:rPr lang="en-US" sz="3200" smtClean="0">
                <a:ea typeface="MS PGothic" panose="020B0600070205080204" pitchFamily="34" charset="-128"/>
              </a:rPr>
              <a:t>Use a counter variable to keep track of the number of items stored in the array.</a:t>
            </a:r>
            <a:endParaRPr lang="en-US" sz="3200"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0"/>
            <a:ext cx="9144000" cy="765175"/>
          </a:xfrm>
        </p:spPr>
        <p:txBody>
          <a:bodyPr/>
          <a:lstStyle/>
          <a:p>
            <a:r>
              <a:rPr lang="en-US" b="1" dirty="0" smtClean="0"/>
              <a:t>Comparing</a:t>
            </a:r>
            <a:r>
              <a:rPr lang="en-US" dirty="0" smtClean="0"/>
              <a:t> </a:t>
            </a:r>
            <a:r>
              <a:rPr lang="en-US" b="1" dirty="0" smtClean="0"/>
              <a:t>Arrays</a:t>
            </a:r>
            <a:endParaRPr lang="en-US" b="1" dirty="0" smtClean="0"/>
          </a:p>
        </p:txBody>
      </p:sp>
      <p:sp>
        <p:nvSpPr>
          <p:cNvPr id="38915" name="Rectangle 3"/>
          <p:cNvSpPr>
            <a:spLocks noGrp="1" noChangeArrowheads="1"/>
          </p:cNvSpPr>
          <p:nvPr>
            <p:ph idx="1"/>
          </p:nvPr>
        </p:nvSpPr>
        <p:spPr>
          <a:xfrm>
            <a:off x="395288" y="836613"/>
            <a:ext cx="8229600" cy="1371600"/>
          </a:xfrm>
        </p:spPr>
        <p:txBody>
          <a:bodyPr/>
          <a:lstStyle/>
          <a:p>
            <a:r>
              <a:rPr lang="en-US" dirty="0" smtClean="0"/>
              <a:t>To compare two arrays, you must compare element-by-element:</a:t>
            </a:r>
            <a:endParaRPr lang="en-US" dirty="0" smtClean="0"/>
          </a:p>
        </p:txBody>
      </p:sp>
      <p:sp>
        <p:nvSpPr>
          <p:cNvPr id="38916" name="Text Box 4"/>
          <p:cNvSpPr txBox="1">
            <a:spLocks noChangeArrowheads="1"/>
          </p:cNvSpPr>
          <p:nvPr/>
        </p:nvSpPr>
        <p:spPr bwMode="auto">
          <a:xfrm>
            <a:off x="611188" y="1916113"/>
            <a:ext cx="8153400" cy="4486275"/>
          </a:xfrm>
          <a:prstGeom prst="rect">
            <a:avLst/>
          </a:prstGeom>
          <a:noFill/>
          <a:ln w="9525">
            <a:noFill/>
            <a:miter lim="800000"/>
          </a:ln>
        </p:spPr>
        <p:txBody>
          <a:bodyPr>
            <a:spAutoFit/>
          </a:bodyPr>
          <a:lstStyle/>
          <a:p>
            <a:r>
              <a:rPr lang="en-US">
                <a:latin typeface="Courier New" panose="02070309020205020404" pitchFamily="49" charset="0"/>
              </a:rPr>
              <a:t>const int SIZE = 5;</a:t>
            </a:r>
            <a:endParaRPr lang="en-US">
              <a:latin typeface="Courier New" panose="02070309020205020404" pitchFamily="49" charset="0"/>
            </a:endParaRPr>
          </a:p>
          <a:p>
            <a:r>
              <a:rPr lang="en-US">
                <a:latin typeface="Courier New" panose="02070309020205020404" pitchFamily="49" charset="0"/>
              </a:rPr>
              <a:t>int firstArray[SIZE] = { 5, 10, 15, 20, 25 };</a:t>
            </a:r>
            <a:endParaRPr lang="en-US">
              <a:latin typeface="Courier New" panose="02070309020205020404" pitchFamily="49" charset="0"/>
            </a:endParaRPr>
          </a:p>
          <a:p>
            <a:r>
              <a:rPr lang="en-US">
                <a:latin typeface="Courier New" panose="02070309020205020404" pitchFamily="49" charset="0"/>
              </a:rPr>
              <a:t>int secondArray[SIZE] = { 5, 10, 15, 20, 25 };</a:t>
            </a:r>
            <a:endParaRPr lang="en-US">
              <a:latin typeface="Courier New" panose="02070309020205020404" pitchFamily="49" charset="0"/>
            </a:endParaRPr>
          </a:p>
          <a:p>
            <a:r>
              <a:rPr lang="en-US">
                <a:latin typeface="Courier New" panose="02070309020205020404" pitchFamily="49" charset="0"/>
              </a:rPr>
              <a:t>bool arraysEqual = true; // Flag variable</a:t>
            </a:r>
            <a:endParaRPr lang="en-US">
              <a:latin typeface="Courier New" panose="02070309020205020404" pitchFamily="49" charset="0"/>
            </a:endParaRPr>
          </a:p>
          <a:p>
            <a:r>
              <a:rPr lang="en-US">
                <a:latin typeface="Courier New" panose="02070309020205020404" pitchFamily="49" charset="0"/>
              </a:rPr>
              <a:t>int count = 0;           // Loop counter variable</a:t>
            </a:r>
            <a:endParaRPr lang="en-US">
              <a:latin typeface="Courier New" panose="02070309020205020404" pitchFamily="49" charset="0"/>
            </a:endParaRPr>
          </a:p>
          <a:p>
            <a:r>
              <a:rPr lang="en-US">
                <a:latin typeface="Courier New" panose="02070309020205020404" pitchFamily="49" charset="0"/>
              </a:rPr>
              <a:t>// Compare the two arrays.</a:t>
            </a:r>
            <a:endParaRPr lang="en-US">
              <a:latin typeface="Courier New" panose="02070309020205020404" pitchFamily="49" charset="0"/>
            </a:endParaRPr>
          </a:p>
          <a:p>
            <a:r>
              <a:rPr lang="en-US">
                <a:latin typeface="Courier New" panose="02070309020205020404" pitchFamily="49" charset="0"/>
              </a:rPr>
              <a:t>while (arraysEqual &amp;&amp; count &lt; SIZE)</a:t>
            </a:r>
            <a:endParaRPr lang="en-US">
              <a:latin typeface="Courier New" panose="02070309020205020404" pitchFamily="49" charset="0"/>
            </a:endParaRPr>
          </a:p>
          <a:p>
            <a:r>
              <a:rPr lang="en-US">
                <a:latin typeface="Courier New" panose="02070309020205020404" pitchFamily="49" charset="0"/>
              </a:rPr>
              <a:t>{</a:t>
            </a:r>
            <a:endParaRPr lang="en-US">
              <a:latin typeface="Courier New" panose="02070309020205020404" pitchFamily="49" charset="0"/>
            </a:endParaRPr>
          </a:p>
          <a:p>
            <a:r>
              <a:rPr lang="en-US">
                <a:latin typeface="Courier New" panose="02070309020205020404" pitchFamily="49" charset="0"/>
              </a:rPr>
              <a:t>   if (firstArray[count] != secondArray[count])</a:t>
            </a:r>
            <a:endParaRPr lang="en-US">
              <a:latin typeface="Courier New" panose="02070309020205020404" pitchFamily="49" charset="0"/>
            </a:endParaRPr>
          </a:p>
          <a:p>
            <a:r>
              <a:rPr lang="en-US">
                <a:latin typeface="Courier New" panose="02070309020205020404" pitchFamily="49" charset="0"/>
              </a:rPr>
              <a:t>      arraysEqual = false;</a:t>
            </a:r>
            <a:endParaRPr lang="en-US">
              <a:latin typeface="Courier New" panose="02070309020205020404" pitchFamily="49" charset="0"/>
            </a:endParaRPr>
          </a:p>
          <a:p>
            <a:r>
              <a:rPr lang="en-US">
                <a:latin typeface="Courier New" panose="02070309020205020404" pitchFamily="49" charset="0"/>
              </a:rPr>
              <a:t>   count++;</a:t>
            </a:r>
            <a:endParaRPr lang="en-US">
              <a:latin typeface="Courier New" panose="02070309020205020404" pitchFamily="49" charset="0"/>
            </a:endParaRPr>
          </a:p>
          <a:p>
            <a:r>
              <a:rPr lang="en-US">
                <a:latin typeface="Courier New" panose="02070309020205020404" pitchFamily="49" charset="0"/>
              </a:rPr>
              <a:t>}</a:t>
            </a:r>
            <a:endParaRPr lang="en-US">
              <a:latin typeface="Courier New" panose="02070309020205020404" pitchFamily="49" charset="0"/>
            </a:endParaRPr>
          </a:p>
          <a:p>
            <a:r>
              <a:rPr lang="en-US">
                <a:latin typeface="Courier New" panose="02070309020205020404" pitchFamily="49" charset="0"/>
              </a:rPr>
              <a:t>if (arraysEqual)</a:t>
            </a:r>
            <a:endParaRPr lang="en-US">
              <a:latin typeface="Courier New" panose="02070309020205020404" pitchFamily="49" charset="0"/>
            </a:endParaRPr>
          </a:p>
          <a:p>
            <a:r>
              <a:rPr lang="en-US">
                <a:latin typeface="Courier New" panose="02070309020205020404" pitchFamily="49" charset="0"/>
              </a:rPr>
              <a:t>   cout &lt;&lt; "The arrays are equal.\n";</a:t>
            </a:r>
            <a:endParaRPr lang="en-US">
              <a:latin typeface="Courier New" panose="02070309020205020404" pitchFamily="49" charset="0"/>
            </a:endParaRPr>
          </a:p>
          <a:p>
            <a:r>
              <a:rPr lang="en-US">
                <a:latin typeface="Courier New" panose="02070309020205020404" pitchFamily="49" charset="0"/>
              </a:rPr>
              <a:t>else</a:t>
            </a:r>
            <a:endParaRPr lang="en-US">
              <a:latin typeface="Courier New" panose="02070309020205020404" pitchFamily="49" charset="0"/>
            </a:endParaRPr>
          </a:p>
          <a:p>
            <a:r>
              <a:rPr lang="en-US">
                <a:latin typeface="Courier New" panose="02070309020205020404" pitchFamily="49" charset="0"/>
              </a:rPr>
              <a:t>   cout &lt;&lt; "The arrays are not equal.\n";</a:t>
            </a:r>
            <a:endParaRPr lang="en-US">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914400" y="0"/>
            <a:ext cx="8229600" cy="836613"/>
          </a:xfrm>
        </p:spPr>
        <p:txBody>
          <a:bodyPr/>
          <a:lstStyle/>
          <a:p>
            <a:r>
              <a:rPr lang="en-US" sz="4000" b="1" dirty="0" smtClean="0">
                <a:effectLst>
                  <a:outerShdw blurRad="38100" dist="38100" dir="2700000" algn="tl">
                    <a:srgbClr val="000000">
                      <a:alpha val="43137"/>
                    </a:srgbClr>
                  </a:outerShdw>
                </a:effectLst>
              </a:rPr>
              <a:t>In-Class Exercise</a:t>
            </a:r>
            <a:endParaRPr lang="en-US" sz="4000" b="1" dirty="0" smtClean="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30187" y="1143000"/>
            <a:ext cx="8913813" cy="4525963"/>
          </a:xfrm>
        </p:spPr>
        <p:txBody>
          <a:bodyPr>
            <a:normAutofit lnSpcReduction="10000"/>
          </a:bodyPr>
          <a:lstStyle/>
          <a:p>
            <a:pPr>
              <a:buNone/>
              <a:defRPr/>
            </a:pPr>
            <a:r>
              <a:rPr lang="en-US" sz="2800" dirty="0" smtClean="0"/>
              <a:t>Given the following array definition:</a:t>
            </a:r>
            <a:endParaRPr lang="en-US" sz="2800" dirty="0" smtClean="0"/>
          </a:p>
          <a:p>
            <a:pPr>
              <a:buFont typeface="Arial" panose="020B0604020202020204" pitchFamily="34" charset="0"/>
              <a:buNone/>
              <a:defRPr/>
            </a:pPr>
            <a:r>
              <a:rPr lang="en-US" sz="2800" dirty="0" smtClean="0"/>
              <a:t>		</a:t>
            </a:r>
            <a:r>
              <a:rPr lang="en-US" sz="2800" dirty="0" err="1" smtClean="0">
                <a:latin typeface="Courier New" panose="02070309020205020404" pitchFamily="49" charset="0"/>
                <a:cs typeface="Courier New" panose="02070309020205020404" pitchFamily="49" charset="0"/>
              </a:rPr>
              <a:t>int</a:t>
            </a:r>
            <a:r>
              <a:rPr lang="en-US" sz="2800" dirty="0" smtClean="0">
                <a:latin typeface="Courier New" panose="02070309020205020404" pitchFamily="49" charset="0"/>
                <a:cs typeface="Courier New" panose="02070309020205020404" pitchFamily="49" charset="0"/>
              </a:rPr>
              <a:t> values[] = {2,6,10,14};</a:t>
            </a:r>
            <a:endParaRPr lang="en-US" sz="2800" dirty="0" smtClean="0">
              <a:latin typeface="Courier New" panose="02070309020205020404" pitchFamily="49" charset="0"/>
              <a:cs typeface="Courier New" panose="02070309020205020404" pitchFamily="49" charset="0"/>
            </a:endParaRPr>
          </a:p>
          <a:p>
            <a:pPr>
              <a:buFont typeface="Arial" panose="020B0604020202020204" pitchFamily="34" charset="0"/>
              <a:buNone/>
              <a:defRPr/>
            </a:pPr>
            <a:endParaRPr lang="en-US" sz="2800" dirty="0" smtClean="0">
              <a:latin typeface="Courier New" panose="02070309020205020404" pitchFamily="49" charset="0"/>
              <a:cs typeface="Courier New" panose="02070309020205020404" pitchFamily="49" charset="0"/>
            </a:endParaRPr>
          </a:p>
          <a:p>
            <a:pPr>
              <a:buFont typeface="Arial" panose="020B0604020202020204" pitchFamily="34" charset="0"/>
              <a:buNone/>
              <a:defRPr/>
            </a:pPr>
            <a:r>
              <a:rPr lang="en-US" sz="2800" dirty="0" smtClean="0"/>
              <a:t>What does each of the following display?</a:t>
            </a:r>
            <a:endParaRPr lang="en-US" sz="2800" dirty="0" smtClean="0"/>
          </a:p>
          <a:p>
            <a:pPr marL="514350" indent="-514350">
              <a:buFont typeface="Arial" panose="020B0604020202020204" pitchFamily="34" charset="0"/>
              <a:buAutoNum type="alphaLcParenR"/>
              <a:defRPr/>
            </a:pPr>
            <a:r>
              <a:rPr lang="en-US" sz="2800" dirty="0" err="1" smtClean="0">
                <a:latin typeface="Courier New" panose="02070309020205020404" pitchFamily="49" charset="0"/>
                <a:cs typeface="Courier New" panose="02070309020205020404" pitchFamily="49" charset="0"/>
              </a:rPr>
              <a:t>cout</a:t>
            </a:r>
            <a:r>
              <a:rPr lang="en-US" sz="2800" dirty="0" smtClean="0">
                <a:latin typeface="Courier New" panose="02070309020205020404" pitchFamily="49" charset="0"/>
                <a:cs typeface="Courier New" panose="02070309020205020404" pitchFamily="49" charset="0"/>
              </a:rPr>
              <a:t>&lt;&lt;values[2];</a:t>
            </a:r>
            <a:endParaRPr lang="en-US" sz="2800" dirty="0" smtClean="0">
              <a:latin typeface="Courier New" panose="02070309020205020404" pitchFamily="49" charset="0"/>
              <a:cs typeface="Courier New" panose="02070309020205020404" pitchFamily="49" charset="0"/>
            </a:endParaRPr>
          </a:p>
          <a:p>
            <a:pPr marL="514350" indent="-514350">
              <a:buFont typeface="Arial" panose="020B0604020202020204" pitchFamily="34" charset="0"/>
              <a:buAutoNum type="alphaLcParenR"/>
              <a:defRPr/>
            </a:pPr>
            <a:r>
              <a:rPr lang="en-US" sz="2800" dirty="0" err="1" smtClean="0">
                <a:latin typeface="Courier New" panose="02070309020205020404" pitchFamily="49" charset="0"/>
                <a:cs typeface="Courier New" panose="02070309020205020404" pitchFamily="49" charset="0"/>
              </a:rPr>
              <a:t>cout</a:t>
            </a:r>
            <a:r>
              <a:rPr lang="en-US" sz="2800" dirty="0" smtClean="0">
                <a:latin typeface="Courier New" panose="02070309020205020404" pitchFamily="49" charset="0"/>
                <a:cs typeface="Courier New" panose="02070309020205020404" pitchFamily="49" charset="0"/>
              </a:rPr>
              <a:t>&lt;&lt;++values[0];</a:t>
            </a:r>
            <a:endParaRPr lang="en-US" sz="2800" dirty="0" smtClean="0">
              <a:latin typeface="Courier New" panose="02070309020205020404" pitchFamily="49" charset="0"/>
              <a:cs typeface="Courier New" panose="02070309020205020404" pitchFamily="49" charset="0"/>
            </a:endParaRPr>
          </a:p>
          <a:p>
            <a:pPr marL="514350" indent="-514350">
              <a:buFont typeface="Arial" panose="020B0604020202020204" pitchFamily="34" charset="0"/>
              <a:buAutoNum type="alphaLcParenR"/>
              <a:defRPr/>
            </a:pPr>
            <a:r>
              <a:rPr lang="en-US" sz="2800" dirty="0" err="1" smtClean="0">
                <a:latin typeface="Courier New" panose="02070309020205020404" pitchFamily="49" charset="0"/>
                <a:cs typeface="Courier New" panose="02070309020205020404" pitchFamily="49" charset="0"/>
              </a:rPr>
              <a:t>cout</a:t>
            </a:r>
            <a:r>
              <a:rPr lang="en-US" sz="2800" dirty="0" smtClean="0">
                <a:latin typeface="Courier New" panose="02070309020205020404" pitchFamily="49" charset="0"/>
                <a:cs typeface="Courier New" panose="02070309020205020404" pitchFamily="49" charset="0"/>
              </a:rPr>
              <a:t>&lt;&lt; values[1]++;</a:t>
            </a:r>
            <a:endParaRPr lang="en-US" sz="2800" dirty="0" smtClean="0">
              <a:latin typeface="Courier New" panose="02070309020205020404" pitchFamily="49" charset="0"/>
              <a:cs typeface="Courier New" panose="02070309020205020404" pitchFamily="49" charset="0"/>
            </a:endParaRPr>
          </a:p>
          <a:p>
            <a:pPr marL="514350" indent="-514350">
              <a:buFont typeface="Arial" panose="020B0604020202020204" pitchFamily="34" charset="0"/>
              <a:buAutoNum type="alphaLcParenR"/>
              <a:defRPr/>
            </a:pPr>
            <a:r>
              <a:rPr lang="en-US" sz="2800" dirty="0" smtClean="0">
                <a:latin typeface="Courier New" panose="02070309020205020404" pitchFamily="49" charset="0"/>
                <a:cs typeface="Courier New" panose="02070309020205020404" pitchFamily="49" charset="0"/>
              </a:rPr>
              <a:t>x = 2;</a:t>
            </a:r>
            <a:endParaRPr lang="en-US" sz="2800" dirty="0" smtClean="0">
              <a:latin typeface="Courier New" panose="02070309020205020404" pitchFamily="49" charset="0"/>
              <a:cs typeface="Courier New" panose="02070309020205020404" pitchFamily="49" charset="0"/>
            </a:endParaRPr>
          </a:p>
          <a:p>
            <a:pPr marL="514350" indent="-514350">
              <a:buFont typeface="Arial" panose="020B0604020202020204" pitchFamily="34" charset="0"/>
              <a:buNone/>
              <a:defRPr/>
            </a:pPr>
            <a:r>
              <a:rPr lang="en-US" sz="2800" dirty="0" smtClean="0">
                <a:latin typeface="Courier New" panose="02070309020205020404" pitchFamily="49" charset="0"/>
                <a:cs typeface="Courier New" panose="02070309020205020404" pitchFamily="49" charset="0"/>
              </a:rPr>
              <a:t>	</a:t>
            </a:r>
            <a:r>
              <a:rPr lang="en-US" sz="2800" dirty="0" err="1" smtClean="0">
                <a:latin typeface="Courier New" panose="02070309020205020404" pitchFamily="49" charset="0"/>
                <a:cs typeface="Courier New" panose="02070309020205020404" pitchFamily="49" charset="0"/>
              </a:rPr>
              <a:t>cout</a:t>
            </a:r>
            <a:r>
              <a:rPr lang="en-US" sz="2800" dirty="0" smtClean="0">
                <a:latin typeface="Courier New" panose="02070309020205020404" pitchFamily="49" charset="0"/>
                <a:cs typeface="Courier New" panose="02070309020205020404" pitchFamily="49" charset="0"/>
              </a:rPr>
              <a:t>&lt;&lt;values[++x];</a:t>
            </a:r>
            <a:endParaRPr lang="en-US" sz="2800" dirty="0" smtClean="0">
              <a:latin typeface="Courier New" panose="02070309020205020404" pitchFamily="49" charset="0"/>
              <a:cs typeface="Courier New" panose="02070309020205020404" pitchFamily="49"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b="1" dirty="0" smtClean="0"/>
              <a:t>Declaring an Array</a:t>
            </a:r>
            <a:endParaRPr lang="en-US" b="1" dirty="0" smtClean="0"/>
          </a:p>
        </p:txBody>
      </p:sp>
      <p:sp>
        <p:nvSpPr>
          <p:cNvPr id="4099" name="Rectangle 3"/>
          <p:cNvSpPr>
            <a:spLocks noGrp="1" noChangeArrowheads="1"/>
          </p:cNvSpPr>
          <p:nvPr>
            <p:ph idx="1"/>
          </p:nvPr>
        </p:nvSpPr>
        <p:spPr/>
        <p:txBody>
          <a:bodyPr/>
          <a:lstStyle/>
          <a:p>
            <a:r>
              <a:rPr lang="en-US" dirty="0" smtClean="0"/>
              <a:t>An array, named </a:t>
            </a:r>
            <a:r>
              <a:rPr lang="en-US" b="1" dirty="0" smtClean="0">
                <a:latin typeface="Courier New" panose="02070309020205020404" pitchFamily="49" charset="0"/>
                <a:cs typeface="Courier New" panose="02070309020205020404" pitchFamily="49" charset="0"/>
              </a:rPr>
              <a:t>test</a:t>
            </a:r>
            <a:r>
              <a:rPr lang="en-US" dirty="0" smtClean="0"/>
              <a:t>, containing five variables of type </a:t>
            </a:r>
            <a:r>
              <a:rPr lang="en-US" b="1" dirty="0" err="1" smtClean="0">
                <a:latin typeface="Courier New" panose="02070309020205020404" pitchFamily="49" charset="0"/>
                <a:cs typeface="Courier New" panose="02070309020205020404" pitchFamily="49" charset="0"/>
              </a:rPr>
              <a:t>int</a:t>
            </a:r>
            <a:r>
              <a:rPr lang="en-US" dirty="0" smtClean="0"/>
              <a:t> can be declared as </a:t>
            </a:r>
            <a:endParaRPr lang="en-US" dirty="0" smtClean="0"/>
          </a:p>
          <a:p>
            <a:pPr lvl="1">
              <a:buFontTx/>
              <a:buNone/>
            </a:pPr>
            <a:r>
              <a:rPr lang="en-US" dirty="0" smtClean="0">
                <a:latin typeface="Courier New" panose="02070309020205020404" pitchFamily="49" charset="0"/>
              </a:rPr>
              <a:t>	</a:t>
            </a:r>
            <a:r>
              <a:rPr lang="en-US" b="1" dirty="0" err="1" smtClean="0">
                <a:solidFill>
                  <a:srgbClr val="00B0F0"/>
                </a:solidFill>
                <a:latin typeface="Courier New" panose="02070309020205020404" pitchFamily="49" charset="0"/>
              </a:rPr>
              <a:t>int</a:t>
            </a:r>
            <a:r>
              <a:rPr lang="en-US" b="1" dirty="0" smtClean="0">
                <a:solidFill>
                  <a:srgbClr val="00B0F0"/>
                </a:solidFill>
                <a:latin typeface="Courier New" panose="02070309020205020404" pitchFamily="49" charset="0"/>
              </a:rPr>
              <a:t> tests[5];</a:t>
            </a:r>
            <a:endParaRPr lang="en-US" b="1" dirty="0" smtClean="0">
              <a:solidFill>
                <a:srgbClr val="00B0F0"/>
              </a:solidFill>
              <a:latin typeface="Courier New" panose="02070309020205020404" pitchFamily="49" charset="0"/>
            </a:endParaRPr>
          </a:p>
          <a:p>
            <a:r>
              <a:rPr lang="en-US" dirty="0" smtClean="0"/>
              <a:t>The value in brackets is called</a:t>
            </a:r>
            <a:endParaRPr lang="en-US" dirty="0" smtClean="0"/>
          </a:p>
          <a:p>
            <a:pPr lvl="1"/>
            <a:r>
              <a:rPr lang="en-US" dirty="0" smtClean="0"/>
              <a:t>A subscript</a:t>
            </a:r>
            <a:endParaRPr lang="en-US" dirty="0" smtClean="0"/>
          </a:p>
          <a:p>
            <a:pPr lvl="1"/>
            <a:r>
              <a:rPr lang="en-US" dirty="0" smtClean="0"/>
              <a:t>An index</a:t>
            </a:r>
            <a:endParaRPr lang="en-US" dirty="0" smtClean="0"/>
          </a:p>
          <a:p>
            <a:endParaRPr lang="en-US" dirty="0" smtClean="0">
              <a:latin typeface="Courier New" panose="02070309020205020404" pitchFamily="49"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914400" y="0"/>
            <a:ext cx="8229600" cy="765175"/>
          </a:xfrm>
        </p:spPr>
        <p:txBody>
          <a:bodyPr/>
          <a:lstStyle/>
          <a:p>
            <a:r>
              <a:rPr lang="en-US" sz="4000" b="1" dirty="0" smtClean="0">
                <a:effectLst>
                  <a:outerShdw blurRad="38100" dist="38100" dir="2700000" algn="tl">
                    <a:srgbClr val="000000">
                      <a:alpha val="43137"/>
                    </a:srgbClr>
                  </a:outerShdw>
                </a:effectLst>
              </a:rPr>
              <a:t>In-Class Exercise</a:t>
            </a:r>
            <a:endParaRPr lang="en-US" sz="4000" b="1" dirty="0" smtClean="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295400"/>
            <a:ext cx="8229600" cy="4525962"/>
          </a:xfrm>
        </p:spPr>
        <p:txBody>
          <a:bodyPr/>
          <a:lstStyle/>
          <a:p>
            <a:r>
              <a:rPr lang="en-US" dirty="0" smtClean="0"/>
              <a:t>Exercise No. (3) pg. 259</a:t>
            </a:r>
            <a:endParaRPr lang="en-US" dirty="0" smtClean="0"/>
          </a:p>
          <a:p>
            <a:r>
              <a:rPr lang="en-US" dirty="0" smtClean="0"/>
              <a:t>Declare an integer array named </a:t>
            </a:r>
            <a:r>
              <a:rPr lang="en-US" dirty="0" smtClean="0">
                <a:latin typeface="Courier New" panose="02070309020205020404" pitchFamily="49" charset="0"/>
                <a:cs typeface="Courier New" panose="02070309020205020404" pitchFamily="49" charset="0"/>
              </a:rPr>
              <a:t>names</a:t>
            </a:r>
            <a:r>
              <a:rPr lang="en-US" dirty="0" smtClean="0"/>
              <a:t> with 20 elements. Write a loop that prints each element of the array.</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914400" y="0"/>
            <a:ext cx="8229600" cy="908050"/>
          </a:xfrm>
        </p:spPr>
        <p:txBody>
          <a:bodyPr/>
          <a:lstStyle/>
          <a:p>
            <a:r>
              <a:rPr lang="en-US" sz="4000" b="1" dirty="0" smtClean="0">
                <a:effectLst>
                  <a:outerShdw blurRad="38100" dist="38100" dir="2700000" algn="tl">
                    <a:srgbClr val="000000">
                      <a:alpha val="43137"/>
                    </a:srgbClr>
                  </a:outerShdw>
                </a:effectLst>
              </a:rPr>
              <a:t>In-Class Exercise</a:t>
            </a:r>
            <a:endParaRPr lang="en-US" sz="4000" b="1" dirty="0" smtClean="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143000"/>
            <a:ext cx="9144000" cy="4525963"/>
          </a:xfrm>
        </p:spPr>
        <p:txBody>
          <a:bodyPr>
            <a:noAutofit/>
          </a:bodyPr>
          <a:lstStyle/>
          <a:p>
            <a:r>
              <a:rPr lang="en-US" sz="2800" dirty="0" smtClean="0"/>
              <a:t>Write a program that lets the user enter 10 values into an array. The program should then display the largest and smallest values stored in the array.</a:t>
            </a:r>
            <a:endParaRPr lang="en-US" sz="2800" dirty="0" smtClean="0"/>
          </a:p>
          <a:p>
            <a:r>
              <a:rPr lang="en-US" sz="2800" dirty="0" smtClean="0"/>
              <a:t>Write a program that lets the user enter the total rainfall for each of 12 months into an array of doubles. The program should then calculate and display the total rainfall for the year, the average monthly rainfall, and the months with the highest and lowest amounts.</a:t>
            </a:r>
            <a:endParaRPr lang="en-US" sz="2800" dirty="0" smtClean="0"/>
          </a:p>
          <a:p>
            <a:pPr>
              <a:buFont typeface="Arial" panose="020B0604020202020204" pitchFamily="34" charset="0"/>
              <a:buNone/>
            </a:pPr>
            <a:r>
              <a:rPr lang="en-US" sz="2800" dirty="0" smtClean="0"/>
              <a:t>	</a:t>
            </a:r>
            <a:r>
              <a:rPr lang="en-US" sz="2800" i="1" dirty="0" smtClean="0"/>
              <a:t>Input Validation: Do not accept negative numbers for monthly rainfall figures.</a:t>
            </a:r>
            <a:endParaRPr lang="en-US" sz="2800"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10" presetClass="exit" presetSubtype="0" fill="hold" nodeType="withEffect">
                                  <p:stCondLst>
                                    <p:cond delay="0"/>
                                  </p:stCondLst>
                                  <p:childTnLst>
                                    <p:animEffect transition="out" filter="fade">
                                      <p:cBhvr>
                                        <p:cTn id="14" dur="2000"/>
                                        <p:tgtEl>
                                          <p:spTgt spid="3">
                                            <p:txEl>
                                              <p:pRg st="0" end="0"/>
                                            </p:txEl>
                                          </p:spTgt>
                                        </p:tgtEl>
                                      </p:cBhvr>
                                    </p:animEffect>
                                    <p:set>
                                      <p:cBhvr>
                                        <p:cTn id="15"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b="1" dirty="0" smtClean="0"/>
              <a:t>Using Parallel Arrays</a:t>
            </a:r>
            <a:endParaRPr lang="en-US" b="1" dirty="0" smtClean="0"/>
          </a:p>
        </p:txBody>
      </p:sp>
      <p:sp>
        <p:nvSpPr>
          <p:cNvPr id="43011" name="Rectangle 3"/>
          <p:cNvSpPr>
            <a:spLocks noGrp="1" noChangeArrowheads="1"/>
          </p:cNvSpPr>
          <p:nvPr>
            <p:ph idx="1"/>
          </p:nvPr>
        </p:nvSpPr>
        <p:spPr/>
        <p:txBody>
          <a:bodyPr/>
          <a:lstStyle/>
          <a:p>
            <a:r>
              <a:rPr lang="en-US" u="sng" smtClean="0"/>
              <a:t>Parallel arrays</a:t>
            </a:r>
            <a:r>
              <a:rPr lang="en-US" smtClean="0"/>
              <a:t>: two or more arrays that contain related data</a:t>
            </a:r>
            <a:endParaRPr lang="en-US" smtClean="0"/>
          </a:p>
          <a:p>
            <a:r>
              <a:rPr lang="en-US" smtClean="0"/>
              <a:t>A subscript is used to relate arrays: elements at same subscript are related</a:t>
            </a:r>
            <a:endParaRPr lang="en-US" smtClean="0"/>
          </a:p>
          <a:p>
            <a:r>
              <a:rPr lang="en-US" smtClean="0"/>
              <a:t>Arrays may be of different types</a:t>
            </a:r>
            <a:endParaRPr lang="en-US" u="sng" smtClean="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1295400"/>
          </a:xfrm>
        </p:spPr>
        <p:txBody>
          <a:bodyPr/>
          <a:lstStyle/>
          <a:p>
            <a:r>
              <a:rPr lang="en-US" smtClean="0"/>
              <a:t>Parallel Array Example</a:t>
            </a:r>
            <a:endParaRPr lang="en-US" smtClean="0"/>
          </a:p>
        </p:txBody>
      </p:sp>
      <p:sp>
        <p:nvSpPr>
          <p:cNvPr id="44035" name="Rectangle 3"/>
          <p:cNvSpPr>
            <a:spLocks noGrp="1" noChangeArrowheads="1"/>
          </p:cNvSpPr>
          <p:nvPr>
            <p:ph idx="1"/>
          </p:nvPr>
        </p:nvSpPr>
        <p:spPr>
          <a:xfrm>
            <a:off x="152400" y="1447800"/>
            <a:ext cx="8686800" cy="5105400"/>
          </a:xfrm>
        </p:spPr>
        <p:txBody>
          <a:bodyPr/>
          <a:lstStyle/>
          <a:p>
            <a:pPr>
              <a:lnSpc>
                <a:spcPct val="80000"/>
              </a:lnSpc>
              <a:buFontTx/>
              <a:buNone/>
            </a:pPr>
            <a:r>
              <a:rPr lang="en-US" sz="2400" b="1" smtClean="0">
                <a:latin typeface="Courier New" panose="02070309020205020404" pitchFamily="49" charset="0"/>
              </a:rPr>
              <a:t>	const int SIZE = 5;   // Array size</a:t>
            </a:r>
            <a:endParaRPr lang="en-US" sz="2400" b="1" smtClean="0">
              <a:latin typeface="Courier New" panose="02070309020205020404" pitchFamily="49" charset="0"/>
            </a:endParaRPr>
          </a:p>
          <a:p>
            <a:pPr>
              <a:lnSpc>
                <a:spcPct val="80000"/>
              </a:lnSpc>
              <a:buFontTx/>
              <a:buNone/>
            </a:pPr>
            <a:r>
              <a:rPr lang="en-US" sz="2400" b="1" smtClean="0"/>
              <a:t>	</a:t>
            </a:r>
            <a:r>
              <a:rPr lang="en-US" sz="2400" b="1" smtClean="0">
                <a:latin typeface="Courier New" panose="02070309020205020404" pitchFamily="49" charset="0"/>
              </a:rPr>
              <a:t>int id[SIZE];         // student ID</a:t>
            </a:r>
            <a:endParaRPr lang="en-US" sz="2400" b="1" smtClean="0">
              <a:latin typeface="Courier New" panose="02070309020205020404" pitchFamily="49" charset="0"/>
            </a:endParaRPr>
          </a:p>
          <a:p>
            <a:pPr>
              <a:lnSpc>
                <a:spcPct val="80000"/>
              </a:lnSpc>
              <a:buFontTx/>
              <a:buNone/>
            </a:pPr>
            <a:r>
              <a:rPr lang="en-US" sz="2400" b="1" smtClean="0">
                <a:latin typeface="Courier New" panose="02070309020205020404" pitchFamily="49" charset="0"/>
              </a:rPr>
              <a:t>	double average[SIZE]; // course average</a:t>
            </a:r>
            <a:endParaRPr lang="en-US" sz="2400" b="1" smtClean="0">
              <a:latin typeface="Courier New" panose="02070309020205020404" pitchFamily="49" charset="0"/>
            </a:endParaRPr>
          </a:p>
          <a:p>
            <a:pPr>
              <a:lnSpc>
                <a:spcPct val="80000"/>
              </a:lnSpc>
              <a:buFontTx/>
              <a:buNone/>
            </a:pPr>
            <a:r>
              <a:rPr lang="en-US" sz="2400" b="1" smtClean="0">
                <a:latin typeface="Courier New" panose="02070309020205020404" pitchFamily="49" charset="0"/>
              </a:rPr>
              <a:t>	char grade[SIZE];     // course grade</a:t>
            </a:r>
            <a:endParaRPr lang="en-US" sz="2400" b="1" smtClean="0">
              <a:latin typeface="Courier New" panose="02070309020205020404" pitchFamily="49" charset="0"/>
            </a:endParaRPr>
          </a:p>
          <a:p>
            <a:pPr>
              <a:lnSpc>
                <a:spcPct val="80000"/>
              </a:lnSpc>
              <a:buFontTx/>
              <a:buNone/>
            </a:pPr>
            <a:r>
              <a:rPr lang="en-US" sz="2400" b="1" smtClean="0">
                <a:latin typeface="Courier New" panose="02070309020205020404" pitchFamily="49" charset="0"/>
              </a:rPr>
              <a:t>	...</a:t>
            </a:r>
            <a:endParaRPr lang="en-US" sz="2400" b="1" smtClean="0">
              <a:latin typeface="Courier New" panose="02070309020205020404" pitchFamily="49" charset="0"/>
            </a:endParaRPr>
          </a:p>
          <a:p>
            <a:pPr>
              <a:lnSpc>
                <a:spcPct val="80000"/>
              </a:lnSpc>
              <a:buFontTx/>
              <a:buNone/>
            </a:pPr>
            <a:r>
              <a:rPr lang="en-US" sz="2400" b="1" smtClean="0">
                <a:latin typeface="Courier New" panose="02070309020205020404" pitchFamily="49" charset="0"/>
              </a:rPr>
              <a:t>	for(int i = 0; i &lt; SIZE; i++)</a:t>
            </a:r>
            <a:br>
              <a:rPr lang="en-US" sz="2400" b="1" smtClean="0">
                <a:latin typeface="Courier New" panose="02070309020205020404" pitchFamily="49" charset="0"/>
              </a:rPr>
            </a:br>
            <a:r>
              <a:rPr lang="en-US" sz="2400" b="1" smtClean="0">
                <a:latin typeface="Courier New" panose="02070309020205020404" pitchFamily="49" charset="0"/>
              </a:rPr>
              <a:t>{</a:t>
            </a:r>
            <a:endParaRPr lang="en-US" sz="2400" b="1" smtClean="0">
              <a:latin typeface="Courier New" panose="02070309020205020404" pitchFamily="49" charset="0"/>
            </a:endParaRPr>
          </a:p>
          <a:p>
            <a:pPr>
              <a:lnSpc>
                <a:spcPct val="80000"/>
              </a:lnSpc>
              <a:buFontTx/>
              <a:buNone/>
            </a:pPr>
            <a:r>
              <a:rPr lang="en-US" sz="2400" b="1" smtClean="0">
                <a:latin typeface="Courier New" panose="02070309020205020404" pitchFamily="49" charset="0"/>
              </a:rPr>
              <a:t>		cout &lt;&lt; "Student ID: " &lt;&lt; id[i]</a:t>
            </a:r>
            <a:endParaRPr lang="en-US" sz="2400" b="1" smtClean="0">
              <a:latin typeface="Courier New" panose="02070309020205020404" pitchFamily="49" charset="0"/>
            </a:endParaRPr>
          </a:p>
          <a:p>
            <a:pPr>
              <a:lnSpc>
                <a:spcPct val="80000"/>
              </a:lnSpc>
              <a:buFontTx/>
              <a:buNone/>
            </a:pPr>
            <a:r>
              <a:rPr lang="en-US" sz="2400" b="1" smtClean="0">
                <a:latin typeface="Courier New" panose="02070309020205020404" pitchFamily="49" charset="0"/>
              </a:rPr>
              <a:t>		     &lt;&lt; " average: " &lt;&lt; average[i]</a:t>
            </a:r>
            <a:endParaRPr lang="en-US" sz="2400" b="1" smtClean="0">
              <a:latin typeface="Courier New" panose="02070309020205020404" pitchFamily="49" charset="0"/>
            </a:endParaRPr>
          </a:p>
          <a:p>
            <a:pPr>
              <a:lnSpc>
                <a:spcPct val="80000"/>
              </a:lnSpc>
              <a:buFontTx/>
              <a:buNone/>
            </a:pPr>
            <a:r>
              <a:rPr lang="en-US" sz="2400" b="1" smtClean="0">
                <a:latin typeface="Courier New" panose="02070309020205020404" pitchFamily="49" charset="0"/>
              </a:rPr>
              <a:t>			&lt;&lt; " grade: " &lt;&lt; grade[i]</a:t>
            </a:r>
            <a:endParaRPr lang="en-US" sz="2400" b="1" smtClean="0">
              <a:latin typeface="Courier New" panose="02070309020205020404" pitchFamily="49" charset="0"/>
            </a:endParaRPr>
          </a:p>
          <a:p>
            <a:pPr>
              <a:lnSpc>
                <a:spcPct val="80000"/>
              </a:lnSpc>
              <a:buFontTx/>
              <a:buNone/>
            </a:pPr>
            <a:r>
              <a:rPr lang="en-US" sz="2400" b="1" smtClean="0"/>
              <a:t>	</a:t>
            </a:r>
            <a:r>
              <a:rPr lang="en-US" sz="2400" b="1" smtClean="0">
                <a:latin typeface="Courier New" panose="02070309020205020404" pitchFamily="49" charset="0"/>
              </a:rPr>
              <a:t>		&lt;&lt; endl;</a:t>
            </a:r>
            <a:br>
              <a:rPr lang="en-US" sz="2400" b="1" smtClean="0">
                <a:latin typeface="Courier New" panose="02070309020205020404" pitchFamily="49" charset="0"/>
              </a:rPr>
            </a:br>
            <a:r>
              <a:rPr lang="en-US" sz="2400" b="1" smtClean="0">
                <a:latin typeface="Courier New" panose="02070309020205020404" pitchFamily="49" charset="0"/>
              </a:rPr>
              <a:t>}</a:t>
            </a:r>
            <a:endParaRPr lang="en-US" sz="2400" b="1" smtClean="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ChangeAspect="1" noChangeArrowheads="1"/>
          </p:cNvPicPr>
          <p:nvPr/>
        </p:nvPicPr>
        <p:blipFill>
          <a:blip r:embed="rId1" cstate="print"/>
          <a:srcRect/>
          <a:stretch>
            <a:fillRect/>
          </a:stretch>
        </p:blipFill>
        <p:spPr bwMode="auto">
          <a:xfrm>
            <a:off x="0" y="836613"/>
            <a:ext cx="9144000" cy="5688012"/>
          </a:xfrm>
          <a:prstGeom prst="rect">
            <a:avLst/>
          </a:prstGeom>
          <a:noFill/>
          <a:ln w="9525">
            <a:noFill/>
            <a:miter lim="800000"/>
            <a:headEnd/>
            <a:tailEnd/>
          </a:ln>
        </p:spPr>
      </p:pic>
      <p:sp>
        <p:nvSpPr>
          <p:cNvPr id="45059" name="Text Box 3"/>
          <p:cNvSpPr txBox="1">
            <a:spLocks noChangeArrowheads="1"/>
          </p:cNvSpPr>
          <p:nvPr/>
        </p:nvSpPr>
        <p:spPr bwMode="auto">
          <a:xfrm>
            <a:off x="5746750" y="6400800"/>
            <a:ext cx="3016250" cy="457200"/>
          </a:xfrm>
          <a:prstGeom prst="rect">
            <a:avLst/>
          </a:prstGeom>
          <a:noFill/>
          <a:ln w="9525">
            <a:noFill/>
            <a:miter lim="800000"/>
          </a:ln>
        </p:spPr>
        <p:txBody>
          <a:bodyPr wrap="none">
            <a:spAutoFit/>
          </a:bodyPr>
          <a:lstStyle/>
          <a:p>
            <a:r>
              <a:rPr lang="en-US" sz="2400" i="1"/>
              <a:t>(Program Continues)</a:t>
            </a:r>
            <a:endParaRPr lang="en-US" sz="2400" i="1"/>
          </a:p>
        </p:txBody>
      </p:sp>
      <p:sp>
        <p:nvSpPr>
          <p:cNvPr id="45060" name="Rectangle 4"/>
          <p:cNvSpPr>
            <a:spLocks noChangeArrowheads="1"/>
          </p:cNvSpPr>
          <p:nvPr/>
        </p:nvSpPr>
        <p:spPr bwMode="auto">
          <a:xfrm>
            <a:off x="0" y="0"/>
            <a:ext cx="9144000" cy="765175"/>
          </a:xfrm>
          <a:prstGeom prst="rect">
            <a:avLst/>
          </a:prstGeom>
          <a:noFill/>
          <a:ln w="9525">
            <a:noFill/>
            <a:miter lim="800000"/>
          </a:ln>
        </p:spPr>
        <p:txBody>
          <a:bodyPr anchor="ctr"/>
          <a:lstStyle/>
          <a:p>
            <a:pPr algn="ctr" eaLnBrk="0" hangingPunct="0"/>
            <a:r>
              <a:rPr lang="en-US" sz="2800" b="1"/>
              <a:t>Parallel Array Example</a:t>
            </a:r>
            <a:endParaRPr lang="en-US" sz="2800" b="1"/>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p:cNvPicPr>
            <a:picLocks noChangeAspect="1" noChangeArrowheads="1"/>
          </p:cNvPicPr>
          <p:nvPr/>
        </p:nvPicPr>
        <p:blipFill>
          <a:blip r:embed="rId1" cstate="print"/>
          <a:srcRect/>
          <a:stretch>
            <a:fillRect/>
          </a:stretch>
        </p:blipFill>
        <p:spPr bwMode="auto">
          <a:xfrm>
            <a:off x="0" y="1268413"/>
            <a:ext cx="9144000" cy="5589587"/>
          </a:xfrm>
          <a:prstGeom prst="rect">
            <a:avLst/>
          </a:prstGeom>
          <a:noFill/>
          <a:ln w="9525">
            <a:noFill/>
            <a:miter lim="800000"/>
            <a:headEnd/>
            <a:tailEnd/>
          </a:ln>
        </p:spPr>
      </p:pic>
      <p:sp>
        <p:nvSpPr>
          <p:cNvPr id="46083" name="Text Box 3"/>
          <p:cNvSpPr txBox="1">
            <a:spLocks noChangeArrowheads="1"/>
          </p:cNvSpPr>
          <p:nvPr/>
        </p:nvSpPr>
        <p:spPr bwMode="auto">
          <a:xfrm>
            <a:off x="0" y="692150"/>
            <a:ext cx="7165975" cy="641350"/>
          </a:xfrm>
          <a:prstGeom prst="rect">
            <a:avLst/>
          </a:prstGeom>
          <a:noFill/>
          <a:ln w="9525">
            <a:noFill/>
            <a:miter lim="800000"/>
          </a:ln>
        </p:spPr>
        <p:txBody>
          <a:bodyPr>
            <a:spAutoFit/>
          </a:bodyPr>
          <a:lstStyle/>
          <a:p>
            <a:r>
              <a:rPr lang="en-US" sz="3600">
                <a:solidFill>
                  <a:srgbClr val="3333CC"/>
                </a:solidFill>
              </a:rPr>
              <a:t>Program 7-12</a:t>
            </a:r>
            <a:r>
              <a:rPr lang="en-US" sz="3600" i="1">
                <a:solidFill>
                  <a:srgbClr val="3333CC"/>
                </a:solidFill>
              </a:rPr>
              <a:t> (Continued)</a:t>
            </a:r>
            <a:endParaRPr lang="en-US" sz="3600" i="1">
              <a:solidFill>
                <a:srgbClr val="3333CC"/>
              </a:solidFill>
            </a:endParaRPr>
          </a:p>
        </p:txBody>
      </p:sp>
      <p:sp>
        <p:nvSpPr>
          <p:cNvPr id="46084" name="Rectangle 4"/>
          <p:cNvSpPr>
            <a:spLocks noChangeArrowheads="1"/>
          </p:cNvSpPr>
          <p:nvPr/>
        </p:nvSpPr>
        <p:spPr bwMode="auto">
          <a:xfrm>
            <a:off x="0" y="0"/>
            <a:ext cx="9144000" cy="549275"/>
          </a:xfrm>
          <a:prstGeom prst="rect">
            <a:avLst/>
          </a:prstGeom>
          <a:noFill/>
          <a:ln w="9525">
            <a:noFill/>
            <a:miter lim="800000"/>
          </a:ln>
        </p:spPr>
        <p:txBody>
          <a:bodyPr anchor="ctr"/>
          <a:lstStyle/>
          <a:p>
            <a:pPr algn="ctr" eaLnBrk="0" hangingPunct="0"/>
            <a:r>
              <a:rPr lang="en-US" sz="2800" b="1"/>
              <a:t>Parallel Array Example</a:t>
            </a:r>
            <a:endParaRPr lang="en-US" sz="2800" b="1"/>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p:cNvPicPr>
            <a:picLocks noChangeAspect="1" noChangeArrowheads="1"/>
          </p:cNvPicPr>
          <p:nvPr/>
        </p:nvPicPr>
        <p:blipFill>
          <a:blip r:embed="rId1" cstate="print"/>
          <a:srcRect/>
          <a:stretch>
            <a:fillRect/>
          </a:stretch>
        </p:blipFill>
        <p:spPr bwMode="auto">
          <a:xfrm>
            <a:off x="1187450" y="692150"/>
            <a:ext cx="5813425" cy="1571625"/>
          </a:xfrm>
          <a:prstGeom prst="rect">
            <a:avLst/>
          </a:prstGeom>
          <a:noFill/>
          <a:ln w="9525">
            <a:noFill/>
            <a:miter lim="800000"/>
            <a:headEnd/>
            <a:tailEnd/>
          </a:ln>
        </p:spPr>
      </p:pic>
      <p:pic>
        <p:nvPicPr>
          <p:cNvPr id="47107" name="Picture 3" descr="0714sowc copy"/>
          <p:cNvPicPr>
            <a:picLocks noChangeAspect="1" noChangeArrowheads="1"/>
          </p:cNvPicPr>
          <p:nvPr/>
        </p:nvPicPr>
        <p:blipFill>
          <a:blip r:embed="rId2" cstate="print"/>
          <a:srcRect/>
          <a:stretch>
            <a:fillRect/>
          </a:stretch>
        </p:blipFill>
        <p:spPr bwMode="auto">
          <a:xfrm>
            <a:off x="1187450" y="3284538"/>
            <a:ext cx="5943600" cy="2744787"/>
          </a:xfrm>
          <a:prstGeom prst="rect">
            <a:avLst/>
          </a:prstGeom>
          <a:noFill/>
          <a:ln w="9525">
            <a:noFill/>
            <a:miter lim="800000"/>
            <a:headEnd/>
            <a:tailEnd/>
          </a:ln>
        </p:spPr>
      </p:pic>
      <p:sp>
        <p:nvSpPr>
          <p:cNvPr id="47108" name="Text Box 4"/>
          <p:cNvSpPr txBox="1">
            <a:spLocks noChangeArrowheads="1"/>
          </p:cNvSpPr>
          <p:nvPr/>
        </p:nvSpPr>
        <p:spPr bwMode="auto">
          <a:xfrm>
            <a:off x="0" y="2420938"/>
            <a:ext cx="8001000" cy="822325"/>
          </a:xfrm>
          <a:prstGeom prst="rect">
            <a:avLst/>
          </a:prstGeom>
          <a:noFill/>
          <a:ln w="9525">
            <a:noFill/>
            <a:miter lim="800000"/>
          </a:ln>
        </p:spPr>
        <p:txBody>
          <a:bodyPr>
            <a:spAutoFit/>
          </a:bodyPr>
          <a:lstStyle/>
          <a:p>
            <a:pPr>
              <a:spcBef>
                <a:spcPct val="50000"/>
              </a:spcBef>
            </a:pPr>
            <a:r>
              <a:rPr lang="en-US" sz="2400"/>
              <a:t>The </a:t>
            </a:r>
            <a:r>
              <a:rPr lang="en-US" sz="2400">
                <a:latin typeface="Courier New" panose="02070309020205020404" pitchFamily="49" charset="0"/>
              </a:rPr>
              <a:t>hours</a:t>
            </a:r>
            <a:r>
              <a:rPr lang="en-US" sz="2400"/>
              <a:t> and </a:t>
            </a:r>
            <a:r>
              <a:rPr lang="en-US" sz="2400">
                <a:latin typeface="Courier New" panose="02070309020205020404" pitchFamily="49" charset="0"/>
              </a:rPr>
              <a:t>payRate</a:t>
            </a:r>
            <a:r>
              <a:rPr lang="en-US" sz="2400"/>
              <a:t> arrays are related through their subscripts:</a:t>
            </a:r>
            <a:endParaRPr lang="en-US" sz="2400"/>
          </a:p>
        </p:txBody>
      </p:sp>
      <p:sp>
        <p:nvSpPr>
          <p:cNvPr id="47109" name="Rectangle 5"/>
          <p:cNvSpPr>
            <a:spLocks noChangeArrowheads="1"/>
          </p:cNvSpPr>
          <p:nvPr/>
        </p:nvSpPr>
        <p:spPr bwMode="auto">
          <a:xfrm>
            <a:off x="0" y="0"/>
            <a:ext cx="9144000" cy="765175"/>
          </a:xfrm>
          <a:prstGeom prst="rect">
            <a:avLst/>
          </a:prstGeom>
          <a:noFill/>
          <a:ln w="9525">
            <a:noFill/>
            <a:miter lim="800000"/>
          </a:ln>
        </p:spPr>
        <p:txBody>
          <a:bodyPr anchor="ctr"/>
          <a:lstStyle/>
          <a:p>
            <a:pPr algn="ctr" eaLnBrk="0" hangingPunct="0"/>
            <a:r>
              <a:rPr lang="en-US" sz="2800"/>
              <a:t>Parallel Array Example</a:t>
            </a:r>
            <a:endParaRPr lang="en-US" sz="2800"/>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0" y="146050"/>
            <a:ext cx="9144000" cy="692150"/>
          </a:xfrm>
          <a:prstGeom prst="rect">
            <a:avLst/>
          </a:prstGeom>
          <a:noFill/>
          <a:ln w="9525">
            <a:noFill/>
            <a:miter lim="800000"/>
          </a:ln>
        </p:spPr>
        <p:txBody>
          <a:bodyPr anchor="b"/>
          <a:lstStyle/>
          <a:p>
            <a:pPr algn="ctr" eaLnBrk="0" hangingPunct="0"/>
            <a:r>
              <a:rPr lang="en-US" sz="4000" b="1" dirty="0">
                <a:effectLst>
                  <a:outerShdw blurRad="38100" dist="38100" dir="2700000" algn="tl">
                    <a:srgbClr val="000000">
                      <a:alpha val="43137"/>
                    </a:srgbClr>
                  </a:outerShdw>
                </a:effectLst>
              </a:rPr>
              <a:t>In-Class Exercise</a:t>
            </a:r>
            <a:endParaRPr lang="en-US" sz="4000" b="1" dirty="0">
              <a:effectLst>
                <a:outerShdw blurRad="38100" dist="38100" dir="2700000" algn="tl">
                  <a:srgbClr val="000000">
                    <a:alpha val="43137"/>
                  </a:srgbClr>
                </a:outerShdw>
              </a:effectLst>
            </a:endParaRPr>
          </a:p>
        </p:txBody>
      </p:sp>
      <p:sp>
        <p:nvSpPr>
          <p:cNvPr id="48131" name="Rectangle 3"/>
          <p:cNvSpPr>
            <a:spLocks noChangeArrowheads="1"/>
          </p:cNvSpPr>
          <p:nvPr/>
        </p:nvSpPr>
        <p:spPr bwMode="auto">
          <a:xfrm>
            <a:off x="179388" y="1214437"/>
            <a:ext cx="8294687" cy="990600"/>
          </a:xfrm>
          <a:prstGeom prst="rect">
            <a:avLst/>
          </a:prstGeom>
          <a:noFill/>
          <a:ln w="9525">
            <a:noFill/>
            <a:miter lim="800000"/>
          </a:ln>
        </p:spPr>
        <p:txBody>
          <a:bodyPr rIns="0"/>
          <a:lstStyle/>
          <a:p>
            <a:pPr marL="342900" indent="-342900" eaLnBrk="0" hangingPunct="0">
              <a:spcBef>
                <a:spcPct val="20000"/>
              </a:spcBef>
              <a:buFontTx/>
              <a:buChar char="•"/>
            </a:pPr>
            <a:r>
              <a:rPr lang="en-US" sz="2400" dirty="0"/>
              <a:t>What is the output of the following code? </a:t>
            </a:r>
            <a:endParaRPr lang="en-US" sz="2400" dirty="0" smtClean="0"/>
          </a:p>
          <a:p>
            <a:pPr marL="342900" indent="-342900" eaLnBrk="0" hangingPunct="0">
              <a:spcBef>
                <a:spcPct val="20000"/>
              </a:spcBef>
            </a:pPr>
            <a:r>
              <a:rPr lang="en-US" sz="2400" dirty="0" smtClean="0"/>
              <a:t>     (</a:t>
            </a:r>
            <a:r>
              <a:rPr lang="en-US" sz="2400" dirty="0"/>
              <a:t>You may need to use a calculator.) </a:t>
            </a:r>
            <a:r>
              <a:rPr lang="en-US" dirty="0"/>
              <a:t>.</a:t>
            </a:r>
            <a:endParaRPr lang="en-US" dirty="0"/>
          </a:p>
          <a:p>
            <a:pPr marL="342900" indent="-342900" eaLnBrk="0" hangingPunct="0">
              <a:spcBef>
                <a:spcPct val="20000"/>
              </a:spcBef>
              <a:buFontTx/>
              <a:buChar char="•"/>
            </a:pPr>
            <a:endParaRPr lang="en-US" dirty="0"/>
          </a:p>
          <a:p>
            <a:pPr marL="342900" indent="-342900" eaLnBrk="0" hangingPunct="0">
              <a:spcBef>
                <a:spcPct val="20000"/>
              </a:spcBef>
            </a:pPr>
            <a:endParaRPr lang="en-US" dirty="0"/>
          </a:p>
          <a:p>
            <a:pPr marL="342900" indent="-342900" eaLnBrk="0" hangingPunct="0">
              <a:spcBef>
                <a:spcPct val="20000"/>
              </a:spcBef>
              <a:buFontTx/>
              <a:buChar char="•"/>
            </a:pPr>
            <a:endParaRPr lang="en-US" dirty="0"/>
          </a:p>
          <a:p>
            <a:pPr marL="342900" indent="-342900" eaLnBrk="0" hangingPunct="0">
              <a:spcBef>
                <a:spcPct val="20000"/>
              </a:spcBef>
              <a:buFontTx/>
              <a:buChar char="•"/>
            </a:pPr>
            <a:endParaRPr lang="en-US" dirty="0"/>
          </a:p>
        </p:txBody>
      </p:sp>
      <p:sp>
        <p:nvSpPr>
          <p:cNvPr id="48132" name="Text Box 4"/>
          <p:cNvSpPr txBox="1">
            <a:spLocks noChangeArrowheads="1"/>
          </p:cNvSpPr>
          <p:nvPr/>
        </p:nvSpPr>
        <p:spPr bwMode="auto">
          <a:xfrm>
            <a:off x="611188" y="2222500"/>
            <a:ext cx="7743825" cy="3416300"/>
          </a:xfrm>
          <a:prstGeom prst="rect">
            <a:avLst/>
          </a:prstGeom>
          <a:solidFill>
            <a:srgbClr val="CCFFFF"/>
          </a:solidFill>
          <a:ln w="9525">
            <a:solidFill>
              <a:schemeClr val="tx1"/>
            </a:solidFill>
            <a:miter lim="800000"/>
          </a:ln>
        </p:spPr>
        <p:txBody>
          <a:bodyPr>
            <a:spAutoFit/>
          </a:bodyPr>
          <a:lstStyle/>
          <a:p>
            <a:r>
              <a:rPr lang="en-US">
                <a:latin typeface="Courier New" panose="02070309020205020404" pitchFamily="49" charset="0"/>
              </a:rPr>
              <a:t>const int SIZE = 5; </a:t>
            </a:r>
            <a:endParaRPr lang="en-US">
              <a:latin typeface="Courier New" panose="02070309020205020404" pitchFamily="49" charset="0"/>
            </a:endParaRPr>
          </a:p>
          <a:p>
            <a:r>
              <a:rPr lang="en-US">
                <a:latin typeface="Courier New" panose="02070309020205020404" pitchFamily="49" charset="0"/>
              </a:rPr>
              <a:t>int time[SIZE] = {1, 2, 3, 4, 5},</a:t>
            </a:r>
            <a:endParaRPr lang="en-US">
              <a:latin typeface="Courier New" panose="02070309020205020404" pitchFamily="49" charset="0"/>
            </a:endParaRPr>
          </a:p>
          <a:p>
            <a:r>
              <a:rPr lang="en-US">
                <a:latin typeface="Courier New" panose="02070309020205020404" pitchFamily="49" charset="0"/>
              </a:rPr>
              <a:t>speed[SIZE] = {18, 4, 27, 52, 100}, </a:t>
            </a:r>
            <a:endParaRPr lang="en-US">
              <a:latin typeface="Courier New" panose="02070309020205020404" pitchFamily="49" charset="0"/>
            </a:endParaRPr>
          </a:p>
          <a:p>
            <a:r>
              <a:rPr lang="en-US">
                <a:latin typeface="Courier New" panose="02070309020205020404" pitchFamily="49" charset="0"/>
              </a:rPr>
              <a:t>dist[SIZE]; </a:t>
            </a:r>
            <a:endParaRPr lang="en-US">
              <a:latin typeface="Courier New" panose="02070309020205020404" pitchFamily="49" charset="0"/>
            </a:endParaRPr>
          </a:p>
          <a:p>
            <a:endParaRPr lang="en-US">
              <a:latin typeface="Courier New" panose="02070309020205020404" pitchFamily="49" charset="0"/>
            </a:endParaRPr>
          </a:p>
          <a:p>
            <a:r>
              <a:rPr lang="en-US">
                <a:latin typeface="Courier New" panose="02070309020205020404" pitchFamily="49" charset="0"/>
              </a:rPr>
              <a:t>for (int count = 0; count &lt; SIZE; count++) </a:t>
            </a:r>
            <a:endParaRPr lang="en-US">
              <a:latin typeface="Courier New" panose="02070309020205020404" pitchFamily="49" charset="0"/>
            </a:endParaRPr>
          </a:p>
          <a:p>
            <a:r>
              <a:rPr lang="en-US">
                <a:latin typeface="Courier New" panose="02070309020205020404" pitchFamily="49" charset="0"/>
              </a:rPr>
              <a:t>	dist[count] = time[count] * speed[count]; </a:t>
            </a:r>
            <a:endParaRPr lang="en-US">
              <a:latin typeface="Courier New" panose="02070309020205020404" pitchFamily="49" charset="0"/>
            </a:endParaRPr>
          </a:p>
          <a:p>
            <a:r>
              <a:rPr lang="en-US">
                <a:latin typeface="Courier New" panose="02070309020205020404" pitchFamily="49" charset="0"/>
              </a:rPr>
              <a:t>for (int count = 0; count &lt; SIZE; count++) { </a:t>
            </a:r>
            <a:endParaRPr lang="en-US">
              <a:latin typeface="Courier New" panose="02070309020205020404" pitchFamily="49" charset="0"/>
            </a:endParaRPr>
          </a:p>
          <a:p>
            <a:r>
              <a:rPr lang="en-US">
                <a:latin typeface="Courier New" panose="02070309020205020404" pitchFamily="49" charset="0"/>
              </a:rPr>
              <a:t>	cout &lt;&lt; time[count] &lt;&lt; " ";</a:t>
            </a:r>
            <a:endParaRPr lang="en-US">
              <a:latin typeface="Courier New" panose="02070309020205020404" pitchFamily="49" charset="0"/>
            </a:endParaRPr>
          </a:p>
          <a:p>
            <a:r>
              <a:rPr lang="en-US">
                <a:latin typeface="Courier New" panose="02070309020205020404" pitchFamily="49" charset="0"/>
              </a:rPr>
              <a:t>	cout &lt;&lt; speed[count] &lt;&lt; " "; </a:t>
            </a:r>
            <a:endParaRPr lang="en-US">
              <a:latin typeface="Courier New" panose="02070309020205020404" pitchFamily="49" charset="0"/>
            </a:endParaRPr>
          </a:p>
          <a:p>
            <a:r>
              <a:rPr lang="en-US">
                <a:latin typeface="Courier New" panose="02070309020205020404" pitchFamily="49" charset="0"/>
              </a:rPr>
              <a:t>	cout « dist[count] &lt;&lt; endl; </a:t>
            </a:r>
            <a:endParaRPr lang="en-US">
              <a:latin typeface="Courier New" panose="02070309020205020404" pitchFamily="49" charset="0"/>
            </a:endParaRPr>
          </a:p>
          <a:p>
            <a:r>
              <a:rPr lang="en-US">
                <a:latin typeface="Courier New" panose="02070309020205020404" pitchFamily="49" charset="0"/>
              </a:rPr>
              <a:t>} </a:t>
            </a:r>
            <a:endParaRPr lang="en-US">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sz="4000" b="1" dirty="0" smtClean="0">
                <a:effectLst>
                  <a:outerShdw blurRad="38100" dist="38100" dir="2700000" algn="tl">
                    <a:srgbClr val="000000">
                      <a:alpha val="43137"/>
                    </a:srgbClr>
                  </a:outerShdw>
                </a:effectLst>
              </a:rPr>
              <a:t>In-Class Exercise</a:t>
            </a:r>
            <a:endParaRPr lang="en-US" sz="4000" b="1" dirty="0" smtClean="0">
              <a:effectLst>
                <a:outerShdw blurRad="38100" dist="38100" dir="2700000" algn="tl">
                  <a:srgbClr val="000000">
                    <a:alpha val="43137"/>
                  </a:srgbClr>
                </a:outerShdw>
              </a:effectLst>
            </a:endParaRPr>
          </a:p>
        </p:txBody>
      </p:sp>
      <p:sp>
        <p:nvSpPr>
          <p:cNvPr id="49155" name="Content Placeholder 2"/>
          <p:cNvSpPr>
            <a:spLocks noGrp="1"/>
          </p:cNvSpPr>
          <p:nvPr>
            <p:ph idx="1"/>
          </p:nvPr>
        </p:nvSpPr>
        <p:spPr/>
        <p:txBody>
          <a:bodyPr/>
          <a:lstStyle/>
          <a:p>
            <a:r>
              <a:rPr lang="en-US" smtClean="0"/>
              <a:t>Write a program that store the populations of 12 countries. Define 2 arrays that may be used in parallel to store the names of the countries and their populations. Write a loop that uses these arrays to print each country’s name and its population.</a:t>
            </a:r>
            <a:endParaRPr lang="en-US"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609600"/>
            <a:ext cx="8229600" cy="1143000"/>
          </a:xfrm>
        </p:spPr>
        <p:txBody>
          <a:bodyPr/>
          <a:lstStyle/>
          <a:p>
            <a:r>
              <a:rPr lang="en-US" b="1" dirty="0" smtClean="0"/>
              <a:t>Arrays as Function Arguments</a:t>
            </a:r>
            <a:endParaRPr lang="en-US" b="1" dirty="0" smtClean="0"/>
          </a:p>
        </p:txBody>
      </p:sp>
      <p:sp>
        <p:nvSpPr>
          <p:cNvPr id="50179" name="Rectangle 3"/>
          <p:cNvSpPr>
            <a:spLocks noGrp="1" noChangeArrowheads="1"/>
          </p:cNvSpPr>
          <p:nvPr>
            <p:ph idx="1"/>
          </p:nvPr>
        </p:nvSpPr>
        <p:spPr>
          <a:xfrm>
            <a:off x="0" y="1828800"/>
            <a:ext cx="9144000" cy="4114800"/>
          </a:xfrm>
        </p:spPr>
        <p:txBody>
          <a:bodyPr/>
          <a:lstStyle/>
          <a:p>
            <a:pPr>
              <a:lnSpc>
                <a:spcPct val="80000"/>
              </a:lnSpc>
            </a:pPr>
            <a:r>
              <a:rPr lang="en-US" dirty="0" smtClean="0"/>
              <a:t>To pass an array to a function, just use the array name:</a:t>
            </a:r>
            <a:endParaRPr lang="en-US" dirty="0" smtClean="0"/>
          </a:p>
          <a:p>
            <a:pPr lvl="1">
              <a:lnSpc>
                <a:spcPct val="80000"/>
              </a:lnSpc>
              <a:buFontTx/>
              <a:buNone/>
            </a:pPr>
            <a:r>
              <a:rPr lang="en-US" sz="2400" dirty="0" smtClean="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showScores</a:t>
            </a:r>
            <a:r>
              <a:rPr lang="en-US" dirty="0" smtClean="0">
                <a:latin typeface="Courier New" panose="02070309020205020404" pitchFamily="49" charset="0"/>
                <a:ea typeface="MS PGothic" panose="020B0600070205080204" pitchFamily="34" charset="-128"/>
              </a:rPr>
              <a:t>(tests</a:t>
            </a:r>
            <a:r>
              <a:rPr lang="en-US" dirty="0" smtClean="0">
                <a:latin typeface="Courier New" panose="02070309020205020404" pitchFamily="49" charset="0"/>
                <a:ea typeface="MS PGothic" panose="020B0600070205080204" pitchFamily="34" charset="-128"/>
              </a:rPr>
              <a:t>);</a:t>
            </a:r>
            <a:endParaRPr lang="en-US" dirty="0" smtClean="0">
              <a:latin typeface="Courier New" panose="02070309020205020404" pitchFamily="49" charset="0"/>
              <a:ea typeface="MS PGothic" panose="020B0600070205080204" pitchFamily="34" charset="-128"/>
            </a:endParaRPr>
          </a:p>
          <a:p>
            <a:pPr lvl="1">
              <a:lnSpc>
                <a:spcPct val="80000"/>
              </a:lnSpc>
              <a:buFontTx/>
              <a:buNone/>
            </a:pPr>
            <a:endParaRPr lang="en-US" dirty="0" smtClean="0">
              <a:ea typeface="MS PGothic" panose="020B0600070205080204" pitchFamily="34" charset="-128"/>
            </a:endParaRPr>
          </a:p>
          <a:p>
            <a:pPr>
              <a:lnSpc>
                <a:spcPct val="80000"/>
              </a:lnSpc>
            </a:pPr>
            <a:r>
              <a:rPr lang="en-US" dirty="0" smtClean="0"/>
              <a:t>To define a function that takes an array parameter, use empty </a:t>
            </a:r>
            <a:r>
              <a:rPr lang="en-US" dirty="0" smtClean="0">
                <a:latin typeface="Courier New" panose="02070309020205020404" pitchFamily="49" charset="0"/>
              </a:rPr>
              <a:t>[]</a:t>
            </a:r>
            <a:r>
              <a:rPr lang="en-US" dirty="0" smtClean="0"/>
              <a:t> for array argument:</a:t>
            </a:r>
            <a:endParaRPr lang="en-US" dirty="0" smtClean="0"/>
          </a:p>
          <a:p>
            <a:pPr lvl="1">
              <a:lnSpc>
                <a:spcPct val="80000"/>
              </a:lnSpc>
              <a:buFontTx/>
              <a:buNone/>
            </a:pPr>
            <a:r>
              <a:rPr lang="en-US" sz="2400" dirty="0" smtClean="0">
                <a:latin typeface="Courier New" panose="02070309020205020404" pitchFamily="49" charset="0"/>
                <a:ea typeface="MS PGothic" panose="020B0600070205080204" pitchFamily="34" charset="-128"/>
              </a:rPr>
              <a:t>void </a:t>
            </a:r>
            <a:r>
              <a:rPr lang="en-US" sz="2400" dirty="0" err="1" smtClean="0">
                <a:latin typeface="Courier New" panose="02070309020205020404" pitchFamily="49" charset="0"/>
                <a:ea typeface="MS PGothic" panose="020B0600070205080204" pitchFamily="34" charset="-128"/>
              </a:rPr>
              <a:t>showScores</a:t>
            </a:r>
            <a:r>
              <a:rPr lang="en-US" sz="2400" dirty="0" smtClean="0">
                <a:latin typeface="Courier New" panose="02070309020205020404" pitchFamily="49" charset="0"/>
                <a:ea typeface="MS PGothic" panose="020B0600070205080204" pitchFamily="34" charset="-128"/>
              </a:rPr>
              <a:t>(</a:t>
            </a:r>
            <a:r>
              <a:rPr lang="en-US" sz="2400" dirty="0" err="1" smtClean="0">
                <a:latin typeface="Courier New" panose="02070309020205020404" pitchFamily="49" charset="0"/>
                <a:ea typeface="MS PGothic" panose="020B0600070205080204" pitchFamily="34" charset="-128"/>
              </a:rPr>
              <a:t>int</a:t>
            </a:r>
            <a:r>
              <a:rPr lang="en-US" sz="2400" dirty="0" smtClean="0">
                <a:latin typeface="Courier New" panose="02070309020205020404" pitchFamily="49" charset="0"/>
                <a:ea typeface="MS PGothic" panose="020B0600070205080204" pitchFamily="34" charset="-128"/>
              </a:rPr>
              <a:t> []); // function prototype</a:t>
            </a:r>
            <a:endParaRPr lang="en-US" sz="2400" dirty="0" smtClean="0">
              <a:latin typeface="Courier New" panose="02070309020205020404" pitchFamily="49" charset="0"/>
              <a:ea typeface="MS PGothic" panose="020B0600070205080204" pitchFamily="34" charset="-128"/>
            </a:endParaRPr>
          </a:p>
          <a:p>
            <a:pPr lvl="1">
              <a:lnSpc>
                <a:spcPct val="80000"/>
              </a:lnSpc>
              <a:buFontTx/>
              <a:buNone/>
            </a:pPr>
            <a:r>
              <a:rPr lang="en-US" sz="2400" dirty="0" smtClean="0">
                <a:latin typeface="Courier New" panose="02070309020205020404" pitchFamily="49" charset="0"/>
                <a:ea typeface="MS PGothic" panose="020B0600070205080204" pitchFamily="34" charset="-128"/>
              </a:rPr>
              <a:t>void </a:t>
            </a:r>
            <a:r>
              <a:rPr lang="en-US" sz="2400" dirty="0" err="1" smtClean="0">
                <a:latin typeface="Courier New" panose="02070309020205020404" pitchFamily="49" charset="0"/>
                <a:ea typeface="MS PGothic" panose="020B0600070205080204" pitchFamily="34" charset="-128"/>
              </a:rPr>
              <a:t>showScores</a:t>
            </a:r>
            <a:r>
              <a:rPr lang="en-US" sz="2400" dirty="0" smtClean="0">
                <a:latin typeface="Courier New" panose="02070309020205020404" pitchFamily="49" charset="0"/>
                <a:ea typeface="MS PGothic" panose="020B0600070205080204" pitchFamily="34" charset="-128"/>
              </a:rPr>
              <a:t>(</a:t>
            </a:r>
            <a:r>
              <a:rPr lang="en-US" sz="2400" dirty="0" err="1" smtClean="0">
                <a:latin typeface="Courier New" panose="02070309020205020404" pitchFamily="49" charset="0"/>
                <a:ea typeface="MS PGothic" panose="020B0600070205080204" pitchFamily="34" charset="-128"/>
              </a:rPr>
              <a:t>int</a:t>
            </a:r>
            <a:r>
              <a:rPr lang="en-US" sz="2400" dirty="0" smtClean="0">
                <a:latin typeface="Courier New" panose="02070309020205020404" pitchFamily="49" charset="0"/>
                <a:ea typeface="MS PGothic" panose="020B0600070205080204" pitchFamily="34" charset="-128"/>
              </a:rPr>
              <a:t> tests[])// function header</a:t>
            </a:r>
            <a:endParaRPr lang="en-US" sz="2400" dirty="0"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b="1" dirty="0" smtClean="0"/>
              <a:t>Array - Memory Layout</a:t>
            </a:r>
            <a:endParaRPr lang="en-US" b="1" dirty="0" smtClean="0"/>
          </a:p>
        </p:txBody>
      </p:sp>
      <p:sp>
        <p:nvSpPr>
          <p:cNvPr id="5123" name="Rectangle 3"/>
          <p:cNvSpPr>
            <a:spLocks noGrp="1" noChangeArrowheads="1"/>
          </p:cNvSpPr>
          <p:nvPr>
            <p:ph idx="1"/>
          </p:nvPr>
        </p:nvSpPr>
        <p:spPr/>
        <p:txBody>
          <a:bodyPr/>
          <a:lstStyle/>
          <a:p>
            <a:r>
              <a:rPr lang="en-US" dirty="0" smtClean="0"/>
              <a:t>The definition:</a:t>
            </a:r>
            <a:endParaRPr lang="en-US" dirty="0" smtClean="0"/>
          </a:p>
          <a:p>
            <a:pPr lvl="1">
              <a:buFontTx/>
              <a:buNone/>
            </a:pPr>
            <a:r>
              <a:rPr lang="en-US" dirty="0" smtClean="0">
                <a:ea typeface="MS PGothic" panose="020B0600070205080204" pitchFamily="34" charset="-128"/>
              </a:rPr>
              <a:t>	 </a:t>
            </a:r>
            <a:r>
              <a:rPr lang="en-US" b="1" dirty="0" err="1" smtClean="0">
                <a:solidFill>
                  <a:srgbClr val="00B0F0"/>
                </a:solidFill>
                <a:latin typeface="Courier New" panose="02070309020205020404" pitchFamily="49" charset="0"/>
                <a:ea typeface="MS PGothic" panose="020B0600070205080204" pitchFamily="34" charset="-128"/>
              </a:rPr>
              <a:t>int</a:t>
            </a:r>
            <a:r>
              <a:rPr lang="en-US" b="1" dirty="0" smtClean="0">
                <a:solidFill>
                  <a:srgbClr val="00B0F0"/>
                </a:solidFill>
                <a:latin typeface="Courier New" panose="02070309020205020404" pitchFamily="49" charset="0"/>
                <a:ea typeface="MS PGothic" panose="020B0600070205080204" pitchFamily="34" charset="-128"/>
              </a:rPr>
              <a:t> tests[5];</a:t>
            </a:r>
            <a:endParaRPr lang="en-US" b="1" dirty="0" smtClean="0">
              <a:solidFill>
                <a:srgbClr val="00B0F0"/>
              </a:solidFill>
              <a:latin typeface="Courier New" panose="02070309020205020404" pitchFamily="49" charset="0"/>
              <a:ea typeface="MS PGothic" panose="020B0600070205080204" pitchFamily="34" charset="-128"/>
            </a:endParaRPr>
          </a:p>
          <a:p>
            <a:pPr>
              <a:buFontTx/>
              <a:buNone/>
            </a:pPr>
            <a:r>
              <a:rPr lang="en-US" dirty="0" smtClean="0">
                <a:latin typeface="Courier New" panose="02070309020205020404" pitchFamily="49" charset="0"/>
              </a:rPr>
              <a:t>	</a:t>
            </a:r>
            <a:r>
              <a:rPr lang="en-US" dirty="0" smtClean="0"/>
              <a:t>allocates the following memory:</a:t>
            </a:r>
            <a:endParaRPr lang="en-US" dirty="0" smtClean="0">
              <a:latin typeface="Courier New" panose="02070309020205020404" pitchFamily="49" charset="0"/>
            </a:endParaRPr>
          </a:p>
        </p:txBody>
      </p:sp>
      <p:graphicFrame>
        <p:nvGraphicFramePr>
          <p:cNvPr id="847876" name="Group 4"/>
          <p:cNvGraphicFramePr>
            <a:graphicFrameLocks noGrp="1"/>
          </p:cNvGraphicFramePr>
          <p:nvPr/>
        </p:nvGraphicFramePr>
        <p:xfrm>
          <a:off x="1524000" y="3886200"/>
          <a:ext cx="6096000" cy="518160"/>
        </p:xfrm>
        <a:graphic>
          <a:graphicData uri="http://schemas.openxmlformats.org/drawingml/2006/table">
            <a:tbl>
              <a:tblPr/>
              <a:tblGrid>
                <a:gridCol w="1219200"/>
                <a:gridCol w="1219200"/>
                <a:gridCol w="1219200"/>
                <a:gridCol w="1219200"/>
                <a:gridCol w="1219200"/>
              </a:tblGrid>
              <a:tr h="441325">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847890" name="Group 18"/>
          <p:cNvGraphicFramePr>
            <a:graphicFrameLocks noGrp="1"/>
          </p:cNvGraphicFramePr>
          <p:nvPr/>
        </p:nvGraphicFramePr>
        <p:xfrm>
          <a:off x="1524000" y="4876800"/>
          <a:ext cx="6096000" cy="838200"/>
        </p:xfrm>
        <a:graphic>
          <a:graphicData uri="http://schemas.openxmlformats.org/drawingml/2006/table">
            <a:tbl>
              <a:tblPr/>
              <a:tblGrid>
                <a:gridCol w="1219200"/>
                <a:gridCol w="1219200"/>
                <a:gridCol w="1219200"/>
                <a:gridCol w="1219200"/>
                <a:gridCol w="1219200"/>
              </a:tblGrid>
              <a:tr h="838200">
                <a:tc>
                  <a:txBody>
                    <a:bodyPr/>
                    <a:lstStyle/>
                    <a:p>
                      <a:pPr marL="0" marR="0" lvl="0" indent="0" algn="l" defTabSz="914400" rtl="0" eaLnBrk="0" fontAlgn="base" latinLnBrk="0" hangingPunct="0">
                        <a:lnSpc>
                          <a:spcPct val="85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Arial" panose="020B0604020202020204" pitchFamily="34" charset="0"/>
                        </a:rPr>
                        <a:t>first element</a:t>
                      </a: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85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Arial" panose="020B0604020202020204" pitchFamily="34" charset="0"/>
                        </a:rPr>
                        <a:t>second element</a:t>
                      </a: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85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Arial" panose="020B0604020202020204" pitchFamily="34" charset="0"/>
                        </a:rPr>
                        <a:t>third element</a:t>
                      </a: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85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Arial" panose="020B0604020202020204" pitchFamily="34" charset="0"/>
                        </a:rPr>
                        <a:t>fourth element</a:t>
                      </a: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85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Arial" panose="020B0604020202020204" pitchFamily="34" charset="0"/>
                        </a:rPr>
                        <a:t>fifth element</a:t>
                      </a: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sp>
        <p:nvSpPr>
          <p:cNvPr id="5144" name="Line 36"/>
          <p:cNvSpPr>
            <a:spLocks noChangeShapeType="1"/>
          </p:cNvSpPr>
          <p:nvPr/>
        </p:nvSpPr>
        <p:spPr bwMode="auto">
          <a:xfrm flipV="1">
            <a:off x="2133600" y="4419600"/>
            <a:ext cx="0" cy="457200"/>
          </a:xfrm>
          <a:prstGeom prst="line">
            <a:avLst/>
          </a:prstGeom>
          <a:noFill/>
          <a:ln w="9525">
            <a:solidFill>
              <a:schemeClr val="tx1"/>
            </a:solidFill>
            <a:round/>
            <a:tailEnd type="triangle" w="med" len="med"/>
          </a:ln>
        </p:spPr>
        <p:txBody>
          <a:bodyPr/>
          <a:lstStyle/>
          <a:p>
            <a:endParaRPr lang="en-US"/>
          </a:p>
        </p:txBody>
      </p:sp>
      <p:sp>
        <p:nvSpPr>
          <p:cNvPr id="5145" name="Line 37"/>
          <p:cNvSpPr>
            <a:spLocks noChangeShapeType="1"/>
          </p:cNvSpPr>
          <p:nvPr/>
        </p:nvSpPr>
        <p:spPr bwMode="auto">
          <a:xfrm flipH="1" flipV="1">
            <a:off x="3352800" y="4419600"/>
            <a:ext cx="0" cy="457200"/>
          </a:xfrm>
          <a:prstGeom prst="line">
            <a:avLst/>
          </a:prstGeom>
          <a:noFill/>
          <a:ln w="9525">
            <a:solidFill>
              <a:schemeClr val="tx1"/>
            </a:solidFill>
            <a:round/>
            <a:tailEnd type="triangle" w="med" len="med"/>
          </a:ln>
        </p:spPr>
        <p:txBody>
          <a:bodyPr/>
          <a:lstStyle/>
          <a:p>
            <a:endParaRPr lang="en-US"/>
          </a:p>
        </p:txBody>
      </p:sp>
      <p:sp>
        <p:nvSpPr>
          <p:cNvPr id="5146" name="Line 38"/>
          <p:cNvSpPr>
            <a:spLocks noChangeShapeType="1"/>
          </p:cNvSpPr>
          <p:nvPr/>
        </p:nvSpPr>
        <p:spPr bwMode="auto">
          <a:xfrm flipV="1">
            <a:off x="4572000" y="4419600"/>
            <a:ext cx="0" cy="457200"/>
          </a:xfrm>
          <a:prstGeom prst="line">
            <a:avLst/>
          </a:prstGeom>
          <a:noFill/>
          <a:ln w="9525">
            <a:solidFill>
              <a:schemeClr val="tx1"/>
            </a:solidFill>
            <a:round/>
            <a:tailEnd type="triangle" w="med" len="med"/>
          </a:ln>
        </p:spPr>
        <p:txBody>
          <a:bodyPr/>
          <a:lstStyle/>
          <a:p>
            <a:endParaRPr lang="en-US"/>
          </a:p>
        </p:txBody>
      </p:sp>
      <p:sp>
        <p:nvSpPr>
          <p:cNvPr id="5147" name="Line 39"/>
          <p:cNvSpPr>
            <a:spLocks noChangeShapeType="1"/>
          </p:cNvSpPr>
          <p:nvPr/>
        </p:nvSpPr>
        <p:spPr bwMode="auto">
          <a:xfrm flipV="1">
            <a:off x="5791200" y="4419600"/>
            <a:ext cx="0" cy="457200"/>
          </a:xfrm>
          <a:prstGeom prst="line">
            <a:avLst/>
          </a:prstGeom>
          <a:noFill/>
          <a:ln w="9525">
            <a:solidFill>
              <a:schemeClr val="tx1"/>
            </a:solidFill>
            <a:round/>
            <a:tailEnd type="triangle" w="med" len="med"/>
          </a:ln>
        </p:spPr>
        <p:txBody>
          <a:bodyPr/>
          <a:lstStyle/>
          <a:p>
            <a:endParaRPr lang="en-US"/>
          </a:p>
        </p:txBody>
      </p:sp>
      <p:sp>
        <p:nvSpPr>
          <p:cNvPr id="5148" name="Line 40"/>
          <p:cNvSpPr>
            <a:spLocks noChangeShapeType="1"/>
          </p:cNvSpPr>
          <p:nvPr/>
        </p:nvSpPr>
        <p:spPr bwMode="auto">
          <a:xfrm flipV="1">
            <a:off x="7010400" y="4419600"/>
            <a:ext cx="0" cy="457200"/>
          </a:xfrm>
          <a:prstGeom prst="line">
            <a:avLst/>
          </a:prstGeom>
          <a:noFill/>
          <a:ln w="9525">
            <a:solidFill>
              <a:schemeClr val="tx1"/>
            </a:solidFill>
            <a:roun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533400" y="457200"/>
            <a:ext cx="8229600" cy="1143000"/>
          </a:xfrm>
        </p:spPr>
        <p:txBody>
          <a:bodyPr/>
          <a:lstStyle/>
          <a:p>
            <a:r>
              <a:rPr lang="en-US" dirty="0" smtClean="0"/>
              <a:t>Arrays as Function Arguments</a:t>
            </a:r>
            <a:endParaRPr lang="en-US" dirty="0" smtClean="0"/>
          </a:p>
        </p:txBody>
      </p:sp>
      <p:sp>
        <p:nvSpPr>
          <p:cNvPr id="51203" name="Rectangle 3"/>
          <p:cNvSpPr>
            <a:spLocks noGrp="1" noChangeArrowheads="1"/>
          </p:cNvSpPr>
          <p:nvPr>
            <p:ph idx="1"/>
          </p:nvPr>
        </p:nvSpPr>
        <p:spPr>
          <a:xfrm>
            <a:off x="304800" y="1752600"/>
            <a:ext cx="8915400" cy="4114800"/>
          </a:xfrm>
        </p:spPr>
        <p:txBody>
          <a:bodyPr>
            <a:normAutofit lnSpcReduction="10000"/>
          </a:bodyPr>
          <a:lstStyle/>
          <a:p>
            <a:pPr>
              <a:lnSpc>
                <a:spcPct val="80000"/>
              </a:lnSpc>
            </a:pPr>
            <a:r>
              <a:rPr lang="en-US" dirty="0" smtClean="0"/>
              <a:t>When passing an array to a function, it is common to pass array size so that function knows how many elements to process:</a:t>
            </a:r>
            <a:endParaRPr lang="en-US" dirty="0" smtClean="0"/>
          </a:p>
          <a:p>
            <a:pPr lvl="1">
              <a:lnSpc>
                <a:spcPct val="80000"/>
              </a:lnSpc>
              <a:buFontTx/>
              <a:buNone/>
            </a:pPr>
            <a:r>
              <a:rPr lang="en-US" sz="2400" dirty="0" smtClean="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showScores</a:t>
            </a:r>
            <a:r>
              <a:rPr lang="en-US" dirty="0" smtClean="0">
                <a:latin typeface="Courier New" panose="02070309020205020404" pitchFamily="49" charset="0"/>
                <a:ea typeface="MS PGothic" panose="020B0600070205080204" pitchFamily="34" charset="-128"/>
              </a:rPr>
              <a:t>(tests, ARRAY_SIZE);</a:t>
            </a:r>
            <a:endParaRPr lang="en-US" dirty="0" smtClean="0">
              <a:ea typeface="MS PGothic" panose="020B0600070205080204" pitchFamily="34" charset="-128"/>
            </a:endParaRPr>
          </a:p>
          <a:p>
            <a:pPr>
              <a:lnSpc>
                <a:spcPct val="80000"/>
              </a:lnSpc>
            </a:pPr>
            <a:r>
              <a:rPr lang="en-US" dirty="0" smtClean="0"/>
              <a:t>Array size must also be reflected in prototype, header:</a:t>
            </a:r>
            <a:endParaRPr lang="en-US" dirty="0" smtClean="0"/>
          </a:p>
          <a:p>
            <a:pPr lvl="1">
              <a:lnSpc>
                <a:spcPct val="80000"/>
              </a:lnSpc>
              <a:buFontTx/>
              <a:buNone/>
            </a:pPr>
            <a:r>
              <a:rPr lang="en-US" dirty="0" smtClean="0">
                <a:latin typeface="Courier New" panose="02070309020205020404" pitchFamily="49" charset="0"/>
                <a:ea typeface="MS PGothic" panose="020B0600070205080204" pitchFamily="34" charset="-128"/>
              </a:rPr>
              <a:t>void </a:t>
            </a:r>
            <a:r>
              <a:rPr lang="en-US" dirty="0" err="1" smtClean="0">
                <a:latin typeface="Courier New" panose="02070309020205020404" pitchFamily="49" charset="0"/>
                <a:ea typeface="MS PGothic" panose="020B0600070205080204" pitchFamily="34" charset="-128"/>
              </a:rPr>
              <a:t>showScores</a:t>
            </a:r>
            <a:r>
              <a:rPr lang="en-US" dirty="0" smtClean="0">
                <a:latin typeface="Courier New" panose="02070309020205020404" pitchFamily="49" charset="0"/>
                <a:ea typeface="MS PGothic" panose="020B0600070205080204" pitchFamily="34" charset="-128"/>
              </a:rPr>
              <a:t>(</a:t>
            </a:r>
            <a:r>
              <a:rPr lang="en-US" dirty="0" err="1" smtClean="0">
                <a:latin typeface="Courier New" panose="02070309020205020404" pitchFamily="49" charset="0"/>
                <a:ea typeface="MS PGothic" panose="020B0600070205080204" pitchFamily="34" charset="-128"/>
              </a:rPr>
              <a:t>int</a:t>
            </a:r>
            <a:r>
              <a:rPr lang="en-US" dirty="0" smtClean="0">
                <a:latin typeface="Courier New" panose="02070309020205020404" pitchFamily="49" charset="0"/>
                <a:ea typeface="MS PGothic" panose="020B0600070205080204" pitchFamily="34" charset="-128"/>
              </a:rPr>
              <a:t> [], </a:t>
            </a:r>
            <a:r>
              <a:rPr lang="en-US" dirty="0" err="1" smtClean="0">
                <a:latin typeface="Courier New" panose="02070309020205020404" pitchFamily="49" charset="0"/>
                <a:ea typeface="MS PGothic" panose="020B0600070205080204" pitchFamily="34" charset="-128"/>
              </a:rPr>
              <a:t>int</a:t>
            </a:r>
            <a:r>
              <a:rPr lang="en-US" dirty="0" smtClean="0">
                <a:latin typeface="Courier New" panose="02070309020205020404" pitchFamily="49" charset="0"/>
                <a:ea typeface="MS PGothic" panose="020B0600070205080204" pitchFamily="34" charset="-128"/>
              </a:rPr>
              <a:t>); </a:t>
            </a:r>
            <a:endParaRPr lang="en-US" dirty="0" smtClean="0">
              <a:latin typeface="Courier New" panose="02070309020205020404" pitchFamily="49" charset="0"/>
              <a:ea typeface="MS PGothic" panose="020B0600070205080204" pitchFamily="34" charset="-128"/>
            </a:endParaRPr>
          </a:p>
          <a:p>
            <a:pPr lvl="1">
              <a:lnSpc>
                <a:spcPct val="80000"/>
              </a:lnSpc>
              <a:buFontTx/>
              <a:buNone/>
            </a:pPr>
            <a:r>
              <a:rPr lang="en-US" dirty="0" smtClean="0">
                <a:latin typeface="Courier New" panose="02070309020205020404" pitchFamily="49" charset="0"/>
                <a:ea typeface="MS PGothic" panose="020B0600070205080204" pitchFamily="34" charset="-128"/>
              </a:rPr>
              <a:t>				// function prototype</a:t>
            </a:r>
            <a:endParaRPr lang="en-US" dirty="0" smtClean="0">
              <a:latin typeface="Courier New" panose="02070309020205020404" pitchFamily="49" charset="0"/>
              <a:ea typeface="MS PGothic" panose="020B0600070205080204" pitchFamily="34" charset="-128"/>
            </a:endParaRPr>
          </a:p>
          <a:p>
            <a:pPr lvl="1">
              <a:lnSpc>
                <a:spcPct val="80000"/>
              </a:lnSpc>
              <a:buFontTx/>
              <a:buNone/>
            </a:pPr>
            <a:r>
              <a:rPr lang="en-US" dirty="0" smtClean="0">
                <a:latin typeface="Courier New" panose="02070309020205020404" pitchFamily="49" charset="0"/>
                <a:ea typeface="MS PGothic" panose="020B0600070205080204" pitchFamily="34" charset="-128"/>
              </a:rPr>
              <a:t>void </a:t>
            </a:r>
            <a:r>
              <a:rPr lang="en-US" dirty="0" err="1" smtClean="0">
                <a:latin typeface="Courier New" panose="02070309020205020404" pitchFamily="49" charset="0"/>
                <a:ea typeface="MS PGothic" panose="020B0600070205080204" pitchFamily="34" charset="-128"/>
              </a:rPr>
              <a:t>showScores</a:t>
            </a:r>
            <a:r>
              <a:rPr lang="en-US" dirty="0" smtClean="0">
                <a:latin typeface="Courier New" panose="02070309020205020404" pitchFamily="49" charset="0"/>
                <a:ea typeface="MS PGothic" panose="020B0600070205080204" pitchFamily="34" charset="-128"/>
              </a:rPr>
              <a:t>(</a:t>
            </a:r>
            <a:r>
              <a:rPr lang="en-US" dirty="0" err="1" smtClean="0">
                <a:latin typeface="Courier New" panose="02070309020205020404" pitchFamily="49" charset="0"/>
                <a:ea typeface="MS PGothic" panose="020B0600070205080204" pitchFamily="34" charset="-128"/>
              </a:rPr>
              <a:t>int</a:t>
            </a:r>
            <a:r>
              <a:rPr lang="en-US" dirty="0" smtClean="0">
                <a:latin typeface="Courier New" panose="02070309020205020404" pitchFamily="49" charset="0"/>
                <a:ea typeface="MS PGothic" panose="020B0600070205080204" pitchFamily="34" charset="-128"/>
              </a:rPr>
              <a:t> tests[], </a:t>
            </a:r>
            <a:r>
              <a:rPr lang="en-US" dirty="0" err="1" smtClean="0">
                <a:latin typeface="Courier New" panose="02070309020205020404" pitchFamily="49" charset="0"/>
                <a:ea typeface="MS PGothic" panose="020B0600070205080204" pitchFamily="34" charset="-128"/>
              </a:rPr>
              <a:t>int</a:t>
            </a:r>
            <a:r>
              <a:rPr lang="en-US" dirty="0" smtClean="0">
                <a:latin typeface="Courier New" panose="02070309020205020404" pitchFamily="49" charset="0"/>
                <a:ea typeface="MS PGothic" panose="020B0600070205080204" pitchFamily="34" charset="-128"/>
              </a:rPr>
              <a:t> size) </a:t>
            </a:r>
            <a:endParaRPr lang="en-US" dirty="0" smtClean="0">
              <a:latin typeface="Courier New" panose="02070309020205020404" pitchFamily="49" charset="0"/>
              <a:ea typeface="MS PGothic" panose="020B0600070205080204" pitchFamily="34" charset="-128"/>
            </a:endParaRPr>
          </a:p>
          <a:p>
            <a:pPr lvl="1">
              <a:lnSpc>
                <a:spcPct val="80000"/>
              </a:lnSpc>
              <a:buFontTx/>
              <a:buNone/>
            </a:pPr>
            <a:r>
              <a:rPr lang="en-US" dirty="0" smtClean="0">
                <a:latin typeface="Courier New" panose="02070309020205020404" pitchFamily="49" charset="0"/>
                <a:ea typeface="MS PGothic" panose="020B0600070205080204" pitchFamily="34" charset="-128"/>
              </a:rPr>
              <a:t>				// function header</a:t>
            </a:r>
            <a:endParaRPr lang="en-US" dirty="0"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p:cNvPicPr>
            <a:picLocks noChangeAspect="1" noChangeArrowheads="1"/>
          </p:cNvPicPr>
          <p:nvPr/>
        </p:nvPicPr>
        <p:blipFill>
          <a:blip r:embed="rId1" cstate="print"/>
          <a:srcRect/>
          <a:stretch>
            <a:fillRect/>
          </a:stretch>
        </p:blipFill>
        <p:spPr bwMode="auto">
          <a:xfrm>
            <a:off x="179388" y="1196975"/>
            <a:ext cx="8785225" cy="5327650"/>
          </a:xfrm>
          <a:prstGeom prst="rect">
            <a:avLst/>
          </a:prstGeom>
          <a:noFill/>
          <a:ln w="9525">
            <a:noFill/>
            <a:miter lim="800000"/>
            <a:headEnd/>
            <a:tailEnd/>
          </a:ln>
        </p:spPr>
      </p:pic>
      <p:sp>
        <p:nvSpPr>
          <p:cNvPr id="52227" name="Text Box 3"/>
          <p:cNvSpPr txBox="1">
            <a:spLocks noChangeArrowheads="1"/>
          </p:cNvSpPr>
          <p:nvPr/>
        </p:nvSpPr>
        <p:spPr bwMode="auto">
          <a:xfrm>
            <a:off x="5746750" y="5943600"/>
            <a:ext cx="3016250" cy="457200"/>
          </a:xfrm>
          <a:prstGeom prst="rect">
            <a:avLst/>
          </a:prstGeom>
          <a:noFill/>
          <a:ln w="9525">
            <a:noFill/>
            <a:miter lim="800000"/>
          </a:ln>
        </p:spPr>
        <p:txBody>
          <a:bodyPr wrap="none">
            <a:spAutoFit/>
          </a:bodyPr>
          <a:lstStyle/>
          <a:p>
            <a:r>
              <a:rPr lang="en-US" sz="2400" i="1"/>
              <a:t>(Program Continues)</a:t>
            </a:r>
            <a:endParaRPr lang="en-US" sz="2400" i="1"/>
          </a:p>
        </p:txBody>
      </p:sp>
      <p:sp>
        <p:nvSpPr>
          <p:cNvPr id="52228" name="Rectangle 4"/>
          <p:cNvSpPr>
            <a:spLocks noChangeArrowheads="1"/>
          </p:cNvSpPr>
          <p:nvPr/>
        </p:nvSpPr>
        <p:spPr bwMode="auto">
          <a:xfrm>
            <a:off x="0" y="304800"/>
            <a:ext cx="9144000" cy="1052513"/>
          </a:xfrm>
          <a:prstGeom prst="rect">
            <a:avLst/>
          </a:prstGeom>
          <a:noFill/>
          <a:ln w="9525">
            <a:noFill/>
            <a:miter lim="800000"/>
          </a:ln>
        </p:spPr>
        <p:txBody>
          <a:bodyPr anchor="ctr"/>
          <a:lstStyle/>
          <a:p>
            <a:pPr algn="ctr" eaLnBrk="0" hangingPunct="0"/>
            <a:r>
              <a:rPr lang="en-US" sz="2800" dirty="0"/>
              <a:t>Arrays as Function Arguments - example</a:t>
            </a:r>
            <a:endParaRPr lang="en-US" sz="2800" dirty="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p:cNvPicPr>
            <a:picLocks noChangeAspect="1" noChangeArrowheads="1"/>
          </p:cNvPicPr>
          <p:nvPr/>
        </p:nvPicPr>
        <p:blipFill>
          <a:blip r:embed="rId1" cstate="print"/>
          <a:srcRect/>
          <a:stretch>
            <a:fillRect/>
          </a:stretch>
        </p:blipFill>
        <p:spPr bwMode="auto">
          <a:xfrm>
            <a:off x="250825" y="1700213"/>
            <a:ext cx="8569325" cy="4608512"/>
          </a:xfrm>
          <a:prstGeom prst="rect">
            <a:avLst/>
          </a:prstGeom>
          <a:noFill/>
          <a:ln w="9525">
            <a:noFill/>
            <a:miter lim="800000"/>
            <a:headEnd/>
            <a:tailEnd/>
          </a:ln>
        </p:spPr>
      </p:pic>
      <p:sp>
        <p:nvSpPr>
          <p:cNvPr id="53251" name="Text Box 3"/>
          <p:cNvSpPr txBox="1">
            <a:spLocks noChangeArrowheads="1"/>
          </p:cNvSpPr>
          <p:nvPr/>
        </p:nvSpPr>
        <p:spPr bwMode="auto">
          <a:xfrm>
            <a:off x="0" y="836613"/>
            <a:ext cx="7165975" cy="641350"/>
          </a:xfrm>
          <a:prstGeom prst="rect">
            <a:avLst/>
          </a:prstGeom>
          <a:noFill/>
          <a:ln w="9525">
            <a:noFill/>
            <a:miter lim="800000"/>
          </a:ln>
        </p:spPr>
        <p:txBody>
          <a:bodyPr>
            <a:spAutoFit/>
          </a:bodyPr>
          <a:lstStyle/>
          <a:p>
            <a:r>
              <a:rPr lang="en-US" sz="3600">
                <a:solidFill>
                  <a:srgbClr val="3333CC"/>
                </a:solidFill>
              </a:rPr>
              <a:t>Program 7-14</a:t>
            </a:r>
            <a:r>
              <a:rPr lang="en-US" sz="3600" i="1">
                <a:solidFill>
                  <a:srgbClr val="3333CC"/>
                </a:solidFill>
              </a:rPr>
              <a:t> (Continued)</a:t>
            </a:r>
            <a:endParaRPr lang="en-US" sz="3600" i="1">
              <a:solidFill>
                <a:srgbClr val="3333CC"/>
              </a:solidFill>
            </a:endParaRPr>
          </a:p>
        </p:txBody>
      </p:sp>
      <p:sp>
        <p:nvSpPr>
          <p:cNvPr id="53252" name="Rectangle 4"/>
          <p:cNvSpPr>
            <a:spLocks noChangeArrowheads="1"/>
          </p:cNvSpPr>
          <p:nvPr/>
        </p:nvSpPr>
        <p:spPr bwMode="auto">
          <a:xfrm>
            <a:off x="1600200" y="228600"/>
            <a:ext cx="6858000" cy="908050"/>
          </a:xfrm>
          <a:prstGeom prst="rect">
            <a:avLst/>
          </a:prstGeom>
          <a:noFill/>
          <a:ln w="9525">
            <a:noFill/>
            <a:miter lim="800000"/>
          </a:ln>
        </p:spPr>
        <p:txBody>
          <a:bodyPr anchor="ctr"/>
          <a:lstStyle/>
          <a:p>
            <a:pPr algn="ctr" eaLnBrk="0" hangingPunct="0"/>
            <a:r>
              <a:rPr lang="en-US" sz="2800" dirty="0"/>
              <a:t>Arrays as Function Arguments - example</a:t>
            </a:r>
            <a:endParaRPr lang="en-US" sz="2800" dirty="0"/>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533400"/>
            <a:ext cx="8229600" cy="1143000"/>
          </a:xfrm>
        </p:spPr>
        <p:txBody>
          <a:bodyPr/>
          <a:lstStyle/>
          <a:p>
            <a:r>
              <a:rPr lang="en-US" b="1" dirty="0" smtClean="0"/>
              <a:t>Modifying Arrays in Functions</a:t>
            </a:r>
            <a:endParaRPr lang="en-US" b="1" dirty="0" smtClean="0"/>
          </a:p>
        </p:txBody>
      </p:sp>
      <p:sp>
        <p:nvSpPr>
          <p:cNvPr id="54275" name="Rectangle 3"/>
          <p:cNvSpPr>
            <a:spLocks noGrp="1" noChangeArrowheads="1"/>
          </p:cNvSpPr>
          <p:nvPr>
            <p:ph idx="1"/>
          </p:nvPr>
        </p:nvSpPr>
        <p:spPr>
          <a:xfrm>
            <a:off x="304800" y="1752600"/>
            <a:ext cx="8294688" cy="4572000"/>
          </a:xfrm>
        </p:spPr>
        <p:txBody>
          <a:bodyPr/>
          <a:lstStyle/>
          <a:p>
            <a:r>
              <a:rPr lang="en-US" dirty="0" smtClean="0"/>
              <a:t>Array names in functions are like  reference variables – changes made to array in a function are reflected in actual array in calling function</a:t>
            </a:r>
            <a:br>
              <a:rPr lang="en-US" dirty="0" smtClean="0"/>
            </a:br>
            <a:endParaRPr lang="en-US" dirty="0" smtClean="0"/>
          </a:p>
          <a:p>
            <a:r>
              <a:rPr lang="en-US" dirty="0" smtClean="0"/>
              <a:t>Need to exercise caution that array is not inadvertently changed by a function</a:t>
            </a:r>
            <a:endParaRPr lang="en-US" dirty="0" smtClean="0"/>
          </a:p>
          <a:p>
            <a:endParaRPr lang="en-US" dirty="0" smtClean="0"/>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0" y="146050"/>
            <a:ext cx="9144000" cy="692150"/>
          </a:xfrm>
          <a:prstGeom prst="rect">
            <a:avLst/>
          </a:prstGeom>
          <a:noFill/>
          <a:ln w="9525">
            <a:noFill/>
            <a:miter lim="800000"/>
          </a:ln>
        </p:spPr>
        <p:txBody>
          <a:bodyPr anchor="b"/>
          <a:lstStyle/>
          <a:p>
            <a:pPr algn="ctr" eaLnBrk="0" hangingPunct="0"/>
            <a:r>
              <a:rPr lang="en-US" sz="4000" b="1" dirty="0">
                <a:effectLst>
                  <a:outerShdw blurRad="38100" dist="38100" dir="2700000" algn="tl">
                    <a:srgbClr val="000000">
                      <a:alpha val="43137"/>
                    </a:srgbClr>
                  </a:outerShdw>
                </a:effectLst>
              </a:rPr>
              <a:t>In-Class Exercise</a:t>
            </a:r>
            <a:endParaRPr lang="en-US" sz="4000" b="1" dirty="0">
              <a:effectLst>
                <a:outerShdw blurRad="38100" dist="38100" dir="2700000" algn="tl">
                  <a:srgbClr val="000000">
                    <a:alpha val="43137"/>
                  </a:srgbClr>
                </a:outerShdw>
              </a:effectLst>
            </a:endParaRPr>
          </a:p>
        </p:txBody>
      </p:sp>
      <p:sp>
        <p:nvSpPr>
          <p:cNvPr id="55299" name="Rectangle 3"/>
          <p:cNvSpPr>
            <a:spLocks noChangeArrowheads="1"/>
          </p:cNvSpPr>
          <p:nvPr/>
        </p:nvSpPr>
        <p:spPr bwMode="auto">
          <a:xfrm>
            <a:off x="250825" y="908050"/>
            <a:ext cx="8294688" cy="990600"/>
          </a:xfrm>
          <a:prstGeom prst="rect">
            <a:avLst/>
          </a:prstGeom>
          <a:noFill/>
          <a:ln w="9525">
            <a:noFill/>
            <a:miter lim="800000"/>
          </a:ln>
        </p:spPr>
        <p:txBody>
          <a:bodyPr rIns="0"/>
          <a:lstStyle/>
          <a:p>
            <a:pPr marL="342900" indent="-342900" eaLnBrk="0" hangingPunct="0">
              <a:spcBef>
                <a:spcPct val="20000"/>
              </a:spcBef>
              <a:buFontTx/>
              <a:buChar char="•"/>
            </a:pPr>
            <a:r>
              <a:rPr lang="en-US" sz="2400"/>
              <a:t>The following program skeleton, when completed, will ask the user to enter 10 integers which are stored in an array. The function </a:t>
            </a:r>
            <a:r>
              <a:rPr lang="en-US" sz="2400">
                <a:latin typeface="Courier New" panose="02070309020205020404" pitchFamily="49" charset="0"/>
              </a:rPr>
              <a:t>avgArray</a:t>
            </a:r>
            <a:r>
              <a:rPr lang="en-US" sz="2400"/>
              <a:t>, which you must write, is to calculate and return the average of the numbers entered. </a:t>
            </a:r>
            <a:endParaRPr lang="en-US" sz="2400"/>
          </a:p>
          <a:p>
            <a:pPr marL="342900" indent="-342900" eaLnBrk="0" hangingPunct="0">
              <a:spcBef>
                <a:spcPct val="20000"/>
              </a:spcBef>
              <a:buFontTx/>
              <a:buChar char="•"/>
            </a:pPr>
            <a:endParaRPr lang="en-US" sz="2400"/>
          </a:p>
          <a:p>
            <a:pPr marL="342900" indent="-342900" eaLnBrk="0" hangingPunct="0">
              <a:spcBef>
                <a:spcPct val="20000"/>
              </a:spcBef>
            </a:pPr>
            <a:endParaRPr lang="en-US" sz="2400"/>
          </a:p>
          <a:p>
            <a:pPr marL="342900" indent="-342900" eaLnBrk="0" hangingPunct="0">
              <a:spcBef>
                <a:spcPct val="20000"/>
              </a:spcBef>
              <a:buFontTx/>
              <a:buChar char="•"/>
            </a:pPr>
            <a:endParaRPr lang="en-US" sz="2400"/>
          </a:p>
          <a:p>
            <a:pPr marL="342900" indent="-342900" eaLnBrk="0" hangingPunct="0">
              <a:spcBef>
                <a:spcPct val="20000"/>
              </a:spcBef>
              <a:buFontTx/>
              <a:buChar char="•"/>
            </a:pPr>
            <a:endParaRPr lang="en-US" sz="2400"/>
          </a:p>
        </p:txBody>
      </p:sp>
      <p:sp>
        <p:nvSpPr>
          <p:cNvPr id="55300" name="Text Box 4"/>
          <p:cNvSpPr txBox="1">
            <a:spLocks noChangeArrowheads="1"/>
          </p:cNvSpPr>
          <p:nvPr/>
        </p:nvSpPr>
        <p:spPr bwMode="auto">
          <a:xfrm>
            <a:off x="395288" y="2492375"/>
            <a:ext cx="8294687" cy="3768725"/>
          </a:xfrm>
          <a:prstGeom prst="rect">
            <a:avLst/>
          </a:prstGeom>
          <a:solidFill>
            <a:srgbClr val="CCFFFF"/>
          </a:solidFill>
          <a:ln w="9525">
            <a:solidFill>
              <a:schemeClr val="tx1"/>
            </a:solidFill>
            <a:miter lim="800000"/>
          </a:ln>
        </p:spPr>
        <p:txBody>
          <a:bodyPr>
            <a:spAutoFit/>
          </a:bodyPr>
          <a:lstStyle/>
          <a:p>
            <a:r>
              <a:rPr lang="en-US" sz="1600">
                <a:latin typeface="Courier New" panose="02070309020205020404" pitchFamily="49" charset="0"/>
              </a:rPr>
              <a:t>#include &lt;iostream&gt; </a:t>
            </a:r>
            <a:endParaRPr lang="en-US" sz="1600">
              <a:latin typeface="Courier New" panose="02070309020205020404" pitchFamily="49" charset="0"/>
            </a:endParaRPr>
          </a:p>
          <a:p>
            <a:r>
              <a:rPr lang="en-US" sz="1600">
                <a:latin typeface="Courier New" panose="02070309020205020404" pitchFamily="49" charset="0"/>
              </a:rPr>
              <a:t>//Write your function prototype here </a:t>
            </a:r>
            <a:endParaRPr lang="en-US" sz="1600">
              <a:latin typeface="Courier New" panose="02070309020205020404" pitchFamily="49" charset="0"/>
            </a:endParaRPr>
          </a:p>
          <a:p>
            <a:r>
              <a:rPr lang="en-US" sz="1600">
                <a:latin typeface="Courier New" panose="02070309020205020404" pitchFamily="49" charset="0"/>
              </a:rPr>
              <a:t>int main() { </a:t>
            </a:r>
            <a:endParaRPr lang="en-US" sz="1600">
              <a:latin typeface="Courier New" panose="02070309020205020404" pitchFamily="49" charset="0"/>
            </a:endParaRPr>
          </a:p>
          <a:p>
            <a:r>
              <a:rPr lang="en-US" sz="1600">
                <a:latin typeface="Courier New" panose="02070309020205020404" pitchFamily="49" charset="0"/>
              </a:rPr>
              <a:t>	const int SIZE = 10; </a:t>
            </a:r>
            <a:endParaRPr lang="en-US" sz="1600">
              <a:latin typeface="Courier New" panose="02070309020205020404" pitchFamily="49" charset="0"/>
            </a:endParaRPr>
          </a:p>
          <a:p>
            <a:r>
              <a:rPr lang="en-US" sz="1600">
                <a:latin typeface="Courier New" panose="02070309020205020404" pitchFamily="49" charset="0"/>
              </a:rPr>
              <a:t>	int userNums[SIZE]; </a:t>
            </a:r>
            <a:endParaRPr lang="en-US" sz="1600">
              <a:latin typeface="Courier New" panose="02070309020205020404" pitchFamily="49" charset="0"/>
            </a:endParaRPr>
          </a:p>
          <a:p>
            <a:r>
              <a:rPr lang="en-US" sz="1600">
                <a:latin typeface="Courier New" panose="02070309020205020404" pitchFamily="49" charset="0"/>
              </a:rPr>
              <a:t>	cout &lt;&lt; "Enter 10 numbers: "; </a:t>
            </a:r>
            <a:endParaRPr lang="en-US" sz="1600">
              <a:latin typeface="Courier New" panose="02070309020205020404" pitchFamily="49" charset="0"/>
            </a:endParaRPr>
          </a:p>
          <a:p>
            <a:r>
              <a:rPr lang="en-US" sz="1600">
                <a:latin typeface="Courier New" panose="02070309020205020404" pitchFamily="49" charset="0"/>
              </a:rPr>
              <a:t>	for (int count = 0; count &lt; SIZE; count++){ </a:t>
            </a:r>
            <a:endParaRPr lang="en-US" sz="1600">
              <a:latin typeface="Courier New" panose="02070309020205020404" pitchFamily="49" charset="0"/>
            </a:endParaRPr>
          </a:p>
          <a:p>
            <a:r>
              <a:rPr lang="en-US" sz="1600">
                <a:latin typeface="Courier New" panose="02070309020205020404" pitchFamily="49" charset="0"/>
              </a:rPr>
              <a:t>		cout &lt;&lt; "#" « (count + 1) &lt;&lt; " "; </a:t>
            </a:r>
            <a:endParaRPr lang="en-US" sz="1600">
              <a:latin typeface="Courier New" panose="02070309020205020404" pitchFamily="49" charset="0"/>
            </a:endParaRPr>
          </a:p>
          <a:p>
            <a:r>
              <a:rPr lang="en-US" sz="1600">
                <a:latin typeface="Courier New" panose="02070309020205020404" pitchFamily="49" charset="0"/>
              </a:rPr>
              <a:t>		cin &gt;&gt; userNums[count]; </a:t>
            </a:r>
            <a:endParaRPr lang="en-US" sz="1600">
              <a:latin typeface="Courier New" panose="02070309020205020404" pitchFamily="49" charset="0"/>
            </a:endParaRPr>
          </a:p>
          <a:p>
            <a:r>
              <a:rPr lang="en-US" sz="1600">
                <a:latin typeface="Courier New" panose="02070309020205020404" pitchFamily="49" charset="0"/>
              </a:rPr>
              <a:t>	} </a:t>
            </a:r>
            <a:endParaRPr lang="en-US" sz="1600">
              <a:latin typeface="Courier New" panose="02070309020205020404" pitchFamily="49" charset="0"/>
            </a:endParaRPr>
          </a:p>
          <a:p>
            <a:r>
              <a:rPr lang="en-US" sz="1600">
                <a:latin typeface="Courier New" panose="02070309020205020404" pitchFamily="49" charset="0"/>
              </a:rPr>
              <a:t>	cout &lt;&lt;  "The average of those numbers is "; </a:t>
            </a:r>
            <a:endParaRPr lang="en-US" sz="1600">
              <a:latin typeface="Courier New" panose="02070309020205020404" pitchFamily="49" charset="0"/>
            </a:endParaRPr>
          </a:p>
          <a:p>
            <a:r>
              <a:rPr lang="en-US" sz="1600">
                <a:latin typeface="Courier New" panose="02070309020205020404" pitchFamily="49" charset="0"/>
              </a:rPr>
              <a:t>	cout &lt;&lt; avgArray(userNUms, SIZE) &lt;&lt; endl; </a:t>
            </a:r>
            <a:endParaRPr lang="en-US" sz="1600">
              <a:latin typeface="Courier New" panose="02070309020205020404" pitchFamily="49" charset="0"/>
            </a:endParaRPr>
          </a:p>
          <a:p>
            <a:r>
              <a:rPr lang="en-US" sz="1600">
                <a:latin typeface="Courier New" panose="02070309020205020404" pitchFamily="49" charset="0"/>
              </a:rPr>
              <a:t>	return 0; </a:t>
            </a:r>
            <a:endParaRPr lang="en-US" sz="1600">
              <a:latin typeface="Courier New" panose="02070309020205020404" pitchFamily="49" charset="0"/>
            </a:endParaRPr>
          </a:p>
          <a:p>
            <a:r>
              <a:rPr lang="en-US" sz="1600">
                <a:latin typeface="Courier New" panose="02070309020205020404" pitchFamily="49" charset="0"/>
              </a:rPr>
              <a:t>} </a:t>
            </a:r>
            <a:endParaRPr lang="en-US" sz="1600">
              <a:latin typeface="Courier New" panose="02070309020205020404" pitchFamily="49" charset="0"/>
            </a:endParaRPr>
          </a:p>
          <a:p>
            <a:r>
              <a:rPr lang="en-US" sz="1600">
                <a:latin typeface="Courier New" panose="02070309020205020404" pitchFamily="49" charset="0"/>
              </a:rPr>
              <a:t>//Write the function avgArray here. </a:t>
            </a:r>
            <a:endParaRPr lang="en-US" sz="1600">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914400" y="0"/>
            <a:ext cx="8229600" cy="836613"/>
          </a:xfrm>
        </p:spPr>
        <p:txBody>
          <a:bodyPr/>
          <a:lstStyle/>
          <a:p>
            <a:r>
              <a:rPr lang="en-US" sz="4000" b="1" dirty="0" smtClean="0">
                <a:effectLst>
                  <a:outerShdw blurRad="38100" dist="38100" dir="2700000" algn="tl">
                    <a:srgbClr val="000000">
                      <a:alpha val="43137"/>
                    </a:srgbClr>
                  </a:outerShdw>
                </a:effectLst>
              </a:rPr>
              <a:t>In-Class Exercise</a:t>
            </a:r>
            <a:endParaRPr lang="en-US" sz="4000" b="1" dirty="0" smtClean="0">
              <a:effectLst>
                <a:outerShdw blurRad="38100" dist="38100" dir="2700000" algn="tl">
                  <a:srgbClr val="000000">
                    <a:alpha val="43137"/>
                  </a:srgbClr>
                </a:outerShdw>
              </a:effectLst>
            </a:endParaRPr>
          </a:p>
        </p:txBody>
      </p:sp>
      <p:sp>
        <p:nvSpPr>
          <p:cNvPr id="56323" name="Content Placeholder 5"/>
          <p:cNvSpPr>
            <a:spLocks noGrp="1"/>
          </p:cNvSpPr>
          <p:nvPr>
            <p:ph sz="half" idx="1"/>
          </p:nvPr>
        </p:nvSpPr>
        <p:spPr>
          <a:xfrm>
            <a:off x="381000" y="990600"/>
            <a:ext cx="4433888" cy="4525963"/>
          </a:xfrm>
        </p:spPr>
        <p:txBody>
          <a:bodyPr>
            <a:normAutofit fontScale="92500" lnSpcReduction="20000"/>
          </a:bodyPr>
          <a:lstStyle/>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#include &lt;</a:t>
            </a:r>
            <a:r>
              <a:rPr lang="en-US" sz="2000" dirty="0" err="1" smtClean="0">
                <a:latin typeface="Courier New" panose="02070309020205020404" pitchFamily="49" charset="0"/>
                <a:cs typeface="Courier New" panose="02070309020205020404" pitchFamily="49" charset="0"/>
              </a:rPr>
              <a:t>iostream</a:t>
            </a:r>
            <a:r>
              <a:rPr lang="en-US" sz="2000" dirty="0" smtClean="0">
                <a:latin typeface="Courier New" panose="02070309020205020404" pitchFamily="49" charset="0"/>
                <a:cs typeface="Courier New" panose="02070309020205020404" pitchFamily="49" charset="0"/>
              </a:rPr>
              <a:t>&gt;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using namespace </a:t>
            </a:r>
            <a:r>
              <a:rPr lang="en-US" sz="2000" dirty="0" err="1" smtClean="0">
                <a:latin typeface="Courier New" panose="02070309020205020404" pitchFamily="49" charset="0"/>
                <a:cs typeface="Courier New" panose="02070309020205020404" pitchFamily="49" charset="0"/>
              </a:rPr>
              <a:t>std</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void Test(</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main()</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b="1" dirty="0" err="1" smtClean="0">
                <a:latin typeface="Courier New" panose="02070309020205020404" pitchFamily="49" charset="0"/>
                <a:cs typeface="Courier New" panose="02070309020205020404" pitchFamily="49" charset="0"/>
              </a:rPr>
              <a:t>int</a:t>
            </a:r>
            <a:r>
              <a:rPr lang="en-US" sz="2000" b="1" dirty="0" smtClean="0">
                <a:latin typeface="Courier New" panose="02070309020205020404" pitchFamily="49" charset="0"/>
                <a:cs typeface="Courier New" panose="02070309020205020404" pitchFamily="49" charset="0"/>
              </a:rPr>
              <a:t> </a:t>
            </a:r>
            <a:r>
              <a:rPr lang="en-US" sz="2000" b="1" dirty="0" err="1" smtClean="0">
                <a:latin typeface="Courier New" panose="02070309020205020404" pitchFamily="49" charset="0"/>
                <a:cs typeface="Courier New" panose="02070309020205020404" pitchFamily="49" charset="0"/>
              </a:rPr>
              <a:t>myArr</a:t>
            </a:r>
            <a:r>
              <a:rPr lang="en-US" sz="2000" b="1" dirty="0" smtClean="0">
                <a:latin typeface="Courier New" panose="02070309020205020404" pitchFamily="49" charset="0"/>
                <a:cs typeface="Courier New" panose="02070309020205020404" pitchFamily="49" charset="0"/>
              </a:rPr>
              <a:t> [4]={3,4,5,6};</a:t>
            </a:r>
            <a:endParaRPr lang="en-US" sz="2000" b="1"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for(</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=0;i&lt;4;i++)</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cout</a:t>
            </a:r>
            <a:r>
              <a:rPr lang="en-US" sz="2000" dirty="0" smtClean="0">
                <a:latin typeface="Courier New" panose="02070309020205020404" pitchFamily="49" charset="0"/>
                <a:cs typeface="Courier New" panose="02070309020205020404" pitchFamily="49" charset="0"/>
              </a:rPr>
              <a:t>&lt;&lt;</a:t>
            </a:r>
            <a:r>
              <a:rPr lang="en-US" sz="2000" dirty="0" err="1" smtClean="0">
                <a:latin typeface="Courier New" panose="02070309020205020404" pitchFamily="49" charset="0"/>
                <a:cs typeface="Courier New" panose="02070309020205020404" pitchFamily="49" charset="0"/>
              </a:rPr>
              <a:t>myArr</a:t>
            </a:r>
            <a:r>
              <a:rPr lang="en-US" sz="2000" dirty="0" smtClean="0">
                <a:latin typeface="Courier New" panose="02070309020205020404" pitchFamily="49" charset="0"/>
                <a:cs typeface="Courier New" panose="02070309020205020404" pitchFamily="49" charset="0"/>
              </a:rPr>
              <a:t>[</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]&lt;&lt;" ";</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cout</a:t>
            </a:r>
            <a:r>
              <a:rPr lang="en-US" sz="2000" dirty="0" smtClean="0">
                <a:latin typeface="Courier New" panose="02070309020205020404" pitchFamily="49" charset="0"/>
                <a:cs typeface="Courier New" panose="02070309020205020404" pitchFamily="49" charset="0"/>
              </a:rPr>
              <a:t>&lt;&lt;</a:t>
            </a:r>
            <a:r>
              <a:rPr lang="en-US" sz="2000" dirty="0" err="1" smtClean="0">
                <a:latin typeface="Courier New" panose="02070309020205020404" pitchFamily="49" charset="0"/>
                <a:cs typeface="Courier New" panose="02070309020205020404" pitchFamily="49" charset="0"/>
              </a:rPr>
              <a:t>endl</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Test(</a:t>
            </a:r>
            <a:r>
              <a:rPr lang="en-US" sz="2000" dirty="0" err="1" smtClean="0">
                <a:latin typeface="Courier New" panose="02070309020205020404" pitchFamily="49" charset="0"/>
                <a:cs typeface="Courier New" panose="02070309020205020404" pitchFamily="49" charset="0"/>
              </a:rPr>
              <a:t>myArr</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cout</a:t>
            </a:r>
            <a:r>
              <a:rPr lang="en-US" sz="2000" dirty="0" smtClean="0">
                <a:latin typeface="Courier New" panose="02070309020205020404" pitchFamily="49" charset="0"/>
                <a:cs typeface="Courier New" panose="02070309020205020404" pitchFamily="49" charset="0"/>
              </a:rPr>
              <a:t>&lt;&lt;</a:t>
            </a:r>
            <a:r>
              <a:rPr lang="en-US" sz="2000" dirty="0" err="1" smtClean="0">
                <a:latin typeface="Courier New" panose="02070309020205020404" pitchFamily="49" charset="0"/>
                <a:cs typeface="Courier New" panose="02070309020205020404" pitchFamily="49" charset="0"/>
              </a:rPr>
              <a:t>endl</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for(</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=0;i&lt;4;i++)</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cout</a:t>
            </a:r>
            <a:r>
              <a:rPr lang="en-US" sz="2000" dirty="0" smtClean="0">
                <a:latin typeface="Courier New" panose="02070309020205020404" pitchFamily="49" charset="0"/>
                <a:cs typeface="Courier New" panose="02070309020205020404" pitchFamily="49" charset="0"/>
              </a:rPr>
              <a:t>&lt;&lt;</a:t>
            </a:r>
            <a:r>
              <a:rPr lang="en-US" sz="2000" dirty="0" err="1" smtClean="0">
                <a:latin typeface="Courier New" panose="02070309020205020404" pitchFamily="49" charset="0"/>
                <a:cs typeface="Courier New" panose="02070309020205020404" pitchFamily="49" charset="0"/>
              </a:rPr>
              <a:t>myArr</a:t>
            </a:r>
            <a:r>
              <a:rPr lang="en-US" sz="2000" dirty="0" smtClean="0">
                <a:latin typeface="Courier New" panose="02070309020205020404" pitchFamily="49" charset="0"/>
                <a:cs typeface="Courier New" panose="02070309020205020404" pitchFamily="49" charset="0"/>
              </a:rPr>
              <a:t>[</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]&lt;&lt;" ";</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system("pause");</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return 0;}</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endParaRPr lang="en-US" dirty="0" smtClean="0"/>
          </a:p>
          <a:p>
            <a:pPr>
              <a:buFont typeface="Arial" panose="020B0604020202020204" pitchFamily="34" charset="0"/>
              <a:buNone/>
            </a:pPr>
            <a:endParaRPr lang="en-US" dirty="0" smtClean="0"/>
          </a:p>
        </p:txBody>
      </p:sp>
      <p:sp>
        <p:nvSpPr>
          <p:cNvPr id="56324" name="Content Placeholder 6"/>
          <p:cNvSpPr>
            <a:spLocks noGrp="1"/>
          </p:cNvSpPr>
          <p:nvPr>
            <p:ph sz="half" idx="2"/>
          </p:nvPr>
        </p:nvSpPr>
        <p:spPr>
          <a:xfrm>
            <a:off x="4648200" y="990600"/>
            <a:ext cx="4038600" cy="4525963"/>
          </a:xfrm>
        </p:spPr>
        <p:txBody>
          <a:bodyPr>
            <a:normAutofit fontScale="92500" lnSpcReduction="20000"/>
          </a:bodyPr>
          <a:lstStyle/>
          <a:p>
            <a:pPr>
              <a:buFont typeface="Arial" panose="020B0604020202020204" pitchFamily="34" charset="0"/>
              <a:buNone/>
            </a:pPr>
            <a:r>
              <a:rPr lang="en-US" sz="2400" dirty="0" smtClean="0">
                <a:latin typeface="Courier New" panose="02070309020205020404" pitchFamily="49" charset="0"/>
                <a:cs typeface="Courier New" panose="02070309020205020404" pitchFamily="49" charset="0"/>
              </a:rPr>
              <a:t>void Test(</a:t>
            </a:r>
            <a:r>
              <a:rPr lang="en-US" sz="2400" dirty="0" err="1" smtClean="0">
                <a:latin typeface="Courier New" panose="02070309020205020404" pitchFamily="49" charset="0"/>
                <a:cs typeface="Courier New" panose="02070309020205020404" pitchFamily="49" charset="0"/>
              </a:rPr>
              <a:t>int</a:t>
            </a:r>
            <a:r>
              <a:rPr lang="en-US" sz="2400" dirty="0" smtClean="0">
                <a:latin typeface="Courier New" panose="02070309020205020404" pitchFamily="49" charset="0"/>
                <a:cs typeface="Courier New" panose="02070309020205020404" pitchFamily="49" charset="0"/>
              </a:rPr>
              <a:t> z[])</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400" dirty="0" smtClean="0">
                <a:latin typeface="Courier New" panose="02070309020205020404" pitchFamily="49" charset="0"/>
                <a:cs typeface="Courier New" panose="02070309020205020404" pitchFamily="49" charset="0"/>
              </a:rPr>
              <a:t>{</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400" dirty="0" smtClean="0">
                <a:latin typeface="Courier New" panose="02070309020205020404" pitchFamily="49" charset="0"/>
                <a:cs typeface="Courier New" panose="02070309020205020404" pitchFamily="49" charset="0"/>
              </a:rPr>
              <a:t>	</a:t>
            </a:r>
            <a:r>
              <a:rPr lang="en-US" sz="2400" b="1" dirty="0" err="1" smtClean="0">
                <a:latin typeface="Courier New" panose="02070309020205020404" pitchFamily="49" charset="0"/>
                <a:cs typeface="Courier New" panose="02070309020205020404" pitchFamily="49" charset="0"/>
              </a:rPr>
              <a:t>int</a:t>
            </a:r>
            <a:r>
              <a:rPr lang="en-US" sz="2400" b="1" dirty="0" smtClean="0">
                <a:latin typeface="Courier New" panose="02070309020205020404" pitchFamily="49" charset="0"/>
                <a:cs typeface="Courier New" panose="02070309020205020404" pitchFamily="49" charset="0"/>
              </a:rPr>
              <a:t> temp=z[3];</a:t>
            </a:r>
            <a:endParaRPr lang="en-US" sz="2400" b="1"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400" dirty="0" smtClean="0">
                <a:latin typeface="Courier New" panose="02070309020205020404" pitchFamily="49" charset="0"/>
                <a:cs typeface="Courier New" panose="02070309020205020404" pitchFamily="49" charset="0"/>
              </a:rPr>
              <a:t>   z[3]=z[0];</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400" dirty="0" smtClean="0">
                <a:latin typeface="Courier New" panose="02070309020205020404" pitchFamily="49" charset="0"/>
                <a:cs typeface="Courier New" panose="02070309020205020404" pitchFamily="49" charset="0"/>
              </a:rPr>
              <a:t>   z[0]=temp;</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400" dirty="0" smtClean="0">
                <a:latin typeface="Courier New" panose="02070309020205020404" pitchFamily="49" charset="0"/>
                <a:cs typeface="Courier New" panose="02070309020205020404" pitchFamily="49" charset="0"/>
              </a:rPr>
              <a:t>   for(</a:t>
            </a:r>
            <a:r>
              <a:rPr lang="en-US" sz="2400" dirty="0" err="1" smtClean="0">
                <a:latin typeface="Courier New" panose="02070309020205020404" pitchFamily="49" charset="0"/>
                <a:cs typeface="Courier New" panose="02070309020205020404" pitchFamily="49" charset="0"/>
              </a:rPr>
              <a:t>int</a:t>
            </a:r>
            <a:r>
              <a:rPr lang="en-US" sz="2400" dirty="0" smtClean="0">
                <a:latin typeface="Courier New" panose="02070309020205020404" pitchFamily="49" charset="0"/>
                <a:cs typeface="Courier New" panose="02070309020205020404" pitchFamily="49" charset="0"/>
              </a:rPr>
              <a:t> j=0;j&lt;4;j++)</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400" dirty="0" smtClean="0">
                <a:latin typeface="Courier New" panose="02070309020205020404" pitchFamily="49" charset="0"/>
                <a:cs typeface="Courier New" panose="02070309020205020404" pitchFamily="49" charset="0"/>
              </a:rPr>
              <a:t>   	</a:t>
            </a:r>
            <a:r>
              <a:rPr lang="en-US" sz="2400" dirty="0" err="1" smtClean="0">
                <a:latin typeface="Courier New" panose="02070309020205020404" pitchFamily="49" charset="0"/>
                <a:cs typeface="Courier New" panose="02070309020205020404" pitchFamily="49" charset="0"/>
              </a:rPr>
              <a:t>cout</a:t>
            </a:r>
            <a:r>
              <a:rPr lang="en-US" sz="2400" dirty="0" smtClean="0">
                <a:latin typeface="Courier New" panose="02070309020205020404" pitchFamily="49" charset="0"/>
                <a:cs typeface="Courier New" panose="02070309020205020404" pitchFamily="49" charset="0"/>
              </a:rPr>
              <a:t>&lt;&lt;z[j]&lt;&lt;"  ";</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400" dirty="0" smtClean="0">
                <a:latin typeface="Courier New" panose="02070309020205020404" pitchFamily="49" charset="0"/>
                <a:cs typeface="Courier New" panose="02070309020205020404" pitchFamily="49" charset="0"/>
              </a:rPr>
              <a:t>}</a:t>
            </a:r>
            <a:endParaRPr lang="en-US" sz="2400" dirty="0" smtClean="0">
              <a:latin typeface="Courier New" panose="02070309020205020404" pitchFamily="49" charset="0"/>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914400" y="0"/>
            <a:ext cx="8229600" cy="765175"/>
          </a:xfrm>
        </p:spPr>
        <p:txBody>
          <a:bodyPr/>
          <a:lstStyle/>
          <a:p>
            <a:r>
              <a:rPr lang="en-US" sz="4000" b="1" dirty="0" smtClean="0">
                <a:effectLst>
                  <a:outerShdw blurRad="38100" dist="38100" dir="2700000" algn="tl">
                    <a:srgbClr val="000000">
                      <a:alpha val="43137"/>
                    </a:srgbClr>
                  </a:outerShdw>
                </a:effectLst>
              </a:rPr>
              <a:t>In-Class Exercise</a:t>
            </a:r>
            <a:endParaRPr lang="en-US" sz="4000" b="1" dirty="0" smtClean="0">
              <a:effectLst>
                <a:outerShdw blurRad="38100" dist="38100" dir="2700000" algn="tl">
                  <a:srgbClr val="000000">
                    <a:alpha val="43137"/>
                  </a:srgbClr>
                </a:outerShdw>
              </a:effectLst>
            </a:endParaRPr>
          </a:p>
        </p:txBody>
      </p:sp>
      <p:sp>
        <p:nvSpPr>
          <p:cNvPr id="57347" name="Content Placeholder 2"/>
          <p:cNvSpPr>
            <a:spLocks noGrp="1"/>
          </p:cNvSpPr>
          <p:nvPr>
            <p:ph sz="half" idx="1"/>
          </p:nvPr>
        </p:nvSpPr>
        <p:spPr>
          <a:xfrm>
            <a:off x="304800" y="1066800"/>
            <a:ext cx="4578350" cy="4525963"/>
          </a:xfrm>
        </p:spPr>
        <p:txBody>
          <a:bodyPr>
            <a:normAutofit fontScale="92500" lnSpcReduction="20000"/>
          </a:bodyPr>
          <a:lstStyle/>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#include &lt;</a:t>
            </a:r>
            <a:r>
              <a:rPr lang="en-US" sz="2000" dirty="0" err="1" smtClean="0">
                <a:latin typeface="Courier New" panose="02070309020205020404" pitchFamily="49" charset="0"/>
                <a:cs typeface="Courier New" panose="02070309020205020404" pitchFamily="49" charset="0"/>
              </a:rPr>
              <a:t>iostream</a:t>
            </a:r>
            <a:r>
              <a:rPr lang="en-US" sz="2000" dirty="0" smtClean="0">
                <a:latin typeface="Courier New" panose="02070309020205020404" pitchFamily="49" charset="0"/>
                <a:cs typeface="Courier New" panose="02070309020205020404" pitchFamily="49" charset="0"/>
              </a:rPr>
              <a:t>&gt;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using namespace </a:t>
            </a:r>
            <a:r>
              <a:rPr lang="en-US" sz="2000" dirty="0" err="1" smtClean="0">
                <a:latin typeface="Courier New" panose="02070309020205020404" pitchFamily="49" charset="0"/>
                <a:cs typeface="Courier New" panose="02070309020205020404" pitchFamily="49" charset="0"/>
              </a:rPr>
              <a:t>std</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void Test(</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 </a:t>
            </a:r>
            <a:r>
              <a:rPr lang="en-US" sz="2000" dirty="0" err="1" smtClean="0">
                <a:latin typeface="Courier New" panose="02070309020205020404" pitchFamily="49" charset="0"/>
                <a:cs typeface="Courier New" panose="02070309020205020404" pitchFamily="49" charset="0"/>
              </a:rPr>
              <a:t>int,int</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main()</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x = 1;</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y[3];</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y[0]=1;</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Test(</a:t>
            </a:r>
            <a:r>
              <a:rPr lang="en-US" sz="2000" dirty="0" err="1" smtClean="0">
                <a:latin typeface="Courier New" panose="02070309020205020404" pitchFamily="49" charset="0"/>
                <a:cs typeface="Courier New" panose="02070309020205020404" pitchFamily="49" charset="0"/>
              </a:rPr>
              <a:t>x,y</a:t>
            </a:r>
            <a:r>
              <a:rPr lang="en-US" sz="2000" dirty="0" smtClean="0">
                <a:latin typeface="Courier New" panose="02070309020205020404" pitchFamily="49" charset="0"/>
                <a:cs typeface="Courier New" panose="02070309020205020404" pitchFamily="49" charset="0"/>
              </a:rPr>
              <a:t>[0],y);</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cout</a:t>
            </a:r>
            <a:r>
              <a:rPr lang="en-US" sz="2000" dirty="0" smtClean="0">
                <a:latin typeface="Courier New" panose="02070309020205020404" pitchFamily="49" charset="0"/>
                <a:cs typeface="Courier New" panose="02070309020205020404" pitchFamily="49" charset="0"/>
              </a:rPr>
              <a:t>&lt;&lt;"x is: " &lt;&lt; x&lt;&lt; </a:t>
            </a:r>
            <a:r>
              <a:rPr lang="en-US" sz="2000" dirty="0" err="1" smtClean="0">
                <a:latin typeface="Courier New" panose="02070309020205020404" pitchFamily="49" charset="0"/>
                <a:cs typeface="Courier New" panose="02070309020205020404" pitchFamily="49" charset="0"/>
              </a:rPr>
              <a:t>endl</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cout</a:t>
            </a:r>
            <a:r>
              <a:rPr lang="en-US" sz="2000" dirty="0" smtClean="0">
                <a:latin typeface="Courier New" panose="02070309020205020404" pitchFamily="49" charset="0"/>
                <a:cs typeface="Courier New" panose="02070309020205020404" pitchFamily="49" charset="0"/>
              </a:rPr>
              <a:t>&lt;&lt;"y[0] is: " &lt;&lt;y[0] &lt;&lt; </a:t>
            </a:r>
            <a:r>
              <a:rPr lang="en-US" sz="2000" dirty="0" err="1" smtClean="0">
                <a:latin typeface="Courier New" panose="02070309020205020404" pitchFamily="49" charset="0"/>
                <a:cs typeface="Courier New" panose="02070309020205020404" pitchFamily="49" charset="0"/>
              </a:rPr>
              <a:t>endl</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for(</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=0;i&lt;3;i++)</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cout</a:t>
            </a:r>
            <a:r>
              <a:rPr lang="en-US" sz="2000" dirty="0" smtClean="0">
                <a:latin typeface="Courier New" panose="02070309020205020404" pitchFamily="49" charset="0"/>
                <a:cs typeface="Courier New" panose="02070309020205020404" pitchFamily="49" charset="0"/>
              </a:rPr>
              <a:t>&lt;&lt;y[</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]&lt;&lt;</a:t>
            </a:r>
            <a:r>
              <a:rPr lang="en-US" sz="2000" dirty="0" err="1" smtClean="0">
                <a:latin typeface="Courier New" panose="02070309020205020404" pitchFamily="49" charset="0"/>
                <a:cs typeface="Courier New" panose="02070309020205020404" pitchFamily="49" charset="0"/>
              </a:rPr>
              <a:t>endl</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system("pause");</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return 0;}</a:t>
            </a:r>
            <a:endParaRPr lang="en-US" sz="2000" dirty="0" smtClean="0">
              <a:latin typeface="Courier New" panose="02070309020205020404" pitchFamily="49" charset="0"/>
              <a:cs typeface="Courier New" panose="02070309020205020404" pitchFamily="49" charset="0"/>
            </a:endParaRPr>
          </a:p>
        </p:txBody>
      </p:sp>
      <p:sp>
        <p:nvSpPr>
          <p:cNvPr id="57348" name="Content Placeholder 3"/>
          <p:cNvSpPr>
            <a:spLocks noGrp="1"/>
          </p:cNvSpPr>
          <p:nvPr>
            <p:ph sz="half" idx="2"/>
          </p:nvPr>
        </p:nvSpPr>
        <p:spPr>
          <a:xfrm>
            <a:off x="4572000" y="1066800"/>
            <a:ext cx="4572000" cy="4525963"/>
          </a:xfrm>
        </p:spPr>
        <p:txBody>
          <a:bodyPr>
            <a:normAutofit fontScale="92500" lnSpcReduction="20000"/>
          </a:bodyPr>
          <a:lstStyle/>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void Test(</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num</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num1, </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z[])</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num</a:t>
            </a:r>
            <a:r>
              <a:rPr lang="en-US" sz="2000" dirty="0" smtClean="0">
                <a:latin typeface="Courier New" panose="02070309020205020404" pitchFamily="49" charset="0"/>
                <a:cs typeface="Courier New" panose="02070309020205020404" pitchFamily="49" charset="0"/>
              </a:rPr>
              <a:t>=1001;</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num1=290;</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z[1]=34;</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	z[2]=35;</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a:buFont typeface="Arial" panose="020B0604020202020204" pitchFamily="34" charset="0"/>
              <a:buNone/>
            </a:pPr>
            <a:endParaRPr lang="en-US"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4"/>
          <p:cNvSpPr>
            <a:spLocks noGrp="1"/>
          </p:cNvSpPr>
          <p:nvPr>
            <p:ph type="title"/>
          </p:nvPr>
        </p:nvSpPr>
        <p:spPr>
          <a:xfrm>
            <a:off x="914400" y="0"/>
            <a:ext cx="8229600" cy="836613"/>
          </a:xfrm>
        </p:spPr>
        <p:txBody>
          <a:bodyPr/>
          <a:lstStyle/>
          <a:p>
            <a:r>
              <a:rPr lang="en-US" sz="4000" b="1" dirty="0" smtClean="0">
                <a:effectLst>
                  <a:outerShdw blurRad="38100" dist="38100" dir="2700000" algn="tl">
                    <a:srgbClr val="000000">
                      <a:alpha val="43137"/>
                    </a:srgbClr>
                  </a:outerShdw>
                </a:effectLst>
              </a:rPr>
              <a:t>In-Class Exercise</a:t>
            </a:r>
            <a:endParaRPr lang="en-US" sz="4000" b="1" dirty="0" smtClean="0">
              <a:effectLst>
                <a:outerShdw blurRad="38100" dist="38100" dir="2700000" algn="tl">
                  <a:srgbClr val="000000">
                    <a:alpha val="43137"/>
                  </a:srgbClr>
                </a:outerShdw>
              </a:effectLst>
            </a:endParaRPr>
          </a:p>
        </p:txBody>
      </p:sp>
      <p:sp>
        <p:nvSpPr>
          <p:cNvPr id="6" name="Content Placeholder 5"/>
          <p:cNvSpPr>
            <a:spLocks noGrp="1"/>
          </p:cNvSpPr>
          <p:nvPr>
            <p:ph idx="1"/>
          </p:nvPr>
        </p:nvSpPr>
        <p:spPr>
          <a:xfrm>
            <a:off x="457200" y="990600"/>
            <a:ext cx="8229600" cy="4525963"/>
          </a:xfrm>
        </p:spPr>
        <p:txBody>
          <a:bodyPr>
            <a:normAutofit fontScale="85000" lnSpcReduction="20000"/>
          </a:bodyPr>
          <a:lstStyle/>
          <a:p>
            <a:pPr>
              <a:buNone/>
              <a:defRPr/>
            </a:pPr>
            <a:r>
              <a:rPr lang="en-US" dirty="0" smtClean="0"/>
              <a:t>    Each of the following definitions and program segments has errors. Locate as many as you can and correct the errors.</a:t>
            </a:r>
            <a:endParaRPr lang="en-US" dirty="0" smtClean="0"/>
          </a:p>
          <a:p>
            <a:pPr>
              <a:buNone/>
              <a:defRPr/>
            </a:pPr>
            <a:endParaRPr lang="en-US" dirty="0" smtClean="0"/>
          </a:p>
          <a:p>
            <a:pPr marL="514350" indent="-514350">
              <a:buFont typeface="Arial" panose="020B0604020202020204" pitchFamily="34" charset="0"/>
              <a:buAutoNum type="alphaLcParenR"/>
              <a:defRPr/>
            </a:pPr>
            <a:r>
              <a:rPr lang="en-US" sz="2000" dirty="0" smtClean="0">
                <a:latin typeface="Courier New" panose="02070309020205020404" pitchFamily="49" charset="0"/>
                <a:cs typeface="Courier New" panose="02070309020205020404" pitchFamily="49" charset="0"/>
              </a:rPr>
              <a:t>void </a:t>
            </a:r>
            <a:r>
              <a:rPr lang="en-US" sz="2000" dirty="0" err="1" smtClean="0">
                <a:latin typeface="Courier New" panose="02070309020205020404" pitchFamily="49" charset="0"/>
                <a:cs typeface="Courier New" panose="02070309020205020404" pitchFamily="49" charset="0"/>
              </a:rPr>
              <a:t>showValues</a:t>
            </a:r>
            <a:r>
              <a:rPr lang="en-US" sz="2000" dirty="0" smtClean="0">
                <a:latin typeface="Courier New" panose="02070309020205020404" pitchFamily="49" charset="0"/>
                <a:cs typeface="Courier New" panose="02070309020205020404" pitchFamily="49" charset="0"/>
              </a:rPr>
              <a:t>(</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nums</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marL="0" indent="0">
              <a:buNone/>
              <a:defRPr/>
            </a:pPr>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marL="1314450" lvl="2" indent="-514350">
              <a:buFont typeface="Arial" panose="020B0604020202020204" pitchFamily="34" charset="0"/>
              <a:buNone/>
              <a:defRPr/>
            </a:pPr>
            <a:r>
              <a:rPr lang="en-US" sz="2000" dirty="0" smtClean="0">
                <a:latin typeface="Courier New" panose="02070309020205020404" pitchFamily="49" charset="0"/>
                <a:cs typeface="Courier New" panose="02070309020205020404" pitchFamily="49" charset="0"/>
              </a:rPr>
              <a:t>     for(</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 = 0; </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&lt;8; </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marL="1314450" lvl="2" indent="-514350">
              <a:buFont typeface="Arial" panose="020B0604020202020204" pitchFamily="34" charset="0"/>
              <a:buNone/>
              <a:defRPr/>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cout</a:t>
            </a:r>
            <a:r>
              <a:rPr lang="en-US" sz="2000" dirty="0" smtClean="0">
                <a:latin typeface="Courier New" panose="02070309020205020404" pitchFamily="49" charset="0"/>
                <a:cs typeface="Courier New" panose="02070309020205020404" pitchFamily="49" charset="0"/>
              </a:rPr>
              <a:t>&lt;&lt;</a:t>
            </a:r>
            <a:r>
              <a:rPr lang="en-US" sz="2000" dirty="0" err="1" smtClean="0">
                <a:latin typeface="Courier New" panose="02070309020205020404" pitchFamily="49" charset="0"/>
                <a:cs typeface="Courier New" panose="02070309020205020404" pitchFamily="49" charset="0"/>
              </a:rPr>
              <a:t>nums</a:t>
            </a:r>
            <a:r>
              <a:rPr lang="en-US" sz="2000" dirty="0" smtClean="0">
                <a:latin typeface="Courier New" panose="02070309020205020404" pitchFamily="49" charset="0"/>
                <a:cs typeface="Courier New" panose="02070309020205020404" pitchFamily="49" charset="0"/>
              </a:rPr>
              <a:t>[</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marL="1314450" lvl="2" indent="-771525">
              <a:buFont typeface="Arial" panose="020B0604020202020204" pitchFamily="34" charset="0"/>
              <a:buNone/>
              <a:defRPr/>
            </a:pP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marL="1314450" lvl="2" indent="-771525">
              <a:buFont typeface="Arial" panose="020B0604020202020204" pitchFamily="34" charset="0"/>
              <a:buNone/>
              <a:defRPr/>
            </a:pPr>
            <a:endParaRPr lang="en-US" sz="2000" dirty="0" smtClean="0">
              <a:latin typeface="Courier New" panose="02070309020205020404" pitchFamily="49" charset="0"/>
              <a:cs typeface="Courier New" panose="02070309020205020404" pitchFamily="49" charset="0"/>
            </a:endParaRPr>
          </a:p>
          <a:p>
            <a:pPr marL="514350" indent="-514350">
              <a:buFont typeface="Arial" panose="020B0604020202020204" pitchFamily="34" charset="0"/>
              <a:buNone/>
              <a:defRPr/>
            </a:pPr>
            <a:r>
              <a:rPr lang="en-US" sz="2400" dirty="0" smtClean="0">
                <a:latin typeface="Courier New" panose="02070309020205020404" pitchFamily="49" charset="0"/>
                <a:cs typeface="Courier New" panose="02070309020205020404" pitchFamily="49" charset="0"/>
              </a:rPr>
              <a:t>b) </a:t>
            </a:r>
            <a:r>
              <a:rPr lang="en-US" sz="2000" dirty="0" smtClean="0">
                <a:latin typeface="Courier New" panose="02070309020205020404" pitchFamily="49" charset="0"/>
                <a:cs typeface="Courier New" panose="02070309020205020404" pitchFamily="49" charset="0"/>
              </a:rPr>
              <a:t>void </a:t>
            </a:r>
            <a:r>
              <a:rPr lang="en-US" sz="2000" dirty="0" err="1" smtClean="0">
                <a:latin typeface="Courier New" panose="02070309020205020404" pitchFamily="49" charset="0"/>
                <a:cs typeface="Courier New" panose="02070309020205020404" pitchFamily="49" charset="0"/>
              </a:rPr>
              <a:t>showValues</a:t>
            </a:r>
            <a:r>
              <a:rPr lang="en-US" sz="2000" dirty="0" smtClean="0">
                <a:latin typeface="Courier New" panose="02070309020205020404" pitchFamily="49" charset="0"/>
                <a:cs typeface="Courier New" panose="02070309020205020404" pitchFamily="49" charset="0"/>
              </a:rPr>
              <a:t>(</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nums</a:t>
            </a:r>
            <a:r>
              <a:rPr lang="en-US" sz="2000" dirty="0" smtClean="0">
                <a:latin typeface="Courier New" panose="02070309020205020404" pitchFamily="49" charset="0"/>
                <a:cs typeface="Courier New" panose="02070309020205020404" pitchFamily="49" charset="0"/>
              </a:rPr>
              <a:t> [4])</a:t>
            </a:r>
            <a:endParaRPr lang="en-US" sz="2000" dirty="0" smtClean="0">
              <a:latin typeface="Courier New" panose="02070309020205020404" pitchFamily="49" charset="0"/>
              <a:cs typeface="Courier New" panose="02070309020205020404" pitchFamily="49" charset="0"/>
            </a:endParaRPr>
          </a:p>
          <a:p>
            <a:pPr marL="514350" indent="-514350">
              <a:buFont typeface="Arial" panose="020B0604020202020204" pitchFamily="34" charset="0"/>
              <a:buNone/>
              <a:defRPr/>
            </a:pPr>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marL="514350" indent="-514350">
              <a:buFont typeface="Arial" panose="020B0604020202020204" pitchFamily="34" charset="0"/>
              <a:buNone/>
              <a:defRPr/>
            </a:pPr>
            <a:r>
              <a:rPr lang="en-US" sz="2000" dirty="0" smtClean="0">
                <a:latin typeface="Courier New" panose="02070309020205020404" pitchFamily="49" charset="0"/>
                <a:cs typeface="Courier New" panose="02070309020205020404" pitchFamily="49" charset="0"/>
              </a:rPr>
              <a:t>     for(</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 = 0; </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&lt;8; </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marL="514350" indent="-514350">
              <a:buFont typeface="Arial" panose="020B0604020202020204" pitchFamily="34" charset="0"/>
              <a:buNone/>
              <a:defRPr/>
            </a:pP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cout</a:t>
            </a:r>
            <a:r>
              <a:rPr lang="en-US" sz="2000" dirty="0" smtClean="0">
                <a:latin typeface="Courier New" panose="02070309020205020404" pitchFamily="49" charset="0"/>
                <a:cs typeface="Courier New" panose="02070309020205020404" pitchFamily="49" charset="0"/>
              </a:rPr>
              <a:t>&lt;&lt;</a:t>
            </a:r>
            <a:r>
              <a:rPr lang="en-US" sz="2000" dirty="0" err="1" smtClean="0">
                <a:latin typeface="Courier New" panose="02070309020205020404" pitchFamily="49" charset="0"/>
                <a:cs typeface="Courier New" panose="02070309020205020404" pitchFamily="49" charset="0"/>
              </a:rPr>
              <a:t>nums</a:t>
            </a:r>
            <a:r>
              <a:rPr lang="en-US" sz="2000" dirty="0" smtClean="0">
                <a:latin typeface="Courier New" panose="02070309020205020404" pitchFamily="49" charset="0"/>
                <a:cs typeface="Courier New" panose="02070309020205020404" pitchFamily="49" charset="0"/>
              </a:rPr>
              <a:t>[</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a:t>
            </a:r>
            <a:endParaRPr lang="en-US" sz="2000" dirty="0" smtClean="0">
              <a:latin typeface="Courier New" panose="02070309020205020404" pitchFamily="49" charset="0"/>
              <a:cs typeface="Courier New" panose="02070309020205020404" pitchFamily="49" charset="0"/>
            </a:endParaRPr>
          </a:p>
          <a:p>
            <a:pPr marL="514350" indent="-514350">
              <a:buFont typeface="Arial" panose="020B0604020202020204" pitchFamily="34" charset="0"/>
              <a:buNone/>
              <a:defRPr/>
            </a:pPr>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a:t>
            </a:r>
            <a:endParaRPr lang="en-US" sz="2000" dirty="0">
              <a:latin typeface="Courier New" panose="02070309020205020404" pitchFamily="49" charset="0"/>
              <a:cs typeface="Courier New" panose="02070309020205020404" pitchFamily="49"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4"/>
          <p:cNvSpPr>
            <a:spLocks noGrp="1"/>
          </p:cNvSpPr>
          <p:nvPr>
            <p:ph type="title"/>
          </p:nvPr>
        </p:nvSpPr>
        <p:spPr>
          <a:xfrm>
            <a:off x="914400" y="0"/>
            <a:ext cx="8229600" cy="849313"/>
          </a:xfrm>
        </p:spPr>
        <p:txBody>
          <a:bodyPr/>
          <a:lstStyle/>
          <a:p>
            <a:r>
              <a:rPr lang="en-US" sz="3200" b="1" dirty="0" smtClean="0">
                <a:effectLst>
                  <a:outerShdw blurRad="38100" dist="38100" dir="2700000" algn="tl">
                    <a:srgbClr val="000000">
                      <a:alpha val="43137"/>
                    </a:srgbClr>
                  </a:outerShdw>
                </a:effectLst>
              </a:rPr>
              <a:t>In-Class Exercise</a:t>
            </a:r>
            <a:endParaRPr lang="en-US" sz="3200" b="1" dirty="0" smtClean="0">
              <a:effectLst>
                <a:outerShdw blurRad="38100" dist="38100" dir="2700000" algn="tl">
                  <a:srgbClr val="000000">
                    <a:alpha val="43137"/>
                  </a:srgbClr>
                </a:outerShdw>
              </a:effectLst>
            </a:endParaRPr>
          </a:p>
        </p:txBody>
      </p:sp>
      <p:sp>
        <p:nvSpPr>
          <p:cNvPr id="6" name="Content Placeholder 5"/>
          <p:cNvSpPr>
            <a:spLocks noGrp="1"/>
          </p:cNvSpPr>
          <p:nvPr>
            <p:ph idx="1"/>
          </p:nvPr>
        </p:nvSpPr>
        <p:spPr>
          <a:xfrm>
            <a:off x="0" y="765175"/>
            <a:ext cx="9144000" cy="6092825"/>
          </a:xfrm>
        </p:spPr>
        <p:txBody>
          <a:bodyPr/>
          <a:lstStyle/>
          <a:p>
            <a:pPr>
              <a:defRPr/>
            </a:pPr>
            <a:r>
              <a:rPr lang="en-US" sz="2400" dirty="0" smtClean="0"/>
              <a:t>Consider the following function prototypes:</a:t>
            </a:r>
            <a:endParaRPr lang="en-US" sz="2400" dirty="0" smtClean="0"/>
          </a:p>
          <a:p>
            <a:pPr>
              <a:buFont typeface="Arial" panose="020B0604020202020204" pitchFamily="34" charset="0"/>
              <a:buNone/>
              <a:defRPr/>
            </a:pPr>
            <a:r>
              <a:rPr lang="en-US" sz="2400" dirty="0" smtClean="0"/>
              <a:t>	</a:t>
            </a:r>
            <a:r>
              <a:rPr lang="en-US" sz="2400" dirty="0" smtClean="0">
                <a:latin typeface="Courier New" panose="02070309020205020404" pitchFamily="49" charset="0"/>
                <a:cs typeface="Courier New" panose="02070309020205020404" pitchFamily="49" charset="0"/>
              </a:rPr>
              <a:t>void </a:t>
            </a:r>
            <a:r>
              <a:rPr lang="en-US" sz="2400" dirty="0" err="1" smtClean="0">
                <a:latin typeface="Courier New" panose="02070309020205020404" pitchFamily="49" charset="0"/>
                <a:cs typeface="Courier New" panose="02070309020205020404" pitchFamily="49" charset="0"/>
              </a:rPr>
              <a:t>funcOne</a:t>
            </a:r>
            <a:r>
              <a:rPr lang="en-US" sz="2400" dirty="0" smtClean="0">
                <a:latin typeface="Courier New" panose="02070309020205020404" pitchFamily="49" charset="0"/>
                <a:cs typeface="Courier New" panose="02070309020205020404" pitchFamily="49" charset="0"/>
              </a:rPr>
              <a:t>(</a:t>
            </a:r>
            <a:r>
              <a:rPr lang="en-US" sz="2400" dirty="0" err="1" smtClean="0">
                <a:latin typeface="Courier New" panose="02070309020205020404" pitchFamily="49" charset="0"/>
                <a:cs typeface="Courier New" panose="02070309020205020404" pitchFamily="49" charset="0"/>
              </a:rPr>
              <a:t>int</a:t>
            </a:r>
            <a:r>
              <a:rPr lang="en-US" sz="2400" dirty="0" smtClean="0">
                <a:latin typeface="Courier New" panose="02070309020205020404" pitchFamily="49" charset="0"/>
                <a:cs typeface="Courier New" panose="02070309020205020404" pitchFamily="49" charset="0"/>
              </a:rPr>
              <a:t> [], </a:t>
            </a:r>
            <a:r>
              <a:rPr lang="en-US" sz="2400" dirty="0" err="1" smtClean="0">
                <a:latin typeface="Courier New" panose="02070309020205020404" pitchFamily="49" charset="0"/>
                <a:cs typeface="Courier New" panose="02070309020205020404" pitchFamily="49" charset="0"/>
              </a:rPr>
              <a:t>int</a:t>
            </a:r>
            <a:r>
              <a:rPr lang="en-US" sz="2400" dirty="0" smtClean="0">
                <a:latin typeface="Courier New" panose="02070309020205020404" pitchFamily="49" charset="0"/>
                <a:cs typeface="Courier New" panose="02070309020205020404" pitchFamily="49" charset="0"/>
              </a:rPr>
              <a:t>);</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defRPr/>
            </a:pPr>
            <a:r>
              <a:rPr lang="en-US" sz="2400" dirty="0" smtClean="0">
                <a:latin typeface="Courier New" panose="02070309020205020404" pitchFamily="49" charset="0"/>
                <a:cs typeface="Courier New" panose="02070309020205020404" pitchFamily="49" charset="0"/>
              </a:rPr>
              <a:t>	</a:t>
            </a:r>
            <a:r>
              <a:rPr lang="en-US" sz="2400" dirty="0" err="1" smtClean="0">
                <a:latin typeface="Courier New" panose="02070309020205020404" pitchFamily="49" charset="0"/>
                <a:cs typeface="Courier New" panose="02070309020205020404" pitchFamily="49" charset="0"/>
              </a:rPr>
              <a:t>int</a:t>
            </a:r>
            <a:r>
              <a:rPr lang="en-US" sz="2400" dirty="0" smtClean="0">
                <a:latin typeface="Courier New" panose="02070309020205020404" pitchFamily="49" charset="0"/>
                <a:cs typeface="Courier New" panose="02070309020205020404" pitchFamily="49" charset="0"/>
              </a:rPr>
              <a:t> </a:t>
            </a:r>
            <a:r>
              <a:rPr lang="en-US" sz="2400" dirty="0" err="1" smtClean="0">
                <a:latin typeface="Courier New" panose="02070309020205020404" pitchFamily="49" charset="0"/>
                <a:cs typeface="Courier New" panose="02070309020205020404" pitchFamily="49" charset="0"/>
              </a:rPr>
              <a:t>findSum</a:t>
            </a:r>
            <a:r>
              <a:rPr lang="en-US" sz="2400" dirty="0" smtClean="0">
                <a:latin typeface="Courier New" panose="02070309020205020404" pitchFamily="49" charset="0"/>
                <a:cs typeface="Courier New" panose="02070309020205020404" pitchFamily="49" charset="0"/>
              </a:rPr>
              <a:t>(</a:t>
            </a:r>
            <a:r>
              <a:rPr lang="en-US" sz="2400" dirty="0" err="1" smtClean="0">
                <a:latin typeface="Courier New" panose="02070309020205020404" pitchFamily="49" charset="0"/>
                <a:cs typeface="Courier New" panose="02070309020205020404" pitchFamily="49" charset="0"/>
              </a:rPr>
              <a:t>int</a:t>
            </a:r>
            <a:r>
              <a:rPr lang="en-US" sz="2400" dirty="0" smtClean="0">
                <a:latin typeface="Courier New" panose="02070309020205020404" pitchFamily="49" charset="0"/>
                <a:cs typeface="Courier New" panose="02070309020205020404" pitchFamily="49" charset="0"/>
              </a:rPr>
              <a:t>, </a:t>
            </a:r>
            <a:r>
              <a:rPr lang="en-US" sz="2400" dirty="0" err="1" smtClean="0">
                <a:latin typeface="Courier New" panose="02070309020205020404" pitchFamily="49" charset="0"/>
                <a:cs typeface="Courier New" panose="02070309020205020404" pitchFamily="49" charset="0"/>
              </a:rPr>
              <a:t>int</a:t>
            </a:r>
            <a:r>
              <a:rPr lang="en-US" sz="2400" dirty="0" smtClean="0">
                <a:latin typeface="Courier New" panose="02070309020205020404" pitchFamily="49" charset="0"/>
                <a:cs typeface="Courier New" panose="02070309020205020404" pitchFamily="49" charset="0"/>
              </a:rPr>
              <a:t>);</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defRPr/>
            </a:pPr>
            <a:r>
              <a:rPr lang="en-US" sz="2400" dirty="0" smtClean="0"/>
              <a:t>And the declarations:</a:t>
            </a:r>
            <a:endParaRPr lang="en-US" sz="2400" dirty="0" smtClean="0"/>
          </a:p>
          <a:p>
            <a:pPr>
              <a:buFont typeface="Arial" panose="020B0604020202020204" pitchFamily="34" charset="0"/>
              <a:buNone/>
              <a:defRPr/>
            </a:pPr>
            <a:r>
              <a:rPr lang="en-US" sz="2400" dirty="0" smtClean="0"/>
              <a:t>	</a:t>
            </a:r>
            <a:r>
              <a:rPr lang="en-US" sz="2400" dirty="0" err="1" smtClean="0">
                <a:latin typeface="Courier New" panose="02070309020205020404" pitchFamily="49" charset="0"/>
                <a:cs typeface="Courier New" panose="02070309020205020404" pitchFamily="49" charset="0"/>
              </a:rPr>
              <a:t>int</a:t>
            </a:r>
            <a:r>
              <a:rPr lang="en-US" sz="2400" dirty="0" smtClean="0">
                <a:latin typeface="Courier New" panose="02070309020205020404" pitchFamily="49" charset="0"/>
                <a:cs typeface="Courier New" panose="02070309020205020404" pitchFamily="49" charset="0"/>
              </a:rPr>
              <a:t> list[50];</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defRPr/>
            </a:pPr>
            <a:r>
              <a:rPr lang="en-US" sz="2400" dirty="0" smtClean="0">
                <a:latin typeface="Courier New" panose="02070309020205020404" pitchFamily="49" charset="0"/>
                <a:cs typeface="Courier New" panose="02070309020205020404" pitchFamily="49" charset="0"/>
              </a:rPr>
              <a:t>	</a:t>
            </a:r>
            <a:r>
              <a:rPr lang="en-US" sz="2400" dirty="0" err="1" smtClean="0">
                <a:latin typeface="Courier New" panose="02070309020205020404" pitchFamily="49" charset="0"/>
                <a:cs typeface="Courier New" panose="02070309020205020404" pitchFamily="49" charset="0"/>
              </a:rPr>
              <a:t>int</a:t>
            </a:r>
            <a:r>
              <a:rPr lang="en-US" sz="2400" dirty="0" smtClean="0">
                <a:latin typeface="Courier New" panose="02070309020205020404" pitchFamily="49" charset="0"/>
                <a:cs typeface="Courier New" panose="02070309020205020404" pitchFamily="49" charset="0"/>
              </a:rPr>
              <a:t> num;</a:t>
            </a:r>
            <a:endParaRPr lang="en-US" sz="2400" dirty="0" smtClean="0">
              <a:latin typeface="Courier New" panose="02070309020205020404" pitchFamily="49" charset="0"/>
              <a:cs typeface="Courier New" panose="02070309020205020404" pitchFamily="49" charset="0"/>
            </a:endParaRPr>
          </a:p>
          <a:p>
            <a:pPr>
              <a:buFont typeface="Arial" panose="020B0604020202020204" pitchFamily="34" charset="0"/>
              <a:buNone/>
              <a:defRPr/>
            </a:pPr>
            <a:r>
              <a:rPr lang="en-US" sz="2400" dirty="0" smtClean="0"/>
              <a:t>Write a C++ statements that:</a:t>
            </a:r>
            <a:endParaRPr lang="en-US" sz="2400" dirty="0" smtClean="0"/>
          </a:p>
          <a:p>
            <a:pPr marL="514350" indent="-514350">
              <a:buFont typeface="Arial" panose="020B0604020202020204" pitchFamily="34" charset="0"/>
              <a:buAutoNum type="alphaLcParenR"/>
              <a:defRPr/>
            </a:pPr>
            <a:r>
              <a:rPr lang="en-US" sz="2400" dirty="0" smtClean="0"/>
              <a:t>Call the function </a:t>
            </a:r>
            <a:r>
              <a:rPr lang="en-US" sz="2400" dirty="0" err="1" smtClean="0">
                <a:latin typeface="Courier New" panose="02070309020205020404" pitchFamily="49" charset="0"/>
                <a:cs typeface="Courier New" panose="02070309020205020404" pitchFamily="49" charset="0"/>
              </a:rPr>
              <a:t>funcOne</a:t>
            </a:r>
            <a:r>
              <a:rPr lang="en-US" sz="2400" dirty="0" smtClean="0"/>
              <a:t> with the actual parameters, </a:t>
            </a:r>
            <a:r>
              <a:rPr lang="en-US" sz="2400" dirty="0" smtClean="0">
                <a:latin typeface="Courier New" panose="02070309020205020404" pitchFamily="49" charset="0"/>
                <a:cs typeface="Courier New" panose="02070309020205020404" pitchFamily="49" charset="0"/>
              </a:rPr>
              <a:t>list </a:t>
            </a:r>
            <a:r>
              <a:rPr lang="en-US" sz="2400" dirty="0" smtClean="0"/>
              <a:t>and 50 respectively.</a:t>
            </a:r>
            <a:endParaRPr lang="en-US" sz="2400" dirty="0" smtClean="0"/>
          </a:p>
          <a:p>
            <a:pPr marL="514350" indent="-514350">
              <a:buFont typeface="Arial" panose="020B0604020202020204" pitchFamily="34" charset="0"/>
              <a:buAutoNum type="alphaLcParenR"/>
              <a:defRPr/>
            </a:pPr>
            <a:r>
              <a:rPr lang="en-US" sz="2400" dirty="0" smtClean="0"/>
              <a:t>Print the value returned by the function </a:t>
            </a:r>
            <a:r>
              <a:rPr lang="en-US" sz="2400" dirty="0" err="1" smtClean="0">
                <a:latin typeface="Courier New" panose="02070309020205020404" pitchFamily="49" charset="0"/>
                <a:cs typeface="Courier New" panose="02070309020205020404" pitchFamily="49" charset="0"/>
              </a:rPr>
              <a:t>funcSum</a:t>
            </a:r>
            <a:r>
              <a:rPr lang="en-US" sz="2400" dirty="0" smtClean="0"/>
              <a:t> with the actual parameters, 50, and the fourth element of </a:t>
            </a:r>
            <a:r>
              <a:rPr lang="en-US" sz="2400" dirty="0" smtClean="0">
                <a:latin typeface="Courier New" panose="02070309020205020404" pitchFamily="49" charset="0"/>
                <a:cs typeface="Courier New" panose="02070309020205020404" pitchFamily="49" charset="0"/>
              </a:rPr>
              <a:t>list</a:t>
            </a:r>
            <a:r>
              <a:rPr lang="en-US" sz="2400" dirty="0" smtClean="0"/>
              <a:t> respectively.</a:t>
            </a:r>
            <a:endParaRPr lang="en-US" sz="2400" dirty="0" smtClean="0"/>
          </a:p>
          <a:p>
            <a:pPr marL="514350" indent="-514350">
              <a:buFont typeface="Arial" panose="020B0604020202020204" pitchFamily="34" charset="0"/>
              <a:buAutoNum type="alphaLcParenR"/>
              <a:defRPr/>
            </a:pPr>
            <a:r>
              <a:rPr lang="en-US" sz="2400" dirty="0" smtClean="0"/>
              <a:t>Print the value returned by the function </a:t>
            </a:r>
            <a:r>
              <a:rPr lang="en-US" sz="2400" dirty="0" err="1" smtClean="0">
                <a:latin typeface="Courier New" panose="02070309020205020404" pitchFamily="49" charset="0"/>
                <a:cs typeface="Courier New" panose="02070309020205020404" pitchFamily="49" charset="0"/>
              </a:rPr>
              <a:t>funcSum</a:t>
            </a:r>
            <a:r>
              <a:rPr lang="en-US" sz="2400" dirty="0" smtClean="0"/>
              <a:t> with the actual parameters, the thirtieth and tenth elements of </a:t>
            </a:r>
            <a:r>
              <a:rPr lang="en-US" sz="2400" dirty="0" smtClean="0">
                <a:latin typeface="Courier New" panose="02070309020205020404" pitchFamily="49" charset="0"/>
                <a:cs typeface="Courier New" panose="02070309020205020404" pitchFamily="49" charset="0"/>
              </a:rPr>
              <a:t>list</a:t>
            </a:r>
            <a:r>
              <a:rPr lang="en-US" sz="2400" dirty="0" smtClean="0"/>
              <a:t>, respectively.</a:t>
            </a:r>
            <a:endParaRPr lang="en-US" sz="24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a:xfrm>
            <a:off x="762000" y="304800"/>
            <a:ext cx="8229600" cy="836613"/>
          </a:xfrm>
        </p:spPr>
        <p:txBody>
          <a:bodyPr/>
          <a:lstStyle/>
          <a:p>
            <a:r>
              <a:rPr lang="en-US" sz="4000" b="1" dirty="0" smtClean="0">
                <a:effectLst>
                  <a:outerShdw blurRad="38100" dist="38100" dir="2700000" algn="tl">
                    <a:srgbClr val="000000">
                      <a:alpha val="43137"/>
                    </a:srgbClr>
                  </a:outerShdw>
                </a:effectLst>
              </a:rPr>
              <a:t>In-Class Exercise</a:t>
            </a:r>
            <a:endParaRPr lang="en-US" sz="4000" b="1" dirty="0" smtClean="0">
              <a:effectLst>
                <a:outerShdw blurRad="38100" dist="38100" dir="2700000" algn="tl">
                  <a:srgbClr val="000000">
                    <a:alpha val="43137"/>
                  </a:srgbClr>
                </a:outerShdw>
              </a:effectLst>
            </a:endParaRPr>
          </a:p>
        </p:txBody>
      </p:sp>
      <p:sp>
        <p:nvSpPr>
          <p:cNvPr id="60419" name="Content Placeholder 5"/>
          <p:cNvSpPr>
            <a:spLocks noGrp="1"/>
          </p:cNvSpPr>
          <p:nvPr>
            <p:ph idx="1"/>
          </p:nvPr>
        </p:nvSpPr>
        <p:spPr>
          <a:xfrm>
            <a:off x="539750" y="1052513"/>
            <a:ext cx="8229600" cy="4525962"/>
          </a:xfrm>
        </p:spPr>
        <p:txBody>
          <a:bodyPr/>
          <a:lstStyle/>
          <a:p>
            <a:r>
              <a:rPr lang="en-US" smtClean="0"/>
              <a:t>Write a program that has two overloaded functions that return the average of an array with the following headers:</a:t>
            </a:r>
            <a:endParaRPr lang="en-US" smtClean="0"/>
          </a:p>
          <a:p>
            <a:pPr>
              <a:buFont typeface="Arial" panose="020B0604020202020204" pitchFamily="34" charset="0"/>
              <a:buNone/>
            </a:pPr>
            <a:r>
              <a:rPr lang="en-US" smtClean="0"/>
              <a:t>	</a:t>
            </a:r>
            <a:r>
              <a:rPr lang="en-US" sz="2400" smtClean="0">
                <a:latin typeface="Courier New" panose="02070309020205020404" pitchFamily="49" charset="0"/>
                <a:cs typeface="Courier New" panose="02070309020205020404" pitchFamily="49" charset="0"/>
              </a:rPr>
              <a:t>int average(int array[], int size)</a:t>
            </a:r>
            <a:endParaRPr lang="en-US" sz="240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400" smtClean="0">
                <a:latin typeface="Courier New" panose="02070309020205020404" pitchFamily="49" charset="0"/>
                <a:cs typeface="Courier New" panose="02070309020205020404" pitchFamily="49" charset="0"/>
              </a:rPr>
              <a:t>	double average(int array[], int size</a:t>
            </a:r>
            <a:endParaRPr lang="en-US" sz="2400" smtClean="0">
              <a:latin typeface="Courier New" panose="02070309020205020404" pitchFamily="49" charset="0"/>
              <a:cs typeface="Courier New" panose="02070309020205020404" pitchFamily="49" charset="0"/>
            </a:endParaRPr>
          </a:p>
          <a:p>
            <a:pPr>
              <a:buFont typeface="Arial" panose="020B0604020202020204" pitchFamily="34" charset="0"/>
              <a:buNone/>
            </a:pPr>
            <a:endParaRPr lang="en-US" sz="2400" smtClean="0">
              <a:latin typeface="Courier New" panose="02070309020205020404" pitchFamily="49" charset="0"/>
              <a:cs typeface="Courier New" panose="02070309020205020404" pitchFamily="49" charset="0"/>
            </a:endParaRPr>
          </a:p>
          <a:p>
            <a:pPr>
              <a:buFont typeface="Arial" panose="020B0604020202020204" pitchFamily="34" charset="0"/>
              <a:buNone/>
            </a:pPr>
            <a:r>
              <a:rPr lang="en-US" sz="2400" smtClean="0">
                <a:latin typeface="Arial" panose="020B0604020202020204" pitchFamily="34" charset="0"/>
                <a:cs typeface="Arial" panose="020B0604020202020204" pitchFamily="34" charset="0"/>
              </a:rPr>
              <a:t>Use </a:t>
            </a:r>
            <a:r>
              <a:rPr lang="en-US" sz="2400" smtClean="0">
                <a:latin typeface="Courier New" panose="02070309020205020404" pitchFamily="49" charset="0"/>
                <a:cs typeface="Courier New" panose="02070309020205020404" pitchFamily="49" charset="0"/>
              </a:rPr>
              <a:t>{1,2,3,4,5,6} </a:t>
            </a:r>
            <a:r>
              <a:rPr lang="en-US" sz="2400" smtClean="0">
                <a:latin typeface="Arial" panose="020B0604020202020204" pitchFamily="34" charset="0"/>
                <a:cs typeface="Arial" panose="020B0604020202020204" pitchFamily="34" charset="0"/>
              </a:rPr>
              <a:t>and </a:t>
            </a:r>
            <a:r>
              <a:rPr lang="en-US" sz="2400" smtClean="0">
                <a:latin typeface="Courier New" panose="02070309020205020404" pitchFamily="49" charset="0"/>
                <a:cs typeface="Courier New" panose="02070309020205020404" pitchFamily="49" charset="0"/>
              </a:rPr>
              <a:t>{6.0,4.4,1.9,2.9,3.4,3.5} </a:t>
            </a:r>
            <a:r>
              <a:rPr lang="en-US" sz="2400" smtClean="0">
                <a:latin typeface="Arial" panose="020B0604020202020204" pitchFamily="34" charset="0"/>
                <a:cs typeface="Arial" panose="020B0604020202020204" pitchFamily="34" charset="0"/>
              </a:rPr>
              <a:t>to test the functions.</a:t>
            </a:r>
            <a:endParaRPr lang="en-US" sz="2400" smtClean="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b="1" dirty="0" smtClean="0"/>
              <a:t>Array Terminology</a:t>
            </a:r>
            <a:endParaRPr lang="en-US" b="1" dirty="0" smtClean="0"/>
          </a:p>
        </p:txBody>
      </p:sp>
      <p:sp>
        <p:nvSpPr>
          <p:cNvPr id="6147" name="Rectangle 3"/>
          <p:cNvSpPr>
            <a:spLocks noGrp="1" noChangeArrowheads="1"/>
          </p:cNvSpPr>
          <p:nvPr>
            <p:ph idx="1"/>
          </p:nvPr>
        </p:nvSpPr>
        <p:spPr>
          <a:xfrm>
            <a:off x="457200" y="1981200"/>
            <a:ext cx="8153400" cy="4114800"/>
          </a:xfrm>
        </p:spPr>
        <p:txBody>
          <a:bodyPr/>
          <a:lstStyle/>
          <a:p>
            <a:pPr>
              <a:lnSpc>
                <a:spcPct val="90000"/>
              </a:lnSpc>
              <a:buFontTx/>
              <a:buNone/>
            </a:pPr>
            <a:r>
              <a:rPr lang="en-US" dirty="0" smtClean="0"/>
              <a:t>In the definition </a:t>
            </a:r>
            <a:r>
              <a:rPr lang="en-US" b="1" dirty="0" err="1" smtClean="0">
                <a:solidFill>
                  <a:srgbClr val="00B0F0"/>
                </a:solidFill>
                <a:latin typeface="Courier New" panose="02070309020205020404" pitchFamily="49" charset="0"/>
              </a:rPr>
              <a:t>int</a:t>
            </a:r>
            <a:r>
              <a:rPr lang="en-US" b="1" dirty="0" smtClean="0">
                <a:solidFill>
                  <a:srgbClr val="00B0F0"/>
                </a:solidFill>
                <a:latin typeface="Courier New" panose="02070309020205020404" pitchFamily="49" charset="0"/>
              </a:rPr>
              <a:t> tests[5];</a:t>
            </a:r>
            <a:endParaRPr lang="en-US" b="1" dirty="0" smtClean="0">
              <a:solidFill>
                <a:srgbClr val="00B0F0"/>
              </a:solidFill>
            </a:endParaRPr>
          </a:p>
          <a:p>
            <a:pPr>
              <a:lnSpc>
                <a:spcPct val="90000"/>
              </a:lnSpc>
            </a:pPr>
            <a:r>
              <a:rPr lang="en-US" dirty="0" err="1" smtClean="0">
                <a:latin typeface="Courier New" panose="02070309020205020404" pitchFamily="49" charset="0"/>
              </a:rPr>
              <a:t>int</a:t>
            </a:r>
            <a:r>
              <a:rPr lang="en-US" dirty="0" smtClean="0"/>
              <a:t> is the data type of the array elements</a:t>
            </a:r>
            <a:endParaRPr lang="en-US" dirty="0" smtClean="0">
              <a:latin typeface="Courier New" panose="02070309020205020404" pitchFamily="49" charset="0"/>
            </a:endParaRPr>
          </a:p>
          <a:p>
            <a:pPr>
              <a:lnSpc>
                <a:spcPct val="90000"/>
              </a:lnSpc>
            </a:pPr>
            <a:r>
              <a:rPr lang="en-US" dirty="0" smtClean="0">
                <a:latin typeface="Courier New" panose="02070309020205020404" pitchFamily="49" charset="0"/>
              </a:rPr>
              <a:t>tests</a:t>
            </a:r>
            <a:r>
              <a:rPr lang="en-US" dirty="0" smtClean="0"/>
              <a:t> is the </a:t>
            </a:r>
            <a:r>
              <a:rPr lang="en-US" u="sng" dirty="0" smtClean="0"/>
              <a:t>name</a:t>
            </a:r>
            <a:r>
              <a:rPr lang="en-US" dirty="0" smtClean="0"/>
              <a:t> of the array</a:t>
            </a:r>
            <a:endParaRPr lang="en-US" dirty="0" smtClean="0"/>
          </a:p>
          <a:p>
            <a:pPr>
              <a:lnSpc>
                <a:spcPct val="90000"/>
              </a:lnSpc>
            </a:pPr>
            <a:r>
              <a:rPr lang="en-US" dirty="0" smtClean="0">
                <a:latin typeface="Courier New" panose="02070309020205020404" pitchFamily="49" charset="0"/>
              </a:rPr>
              <a:t>5,</a:t>
            </a:r>
            <a:r>
              <a:rPr lang="en-US" dirty="0" smtClean="0"/>
              <a:t> in </a:t>
            </a:r>
            <a:r>
              <a:rPr lang="en-US" dirty="0" smtClean="0">
                <a:latin typeface="Courier New" panose="02070309020205020404" pitchFamily="49" charset="0"/>
              </a:rPr>
              <a:t>[5],</a:t>
            </a:r>
            <a:r>
              <a:rPr lang="en-US" dirty="0" smtClean="0"/>
              <a:t> is the </a:t>
            </a:r>
            <a:r>
              <a:rPr lang="en-US" u="sng" dirty="0" smtClean="0"/>
              <a:t>size </a:t>
            </a:r>
            <a:r>
              <a:rPr lang="en-US" u="sng" dirty="0" err="1" smtClean="0"/>
              <a:t>declarator</a:t>
            </a:r>
            <a:r>
              <a:rPr lang="en-US" dirty="0" smtClean="0"/>
              <a:t>.  It shows the number of elements in the array.</a:t>
            </a:r>
            <a:endParaRPr lang="en-US" dirty="0" smtClean="0"/>
          </a:p>
          <a:p>
            <a:pPr>
              <a:lnSpc>
                <a:spcPct val="90000"/>
              </a:lnSpc>
            </a:pPr>
            <a:r>
              <a:rPr lang="en-US" dirty="0" smtClean="0"/>
              <a:t>The </a:t>
            </a:r>
            <a:r>
              <a:rPr lang="en-US" u="sng" dirty="0" smtClean="0"/>
              <a:t>size</a:t>
            </a:r>
            <a:r>
              <a:rPr lang="en-US" dirty="0" smtClean="0"/>
              <a:t> of an array is (number of elements) * (size of each element)</a:t>
            </a:r>
            <a:endParaRPr lang="en-US" dirty="0" smtClean="0"/>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914400" y="152400"/>
            <a:ext cx="8229600" cy="836613"/>
          </a:xfrm>
        </p:spPr>
        <p:txBody>
          <a:bodyPr/>
          <a:lstStyle/>
          <a:p>
            <a:r>
              <a:rPr lang="en-US" sz="4000" b="1" dirty="0" smtClean="0">
                <a:effectLst>
                  <a:outerShdw blurRad="38100" dist="38100" dir="2700000" algn="tl">
                    <a:srgbClr val="000000">
                      <a:alpha val="43137"/>
                    </a:srgbClr>
                  </a:outerShdw>
                </a:effectLst>
              </a:rPr>
              <a:t>In-Class Exercise</a:t>
            </a:r>
            <a:endParaRPr lang="en-US" sz="4000" b="1" dirty="0" smtClean="0">
              <a:effectLst>
                <a:outerShdw blurRad="38100" dist="38100" dir="2700000" algn="tl">
                  <a:srgbClr val="000000">
                    <a:alpha val="43137"/>
                  </a:srgbClr>
                </a:outerShdw>
              </a:effectLst>
            </a:endParaRPr>
          </a:p>
        </p:txBody>
      </p:sp>
      <p:sp>
        <p:nvSpPr>
          <p:cNvPr id="61443" name="Content Placeholder 2"/>
          <p:cNvSpPr>
            <a:spLocks noGrp="1"/>
          </p:cNvSpPr>
          <p:nvPr>
            <p:ph idx="1"/>
          </p:nvPr>
        </p:nvSpPr>
        <p:spPr>
          <a:xfrm>
            <a:off x="179388" y="1125538"/>
            <a:ext cx="8589962" cy="4525962"/>
          </a:xfrm>
        </p:spPr>
        <p:txBody>
          <a:bodyPr/>
          <a:lstStyle/>
          <a:p>
            <a:pPr algn="just"/>
            <a:r>
              <a:rPr lang="en-US" dirty="0" smtClean="0"/>
              <a:t>Write a program that has a function that returns the index of the smallest element in an array of integers. If there are more than one such elements, return the smallest index. Use </a:t>
            </a:r>
            <a:r>
              <a:rPr lang="en-US" dirty="0" smtClean="0">
                <a:latin typeface="Courier New" panose="02070309020205020404" pitchFamily="49" charset="0"/>
                <a:cs typeface="Courier New" panose="02070309020205020404" pitchFamily="49" charset="0"/>
              </a:rPr>
              <a:t>{1,2,4,5,10,100,2,-22} </a:t>
            </a:r>
            <a:r>
              <a:rPr lang="en-US" dirty="0" smtClean="0"/>
              <a:t>to test the function.</a:t>
            </a:r>
            <a:endParaRPr lang="en-US" dirty="0"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0" y="304800"/>
            <a:ext cx="9144000" cy="1295400"/>
          </a:xfrm>
        </p:spPr>
        <p:txBody>
          <a:bodyPr/>
          <a:lstStyle/>
          <a:p>
            <a:r>
              <a:rPr lang="en-US" b="1" dirty="0" smtClean="0"/>
              <a:t>Two-Dimensional Arrays</a:t>
            </a:r>
            <a:endParaRPr lang="en-US" b="1" dirty="0" smtClean="0"/>
          </a:p>
        </p:txBody>
      </p:sp>
      <p:sp>
        <p:nvSpPr>
          <p:cNvPr id="62467" name="Rectangle 3"/>
          <p:cNvSpPr>
            <a:spLocks noGrp="1" noChangeArrowheads="1"/>
          </p:cNvSpPr>
          <p:nvPr>
            <p:ph idx="1"/>
          </p:nvPr>
        </p:nvSpPr>
        <p:spPr>
          <a:xfrm>
            <a:off x="304800" y="1600200"/>
            <a:ext cx="7772400" cy="5105400"/>
          </a:xfrm>
        </p:spPr>
        <p:txBody>
          <a:bodyPr/>
          <a:lstStyle/>
          <a:p>
            <a:pPr>
              <a:lnSpc>
                <a:spcPct val="90000"/>
              </a:lnSpc>
            </a:pPr>
            <a:r>
              <a:rPr lang="en-US" dirty="0" smtClean="0"/>
              <a:t>Can define one array for multiple sets of data</a:t>
            </a:r>
            <a:endParaRPr lang="en-US" dirty="0" smtClean="0"/>
          </a:p>
          <a:p>
            <a:pPr>
              <a:lnSpc>
                <a:spcPct val="90000"/>
              </a:lnSpc>
            </a:pPr>
            <a:r>
              <a:rPr lang="en-US" dirty="0" smtClean="0"/>
              <a:t>Like a table in a spreadsheet</a:t>
            </a:r>
            <a:endParaRPr lang="en-US" dirty="0" smtClean="0"/>
          </a:p>
          <a:p>
            <a:pPr>
              <a:lnSpc>
                <a:spcPct val="90000"/>
              </a:lnSpc>
            </a:pPr>
            <a:r>
              <a:rPr lang="en-US" dirty="0" smtClean="0"/>
              <a:t>Use two size </a:t>
            </a:r>
            <a:r>
              <a:rPr lang="en-US" dirty="0" err="1" smtClean="0"/>
              <a:t>declarators</a:t>
            </a:r>
            <a:r>
              <a:rPr lang="en-US" dirty="0" smtClean="0"/>
              <a:t> in definition:</a:t>
            </a:r>
            <a:br>
              <a:rPr lang="en-US" dirty="0" smtClean="0"/>
            </a:br>
            <a:endParaRPr lang="en-US" dirty="0" smtClean="0"/>
          </a:p>
          <a:p>
            <a:pPr lvl="1">
              <a:lnSpc>
                <a:spcPct val="90000"/>
              </a:lnSpc>
              <a:buClr>
                <a:srgbClr val="3333CC"/>
              </a:buClr>
              <a:buFontTx/>
              <a:buNone/>
            </a:pPr>
            <a:r>
              <a:rPr lang="en-US" dirty="0" smtClean="0">
                <a:latin typeface="Courier New" panose="02070309020205020404" pitchFamily="49" charset="0"/>
                <a:ea typeface="MS PGothic" panose="020B0600070205080204" pitchFamily="34" charset="-128"/>
              </a:rPr>
              <a:t>	const </a:t>
            </a:r>
            <a:r>
              <a:rPr lang="en-US" dirty="0" err="1" smtClean="0">
                <a:latin typeface="Courier New" panose="02070309020205020404" pitchFamily="49" charset="0"/>
                <a:ea typeface="MS PGothic" panose="020B0600070205080204" pitchFamily="34" charset="-128"/>
              </a:rPr>
              <a:t>int</a:t>
            </a:r>
            <a:r>
              <a:rPr lang="en-US" dirty="0" smtClean="0">
                <a:latin typeface="Courier New" panose="02070309020205020404" pitchFamily="49" charset="0"/>
                <a:ea typeface="MS PGothic" panose="020B0600070205080204" pitchFamily="34" charset="-128"/>
              </a:rPr>
              <a:t> ROWS = 4, COLS = 3;</a:t>
            </a:r>
            <a:br>
              <a:rPr lang="en-US" dirty="0" smtClean="0">
                <a:ea typeface="MS PGothic" panose="020B0600070205080204" pitchFamily="34" charset="-128"/>
              </a:rPr>
            </a:br>
            <a:r>
              <a:rPr lang="en-US" dirty="0" err="1" smtClean="0">
                <a:latin typeface="Courier New" panose="02070309020205020404" pitchFamily="49" charset="0"/>
                <a:ea typeface="MS PGothic" panose="020B0600070205080204" pitchFamily="34" charset="-128"/>
              </a:rPr>
              <a:t>int</a:t>
            </a:r>
            <a:r>
              <a:rPr lang="en-US" dirty="0" smtClean="0">
                <a:latin typeface="Courier New" panose="02070309020205020404" pitchFamily="49" charset="0"/>
                <a:ea typeface="MS PGothic" panose="020B0600070205080204" pitchFamily="34" charset="-128"/>
              </a:rPr>
              <a:t> exams[ROWS][COLS];</a:t>
            </a:r>
            <a:br>
              <a:rPr lang="en-US" dirty="0" smtClean="0">
                <a:latin typeface="Courier New" panose="02070309020205020404" pitchFamily="49" charset="0"/>
                <a:ea typeface="MS PGothic" panose="020B0600070205080204" pitchFamily="34" charset="-128"/>
              </a:rPr>
            </a:br>
            <a:endParaRPr lang="en-US" dirty="0" smtClean="0">
              <a:latin typeface="Courier New" panose="02070309020205020404" pitchFamily="49" charset="0"/>
              <a:ea typeface="MS PGothic" panose="020B0600070205080204" pitchFamily="34" charset="-128"/>
            </a:endParaRPr>
          </a:p>
          <a:p>
            <a:pPr>
              <a:lnSpc>
                <a:spcPct val="90000"/>
              </a:lnSpc>
            </a:pPr>
            <a:r>
              <a:rPr lang="en-US" dirty="0" smtClean="0"/>
              <a:t>First </a:t>
            </a:r>
            <a:r>
              <a:rPr lang="en-US" dirty="0" err="1" smtClean="0"/>
              <a:t>declarator</a:t>
            </a:r>
            <a:r>
              <a:rPr lang="en-US" dirty="0" smtClean="0"/>
              <a:t> is number of rows; second is number of columns</a:t>
            </a:r>
            <a:endParaRPr lang="en-US" dirty="0" smtClean="0"/>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228600" y="533400"/>
            <a:ext cx="8686800" cy="1295400"/>
          </a:xfrm>
        </p:spPr>
        <p:txBody>
          <a:bodyPr/>
          <a:lstStyle/>
          <a:p>
            <a:r>
              <a:rPr lang="en-US" sz="4000" dirty="0" smtClean="0"/>
              <a:t>Two-Dimensional Array Representation</a:t>
            </a:r>
            <a:endParaRPr lang="en-US" sz="4000" dirty="0" smtClean="0"/>
          </a:p>
        </p:txBody>
      </p:sp>
      <p:sp>
        <p:nvSpPr>
          <p:cNvPr id="63491" name="Rectangle 3"/>
          <p:cNvSpPr>
            <a:spLocks noGrp="1" noChangeArrowheads="1"/>
          </p:cNvSpPr>
          <p:nvPr>
            <p:ph idx="1"/>
          </p:nvPr>
        </p:nvSpPr>
        <p:spPr>
          <a:xfrm>
            <a:off x="304800" y="1295400"/>
            <a:ext cx="7772400" cy="4876800"/>
          </a:xfrm>
        </p:spPr>
        <p:txBody>
          <a:bodyPr/>
          <a:lstStyle/>
          <a:p>
            <a:pPr>
              <a:lnSpc>
                <a:spcPct val="90000"/>
              </a:lnSpc>
              <a:buFontTx/>
              <a:buNone/>
            </a:pPr>
            <a:br>
              <a:rPr lang="en-US" dirty="0" smtClean="0"/>
            </a:br>
            <a:r>
              <a:rPr lang="en-US" sz="2800" dirty="0" smtClean="0">
                <a:latin typeface="Courier New" panose="02070309020205020404" pitchFamily="49" charset="0"/>
              </a:rPr>
              <a:t>const </a:t>
            </a:r>
            <a:r>
              <a:rPr lang="en-US" sz="2800" dirty="0" err="1" smtClean="0">
                <a:latin typeface="Courier New" panose="02070309020205020404" pitchFamily="49" charset="0"/>
              </a:rPr>
              <a:t>int</a:t>
            </a:r>
            <a:r>
              <a:rPr lang="en-US" sz="2800" dirty="0" smtClean="0">
                <a:latin typeface="Courier New" panose="02070309020205020404" pitchFamily="49" charset="0"/>
              </a:rPr>
              <a:t> ROWS = 4, COLS = 3;</a:t>
            </a:r>
            <a:r>
              <a:rPr lang="en-US" sz="2800" dirty="0" smtClean="0"/>
              <a:t>  </a:t>
            </a:r>
            <a:endParaRPr lang="en-US" sz="2800" dirty="0" smtClean="0"/>
          </a:p>
          <a:p>
            <a:pPr>
              <a:lnSpc>
                <a:spcPct val="90000"/>
              </a:lnSpc>
              <a:buFontTx/>
              <a:buNone/>
            </a:pPr>
            <a:r>
              <a:rPr lang="en-US" sz="2800" dirty="0" smtClean="0">
                <a:latin typeface="Courier New" panose="02070309020205020404" pitchFamily="49" charset="0"/>
              </a:rPr>
              <a:t>  </a:t>
            </a:r>
            <a:r>
              <a:rPr lang="en-US" sz="2800" dirty="0" err="1" smtClean="0">
                <a:latin typeface="Courier New" panose="02070309020205020404" pitchFamily="49" charset="0"/>
              </a:rPr>
              <a:t>int</a:t>
            </a:r>
            <a:r>
              <a:rPr lang="en-US" sz="2800" dirty="0" smtClean="0">
                <a:latin typeface="Courier New" panose="02070309020205020404" pitchFamily="49" charset="0"/>
              </a:rPr>
              <a:t> exams[ROWS][COLS];</a:t>
            </a:r>
            <a:endParaRPr lang="en-US" sz="2800" dirty="0" smtClean="0">
              <a:latin typeface="Courier New" panose="02070309020205020404" pitchFamily="49" charset="0"/>
            </a:endParaRPr>
          </a:p>
          <a:p>
            <a:pPr>
              <a:lnSpc>
                <a:spcPct val="90000"/>
              </a:lnSpc>
              <a:buFontTx/>
              <a:buNone/>
            </a:pPr>
            <a:endParaRPr lang="en-US" dirty="0" smtClean="0"/>
          </a:p>
          <a:p>
            <a:pPr>
              <a:lnSpc>
                <a:spcPct val="90000"/>
              </a:lnSpc>
              <a:buFontTx/>
              <a:buNone/>
            </a:pPr>
            <a:endParaRPr lang="en-US" dirty="0" smtClean="0"/>
          </a:p>
          <a:p>
            <a:pPr>
              <a:lnSpc>
                <a:spcPct val="90000"/>
              </a:lnSpc>
              <a:buFontTx/>
              <a:buNone/>
            </a:pPr>
            <a:endParaRPr lang="en-US" dirty="0" smtClean="0"/>
          </a:p>
          <a:p>
            <a:pPr>
              <a:lnSpc>
                <a:spcPct val="90000"/>
              </a:lnSpc>
              <a:buFontTx/>
              <a:buNone/>
            </a:pPr>
            <a:endParaRPr lang="en-US" dirty="0" smtClean="0"/>
          </a:p>
          <a:p>
            <a:pPr>
              <a:lnSpc>
                <a:spcPct val="90000"/>
              </a:lnSpc>
            </a:pPr>
            <a:endParaRPr lang="en-US" dirty="0" smtClean="0"/>
          </a:p>
          <a:p>
            <a:pPr>
              <a:lnSpc>
                <a:spcPct val="90000"/>
              </a:lnSpc>
            </a:pPr>
            <a:r>
              <a:rPr lang="en-US" dirty="0" smtClean="0"/>
              <a:t>Use </a:t>
            </a:r>
            <a:r>
              <a:rPr lang="en-US" u="sng" dirty="0" smtClean="0"/>
              <a:t>two subscripts </a:t>
            </a:r>
            <a:r>
              <a:rPr lang="en-US" dirty="0" smtClean="0"/>
              <a:t>to access element:</a:t>
            </a:r>
            <a:endParaRPr lang="en-US" dirty="0" smtClean="0"/>
          </a:p>
          <a:p>
            <a:pPr lvl="1">
              <a:lnSpc>
                <a:spcPct val="90000"/>
              </a:lnSpc>
              <a:buClr>
                <a:srgbClr val="3333CC"/>
              </a:buClr>
              <a:buFontTx/>
              <a:buNone/>
            </a:pPr>
            <a:r>
              <a:rPr lang="en-US" dirty="0" smtClean="0">
                <a:latin typeface="Courier New" panose="02070309020205020404" pitchFamily="49" charset="0"/>
                <a:ea typeface="MS PGothic" panose="020B0600070205080204" pitchFamily="34" charset="-128"/>
              </a:rPr>
              <a:t>exams[2][2] = 86;</a:t>
            </a:r>
            <a:endParaRPr lang="en-US" dirty="0" smtClean="0">
              <a:latin typeface="Courier New" panose="02070309020205020404" pitchFamily="49" charset="0"/>
              <a:ea typeface="MS PGothic" panose="020B0600070205080204" pitchFamily="34" charset="-128"/>
            </a:endParaRPr>
          </a:p>
        </p:txBody>
      </p:sp>
      <p:graphicFrame>
        <p:nvGraphicFramePr>
          <p:cNvPr id="925700" name="Group 4"/>
          <p:cNvGraphicFramePr>
            <a:graphicFrameLocks noGrp="1"/>
          </p:cNvGraphicFramePr>
          <p:nvPr/>
        </p:nvGraphicFramePr>
        <p:xfrm>
          <a:off x="1981200" y="2895600"/>
          <a:ext cx="5715000" cy="1790066"/>
        </p:xfrm>
        <a:graphic>
          <a:graphicData uri="http://schemas.openxmlformats.org/drawingml/2006/table">
            <a:tbl>
              <a:tblPr/>
              <a:tblGrid>
                <a:gridCol w="1905000"/>
                <a:gridCol w="1905000"/>
                <a:gridCol w="1905000"/>
              </a:tblGrid>
              <a:tr h="471488">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exams[0][0]</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exams[0][1]</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exams[0][2]</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138">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exams[1][0]</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exams[1][1]</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exams[1][2]</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exams[2][0]</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exams[2][1]</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exams[2][2]</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6863">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exams[3][0]</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exams[3][1]</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exams[3][2]</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3514" name="Text Box 26"/>
          <p:cNvSpPr txBox="1">
            <a:spLocks noChangeArrowheads="1"/>
          </p:cNvSpPr>
          <p:nvPr/>
        </p:nvSpPr>
        <p:spPr bwMode="auto">
          <a:xfrm>
            <a:off x="4343400" y="2514600"/>
            <a:ext cx="1130300" cy="396875"/>
          </a:xfrm>
          <a:prstGeom prst="rect">
            <a:avLst/>
          </a:prstGeom>
          <a:noFill/>
          <a:ln w="9525">
            <a:noFill/>
            <a:miter lim="800000"/>
          </a:ln>
        </p:spPr>
        <p:txBody>
          <a:bodyPr wrap="none">
            <a:spAutoFit/>
          </a:bodyPr>
          <a:lstStyle/>
          <a:p>
            <a:r>
              <a:rPr lang="en-US" sz="2000"/>
              <a:t>columns</a:t>
            </a:r>
            <a:endParaRPr lang="en-US" sz="2000"/>
          </a:p>
        </p:txBody>
      </p:sp>
      <p:sp>
        <p:nvSpPr>
          <p:cNvPr id="63515" name="Text Box 27"/>
          <p:cNvSpPr txBox="1">
            <a:spLocks noChangeArrowheads="1"/>
          </p:cNvSpPr>
          <p:nvPr/>
        </p:nvSpPr>
        <p:spPr bwMode="auto">
          <a:xfrm>
            <a:off x="1447800" y="3276600"/>
            <a:ext cx="368300" cy="1069975"/>
          </a:xfrm>
          <a:prstGeom prst="rect">
            <a:avLst/>
          </a:prstGeom>
          <a:noFill/>
          <a:ln w="9525">
            <a:noFill/>
            <a:miter lim="800000"/>
          </a:ln>
        </p:spPr>
        <p:txBody>
          <a:bodyPr wrap="none">
            <a:spAutoFit/>
          </a:bodyPr>
          <a:lstStyle/>
          <a:p>
            <a:pPr>
              <a:lnSpc>
                <a:spcPct val="80000"/>
              </a:lnSpc>
            </a:pPr>
            <a:r>
              <a:rPr lang="en-US" sz="2000"/>
              <a:t>r</a:t>
            </a:r>
            <a:endParaRPr lang="en-US" sz="2000"/>
          </a:p>
          <a:p>
            <a:pPr>
              <a:lnSpc>
                <a:spcPct val="80000"/>
              </a:lnSpc>
            </a:pPr>
            <a:r>
              <a:rPr lang="en-US" sz="2000"/>
              <a:t>o</a:t>
            </a:r>
            <a:endParaRPr lang="en-US" sz="2000"/>
          </a:p>
          <a:p>
            <a:pPr>
              <a:lnSpc>
                <a:spcPct val="80000"/>
              </a:lnSpc>
            </a:pPr>
            <a:r>
              <a:rPr lang="en-US" sz="2000"/>
              <a:t>w</a:t>
            </a:r>
            <a:endParaRPr lang="en-US" sz="2000"/>
          </a:p>
          <a:p>
            <a:pPr>
              <a:lnSpc>
                <a:spcPct val="80000"/>
              </a:lnSpc>
            </a:pPr>
            <a:r>
              <a:rPr lang="en-US" sz="2000"/>
              <a:t>s</a:t>
            </a:r>
            <a:endParaRPr lang="en-US" sz="2000"/>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p:cNvPicPr>
            <a:picLocks noChangeAspect="1" noChangeArrowheads="1"/>
          </p:cNvPicPr>
          <p:nvPr/>
        </p:nvPicPr>
        <p:blipFill>
          <a:blip r:embed="rId1" cstate="print"/>
          <a:srcRect/>
          <a:stretch>
            <a:fillRect/>
          </a:stretch>
        </p:blipFill>
        <p:spPr bwMode="auto">
          <a:xfrm>
            <a:off x="0" y="1066800"/>
            <a:ext cx="9144000" cy="6021387"/>
          </a:xfrm>
          <a:prstGeom prst="rect">
            <a:avLst/>
          </a:prstGeom>
          <a:noFill/>
          <a:ln w="9525">
            <a:noFill/>
            <a:miter lim="800000"/>
            <a:headEnd/>
            <a:tailEnd/>
          </a:ln>
        </p:spPr>
      </p:pic>
      <p:sp>
        <p:nvSpPr>
          <p:cNvPr id="64515" name="Rectangle 3"/>
          <p:cNvSpPr>
            <a:spLocks noChangeArrowheads="1"/>
          </p:cNvSpPr>
          <p:nvPr/>
        </p:nvSpPr>
        <p:spPr bwMode="auto">
          <a:xfrm>
            <a:off x="304800" y="228600"/>
            <a:ext cx="9144000" cy="908050"/>
          </a:xfrm>
          <a:prstGeom prst="rect">
            <a:avLst/>
          </a:prstGeom>
          <a:noFill/>
          <a:ln w="9525">
            <a:noFill/>
            <a:miter lim="800000"/>
          </a:ln>
        </p:spPr>
        <p:txBody>
          <a:bodyPr anchor="ctr"/>
          <a:lstStyle/>
          <a:p>
            <a:pPr algn="ctr" eaLnBrk="0" hangingPunct="0"/>
            <a:r>
              <a:rPr lang="en-US" sz="2800" dirty="0"/>
              <a:t>Two-Dimensional Array Representation - Example</a:t>
            </a:r>
            <a:endParaRPr lang="en-US" sz="2800" dirty="0"/>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p:cNvPicPr>
            <a:picLocks noChangeAspect="1" noChangeArrowheads="1"/>
          </p:cNvPicPr>
          <p:nvPr/>
        </p:nvPicPr>
        <p:blipFill>
          <a:blip r:embed="rId1" cstate="print"/>
          <a:srcRect/>
          <a:stretch>
            <a:fillRect/>
          </a:stretch>
        </p:blipFill>
        <p:spPr bwMode="auto">
          <a:xfrm>
            <a:off x="0" y="765175"/>
            <a:ext cx="9144000" cy="6092825"/>
          </a:xfrm>
          <a:prstGeom prst="rect">
            <a:avLst/>
          </a:prstGeom>
          <a:noFill/>
          <a:ln w="9525">
            <a:noFill/>
            <a:miter lim="800000"/>
            <a:headEnd/>
            <a:tailEnd/>
          </a:ln>
        </p:spPr>
      </p:pic>
      <p:sp>
        <p:nvSpPr>
          <p:cNvPr id="65539" name="Rectangle 3"/>
          <p:cNvSpPr>
            <a:spLocks noChangeArrowheads="1"/>
          </p:cNvSpPr>
          <p:nvPr/>
        </p:nvSpPr>
        <p:spPr bwMode="auto">
          <a:xfrm>
            <a:off x="0" y="0"/>
            <a:ext cx="9144000" cy="836613"/>
          </a:xfrm>
          <a:prstGeom prst="rect">
            <a:avLst/>
          </a:prstGeom>
          <a:noFill/>
          <a:ln w="9525">
            <a:noFill/>
            <a:miter lim="800000"/>
          </a:ln>
        </p:spPr>
        <p:txBody>
          <a:bodyPr anchor="ctr"/>
          <a:lstStyle/>
          <a:p>
            <a:pPr algn="ctr" eaLnBrk="0" hangingPunct="0"/>
            <a:r>
              <a:rPr lang="en-US" sz="2800"/>
              <a:t>Two-Dimensional Array Representation - Example</a:t>
            </a:r>
            <a:endParaRPr lang="en-US" sz="2800"/>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2"/>
          <p:cNvPicPr>
            <a:picLocks noChangeAspect="1" noChangeArrowheads="1"/>
          </p:cNvPicPr>
          <p:nvPr/>
        </p:nvPicPr>
        <p:blipFill>
          <a:blip r:embed="rId1" cstate="print"/>
          <a:srcRect/>
          <a:stretch>
            <a:fillRect/>
          </a:stretch>
        </p:blipFill>
        <p:spPr bwMode="auto">
          <a:xfrm>
            <a:off x="539750" y="765175"/>
            <a:ext cx="8064500" cy="5327650"/>
          </a:xfrm>
          <a:prstGeom prst="rect">
            <a:avLst/>
          </a:prstGeom>
          <a:noFill/>
          <a:ln w="9525">
            <a:noFill/>
            <a:miter lim="800000"/>
            <a:headEnd/>
            <a:tailEnd/>
          </a:ln>
        </p:spPr>
      </p:pic>
      <p:sp>
        <p:nvSpPr>
          <p:cNvPr id="66563" name="Rectangle 3"/>
          <p:cNvSpPr>
            <a:spLocks noChangeArrowheads="1"/>
          </p:cNvSpPr>
          <p:nvPr/>
        </p:nvSpPr>
        <p:spPr bwMode="auto">
          <a:xfrm>
            <a:off x="0" y="0"/>
            <a:ext cx="9144000" cy="765175"/>
          </a:xfrm>
          <a:prstGeom prst="rect">
            <a:avLst/>
          </a:prstGeom>
          <a:noFill/>
          <a:ln w="9525">
            <a:noFill/>
            <a:miter lim="800000"/>
          </a:ln>
        </p:spPr>
        <p:txBody>
          <a:bodyPr anchor="ctr"/>
          <a:lstStyle/>
          <a:p>
            <a:pPr algn="ctr" eaLnBrk="0" hangingPunct="0"/>
            <a:r>
              <a:rPr lang="en-US" sz="2800"/>
              <a:t>Two-Dimensional Array Representation - Example</a:t>
            </a:r>
            <a:endParaRPr lang="en-US" sz="2800"/>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0" y="0"/>
            <a:ext cx="9144000" cy="1295400"/>
          </a:xfrm>
        </p:spPr>
        <p:txBody>
          <a:bodyPr/>
          <a:lstStyle/>
          <a:p>
            <a:r>
              <a:rPr lang="en-US" sz="4000" b="1" dirty="0" smtClean="0">
                <a:effectLst>
                  <a:outerShdw blurRad="38100" dist="38100" dir="2700000" algn="tl">
                    <a:srgbClr val="000000">
                      <a:alpha val="43137"/>
                    </a:srgbClr>
                  </a:outerShdw>
                </a:effectLst>
              </a:rPr>
              <a:t>2D Array Initialization</a:t>
            </a:r>
            <a:endParaRPr lang="en-US" sz="4000" b="1" dirty="0" smtClean="0">
              <a:effectLst>
                <a:outerShdw blurRad="38100" dist="38100" dir="2700000" algn="tl">
                  <a:srgbClr val="000000">
                    <a:alpha val="43137"/>
                  </a:srgbClr>
                </a:outerShdw>
              </a:effectLst>
            </a:endParaRPr>
          </a:p>
        </p:txBody>
      </p:sp>
      <p:sp>
        <p:nvSpPr>
          <p:cNvPr id="67587" name="Rectangle 3"/>
          <p:cNvSpPr>
            <a:spLocks noGrp="1" noChangeArrowheads="1"/>
          </p:cNvSpPr>
          <p:nvPr>
            <p:ph idx="1"/>
          </p:nvPr>
        </p:nvSpPr>
        <p:spPr>
          <a:xfrm>
            <a:off x="457200" y="1125538"/>
            <a:ext cx="8686800" cy="5257800"/>
          </a:xfrm>
        </p:spPr>
        <p:txBody>
          <a:bodyPr/>
          <a:lstStyle/>
          <a:p>
            <a:r>
              <a:rPr lang="en-US" dirty="0" smtClean="0"/>
              <a:t>Two-dimensional arrays are initialized row-by-row:</a:t>
            </a:r>
            <a:br>
              <a:rPr lang="en-US" dirty="0" smtClean="0"/>
            </a:br>
            <a:r>
              <a:rPr lang="en-US" sz="2600" dirty="0" err="1" smtClean="0">
                <a:latin typeface="Courier New" panose="02070309020205020404" pitchFamily="49" charset="0"/>
              </a:rPr>
              <a:t>const</a:t>
            </a:r>
            <a:r>
              <a:rPr lang="en-US" sz="2600" dirty="0" smtClean="0">
                <a:latin typeface="Courier New" panose="02070309020205020404" pitchFamily="49" charset="0"/>
              </a:rPr>
              <a:t> </a:t>
            </a:r>
            <a:r>
              <a:rPr lang="en-US" sz="2600" dirty="0" err="1" smtClean="0">
                <a:latin typeface="Courier New" panose="02070309020205020404" pitchFamily="49" charset="0"/>
              </a:rPr>
              <a:t>int</a:t>
            </a:r>
            <a:r>
              <a:rPr lang="en-US" sz="2600" dirty="0" smtClean="0">
                <a:latin typeface="Courier New" panose="02070309020205020404" pitchFamily="49" charset="0"/>
              </a:rPr>
              <a:t> ROWS = 2, COLS = 2;</a:t>
            </a:r>
            <a:br>
              <a:rPr lang="en-US" sz="2600" dirty="0" smtClean="0"/>
            </a:br>
            <a:r>
              <a:rPr lang="en-US" sz="2600" dirty="0" err="1" smtClean="0">
                <a:latin typeface="Courier New" panose="02070309020205020404" pitchFamily="49" charset="0"/>
              </a:rPr>
              <a:t>int</a:t>
            </a:r>
            <a:r>
              <a:rPr lang="en-US" sz="2600" dirty="0" smtClean="0">
                <a:latin typeface="Courier New" panose="02070309020205020404" pitchFamily="49" charset="0"/>
              </a:rPr>
              <a:t> exams[ROWS][COLS] = { {84, 78},</a:t>
            </a:r>
            <a:endParaRPr lang="en-US" sz="2600" dirty="0" smtClean="0">
              <a:latin typeface="Courier New" panose="02070309020205020404" pitchFamily="49" charset="0"/>
            </a:endParaRPr>
          </a:p>
          <a:p>
            <a:pPr lvl="1">
              <a:buClr>
                <a:srgbClr val="3333CC"/>
              </a:buClr>
              <a:buFontTx/>
              <a:buNone/>
            </a:pPr>
            <a:r>
              <a:rPr lang="en-US" sz="2600" dirty="0" smtClean="0">
                <a:latin typeface="Courier New" panose="02070309020205020404" pitchFamily="49" charset="0"/>
                <a:ea typeface="MS PGothic" panose="020B0600070205080204" pitchFamily="34" charset="-128"/>
              </a:rPr>
              <a:t>						     {92, 97} };</a:t>
            </a:r>
            <a:br>
              <a:rPr lang="en-US" sz="2600" dirty="0" smtClean="0">
                <a:latin typeface="Courier New" panose="02070309020205020404" pitchFamily="49" charset="0"/>
                <a:ea typeface="MS PGothic" panose="020B0600070205080204" pitchFamily="34" charset="-128"/>
              </a:rPr>
            </a:br>
            <a:br>
              <a:rPr lang="en-US" sz="2600" dirty="0" smtClean="0">
                <a:latin typeface="Courier New" panose="02070309020205020404" pitchFamily="49" charset="0"/>
                <a:ea typeface="MS PGothic" panose="020B0600070205080204" pitchFamily="34" charset="-128"/>
              </a:rPr>
            </a:br>
            <a:endParaRPr lang="en-US" sz="2600" dirty="0" smtClean="0">
              <a:ea typeface="MS PGothic" panose="020B0600070205080204" pitchFamily="34" charset="-128"/>
            </a:endParaRPr>
          </a:p>
          <a:p>
            <a:pPr lvl="1">
              <a:buClr>
                <a:srgbClr val="3333CC"/>
              </a:buClr>
              <a:buFontTx/>
              <a:buNone/>
            </a:pPr>
            <a:endParaRPr lang="en-US" dirty="0" smtClean="0">
              <a:ea typeface="MS PGothic" panose="020B0600070205080204" pitchFamily="34" charset="-128"/>
            </a:endParaRPr>
          </a:p>
          <a:p>
            <a:r>
              <a:rPr lang="en-US" dirty="0" smtClean="0"/>
              <a:t>Can omit inner </a:t>
            </a:r>
            <a:r>
              <a:rPr lang="en-US" dirty="0" smtClean="0">
                <a:latin typeface="Courier New" panose="02070309020205020404" pitchFamily="49" charset="0"/>
              </a:rPr>
              <a:t>{ }</a:t>
            </a:r>
            <a:r>
              <a:rPr lang="en-US" dirty="0" smtClean="0"/>
              <a:t>, some initial values in a row –  array elements without initial values will be set to </a:t>
            </a:r>
            <a:r>
              <a:rPr lang="en-US" dirty="0" smtClean="0">
                <a:latin typeface="Courier New" panose="02070309020205020404" pitchFamily="49" charset="0"/>
              </a:rPr>
              <a:t>0</a:t>
            </a:r>
            <a:r>
              <a:rPr lang="en-US" dirty="0" smtClean="0"/>
              <a:t> or </a:t>
            </a:r>
            <a:r>
              <a:rPr lang="en-US" dirty="0" smtClean="0">
                <a:latin typeface="Courier New" panose="02070309020205020404" pitchFamily="49" charset="0"/>
              </a:rPr>
              <a:t>NULL</a:t>
            </a:r>
            <a:endParaRPr lang="en-US" dirty="0" smtClean="0">
              <a:latin typeface="Courier New" panose="02070309020205020404" pitchFamily="49" charset="0"/>
            </a:endParaRPr>
          </a:p>
        </p:txBody>
      </p:sp>
      <p:graphicFrame>
        <p:nvGraphicFramePr>
          <p:cNvPr id="930820" name="Group 4"/>
          <p:cNvGraphicFramePr>
            <a:graphicFrameLocks noGrp="1"/>
          </p:cNvGraphicFramePr>
          <p:nvPr/>
        </p:nvGraphicFramePr>
        <p:xfrm>
          <a:off x="2743200" y="3733800"/>
          <a:ext cx="1066800" cy="914400"/>
        </p:xfrm>
        <a:graphic>
          <a:graphicData uri="http://schemas.openxmlformats.org/drawingml/2006/table">
            <a:tbl>
              <a:tblPr/>
              <a:tblGrid>
                <a:gridCol w="533400"/>
                <a:gridCol w="533400"/>
              </a:tblGrid>
              <a:tr h="450850">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84</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78</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3550">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92</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dirty="0">
                          <a:ln>
                            <a:noFill/>
                          </a:ln>
                          <a:solidFill>
                            <a:schemeClr val="tx1"/>
                          </a:solidFill>
                          <a:effectLst/>
                          <a:latin typeface="Courier New" panose="02070309020205020404" pitchFamily="49" charset="0"/>
                        </a:rPr>
                        <a:t>97</a:t>
                      </a:r>
                      <a:endParaRPr kumimoji="0" lang="en-US" sz="2000" b="0" i="0" u="none" strike="noStrike" cap="none" normalizeH="0" baseline="0" dirty="0">
                        <a:ln>
                          <a:noFill/>
                        </a:ln>
                        <a:solidFill>
                          <a:schemeClr val="tx1"/>
                        </a:solidFill>
                        <a:effectLst/>
                        <a:latin typeface="Courier New" panose="02070309020205020404"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0" y="533400"/>
            <a:ext cx="9144000" cy="1295400"/>
          </a:xfrm>
        </p:spPr>
        <p:txBody>
          <a:bodyPr/>
          <a:lstStyle/>
          <a:p>
            <a:r>
              <a:rPr lang="en-US" sz="4000" b="1" dirty="0" smtClean="0"/>
              <a:t>Two-Dimensional Array as Parameter, Argument</a:t>
            </a:r>
            <a:endParaRPr lang="en-US" sz="4000" b="1" dirty="0" smtClean="0"/>
          </a:p>
        </p:txBody>
      </p:sp>
      <p:sp>
        <p:nvSpPr>
          <p:cNvPr id="68611" name="Rectangle 3"/>
          <p:cNvSpPr>
            <a:spLocks noGrp="1" noChangeArrowheads="1"/>
          </p:cNvSpPr>
          <p:nvPr>
            <p:ph idx="1"/>
          </p:nvPr>
        </p:nvSpPr>
        <p:spPr>
          <a:xfrm>
            <a:off x="304800" y="1676400"/>
            <a:ext cx="8458200" cy="4572000"/>
          </a:xfrm>
        </p:spPr>
        <p:txBody>
          <a:bodyPr/>
          <a:lstStyle/>
          <a:p>
            <a:r>
              <a:rPr lang="en-US" sz="2800" dirty="0" smtClean="0"/>
              <a:t>Use array name as argument in function call:</a:t>
            </a:r>
            <a:endParaRPr lang="en-US" sz="2800" dirty="0" smtClean="0"/>
          </a:p>
          <a:p>
            <a:pPr lvl="1">
              <a:buFontTx/>
              <a:buNone/>
            </a:pPr>
            <a:r>
              <a:rPr lang="en-US" sz="2400" dirty="0" smtClean="0">
                <a:latin typeface="Courier New" panose="02070309020205020404" pitchFamily="49" charset="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getExams</a:t>
            </a:r>
            <a:r>
              <a:rPr lang="en-US" dirty="0" smtClean="0">
                <a:latin typeface="Courier New" panose="02070309020205020404" pitchFamily="49" charset="0"/>
                <a:ea typeface="MS PGothic" panose="020B0600070205080204" pitchFamily="34" charset="-128"/>
              </a:rPr>
              <a:t>(exams, 2);</a:t>
            </a:r>
            <a:endParaRPr lang="en-US" dirty="0" smtClean="0">
              <a:latin typeface="Courier New" panose="02070309020205020404" pitchFamily="49" charset="0"/>
              <a:ea typeface="MS PGothic" panose="020B0600070205080204" pitchFamily="34" charset="-128"/>
            </a:endParaRPr>
          </a:p>
          <a:p>
            <a:r>
              <a:rPr lang="en-US" sz="2800" dirty="0" smtClean="0"/>
              <a:t>Use empty </a:t>
            </a:r>
            <a:r>
              <a:rPr lang="en-US" sz="2800" dirty="0" smtClean="0">
                <a:latin typeface="Courier New" panose="02070309020205020404" pitchFamily="49" charset="0"/>
              </a:rPr>
              <a:t>[]</a:t>
            </a:r>
            <a:r>
              <a:rPr lang="en-US" sz="2800" dirty="0" smtClean="0"/>
              <a:t> for row, size </a:t>
            </a:r>
            <a:r>
              <a:rPr lang="en-US" sz="2800" dirty="0" err="1" smtClean="0"/>
              <a:t>declarator</a:t>
            </a:r>
            <a:r>
              <a:rPr lang="en-US" sz="2800" dirty="0" smtClean="0"/>
              <a:t> for column in prototype, header:</a:t>
            </a:r>
            <a:br>
              <a:rPr lang="en-US" sz="2800" dirty="0" smtClean="0"/>
            </a:br>
            <a:r>
              <a:rPr lang="en-US" sz="2800" dirty="0" smtClean="0">
                <a:latin typeface="Courier New" panose="02070309020205020404" pitchFamily="49" charset="0"/>
              </a:rPr>
              <a:t>const </a:t>
            </a:r>
            <a:r>
              <a:rPr lang="en-US" sz="2800" dirty="0" err="1" smtClean="0">
                <a:latin typeface="Courier New" panose="02070309020205020404" pitchFamily="49" charset="0"/>
              </a:rPr>
              <a:t>int</a:t>
            </a:r>
            <a:r>
              <a:rPr lang="en-US" sz="2800" dirty="0" smtClean="0">
                <a:latin typeface="Courier New" panose="02070309020205020404" pitchFamily="49" charset="0"/>
              </a:rPr>
              <a:t> COLS = 2;</a:t>
            </a:r>
            <a:br>
              <a:rPr lang="en-US" sz="2800" dirty="0" smtClean="0">
                <a:latin typeface="Courier New" panose="02070309020205020404" pitchFamily="49" charset="0"/>
              </a:rPr>
            </a:br>
            <a:r>
              <a:rPr lang="en-US" sz="2400" dirty="0" smtClean="0">
                <a:latin typeface="Courier New" panose="02070309020205020404" pitchFamily="49" charset="0"/>
              </a:rPr>
              <a:t>// </a:t>
            </a:r>
            <a:r>
              <a:rPr lang="en-US" sz="2400" i="1" dirty="0" smtClean="0">
                <a:latin typeface="Courier New" panose="02070309020205020404" pitchFamily="49" charset="0"/>
              </a:rPr>
              <a:t>Prototype</a:t>
            </a:r>
            <a:br>
              <a:rPr lang="en-US" sz="2400" dirty="0" smtClean="0">
                <a:latin typeface="Courier New" panose="02070309020205020404" pitchFamily="49" charset="0"/>
              </a:rPr>
            </a:br>
            <a:r>
              <a:rPr lang="en-US" sz="2400" dirty="0" smtClean="0">
                <a:latin typeface="Courier New" panose="02070309020205020404" pitchFamily="49" charset="0"/>
              </a:rPr>
              <a:t>void </a:t>
            </a:r>
            <a:r>
              <a:rPr lang="en-US" sz="2400" dirty="0" err="1" smtClean="0">
                <a:latin typeface="Courier New" panose="02070309020205020404" pitchFamily="49" charset="0"/>
              </a:rPr>
              <a:t>getExams</a:t>
            </a:r>
            <a:r>
              <a:rPr lang="en-US" sz="2400" dirty="0" smtClean="0">
                <a:latin typeface="Courier New" panose="02070309020205020404" pitchFamily="49" charset="0"/>
              </a:rPr>
              <a:t>(</a:t>
            </a:r>
            <a:r>
              <a:rPr lang="en-US" sz="2400" dirty="0" err="1" smtClean="0">
                <a:latin typeface="Courier New" panose="02070309020205020404" pitchFamily="49" charset="0"/>
              </a:rPr>
              <a:t>int</a:t>
            </a:r>
            <a:r>
              <a:rPr lang="en-US" sz="2400" dirty="0" smtClean="0">
                <a:latin typeface="Courier New" panose="02070309020205020404" pitchFamily="49" charset="0"/>
              </a:rPr>
              <a:t> [][COLS], </a:t>
            </a:r>
            <a:r>
              <a:rPr lang="en-US" sz="2400" dirty="0" err="1" smtClean="0">
                <a:latin typeface="Courier New" panose="02070309020205020404" pitchFamily="49" charset="0"/>
              </a:rPr>
              <a:t>int</a:t>
            </a:r>
            <a:r>
              <a:rPr lang="en-US" sz="2400" dirty="0" smtClean="0">
                <a:latin typeface="Courier New" panose="02070309020205020404" pitchFamily="49" charset="0"/>
              </a:rPr>
              <a:t>);</a:t>
            </a:r>
            <a:br>
              <a:rPr lang="en-US" sz="2800" dirty="0" smtClean="0">
                <a:latin typeface="Courier New" panose="02070309020205020404" pitchFamily="49" charset="0"/>
              </a:rPr>
            </a:br>
            <a:br>
              <a:rPr lang="en-US" sz="2800" dirty="0" smtClean="0">
                <a:latin typeface="Courier New" panose="02070309020205020404" pitchFamily="49" charset="0"/>
              </a:rPr>
            </a:br>
            <a:r>
              <a:rPr lang="en-US" sz="2800" dirty="0" smtClean="0">
                <a:latin typeface="Courier New" panose="02070309020205020404" pitchFamily="49" charset="0"/>
              </a:rPr>
              <a:t>// </a:t>
            </a:r>
            <a:r>
              <a:rPr lang="en-US" sz="2800" i="1" dirty="0" smtClean="0">
                <a:latin typeface="Courier New" panose="02070309020205020404" pitchFamily="49" charset="0"/>
              </a:rPr>
              <a:t>Header</a:t>
            </a:r>
            <a:br>
              <a:rPr lang="en-US" sz="2800" dirty="0" smtClean="0">
                <a:latin typeface="Courier New" panose="02070309020205020404" pitchFamily="49" charset="0"/>
              </a:rPr>
            </a:br>
            <a:r>
              <a:rPr lang="en-US" sz="2400" dirty="0" smtClean="0">
                <a:latin typeface="Courier New" panose="02070309020205020404" pitchFamily="49" charset="0"/>
              </a:rPr>
              <a:t>void </a:t>
            </a:r>
            <a:r>
              <a:rPr lang="en-US" sz="2400" dirty="0" err="1" smtClean="0">
                <a:latin typeface="Courier New" panose="02070309020205020404" pitchFamily="49" charset="0"/>
              </a:rPr>
              <a:t>getExams</a:t>
            </a:r>
            <a:r>
              <a:rPr lang="en-US" sz="2400" dirty="0" smtClean="0">
                <a:latin typeface="Courier New" panose="02070309020205020404" pitchFamily="49" charset="0"/>
              </a:rPr>
              <a:t>(</a:t>
            </a:r>
            <a:r>
              <a:rPr lang="en-US" sz="2400" dirty="0" err="1" smtClean="0">
                <a:latin typeface="Courier New" panose="02070309020205020404" pitchFamily="49" charset="0"/>
              </a:rPr>
              <a:t>int</a:t>
            </a:r>
            <a:r>
              <a:rPr lang="en-US" sz="2400" dirty="0" smtClean="0">
                <a:latin typeface="Courier New" panose="02070309020205020404" pitchFamily="49" charset="0"/>
              </a:rPr>
              <a:t> exams[][COLS], </a:t>
            </a:r>
            <a:r>
              <a:rPr lang="en-US" sz="2400" dirty="0" err="1" smtClean="0">
                <a:latin typeface="Courier New" panose="02070309020205020404" pitchFamily="49" charset="0"/>
              </a:rPr>
              <a:t>int</a:t>
            </a:r>
            <a:r>
              <a:rPr lang="en-US" sz="2400" dirty="0" smtClean="0">
                <a:latin typeface="Courier New" panose="02070309020205020404" pitchFamily="49" charset="0"/>
              </a:rPr>
              <a:t> rows)</a:t>
            </a:r>
            <a:endParaRPr lang="en-US" sz="2400" dirty="0" smtClean="0"/>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533400" y="685800"/>
            <a:ext cx="8229600" cy="1143000"/>
          </a:xfrm>
        </p:spPr>
        <p:txBody>
          <a:bodyPr/>
          <a:lstStyle/>
          <a:p>
            <a:r>
              <a:rPr lang="en-US" sz="4000" dirty="0" smtClean="0"/>
              <a:t>Example – The </a:t>
            </a:r>
            <a:r>
              <a:rPr lang="en-US" sz="4000" dirty="0" err="1" smtClean="0">
                <a:latin typeface="Courier New" panose="02070309020205020404" pitchFamily="49" charset="0"/>
              </a:rPr>
              <a:t>showArray</a:t>
            </a:r>
            <a:r>
              <a:rPr lang="en-US" sz="4000" dirty="0" smtClean="0"/>
              <a:t> Function from Program 7-19</a:t>
            </a:r>
            <a:endParaRPr lang="en-US" sz="4000" dirty="0" smtClean="0"/>
          </a:p>
        </p:txBody>
      </p:sp>
      <p:pic>
        <p:nvPicPr>
          <p:cNvPr id="69635" name="Picture 3"/>
          <p:cNvPicPr>
            <a:picLocks noChangeAspect="1" noChangeArrowheads="1"/>
          </p:cNvPicPr>
          <p:nvPr/>
        </p:nvPicPr>
        <p:blipFill>
          <a:blip r:embed="rId1" cstate="print"/>
          <a:srcRect/>
          <a:stretch>
            <a:fillRect/>
          </a:stretch>
        </p:blipFill>
        <p:spPr bwMode="auto">
          <a:xfrm>
            <a:off x="323850" y="1814513"/>
            <a:ext cx="8351838" cy="456723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smtClean="0"/>
              <a:t>How </a:t>
            </a:r>
            <a:r>
              <a:rPr lang="en-US" smtClean="0">
                <a:latin typeface="Courier New" panose="02070309020205020404" pitchFamily="49" charset="0"/>
              </a:rPr>
              <a:t>showArray</a:t>
            </a:r>
            <a:r>
              <a:rPr lang="en-US" smtClean="0"/>
              <a:t> is Called</a:t>
            </a:r>
            <a:endParaRPr lang="en-US" smtClean="0"/>
          </a:p>
        </p:txBody>
      </p:sp>
      <p:pic>
        <p:nvPicPr>
          <p:cNvPr id="70659" name="Picture 3"/>
          <p:cNvPicPr>
            <a:picLocks noChangeAspect="1" noChangeArrowheads="1"/>
          </p:cNvPicPr>
          <p:nvPr/>
        </p:nvPicPr>
        <p:blipFill>
          <a:blip r:embed="rId1" cstate="print"/>
          <a:srcRect/>
          <a:stretch>
            <a:fillRect/>
          </a:stretch>
        </p:blipFill>
        <p:spPr bwMode="auto">
          <a:xfrm>
            <a:off x="0" y="1700213"/>
            <a:ext cx="8820150" cy="39846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dirty="0" smtClean="0"/>
              <a:t>Array Terminology</a:t>
            </a:r>
            <a:endParaRPr lang="en-US" b="1" dirty="0" smtClean="0"/>
          </a:p>
        </p:txBody>
      </p:sp>
      <p:sp>
        <p:nvSpPr>
          <p:cNvPr id="7171" name="Rectangle 3"/>
          <p:cNvSpPr>
            <a:spLocks noGrp="1" noChangeArrowheads="1"/>
          </p:cNvSpPr>
          <p:nvPr>
            <p:ph idx="1"/>
          </p:nvPr>
        </p:nvSpPr>
        <p:spPr>
          <a:xfrm>
            <a:off x="304800" y="1676400"/>
            <a:ext cx="8534400" cy="4114800"/>
          </a:xfrm>
        </p:spPr>
        <p:txBody>
          <a:bodyPr/>
          <a:lstStyle/>
          <a:p>
            <a:pPr>
              <a:lnSpc>
                <a:spcPct val="90000"/>
              </a:lnSpc>
            </a:pPr>
            <a:r>
              <a:rPr lang="en-US" dirty="0" smtClean="0"/>
              <a:t>The </a:t>
            </a:r>
            <a:r>
              <a:rPr lang="en-US" u="sng" dirty="0" smtClean="0"/>
              <a:t>size</a:t>
            </a:r>
            <a:r>
              <a:rPr lang="en-US" dirty="0" smtClean="0"/>
              <a:t> of an array is:</a:t>
            </a:r>
            <a:endParaRPr lang="en-US" dirty="0" smtClean="0"/>
          </a:p>
          <a:p>
            <a:pPr lvl="1">
              <a:lnSpc>
                <a:spcPct val="90000"/>
              </a:lnSpc>
            </a:pPr>
            <a:r>
              <a:rPr lang="en-US" dirty="0" smtClean="0">
                <a:ea typeface="MS PGothic" panose="020B0600070205080204" pitchFamily="34" charset="-128"/>
              </a:rPr>
              <a:t>the total number of bytes allocated for it</a:t>
            </a:r>
            <a:endParaRPr lang="en-US" dirty="0" smtClean="0">
              <a:ea typeface="MS PGothic" panose="020B0600070205080204" pitchFamily="34" charset="-128"/>
            </a:endParaRPr>
          </a:p>
          <a:p>
            <a:pPr lvl="1">
              <a:lnSpc>
                <a:spcPct val="90000"/>
              </a:lnSpc>
            </a:pPr>
            <a:r>
              <a:rPr lang="en-US" dirty="0" smtClean="0">
                <a:ea typeface="MS PGothic" panose="020B0600070205080204" pitchFamily="34" charset="-128"/>
              </a:rPr>
              <a:t> (number of elements) * (number of bytes for each element)</a:t>
            </a:r>
            <a:endParaRPr lang="en-US" dirty="0" smtClean="0">
              <a:ea typeface="MS PGothic" panose="020B0600070205080204" pitchFamily="34" charset="-128"/>
            </a:endParaRPr>
          </a:p>
          <a:p>
            <a:pPr>
              <a:lnSpc>
                <a:spcPct val="90000"/>
              </a:lnSpc>
            </a:pPr>
            <a:r>
              <a:rPr lang="en-US" dirty="0" smtClean="0"/>
              <a:t>Examples:</a:t>
            </a:r>
            <a:endParaRPr lang="en-US" dirty="0" smtClean="0"/>
          </a:p>
          <a:p>
            <a:pPr lvl="1">
              <a:lnSpc>
                <a:spcPct val="90000"/>
              </a:lnSpc>
              <a:buFontTx/>
              <a:buNone/>
            </a:pPr>
            <a:r>
              <a:rPr lang="en-US" dirty="0" smtClean="0">
                <a:ea typeface="MS PGothic" panose="020B0600070205080204" pitchFamily="34" charset="-128"/>
              </a:rPr>
              <a:t>	</a:t>
            </a:r>
            <a:r>
              <a:rPr lang="en-US" b="1" dirty="0" err="1" smtClean="0">
                <a:solidFill>
                  <a:srgbClr val="00B0F0"/>
                </a:solidFill>
                <a:latin typeface="Courier New" panose="02070309020205020404" pitchFamily="49" charset="0"/>
                <a:ea typeface="MS PGothic" panose="020B0600070205080204" pitchFamily="34" charset="-128"/>
              </a:rPr>
              <a:t>int</a:t>
            </a:r>
            <a:r>
              <a:rPr lang="en-US" b="1" dirty="0" smtClean="0">
                <a:solidFill>
                  <a:srgbClr val="00B0F0"/>
                </a:solidFill>
                <a:latin typeface="Courier New" panose="02070309020205020404" pitchFamily="49" charset="0"/>
                <a:ea typeface="MS PGothic" panose="020B0600070205080204" pitchFamily="34" charset="-128"/>
              </a:rPr>
              <a:t> tests[5]</a:t>
            </a:r>
            <a:r>
              <a:rPr lang="en-US" b="1" dirty="0" smtClean="0">
                <a:solidFill>
                  <a:srgbClr val="00B0F0"/>
                </a:solidFill>
                <a:ea typeface="MS PGothic" panose="020B0600070205080204" pitchFamily="34" charset="-128"/>
              </a:rPr>
              <a:t> </a:t>
            </a:r>
            <a:r>
              <a:rPr lang="en-US" dirty="0" smtClean="0">
                <a:ea typeface="MS PGothic" panose="020B0600070205080204" pitchFamily="34" charset="-128"/>
              </a:rPr>
              <a:t>is an array of 20 bytes, assuming 4 bytes for an </a:t>
            </a:r>
            <a:r>
              <a:rPr lang="en-US" dirty="0" err="1" smtClean="0">
                <a:latin typeface="Courier New" panose="02070309020205020404" pitchFamily="49" charset="0"/>
                <a:ea typeface="MS PGothic" panose="020B0600070205080204" pitchFamily="34" charset="-128"/>
              </a:rPr>
              <a:t>int</a:t>
            </a:r>
            <a:endParaRPr lang="en-US" dirty="0" smtClean="0">
              <a:latin typeface="Courier New" panose="02070309020205020404" pitchFamily="49" charset="0"/>
              <a:ea typeface="MS PGothic" panose="020B0600070205080204" pitchFamily="34" charset="-128"/>
            </a:endParaRPr>
          </a:p>
          <a:p>
            <a:pPr lvl="1">
              <a:lnSpc>
                <a:spcPct val="90000"/>
              </a:lnSpc>
              <a:buFontTx/>
              <a:buNone/>
            </a:pPr>
            <a:r>
              <a:rPr lang="en-US" dirty="0" smtClean="0">
                <a:ea typeface="MS PGothic" panose="020B0600070205080204" pitchFamily="34" charset="-128"/>
              </a:rPr>
              <a:t>	</a:t>
            </a:r>
            <a:r>
              <a:rPr lang="en-US" dirty="0" smtClean="0">
                <a:latin typeface="Courier New" panose="02070309020205020404" pitchFamily="49" charset="0"/>
                <a:ea typeface="MS PGothic" panose="020B0600070205080204" pitchFamily="34" charset="-128"/>
              </a:rPr>
              <a:t>long double measures[10]</a:t>
            </a:r>
            <a:r>
              <a:rPr lang="en-US" dirty="0" smtClean="0">
                <a:ea typeface="MS PGothic" panose="020B0600070205080204" pitchFamily="34" charset="-128"/>
              </a:rPr>
              <a:t>is an array of 80 bytes, assuming 8 bytes for a </a:t>
            </a:r>
            <a:r>
              <a:rPr lang="en-US" dirty="0" smtClean="0">
                <a:latin typeface="Courier New" panose="02070309020205020404" pitchFamily="49" charset="0"/>
                <a:ea typeface="MS PGothic" panose="020B0600070205080204" pitchFamily="34" charset="-128"/>
              </a:rPr>
              <a:t>long double</a:t>
            </a:r>
            <a:endParaRPr lang="en-US" dirty="0"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381000" y="762000"/>
            <a:ext cx="8229600" cy="1143000"/>
          </a:xfrm>
        </p:spPr>
        <p:txBody>
          <a:bodyPr/>
          <a:lstStyle/>
          <a:p>
            <a:r>
              <a:rPr lang="en-US" sz="4000" b="1" dirty="0" smtClean="0"/>
              <a:t>Summing All the Elements in a Two-Dimensional Array</a:t>
            </a:r>
            <a:endParaRPr lang="en-US" sz="4000" b="1" dirty="0" smtClean="0"/>
          </a:p>
        </p:txBody>
      </p:sp>
      <p:sp>
        <p:nvSpPr>
          <p:cNvPr id="71683" name="Rectangle 3"/>
          <p:cNvSpPr>
            <a:spLocks noGrp="1" noChangeArrowheads="1"/>
          </p:cNvSpPr>
          <p:nvPr>
            <p:ph idx="1"/>
          </p:nvPr>
        </p:nvSpPr>
        <p:spPr>
          <a:xfrm>
            <a:off x="457200" y="1981200"/>
            <a:ext cx="8229600" cy="762000"/>
          </a:xfrm>
        </p:spPr>
        <p:txBody>
          <a:bodyPr/>
          <a:lstStyle/>
          <a:p>
            <a:pPr>
              <a:buNone/>
            </a:pPr>
            <a:r>
              <a:rPr lang="en-US" dirty="0" smtClean="0"/>
              <a:t>Given the following definitions:</a:t>
            </a:r>
            <a:endParaRPr lang="en-US" dirty="0" smtClean="0"/>
          </a:p>
        </p:txBody>
      </p:sp>
      <p:sp>
        <p:nvSpPr>
          <p:cNvPr id="71684" name="Text Box 4"/>
          <p:cNvSpPr txBox="1">
            <a:spLocks noChangeArrowheads="1"/>
          </p:cNvSpPr>
          <p:nvPr/>
        </p:nvSpPr>
        <p:spPr bwMode="auto">
          <a:xfrm>
            <a:off x="381000" y="2895600"/>
            <a:ext cx="8458200" cy="3378200"/>
          </a:xfrm>
          <a:prstGeom prst="rect">
            <a:avLst/>
          </a:prstGeom>
          <a:noFill/>
          <a:ln w="9525">
            <a:noFill/>
            <a:miter lim="800000"/>
          </a:ln>
        </p:spPr>
        <p:txBody>
          <a:bodyPr>
            <a:spAutoFit/>
          </a:bodyPr>
          <a:lstStyle/>
          <a:p>
            <a:r>
              <a:rPr lang="en-US" sz="2400" dirty="0">
                <a:latin typeface="Courier New" panose="02070309020205020404" pitchFamily="49" charset="0"/>
              </a:rPr>
              <a:t>const </a:t>
            </a:r>
            <a:r>
              <a:rPr lang="en-US" sz="2400" dirty="0" err="1">
                <a:latin typeface="Courier New" panose="02070309020205020404" pitchFamily="49" charset="0"/>
              </a:rPr>
              <a:t>int</a:t>
            </a:r>
            <a:r>
              <a:rPr lang="en-US" sz="2400" dirty="0">
                <a:latin typeface="Courier New" panose="02070309020205020404" pitchFamily="49" charset="0"/>
              </a:rPr>
              <a:t> NUM_ROWS = 5; // Number of rows</a:t>
            </a:r>
            <a:endParaRPr lang="en-US" sz="2400" dirty="0">
              <a:latin typeface="Courier New" panose="02070309020205020404" pitchFamily="49" charset="0"/>
            </a:endParaRPr>
          </a:p>
          <a:p>
            <a:r>
              <a:rPr lang="en-US" sz="2400" dirty="0">
                <a:latin typeface="Courier New" panose="02070309020205020404" pitchFamily="49" charset="0"/>
              </a:rPr>
              <a:t>const </a:t>
            </a:r>
            <a:r>
              <a:rPr lang="en-US" sz="2400" dirty="0" err="1">
                <a:latin typeface="Courier New" panose="02070309020205020404" pitchFamily="49" charset="0"/>
              </a:rPr>
              <a:t>int</a:t>
            </a:r>
            <a:r>
              <a:rPr lang="en-US" sz="2400" dirty="0">
                <a:latin typeface="Courier New" panose="02070309020205020404" pitchFamily="49" charset="0"/>
              </a:rPr>
              <a:t> NUM_COLS = 5; // Number of columns</a:t>
            </a:r>
            <a:endParaRPr lang="en-US" sz="2400" dirty="0">
              <a:latin typeface="Courier New" panose="02070309020205020404" pitchFamily="49" charset="0"/>
            </a:endParaRPr>
          </a:p>
          <a:p>
            <a:r>
              <a:rPr lang="en-US" sz="2400" dirty="0" err="1">
                <a:latin typeface="Courier New" panose="02070309020205020404" pitchFamily="49" charset="0"/>
              </a:rPr>
              <a:t>int</a:t>
            </a:r>
            <a:r>
              <a:rPr lang="en-US" sz="2400" dirty="0">
                <a:latin typeface="Courier New" panose="02070309020205020404" pitchFamily="49" charset="0"/>
              </a:rPr>
              <a:t> total = 0;          // Accumulator</a:t>
            </a:r>
            <a:endParaRPr lang="en-US" sz="2400" dirty="0">
              <a:latin typeface="Courier New" panose="02070309020205020404" pitchFamily="49" charset="0"/>
            </a:endParaRPr>
          </a:p>
          <a:p>
            <a:r>
              <a:rPr lang="en-US" sz="2400" dirty="0" err="1">
                <a:latin typeface="Courier New" panose="02070309020205020404" pitchFamily="49" charset="0"/>
              </a:rPr>
              <a:t>int</a:t>
            </a:r>
            <a:r>
              <a:rPr lang="en-US" sz="2400" dirty="0">
                <a:latin typeface="Courier New" panose="02070309020205020404" pitchFamily="49" charset="0"/>
              </a:rPr>
              <a:t> numbers[NUM_ROWS][NUM_COLS] = </a:t>
            </a:r>
            <a:endParaRPr lang="en-US" sz="2400" dirty="0">
              <a:latin typeface="Courier New" panose="02070309020205020404" pitchFamily="49" charset="0"/>
            </a:endParaRPr>
          </a:p>
          <a:p>
            <a:r>
              <a:rPr lang="en-US" sz="2400" dirty="0">
                <a:latin typeface="Courier New" panose="02070309020205020404" pitchFamily="49" charset="0"/>
              </a:rPr>
              <a:t>   {{2, 7, 9, 6, 4},</a:t>
            </a:r>
            <a:endParaRPr lang="en-US" sz="2400" dirty="0">
              <a:latin typeface="Courier New" panose="02070309020205020404" pitchFamily="49" charset="0"/>
            </a:endParaRPr>
          </a:p>
          <a:p>
            <a:r>
              <a:rPr lang="en-US" sz="2400" dirty="0">
                <a:latin typeface="Courier New" panose="02070309020205020404" pitchFamily="49" charset="0"/>
              </a:rPr>
              <a:t>    {6, 1, 8, 9, 4},</a:t>
            </a:r>
            <a:endParaRPr lang="en-US" sz="2400" dirty="0">
              <a:latin typeface="Courier New" panose="02070309020205020404" pitchFamily="49" charset="0"/>
            </a:endParaRPr>
          </a:p>
          <a:p>
            <a:r>
              <a:rPr lang="en-US" sz="2400" dirty="0">
                <a:latin typeface="Courier New" panose="02070309020205020404" pitchFamily="49" charset="0"/>
              </a:rPr>
              <a:t>    {4, 3, 7, 2, 9},</a:t>
            </a:r>
            <a:endParaRPr lang="en-US" sz="2400" dirty="0">
              <a:latin typeface="Courier New" panose="02070309020205020404" pitchFamily="49" charset="0"/>
            </a:endParaRPr>
          </a:p>
          <a:p>
            <a:r>
              <a:rPr lang="en-US" sz="2400" dirty="0">
                <a:latin typeface="Courier New" panose="02070309020205020404" pitchFamily="49" charset="0"/>
              </a:rPr>
              <a:t>    {9, 9, 0, 3, 1},</a:t>
            </a:r>
            <a:endParaRPr lang="en-US" sz="2400" dirty="0">
              <a:latin typeface="Courier New" panose="02070309020205020404" pitchFamily="49" charset="0"/>
            </a:endParaRPr>
          </a:p>
          <a:p>
            <a:r>
              <a:rPr lang="en-US" sz="2400" dirty="0">
                <a:latin typeface="Courier New" panose="02070309020205020404" pitchFamily="49" charset="0"/>
              </a:rPr>
              <a:t>    {6, 2, 7, 4, 1}};</a:t>
            </a:r>
            <a:endParaRPr lang="en-US" sz="2400" dirty="0">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381000" y="685800"/>
            <a:ext cx="8229600" cy="1143000"/>
          </a:xfrm>
        </p:spPr>
        <p:txBody>
          <a:bodyPr/>
          <a:lstStyle/>
          <a:p>
            <a:r>
              <a:rPr lang="en-US" b="1" dirty="0" smtClean="0"/>
              <a:t>Summing All the Elements in a Two-Dimensional Array</a:t>
            </a:r>
            <a:endParaRPr lang="en-US" b="1" dirty="0" smtClean="0"/>
          </a:p>
        </p:txBody>
      </p:sp>
      <p:sp>
        <p:nvSpPr>
          <p:cNvPr id="72707" name="Text Box 3"/>
          <p:cNvSpPr txBox="1">
            <a:spLocks noChangeArrowheads="1"/>
          </p:cNvSpPr>
          <p:nvPr/>
        </p:nvSpPr>
        <p:spPr bwMode="auto">
          <a:xfrm>
            <a:off x="304800" y="1905000"/>
            <a:ext cx="8229600" cy="3378200"/>
          </a:xfrm>
          <a:prstGeom prst="rect">
            <a:avLst/>
          </a:prstGeom>
          <a:noFill/>
          <a:ln w="9525">
            <a:noFill/>
            <a:miter lim="800000"/>
          </a:ln>
        </p:spPr>
        <p:txBody>
          <a:bodyPr>
            <a:spAutoFit/>
          </a:bodyPr>
          <a:lstStyle/>
          <a:p>
            <a:r>
              <a:rPr lang="en-US" sz="2400">
                <a:latin typeface="Courier New" panose="02070309020205020404" pitchFamily="49" charset="0"/>
              </a:rPr>
              <a:t>// Sum the array elements.</a:t>
            </a:r>
            <a:endParaRPr lang="en-US" sz="2400">
              <a:latin typeface="Courier New" panose="02070309020205020404" pitchFamily="49" charset="0"/>
            </a:endParaRPr>
          </a:p>
          <a:p>
            <a:r>
              <a:rPr lang="en-US" sz="2400">
                <a:latin typeface="Courier New" panose="02070309020205020404" pitchFamily="49" charset="0"/>
              </a:rPr>
              <a:t>for (int row = 0; row &lt; NUM_ROWS; row++)</a:t>
            </a:r>
            <a:endParaRPr lang="en-US" sz="2400">
              <a:latin typeface="Courier New" panose="02070309020205020404" pitchFamily="49" charset="0"/>
            </a:endParaRPr>
          </a:p>
          <a:p>
            <a:r>
              <a:rPr lang="en-US" sz="2400">
                <a:latin typeface="Courier New" panose="02070309020205020404" pitchFamily="49" charset="0"/>
              </a:rPr>
              <a:t>{</a:t>
            </a:r>
            <a:endParaRPr lang="en-US" sz="2400">
              <a:latin typeface="Courier New" panose="02070309020205020404" pitchFamily="49" charset="0"/>
            </a:endParaRPr>
          </a:p>
          <a:p>
            <a:r>
              <a:rPr lang="en-US" sz="2400">
                <a:latin typeface="Courier New" panose="02070309020205020404" pitchFamily="49" charset="0"/>
              </a:rPr>
              <a:t>   for (int col = 0; col &lt; NUM_COLS; col++)</a:t>
            </a:r>
            <a:endParaRPr lang="en-US" sz="2400">
              <a:latin typeface="Courier New" panose="02070309020205020404" pitchFamily="49" charset="0"/>
            </a:endParaRPr>
          </a:p>
          <a:p>
            <a:r>
              <a:rPr lang="en-US" sz="2400">
                <a:latin typeface="Courier New" panose="02070309020205020404" pitchFamily="49" charset="0"/>
              </a:rPr>
              <a:t>      total += numbers[row][col];</a:t>
            </a:r>
            <a:endParaRPr lang="en-US" sz="2400">
              <a:latin typeface="Courier New" panose="02070309020205020404" pitchFamily="49" charset="0"/>
            </a:endParaRPr>
          </a:p>
          <a:p>
            <a:r>
              <a:rPr lang="en-US" sz="2400">
                <a:latin typeface="Courier New" panose="02070309020205020404" pitchFamily="49" charset="0"/>
              </a:rPr>
              <a:t>}</a:t>
            </a:r>
            <a:br>
              <a:rPr lang="en-US" sz="2400">
                <a:latin typeface="Courier New" panose="02070309020205020404" pitchFamily="49" charset="0"/>
              </a:rPr>
            </a:br>
            <a:endParaRPr lang="en-US" sz="2400">
              <a:latin typeface="Courier New" panose="02070309020205020404" pitchFamily="49" charset="0"/>
            </a:endParaRPr>
          </a:p>
          <a:p>
            <a:r>
              <a:rPr lang="en-US" sz="2400">
                <a:latin typeface="Courier New" panose="02070309020205020404" pitchFamily="49" charset="0"/>
              </a:rPr>
              <a:t>// Display the sum.</a:t>
            </a:r>
            <a:endParaRPr lang="en-US" sz="2400">
              <a:latin typeface="Courier New" panose="02070309020205020404" pitchFamily="49" charset="0"/>
            </a:endParaRPr>
          </a:p>
          <a:p>
            <a:r>
              <a:rPr lang="en-US" sz="2400">
                <a:latin typeface="Courier New" panose="02070309020205020404" pitchFamily="49" charset="0"/>
              </a:rPr>
              <a:t>cout &lt;&lt; "The total is " &lt;&lt; total &lt;&lt; endl;</a:t>
            </a:r>
            <a:endParaRPr lang="en-US" sz="2400">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57200" y="533400"/>
            <a:ext cx="8229600" cy="1143000"/>
          </a:xfrm>
        </p:spPr>
        <p:txBody>
          <a:bodyPr/>
          <a:lstStyle/>
          <a:p>
            <a:r>
              <a:rPr lang="en-US" b="1" dirty="0" smtClean="0"/>
              <a:t>Summing the Rows of a Two-Dimensional Array</a:t>
            </a:r>
            <a:endParaRPr lang="en-US" b="1" dirty="0" smtClean="0"/>
          </a:p>
        </p:txBody>
      </p:sp>
      <p:sp>
        <p:nvSpPr>
          <p:cNvPr id="73731" name="Rectangle 3"/>
          <p:cNvSpPr>
            <a:spLocks noGrp="1" noChangeArrowheads="1"/>
          </p:cNvSpPr>
          <p:nvPr>
            <p:ph idx="1"/>
          </p:nvPr>
        </p:nvSpPr>
        <p:spPr>
          <a:xfrm>
            <a:off x="457200" y="2057400"/>
            <a:ext cx="8229600" cy="762000"/>
          </a:xfrm>
        </p:spPr>
        <p:txBody>
          <a:bodyPr/>
          <a:lstStyle/>
          <a:p>
            <a:pPr>
              <a:buNone/>
            </a:pPr>
            <a:r>
              <a:rPr lang="en-US" dirty="0" smtClean="0"/>
              <a:t>Given the following definitions:</a:t>
            </a:r>
            <a:endParaRPr lang="en-US" dirty="0" smtClean="0"/>
          </a:p>
        </p:txBody>
      </p:sp>
      <p:sp>
        <p:nvSpPr>
          <p:cNvPr id="73732" name="Text Box 4"/>
          <p:cNvSpPr txBox="1">
            <a:spLocks noChangeArrowheads="1"/>
          </p:cNvSpPr>
          <p:nvPr/>
        </p:nvSpPr>
        <p:spPr bwMode="auto">
          <a:xfrm>
            <a:off x="304800" y="3048000"/>
            <a:ext cx="8458200" cy="3013075"/>
          </a:xfrm>
          <a:prstGeom prst="rect">
            <a:avLst/>
          </a:prstGeom>
          <a:noFill/>
          <a:ln w="9525">
            <a:noFill/>
            <a:miter lim="800000"/>
          </a:ln>
        </p:spPr>
        <p:txBody>
          <a:bodyPr>
            <a:spAutoFit/>
          </a:bodyPr>
          <a:lstStyle/>
          <a:p>
            <a:r>
              <a:rPr lang="en-US" sz="2400" dirty="0">
                <a:latin typeface="Courier New" panose="02070309020205020404" pitchFamily="49" charset="0"/>
              </a:rPr>
              <a:t>const </a:t>
            </a:r>
            <a:r>
              <a:rPr lang="en-US" sz="2400" dirty="0" err="1">
                <a:latin typeface="Courier New" panose="02070309020205020404" pitchFamily="49" charset="0"/>
              </a:rPr>
              <a:t>int</a:t>
            </a:r>
            <a:r>
              <a:rPr lang="en-US" sz="2400" dirty="0">
                <a:latin typeface="Courier New" panose="02070309020205020404" pitchFamily="49" charset="0"/>
              </a:rPr>
              <a:t> NUM_STUDENTS = 3;</a:t>
            </a:r>
            <a:endParaRPr lang="en-US" sz="2400" dirty="0">
              <a:latin typeface="Courier New" panose="02070309020205020404" pitchFamily="49" charset="0"/>
            </a:endParaRPr>
          </a:p>
          <a:p>
            <a:r>
              <a:rPr lang="en-US" sz="2400" dirty="0">
                <a:latin typeface="Courier New" panose="02070309020205020404" pitchFamily="49" charset="0"/>
              </a:rPr>
              <a:t>const </a:t>
            </a:r>
            <a:r>
              <a:rPr lang="en-US" sz="2400" dirty="0" err="1">
                <a:latin typeface="Courier New" panose="02070309020205020404" pitchFamily="49" charset="0"/>
              </a:rPr>
              <a:t>int</a:t>
            </a:r>
            <a:r>
              <a:rPr lang="en-US" sz="2400" dirty="0">
                <a:latin typeface="Courier New" panose="02070309020205020404" pitchFamily="49" charset="0"/>
              </a:rPr>
              <a:t> NUM_SCORES = 5;</a:t>
            </a:r>
            <a:endParaRPr lang="en-US" sz="2400" dirty="0">
              <a:latin typeface="Courier New" panose="02070309020205020404" pitchFamily="49" charset="0"/>
            </a:endParaRPr>
          </a:p>
          <a:p>
            <a:r>
              <a:rPr lang="en-US" sz="2400" dirty="0">
                <a:latin typeface="Courier New" panose="02070309020205020404" pitchFamily="49" charset="0"/>
              </a:rPr>
              <a:t>double total;   // Accumulator</a:t>
            </a:r>
            <a:endParaRPr lang="en-US" sz="2400" dirty="0">
              <a:latin typeface="Courier New" panose="02070309020205020404" pitchFamily="49" charset="0"/>
            </a:endParaRPr>
          </a:p>
          <a:p>
            <a:r>
              <a:rPr lang="en-US" sz="2400" dirty="0">
                <a:latin typeface="Courier New" panose="02070309020205020404" pitchFamily="49" charset="0"/>
              </a:rPr>
              <a:t>double average; // To hold average scores</a:t>
            </a:r>
            <a:endParaRPr lang="en-US" sz="2400" dirty="0">
              <a:latin typeface="Courier New" panose="02070309020205020404" pitchFamily="49" charset="0"/>
            </a:endParaRPr>
          </a:p>
          <a:p>
            <a:r>
              <a:rPr lang="en-US" sz="2400" dirty="0">
                <a:latin typeface="Courier New" panose="02070309020205020404" pitchFamily="49" charset="0"/>
              </a:rPr>
              <a:t>double scores[NUM_STUDENTS][NUM_SCORES] =</a:t>
            </a:r>
            <a:endParaRPr lang="en-US" sz="2400" dirty="0">
              <a:latin typeface="Courier New" panose="02070309020205020404" pitchFamily="49" charset="0"/>
            </a:endParaRPr>
          </a:p>
          <a:p>
            <a:r>
              <a:rPr lang="en-US" sz="2400" dirty="0">
                <a:latin typeface="Courier New" panose="02070309020205020404" pitchFamily="49" charset="0"/>
              </a:rPr>
              <a:t>     {{88, 97, 79, 86, 94},</a:t>
            </a:r>
            <a:endParaRPr lang="en-US" sz="2400" dirty="0">
              <a:latin typeface="Courier New" panose="02070309020205020404" pitchFamily="49" charset="0"/>
            </a:endParaRPr>
          </a:p>
          <a:p>
            <a:r>
              <a:rPr lang="en-US" sz="2400" dirty="0">
                <a:latin typeface="Courier New" panose="02070309020205020404" pitchFamily="49" charset="0"/>
              </a:rPr>
              <a:t>      {86, 91, 78, 79, 84},</a:t>
            </a:r>
            <a:endParaRPr lang="en-US" sz="2400" dirty="0">
              <a:latin typeface="Courier New" panose="02070309020205020404" pitchFamily="49" charset="0"/>
            </a:endParaRPr>
          </a:p>
          <a:p>
            <a:r>
              <a:rPr lang="en-US" sz="2400" dirty="0">
                <a:latin typeface="Courier New" panose="02070309020205020404" pitchFamily="49" charset="0"/>
              </a:rPr>
              <a:t>      {82, 73, 77, 82, 89}};</a:t>
            </a:r>
            <a:endParaRPr lang="en-US" sz="2400" dirty="0">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609600"/>
            <a:ext cx="8229600" cy="1143000"/>
          </a:xfrm>
        </p:spPr>
        <p:txBody>
          <a:bodyPr/>
          <a:lstStyle/>
          <a:p>
            <a:r>
              <a:rPr lang="en-US" sz="4000" b="1" dirty="0" smtClean="0"/>
              <a:t>Summing the Rows of a Two-Dimensional Array</a:t>
            </a:r>
            <a:endParaRPr lang="en-US" sz="4000" b="1" dirty="0" smtClean="0"/>
          </a:p>
        </p:txBody>
      </p:sp>
      <p:sp>
        <p:nvSpPr>
          <p:cNvPr id="74755" name="Text Box 3"/>
          <p:cNvSpPr txBox="1">
            <a:spLocks noChangeArrowheads="1"/>
          </p:cNvSpPr>
          <p:nvPr/>
        </p:nvSpPr>
        <p:spPr bwMode="auto">
          <a:xfrm>
            <a:off x="304800" y="1676400"/>
            <a:ext cx="8610600" cy="4781550"/>
          </a:xfrm>
          <a:prstGeom prst="rect">
            <a:avLst/>
          </a:prstGeom>
          <a:noFill/>
          <a:ln w="9525">
            <a:noFill/>
            <a:miter lim="800000"/>
          </a:ln>
        </p:spPr>
        <p:txBody>
          <a:bodyPr>
            <a:spAutoFit/>
          </a:bodyPr>
          <a:lstStyle/>
          <a:p>
            <a:r>
              <a:rPr lang="en-US" sz="2200" dirty="0">
                <a:latin typeface="Courier New" panose="02070309020205020404" pitchFamily="49" charset="0"/>
              </a:rPr>
              <a:t>// Get each student's average score.</a:t>
            </a:r>
            <a:endParaRPr lang="en-US" sz="2200" dirty="0">
              <a:latin typeface="Courier New" panose="02070309020205020404" pitchFamily="49" charset="0"/>
            </a:endParaRPr>
          </a:p>
          <a:p>
            <a:r>
              <a:rPr lang="en-US" sz="2200" dirty="0">
                <a:latin typeface="Courier New" panose="02070309020205020404" pitchFamily="49" charset="0"/>
              </a:rPr>
              <a:t>for (</a:t>
            </a:r>
            <a:r>
              <a:rPr lang="en-US" sz="2200" dirty="0" err="1">
                <a:latin typeface="Courier New" panose="02070309020205020404" pitchFamily="49" charset="0"/>
              </a:rPr>
              <a:t>int</a:t>
            </a:r>
            <a:r>
              <a:rPr lang="en-US" sz="2200" dirty="0">
                <a:latin typeface="Courier New" panose="02070309020205020404" pitchFamily="49" charset="0"/>
              </a:rPr>
              <a:t> row = 0; row &lt; NUM_STUDENTS; row++)</a:t>
            </a:r>
            <a:endParaRPr lang="en-US" sz="2200" dirty="0">
              <a:latin typeface="Courier New" panose="02070309020205020404" pitchFamily="49" charset="0"/>
            </a:endParaRPr>
          </a:p>
          <a:p>
            <a:r>
              <a:rPr lang="en-US" sz="2200" dirty="0">
                <a:latin typeface="Courier New" panose="02070309020205020404" pitchFamily="49" charset="0"/>
              </a:rPr>
              <a:t>{</a:t>
            </a:r>
            <a:endParaRPr lang="en-US" sz="2200" dirty="0">
              <a:latin typeface="Courier New" panose="02070309020205020404" pitchFamily="49" charset="0"/>
            </a:endParaRPr>
          </a:p>
          <a:p>
            <a:r>
              <a:rPr lang="en-US" sz="2200" dirty="0">
                <a:latin typeface="Courier New" panose="02070309020205020404" pitchFamily="49" charset="0"/>
              </a:rPr>
              <a:t>   // Set the accumulator.</a:t>
            </a:r>
            <a:endParaRPr lang="en-US" sz="2200" dirty="0">
              <a:latin typeface="Courier New" panose="02070309020205020404" pitchFamily="49" charset="0"/>
            </a:endParaRPr>
          </a:p>
          <a:p>
            <a:r>
              <a:rPr lang="en-US" sz="2200" dirty="0">
                <a:latin typeface="Courier New" panose="02070309020205020404" pitchFamily="49" charset="0"/>
              </a:rPr>
              <a:t>   total = 0;</a:t>
            </a:r>
            <a:endParaRPr lang="en-US" sz="2200" dirty="0">
              <a:latin typeface="Courier New" panose="02070309020205020404" pitchFamily="49" charset="0"/>
            </a:endParaRPr>
          </a:p>
          <a:p>
            <a:r>
              <a:rPr lang="en-US" sz="2200" dirty="0">
                <a:latin typeface="Courier New" panose="02070309020205020404" pitchFamily="49" charset="0"/>
              </a:rPr>
              <a:t>   // Sum a row.</a:t>
            </a:r>
            <a:endParaRPr lang="en-US" sz="2200" dirty="0">
              <a:latin typeface="Courier New" panose="02070309020205020404" pitchFamily="49" charset="0"/>
            </a:endParaRPr>
          </a:p>
          <a:p>
            <a:r>
              <a:rPr lang="en-US" sz="2200" dirty="0">
                <a:latin typeface="Courier New" panose="02070309020205020404" pitchFamily="49" charset="0"/>
              </a:rPr>
              <a:t>   for (</a:t>
            </a:r>
            <a:r>
              <a:rPr lang="en-US" sz="2200" dirty="0" err="1">
                <a:latin typeface="Courier New" panose="02070309020205020404" pitchFamily="49" charset="0"/>
              </a:rPr>
              <a:t>int</a:t>
            </a:r>
            <a:r>
              <a:rPr lang="en-US" sz="2200" dirty="0">
                <a:latin typeface="Courier New" panose="02070309020205020404" pitchFamily="49" charset="0"/>
              </a:rPr>
              <a:t> </a:t>
            </a:r>
            <a:r>
              <a:rPr lang="en-US" sz="2200" dirty="0" err="1">
                <a:latin typeface="Courier New" panose="02070309020205020404" pitchFamily="49" charset="0"/>
              </a:rPr>
              <a:t>col</a:t>
            </a:r>
            <a:r>
              <a:rPr lang="en-US" sz="2200" dirty="0">
                <a:latin typeface="Courier New" panose="02070309020205020404" pitchFamily="49" charset="0"/>
              </a:rPr>
              <a:t> = 0; </a:t>
            </a:r>
            <a:r>
              <a:rPr lang="en-US" sz="2200" dirty="0" err="1">
                <a:latin typeface="Courier New" panose="02070309020205020404" pitchFamily="49" charset="0"/>
              </a:rPr>
              <a:t>col</a:t>
            </a:r>
            <a:r>
              <a:rPr lang="en-US" sz="2200" dirty="0">
                <a:latin typeface="Courier New" panose="02070309020205020404" pitchFamily="49" charset="0"/>
              </a:rPr>
              <a:t> &lt; NUM_SCORES; </a:t>
            </a:r>
            <a:r>
              <a:rPr lang="en-US" sz="2200" dirty="0" err="1">
                <a:latin typeface="Courier New" panose="02070309020205020404" pitchFamily="49" charset="0"/>
              </a:rPr>
              <a:t>col</a:t>
            </a:r>
            <a:r>
              <a:rPr lang="en-US" sz="2200" dirty="0">
                <a:latin typeface="Courier New" panose="02070309020205020404" pitchFamily="49" charset="0"/>
              </a:rPr>
              <a:t>++)</a:t>
            </a:r>
            <a:endParaRPr lang="en-US" sz="2200" dirty="0">
              <a:latin typeface="Courier New" panose="02070309020205020404" pitchFamily="49" charset="0"/>
            </a:endParaRPr>
          </a:p>
          <a:p>
            <a:r>
              <a:rPr lang="en-US" sz="2200" dirty="0">
                <a:latin typeface="Courier New" panose="02070309020205020404" pitchFamily="49" charset="0"/>
              </a:rPr>
              <a:t>      total += scores[row][</a:t>
            </a:r>
            <a:r>
              <a:rPr lang="en-US" sz="2200" dirty="0" err="1">
                <a:latin typeface="Courier New" panose="02070309020205020404" pitchFamily="49" charset="0"/>
              </a:rPr>
              <a:t>col</a:t>
            </a:r>
            <a:r>
              <a:rPr lang="en-US" sz="2200" dirty="0">
                <a:latin typeface="Courier New" panose="02070309020205020404" pitchFamily="49" charset="0"/>
              </a:rPr>
              <a:t>];</a:t>
            </a:r>
            <a:endParaRPr lang="en-US" sz="2200" dirty="0">
              <a:latin typeface="Courier New" panose="02070309020205020404" pitchFamily="49" charset="0"/>
            </a:endParaRPr>
          </a:p>
          <a:p>
            <a:r>
              <a:rPr lang="en-US" sz="2200" dirty="0">
                <a:latin typeface="Courier New" panose="02070309020205020404" pitchFamily="49" charset="0"/>
              </a:rPr>
              <a:t>   // Get the average</a:t>
            </a:r>
            <a:endParaRPr lang="en-US" sz="2200" dirty="0">
              <a:latin typeface="Courier New" panose="02070309020205020404" pitchFamily="49" charset="0"/>
            </a:endParaRPr>
          </a:p>
          <a:p>
            <a:r>
              <a:rPr lang="en-US" sz="2200" dirty="0">
                <a:latin typeface="Courier New" panose="02070309020205020404" pitchFamily="49" charset="0"/>
              </a:rPr>
              <a:t>   average = total / NUM_SCORES;</a:t>
            </a:r>
            <a:endParaRPr lang="en-US" sz="2200" dirty="0">
              <a:latin typeface="Courier New" panose="02070309020205020404" pitchFamily="49" charset="0"/>
            </a:endParaRPr>
          </a:p>
          <a:p>
            <a:r>
              <a:rPr lang="en-US" sz="2200" dirty="0">
                <a:latin typeface="Courier New" panose="02070309020205020404" pitchFamily="49" charset="0"/>
              </a:rPr>
              <a:t>   // Display the average.</a:t>
            </a:r>
            <a:endParaRPr lang="en-US" sz="2200" dirty="0">
              <a:latin typeface="Courier New" panose="02070309020205020404" pitchFamily="49" charset="0"/>
            </a:endParaRPr>
          </a:p>
          <a:p>
            <a:r>
              <a:rPr lang="en-US" sz="2200" dirty="0">
                <a:latin typeface="Courier New" panose="02070309020205020404" pitchFamily="49" charset="0"/>
              </a:rPr>
              <a:t>   </a:t>
            </a:r>
            <a:r>
              <a:rPr lang="en-US" sz="2200" dirty="0" err="1">
                <a:latin typeface="Courier New" panose="02070309020205020404" pitchFamily="49" charset="0"/>
              </a:rPr>
              <a:t>cout</a:t>
            </a:r>
            <a:r>
              <a:rPr lang="en-US" sz="2200" dirty="0">
                <a:latin typeface="Courier New" panose="02070309020205020404" pitchFamily="49" charset="0"/>
              </a:rPr>
              <a:t> &lt;&lt; "Score average for student "</a:t>
            </a:r>
            <a:endParaRPr lang="en-US" sz="2200" dirty="0">
              <a:latin typeface="Courier New" panose="02070309020205020404" pitchFamily="49" charset="0"/>
            </a:endParaRPr>
          </a:p>
          <a:p>
            <a:r>
              <a:rPr lang="en-US" sz="2200" dirty="0">
                <a:latin typeface="Courier New" panose="02070309020205020404" pitchFamily="49" charset="0"/>
              </a:rPr>
              <a:t>        &lt;&lt; (row + 1) &lt;&lt; " is " &lt;&lt; average &lt;&lt;</a:t>
            </a:r>
            <a:r>
              <a:rPr lang="en-US" sz="2200" dirty="0" err="1">
                <a:latin typeface="Courier New" panose="02070309020205020404" pitchFamily="49" charset="0"/>
              </a:rPr>
              <a:t>endl</a:t>
            </a:r>
            <a:r>
              <a:rPr lang="en-US" sz="2200" dirty="0">
                <a:latin typeface="Courier New" panose="02070309020205020404" pitchFamily="49" charset="0"/>
              </a:rPr>
              <a:t>;</a:t>
            </a:r>
            <a:endParaRPr lang="en-US" sz="2200" dirty="0">
              <a:latin typeface="Courier New" panose="02070309020205020404" pitchFamily="49" charset="0"/>
            </a:endParaRPr>
          </a:p>
          <a:p>
            <a:r>
              <a:rPr lang="en-US" sz="2200" dirty="0">
                <a:latin typeface="Courier New" panose="02070309020205020404" pitchFamily="49" charset="0"/>
              </a:rPr>
              <a:t>}</a:t>
            </a:r>
            <a:endParaRPr lang="en-US" sz="2200" dirty="0">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838200"/>
            <a:ext cx="8229600" cy="1143000"/>
          </a:xfrm>
        </p:spPr>
        <p:txBody>
          <a:bodyPr/>
          <a:lstStyle/>
          <a:p>
            <a:r>
              <a:rPr lang="en-US" sz="4000" b="1" dirty="0" smtClean="0"/>
              <a:t>Summing the Columns of a Two-Dimensional Array</a:t>
            </a:r>
            <a:endParaRPr lang="en-US" sz="4000" b="1" dirty="0" smtClean="0"/>
          </a:p>
        </p:txBody>
      </p:sp>
      <p:sp>
        <p:nvSpPr>
          <p:cNvPr id="75779" name="Rectangle 3"/>
          <p:cNvSpPr>
            <a:spLocks noGrp="1" noChangeArrowheads="1"/>
          </p:cNvSpPr>
          <p:nvPr>
            <p:ph idx="1"/>
          </p:nvPr>
        </p:nvSpPr>
        <p:spPr>
          <a:xfrm>
            <a:off x="304800" y="2209800"/>
            <a:ext cx="8229600" cy="762000"/>
          </a:xfrm>
        </p:spPr>
        <p:txBody>
          <a:bodyPr/>
          <a:lstStyle/>
          <a:p>
            <a:pPr>
              <a:buNone/>
            </a:pPr>
            <a:r>
              <a:rPr lang="en-US" dirty="0" smtClean="0"/>
              <a:t>Given the following definitions:</a:t>
            </a:r>
            <a:endParaRPr lang="en-US" dirty="0" smtClean="0"/>
          </a:p>
        </p:txBody>
      </p:sp>
      <p:sp>
        <p:nvSpPr>
          <p:cNvPr id="75780" name="Text Box 4"/>
          <p:cNvSpPr txBox="1">
            <a:spLocks noChangeArrowheads="1"/>
          </p:cNvSpPr>
          <p:nvPr/>
        </p:nvSpPr>
        <p:spPr bwMode="auto">
          <a:xfrm>
            <a:off x="304800" y="3124200"/>
            <a:ext cx="8458200" cy="3013075"/>
          </a:xfrm>
          <a:prstGeom prst="rect">
            <a:avLst/>
          </a:prstGeom>
          <a:noFill/>
          <a:ln w="9525">
            <a:noFill/>
            <a:miter lim="800000"/>
          </a:ln>
        </p:spPr>
        <p:txBody>
          <a:bodyPr>
            <a:spAutoFit/>
          </a:bodyPr>
          <a:lstStyle/>
          <a:p>
            <a:r>
              <a:rPr lang="en-US" sz="2400" dirty="0">
                <a:latin typeface="Courier New" panose="02070309020205020404" pitchFamily="49" charset="0"/>
              </a:rPr>
              <a:t>const </a:t>
            </a:r>
            <a:r>
              <a:rPr lang="en-US" sz="2400" dirty="0" err="1">
                <a:latin typeface="Courier New" panose="02070309020205020404" pitchFamily="49" charset="0"/>
              </a:rPr>
              <a:t>int</a:t>
            </a:r>
            <a:r>
              <a:rPr lang="en-US" sz="2400" dirty="0">
                <a:latin typeface="Courier New" panose="02070309020205020404" pitchFamily="49" charset="0"/>
              </a:rPr>
              <a:t> NUM_STUDENTS = 3;</a:t>
            </a:r>
            <a:endParaRPr lang="en-US" sz="2400" dirty="0">
              <a:latin typeface="Courier New" panose="02070309020205020404" pitchFamily="49" charset="0"/>
            </a:endParaRPr>
          </a:p>
          <a:p>
            <a:r>
              <a:rPr lang="en-US" sz="2400" dirty="0">
                <a:latin typeface="Courier New" panose="02070309020205020404" pitchFamily="49" charset="0"/>
              </a:rPr>
              <a:t>const </a:t>
            </a:r>
            <a:r>
              <a:rPr lang="en-US" sz="2400" dirty="0" err="1">
                <a:latin typeface="Courier New" panose="02070309020205020404" pitchFamily="49" charset="0"/>
              </a:rPr>
              <a:t>int</a:t>
            </a:r>
            <a:r>
              <a:rPr lang="en-US" sz="2400" dirty="0">
                <a:latin typeface="Courier New" panose="02070309020205020404" pitchFamily="49" charset="0"/>
              </a:rPr>
              <a:t> NUM_SCORES = 5;</a:t>
            </a:r>
            <a:endParaRPr lang="en-US" sz="2400" dirty="0">
              <a:latin typeface="Courier New" panose="02070309020205020404" pitchFamily="49" charset="0"/>
            </a:endParaRPr>
          </a:p>
          <a:p>
            <a:r>
              <a:rPr lang="en-US" sz="2400" dirty="0">
                <a:latin typeface="Courier New" panose="02070309020205020404" pitchFamily="49" charset="0"/>
              </a:rPr>
              <a:t>double total;   // Accumulator</a:t>
            </a:r>
            <a:endParaRPr lang="en-US" sz="2400" dirty="0">
              <a:latin typeface="Courier New" panose="02070309020205020404" pitchFamily="49" charset="0"/>
            </a:endParaRPr>
          </a:p>
          <a:p>
            <a:r>
              <a:rPr lang="en-US" sz="2400" dirty="0">
                <a:latin typeface="Courier New" panose="02070309020205020404" pitchFamily="49" charset="0"/>
              </a:rPr>
              <a:t>double average; // To hold average scores</a:t>
            </a:r>
            <a:endParaRPr lang="en-US" sz="2400" dirty="0">
              <a:latin typeface="Courier New" panose="02070309020205020404" pitchFamily="49" charset="0"/>
            </a:endParaRPr>
          </a:p>
          <a:p>
            <a:r>
              <a:rPr lang="en-US" sz="2400" dirty="0">
                <a:latin typeface="Courier New" panose="02070309020205020404" pitchFamily="49" charset="0"/>
              </a:rPr>
              <a:t>double scores[NUM_STUDENTS][NUM_SCORES] =</a:t>
            </a:r>
            <a:endParaRPr lang="en-US" sz="2400" dirty="0">
              <a:latin typeface="Courier New" panose="02070309020205020404" pitchFamily="49" charset="0"/>
            </a:endParaRPr>
          </a:p>
          <a:p>
            <a:r>
              <a:rPr lang="en-US" sz="2400" dirty="0">
                <a:latin typeface="Courier New" panose="02070309020205020404" pitchFamily="49" charset="0"/>
              </a:rPr>
              <a:t>     {{88, 97, 79, 86, 94},</a:t>
            </a:r>
            <a:endParaRPr lang="en-US" sz="2400" dirty="0">
              <a:latin typeface="Courier New" panose="02070309020205020404" pitchFamily="49" charset="0"/>
            </a:endParaRPr>
          </a:p>
          <a:p>
            <a:r>
              <a:rPr lang="en-US" sz="2400" dirty="0">
                <a:latin typeface="Courier New" panose="02070309020205020404" pitchFamily="49" charset="0"/>
              </a:rPr>
              <a:t>      {86, 91, 78, 79, 84},</a:t>
            </a:r>
            <a:endParaRPr lang="en-US" sz="2400" dirty="0">
              <a:latin typeface="Courier New" panose="02070309020205020404" pitchFamily="49" charset="0"/>
            </a:endParaRPr>
          </a:p>
          <a:p>
            <a:r>
              <a:rPr lang="en-US" sz="2400" dirty="0">
                <a:latin typeface="Courier New" panose="02070309020205020404" pitchFamily="49" charset="0"/>
              </a:rPr>
              <a:t>      {82, 73, 77, 82, 89}};</a:t>
            </a:r>
            <a:endParaRPr lang="en-US" sz="2400" dirty="0">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95300" y="609600"/>
            <a:ext cx="8229600" cy="1143000"/>
          </a:xfrm>
        </p:spPr>
        <p:txBody>
          <a:bodyPr/>
          <a:lstStyle/>
          <a:p>
            <a:r>
              <a:rPr lang="en-US" sz="4000" b="1" dirty="0" smtClean="0"/>
              <a:t>Summing the Columns of a Two-Dimensional Array</a:t>
            </a:r>
            <a:endParaRPr lang="en-US" sz="4000" b="1" dirty="0" smtClean="0"/>
          </a:p>
        </p:txBody>
      </p:sp>
      <p:sp>
        <p:nvSpPr>
          <p:cNvPr id="76803" name="Text Box 3"/>
          <p:cNvSpPr txBox="1">
            <a:spLocks noChangeArrowheads="1"/>
          </p:cNvSpPr>
          <p:nvPr/>
        </p:nvSpPr>
        <p:spPr bwMode="auto">
          <a:xfrm>
            <a:off x="304800" y="1752600"/>
            <a:ext cx="8610600" cy="4781550"/>
          </a:xfrm>
          <a:prstGeom prst="rect">
            <a:avLst/>
          </a:prstGeom>
          <a:noFill/>
          <a:ln w="9525">
            <a:noFill/>
            <a:miter lim="800000"/>
          </a:ln>
        </p:spPr>
        <p:txBody>
          <a:bodyPr>
            <a:spAutoFit/>
          </a:bodyPr>
          <a:lstStyle/>
          <a:p>
            <a:r>
              <a:rPr lang="en-US" sz="2200" dirty="0">
                <a:latin typeface="Courier New" panose="02070309020205020404" pitchFamily="49" charset="0"/>
              </a:rPr>
              <a:t>// Get the class average for each score.</a:t>
            </a:r>
            <a:endParaRPr lang="en-US" sz="2200" dirty="0">
              <a:latin typeface="Courier New" panose="02070309020205020404" pitchFamily="49" charset="0"/>
            </a:endParaRPr>
          </a:p>
          <a:p>
            <a:r>
              <a:rPr lang="en-US" sz="2200" dirty="0">
                <a:latin typeface="Courier New" panose="02070309020205020404" pitchFamily="49" charset="0"/>
              </a:rPr>
              <a:t>for (</a:t>
            </a:r>
            <a:r>
              <a:rPr lang="en-US" sz="2200" dirty="0" err="1">
                <a:latin typeface="Courier New" panose="02070309020205020404" pitchFamily="49" charset="0"/>
              </a:rPr>
              <a:t>int</a:t>
            </a:r>
            <a:r>
              <a:rPr lang="en-US" sz="2200" dirty="0">
                <a:latin typeface="Courier New" panose="02070309020205020404" pitchFamily="49" charset="0"/>
              </a:rPr>
              <a:t> </a:t>
            </a:r>
            <a:r>
              <a:rPr lang="en-US" sz="2200" dirty="0" err="1">
                <a:latin typeface="Courier New" panose="02070309020205020404" pitchFamily="49" charset="0"/>
              </a:rPr>
              <a:t>col</a:t>
            </a:r>
            <a:r>
              <a:rPr lang="en-US" sz="2200" dirty="0">
                <a:latin typeface="Courier New" panose="02070309020205020404" pitchFamily="49" charset="0"/>
              </a:rPr>
              <a:t> = 0; </a:t>
            </a:r>
            <a:r>
              <a:rPr lang="en-US" sz="2200" dirty="0" err="1">
                <a:latin typeface="Courier New" panose="02070309020205020404" pitchFamily="49" charset="0"/>
              </a:rPr>
              <a:t>col</a:t>
            </a:r>
            <a:r>
              <a:rPr lang="en-US" sz="2200" dirty="0">
                <a:latin typeface="Courier New" panose="02070309020205020404" pitchFamily="49" charset="0"/>
              </a:rPr>
              <a:t> &lt; NUM_SCORES; </a:t>
            </a:r>
            <a:r>
              <a:rPr lang="en-US" sz="2200" dirty="0" err="1">
                <a:latin typeface="Courier New" panose="02070309020205020404" pitchFamily="49" charset="0"/>
              </a:rPr>
              <a:t>col</a:t>
            </a:r>
            <a:r>
              <a:rPr lang="en-US" sz="2200" dirty="0">
                <a:latin typeface="Courier New" panose="02070309020205020404" pitchFamily="49" charset="0"/>
              </a:rPr>
              <a:t>++)</a:t>
            </a:r>
            <a:endParaRPr lang="en-US" sz="2200" dirty="0">
              <a:latin typeface="Courier New" panose="02070309020205020404" pitchFamily="49" charset="0"/>
            </a:endParaRPr>
          </a:p>
          <a:p>
            <a:r>
              <a:rPr lang="en-US" sz="2200" dirty="0">
                <a:latin typeface="Courier New" panose="02070309020205020404" pitchFamily="49" charset="0"/>
              </a:rPr>
              <a:t>{</a:t>
            </a:r>
            <a:endParaRPr lang="en-US" sz="2200" dirty="0">
              <a:latin typeface="Courier New" panose="02070309020205020404" pitchFamily="49" charset="0"/>
            </a:endParaRPr>
          </a:p>
          <a:p>
            <a:r>
              <a:rPr lang="en-US" sz="2200" dirty="0">
                <a:latin typeface="Courier New" panose="02070309020205020404" pitchFamily="49" charset="0"/>
              </a:rPr>
              <a:t>   // Reset the accumulator.</a:t>
            </a:r>
            <a:endParaRPr lang="en-US" sz="2200" dirty="0">
              <a:latin typeface="Courier New" panose="02070309020205020404" pitchFamily="49" charset="0"/>
            </a:endParaRPr>
          </a:p>
          <a:p>
            <a:r>
              <a:rPr lang="en-US" sz="2200" dirty="0">
                <a:latin typeface="Courier New" panose="02070309020205020404" pitchFamily="49" charset="0"/>
              </a:rPr>
              <a:t>   total = 0;</a:t>
            </a:r>
            <a:endParaRPr lang="en-US" sz="2200" dirty="0">
              <a:latin typeface="Courier New" panose="02070309020205020404" pitchFamily="49" charset="0"/>
            </a:endParaRPr>
          </a:p>
          <a:p>
            <a:r>
              <a:rPr lang="en-US" sz="2200" dirty="0">
                <a:latin typeface="Courier New" panose="02070309020205020404" pitchFamily="49" charset="0"/>
              </a:rPr>
              <a:t>   // Sum a column</a:t>
            </a:r>
            <a:endParaRPr lang="en-US" sz="2200" dirty="0">
              <a:latin typeface="Courier New" panose="02070309020205020404" pitchFamily="49" charset="0"/>
            </a:endParaRPr>
          </a:p>
          <a:p>
            <a:r>
              <a:rPr lang="en-US" sz="2200" dirty="0">
                <a:latin typeface="Courier New" panose="02070309020205020404" pitchFamily="49" charset="0"/>
              </a:rPr>
              <a:t>   for (</a:t>
            </a:r>
            <a:r>
              <a:rPr lang="en-US" sz="2200" dirty="0" err="1">
                <a:latin typeface="Courier New" panose="02070309020205020404" pitchFamily="49" charset="0"/>
              </a:rPr>
              <a:t>int</a:t>
            </a:r>
            <a:r>
              <a:rPr lang="en-US" sz="2200" dirty="0">
                <a:latin typeface="Courier New" panose="02070309020205020404" pitchFamily="49" charset="0"/>
              </a:rPr>
              <a:t> row = 0; row &lt; NUM_STUDENTS; row++)</a:t>
            </a:r>
            <a:endParaRPr lang="en-US" sz="2200" dirty="0">
              <a:latin typeface="Courier New" panose="02070309020205020404" pitchFamily="49" charset="0"/>
            </a:endParaRPr>
          </a:p>
          <a:p>
            <a:r>
              <a:rPr lang="en-US" sz="2200" dirty="0">
                <a:latin typeface="Courier New" panose="02070309020205020404" pitchFamily="49" charset="0"/>
              </a:rPr>
              <a:t>      total += scores[row][</a:t>
            </a:r>
            <a:r>
              <a:rPr lang="en-US" sz="2200" dirty="0" err="1">
                <a:latin typeface="Courier New" panose="02070309020205020404" pitchFamily="49" charset="0"/>
              </a:rPr>
              <a:t>col</a:t>
            </a:r>
            <a:r>
              <a:rPr lang="en-US" sz="2200" dirty="0">
                <a:latin typeface="Courier New" panose="02070309020205020404" pitchFamily="49" charset="0"/>
              </a:rPr>
              <a:t>];</a:t>
            </a:r>
            <a:endParaRPr lang="en-US" sz="2200" dirty="0">
              <a:latin typeface="Courier New" panose="02070309020205020404" pitchFamily="49" charset="0"/>
            </a:endParaRPr>
          </a:p>
          <a:p>
            <a:r>
              <a:rPr lang="en-US" sz="2200" dirty="0">
                <a:latin typeface="Courier New" panose="02070309020205020404" pitchFamily="49" charset="0"/>
              </a:rPr>
              <a:t>   // Get the average</a:t>
            </a:r>
            <a:endParaRPr lang="en-US" sz="2200" dirty="0">
              <a:latin typeface="Courier New" panose="02070309020205020404" pitchFamily="49" charset="0"/>
            </a:endParaRPr>
          </a:p>
          <a:p>
            <a:r>
              <a:rPr lang="en-US" sz="2200" dirty="0">
                <a:latin typeface="Courier New" panose="02070309020205020404" pitchFamily="49" charset="0"/>
              </a:rPr>
              <a:t>   average = total / NUM_STUDENTS;</a:t>
            </a:r>
            <a:endParaRPr lang="en-US" sz="2200" dirty="0">
              <a:latin typeface="Courier New" panose="02070309020205020404" pitchFamily="49" charset="0"/>
            </a:endParaRPr>
          </a:p>
          <a:p>
            <a:r>
              <a:rPr lang="en-US" sz="2200" dirty="0">
                <a:latin typeface="Courier New" panose="02070309020205020404" pitchFamily="49" charset="0"/>
              </a:rPr>
              <a:t>   // Display the class average.</a:t>
            </a:r>
            <a:endParaRPr lang="en-US" sz="2200" dirty="0">
              <a:latin typeface="Courier New" panose="02070309020205020404" pitchFamily="49" charset="0"/>
            </a:endParaRPr>
          </a:p>
          <a:p>
            <a:r>
              <a:rPr lang="en-US" sz="2200" dirty="0">
                <a:latin typeface="Courier New" panose="02070309020205020404" pitchFamily="49" charset="0"/>
              </a:rPr>
              <a:t>   </a:t>
            </a:r>
            <a:r>
              <a:rPr lang="en-US" sz="2200" dirty="0" err="1">
                <a:latin typeface="Courier New" panose="02070309020205020404" pitchFamily="49" charset="0"/>
              </a:rPr>
              <a:t>cout</a:t>
            </a:r>
            <a:r>
              <a:rPr lang="en-US" sz="2200" dirty="0">
                <a:latin typeface="Courier New" panose="02070309020205020404" pitchFamily="49" charset="0"/>
              </a:rPr>
              <a:t> &lt;&lt; "Class average for test " &lt;&lt; (</a:t>
            </a:r>
            <a:r>
              <a:rPr lang="en-US" sz="2200" dirty="0" err="1">
                <a:latin typeface="Courier New" panose="02070309020205020404" pitchFamily="49" charset="0"/>
              </a:rPr>
              <a:t>col</a:t>
            </a:r>
            <a:r>
              <a:rPr lang="en-US" sz="2200" dirty="0">
                <a:latin typeface="Courier New" panose="02070309020205020404" pitchFamily="49" charset="0"/>
              </a:rPr>
              <a:t> + 1)</a:t>
            </a:r>
            <a:endParaRPr lang="en-US" sz="2200" dirty="0">
              <a:latin typeface="Courier New" panose="02070309020205020404" pitchFamily="49" charset="0"/>
            </a:endParaRPr>
          </a:p>
          <a:p>
            <a:r>
              <a:rPr lang="en-US" sz="2200" dirty="0">
                <a:latin typeface="Courier New" panose="02070309020205020404" pitchFamily="49" charset="0"/>
              </a:rPr>
              <a:t>        &lt;&lt; " is " &lt;&lt; average &lt;&lt; </a:t>
            </a:r>
            <a:r>
              <a:rPr lang="en-US" sz="2200" dirty="0" err="1">
                <a:latin typeface="Courier New" panose="02070309020205020404" pitchFamily="49" charset="0"/>
              </a:rPr>
              <a:t>endl</a:t>
            </a:r>
            <a:r>
              <a:rPr lang="en-US" sz="2200" dirty="0">
                <a:latin typeface="Courier New" panose="02070309020205020404" pitchFamily="49" charset="0"/>
              </a:rPr>
              <a:t>;</a:t>
            </a:r>
            <a:endParaRPr lang="en-US" sz="2200" dirty="0">
              <a:latin typeface="Courier New" panose="02070309020205020404" pitchFamily="49" charset="0"/>
            </a:endParaRPr>
          </a:p>
          <a:p>
            <a:r>
              <a:rPr lang="en-US" sz="2200" dirty="0">
                <a:latin typeface="Courier New" panose="02070309020205020404" pitchFamily="49" charset="0"/>
              </a:rPr>
              <a:t>}</a:t>
            </a:r>
            <a:endParaRPr lang="en-US" sz="2200" dirty="0">
              <a:latin typeface="Courier New" panose="02070309020205020404" pitchFamily="49" charset="0"/>
            </a:endParaRPr>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0" y="0"/>
            <a:ext cx="9144000" cy="981075"/>
          </a:xfrm>
        </p:spPr>
        <p:txBody>
          <a:bodyPr/>
          <a:lstStyle/>
          <a:p>
            <a:r>
              <a:rPr lang="en-US" b="1" dirty="0" smtClean="0"/>
              <a:t>Array of Strings</a:t>
            </a:r>
            <a:endParaRPr lang="en-US" b="1" dirty="0" smtClean="0"/>
          </a:p>
        </p:txBody>
      </p:sp>
      <p:sp>
        <p:nvSpPr>
          <p:cNvPr id="77827" name="Rectangle 3"/>
          <p:cNvSpPr>
            <a:spLocks noGrp="1" noChangeArrowheads="1"/>
          </p:cNvSpPr>
          <p:nvPr>
            <p:ph idx="1"/>
          </p:nvPr>
        </p:nvSpPr>
        <p:spPr>
          <a:xfrm>
            <a:off x="323850" y="1052513"/>
            <a:ext cx="8610600" cy="4953000"/>
          </a:xfrm>
        </p:spPr>
        <p:txBody>
          <a:bodyPr/>
          <a:lstStyle/>
          <a:p>
            <a:pPr>
              <a:lnSpc>
                <a:spcPct val="90000"/>
              </a:lnSpc>
            </a:pPr>
            <a:r>
              <a:rPr lang="en-US" dirty="0" smtClean="0"/>
              <a:t>Use a two-dimensional array of characters as an array of strings:</a:t>
            </a:r>
            <a:br>
              <a:rPr lang="en-US" dirty="0" smtClean="0"/>
            </a:br>
            <a:r>
              <a:rPr lang="en-US" sz="2400" b="1" dirty="0" smtClean="0">
                <a:latin typeface="Courier New" panose="02070309020205020404" pitchFamily="49" charset="0"/>
              </a:rPr>
              <a:t>const </a:t>
            </a:r>
            <a:r>
              <a:rPr lang="en-US" sz="2400" b="1" dirty="0" err="1" smtClean="0">
                <a:latin typeface="Courier New" panose="02070309020205020404" pitchFamily="49" charset="0"/>
              </a:rPr>
              <a:t>int</a:t>
            </a:r>
            <a:r>
              <a:rPr lang="en-US" sz="2400" b="1" dirty="0" smtClean="0">
                <a:latin typeface="Courier New" panose="02070309020205020404" pitchFamily="49" charset="0"/>
              </a:rPr>
              <a:t> NAMES = 3, SIZE = 10;</a:t>
            </a:r>
            <a:br>
              <a:rPr lang="en-US" sz="2400" b="1" dirty="0" smtClean="0">
                <a:latin typeface="Courier New" panose="02070309020205020404" pitchFamily="49" charset="0"/>
              </a:rPr>
            </a:br>
            <a:r>
              <a:rPr lang="en-US" sz="2400" b="1" dirty="0" smtClean="0">
                <a:latin typeface="Courier New" panose="02070309020205020404" pitchFamily="49" charset="0"/>
              </a:rPr>
              <a:t>char students[NAMES][SIZE] = </a:t>
            </a:r>
            <a:endParaRPr lang="en-US" sz="2400" b="1" dirty="0" smtClean="0">
              <a:latin typeface="Courier New" panose="02070309020205020404" pitchFamily="49" charset="0"/>
            </a:endParaRPr>
          </a:p>
          <a:p>
            <a:pPr lvl="1">
              <a:lnSpc>
                <a:spcPct val="90000"/>
              </a:lnSpc>
              <a:buClr>
                <a:srgbClr val="3333CC"/>
              </a:buClr>
              <a:buFontTx/>
              <a:buNone/>
            </a:pPr>
            <a:r>
              <a:rPr lang="en-US" sz="2400" b="1" dirty="0" smtClean="0">
                <a:latin typeface="Courier New" panose="02070309020205020404" pitchFamily="49" charset="0"/>
                <a:ea typeface="MS PGothic" panose="020B0600070205080204" pitchFamily="34" charset="-128"/>
              </a:rPr>
              <a:t>{ "Ann", "Bill", "Cindy" };</a:t>
            </a:r>
            <a:br>
              <a:rPr lang="en-US" sz="2400" b="1" dirty="0" smtClean="0">
                <a:latin typeface="Courier New" panose="02070309020205020404" pitchFamily="49" charset="0"/>
                <a:ea typeface="MS PGothic" panose="020B0600070205080204" pitchFamily="34" charset="-128"/>
              </a:rPr>
            </a:br>
            <a:endParaRPr lang="en-US" sz="2400" b="1" dirty="0" smtClean="0">
              <a:latin typeface="Courier New" panose="02070309020205020404" pitchFamily="49" charset="0"/>
              <a:ea typeface="MS PGothic" panose="020B0600070205080204" pitchFamily="34" charset="-128"/>
            </a:endParaRPr>
          </a:p>
          <a:p>
            <a:pPr>
              <a:lnSpc>
                <a:spcPct val="90000"/>
              </a:lnSpc>
            </a:pPr>
            <a:r>
              <a:rPr lang="en-US" dirty="0" smtClean="0"/>
              <a:t>Each row contains one string</a:t>
            </a:r>
            <a:br>
              <a:rPr lang="en-US" dirty="0" smtClean="0"/>
            </a:br>
            <a:endParaRPr lang="en-US" dirty="0" smtClean="0"/>
          </a:p>
          <a:p>
            <a:pPr>
              <a:lnSpc>
                <a:spcPct val="90000"/>
              </a:lnSpc>
            </a:pPr>
            <a:r>
              <a:rPr lang="en-US" dirty="0" smtClean="0"/>
              <a:t>Can use row subscript to reference the string in a particular row:</a:t>
            </a:r>
            <a:endParaRPr lang="en-US" dirty="0" smtClean="0"/>
          </a:p>
          <a:p>
            <a:pPr lvl="1">
              <a:lnSpc>
                <a:spcPct val="90000"/>
              </a:lnSpc>
              <a:buClr>
                <a:srgbClr val="3333CC"/>
              </a:buClr>
              <a:buFontTx/>
              <a:buNone/>
            </a:pPr>
            <a:r>
              <a:rPr lang="en-US" dirty="0" smtClean="0">
                <a:ea typeface="MS PGothic" panose="020B0600070205080204" pitchFamily="34" charset="-128"/>
              </a:rPr>
              <a:t>	</a:t>
            </a:r>
            <a:r>
              <a:rPr lang="en-US" dirty="0" err="1" smtClean="0">
                <a:latin typeface="Courier New" panose="02070309020205020404" pitchFamily="49" charset="0"/>
                <a:ea typeface="MS PGothic" panose="020B0600070205080204" pitchFamily="34" charset="-128"/>
              </a:rPr>
              <a:t>cout</a:t>
            </a:r>
            <a:r>
              <a:rPr lang="en-US" dirty="0" smtClean="0">
                <a:latin typeface="Courier New" panose="02070309020205020404" pitchFamily="49" charset="0"/>
                <a:ea typeface="MS PGothic" panose="020B0600070205080204" pitchFamily="34" charset="-128"/>
              </a:rPr>
              <a:t> &lt;&lt; students[</a:t>
            </a:r>
            <a:r>
              <a:rPr lang="en-US" dirty="0" err="1" smtClean="0">
                <a:latin typeface="Courier New" panose="02070309020205020404" pitchFamily="49" charset="0"/>
                <a:ea typeface="MS PGothic" panose="020B0600070205080204" pitchFamily="34" charset="-128"/>
              </a:rPr>
              <a:t>i</a:t>
            </a:r>
            <a:r>
              <a:rPr lang="en-US" dirty="0" smtClean="0">
                <a:latin typeface="Courier New" panose="02070309020205020404" pitchFamily="49" charset="0"/>
                <a:ea typeface="MS PGothic" panose="020B0600070205080204" pitchFamily="34" charset="-128"/>
              </a:rPr>
              <a:t>];</a:t>
            </a:r>
            <a:endParaRPr lang="en-US" dirty="0"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ChangeArrowheads="1"/>
          </p:cNvSpPr>
          <p:nvPr/>
        </p:nvSpPr>
        <p:spPr bwMode="auto">
          <a:xfrm>
            <a:off x="0" y="0"/>
            <a:ext cx="9144000" cy="908050"/>
          </a:xfrm>
          <a:prstGeom prst="rect">
            <a:avLst/>
          </a:prstGeom>
          <a:noFill/>
          <a:ln w="9525">
            <a:noFill/>
            <a:miter lim="800000"/>
          </a:ln>
        </p:spPr>
        <p:txBody>
          <a:bodyPr anchor="ctr"/>
          <a:lstStyle/>
          <a:p>
            <a:pPr algn="ctr" eaLnBrk="0" hangingPunct="0"/>
            <a:r>
              <a:rPr lang="en-US" sz="2800"/>
              <a:t>Array of Strings - example</a:t>
            </a:r>
            <a:endParaRPr lang="en-US" sz="2800"/>
          </a:p>
        </p:txBody>
      </p:sp>
      <p:pic>
        <p:nvPicPr>
          <p:cNvPr id="78851" name="Picture 2"/>
          <p:cNvPicPr>
            <a:picLocks noChangeAspect="1" noChangeArrowheads="1"/>
          </p:cNvPicPr>
          <p:nvPr/>
        </p:nvPicPr>
        <p:blipFill>
          <a:blip r:embed="rId1" cstate="print"/>
          <a:srcRect/>
          <a:stretch>
            <a:fillRect/>
          </a:stretch>
        </p:blipFill>
        <p:spPr bwMode="auto">
          <a:xfrm>
            <a:off x="250825" y="692150"/>
            <a:ext cx="8713788" cy="57721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 cstate="print"/>
          <a:srcRect/>
          <a:stretch>
            <a:fillRect/>
          </a:stretch>
        </p:blipFill>
        <p:spPr bwMode="auto">
          <a:xfrm>
            <a:off x="1371600" y="1714500"/>
            <a:ext cx="5667375" cy="2933700"/>
          </a:xfrm>
          <a:prstGeom prst="rect">
            <a:avLst/>
          </a:prstGeom>
          <a:noFill/>
          <a:ln w="9525">
            <a:noFill/>
            <a:miter lim="800000"/>
            <a:headEnd/>
            <a:tailEnd/>
          </a:ln>
        </p:spPr>
      </p:pic>
      <p:sp>
        <p:nvSpPr>
          <p:cNvPr id="79875" name="Rectangle 3"/>
          <p:cNvSpPr>
            <a:spLocks noChangeArrowheads="1"/>
          </p:cNvSpPr>
          <p:nvPr/>
        </p:nvSpPr>
        <p:spPr bwMode="auto">
          <a:xfrm>
            <a:off x="0" y="0"/>
            <a:ext cx="9144000" cy="1052513"/>
          </a:xfrm>
          <a:prstGeom prst="rect">
            <a:avLst/>
          </a:prstGeom>
          <a:noFill/>
          <a:ln w="9525">
            <a:noFill/>
            <a:miter lim="800000"/>
          </a:ln>
        </p:spPr>
        <p:txBody>
          <a:bodyPr anchor="ctr"/>
          <a:lstStyle/>
          <a:p>
            <a:pPr algn="ctr" eaLnBrk="0" hangingPunct="0"/>
            <a:r>
              <a:rPr lang="en-US" sz="2800"/>
              <a:t>Array of Strings</a:t>
            </a:r>
            <a:endParaRPr lang="en-US" sz="2800"/>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392113" y="609600"/>
            <a:ext cx="8229600" cy="1143000"/>
          </a:xfrm>
        </p:spPr>
        <p:txBody>
          <a:bodyPr/>
          <a:lstStyle/>
          <a:p>
            <a:r>
              <a:rPr lang="en-US" b="1" dirty="0" smtClean="0"/>
              <a:t>Arrays with Three or More</a:t>
            </a:r>
            <a:br>
              <a:rPr lang="en-US" b="1" dirty="0" smtClean="0"/>
            </a:br>
            <a:r>
              <a:rPr lang="en-US" b="1" dirty="0" smtClean="0"/>
              <a:t>Dimensions</a:t>
            </a:r>
            <a:endParaRPr lang="en-US" b="1" dirty="0" smtClean="0"/>
          </a:p>
        </p:txBody>
      </p:sp>
      <p:sp>
        <p:nvSpPr>
          <p:cNvPr id="80899" name="Rectangle 3"/>
          <p:cNvSpPr>
            <a:spLocks noGrp="1" noChangeArrowheads="1"/>
          </p:cNvSpPr>
          <p:nvPr>
            <p:ph idx="1"/>
          </p:nvPr>
        </p:nvSpPr>
        <p:spPr>
          <a:xfrm>
            <a:off x="457200" y="1901825"/>
            <a:ext cx="8164513" cy="4073525"/>
          </a:xfrm>
        </p:spPr>
        <p:txBody>
          <a:bodyPr/>
          <a:lstStyle/>
          <a:p>
            <a:r>
              <a:rPr lang="en-US" dirty="0" smtClean="0"/>
              <a:t>Can define arrays with any number of dimensions:</a:t>
            </a:r>
            <a:endParaRPr lang="en-US" dirty="0" smtClean="0"/>
          </a:p>
          <a:p>
            <a:pPr lvl="1">
              <a:buClr>
                <a:srgbClr val="3333CC"/>
              </a:buClr>
              <a:buFontTx/>
              <a:buNone/>
            </a:pPr>
            <a:r>
              <a:rPr lang="en-US" dirty="0" smtClean="0">
                <a:ea typeface="MS PGothic" panose="020B0600070205080204" pitchFamily="34" charset="-128"/>
              </a:rPr>
              <a:t>	</a:t>
            </a:r>
            <a:r>
              <a:rPr lang="en-US" dirty="0" smtClean="0">
                <a:latin typeface="Courier New" panose="02070309020205020404" pitchFamily="49" charset="0"/>
                <a:ea typeface="MS PGothic" panose="020B0600070205080204" pitchFamily="34" charset="-128"/>
              </a:rPr>
              <a:t>short </a:t>
            </a:r>
            <a:r>
              <a:rPr lang="en-US" dirty="0" err="1" smtClean="0">
                <a:latin typeface="Courier New" panose="02070309020205020404" pitchFamily="49" charset="0"/>
                <a:ea typeface="MS PGothic" panose="020B0600070205080204" pitchFamily="34" charset="-128"/>
              </a:rPr>
              <a:t>rectSolid</a:t>
            </a:r>
            <a:r>
              <a:rPr lang="en-US" dirty="0" smtClean="0">
                <a:latin typeface="Courier New" panose="02070309020205020404" pitchFamily="49" charset="0"/>
                <a:ea typeface="MS PGothic" panose="020B0600070205080204" pitchFamily="34" charset="-128"/>
              </a:rPr>
              <a:t>[2][3][5];</a:t>
            </a:r>
            <a:endParaRPr lang="en-US" dirty="0" smtClean="0">
              <a:latin typeface="Courier New" panose="02070309020205020404" pitchFamily="49" charset="0"/>
              <a:ea typeface="MS PGothic" panose="020B0600070205080204" pitchFamily="34" charset="-128"/>
            </a:endParaRPr>
          </a:p>
          <a:p>
            <a:pPr lvl="1">
              <a:buClr>
                <a:srgbClr val="3333CC"/>
              </a:buClr>
              <a:buFontTx/>
              <a:buNone/>
            </a:pPr>
            <a:r>
              <a:rPr lang="en-US" dirty="0" smtClean="0">
                <a:latin typeface="Courier New" panose="02070309020205020404" pitchFamily="49" charset="0"/>
                <a:ea typeface="MS PGothic" panose="020B0600070205080204" pitchFamily="34" charset="-128"/>
              </a:rPr>
              <a:t>	double </a:t>
            </a:r>
            <a:r>
              <a:rPr lang="en-US" dirty="0" err="1" smtClean="0">
                <a:latin typeface="Courier New" panose="02070309020205020404" pitchFamily="49" charset="0"/>
                <a:ea typeface="MS PGothic" panose="020B0600070205080204" pitchFamily="34" charset="-128"/>
              </a:rPr>
              <a:t>timeGrid</a:t>
            </a:r>
            <a:r>
              <a:rPr lang="en-US" dirty="0" smtClean="0">
                <a:latin typeface="Courier New" panose="02070309020205020404" pitchFamily="49" charset="0"/>
                <a:ea typeface="MS PGothic" panose="020B0600070205080204" pitchFamily="34" charset="-128"/>
              </a:rPr>
              <a:t>[3][4][3][4];</a:t>
            </a:r>
            <a:endParaRPr lang="en-US" dirty="0" smtClean="0">
              <a:latin typeface="Courier New" panose="02070309020205020404" pitchFamily="49" charset="0"/>
              <a:ea typeface="MS PGothic" panose="020B0600070205080204" pitchFamily="34" charset="-128"/>
            </a:endParaRPr>
          </a:p>
          <a:p>
            <a:r>
              <a:rPr lang="en-US" dirty="0" smtClean="0"/>
              <a:t>When used as parameter, specify all </a:t>
            </a:r>
            <a:r>
              <a:rPr lang="en-US" dirty="0"/>
              <a:t>except </a:t>
            </a:r>
            <a:r>
              <a:rPr lang="en-US" dirty="0" smtClean="0"/>
              <a:t>1</a:t>
            </a:r>
            <a:r>
              <a:rPr lang="en-US" baseline="30000" dirty="0" smtClean="0"/>
              <a:t>st</a:t>
            </a:r>
            <a:r>
              <a:rPr lang="en-US" dirty="0" smtClean="0"/>
              <a:t> dimension in prototype, heading:</a:t>
            </a:r>
            <a:endParaRPr lang="en-US" dirty="0" smtClean="0"/>
          </a:p>
          <a:p>
            <a:pPr lvl="1">
              <a:buClr>
                <a:srgbClr val="3333CC"/>
              </a:buClr>
              <a:buFontTx/>
              <a:buNone/>
            </a:pPr>
            <a:r>
              <a:rPr lang="en-US" dirty="0" smtClean="0">
                <a:ea typeface="MS PGothic" panose="020B0600070205080204" pitchFamily="34" charset="-128"/>
              </a:rPr>
              <a:t>	</a:t>
            </a:r>
            <a:r>
              <a:rPr lang="en-US" dirty="0" smtClean="0">
                <a:latin typeface="Courier New" panose="02070309020205020404" pitchFamily="49" charset="0"/>
                <a:ea typeface="MS PGothic" panose="020B0600070205080204" pitchFamily="34" charset="-128"/>
              </a:rPr>
              <a:t>void </a:t>
            </a:r>
            <a:r>
              <a:rPr lang="en-US" dirty="0" err="1" smtClean="0">
                <a:latin typeface="Courier New" panose="02070309020205020404" pitchFamily="49" charset="0"/>
                <a:ea typeface="MS PGothic" panose="020B0600070205080204" pitchFamily="34" charset="-128"/>
              </a:rPr>
              <a:t>getRectSolid</a:t>
            </a:r>
            <a:r>
              <a:rPr lang="en-US" dirty="0" smtClean="0">
                <a:latin typeface="Courier New" panose="02070309020205020404" pitchFamily="49" charset="0"/>
                <a:ea typeface="MS PGothic" panose="020B0600070205080204" pitchFamily="34" charset="-128"/>
              </a:rPr>
              <a:t>(short [][3][5]);</a:t>
            </a:r>
            <a:endParaRPr lang="en-US" dirty="0" smtClean="0">
              <a:ea typeface="MS PGothic" panose="020B0600070205080204" pitchFamily="34" charset="-128"/>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b="1" dirty="0" smtClean="0"/>
              <a:t>Size </a:t>
            </a:r>
            <a:r>
              <a:rPr lang="en-US" b="1" dirty="0" err="1" smtClean="0"/>
              <a:t>Declarators</a:t>
            </a:r>
            <a:endParaRPr lang="en-US" b="1" dirty="0" smtClean="0"/>
          </a:p>
        </p:txBody>
      </p:sp>
      <p:sp>
        <p:nvSpPr>
          <p:cNvPr id="8195" name="Rectangle 3"/>
          <p:cNvSpPr>
            <a:spLocks noGrp="1" noChangeArrowheads="1"/>
          </p:cNvSpPr>
          <p:nvPr>
            <p:ph idx="1"/>
          </p:nvPr>
        </p:nvSpPr>
        <p:spPr/>
        <p:txBody>
          <a:bodyPr/>
          <a:lstStyle/>
          <a:p>
            <a:r>
              <a:rPr lang="en-US" dirty="0" smtClean="0"/>
              <a:t>Named </a:t>
            </a:r>
            <a:r>
              <a:rPr lang="en-US" u="sng" dirty="0" smtClean="0"/>
              <a:t>constants</a:t>
            </a:r>
            <a:r>
              <a:rPr lang="en-US" dirty="0" smtClean="0"/>
              <a:t> are commonly used as </a:t>
            </a:r>
            <a:r>
              <a:rPr lang="en-US" u="sng" dirty="0" smtClean="0"/>
              <a:t>size </a:t>
            </a:r>
            <a:r>
              <a:rPr lang="en-US" u="sng" dirty="0" err="1" smtClean="0"/>
              <a:t>declarators</a:t>
            </a:r>
            <a:r>
              <a:rPr lang="en-US" dirty="0" smtClean="0"/>
              <a:t>.</a:t>
            </a:r>
            <a:br>
              <a:rPr lang="en-US" dirty="0" smtClean="0"/>
            </a:br>
            <a:r>
              <a:rPr lang="en-US" dirty="0" smtClean="0">
                <a:latin typeface="Courier New" panose="02070309020205020404" pitchFamily="49" charset="0"/>
              </a:rPr>
              <a:t>const </a:t>
            </a:r>
            <a:r>
              <a:rPr lang="en-US" dirty="0" err="1" smtClean="0">
                <a:latin typeface="Courier New" panose="02070309020205020404" pitchFamily="49" charset="0"/>
              </a:rPr>
              <a:t>int</a:t>
            </a:r>
            <a:r>
              <a:rPr lang="en-US" dirty="0" smtClean="0">
                <a:latin typeface="Courier New" panose="02070309020205020404" pitchFamily="49" charset="0"/>
              </a:rPr>
              <a:t> SIZE = 5;</a:t>
            </a:r>
            <a:br>
              <a:rPr lang="en-US" dirty="0" smtClean="0"/>
            </a:br>
            <a:r>
              <a:rPr lang="en-US" dirty="0" err="1" smtClean="0">
                <a:latin typeface="Courier New" panose="02070309020205020404" pitchFamily="49" charset="0"/>
              </a:rPr>
              <a:t>int</a:t>
            </a:r>
            <a:r>
              <a:rPr lang="en-US" dirty="0" smtClean="0">
                <a:latin typeface="Courier New" panose="02070309020205020404" pitchFamily="49" charset="0"/>
              </a:rPr>
              <a:t> tests[SIZE];</a:t>
            </a:r>
            <a:endParaRPr lang="en-US" dirty="0" smtClean="0">
              <a:latin typeface="Courier New" panose="02070309020205020404" pitchFamily="49" charset="0"/>
            </a:endParaRPr>
          </a:p>
          <a:p>
            <a:endParaRPr lang="en-US" dirty="0" smtClean="0">
              <a:latin typeface="Courier New" panose="02070309020205020404" pitchFamily="49" charset="0"/>
            </a:endParaRPr>
          </a:p>
          <a:p>
            <a:r>
              <a:rPr lang="en-US" dirty="0" smtClean="0"/>
              <a:t>This eases </a:t>
            </a:r>
            <a:r>
              <a:rPr lang="en-US" u="sng" dirty="0" smtClean="0"/>
              <a:t>program maintenance </a:t>
            </a:r>
            <a:r>
              <a:rPr lang="en-US" dirty="0" smtClean="0"/>
              <a:t>when the size of the array needs to be changed.</a:t>
            </a:r>
            <a:endParaRPr lang="en-US" dirty="0" smtClean="0"/>
          </a:p>
        </p:txBody>
      </p:sp>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0" y="228600"/>
            <a:ext cx="9144000" cy="620713"/>
          </a:xfrm>
          <a:prstGeom prst="rect">
            <a:avLst/>
          </a:prstGeom>
          <a:noFill/>
          <a:ln w="9525">
            <a:noFill/>
            <a:miter lim="800000"/>
          </a:ln>
        </p:spPr>
        <p:txBody>
          <a:bodyPr anchor="b"/>
          <a:lstStyle/>
          <a:p>
            <a:pPr algn="ctr" eaLnBrk="0" hangingPunct="0"/>
            <a:r>
              <a:rPr lang="en-US" sz="3600" b="1" dirty="0">
                <a:effectLst>
                  <a:outerShdw blurRad="38100" dist="38100" dir="2700000" algn="tl">
                    <a:srgbClr val="000000">
                      <a:alpha val="43137"/>
                    </a:srgbClr>
                  </a:outerShdw>
                </a:effectLst>
              </a:rPr>
              <a:t>In-Class Exercise</a:t>
            </a:r>
            <a:endParaRPr lang="en-US" sz="3600" b="1" dirty="0">
              <a:effectLst>
                <a:outerShdw blurRad="38100" dist="38100" dir="2700000" algn="tl">
                  <a:srgbClr val="000000">
                    <a:alpha val="43137"/>
                  </a:srgbClr>
                </a:outerShdw>
              </a:effectLst>
            </a:endParaRPr>
          </a:p>
        </p:txBody>
      </p:sp>
      <p:sp>
        <p:nvSpPr>
          <p:cNvPr id="81923" name="Rectangle 3"/>
          <p:cNvSpPr>
            <a:spLocks noChangeArrowheads="1"/>
          </p:cNvSpPr>
          <p:nvPr/>
        </p:nvSpPr>
        <p:spPr bwMode="auto">
          <a:xfrm>
            <a:off x="304800" y="1295400"/>
            <a:ext cx="8294688" cy="4572000"/>
          </a:xfrm>
          <a:prstGeom prst="rect">
            <a:avLst/>
          </a:prstGeom>
          <a:noFill/>
          <a:ln w="9525">
            <a:noFill/>
            <a:miter lim="800000"/>
          </a:ln>
        </p:spPr>
        <p:txBody>
          <a:bodyPr rIns="0"/>
          <a:lstStyle/>
          <a:p>
            <a:pPr marL="533400" indent="-533400" eaLnBrk="0" hangingPunct="0">
              <a:spcBef>
                <a:spcPct val="20000"/>
              </a:spcBef>
              <a:buFontTx/>
              <a:buChar char="•"/>
            </a:pPr>
            <a:r>
              <a:rPr lang="en-US" sz="2400" dirty="0" smtClean="0"/>
              <a:t>Define </a:t>
            </a:r>
            <a:r>
              <a:rPr lang="en-US" sz="2400" dirty="0"/>
              <a:t>a two-dimensional array of </a:t>
            </a:r>
            <a:r>
              <a:rPr lang="en-US" sz="2400" dirty="0" err="1">
                <a:latin typeface="Courier New" panose="02070309020205020404" pitchFamily="49" charset="0"/>
                <a:cs typeface="Courier New" panose="02070309020205020404" pitchFamily="49" charset="0"/>
              </a:rPr>
              <a:t>int</a:t>
            </a:r>
            <a:r>
              <a:rPr lang="en-US" sz="2400" dirty="0"/>
              <a:t> named </a:t>
            </a:r>
            <a:r>
              <a:rPr lang="en-US" sz="2400" dirty="0">
                <a:latin typeface="Courier New" panose="02070309020205020404" pitchFamily="49" charset="0"/>
                <a:cs typeface="Courier New" panose="02070309020205020404" pitchFamily="49" charset="0"/>
              </a:rPr>
              <a:t>grades</a:t>
            </a:r>
            <a:r>
              <a:rPr lang="en-US" sz="2400" dirty="0"/>
              <a:t>. It should have 30 rows and 10 columns.</a:t>
            </a:r>
            <a:endParaRPr lang="en-US" sz="2400" dirty="0"/>
          </a:p>
          <a:p>
            <a:pPr marL="533400" indent="-533400" eaLnBrk="0" hangingPunct="0">
              <a:spcBef>
                <a:spcPct val="20000"/>
              </a:spcBef>
              <a:buFontTx/>
              <a:buChar char="•"/>
            </a:pPr>
            <a:r>
              <a:rPr lang="en-US" sz="2400" dirty="0"/>
              <a:t>How many elements are in the following array?</a:t>
            </a:r>
            <a:endParaRPr lang="en-US" sz="2400" dirty="0"/>
          </a:p>
          <a:p>
            <a:pPr marL="990600" lvl="1" indent="-533400" eaLnBrk="0" hangingPunct="0">
              <a:spcBef>
                <a:spcPct val="20000"/>
              </a:spcBef>
            </a:pPr>
            <a:r>
              <a:rPr lang="en-US" sz="2400" dirty="0">
                <a:latin typeface="Courier New" panose="02070309020205020404" pitchFamily="49" charset="0"/>
                <a:cs typeface="Courier New" panose="02070309020205020404" pitchFamily="49" charset="0"/>
              </a:rPr>
              <a:t>double sales[6][5];</a:t>
            </a:r>
            <a:endParaRPr lang="en-US" sz="2400" dirty="0">
              <a:latin typeface="Courier New" panose="02070309020205020404" pitchFamily="49" charset="0"/>
              <a:cs typeface="Courier New" panose="02070309020205020404"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 calcmode="lin" valueType="num">
                                      <p:cBhvr additive="base">
                                        <p:cTn id="7" dur="500" fill="hold"/>
                                        <p:tgtEl>
                                          <p:spTgt spid="819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1923">
                                            <p:txEl>
                                              <p:pRg st="1" end="1"/>
                                            </p:txEl>
                                          </p:spTgt>
                                        </p:tgtEl>
                                        <p:attrNameLst>
                                          <p:attrName>style.visibility</p:attrName>
                                        </p:attrNameLst>
                                      </p:cBhvr>
                                      <p:to>
                                        <p:strVal val="visible"/>
                                      </p:to>
                                    </p:set>
                                    <p:anim calcmode="lin" valueType="num">
                                      <p:cBhvr additive="base">
                                        <p:cTn id="13" dur="500" fill="hold"/>
                                        <p:tgtEl>
                                          <p:spTgt spid="819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2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1923">
                                            <p:txEl>
                                              <p:pRg st="2" end="2"/>
                                            </p:txEl>
                                          </p:spTgt>
                                        </p:tgtEl>
                                        <p:attrNameLst>
                                          <p:attrName>style.visibility</p:attrName>
                                        </p:attrNameLst>
                                      </p:cBhvr>
                                      <p:to>
                                        <p:strVal val="visible"/>
                                      </p:to>
                                    </p:set>
                                    <p:anim calcmode="lin" valueType="num">
                                      <p:cBhvr additive="base">
                                        <p:cTn id="17" dur="500" fill="hold"/>
                                        <p:tgtEl>
                                          <p:spTgt spid="8192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19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ChangeArrowheads="1"/>
          </p:cNvSpPr>
          <p:nvPr/>
        </p:nvSpPr>
        <p:spPr bwMode="auto">
          <a:xfrm>
            <a:off x="23446" y="152400"/>
            <a:ext cx="9144000" cy="765175"/>
          </a:xfrm>
          <a:prstGeom prst="rect">
            <a:avLst/>
          </a:prstGeom>
          <a:noFill/>
          <a:ln w="9525">
            <a:noFill/>
            <a:miter lim="800000"/>
          </a:ln>
        </p:spPr>
        <p:txBody>
          <a:bodyPr anchor="b"/>
          <a:lstStyle/>
          <a:p>
            <a:pPr algn="ctr" eaLnBrk="0" hangingPunct="0"/>
            <a:r>
              <a:rPr lang="en-US" sz="4000" b="1" dirty="0">
                <a:effectLst>
                  <a:outerShdw blurRad="38100" dist="38100" dir="2700000" algn="tl">
                    <a:srgbClr val="000000">
                      <a:alpha val="43137"/>
                    </a:srgbClr>
                  </a:outerShdw>
                </a:effectLst>
              </a:rPr>
              <a:t>In-Class Exercise</a:t>
            </a:r>
            <a:endParaRPr lang="en-US" sz="4000" b="1" dirty="0">
              <a:effectLst>
                <a:outerShdw blurRad="38100" dist="38100" dir="2700000" algn="tl">
                  <a:srgbClr val="000000">
                    <a:alpha val="43137"/>
                  </a:srgbClr>
                </a:outerShdw>
              </a:effectLst>
            </a:endParaRPr>
          </a:p>
        </p:txBody>
      </p:sp>
      <p:sp>
        <p:nvSpPr>
          <p:cNvPr id="82947" name="Rectangle 3"/>
          <p:cNvSpPr>
            <a:spLocks noChangeArrowheads="1"/>
          </p:cNvSpPr>
          <p:nvPr/>
        </p:nvSpPr>
        <p:spPr bwMode="auto">
          <a:xfrm>
            <a:off x="304800" y="1600200"/>
            <a:ext cx="8294688" cy="1676400"/>
          </a:xfrm>
          <a:prstGeom prst="rect">
            <a:avLst/>
          </a:prstGeom>
          <a:noFill/>
          <a:ln w="9525">
            <a:noFill/>
            <a:miter lim="800000"/>
          </a:ln>
        </p:spPr>
        <p:txBody>
          <a:bodyPr rIns="0"/>
          <a:lstStyle/>
          <a:p>
            <a:pPr marL="533400" indent="-533400" eaLnBrk="0" hangingPunct="0">
              <a:spcBef>
                <a:spcPct val="20000"/>
              </a:spcBef>
              <a:buFontTx/>
              <a:buChar char="•"/>
            </a:pPr>
            <a:r>
              <a:rPr lang="en-US" sz="2400" dirty="0"/>
              <a:t>Define an array of strings to store the name of your friends in this class.</a:t>
            </a:r>
            <a:endParaRPr lang="en-US" sz="2400" dirty="0"/>
          </a:p>
          <a:p>
            <a:pPr marL="533400" indent="-533400" eaLnBrk="0" hangingPunct="0">
              <a:spcBef>
                <a:spcPct val="20000"/>
              </a:spcBef>
              <a:buFontTx/>
              <a:buChar char="•"/>
            </a:pPr>
            <a:r>
              <a:rPr lang="en-US" sz="2400" dirty="0"/>
              <a:t>Initialize the array with 5 names.</a:t>
            </a:r>
            <a:endParaRPr lang="en-US" sz="2400" dirty="0"/>
          </a:p>
          <a:p>
            <a:pPr marL="533400" indent="-533400" eaLnBrk="0" hangingPunct="0">
              <a:spcBef>
                <a:spcPct val="20000"/>
              </a:spcBef>
              <a:buFontTx/>
              <a:buChar char="•"/>
            </a:pPr>
            <a:r>
              <a:rPr lang="en-US" sz="2400" dirty="0"/>
              <a:t>Print the names.</a:t>
            </a:r>
            <a:endParaRPr lang="en-US" sz="2400" dirty="0"/>
          </a:p>
          <a:p>
            <a:pPr marL="533400" indent="-533400" eaLnBrk="0" hangingPunct="0">
              <a:spcBef>
                <a:spcPct val="20000"/>
              </a:spcBef>
              <a:buFontTx/>
              <a:buChar char="•"/>
            </a:pPr>
            <a:r>
              <a:rPr lang="en-US" sz="2400" dirty="0"/>
              <a:t>Write a function to change the names in the array.</a:t>
            </a:r>
            <a:endParaRPr lang="en-US" sz="2400" dirty="0"/>
          </a:p>
          <a:p>
            <a:pPr marL="533400" indent="-533400" eaLnBrk="0" hangingPunct="0">
              <a:spcBef>
                <a:spcPct val="20000"/>
              </a:spcBef>
            </a:pPr>
            <a:r>
              <a:rPr lang="en-US" sz="2400" dirty="0"/>
              <a:t>	</a:t>
            </a:r>
            <a:r>
              <a:rPr lang="en-US" sz="2400" dirty="0">
                <a:latin typeface="Courier New" panose="02070309020205020404" pitchFamily="49" charset="0"/>
              </a:rPr>
              <a:t>void </a:t>
            </a:r>
            <a:r>
              <a:rPr lang="en-US" sz="2400" dirty="0" err="1">
                <a:latin typeface="Courier New" panose="02070309020205020404" pitchFamily="49" charset="0"/>
              </a:rPr>
              <a:t>changeName</a:t>
            </a:r>
            <a:r>
              <a:rPr lang="en-US" sz="2400" dirty="0">
                <a:latin typeface="Courier New" panose="02070309020205020404" pitchFamily="49" charset="0"/>
              </a:rPr>
              <a:t>(char [][25], </a:t>
            </a:r>
            <a:r>
              <a:rPr lang="en-US" sz="2400" dirty="0" err="1">
                <a:latin typeface="Courier New" panose="02070309020205020404" pitchFamily="49" charset="0"/>
              </a:rPr>
              <a:t>int</a:t>
            </a:r>
            <a:r>
              <a:rPr lang="en-US" sz="2400" dirty="0">
                <a:latin typeface="Courier New" panose="02070309020205020404" pitchFamily="49" charset="0"/>
              </a:rPr>
              <a:t> size);</a:t>
            </a:r>
            <a:endParaRPr lang="en-US" sz="2400" dirty="0"/>
          </a:p>
          <a:p>
            <a:pPr marL="533400" indent="-533400" eaLnBrk="0" hangingPunct="0">
              <a:spcBef>
                <a:spcPct val="20000"/>
              </a:spcBef>
            </a:pPr>
            <a:endParaRPr lang="en-US" sz="2400" dirty="0"/>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a:xfrm>
            <a:off x="685800" y="152400"/>
            <a:ext cx="8229600" cy="765175"/>
          </a:xfrm>
        </p:spPr>
        <p:txBody>
          <a:bodyPr/>
          <a:lstStyle/>
          <a:p>
            <a:r>
              <a:rPr lang="en-US" sz="3600" b="1" dirty="0" smtClean="0">
                <a:effectLst>
                  <a:outerShdw blurRad="38100" dist="38100" dir="2700000" algn="tl">
                    <a:srgbClr val="000000">
                      <a:alpha val="43137"/>
                    </a:srgbClr>
                  </a:outerShdw>
                </a:effectLst>
              </a:rPr>
              <a:t>In-Class Exercise</a:t>
            </a:r>
            <a:endParaRPr lang="en-US" sz="3600" b="1" dirty="0" smtClean="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166018"/>
            <a:ext cx="8229600" cy="4525963"/>
          </a:xfrm>
        </p:spPr>
        <p:txBody>
          <a:bodyPr/>
          <a:lstStyle/>
          <a:p>
            <a:pPr>
              <a:defRPr/>
            </a:pPr>
            <a:r>
              <a:rPr lang="en-US" sz="2400" dirty="0" smtClean="0"/>
              <a:t>Consider the following declarations:</a:t>
            </a:r>
            <a:endParaRPr lang="en-US" sz="2400" dirty="0" smtClean="0"/>
          </a:p>
          <a:p>
            <a:pPr lvl="1">
              <a:buFont typeface="Arial" panose="020B0604020202020204" pitchFamily="34" charset="0"/>
              <a:buNone/>
              <a:defRPr/>
            </a:pPr>
            <a:r>
              <a:rPr lang="en-US" sz="2000" dirty="0" smtClean="0">
                <a:latin typeface="Courier New" panose="02070309020205020404" pitchFamily="49" charset="0"/>
                <a:cs typeface="Courier New" panose="02070309020205020404" pitchFamily="49" charset="0"/>
              </a:rPr>
              <a:t>const </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CAR_TYPES = 5;</a:t>
            </a:r>
            <a:endParaRPr lang="en-US" sz="2000" dirty="0" smtClean="0">
              <a:latin typeface="Courier New" panose="02070309020205020404" pitchFamily="49" charset="0"/>
              <a:cs typeface="Courier New" panose="02070309020205020404" pitchFamily="49" charset="0"/>
            </a:endParaRPr>
          </a:p>
          <a:p>
            <a:pPr lvl="1">
              <a:buFont typeface="Arial" panose="020B0604020202020204" pitchFamily="34" charset="0"/>
              <a:buNone/>
              <a:defRPr/>
            </a:pPr>
            <a:r>
              <a:rPr lang="en-US" sz="2000" dirty="0" smtClean="0">
                <a:latin typeface="Courier New" panose="02070309020205020404" pitchFamily="49" charset="0"/>
                <a:cs typeface="Courier New" panose="02070309020205020404" pitchFamily="49" charset="0"/>
              </a:rPr>
              <a:t>const </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COLOR_TYPES = 6;</a:t>
            </a:r>
            <a:endParaRPr lang="en-US" sz="2000" dirty="0" smtClean="0">
              <a:latin typeface="Courier New" panose="02070309020205020404" pitchFamily="49" charset="0"/>
              <a:cs typeface="Courier New" panose="02070309020205020404" pitchFamily="49" charset="0"/>
            </a:endParaRPr>
          </a:p>
          <a:p>
            <a:pPr lvl="1">
              <a:buFont typeface="Arial" panose="020B0604020202020204" pitchFamily="34" charset="0"/>
              <a:buNone/>
              <a:defRPr/>
            </a:pPr>
            <a:r>
              <a:rPr lang="en-US" sz="2000" dirty="0" smtClean="0">
                <a:latin typeface="Courier New" panose="02070309020205020404" pitchFamily="49" charset="0"/>
                <a:cs typeface="Courier New" panose="02070309020205020404" pitchFamily="49" charset="0"/>
              </a:rPr>
              <a:t>double sales[CAR_TYPES][COLOR_TYPES];</a:t>
            </a:r>
            <a:endParaRPr lang="en-US" sz="2000" dirty="0" smtClean="0">
              <a:latin typeface="Courier New" panose="02070309020205020404" pitchFamily="49" charset="0"/>
              <a:cs typeface="Courier New" panose="02070309020205020404" pitchFamily="49" charset="0"/>
            </a:endParaRPr>
          </a:p>
          <a:p>
            <a:pPr lvl="1">
              <a:buFont typeface="Arial" panose="020B0604020202020204" pitchFamily="34" charset="0"/>
              <a:buNone/>
              <a:defRPr/>
            </a:pPr>
            <a:endParaRPr lang="en-US" sz="2000" dirty="0" smtClean="0">
              <a:latin typeface="Courier New" panose="02070309020205020404" pitchFamily="49" charset="0"/>
              <a:cs typeface="Courier New" panose="02070309020205020404" pitchFamily="49" charset="0"/>
            </a:endParaRPr>
          </a:p>
          <a:p>
            <a:pPr marL="457200" indent="-457200">
              <a:buFont typeface="Arial" panose="020B0604020202020204" pitchFamily="34" charset="0"/>
              <a:buAutoNum type="alphaLcParenR"/>
              <a:defRPr/>
            </a:pPr>
            <a:r>
              <a:rPr lang="en-US" sz="2400" dirty="0" smtClean="0">
                <a:latin typeface="Arial" panose="020B0604020202020204" pitchFamily="34" charset="0"/>
                <a:cs typeface="Arial" panose="020B0604020202020204" pitchFamily="34" charset="0"/>
              </a:rPr>
              <a:t>How many elements does the array sales have?</a:t>
            </a:r>
            <a:endParaRPr lang="en-US" sz="24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AutoNum type="alphaLcParenR"/>
              <a:defRPr/>
            </a:pPr>
            <a:r>
              <a:rPr lang="en-US" sz="2400" dirty="0" smtClean="0">
                <a:latin typeface="Arial" panose="020B0604020202020204" pitchFamily="34" charset="0"/>
                <a:cs typeface="Arial" panose="020B0604020202020204" pitchFamily="34" charset="0"/>
              </a:rPr>
              <a:t>What is the number of rows in the array sales?</a:t>
            </a:r>
            <a:endParaRPr lang="en-US" sz="24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AutoNum type="alphaLcParenR"/>
              <a:defRPr/>
            </a:pPr>
            <a:r>
              <a:rPr lang="en-US" sz="2400" dirty="0" smtClean="0">
                <a:latin typeface="Arial" panose="020B0604020202020204" pitchFamily="34" charset="0"/>
                <a:cs typeface="Arial" panose="020B0604020202020204" pitchFamily="34" charset="0"/>
              </a:rPr>
              <a:t>What is the number of columns in the array sales?</a:t>
            </a:r>
            <a:endParaRPr lang="en-US" sz="24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AutoNum type="alphaLcParenR"/>
              <a:defRPr/>
            </a:pPr>
            <a:r>
              <a:rPr lang="en-US" sz="2400" dirty="0" smtClean="0">
                <a:latin typeface="Arial" panose="020B0604020202020204" pitchFamily="34" charset="0"/>
                <a:cs typeface="Arial" panose="020B0604020202020204" pitchFamily="34" charset="0"/>
              </a:rPr>
              <a:t>Write a complete code to sum the sales by </a:t>
            </a:r>
            <a:r>
              <a:rPr lang="en-US" sz="2400" dirty="0" smtClean="0">
                <a:latin typeface="Courier New" panose="02070309020205020404" pitchFamily="49" charset="0"/>
                <a:cs typeface="Courier New" panose="02070309020205020404" pitchFamily="49" charset="0"/>
              </a:rPr>
              <a:t>CAR_TYPES</a:t>
            </a:r>
            <a:r>
              <a:rPr lang="en-US" sz="2400" dirty="0" smtClean="0">
                <a:latin typeface="Arial" panose="020B0604020202020204" pitchFamily="34" charset="0"/>
                <a:cs typeface="Arial" panose="020B0604020202020204" pitchFamily="34" charset="0"/>
              </a:rPr>
              <a:t>.</a:t>
            </a:r>
            <a:endParaRPr lang="en-US" sz="24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AutoNum type="alphaLcParenR"/>
              <a:defRPr/>
            </a:pPr>
            <a:r>
              <a:rPr lang="en-US" sz="2400" dirty="0" smtClean="0">
                <a:latin typeface="Arial" panose="020B0604020202020204" pitchFamily="34" charset="0"/>
                <a:cs typeface="Arial" panose="020B0604020202020204" pitchFamily="34" charset="0"/>
              </a:rPr>
              <a:t>Write a complete code to sum the sales by </a:t>
            </a:r>
            <a:r>
              <a:rPr lang="en-US" sz="2400" dirty="0" smtClean="0">
                <a:latin typeface="Courier New" panose="02070309020205020404" pitchFamily="49" charset="0"/>
                <a:cs typeface="Courier New" panose="02070309020205020404" pitchFamily="49" charset="0"/>
              </a:rPr>
              <a:t>COLOR_TYPES</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Content Placeholder 2"/>
          <p:cNvSpPr>
            <a:spLocks noGrp="1"/>
          </p:cNvSpPr>
          <p:nvPr>
            <p:ph idx="1"/>
          </p:nvPr>
        </p:nvSpPr>
        <p:spPr>
          <a:xfrm>
            <a:off x="0" y="0"/>
            <a:ext cx="9144000" cy="6858000"/>
          </a:xfrm>
          <a:solidFill>
            <a:schemeClr val="bg1"/>
          </a:solidFill>
        </p:spPr>
        <p:txBody>
          <a:bodyPr/>
          <a:lstStyle/>
          <a:p>
            <a:r>
              <a:rPr lang="en-US" sz="2400" smtClean="0"/>
              <a:t>Write a complete program that stores the following number of medal collection for 5 countries into the 2-D array called medals.</a:t>
            </a:r>
            <a:endParaRPr lang="en-US" sz="2400" smtClean="0"/>
          </a:p>
          <a:p>
            <a:pPr>
              <a:buFont typeface="Arial" panose="020B0604020202020204" pitchFamily="34" charset="0"/>
              <a:buNone/>
            </a:pPr>
            <a:endParaRPr lang="en-US" sz="2400" smtClean="0"/>
          </a:p>
          <a:p>
            <a:pPr>
              <a:buFont typeface="Arial" panose="020B0604020202020204" pitchFamily="34" charset="0"/>
              <a:buNone/>
            </a:pPr>
            <a:endParaRPr lang="en-US" sz="2400" smtClean="0"/>
          </a:p>
          <a:p>
            <a:endParaRPr lang="en-US" sz="2400" smtClean="0"/>
          </a:p>
          <a:p>
            <a:pPr>
              <a:buFont typeface="Arial" panose="020B0604020202020204" pitchFamily="34" charset="0"/>
              <a:buNone/>
            </a:pPr>
            <a:endParaRPr lang="en-US" sz="2400" smtClean="0"/>
          </a:p>
          <a:p>
            <a:endParaRPr lang="en-US" sz="2400" smtClean="0"/>
          </a:p>
          <a:p>
            <a:r>
              <a:rPr lang="en-US" sz="2400" smtClean="0"/>
              <a:t>Your program must have the following functions that do the following:</a:t>
            </a:r>
            <a:endParaRPr lang="en-US" sz="2400" smtClean="0"/>
          </a:p>
          <a:p>
            <a:pPr lvl="1"/>
            <a:r>
              <a:rPr lang="en-US" sz="2400" smtClean="0"/>
              <a:t>Read the number of medal for each country from a keyboard and store them inside the medals array.</a:t>
            </a:r>
            <a:endParaRPr lang="en-US" sz="2400" smtClean="0"/>
          </a:p>
          <a:p>
            <a:pPr lvl="1"/>
            <a:r>
              <a:rPr lang="en-US" sz="2400" smtClean="0"/>
              <a:t>Return total number of medals won by country 3.</a:t>
            </a:r>
            <a:endParaRPr lang="en-US" sz="2400" smtClean="0"/>
          </a:p>
          <a:p>
            <a:pPr lvl="1"/>
            <a:r>
              <a:rPr lang="en-US" sz="2400" smtClean="0"/>
              <a:t>Return the largest number of medals won.</a:t>
            </a:r>
            <a:endParaRPr lang="en-US" sz="2400" smtClean="0"/>
          </a:p>
          <a:p>
            <a:pPr lvl="1"/>
            <a:r>
              <a:rPr lang="en-US" sz="2400" smtClean="0"/>
              <a:t>Return the smallest number of medals won.</a:t>
            </a:r>
            <a:endParaRPr lang="en-US" sz="2400" smtClean="0"/>
          </a:p>
          <a:p>
            <a:pPr lvl="1"/>
            <a:r>
              <a:rPr lang="en-US" sz="2400" smtClean="0"/>
              <a:t>Return the highest number of gold medal won.</a:t>
            </a:r>
            <a:endParaRPr lang="en-US" sz="2400" smtClean="0"/>
          </a:p>
          <a:p>
            <a:pPr lvl="1"/>
            <a:r>
              <a:rPr lang="en-US" sz="2400" smtClean="0"/>
              <a:t>Return the total number of bronze medal won.</a:t>
            </a:r>
            <a:endParaRPr lang="en-US" sz="2400" smtClean="0"/>
          </a:p>
          <a:p>
            <a:pPr lvl="1"/>
            <a:endParaRPr lang="en-US" sz="2400" smtClean="0"/>
          </a:p>
          <a:p>
            <a:endParaRPr lang="en-US" sz="2800" smtClean="0"/>
          </a:p>
          <a:p>
            <a:endParaRPr lang="en-US" sz="2800" smtClean="0"/>
          </a:p>
          <a:p>
            <a:endParaRPr lang="en-US" sz="2800" smtClean="0"/>
          </a:p>
          <a:p>
            <a:endParaRPr lang="en-US" sz="2800" smtClean="0"/>
          </a:p>
        </p:txBody>
      </p:sp>
      <p:graphicFrame>
        <p:nvGraphicFramePr>
          <p:cNvPr id="5" name="Table 4"/>
          <p:cNvGraphicFramePr>
            <a:graphicFrameLocks noGrp="1"/>
          </p:cNvGraphicFramePr>
          <p:nvPr/>
        </p:nvGraphicFramePr>
        <p:xfrm>
          <a:off x="1258888" y="836613"/>
          <a:ext cx="6096000" cy="185420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endParaRPr lang="en-US" dirty="0">
                        <a:solidFill>
                          <a:schemeClr val="tx1"/>
                        </a:solidFill>
                      </a:endParaRPr>
                    </a:p>
                  </a:txBody>
                  <a:tcPr>
                    <a:noFill/>
                  </a:tcPr>
                </a:tc>
                <a:tc>
                  <a:txBody>
                    <a:bodyPr/>
                    <a:lstStyle/>
                    <a:p>
                      <a:r>
                        <a:rPr lang="en-US" dirty="0" smtClean="0">
                          <a:solidFill>
                            <a:schemeClr val="tx1"/>
                          </a:solidFill>
                        </a:rPr>
                        <a:t>Gold</a:t>
                      </a:r>
                      <a:endParaRPr lang="en-US" dirty="0">
                        <a:solidFill>
                          <a:schemeClr val="tx1"/>
                        </a:solidFill>
                      </a:endParaRPr>
                    </a:p>
                  </a:txBody>
                  <a:tcPr>
                    <a:noFill/>
                  </a:tcPr>
                </a:tc>
                <a:tc>
                  <a:txBody>
                    <a:bodyPr/>
                    <a:lstStyle/>
                    <a:p>
                      <a:r>
                        <a:rPr lang="en-US" dirty="0" smtClean="0">
                          <a:solidFill>
                            <a:schemeClr val="tx1"/>
                          </a:solidFill>
                        </a:rPr>
                        <a:t>Silver</a:t>
                      </a:r>
                      <a:endParaRPr lang="en-US" dirty="0">
                        <a:solidFill>
                          <a:schemeClr val="tx1"/>
                        </a:solidFill>
                      </a:endParaRPr>
                    </a:p>
                  </a:txBody>
                  <a:tcPr>
                    <a:noFill/>
                  </a:tcPr>
                </a:tc>
                <a:tc>
                  <a:txBody>
                    <a:bodyPr/>
                    <a:lstStyle/>
                    <a:p>
                      <a:r>
                        <a:rPr lang="en-US" dirty="0" smtClean="0">
                          <a:solidFill>
                            <a:schemeClr val="tx1"/>
                          </a:solidFill>
                        </a:rPr>
                        <a:t>Bronze</a:t>
                      </a:r>
                      <a:endParaRPr lang="en-US" dirty="0">
                        <a:solidFill>
                          <a:schemeClr val="tx1"/>
                        </a:solidFill>
                      </a:endParaRPr>
                    </a:p>
                  </a:txBody>
                  <a:tcPr>
                    <a:noFill/>
                  </a:tcPr>
                </a:tc>
              </a:tr>
              <a:tr h="370840">
                <a:tc>
                  <a:txBody>
                    <a:bodyPr/>
                    <a:lstStyle/>
                    <a:p>
                      <a:r>
                        <a:rPr lang="en-US" dirty="0" smtClean="0"/>
                        <a:t>Country 1</a:t>
                      </a:r>
                      <a:endParaRPr lang="en-US" dirty="0"/>
                    </a:p>
                  </a:txBody>
                  <a:tcPr>
                    <a:noFill/>
                  </a:tcPr>
                </a:tc>
                <a:tc>
                  <a:txBody>
                    <a:bodyPr/>
                    <a:lstStyle/>
                    <a:p>
                      <a:r>
                        <a:rPr lang="en-US" dirty="0" smtClean="0"/>
                        <a:t>129</a:t>
                      </a:r>
                      <a:endParaRPr lang="en-US" dirty="0"/>
                    </a:p>
                  </a:txBody>
                  <a:tcPr>
                    <a:noFill/>
                  </a:tcPr>
                </a:tc>
                <a:tc>
                  <a:txBody>
                    <a:bodyPr/>
                    <a:lstStyle/>
                    <a:p>
                      <a:r>
                        <a:rPr lang="en-US" dirty="0" smtClean="0"/>
                        <a:t>257</a:t>
                      </a:r>
                      <a:endParaRPr lang="en-US" dirty="0"/>
                    </a:p>
                  </a:txBody>
                  <a:tcPr>
                    <a:noFill/>
                  </a:tcPr>
                </a:tc>
                <a:tc>
                  <a:txBody>
                    <a:bodyPr/>
                    <a:lstStyle/>
                    <a:p>
                      <a:r>
                        <a:rPr lang="en-US" dirty="0" smtClean="0"/>
                        <a:t>590</a:t>
                      </a:r>
                      <a:endParaRPr lang="en-US" dirty="0"/>
                    </a:p>
                  </a:txBody>
                  <a:tcPr>
                    <a:noFill/>
                  </a:tcPr>
                </a:tc>
              </a:tr>
              <a:tr h="370840">
                <a:tc>
                  <a:txBody>
                    <a:bodyPr/>
                    <a:lstStyle/>
                    <a:p>
                      <a:r>
                        <a:rPr lang="en-US" dirty="0" smtClean="0"/>
                        <a:t>Country 2</a:t>
                      </a:r>
                      <a:endParaRPr lang="en-US" dirty="0"/>
                    </a:p>
                  </a:txBody>
                  <a:tcPr>
                    <a:noFill/>
                  </a:tcPr>
                </a:tc>
                <a:tc>
                  <a:txBody>
                    <a:bodyPr/>
                    <a:lstStyle/>
                    <a:p>
                      <a:r>
                        <a:rPr lang="en-US" dirty="0" smtClean="0"/>
                        <a:t>120</a:t>
                      </a:r>
                      <a:endParaRPr lang="en-US" dirty="0"/>
                    </a:p>
                  </a:txBody>
                  <a:tcPr>
                    <a:noFill/>
                  </a:tcPr>
                </a:tc>
                <a:tc>
                  <a:txBody>
                    <a:bodyPr/>
                    <a:lstStyle/>
                    <a:p>
                      <a:r>
                        <a:rPr lang="en-US" dirty="0" smtClean="0"/>
                        <a:t>279</a:t>
                      </a:r>
                      <a:endParaRPr lang="en-US" dirty="0"/>
                    </a:p>
                  </a:txBody>
                  <a:tcPr>
                    <a:noFill/>
                  </a:tcPr>
                </a:tc>
                <a:tc>
                  <a:txBody>
                    <a:bodyPr/>
                    <a:lstStyle/>
                    <a:p>
                      <a:r>
                        <a:rPr lang="en-US" dirty="0" smtClean="0"/>
                        <a:t>394</a:t>
                      </a:r>
                      <a:endParaRPr lang="en-US" dirty="0"/>
                    </a:p>
                  </a:txBody>
                  <a:tcPr>
                    <a:noFill/>
                  </a:tcPr>
                </a:tc>
              </a:tr>
              <a:tr h="370840">
                <a:tc>
                  <a:txBody>
                    <a:bodyPr/>
                    <a:lstStyle/>
                    <a:p>
                      <a:r>
                        <a:rPr lang="en-US" dirty="0" smtClean="0"/>
                        <a:t>Country 3</a:t>
                      </a:r>
                      <a:endParaRPr lang="en-US" dirty="0"/>
                    </a:p>
                  </a:txBody>
                  <a:tcPr>
                    <a:noFill/>
                  </a:tcPr>
                </a:tc>
                <a:tc>
                  <a:txBody>
                    <a:bodyPr/>
                    <a:lstStyle/>
                    <a:p>
                      <a:r>
                        <a:rPr lang="en-US" dirty="0" smtClean="0"/>
                        <a:t>115</a:t>
                      </a:r>
                      <a:endParaRPr lang="en-US" dirty="0"/>
                    </a:p>
                  </a:txBody>
                  <a:tcPr>
                    <a:noFill/>
                  </a:tcPr>
                </a:tc>
                <a:tc>
                  <a:txBody>
                    <a:bodyPr/>
                    <a:lstStyle/>
                    <a:p>
                      <a:r>
                        <a:rPr lang="en-US" dirty="0" smtClean="0"/>
                        <a:t>290</a:t>
                      </a:r>
                      <a:endParaRPr lang="en-US" dirty="0"/>
                    </a:p>
                  </a:txBody>
                  <a:tcPr>
                    <a:noFill/>
                  </a:tcPr>
                </a:tc>
                <a:tc>
                  <a:txBody>
                    <a:bodyPr/>
                    <a:lstStyle/>
                    <a:p>
                      <a:r>
                        <a:rPr lang="en-US" dirty="0" smtClean="0"/>
                        <a:t>123</a:t>
                      </a:r>
                      <a:endParaRPr lang="en-US" dirty="0"/>
                    </a:p>
                  </a:txBody>
                  <a:tcPr>
                    <a:noFill/>
                  </a:tcPr>
                </a:tc>
              </a:tr>
              <a:tr h="370840">
                <a:tc>
                  <a:txBody>
                    <a:bodyPr/>
                    <a:lstStyle/>
                    <a:p>
                      <a:r>
                        <a:rPr lang="en-US" dirty="0" smtClean="0"/>
                        <a:t>Country 4</a:t>
                      </a:r>
                      <a:endParaRPr lang="en-US" dirty="0"/>
                    </a:p>
                  </a:txBody>
                  <a:tcPr>
                    <a:noFill/>
                  </a:tcPr>
                </a:tc>
                <a:tc>
                  <a:txBody>
                    <a:bodyPr/>
                    <a:lstStyle/>
                    <a:p>
                      <a:r>
                        <a:rPr lang="en-US" dirty="0" smtClean="0"/>
                        <a:t>98</a:t>
                      </a:r>
                      <a:endParaRPr lang="en-US" dirty="0"/>
                    </a:p>
                  </a:txBody>
                  <a:tcPr>
                    <a:noFill/>
                  </a:tcPr>
                </a:tc>
                <a:tc>
                  <a:txBody>
                    <a:bodyPr/>
                    <a:lstStyle/>
                    <a:p>
                      <a:r>
                        <a:rPr lang="en-US" dirty="0" smtClean="0"/>
                        <a:t>209</a:t>
                      </a:r>
                      <a:endParaRPr lang="en-US" dirty="0"/>
                    </a:p>
                  </a:txBody>
                  <a:tcPr>
                    <a:noFill/>
                  </a:tcPr>
                </a:tc>
                <a:tc>
                  <a:txBody>
                    <a:bodyPr/>
                    <a:lstStyle/>
                    <a:p>
                      <a:r>
                        <a:rPr lang="en-US" dirty="0" smtClean="0"/>
                        <a:t>112</a:t>
                      </a:r>
                      <a:endParaRPr lang="en-US" dirty="0"/>
                    </a:p>
                  </a:txBody>
                  <a:tcP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457200"/>
            <a:ext cx="7848600" cy="1143000"/>
          </a:xfrm>
        </p:spPr>
        <p:txBody>
          <a:bodyPr/>
          <a:lstStyle/>
          <a:p>
            <a:r>
              <a:rPr lang="en-US" b="1" dirty="0" smtClean="0"/>
              <a:t>Accessing Array Elements</a:t>
            </a:r>
            <a:endParaRPr lang="en-US" b="1" dirty="0" smtClean="0"/>
          </a:p>
        </p:txBody>
      </p:sp>
      <p:sp>
        <p:nvSpPr>
          <p:cNvPr id="9219" name="Rectangle 3"/>
          <p:cNvSpPr>
            <a:spLocks noGrp="1" noChangeArrowheads="1"/>
          </p:cNvSpPr>
          <p:nvPr>
            <p:ph idx="1"/>
          </p:nvPr>
        </p:nvSpPr>
        <p:spPr>
          <a:xfrm>
            <a:off x="304800" y="1752600"/>
            <a:ext cx="8294688" cy="4572000"/>
          </a:xfrm>
        </p:spPr>
        <p:txBody>
          <a:bodyPr/>
          <a:lstStyle/>
          <a:p>
            <a:r>
              <a:rPr lang="en-US" smtClean="0"/>
              <a:t>Each element in an array is assigned a unique </a:t>
            </a:r>
            <a:r>
              <a:rPr lang="en-US" i="1" smtClean="0"/>
              <a:t>subscript</a:t>
            </a:r>
            <a:r>
              <a:rPr lang="en-US" smtClean="0"/>
              <a:t>.</a:t>
            </a:r>
            <a:endParaRPr lang="en-US" smtClean="0"/>
          </a:p>
          <a:p>
            <a:r>
              <a:rPr lang="en-US" smtClean="0"/>
              <a:t>Subscripts start at 0</a:t>
            </a:r>
            <a:endParaRPr lang="en-US" smtClean="0"/>
          </a:p>
          <a:p>
            <a:endParaRPr lang="en-US" smtClean="0"/>
          </a:p>
          <a:p>
            <a:endParaRPr lang="en-US" smtClean="0"/>
          </a:p>
        </p:txBody>
      </p:sp>
      <p:graphicFrame>
        <p:nvGraphicFramePr>
          <p:cNvPr id="856068" name="Group 4"/>
          <p:cNvGraphicFramePr>
            <a:graphicFrameLocks noGrp="1"/>
          </p:cNvGraphicFramePr>
          <p:nvPr/>
        </p:nvGraphicFramePr>
        <p:xfrm>
          <a:off x="1524000" y="4633913"/>
          <a:ext cx="6096000" cy="396240"/>
        </p:xfrm>
        <a:graphic>
          <a:graphicData uri="http://schemas.openxmlformats.org/drawingml/2006/table">
            <a:tbl>
              <a:tblPr/>
              <a:tblGrid>
                <a:gridCol w="1219200"/>
                <a:gridCol w="1219200"/>
                <a:gridCol w="1219200"/>
                <a:gridCol w="1219200"/>
                <a:gridCol w="1219200"/>
              </a:tblGrid>
              <a:tr h="304800">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0</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1</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2</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3</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sz="2000" b="0" i="0" u="none" strike="noStrike" cap="none" normalizeH="0" baseline="0">
                          <a:ln>
                            <a:noFill/>
                          </a:ln>
                          <a:solidFill>
                            <a:schemeClr val="tx1"/>
                          </a:solidFill>
                          <a:effectLst/>
                          <a:latin typeface="Courier New" panose="02070309020205020404" pitchFamily="49" charset="0"/>
                        </a:rPr>
                        <a:t>4</a:t>
                      </a:r>
                      <a:endParaRPr kumimoji="0" lang="en-US" sz="2000" b="0" i="0" u="none" strike="noStrike" cap="none" normalizeH="0" baseline="0">
                        <a:ln>
                          <a:noFill/>
                        </a:ln>
                        <a:solidFill>
                          <a:schemeClr val="tx1"/>
                        </a:solidFill>
                        <a:effectLst/>
                        <a:latin typeface="Courier New" panose="02070309020205020404" pitchFamily="49" charset="0"/>
                      </a:endParaRPr>
                    </a:p>
                  </a:txBody>
                  <a:tcPr horzOverflow="overflow">
                    <a:lnL>
                      <a:noFill/>
                    </a:lnL>
                    <a:lnR cap="flat">
                      <a:noFill/>
                    </a:lnR>
                    <a:lnT cap="flat">
                      <a:noFill/>
                    </a:lnT>
                    <a:lnB cap="flat">
                      <a:noFill/>
                    </a:lnB>
                    <a:lnTlToBr>
                      <a:noFill/>
                    </a:lnTlToBr>
                    <a:lnBlToTr>
                      <a:noFill/>
                    </a:lnBlToTr>
                    <a:noFill/>
                  </a:tcPr>
                </a:tc>
              </a:tr>
            </a:tbl>
          </a:graphicData>
        </a:graphic>
      </p:graphicFrame>
      <p:graphicFrame>
        <p:nvGraphicFramePr>
          <p:cNvPr id="856086" name="Group 22"/>
          <p:cNvGraphicFramePr>
            <a:graphicFrameLocks noGrp="1"/>
          </p:cNvGraphicFramePr>
          <p:nvPr/>
        </p:nvGraphicFramePr>
        <p:xfrm>
          <a:off x="1524000" y="5014913"/>
          <a:ext cx="6096000" cy="396240"/>
        </p:xfrm>
        <a:graphic>
          <a:graphicData uri="http://schemas.openxmlformats.org/drawingml/2006/table">
            <a:tbl>
              <a:tblPr/>
              <a:tblGrid>
                <a:gridCol w="1219200"/>
                <a:gridCol w="1219200"/>
                <a:gridCol w="1219200"/>
                <a:gridCol w="1219200"/>
                <a:gridCol w="1219200"/>
              </a:tblGrid>
              <a:tr h="381000">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40" name="Text Box 36"/>
          <p:cNvSpPr txBox="1">
            <a:spLocks noChangeArrowheads="1"/>
          </p:cNvSpPr>
          <p:nvPr/>
        </p:nvSpPr>
        <p:spPr bwMode="auto">
          <a:xfrm>
            <a:off x="1447800" y="4267200"/>
            <a:ext cx="1397000" cy="396875"/>
          </a:xfrm>
          <a:prstGeom prst="rect">
            <a:avLst/>
          </a:prstGeom>
          <a:noFill/>
          <a:ln w="9525">
            <a:noFill/>
            <a:miter lim="800000"/>
          </a:ln>
        </p:spPr>
        <p:txBody>
          <a:bodyPr>
            <a:spAutoFit/>
          </a:bodyPr>
          <a:lstStyle/>
          <a:p>
            <a:r>
              <a:rPr lang="en-US" sz="2000"/>
              <a:t>subscripts:</a:t>
            </a:r>
            <a:endParaRPr lang="en-US" sz="200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18607</Words>
  <Application>WPS Presentation</Application>
  <PresentationFormat>On-screen Show (4:3)</PresentationFormat>
  <Paragraphs>844</Paragraphs>
  <Slides>83</Slides>
  <Notes>23</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83</vt:i4>
      </vt:variant>
    </vt:vector>
  </HeadingPairs>
  <TitlesOfParts>
    <vt:vector size="93" baseType="lpstr">
      <vt:lpstr>Arial</vt:lpstr>
      <vt:lpstr>SimSun</vt:lpstr>
      <vt:lpstr>Wingdings</vt:lpstr>
      <vt:lpstr>Calibri</vt:lpstr>
      <vt:lpstr>Cambria</vt:lpstr>
      <vt:lpstr>Courier New</vt:lpstr>
      <vt:lpstr>MS PGothic</vt:lpstr>
      <vt:lpstr>Microsoft YaHei</vt:lpstr>
      <vt:lpstr>Arial Unicode MS</vt:lpstr>
      <vt:lpstr>1_Office Theme</vt:lpstr>
      <vt:lpstr>05: ARRAY</vt:lpstr>
      <vt:lpstr>PowerPoint 演示文稿</vt:lpstr>
      <vt:lpstr>Introduction</vt:lpstr>
      <vt:lpstr>Declaring an Array</vt:lpstr>
      <vt:lpstr>Array - Memory Layout</vt:lpstr>
      <vt:lpstr>Array Terminology</vt:lpstr>
      <vt:lpstr>Array Terminology</vt:lpstr>
      <vt:lpstr>Size Declarators</vt:lpstr>
      <vt:lpstr>Accessing Array Elements</vt:lpstr>
      <vt:lpstr>Accessing Array Elements</vt:lpstr>
      <vt:lpstr>Accessing Array Elements</vt:lpstr>
      <vt:lpstr>PowerPoint 演示文稿</vt:lpstr>
      <vt:lpstr>PowerPoint 演示文稿</vt:lpstr>
      <vt:lpstr>Accessing Array Contents</vt:lpstr>
      <vt:lpstr>Using a Loop to Step Through  an Array</vt:lpstr>
      <vt:lpstr>A Closer Look At the Loop</vt:lpstr>
      <vt:lpstr>Default Initialization</vt:lpstr>
      <vt:lpstr>PowerPoint 演示文稿</vt:lpstr>
      <vt:lpstr>No Bounds Checking in C++</vt:lpstr>
      <vt:lpstr>Example</vt:lpstr>
      <vt:lpstr>What the Code Does</vt:lpstr>
      <vt:lpstr>No Bounds Checking in C++</vt:lpstr>
      <vt:lpstr>Array Initialization</vt:lpstr>
      <vt:lpstr>Example</vt:lpstr>
      <vt:lpstr>Array Initialization</vt:lpstr>
      <vt:lpstr>Partial Array Initialization</vt:lpstr>
      <vt:lpstr>Implicit Array Sizing</vt:lpstr>
      <vt:lpstr>Initializing With a String</vt:lpstr>
      <vt:lpstr>PowerPoint 演示文稿</vt:lpstr>
      <vt:lpstr>Processing Array Contents</vt:lpstr>
      <vt:lpstr>Array Assignment</vt:lpstr>
      <vt:lpstr>Printing the Contents of an Array</vt:lpstr>
      <vt:lpstr>Printing the Contents of an Array</vt:lpstr>
      <vt:lpstr>Summing and Averaging Array Elements</vt:lpstr>
      <vt:lpstr>Finding the Highest Value in an Array</vt:lpstr>
      <vt:lpstr>Finding the Lowest Value in an Array</vt:lpstr>
      <vt:lpstr>Partially-Filled Arrays</vt:lpstr>
      <vt:lpstr>Comparing Arrays</vt:lpstr>
      <vt:lpstr>In-Class Exercise</vt:lpstr>
      <vt:lpstr>In-Class Exercise</vt:lpstr>
      <vt:lpstr>In-Class Exercise</vt:lpstr>
      <vt:lpstr>Using Parallel Arrays</vt:lpstr>
      <vt:lpstr>Parallel Array Example</vt:lpstr>
      <vt:lpstr>PowerPoint 演示文稿</vt:lpstr>
      <vt:lpstr>PowerPoint 演示文稿</vt:lpstr>
      <vt:lpstr>PowerPoint 演示文稿</vt:lpstr>
      <vt:lpstr>PowerPoint 演示文稿</vt:lpstr>
      <vt:lpstr>In-Class Exercise</vt:lpstr>
      <vt:lpstr>Arrays as Function Arguments</vt:lpstr>
      <vt:lpstr>Arrays as Function Arguments</vt:lpstr>
      <vt:lpstr>PowerPoint 演示文稿</vt:lpstr>
      <vt:lpstr>PowerPoint 演示文稿</vt:lpstr>
      <vt:lpstr>Modifying Arrays in Functions</vt:lpstr>
      <vt:lpstr>PowerPoint 演示文稿</vt:lpstr>
      <vt:lpstr>In-Class Exercise</vt:lpstr>
      <vt:lpstr>In-Class Exercise</vt:lpstr>
      <vt:lpstr>In-Class Exercise</vt:lpstr>
      <vt:lpstr>In-Class Exercise</vt:lpstr>
      <vt:lpstr>In-Class Exercise</vt:lpstr>
      <vt:lpstr>In-Class Exercise</vt:lpstr>
      <vt:lpstr>Two-Dimensional Arrays</vt:lpstr>
      <vt:lpstr>Two-Dimensional Array Representation</vt:lpstr>
      <vt:lpstr>PowerPoint 演示文稿</vt:lpstr>
      <vt:lpstr>PowerPoint 演示文稿</vt:lpstr>
      <vt:lpstr>PowerPoint 演示文稿</vt:lpstr>
      <vt:lpstr>2D Array Initialization</vt:lpstr>
      <vt:lpstr>Two-Dimensional Array as Parameter, Argument</vt:lpstr>
      <vt:lpstr>Example – The showArray Function from Program 7-19</vt:lpstr>
      <vt:lpstr>How showArray is Called</vt:lpstr>
      <vt:lpstr>Summing All the Elements in a Two-Dimensional Array</vt:lpstr>
      <vt:lpstr>Summing All the Elements in a Two-Dimensional Array</vt:lpstr>
      <vt:lpstr>Summing the Rows of a Two-Dimensional Array</vt:lpstr>
      <vt:lpstr>Summing the Rows of a Two-Dimensional Array</vt:lpstr>
      <vt:lpstr>Summing the Columns of a Two-Dimensional Array</vt:lpstr>
      <vt:lpstr>Summing the Columns of a Two-Dimensional Array</vt:lpstr>
      <vt:lpstr>Array of Strings</vt:lpstr>
      <vt:lpstr>PowerPoint 演示文稿</vt:lpstr>
      <vt:lpstr>PowerPoint 演示文稿</vt:lpstr>
      <vt:lpstr>Arrays with Three or More Dimensions</vt:lpstr>
      <vt:lpstr>PowerPoint 演示文稿</vt:lpstr>
      <vt:lpstr>PowerPoint 演示文稿</vt:lpstr>
      <vt:lpstr>In-Class Exercise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Eyda</cp:lastModifiedBy>
  <cp:revision>31</cp:revision>
  <dcterms:created xsi:type="dcterms:W3CDTF">2014-02-24T04:16:00Z</dcterms:created>
  <dcterms:modified xsi:type="dcterms:W3CDTF">2020-10-24T07:45:05Z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1033-11.2.0.9718</vt:lpwstr>
  </property>
</Properties>
</file>