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86" r:id="rId17"/>
    <p:sldId id="273" r:id="rId18"/>
    <p:sldId id="287" r:id="rId19"/>
    <p:sldId id="288" r:id="rId20"/>
    <p:sldId id="289" r:id="rId21"/>
    <p:sldId id="276" r:id="rId22"/>
    <p:sldId id="277" r:id="rId23"/>
    <p:sldId id="290" r:id="rId24"/>
    <p:sldId id="278" r:id="rId25"/>
    <p:sldId id="279" r:id="rId26"/>
    <p:sldId id="280" r:id="rId27"/>
    <p:sldId id="281" r:id="rId28"/>
    <p:sldId id="291" r:id="rId29"/>
    <p:sldId id="282" r:id="rId30"/>
    <p:sldId id="283" r:id="rId31"/>
    <p:sldId id="284" r:id="rId32"/>
    <p:sldId id="285" r:id="rId33"/>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45" autoAdjust="0"/>
    <p:restoredTop sz="26608" autoAdjust="0"/>
  </p:normalViewPr>
  <p:slideViewPr>
    <p:cSldViewPr snapToGrid="0">
      <p:cViewPr varScale="1">
        <p:scale>
          <a:sx n="66" d="100"/>
          <a:sy n="66" d="100"/>
        </p:scale>
        <p:origin x="547" y="58"/>
      </p:cViewPr>
      <p:guideLst>
        <p:guide orient="horz" pos="2160"/>
        <p:guide pos="3840"/>
      </p:guideLst>
    </p:cSldViewPr>
  </p:slideViewPr>
  <p:outlineViewPr>
    <p:cViewPr>
      <p:scale>
        <a:sx n="33" d="100"/>
        <a:sy n="33" d="100"/>
      </p:scale>
      <p:origin x="0" y="-3074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9/10/2017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987062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r>
              <a:rPr lang="en-US" dirty="0" smtClean="0"/>
              <a:t>Two basic types of cookies(key</a:t>
            </a:r>
            <a:r>
              <a:rPr lang="en-US" baseline="0" dirty="0" smtClean="0"/>
              <a:t> term) </a:t>
            </a:r>
            <a:endParaRPr lang="en-US" dirty="0" smtClean="0"/>
          </a:p>
          <a:p>
            <a:pPr marL="176679" indent="-176679">
              <a:buFont typeface="Arial" pitchFamily="34" charset="0"/>
              <a:buChar char="•"/>
            </a:pPr>
            <a:r>
              <a:rPr lang="en-US" dirty="0" smtClean="0"/>
              <a:t>Most cookies</a:t>
            </a:r>
            <a:r>
              <a:rPr lang="en-US" baseline="0" dirty="0" smtClean="0"/>
              <a:t> are harmless and are intended to provide customized service</a:t>
            </a:r>
          </a:p>
          <a:p>
            <a:pPr marL="176679" indent="-176679">
              <a:buFont typeface="Arial"/>
              <a:buChar char="•"/>
            </a:pPr>
            <a:r>
              <a:rPr lang="en-US" dirty="0" smtClean="0"/>
              <a:t>First party</a:t>
            </a:r>
            <a:r>
              <a:rPr lang="en-US" baseline="0" dirty="0" smtClean="0"/>
              <a:t> </a:t>
            </a:r>
            <a:r>
              <a:rPr lang="en-US" dirty="0" smtClean="0"/>
              <a:t>cookies (key</a:t>
            </a:r>
            <a:r>
              <a:rPr lang="en-US" baseline="0" dirty="0" smtClean="0"/>
              <a:t> term) </a:t>
            </a:r>
            <a:r>
              <a:rPr lang="en-US" dirty="0" smtClean="0"/>
              <a:t>are</a:t>
            </a:r>
            <a:r>
              <a:rPr lang="en-US" baseline="0" dirty="0" smtClean="0"/>
              <a:t> generated by the website you are currently visiting. </a:t>
            </a:r>
          </a:p>
          <a:p>
            <a:pPr marL="176679" indent="-176679">
              <a:buFont typeface="Arial"/>
              <a:buChar char="•"/>
            </a:pPr>
            <a:r>
              <a:rPr lang="en-US" baseline="0" dirty="0" smtClean="0"/>
              <a:t>Third party cookies </a:t>
            </a:r>
            <a:r>
              <a:rPr lang="en-US" dirty="0" smtClean="0"/>
              <a:t>(key</a:t>
            </a:r>
            <a:r>
              <a:rPr lang="en-US" baseline="0" dirty="0" smtClean="0"/>
              <a:t> term) are generated by an advertising company that is affiliated with the website you are visiting. Often referred to as tracking cookies </a:t>
            </a:r>
            <a:r>
              <a:rPr lang="en-US" dirty="0" smtClean="0"/>
              <a:t>(key</a:t>
            </a:r>
            <a:r>
              <a:rPr lang="en-US" baseline="0" dirty="0" smtClean="0"/>
              <a:t> term) </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11</a:t>
            </a:fld>
            <a:endParaRPr lang="en-US" dirty="0"/>
          </a:p>
        </p:txBody>
      </p:sp>
    </p:spTree>
    <p:extLst>
      <p:ext uri="{BB962C8B-B14F-4D97-AF65-F5344CB8AC3E}">
        <p14:creationId xmlns:p14="http://schemas.microsoft.com/office/powerpoint/2010/main" val="160319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Privacy mode (key</a:t>
            </a:r>
            <a:r>
              <a:rPr lang="en-US" baseline="0" dirty="0" smtClean="0"/>
              <a:t> term) </a:t>
            </a:r>
            <a:r>
              <a:rPr lang="en-US" dirty="0" smtClean="0"/>
              <a:t>eliminates history files as well as blocks most cookies.</a:t>
            </a:r>
          </a:p>
          <a:p>
            <a:endParaRPr lang="en-US" dirty="0" smtClean="0"/>
          </a:p>
          <a:p>
            <a:r>
              <a:rPr lang="en-US" dirty="0" smtClean="0"/>
              <a:t>InPrivate Browsing (key</a:t>
            </a:r>
            <a:r>
              <a:rPr lang="en-US" baseline="0" dirty="0" smtClean="0"/>
              <a:t> term) privacy mode for Internet Explorer</a:t>
            </a:r>
          </a:p>
          <a:p>
            <a:endParaRPr lang="en-US" baseline="0" dirty="0" smtClean="0"/>
          </a:p>
          <a:p>
            <a:r>
              <a:rPr lang="en-US" baseline="0" dirty="0" smtClean="0"/>
              <a:t>Private Browsing </a:t>
            </a:r>
            <a:r>
              <a:rPr lang="en-US" dirty="0" smtClean="0"/>
              <a:t>(key</a:t>
            </a:r>
            <a:r>
              <a:rPr lang="en-US" baseline="0" dirty="0" smtClean="0"/>
              <a:t> term) privacy mode for Safari</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12</a:t>
            </a:fld>
            <a:endParaRPr lang="en-US" dirty="0"/>
          </a:p>
        </p:txBody>
      </p:sp>
    </p:spTree>
    <p:extLst>
      <p:ext uri="{BB962C8B-B14F-4D97-AF65-F5344CB8AC3E}">
        <p14:creationId xmlns:p14="http://schemas.microsoft.com/office/powerpoint/2010/main" val="856026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lvl="1" eaLnBrk="1" hangingPunct="1">
              <a:buFontTx/>
              <a:buChar char="•"/>
            </a:pPr>
            <a:r>
              <a:rPr lang="en-US" sz="1000" dirty="0" smtClean="0"/>
              <a:t>Web </a:t>
            </a:r>
            <a:r>
              <a:rPr lang="en-US" sz="1000" dirty="0"/>
              <a:t>bugs (key term) – small programs typically hidden within the HTML code for a Web page or e-mail message and can be used to secretly read e-mail message or work with cookies to collect and report information back to a predefined server on the Web</a:t>
            </a:r>
          </a:p>
          <a:p>
            <a:pPr marL="457200" marR="0" lvl="1" indent="0" algn="l" defTabSz="914400" rtl="0" eaLnBrk="1" fontAlgn="auto" latinLnBrk="0" hangingPunct="1">
              <a:lnSpc>
                <a:spcPct val="100000"/>
              </a:lnSpc>
              <a:spcBef>
                <a:spcPts val="0"/>
              </a:spcBef>
              <a:spcAft>
                <a:spcPts val="0"/>
              </a:spcAft>
              <a:buClrTx/>
              <a:buSzTx/>
              <a:buFontTx/>
              <a:buChar char="•"/>
              <a:tabLst/>
              <a:defRPr/>
            </a:pPr>
            <a:r>
              <a:rPr lang="en-US" sz="1000" dirty="0" smtClean="0"/>
              <a:t>Spyware (key</a:t>
            </a:r>
            <a:r>
              <a:rPr lang="en-US" sz="1000" baseline="0" dirty="0" smtClean="0"/>
              <a:t> term) </a:t>
            </a:r>
            <a:r>
              <a:rPr lang="en-US" sz="1000" dirty="0" smtClean="0"/>
              <a:t>– wide range of programs that are designed to secretly record and report an individual’s activities on the Internet; in addition to Internet Ad cookies, there are also</a:t>
            </a:r>
          </a:p>
          <a:p>
            <a:pPr lvl="1" eaLnBrk="1" hangingPunct="1">
              <a:buFontTx/>
              <a:buChar char="•"/>
            </a:pPr>
            <a:r>
              <a:rPr lang="en-US" sz="1000" dirty="0" smtClean="0"/>
              <a:t>Computer </a:t>
            </a:r>
            <a:r>
              <a:rPr lang="en-US" sz="1000" dirty="0"/>
              <a:t>monitoring software (key term)– invasive and dangerous type of spyware; programs record every activity and keystroke made on a computer system including credit card numbers, bank account numbers, and e-mail messages</a:t>
            </a:r>
          </a:p>
          <a:p>
            <a:pPr lvl="2" eaLnBrk="1" hangingPunct="1">
              <a:buFontTx/>
              <a:buChar char="•"/>
            </a:pPr>
            <a:r>
              <a:rPr lang="en-US" sz="1000" dirty="0" smtClean="0"/>
              <a:t>Keystroke </a:t>
            </a:r>
            <a:r>
              <a:rPr lang="en-US" sz="1000" dirty="0"/>
              <a:t>loggers (key term)– can be deposited on a hard drive without detection from the Web or by someone installing programs directly onto a computer</a:t>
            </a:r>
          </a:p>
          <a:p>
            <a:pPr lvl="0" eaLnBrk="1" hangingPunct="1">
              <a:buFontTx/>
              <a:buNone/>
            </a:pPr>
            <a:endParaRPr lang="en-US" sz="1000" dirty="0" smtClean="0"/>
          </a:p>
          <a:p>
            <a:pPr lvl="0" eaLnBrk="1" hangingPunct="1">
              <a:buFontTx/>
              <a:buNone/>
            </a:pPr>
            <a:r>
              <a:rPr lang="en-US" sz="1000" dirty="0" smtClean="0"/>
              <a:t>Anti-Spyware or spy removal</a:t>
            </a:r>
            <a:r>
              <a:rPr lang="en-US" sz="1000" baseline="0" dirty="0" smtClean="0"/>
              <a:t> programs (key term) - a</a:t>
            </a:r>
            <a:r>
              <a:rPr lang="en-US" sz="1000" dirty="0" smtClean="0"/>
              <a:t> </a:t>
            </a:r>
            <a:r>
              <a:rPr lang="en-US" sz="1000" dirty="0"/>
              <a:t>category of programs known as spy removal programs (key term) – designed to detect Web bugs and monitoring </a:t>
            </a:r>
            <a:r>
              <a:rPr lang="en-US" sz="1000" dirty="0" smtClean="0"/>
              <a:t>software</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13</a:t>
            </a:fld>
            <a:endParaRPr lang="en-US" dirty="0"/>
          </a:p>
        </p:txBody>
      </p:sp>
    </p:spTree>
    <p:extLst>
      <p:ext uri="{BB962C8B-B14F-4D97-AF65-F5344CB8AC3E}">
        <p14:creationId xmlns:p14="http://schemas.microsoft.com/office/powerpoint/2010/main" val="620979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How would you feel</a:t>
            </a:r>
            <a:r>
              <a:rPr lang="en-US" baseline="0" dirty="0" smtClean="0"/>
              <a:t> if information you posted about yourself on the Web kept you from getting a job?</a:t>
            </a:r>
          </a:p>
          <a:p>
            <a:endParaRPr lang="en-US" baseline="0" dirty="0" smtClean="0"/>
          </a:p>
          <a:p>
            <a:r>
              <a:rPr lang="en-US" baseline="0" dirty="0" smtClean="0"/>
              <a:t>Online identity </a:t>
            </a:r>
            <a:r>
              <a:rPr lang="en-US" dirty="0" smtClean="0"/>
              <a:t>(key</a:t>
            </a:r>
            <a:r>
              <a:rPr lang="en-US" baseline="0" dirty="0" smtClean="0"/>
              <a:t> term) the information that people voluntarily post about themselves online.</a:t>
            </a:r>
          </a:p>
          <a:p>
            <a:endParaRPr lang="en-US" baseline="0" dirty="0" smtClean="0"/>
          </a:p>
          <a:p>
            <a:r>
              <a:rPr lang="en-US" baseline="0" dirty="0" smtClean="0"/>
              <a:t>There are now major laws on privacy such as:</a:t>
            </a:r>
          </a:p>
          <a:p>
            <a:pPr marL="176679" indent="-176679">
              <a:buFont typeface="Arial"/>
              <a:buChar char="•"/>
            </a:pPr>
            <a:r>
              <a:rPr lang="en-US" baseline="0" dirty="0" smtClean="0"/>
              <a:t>Gramm-Leach-Bliley Act </a:t>
            </a:r>
            <a:r>
              <a:rPr lang="en-US" dirty="0" smtClean="0"/>
              <a:t>(key</a:t>
            </a:r>
            <a:r>
              <a:rPr lang="en-US" baseline="0" dirty="0" smtClean="0"/>
              <a:t> term) which protects personal financial information</a:t>
            </a:r>
          </a:p>
          <a:p>
            <a:pPr marL="176679" indent="-176679">
              <a:buFont typeface="Arial"/>
              <a:buChar char="•"/>
            </a:pPr>
            <a:r>
              <a:rPr lang="en-US" baseline="0" dirty="0" smtClean="0"/>
              <a:t>Health Insurance Portability and Accountability Act (HIPAA) </a:t>
            </a:r>
            <a:r>
              <a:rPr lang="en-US" dirty="0" smtClean="0"/>
              <a:t>(key</a:t>
            </a:r>
            <a:r>
              <a:rPr lang="en-US" baseline="0" dirty="0" smtClean="0"/>
              <a:t> term) which protects medical records</a:t>
            </a:r>
          </a:p>
          <a:p>
            <a:pPr marL="176679" indent="-176679">
              <a:buFont typeface="Arial"/>
              <a:buChar char="•"/>
            </a:pPr>
            <a:r>
              <a:rPr lang="en-US" baseline="0" dirty="0" smtClean="0"/>
              <a:t>Family Educational Rights and Privacy Act (FERPA) </a:t>
            </a:r>
            <a:r>
              <a:rPr lang="en-US" dirty="0" smtClean="0"/>
              <a:t>(key</a:t>
            </a:r>
            <a:r>
              <a:rPr lang="en-US" baseline="0" dirty="0" smtClean="0"/>
              <a:t> term)  restricts disclosure of educational records </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14</a:t>
            </a:fld>
            <a:endParaRPr lang="en-US" dirty="0"/>
          </a:p>
        </p:txBody>
      </p:sp>
    </p:spTree>
    <p:extLst>
      <p:ext uri="{BB962C8B-B14F-4D97-AF65-F5344CB8AC3E}">
        <p14:creationId xmlns:p14="http://schemas.microsoft.com/office/powerpoint/2010/main" val="2061316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sz="1100" dirty="0"/>
              <a:t>Security (key term) involves protecting individuals and organizations from theft and danger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People who gain unauthorized access to computers are hackers (key term)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Not all hackers act</a:t>
            </a:r>
            <a:r>
              <a:rPr lang="en-US" sz="1100" baseline="0" dirty="0" smtClean="0"/>
              <a:t> with malicious intent</a:t>
            </a:r>
            <a:endParaRPr lang="en-US" sz="1100" dirty="0" smtClean="0"/>
          </a:p>
          <a:p>
            <a:pPr eaLnBrk="1" hangingPunct="1">
              <a:buFontTx/>
              <a:buNone/>
            </a:pPr>
            <a:endParaRPr lang="en-US" sz="1100" dirty="0" smtClean="0"/>
          </a:p>
          <a:p>
            <a:pPr eaLnBrk="1" hangingPunct="1">
              <a:buFontTx/>
              <a:buNone/>
            </a:pPr>
            <a:r>
              <a:rPr lang="en-US" sz="1100" dirty="0" smtClean="0"/>
              <a:t>Computer </a:t>
            </a:r>
            <a:r>
              <a:rPr lang="en-US" sz="1100" dirty="0"/>
              <a:t>crime (key term)  cybercrime (key term) </a:t>
            </a:r>
            <a:r>
              <a:rPr lang="en-US" sz="1100" dirty="0" smtClean="0"/>
              <a:t> - a criminal</a:t>
            </a:r>
            <a:r>
              <a:rPr lang="en-US" sz="1100" baseline="0" dirty="0" smtClean="0"/>
              <a:t> offense that involves a computer and a network</a:t>
            </a:r>
            <a:endParaRPr lang="en-US" sz="1100" dirty="0" smtClean="0"/>
          </a:p>
          <a:p>
            <a:pPr eaLnBrk="1" hangingPunct="1">
              <a:buFontTx/>
              <a:buNone/>
            </a:pPr>
            <a:endParaRPr lang="en-US" sz="1100" dirty="0" smtClean="0"/>
          </a:p>
          <a:p>
            <a:pPr eaLnBrk="1" hangingPunct="1">
              <a:buFontTx/>
              <a:buNone/>
            </a:pPr>
            <a:r>
              <a:rPr lang="en-US" sz="1100" dirty="0" smtClean="0"/>
              <a:t>Computer </a:t>
            </a:r>
            <a:r>
              <a:rPr lang="en-US" sz="1100" dirty="0"/>
              <a:t>criminals – those using computer technology to engage in illegal action</a:t>
            </a:r>
          </a:p>
          <a:p>
            <a:pPr eaLnBrk="1" hangingPunct="1">
              <a:buFontTx/>
              <a:buNone/>
            </a:pPr>
            <a:endParaRPr lang="en-US" sz="1100" dirty="0"/>
          </a:p>
          <a:p>
            <a:pPr eaLnBrk="1" hangingPunct="1">
              <a:buFontTx/>
              <a:buNone/>
            </a:pPr>
            <a:endParaRPr lang="en-US" sz="110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15</a:t>
            </a:fld>
            <a:endParaRPr lang="en-US" dirty="0"/>
          </a:p>
        </p:txBody>
      </p:sp>
    </p:spTree>
    <p:extLst>
      <p:ext uri="{BB962C8B-B14F-4D97-AF65-F5344CB8AC3E}">
        <p14:creationId xmlns:p14="http://schemas.microsoft.com/office/powerpoint/2010/main" val="1160913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16</a:t>
            </a:fld>
            <a:endParaRPr lang="en-US"/>
          </a:p>
        </p:txBody>
      </p:sp>
    </p:spTree>
    <p:extLst>
      <p:ext uri="{BB962C8B-B14F-4D97-AF65-F5344CB8AC3E}">
        <p14:creationId xmlns:p14="http://schemas.microsoft.com/office/powerpoint/2010/main" val="914779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a:lnSpc>
                <a:spcPct val="80000"/>
              </a:lnSpc>
            </a:pPr>
            <a:r>
              <a:rPr lang="en-US" sz="1100" dirty="0"/>
              <a:t>Creation of malicious programs – called malware (key term)which is short for </a:t>
            </a:r>
            <a:r>
              <a:rPr lang="en-US" sz="1100" u="sng" dirty="0"/>
              <a:t>mal</a:t>
            </a:r>
            <a:r>
              <a:rPr lang="en-US" sz="1100" dirty="0"/>
              <a:t>icious soft</a:t>
            </a:r>
            <a:r>
              <a:rPr lang="en-US" sz="1100" u="sng" dirty="0"/>
              <a:t>ware</a:t>
            </a:r>
          </a:p>
          <a:p>
            <a:pPr>
              <a:lnSpc>
                <a:spcPct val="80000"/>
              </a:lnSpc>
            </a:pPr>
            <a:r>
              <a:rPr lang="en-US" sz="1100" dirty="0"/>
              <a:t>Crackers (key term) create and distribute malicious programs</a:t>
            </a:r>
          </a:p>
          <a:p>
            <a:pPr lvl="1" algn="l" eaLnBrk="1" hangingPunct="1">
              <a:lnSpc>
                <a:spcPct val="80000"/>
              </a:lnSpc>
              <a:buFontTx/>
              <a:buChar char="•"/>
            </a:pPr>
            <a:endParaRPr lang="en-US" sz="1100" u="sng" dirty="0"/>
          </a:p>
          <a:p>
            <a:pPr lvl="0" algn="l" eaLnBrk="1" hangingPunct="1">
              <a:lnSpc>
                <a:spcPct val="80000"/>
              </a:lnSpc>
              <a:buFontTx/>
              <a:buNone/>
            </a:pPr>
            <a:r>
              <a:rPr lang="en-US" sz="1100" dirty="0"/>
              <a:t>Viruses (key term)–migrate through networks and operating systems and most attach themselves to different programs and databases; can alter and/or delete files; can damage system components; </a:t>
            </a:r>
            <a:endParaRPr lang="en-US" sz="1100" dirty="0" smtClean="0"/>
          </a:p>
          <a:p>
            <a:pPr lvl="0" algn="l" eaLnBrk="1" hangingPunct="1">
              <a:lnSpc>
                <a:spcPct val="80000"/>
              </a:lnSpc>
              <a:buFontTx/>
              <a:buNone/>
            </a:pPr>
            <a:r>
              <a:rPr lang="en-US" sz="1100" dirty="0" smtClean="0"/>
              <a:t>Computer </a:t>
            </a:r>
            <a:r>
              <a:rPr lang="en-US" sz="1100" dirty="0"/>
              <a:t>Fraud and Abuse Act (key term) makes spreading a virus a federal offense</a:t>
            </a:r>
          </a:p>
          <a:p>
            <a:pPr marL="647824" lvl="1" indent="-176679">
              <a:lnSpc>
                <a:spcPct val="80000"/>
              </a:lnSpc>
              <a:buFont typeface="Arial" pitchFamily="34" charset="0"/>
              <a:buChar char="•"/>
            </a:pPr>
            <a:endParaRPr lang="en-US" sz="1100" dirty="0"/>
          </a:p>
          <a:p>
            <a:pPr lvl="0" algn="l" eaLnBrk="1" hangingPunct="1">
              <a:lnSpc>
                <a:spcPct val="80000"/>
              </a:lnSpc>
              <a:buFontTx/>
              <a:buNone/>
            </a:pPr>
            <a:r>
              <a:rPr lang="en-US" sz="1100" dirty="0"/>
              <a:t>Worms (key term) – a special type of virus</a:t>
            </a:r>
          </a:p>
          <a:p>
            <a:pPr lvl="0" algn="l" eaLnBrk="1" hangingPunct="1">
              <a:lnSpc>
                <a:spcPct val="80000"/>
              </a:lnSpc>
              <a:buFontTx/>
              <a:buChar char="•"/>
            </a:pPr>
            <a:r>
              <a:rPr lang="en-US" sz="1100" dirty="0"/>
              <a:t>Doesn’t attach to a program </a:t>
            </a:r>
          </a:p>
          <a:p>
            <a:pPr lvl="0" algn="l" eaLnBrk="1" hangingPunct="1">
              <a:lnSpc>
                <a:spcPct val="80000"/>
              </a:lnSpc>
              <a:buFontTx/>
              <a:buChar char="•"/>
            </a:pPr>
            <a:r>
              <a:rPr lang="en-US" sz="1100" dirty="0"/>
              <a:t>Fills the computer with self-replicating information or can be a carrier of a more traditional virus</a:t>
            </a:r>
          </a:p>
          <a:p>
            <a:pPr lvl="1" algn="l" eaLnBrk="1" hangingPunct="1">
              <a:lnSpc>
                <a:spcPct val="80000"/>
              </a:lnSpc>
              <a:buFontTx/>
              <a:buChar char="•"/>
            </a:pPr>
            <a:endParaRPr lang="en-US" sz="1100" dirty="0"/>
          </a:p>
          <a:p>
            <a:pPr lvl="0" algn="l" eaLnBrk="1" hangingPunct="1">
              <a:lnSpc>
                <a:spcPct val="80000"/>
              </a:lnSpc>
              <a:buFontTx/>
              <a:buNone/>
            </a:pPr>
            <a:r>
              <a:rPr lang="en-US" sz="1100" dirty="0"/>
              <a:t>Trojan horse (key term) – programs that are disguised as something else; like worms they are carriers of viruses; The most common type of Trojan horses appear as free computer games.</a:t>
            </a:r>
          </a:p>
          <a:p>
            <a:pPr lvl="1" algn="l" eaLnBrk="1" hangingPunct="1">
              <a:lnSpc>
                <a:spcPct val="80000"/>
              </a:lnSpc>
              <a:buFontTx/>
              <a:buChar char="•"/>
            </a:pPr>
            <a:endParaRPr lang="en-US" sz="1100" dirty="0"/>
          </a:p>
          <a:p>
            <a:pPr lvl="0" algn="l" eaLnBrk="1" hangingPunct="1">
              <a:lnSpc>
                <a:spcPct val="80000"/>
              </a:lnSpc>
              <a:buFontTx/>
              <a:buNone/>
            </a:pPr>
            <a:r>
              <a:rPr lang="en-US" sz="1100" dirty="0"/>
              <a:t>Zombies (key term) – computers infected by a virus, worm, or Trojan horse that allows them to be remotely controlled for malicious purposes</a:t>
            </a:r>
          </a:p>
          <a:p>
            <a:pPr marL="176679" indent="-176679">
              <a:lnSpc>
                <a:spcPct val="80000"/>
              </a:lnSpc>
              <a:buFont typeface="Arial" pitchFamily="34" charset="0"/>
              <a:buChar char="•"/>
            </a:pPr>
            <a:r>
              <a:rPr lang="en-US" sz="1100" dirty="0"/>
              <a:t>A collection of Zombie computers is knows as a botnet (key term) , or robot network (key term) .  Malicious activities include password cracking or sending junk email.</a:t>
            </a:r>
          </a:p>
          <a:p>
            <a:pPr marL="647824" lvl="1" indent="-176679">
              <a:lnSpc>
                <a:spcPct val="80000"/>
              </a:lnSpc>
              <a:buFont typeface="Arial" pitchFamily="34" charset="0"/>
              <a:buChar char="•"/>
            </a:pPr>
            <a:endParaRPr lang="en-US" sz="1100"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17</a:t>
            </a:fld>
            <a:endParaRPr lang="en-US" dirty="0"/>
          </a:p>
        </p:txBody>
      </p:sp>
    </p:spTree>
    <p:extLst>
      <p:ext uri="{BB962C8B-B14F-4D97-AF65-F5344CB8AC3E}">
        <p14:creationId xmlns:p14="http://schemas.microsoft.com/office/powerpoint/2010/main" val="56541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Denial of service attacks (key term) – attempts to slow down or stop a computer system or network by flooding a computer or network with requests for information and data.  The targets of these attacks are usually ISPs.</a:t>
            </a:r>
          </a:p>
          <a:p>
            <a:endParaRPr lang="en-US" dirty="0" smtClean="0"/>
          </a:p>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smtClean="0"/>
              <a:t>Rogue Wi-Fi Hotspots (key term) – imitate free Wi-Fi networks and capture any and all information sent by the users to legitimate sites including usernames and passwords.</a:t>
            </a:r>
          </a:p>
          <a:p>
            <a:pPr lvl="0" eaLnBrk="1" hangingPunct="1">
              <a:lnSpc>
                <a:spcPct val="80000"/>
              </a:lnSpc>
              <a:buFontTx/>
              <a:buNone/>
            </a:pPr>
            <a:endParaRPr lang="en-US" sz="1100" dirty="0" smtClean="0"/>
          </a:p>
          <a:p>
            <a:pPr lvl="0" eaLnBrk="1" hangingPunct="1">
              <a:lnSpc>
                <a:spcPct val="80000"/>
              </a:lnSpc>
              <a:buFontTx/>
              <a:buNone/>
            </a:pPr>
            <a:r>
              <a:rPr lang="en-US" sz="1100" dirty="0" smtClean="0"/>
              <a:t>Data manipulation – finding entry into someone’s computer network and leaving a prankster’s message </a:t>
            </a:r>
          </a:p>
          <a:p>
            <a:pPr lvl="1" eaLnBrk="1" hangingPunct="1">
              <a:lnSpc>
                <a:spcPct val="80000"/>
              </a:lnSpc>
              <a:buFontTx/>
              <a:buChar char="•"/>
            </a:pPr>
            <a:r>
              <a:rPr lang="en-US" sz="1100" dirty="0" smtClean="0"/>
              <a:t>Computer Fraud and Abuse Act – law states that it’s a crime for an unauthorized person to view, copy or damage data using any computer across state lines</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18</a:t>
            </a:fld>
            <a:endParaRPr lang="en-US"/>
          </a:p>
        </p:txBody>
      </p:sp>
    </p:spTree>
    <p:extLst>
      <p:ext uri="{BB962C8B-B14F-4D97-AF65-F5344CB8AC3E}">
        <p14:creationId xmlns:p14="http://schemas.microsoft.com/office/powerpoint/2010/main" val="2474292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smtClean="0"/>
              <a:t>Internet scams (key term) –a fraudulent or deceptive act or operation to trick someone into providing personal information or spending money for little or no return</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sz="1100" dirty="0" smtClean="0"/>
          </a:p>
          <a:p>
            <a:pPr lvl="0" eaLnBrk="1" hangingPunct="1">
              <a:lnSpc>
                <a:spcPct val="80000"/>
              </a:lnSpc>
              <a:buFontTx/>
              <a:buNone/>
            </a:pPr>
            <a:r>
              <a:rPr lang="en-US" sz="1100" dirty="0" smtClean="0"/>
              <a:t>Identity Theft – illegal</a:t>
            </a:r>
            <a:r>
              <a:rPr lang="en-US" sz="1100" baseline="0" dirty="0" smtClean="0"/>
              <a:t> assumption of someone’s identity for purpose of economic gain</a:t>
            </a:r>
            <a:endParaRPr lang="en-US" sz="1100" dirty="0" smtClean="0"/>
          </a:p>
          <a:p>
            <a:pPr lvl="0" eaLnBrk="1" hangingPunct="1">
              <a:lnSpc>
                <a:spcPct val="80000"/>
              </a:lnSpc>
              <a:buFontTx/>
              <a:buNone/>
            </a:pPr>
            <a:endParaRPr lang="en-US" sz="1100" dirty="0" smtClean="0"/>
          </a:p>
          <a:p>
            <a:pPr lvl="0" eaLnBrk="1" hangingPunct="1">
              <a:lnSpc>
                <a:spcPct val="80000"/>
              </a:lnSpc>
              <a:buFontTx/>
              <a:buNone/>
            </a:pPr>
            <a:r>
              <a:rPr lang="en-US" sz="1100" dirty="0" smtClean="0"/>
              <a:t>Cyber-bullying (key term) - the use of the Internet, cell phones, or other devices to send or post content intended to hurt or embarrass another person.</a:t>
            </a:r>
          </a:p>
          <a:p>
            <a:pPr lvl="1" eaLnBrk="1" hangingPunct="1">
              <a:lnSpc>
                <a:spcPct val="80000"/>
              </a:lnSpc>
              <a:buFontTx/>
              <a:buChar char="•"/>
            </a:pPr>
            <a:r>
              <a:rPr lang="en-US" sz="1100" dirty="0" smtClean="0"/>
              <a:t>sending repeated unwanted emails</a:t>
            </a:r>
          </a:p>
          <a:p>
            <a:pPr lvl="1" eaLnBrk="1" hangingPunct="1">
              <a:lnSpc>
                <a:spcPct val="80000"/>
              </a:lnSpc>
              <a:buFontTx/>
              <a:buChar char="•"/>
            </a:pPr>
            <a:r>
              <a:rPr lang="en-US" sz="1100" dirty="0" smtClean="0"/>
              <a:t>ganging up on victims in electronic forums</a:t>
            </a:r>
          </a:p>
          <a:p>
            <a:pPr lvl="1" eaLnBrk="1" hangingPunct="1">
              <a:lnSpc>
                <a:spcPct val="80000"/>
              </a:lnSpc>
              <a:buFontTx/>
              <a:buChar char="•"/>
            </a:pPr>
            <a:r>
              <a:rPr lang="en-US" sz="1100" dirty="0" smtClean="0"/>
              <a:t>posting false statements designed to injure the reputation of another</a:t>
            </a:r>
          </a:p>
          <a:p>
            <a:pPr lvl="1" eaLnBrk="1" hangingPunct="1">
              <a:lnSpc>
                <a:spcPct val="80000"/>
              </a:lnSpc>
              <a:buFontTx/>
              <a:buChar char="•"/>
            </a:pPr>
            <a:r>
              <a:rPr lang="en-US" sz="1100" dirty="0" smtClean="0"/>
              <a:t>maliciously disclosing personal data about a person that could lead to harm to that person</a:t>
            </a:r>
          </a:p>
          <a:p>
            <a:pPr lvl="1" eaLnBrk="1" hangingPunct="1">
              <a:lnSpc>
                <a:spcPct val="80000"/>
              </a:lnSpc>
              <a:buFontTx/>
              <a:buChar char="•"/>
            </a:pPr>
            <a:r>
              <a:rPr lang="en-US" sz="1100" dirty="0" smtClean="0"/>
              <a:t>sending any type of communication that is threatening or harassing</a:t>
            </a:r>
          </a:p>
          <a:p>
            <a:pPr lvl="1" eaLnBrk="1" hangingPunct="1">
              <a:lnSpc>
                <a:spcPct val="80000"/>
              </a:lnSpc>
              <a:buFontTx/>
              <a:buNone/>
            </a:pPr>
            <a:endParaRPr lang="en-US" sz="1100" dirty="0" smtClean="0"/>
          </a:p>
          <a:p>
            <a:pPr marL="0" lvl="1" defTabSz="942289">
              <a:defRPr/>
            </a:pPr>
            <a:r>
              <a:rPr lang="en-US" sz="1100" dirty="0" smtClean="0"/>
              <a:t>Phishing (key term)  attempts to trick Internet users into thinking a fake but official-looking website is legitimate.</a:t>
            </a:r>
          </a:p>
          <a:p>
            <a:pPr lvl="2" eaLnBrk="1" hangingPunct="1">
              <a:lnSpc>
                <a:spcPct val="80000"/>
              </a:lnSpc>
              <a:buFontTx/>
              <a:buNone/>
            </a:pPr>
            <a:endParaRPr lang="en-US" sz="1100" dirty="0" smtClean="0"/>
          </a:p>
          <a:p>
            <a:pPr lvl="0" eaLnBrk="1" hangingPunct="1">
              <a:lnSpc>
                <a:spcPct val="80000"/>
              </a:lnSpc>
              <a:buFontTx/>
              <a:buNone/>
            </a:pPr>
            <a:endParaRPr lang="en-US" sz="1100" dirty="0" smtClean="0"/>
          </a:p>
          <a:p>
            <a:pPr lvl="0" eaLnBrk="1" hangingPunct="1">
              <a:lnSpc>
                <a:spcPct val="80000"/>
              </a:lnSpc>
              <a:buFontTx/>
              <a:buNone/>
            </a:pPr>
            <a:endParaRPr lang="en-US" sz="1100" dirty="0" smtClean="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19</a:t>
            </a:fld>
            <a:endParaRPr lang="en-US"/>
          </a:p>
        </p:txBody>
      </p:sp>
    </p:spTree>
    <p:extLst>
      <p:ext uri="{BB962C8B-B14F-4D97-AF65-F5344CB8AC3E}">
        <p14:creationId xmlns:p14="http://schemas.microsoft.com/office/powerpoint/2010/main" val="4100402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a:t>
            </a:fld>
            <a:endParaRPr lang="en-US" dirty="0"/>
          </a:p>
        </p:txBody>
      </p:sp>
    </p:spTree>
    <p:extLst>
      <p:ext uri="{BB962C8B-B14F-4D97-AF65-F5344CB8AC3E}">
        <p14:creationId xmlns:p14="http://schemas.microsoft.com/office/powerpoint/2010/main" val="2231862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Security involves protecting information, hardware, and software from unauthorized use, damage from intrusions, sabotage, and natural disasters</a:t>
            </a:r>
          </a:p>
          <a:p>
            <a:pPr eaLnBrk="1" hangingPunct="1">
              <a:buFontTx/>
              <a:buNone/>
            </a:pPr>
            <a:endParaRPr lang="en-US" dirty="0" smtClean="0"/>
          </a:p>
          <a:p>
            <a:pPr lvl="0" eaLnBrk="1" hangingPunct="1">
              <a:buFontTx/>
              <a:buChar char="•"/>
            </a:pPr>
            <a:r>
              <a:rPr lang="en-US" dirty="0" smtClean="0"/>
              <a:t>Encryption – coding messages to prevent people from reading your messages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21</a:t>
            </a:fld>
            <a:endParaRPr lang="en-US" dirty="0"/>
          </a:p>
        </p:txBody>
      </p:sp>
    </p:spTree>
    <p:extLst>
      <p:ext uri="{BB962C8B-B14F-4D97-AF65-F5344CB8AC3E}">
        <p14:creationId xmlns:p14="http://schemas.microsoft.com/office/powerpoint/2010/main" val="2098085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Computers should be protected from unauthorized access</a:t>
            </a:r>
          </a:p>
          <a:p>
            <a:pPr eaLnBrk="1" hangingPunct="1">
              <a:buFontTx/>
              <a:buNone/>
            </a:pPr>
            <a:r>
              <a:rPr lang="en-US" dirty="0" smtClean="0"/>
              <a:t>Biometric scanning (key</a:t>
            </a:r>
            <a:r>
              <a:rPr lang="en-US" baseline="0" dirty="0" smtClean="0"/>
              <a:t> term) fingerprint or eye scanners</a:t>
            </a:r>
            <a:endParaRPr lang="en-US" dirty="0" smtClean="0"/>
          </a:p>
          <a:p>
            <a:pPr defTabSz="942289">
              <a:defRPr/>
            </a:pPr>
            <a:r>
              <a:rPr lang="en-US" dirty="0" smtClean="0"/>
              <a:t>Passwords (key</a:t>
            </a:r>
            <a:r>
              <a:rPr lang="en-US" baseline="0" dirty="0" smtClean="0"/>
              <a:t> term) </a:t>
            </a:r>
            <a:endParaRPr lang="en-US" dirty="0" smtClean="0"/>
          </a:p>
          <a:p>
            <a:pPr lvl="1" eaLnBrk="1" hangingPunct="1">
              <a:buFontTx/>
              <a:buChar char="•"/>
            </a:pPr>
            <a:r>
              <a:rPr lang="en-US" dirty="0" smtClean="0"/>
              <a:t>Change passwords when people</a:t>
            </a:r>
            <a:r>
              <a:rPr lang="en-US" baseline="0" dirty="0" smtClean="0"/>
              <a:t> leave a company</a:t>
            </a:r>
            <a:endParaRPr lang="en-US" dirty="0" smtClean="0"/>
          </a:p>
          <a:p>
            <a:pPr lvl="1" eaLnBrk="1" hangingPunct="1">
              <a:buFontTx/>
              <a:buChar char="•"/>
            </a:pPr>
            <a:r>
              <a:rPr lang="en-US" dirty="0" smtClean="0"/>
              <a:t>Dictionary attack (key</a:t>
            </a:r>
            <a:r>
              <a:rPr lang="en-US" baseline="0" dirty="0" smtClean="0"/>
              <a:t> term) </a:t>
            </a:r>
            <a:r>
              <a:rPr lang="en-US" dirty="0" smtClean="0"/>
              <a:t>– uses software</a:t>
            </a:r>
            <a:r>
              <a:rPr lang="en-US" baseline="0" dirty="0" smtClean="0"/>
              <a:t> to try thousands of common words sequentially in an attempt to gain unauthorized access to a user’s account.  Words, names, and simple numeric patterns make poor passwords.</a:t>
            </a:r>
            <a:endParaRPr lang="en-US" dirty="0" smtClean="0"/>
          </a:p>
          <a:p>
            <a:pPr lvl="0" eaLnBrk="1" hangingPunct="1">
              <a:buFontTx/>
              <a:buNone/>
            </a:pPr>
            <a:endParaRPr lang="en-US" dirty="0" smtClean="0"/>
          </a:p>
        </p:txBody>
      </p:sp>
      <p:sp>
        <p:nvSpPr>
          <p:cNvPr id="4" name="Slide Number Placeholder 3"/>
          <p:cNvSpPr>
            <a:spLocks noGrp="1"/>
          </p:cNvSpPr>
          <p:nvPr>
            <p:ph type="sldNum" sz="quarter" idx="10"/>
          </p:nvPr>
        </p:nvSpPr>
        <p:spPr/>
        <p:txBody>
          <a:bodyPr/>
          <a:lstStyle/>
          <a:p>
            <a:fld id="{698C3BD6-6E9E-4EC5-9EB7-9EF59D084D06}" type="slidenum">
              <a:rPr lang="en-US" smtClean="0"/>
              <a:pPr/>
              <a:t>22</a:t>
            </a:fld>
            <a:endParaRPr lang="en-US" dirty="0"/>
          </a:p>
        </p:txBody>
      </p:sp>
    </p:spTree>
    <p:extLst>
      <p:ext uri="{BB962C8B-B14F-4D97-AF65-F5344CB8AC3E}">
        <p14:creationId xmlns:p14="http://schemas.microsoft.com/office/powerpoint/2010/main" val="6172196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eaLnBrk="1" hangingPunct="1">
              <a:buFontTx/>
              <a:buNone/>
            </a:pPr>
            <a:r>
              <a:rPr lang="en-US" dirty="0" smtClean="0"/>
              <a:t>Security</a:t>
            </a:r>
            <a:r>
              <a:rPr lang="en-US" baseline="0" dirty="0" smtClean="0"/>
              <a:t> Suites </a:t>
            </a:r>
            <a:r>
              <a:rPr lang="en-US" dirty="0" smtClean="0"/>
              <a:t>(key</a:t>
            </a:r>
            <a:r>
              <a:rPr lang="en-US" baseline="0" dirty="0" smtClean="0"/>
              <a:t> term) provide a collection of utility programs designed to protect your privacy and security</a:t>
            </a:r>
          </a:p>
          <a:p>
            <a:pPr lvl="0" eaLnBrk="1" hangingPunct="1">
              <a:buFontTx/>
              <a:buNone/>
            </a:pPr>
            <a:endParaRPr lang="en-US" baseline="0" dirty="0" smtClean="0"/>
          </a:p>
          <a:p>
            <a:pPr lvl="0" eaLnBrk="1" hangingPunct="1">
              <a:buFontTx/>
              <a:buNone/>
            </a:pPr>
            <a:r>
              <a:rPr lang="en-US" dirty="0" smtClean="0"/>
              <a:t>Firewalls (key</a:t>
            </a:r>
            <a:r>
              <a:rPr lang="en-US" baseline="0" dirty="0" smtClean="0"/>
              <a:t> term) </a:t>
            </a:r>
            <a:r>
              <a:rPr lang="en-US" dirty="0" smtClean="0"/>
              <a:t>– a security buffer between a corporation’s private network and all external networks </a:t>
            </a:r>
          </a:p>
          <a:p>
            <a:pPr eaLnBrk="1" hangingPunct="1">
              <a:buFontTx/>
              <a:buChar char="•"/>
            </a:pPr>
            <a:endParaRPr lang="en-US" dirty="0" smtClean="0"/>
          </a:p>
          <a:p>
            <a:r>
              <a:rPr lang="en-US" dirty="0" smtClean="0"/>
              <a:t>Password</a:t>
            </a:r>
            <a:r>
              <a:rPr lang="en-US" baseline="0" dirty="0" smtClean="0"/>
              <a:t> managers – help you create strong passwords</a:t>
            </a:r>
            <a:endParaRPr lang="en-US" dirty="0" smtClean="0"/>
          </a:p>
        </p:txBody>
      </p:sp>
      <p:sp>
        <p:nvSpPr>
          <p:cNvPr id="4" name="Slide Number Placeholder 3"/>
          <p:cNvSpPr>
            <a:spLocks noGrp="1"/>
          </p:cNvSpPr>
          <p:nvPr>
            <p:ph type="sldNum" sz="quarter" idx="10"/>
          </p:nvPr>
        </p:nvSpPr>
        <p:spPr/>
        <p:txBody>
          <a:bodyPr/>
          <a:lstStyle/>
          <a:p>
            <a:fld id="{A40B1BF6-FBDD-40FA-A7D6-4D370D96B19E}" type="slidenum">
              <a:rPr lang="en-US" smtClean="0"/>
              <a:pPr/>
              <a:t>23</a:t>
            </a:fld>
            <a:endParaRPr lang="en-US"/>
          </a:p>
        </p:txBody>
      </p:sp>
    </p:spTree>
    <p:extLst>
      <p:ext uri="{BB962C8B-B14F-4D97-AF65-F5344CB8AC3E}">
        <p14:creationId xmlns:p14="http://schemas.microsoft.com/office/powerpoint/2010/main" val="970580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Encryption (key</a:t>
            </a:r>
            <a:r>
              <a:rPr lang="en-US" baseline="0" dirty="0" smtClean="0"/>
              <a:t> term) process of coding information to make it unreadable except to those who hold an encryption key </a:t>
            </a:r>
            <a:r>
              <a:rPr lang="en-US" dirty="0" smtClean="0"/>
              <a:t>(key</a:t>
            </a:r>
            <a:r>
              <a:rPr lang="en-US" baseline="0" dirty="0" smtClean="0"/>
              <a:t> term) or key </a:t>
            </a:r>
            <a:r>
              <a:rPr lang="en-US" dirty="0" smtClean="0"/>
              <a:t>(key</a:t>
            </a:r>
            <a:r>
              <a:rPr lang="en-US" baseline="0" dirty="0" smtClean="0"/>
              <a:t> term) used for decryption</a:t>
            </a:r>
          </a:p>
          <a:p>
            <a:pPr marL="176679" indent="-176679">
              <a:buFont typeface="Arial"/>
              <a:buChar char="•"/>
            </a:pPr>
            <a:r>
              <a:rPr lang="en-US" baseline="0" dirty="0" smtClean="0"/>
              <a:t>Email encryption protects emails</a:t>
            </a:r>
          </a:p>
          <a:p>
            <a:pPr marL="176679" indent="-176679">
              <a:buFont typeface="Arial"/>
              <a:buChar char="•"/>
            </a:pPr>
            <a:r>
              <a:rPr lang="en-US" baseline="0" dirty="0" smtClean="0"/>
              <a:t>File encryption protects files</a:t>
            </a:r>
          </a:p>
          <a:p>
            <a:pPr marL="176679" indent="-176679">
              <a:buFont typeface="Arial"/>
              <a:buChar char="•"/>
            </a:pPr>
            <a:r>
              <a:rPr lang="en-US" baseline="0" dirty="0" smtClean="0"/>
              <a:t>Website encryption </a:t>
            </a:r>
          </a:p>
          <a:p>
            <a:pPr marL="633879" lvl="1" indent="-176679">
              <a:buFont typeface="Arial"/>
              <a:buChar char="•"/>
            </a:pPr>
            <a:r>
              <a:rPr lang="en-US" baseline="0" dirty="0" smtClean="0"/>
              <a:t>Https</a:t>
            </a:r>
            <a:r>
              <a:rPr lang="en-US" dirty="0" smtClean="0"/>
              <a:t>(key</a:t>
            </a:r>
            <a:r>
              <a:rPr lang="en-US" baseline="0" dirty="0" smtClean="0"/>
              <a:t> term)  is the most common protocol for website encryption and </a:t>
            </a:r>
          </a:p>
          <a:p>
            <a:pPr marL="176679" lvl="0" indent="-176679">
              <a:buFont typeface="Arial"/>
              <a:buChar char="•"/>
            </a:pPr>
            <a:r>
              <a:rPr lang="en-US" baseline="0" dirty="0" smtClean="0"/>
              <a:t>VPNs </a:t>
            </a:r>
            <a:r>
              <a:rPr lang="en-US" dirty="0" smtClean="0"/>
              <a:t>(key</a:t>
            </a:r>
            <a:r>
              <a:rPr lang="en-US" baseline="0" dirty="0" smtClean="0"/>
              <a:t> term)  encrypt connections between company networks and their remote users</a:t>
            </a:r>
          </a:p>
          <a:p>
            <a:pPr marL="176679" indent="-176679">
              <a:buFont typeface="Arial"/>
              <a:buChar char="•"/>
            </a:pPr>
            <a:r>
              <a:rPr lang="en-US" baseline="0" dirty="0" smtClean="0"/>
              <a:t>Wireless network encryption restricts access to authorized users</a:t>
            </a:r>
          </a:p>
          <a:p>
            <a:pPr marL="633879" lvl="1" indent="-176679">
              <a:buFont typeface="Arial"/>
              <a:buChar char="•"/>
            </a:pPr>
            <a:r>
              <a:rPr lang="en-US" baseline="0" dirty="0" smtClean="0"/>
              <a:t>WPA2 – Wi-Fi Protected Access </a:t>
            </a:r>
            <a:r>
              <a:rPr lang="en-US" dirty="0" smtClean="0"/>
              <a:t>(key</a:t>
            </a:r>
            <a:r>
              <a:rPr lang="en-US" baseline="0" dirty="0" smtClean="0"/>
              <a:t> term) </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24</a:t>
            </a:fld>
            <a:endParaRPr lang="en-US" dirty="0"/>
          </a:p>
        </p:txBody>
      </p:sp>
    </p:spTree>
    <p:extLst>
      <p:ext uri="{BB962C8B-B14F-4D97-AF65-F5344CB8AC3E}">
        <p14:creationId xmlns:p14="http://schemas.microsoft.com/office/powerpoint/2010/main" val="20233410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eaLnBrk="1" hangingPunct="1">
              <a:buFontTx/>
              <a:buChar char="•"/>
            </a:pPr>
            <a:r>
              <a:rPr lang="en-US" dirty="0" smtClean="0"/>
              <a:t>Anticipating disasters </a:t>
            </a:r>
          </a:p>
          <a:p>
            <a:pPr lvl="1" eaLnBrk="1" hangingPunct="1">
              <a:buFontTx/>
              <a:buChar char="•"/>
            </a:pPr>
            <a:r>
              <a:rPr lang="en-US" dirty="0" smtClean="0"/>
              <a:t>Physical security (key term)– protecting hardware </a:t>
            </a:r>
          </a:p>
          <a:p>
            <a:pPr lvl="1" eaLnBrk="1" hangingPunct="1">
              <a:buFontTx/>
              <a:buChar char="•"/>
            </a:pPr>
            <a:r>
              <a:rPr lang="en-US" dirty="0" smtClean="0"/>
              <a:t>Data security (key term)– protecting software and data from unauthorized tampering or damage</a:t>
            </a:r>
          </a:p>
          <a:p>
            <a:pPr lvl="1" eaLnBrk="1" hangingPunct="1">
              <a:buFontTx/>
              <a:buChar char="•"/>
            </a:pPr>
            <a:r>
              <a:rPr lang="en-US" dirty="0" smtClean="0"/>
              <a:t>Disaster recovery plan (key term)– describing ways to continue operating until normal computer operations can be restored; can create special emergency facilities called hot sites which are fully equipped backup computer centers or cold sites if hardware must be installed to be utilized</a:t>
            </a:r>
          </a:p>
          <a:p>
            <a:pPr lvl="0" eaLnBrk="1" hangingPunct="1">
              <a:buFontTx/>
              <a:buChar char="•"/>
            </a:pPr>
            <a:r>
              <a:rPr lang="en-US" dirty="0" smtClean="0"/>
              <a:t>Preventing data loss</a:t>
            </a:r>
          </a:p>
          <a:p>
            <a:pPr lvl="1" eaLnBrk="1" hangingPunct="1">
              <a:buFontTx/>
              <a:buChar char="•"/>
            </a:pPr>
            <a:r>
              <a:rPr lang="en-US" dirty="0" smtClean="0"/>
              <a:t>Use physical backups – off-site storage using tapes or disks in case of loss of equipment</a:t>
            </a:r>
          </a:p>
          <a:p>
            <a:endParaRPr lang="en-US" dirty="0"/>
          </a:p>
        </p:txBody>
      </p:sp>
      <p:sp>
        <p:nvSpPr>
          <p:cNvPr id="4" name="Slide Number Placeholder 3"/>
          <p:cNvSpPr>
            <a:spLocks noGrp="1"/>
          </p:cNvSpPr>
          <p:nvPr>
            <p:ph type="sldNum" sz="quarter" idx="10"/>
          </p:nvPr>
        </p:nvSpPr>
        <p:spPr/>
        <p:txBody>
          <a:bodyPr/>
          <a:lstStyle/>
          <a:p>
            <a:fld id="{74D71E8C-0F87-4490-A3E9-91436D3E5857}" type="slidenum">
              <a:rPr lang="en-US" smtClean="0"/>
              <a:pPr/>
              <a:t>25</a:t>
            </a:fld>
            <a:endParaRPr lang="en-US" dirty="0"/>
          </a:p>
        </p:txBody>
      </p:sp>
    </p:spTree>
    <p:extLst>
      <p:ext uri="{BB962C8B-B14F-4D97-AF65-F5344CB8AC3E}">
        <p14:creationId xmlns:p14="http://schemas.microsoft.com/office/powerpoint/2010/main" val="34660210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D71E8C-0F87-4490-A3E9-91436D3E5857}" type="slidenum">
              <a:rPr lang="en-US" smtClean="0"/>
              <a:pPr/>
              <a:t>26</a:t>
            </a:fld>
            <a:endParaRPr lang="en-US" dirty="0"/>
          </a:p>
        </p:txBody>
      </p:sp>
    </p:spTree>
    <p:extLst>
      <p:ext uri="{BB962C8B-B14F-4D97-AF65-F5344CB8AC3E}">
        <p14:creationId xmlns:p14="http://schemas.microsoft.com/office/powerpoint/2010/main" val="34350134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a:buFontTx/>
              <a:buNone/>
            </a:pPr>
            <a:r>
              <a:rPr lang="en-US" dirty="0" smtClean="0"/>
              <a:t>Technology</a:t>
            </a:r>
            <a:r>
              <a:rPr lang="en-US" baseline="0" dirty="0" smtClean="0"/>
              <a:t> is moving so fast it is hard for our legal system to keep up.  The essential element that controls how computers are used today is ethics </a:t>
            </a:r>
            <a:r>
              <a:rPr lang="en-US" dirty="0" smtClean="0"/>
              <a:t>(key</a:t>
            </a:r>
            <a:r>
              <a:rPr lang="en-US" baseline="0" dirty="0" smtClean="0"/>
              <a:t> term) </a:t>
            </a:r>
          </a:p>
          <a:p>
            <a:pPr>
              <a:buFontTx/>
              <a:buNone/>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Computer ethics (key</a:t>
            </a:r>
            <a:r>
              <a:rPr lang="en-US" baseline="0" dirty="0" smtClean="0"/>
              <a:t> term) </a:t>
            </a:r>
            <a:r>
              <a:rPr lang="en-US" dirty="0" smtClean="0"/>
              <a:t> -</a:t>
            </a:r>
            <a:r>
              <a:rPr lang="en-US" baseline="0" dirty="0" smtClean="0"/>
              <a:t> g</a:t>
            </a:r>
            <a:r>
              <a:rPr lang="en-US" dirty="0" smtClean="0"/>
              <a:t>uidelines for the morally acceptable use of computers </a:t>
            </a:r>
          </a:p>
          <a:p>
            <a:pPr>
              <a:buFontTx/>
              <a:buNone/>
            </a:pPr>
            <a:endParaRPr lang="en-US" baseline="0" dirty="0" smtClean="0"/>
          </a:p>
          <a:p>
            <a:pPr>
              <a:buFontTx/>
              <a:buNone/>
            </a:pPr>
            <a:r>
              <a:rPr lang="en-US" baseline="0" dirty="0" smtClean="0"/>
              <a:t>Copyright </a:t>
            </a:r>
            <a:r>
              <a:rPr lang="en-US" dirty="0" smtClean="0"/>
              <a:t>(key</a:t>
            </a:r>
            <a:r>
              <a:rPr lang="en-US" baseline="0" dirty="0" smtClean="0"/>
              <a:t> term) – legal concept that gives content creators full rights</a:t>
            </a:r>
          </a:p>
          <a:p>
            <a:pPr>
              <a:buFontTx/>
              <a:buNone/>
            </a:pPr>
            <a:endParaRPr lang="en-US" baseline="0" dirty="0" smtClean="0"/>
          </a:p>
          <a:p>
            <a:pPr>
              <a:buFontTx/>
              <a:buNone/>
            </a:pPr>
            <a:r>
              <a:rPr lang="en-US" baseline="0" dirty="0" smtClean="0"/>
              <a:t>Software piracy </a:t>
            </a:r>
            <a:r>
              <a:rPr lang="en-US" dirty="0" smtClean="0"/>
              <a:t>(key</a:t>
            </a:r>
            <a:r>
              <a:rPr lang="en-US" baseline="0" dirty="0" smtClean="0"/>
              <a:t> term) – unauthorized copying and / or distribution of software</a:t>
            </a:r>
          </a:p>
          <a:p>
            <a:pPr lvl="0">
              <a:buFontTx/>
              <a:buNone/>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Digital rights management (key</a:t>
            </a:r>
            <a:r>
              <a:rPr lang="en-US" baseline="0" dirty="0" smtClean="0"/>
              <a:t> term) </a:t>
            </a:r>
            <a:r>
              <a:rPr lang="en-US" dirty="0" smtClean="0"/>
              <a:t>– prevents copyright violations</a:t>
            </a:r>
          </a:p>
          <a:p>
            <a:pPr lvl="0">
              <a:buFontTx/>
              <a:buNone/>
            </a:pPr>
            <a:endParaRPr lang="en-US" dirty="0" smtClean="0"/>
          </a:p>
          <a:p>
            <a:pPr lvl="0">
              <a:buFontTx/>
              <a:buNone/>
            </a:pPr>
            <a:r>
              <a:rPr lang="en-US" dirty="0" smtClean="0"/>
              <a:t>Digital Millennium Copyright Act (key</a:t>
            </a:r>
            <a:r>
              <a:rPr lang="en-US" baseline="0" dirty="0" smtClean="0"/>
              <a:t> term) </a:t>
            </a:r>
            <a:r>
              <a:rPr lang="en-US" dirty="0" smtClean="0"/>
              <a:t>– illegal to deactivate or disable antipiracy technologies such as DRM</a:t>
            </a:r>
          </a:p>
          <a:p>
            <a:pPr lvl="0">
              <a:buFontTx/>
              <a:buNone/>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27</a:t>
            </a:fld>
            <a:endParaRPr lang="en-US" dirty="0"/>
          </a:p>
        </p:txBody>
      </p:sp>
    </p:spTree>
    <p:extLst>
      <p:ext uri="{BB962C8B-B14F-4D97-AF65-F5344CB8AC3E}">
        <p14:creationId xmlns:p14="http://schemas.microsoft.com/office/powerpoint/2010/main" val="103694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Plagiarism (key</a:t>
            </a:r>
            <a:r>
              <a:rPr lang="en-US" baseline="0" dirty="0" smtClean="0"/>
              <a:t> term) </a:t>
            </a:r>
            <a:r>
              <a:rPr lang="en-US" dirty="0" smtClean="0"/>
              <a:t>– representing some other person’s work and ideas as your own without giving credit to the original person’s work and ideas as your own committed by a plagiarist (key term)</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28</a:t>
            </a:fld>
            <a:endParaRPr lang="en-US"/>
          </a:p>
        </p:txBody>
      </p:sp>
    </p:spTree>
    <p:extLst>
      <p:ext uri="{BB962C8B-B14F-4D97-AF65-F5344CB8AC3E}">
        <p14:creationId xmlns:p14="http://schemas.microsoft.com/office/powerpoint/2010/main" val="34553700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D71E8C-0F87-4490-A3E9-91436D3E5857}" type="slidenum">
              <a:rPr lang="en-US" smtClean="0"/>
              <a:pPr/>
              <a:t>29</a:t>
            </a:fld>
            <a:endParaRPr lang="en-US" dirty="0"/>
          </a:p>
        </p:txBody>
      </p:sp>
    </p:spTree>
    <p:extLst>
      <p:ext uri="{BB962C8B-B14F-4D97-AF65-F5344CB8AC3E}">
        <p14:creationId xmlns:p14="http://schemas.microsoft.com/office/powerpoint/2010/main" val="34710388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D71E8C-0F87-4490-A3E9-91436D3E5857}" type="slidenum">
              <a:rPr lang="en-US" smtClean="0"/>
              <a:pPr/>
              <a:t>30</a:t>
            </a:fld>
            <a:endParaRPr lang="en-US" dirty="0"/>
          </a:p>
        </p:txBody>
      </p:sp>
    </p:spTree>
    <p:extLst>
      <p:ext uri="{BB962C8B-B14F-4D97-AF65-F5344CB8AC3E}">
        <p14:creationId xmlns:p14="http://schemas.microsoft.com/office/powerpoint/2010/main" val="190774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a:t>
            </a:fld>
            <a:endParaRPr lang="en-US" dirty="0"/>
          </a:p>
        </p:txBody>
      </p:sp>
    </p:spTree>
    <p:extLst>
      <p:ext uri="{BB962C8B-B14F-4D97-AF65-F5344CB8AC3E}">
        <p14:creationId xmlns:p14="http://schemas.microsoft.com/office/powerpoint/2010/main" val="92166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US" dirty="0" smtClean="0"/>
              <a:t>Have students turn to the end of Chapter 9 in their textbooks to view the same “Open-Ended” questions/statements.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31</a:t>
            </a:fld>
            <a:endParaRPr lang="en-US" dirty="0"/>
          </a:p>
        </p:txBody>
      </p:sp>
    </p:spTree>
    <p:extLst>
      <p:ext uri="{BB962C8B-B14F-4D97-AF65-F5344CB8AC3E}">
        <p14:creationId xmlns:p14="http://schemas.microsoft.com/office/powerpoint/2010/main" val="22673748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Char char="•"/>
            </a:pPr>
            <a:r>
              <a:rPr lang="en-US" dirty="0" smtClean="0"/>
              <a:t>Have students turn to the end of Chapter 9 in their textbooks to view the same “Open-Ended” questions/statements.</a:t>
            </a:r>
          </a:p>
          <a:p>
            <a:pPr eaLnBrk="1" hangingPunct="1"/>
            <a:endParaRPr lang="en-US" dirty="0" smtClean="0"/>
          </a:p>
          <a:p>
            <a:pPr eaLnBrk="1" hangingPunct="1"/>
            <a:endParaRPr lang="en-US" dirty="0" smtClean="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32</a:t>
            </a:fld>
            <a:endParaRPr lang="en-US" dirty="0"/>
          </a:p>
        </p:txBody>
      </p:sp>
    </p:spTree>
    <p:extLst>
      <p:ext uri="{BB962C8B-B14F-4D97-AF65-F5344CB8AC3E}">
        <p14:creationId xmlns:p14="http://schemas.microsoft.com/office/powerpoint/2010/main" val="1999885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smtClean="0"/>
              <a:t>Information systems consist of people, procedures, software, hardware, data and the Internet. </a:t>
            </a:r>
          </a:p>
          <a:p>
            <a:endParaRPr lang="en-US" dirty="0" smtClean="0"/>
          </a:p>
          <a:p>
            <a:r>
              <a:rPr lang="en-US" dirty="0" smtClean="0"/>
              <a:t>Negative</a:t>
            </a:r>
            <a:r>
              <a:rPr lang="en-US" baseline="0" dirty="0" smtClean="0"/>
              <a:t> impact concerns:</a:t>
            </a:r>
          </a:p>
          <a:p>
            <a:pPr marL="171450" indent="-171450">
              <a:buFont typeface="Arial" panose="020B0604020202020204" pitchFamily="34" charset="0"/>
              <a:buChar char="•"/>
            </a:pPr>
            <a:r>
              <a:rPr lang="en-US" baseline="0" dirty="0" smtClean="0"/>
              <a:t>Privacy</a:t>
            </a:r>
          </a:p>
          <a:p>
            <a:pPr marL="171450" indent="-171450">
              <a:buFont typeface="Arial" panose="020B0604020202020204" pitchFamily="34" charset="0"/>
              <a:buChar char="•"/>
            </a:pPr>
            <a:r>
              <a:rPr lang="en-US" baseline="0" dirty="0" smtClean="0"/>
              <a:t>Security</a:t>
            </a:r>
          </a:p>
          <a:p>
            <a:pPr marL="171450" indent="-171450">
              <a:buFont typeface="Arial" panose="020B0604020202020204" pitchFamily="34" charset="0"/>
              <a:buChar char="•"/>
            </a:pPr>
            <a:r>
              <a:rPr lang="en-US" baseline="0" dirty="0" smtClean="0"/>
              <a:t>Ethics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4</a:t>
            </a:fld>
            <a:endParaRPr lang="en-US" dirty="0"/>
          </a:p>
        </p:txBody>
      </p:sp>
    </p:spTree>
    <p:extLst>
      <p:ext uri="{BB962C8B-B14F-4D97-AF65-F5344CB8AC3E}">
        <p14:creationId xmlns:p14="http://schemas.microsoft.com/office/powerpoint/2010/main" val="4164252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dirty="0" smtClean="0"/>
              <a:t>Privacy (key</a:t>
            </a:r>
            <a:r>
              <a:rPr lang="en-US" baseline="0" dirty="0" smtClean="0"/>
              <a:t> term) concerns the collection and use of data about individuals</a:t>
            </a:r>
            <a:endParaRPr lang="en-US" dirty="0" smtClean="0"/>
          </a:p>
          <a:p>
            <a:pPr lvl="1" eaLnBrk="1" hangingPunct="1">
              <a:buFontTx/>
              <a:buChar char="•"/>
            </a:pPr>
            <a:r>
              <a:rPr lang="en-US" dirty="0" smtClean="0"/>
              <a:t>Accuracy (key</a:t>
            </a:r>
            <a:r>
              <a:rPr lang="en-US" baseline="0" dirty="0" smtClean="0"/>
              <a:t> term) </a:t>
            </a:r>
            <a:r>
              <a:rPr lang="en-US" dirty="0" smtClean="0"/>
              <a:t>– responsibility of those who collect data</a:t>
            </a:r>
          </a:p>
          <a:p>
            <a:pPr lvl="2" eaLnBrk="1" hangingPunct="1">
              <a:buFontTx/>
              <a:buChar char="•"/>
            </a:pPr>
            <a:r>
              <a:rPr lang="en-US" dirty="0" smtClean="0"/>
              <a:t>Secure</a:t>
            </a:r>
          </a:p>
          <a:p>
            <a:pPr lvl="2" eaLnBrk="1" hangingPunct="1">
              <a:buFontTx/>
              <a:buChar char="•"/>
            </a:pPr>
            <a:r>
              <a:rPr lang="en-US" dirty="0" smtClean="0"/>
              <a:t>Correct</a:t>
            </a:r>
          </a:p>
          <a:p>
            <a:pPr lvl="1" eaLnBrk="1" hangingPunct="1">
              <a:buFontTx/>
              <a:buChar char="•"/>
            </a:pPr>
            <a:r>
              <a:rPr lang="en-US" dirty="0" smtClean="0"/>
              <a:t>Property (key</a:t>
            </a:r>
            <a:r>
              <a:rPr lang="en-US" baseline="0" dirty="0" smtClean="0"/>
              <a:t> term) </a:t>
            </a:r>
            <a:r>
              <a:rPr lang="en-US" dirty="0" smtClean="0"/>
              <a:t>– who owns data and who has rights to software</a:t>
            </a:r>
          </a:p>
          <a:p>
            <a:pPr lvl="1" eaLnBrk="1" hangingPunct="1">
              <a:buFontTx/>
              <a:buChar char="•"/>
            </a:pPr>
            <a:r>
              <a:rPr lang="en-US" dirty="0" smtClean="0"/>
              <a:t>Access (key</a:t>
            </a:r>
            <a:r>
              <a:rPr lang="en-US" baseline="0" dirty="0" smtClean="0"/>
              <a:t> term) </a:t>
            </a:r>
            <a:r>
              <a:rPr lang="en-US" dirty="0" smtClean="0"/>
              <a:t>– responsibility of those who control data and use of data</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5</a:t>
            </a:fld>
            <a:endParaRPr lang="en-US" dirty="0"/>
          </a:p>
        </p:txBody>
      </p:sp>
    </p:spTree>
    <p:extLst>
      <p:ext uri="{BB962C8B-B14F-4D97-AF65-F5344CB8AC3E}">
        <p14:creationId xmlns:p14="http://schemas.microsoft.com/office/powerpoint/2010/main" val="2902938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sz="1100" dirty="0" smtClean="0"/>
              <a:t>Big data (key term) ever growing volume of data</a:t>
            </a:r>
          </a:p>
          <a:p>
            <a:pPr eaLnBrk="1" hangingPunct="1">
              <a:buFontTx/>
              <a:buNone/>
            </a:pPr>
            <a:endParaRPr lang="en-US" sz="1100" dirty="0"/>
          </a:p>
          <a:p>
            <a:pPr eaLnBrk="1" hangingPunct="1">
              <a:buFontTx/>
              <a:buNone/>
            </a:pPr>
            <a:r>
              <a:rPr lang="en-US" sz="1100" dirty="0"/>
              <a:t>Data collected and stored on citizens every day </a:t>
            </a:r>
          </a:p>
          <a:p>
            <a:pPr eaLnBrk="1" hangingPunct="1">
              <a:buFontTx/>
              <a:buNone/>
            </a:pPr>
            <a:r>
              <a:rPr lang="en-US" sz="1100" dirty="0"/>
              <a:t>Collectors include </a:t>
            </a:r>
          </a:p>
          <a:p>
            <a:pPr lvl="1" eaLnBrk="1" hangingPunct="1">
              <a:buFontTx/>
              <a:buChar char="•"/>
            </a:pPr>
            <a:r>
              <a:rPr lang="en-US" sz="1100" dirty="0"/>
              <a:t>Government agencies </a:t>
            </a:r>
            <a:endParaRPr lang="en-US" sz="1100" dirty="0" smtClean="0"/>
          </a:p>
          <a:p>
            <a:pPr lvl="1" eaLnBrk="1" hangingPunct="1">
              <a:buFontTx/>
              <a:buChar char="•"/>
            </a:pPr>
            <a:r>
              <a:rPr lang="en-US" sz="1100" dirty="0" smtClean="0"/>
              <a:t>Telephone </a:t>
            </a:r>
            <a:r>
              <a:rPr lang="en-US" sz="1100" dirty="0"/>
              <a:t>companies </a:t>
            </a:r>
            <a:endParaRPr lang="en-US" sz="1100" dirty="0" smtClean="0"/>
          </a:p>
          <a:p>
            <a:pPr lvl="1" eaLnBrk="1" hangingPunct="1">
              <a:buFontTx/>
              <a:buChar char="•"/>
            </a:pPr>
            <a:r>
              <a:rPr lang="en-US" sz="1100" dirty="0" smtClean="0"/>
              <a:t>Credit</a:t>
            </a:r>
            <a:r>
              <a:rPr lang="en-US" sz="1100" baseline="0" dirty="0" smtClean="0"/>
              <a:t> card companies</a:t>
            </a:r>
          </a:p>
          <a:p>
            <a:pPr lvl="1" eaLnBrk="1" hangingPunct="1">
              <a:buFontTx/>
              <a:buChar char="•"/>
            </a:pPr>
            <a:r>
              <a:rPr lang="en-US" sz="1100" baseline="0" dirty="0" smtClean="0"/>
              <a:t>Supermarket scanners</a:t>
            </a:r>
          </a:p>
          <a:p>
            <a:pPr lvl="1" eaLnBrk="1" hangingPunct="1">
              <a:buFontTx/>
              <a:buChar char="•"/>
            </a:pPr>
            <a:r>
              <a:rPr lang="en-US" sz="1100" baseline="0" dirty="0" smtClean="0"/>
              <a:t>Financial institutions</a:t>
            </a:r>
          </a:p>
          <a:p>
            <a:pPr lvl="1" eaLnBrk="1" hangingPunct="1">
              <a:buFontTx/>
              <a:buChar char="•"/>
            </a:pPr>
            <a:r>
              <a:rPr lang="en-US" sz="1100" baseline="0" dirty="0" smtClean="0"/>
              <a:t>Search engines</a:t>
            </a:r>
          </a:p>
          <a:p>
            <a:pPr lvl="1" eaLnBrk="1" hangingPunct="1">
              <a:buFontTx/>
              <a:buChar char="•"/>
            </a:pPr>
            <a:r>
              <a:rPr lang="en-US" sz="1100" baseline="0" dirty="0" smtClean="0"/>
              <a:t>Social networking sites</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Information resellers (key term) or information brokers (key term) collects and sells personal data. The create electronic profiles (key term)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6</a:t>
            </a:fld>
            <a:endParaRPr lang="en-US" dirty="0"/>
          </a:p>
        </p:txBody>
      </p:sp>
    </p:spTree>
    <p:extLst>
      <p:ext uri="{BB962C8B-B14F-4D97-AF65-F5344CB8AC3E}">
        <p14:creationId xmlns:p14="http://schemas.microsoft.com/office/powerpoint/2010/main" val="837581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sz="1100" dirty="0" smtClean="0"/>
              <a:t>Concerns </a:t>
            </a:r>
            <a:r>
              <a:rPr lang="en-US" sz="1100" dirty="0"/>
              <a:t>include:</a:t>
            </a:r>
          </a:p>
          <a:p>
            <a:pPr lvl="1" eaLnBrk="1" hangingPunct="1">
              <a:buFontTx/>
              <a:buChar char="•"/>
            </a:pPr>
            <a:r>
              <a:rPr lang="en-US" sz="1100" dirty="0"/>
              <a:t>Spreading information without consent – example: collecting your shopping habits and sharing; or medical records, or driver’s license number	</a:t>
            </a:r>
          </a:p>
          <a:p>
            <a:pPr lvl="2" eaLnBrk="1" hangingPunct="1">
              <a:buFontTx/>
              <a:buChar char="•"/>
            </a:pPr>
            <a:r>
              <a:rPr lang="en-US" sz="1100" dirty="0"/>
              <a:t>Last year over 10 million people were victimized by identity theft (key term) (illegal assumption of someone’s identity for economic gain)</a:t>
            </a:r>
          </a:p>
          <a:p>
            <a:pPr lvl="1" eaLnBrk="1" hangingPunct="1">
              <a:buFontTx/>
              <a:buChar char="•"/>
            </a:pPr>
            <a:r>
              <a:rPr lang="en-US" sz="1100" dirty="0"/>
              <a:t>Spreading inaccurate information – </a:t>
            </a:r>
            <a:r>
              <a:rPr lang="en-US" sz="1100" dirty="0" smtClean="0"/>
              <a:t>once you are tagged that photo can become a part of your electronic profile</a:t>
            </a:r>
            <a:endParaRPr lang="en-US" sz="1100" dirty="0"/>
          </a:p>
          <a:p>
            <a:pPr lvl="2" eaLnBrk="1" hangingPunct="1">
              <a:buFontTx/>
              <a:buChar char="•"/>
            </a:pPr>
            <a:r>
              <a:rPr lang="en-US" sz="1100" dirty="0"/>
              <a:t>Mistaken Identity (key term) – an electronic profile of one person is switched with another</a:t>
            </a:r>
          </a:p>
          <a:p>
            <a:pPr eaLnBrk="1" hangingPunct="1">
              <a:buFontTx/>
              <a:buNone/>
            </a:pPr>
            <a:r>
              <a:rPr lang="en-US" sz="1100" dirty="0"/>
              <a:t>Under the Freedom of Information Act (key term)  you are entitled to look at your records held by government agencies.</a:t>
            </a:r>
          </a:p>
          <a:p>
            <a:pPr eaLnBrk="1" hangingPunct="1"/>
            <a:r>
              <a:rPr lang="en-US" dirty="0" smtClean="0"/>
              <a:t>	</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7</a:t>
            </a:fld>
            <a:endParaRPr lang="en-US" dirty="0"/>
          </a:p>
        </p:txBody>
      </p:sp>
    </p:spTree>
    <p:extLst>
      <p:ext uri="{BB962C8B-B14F-4D97-AF65-F5344CB8AC3E}">
        <p14:creationId xmlns:p14="http://schemas.microsoft.com/office/powerpoint/2010/main" val="1417553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8</a:t>
            </a:fld>
            <a:endParaRPr lang="en-US" dirty="0"/>
          </a:p>
        </p:txBody>
      </p:sp>
    </p:spTree>
    <p:extLst>
      <p:ext uri="{BB962C8B-B14F-4D97-AF65-F5344CB8AC3E}">
        <p14:creationId xmlns:p14="http://schemas.microsoft.com/office/powerpoint/2010/main" val="2348572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eaLnBrk="1" hangingPunct="1">
              <a:buFontTx/>
              <a:buNone/>
            </a:pPr>
            <a:r>
              <a:rPr lang="en-US" sz="1000" dirty="0"/>
              <a:t>Illusion of anonymity (key term) -that if you are on the Internet and selective about disclosing names or other personal information that no one knows who you are or how to “find” you - false</a:t>
            </a:r>
          </a:p>
          <a:p>
            <a:pPr eaLnBrk="1" hangingPunct="1">
              <a:buFontTx/>
              <a:buChar char="•"/>
            </a:pPr>
            <a:endParaRPr lang="en-US" sz="1000"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40010257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p:cNvSpPr/>
          <p:nvPr userDrawn="1"/>
        </p:nvSpPr>
        <p:spPr bwMode="ltGray">
          <a:xfrm>
            <a:off x="0" y="6492240"/>
            <a:ext cx="12192000" cy="36576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F7566273-D631-43B1-86C1-B61A4D1BB2F7}" type="datetime1">
              <a:rPr lang="en-US" smtClean="0">
                <a:solidFill>
                  <a:prstClr val="white"/>
                </a:solidFill>
              </a:rPr>
              <a:pPr/>
              <a:t>9/10/2017</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smtClean="0">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userDrawn="1">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9" name="TextBox 18"/>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Tree>
    <p:extLst>
      <p:ext uri="{BB962C8B-B14F-4D97-AF65-F5344CB8AC3E}">
        <p14:creationId xmlns:p14="http://schemas.microsoft.com/office/powerpoint/2010/main" val="1294787059"/>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enter quotation text.</a:t>
            </a:r>
            <a:endParaRPr lang="en-US" dirty="0"/>
          </a:p>
        </p:txBody>
      </p:sp>
      <p:sp>
        <p:nvSpPr>
          <p:cNvPr id="4" name="Date Placeholder 3"/>
          <p:cNvSpPr>
            <a:spLocks noGrp="1"/>
          </p:cNvSpPr>
          <p:nvPr>
            <p:ph type="dt" sz="half" idx="10"/>
          </p:nvPr>
        </p:nvSpPr>
        <p:spPr/>
        <p:txBody>
          <a:bodyPr/>
          <a:lstStyle/>
          <a:p>
            <a:fld id="{3E9E8D10-BEF8-4B24-A405-20865B02A8E5}" type="datetime1">
              <a:rPr lang="en-US" smtClean="0">
                <a:solidFill>
                  <a:prstClr val="black">
                    <a:alpha val="60000"/>
                  </a:prstClr>
                </a:solidFill>
              </a:rPr>
              <a:pPr/>
              <a:t>9/10/2017</a:t>
            </a:fld>
            <a:endParaRPr lang="en-US">
              <a:solidFill>
                <a:prstClr val="black">
                  <a:alpha val="60000"/>
                </a:prstClr>
              </a:solidFill>
            </a:endParaRPr>
          </a:p>
        </p:txBody>
      </p:sp>
      <p:sp>
        <p:nvSpPr>
          <p:cNvPr id="5" name="Footer Placeholder 4"/>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smtClean="0">
                <a:solidFill>
                  <a:srgbClr val="D15845">
                    <a:lumMod val="50000"/>
                  </a:srgbClr>
                </a:solidFill>
              </a:rPr>
              <a:t>”</a:t>
            </a:r>
            <a:endParaRPr lang="en-US" dirty="0">
              <a:solidFill>
                <a:srgbClr val="D15845">
                  <a:lumMod val="50000"/>
                </a:srgbClr>
              </a:solidFill>
            </a:endParaRP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Master title style  </a:t>
            </a:r>
            <a:endParaRPr lang="en-US" dirty="0"/>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F6256D38-0405-4CE4-A2A4-B1F49A27DF9C}" type="datetime1">
              <a:rPr lang="en-US" smtClean="0"/>
              <a:pPr/>
              <a:t>9/10/2017</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91380455"/>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smtClean="0"/>
              <a:t>Click to Edit Title</a:t>
            </a:r>
            <a:endParaRPr lang="en-US" dirty="0"/>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smtClean="0"/>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134DB0C4-BD5D-49AD-AEE6-079F63B18A1A}" type="datetime1">
              <a:rPr lang="en-US" smtClean="0">
                <a:solidFill>
                  <a:prstClr val="white"/>
                </a:solidFill>
              </a:rPr>
              <a:pPr/>
              <a:t>9/10/2017</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dirty="0" smtClean="0">
                <a:solidFill>
                  <a:prstClr val="white"/>
                </a:solidFill>
              </a:rPr>
              <a:t>Footer text goes here</a:t>
            </a:r>
            <a:endParaRPr lang="en-US" dirty="0">
              <a:solidFill>
                <a:prstClr val="white"/>
              </a:solidFill>
            </a:endParaRPr>
          </a:p>
        </p:txBody>
      </p:sp>
      <p:sp>
        <p:nvSpPr>
          <p:cNvPr id="17" name="Rectangle 16"/>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2479715154"/>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33742F2-6D99-486D-8848-CD9D61A3147F}" type="datetime1">
              <a:rPr lang="en-US" smtClean="0"/>
              <a:pPr/>
              <a:t>9/10/2017</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1FF48EFD-E125-49CB-A514-2A51628F9FEC}" type="datetime1">
              <a:rPr lang="en-US" smtClean="0"/>
              <a:pPr/>
              <a:t>9/10/2017</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smtClean="0"/>
              <a:t>Footer text goes here</a:t>
            </a:r>
            <a:endParaRPr lang="en-US" dirty="0"/>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01B7A4E9-8F28-416E-AB9B-6B37F91A72C0}" type="datetime1">
              <a:rPr lang="en-US" smtClean="0"/>
              <a:pPr/>
              <a:t>9/10/2017</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32021892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BD424CD5-80D2-4112-9AE5-01B02260C8E8}" type="datetime1">
              <a:rPr lang="en-US" smtClean="0"/>
              <a:pPr/>
              <a:t>9/10/2017</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Footer text goes here</a:t>
            </a:r>
            <a:endParaRPr lang="en-US" dirty="0"/>
          </a:p>
        </p:txBody>
      </p:sp>
    </p:spTree>
    <p:extLst>
      <p:ext uri="{BB962C8B-B14F-4D97-AF65-F5344CB8AC3E}">
        <p14:creationId xmlns:p14="http://schemas.microsoft.com/office/powerpoint/2010/main" val="2017888301"/>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a:t>
            </a:r>
            <a:br>
              <a:rPr lang="en-US" dirty="0" smtClean="0"/>
            </a:br>
            <a:r>
              <a:rPr lang="en-US" dirty="0" smtClean="0"/>
              <a:t>Master title style</a:t>
            </a:r>
            <a:endParaRPr lang="en-US" dirty="0"/>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DDA6ECE4-C18C-4628-9F42-120CDEDA8D7D}" type="datetime1">
              <a:rPr lang="en-US" smtClean="0">
                <a:solidFill>
                  <a:prstClr val="black">
                    <a:alpha val="60000"/>
                  </a:prstClr>
                </a:solidFill>
              </a:rPr>
              <a:pPr/>
              <a:t>9/10/2017</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06557748"/>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32011B5-C6A9-4901-AE25-FD1E35ACE627}" type="datetime1">
              <a:rPr lang="en-US" smtClean="0">
                <a:solidFill>
                  <a:prstClr val="black">
                    <a:alpha val="60000"/>
                  </a:prstClr>
                </a:solidFill>
              </a:rPr>
              <a:pPr/>
              <a:t>9/10/2017</a:t>
            </a:fld>
            <a:endParaRPr lang="en-US">
              <a:solidFill>
                <a:prstClr val="black">
                  <a:alpha val="60000"/>
                </a:prstClr>
              </a:solidFill>
            </a:endParaRPr>
          </a:p>
        </p:txBody>
      </p:sp>
      <p:sp>
        <p:nvSpPr>
          <p:cNvPr id="6" name="Footer Placeholder 5"/>
          <p:cNvSpPr>
            <a:spLocks noGrp="1"/>
          </p:cNvSpPr>
          <p:nvPr>
            <p:ph type="ftr" sz="quarter" idx="11"/>
          </p:nvPr>
        </p:nvSpPr>
        <p:spPr/>
        <p:txBody>
          <a:bodyPr/>
          <a:lstStyle/>
          <a:p>
            <a:r>
              <a:rPr lang="en-US" smtClean="0">
                <a:solidFill>
                  <a:prstClr val="black">
                    <a:alpha val="60000"/>
                  </a:prstClr>
                </a:solidFill>
              </a:rPr>
              <a:t>Footer text goes here</a:t>
            </a:r>
            <a:endParaRPr lang="en-US">
              <a:solidFill>
                <a:prstClr val="black">
                  <a:alpha val="60000"/>
                </a:prstClr>
              </a:solidFill>
            </a:endParaRP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15836373"/>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white"/>
                </a:solidFill>
                <a:latin typeface="Verdana" panose="020B0604030504040204" pitchFamily="34" charset="0"/>
                <a:ea typeface="Verdana" panose="020B0604030504040204" pitchFamily="34" charset="0"/>
                <a:cs typeface="Verdana" panose="020B0604030504040204" pitchFamily="34" charset="0"/>
              </a:rPr>
              <a:t>Computing</a:t>
            </a:r>
            <a:r>
              <a:rPr lang="en-US" dirty="0">
                <a:solidFill>
                  <a:prstClr val="white"/>
                </a:solidFill>
              </a:rPr>
              <a:t> Essentials </a:t>
            </a:r>
            <a:r>
              <a:rPr lang="en-US" dirty="0" smtClean="0">
                <a:solidFill>
                  <a:prstClr val="white"/>
                </a:solidFill>
              </a:rPr>
              <a:t>2017</a:t>
            </a:r>
            <a:endParaRPr lang="en-US" dirty="0">
              <a:solidFill>
                <a:prstClr val="white"/>
              </a:solidFill>
            </a:endParaRPr>
          </a:p>
        </p:txBody>
      </p:sp>
      <p:sp>
        <p:nvSpPr>
          <p:cNvPr id="7" name="Rectangle 6"/>
          <p:cNvSpPr/>
          <p:nvPr/>
        </p:nvSpPr>
        <p:spPr bwMode="ltGray">
          <a:xfrm>
            <a:off x="0" y="6583680"/>
            <a:ext cx="12192000" cy="274320"/>
          </a:xfrm>
          <a:prstGeom prst="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a:t>
            </a:r>
            <a:r>
              <a:rPr lang="en-US" sz="800" dirty="0" smtClean="0">
                <a:solidFill>
                  <a:prstClr val="white"/>
                </a:solidFill>
                <a:latin typeface="Verdana" panose="020B0604030504040204" pitchFamily="34" charset="0"/>
                <a:ea typeface="Verdana" panose="020B0604030504040204" pitchFamily="34" charset="0"/>
                <a:cs typeface="Verdana" panose="020B0604030504040204" pitchFamily="34" charset="0"/>
              </a:rPr>
              <a:t>2017 </a:t>
            </a: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74F60C60-2E1F-45C2-9272-67C39C48D034}" type="datetime1">
              <a:rPr lang="en-US" smtClean="0"/>
              <a:pPr/>
              <a:t>9/10/2017</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Footer text goes here</a:t>
            </a:r>
            <a:endParaRPr lang="en-US" dirty="0"/>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smtClean="0"/>
              <a:t>Click to edit Master title </a:t>
            </a:r>
            <a:br>
              <a:rPr lang="en-US" dirty="0" smtClean="0"/>
            </a:br>
            <a:r>
              <a:rPr lang="en-US" dirty="0" smtClean="0"/>
              <a:t>style</a:t>
            </a:r>
            <a:endParaRPr lang="en-US" dirty="0"/>
          </a:p>
        </p:txBody>
      </p:sp>
      <p:sp>
        <p:nvSpPr>
          <p:cNvPr id="3" name="Rectangle 2"/>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userDrawn="1"/>
        </p:nvPicPr>
        <p:blipFill rotWithShape="1">
          <a:blip r:embed="rId12"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Tree>
    <p:extLst>
      <p:ext uri="{BB962C8B-B14F-4D97-AF65-F5344CB8AC3E}">
        <p14:creationId xmlns:p14="http://schemas.microsoft.com/office/powerpoint/2010/main" val="1937855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slow">
    <p:cover/>
  </p:transition>
  <p:hf sldNum="0"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Privacy,  Security,</a:t>
            </a:r>
            <a:br>
              <a:rPr lang="en-US" dirty="0" smtClean="0"/>
            </a:br>
            <a:r>
              <a:rPr lang="en-US" dirty="0" smtClean="0"/>
              <a:t>and Ethics</a:t>
            </a:r>
            <a:endParaRPr lang="en-US" dirty="0"/>
          </a:p>
        </p:txBody>
      </p:sp>
      <p:sp>
        <p:nvSpPr>
          <p:cNvPr id="6" name="Text Placeholder 5"/>
          <p:cNvSpPr>
            <a:spLocks noGrp="1"/>
          </p:cNvSpPr>
          <p:nvPr>
            <p:ph type="body" idx="1"/>
          </p:nvPr>
        </p:nvSpPr>
        <p:spPr/>
        <p:txBody>
          <a:bodyPr>
            <a:normAutofit fontScale="92500" lnSpcReduction="20000"/>
          </a:bodyPr>
          <a:lstStyle/>
          <a:p>
            <a:r>
              <a:rPr lang="en-US" dirty="0" smtClean="0"/>
              <a:t>Chapter 9</a:t>
            </a:r>
            <a:endParaRPr lang="en-US" dirty="0"/>
          </a:p>
        </p:txBody>
      </p:sp>
      <p:sp>
        <p:nvSpPr>
          <p:cNvPr id="8" name="TextBox 7"/>
          <p:cNvSpPr txBox="1"/>
          <p:nvPr/>
        </p:nvSpPr>
        <p:spPr>
          <a:xfrm>
            <a:off x="375947" y="0"/>
            <a:ext cx="574196" cy="1015663"/>
          </a:xfrm>
          <a:prstGeom prst="rect">
            <a:avLst/>
          </a:prstGeom>
          <a:noFill/>
        </p:spPr>
        <p:txBody>
          <a:bodyPr wrap="none" rtlCol="0">
            <a:spAutoFit/>
          </a:bodyPr>
          <a:lstStyle/>
          <a:p>
            <a:r>
              <a:rPr lang="en-US" sz="6000" b="1" dirty="0">
                <a:solidFill>
                  <a:prstClr val="black">
                    <a:lumMod val="50000"/>
                    <a:lumOff val="50000"/>
                  </a:prstClr>
                </a:solidFill>
              </a:rPr>
              <a:t>9</a:t>
            </a:r>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History Files and Temporary Internet Files</a:t>
            </a:r>
            <a:endParaRPr lang="en-US" dirty="0"/>
          </a:p>
        </p:txBody>
      </p:sp>
      <p:sp>
        <p:nvSpPr>
          <p:cNvPr id="3" name="Content Placeholder 2"/>
          <p:cNvSpPr>
            <a:spLocks noGrp="1"/>
          </p:cNvSpPr>
          <p:nvPr>
            <p:ph idx="1"/>
          </p:nvPr>
        </p:nvSpPr>
        <p:spPr>
          <a:xfrm>
            <a:off x="1506071" y="1676400"/>
            <a:ext cx="6248399" cy="4393883"/>
          </a:xfrm>
        </p:spPr>
        <p:txBody>
          <a:bodyPr>
            <a:normAutofit lnSpcReduction="10000"/>
          </a:bodyPr>
          <a:lstStyle/>
          <a:p>
            <a:pPr marL="0" indent="0">
              <a:buNone/>
            </a:pPr>
            <a:r>
              <a:rPr lang="en-US" dirty="0" smtClean="0">
                <a:solidFill>
                  <a:srgbClr val="000000"/>
                </a:solidFill>
              </a:rPr>
              <a:t>History Files</a:t>
            </a:r>
          </a:p>
          <a:p>
            <a:r>
              <a:rPr lang="en-US" dirty="0" smtClean="0">
                <a:solidFill>
                  <a:srgbClr val="000000"/>
                </a:solidFill>
              </a:rPr>
              <a:t>Include locations or addresses of sites you have recently visited</a:t>
            </a:r>
          </a:p>
          <a:p>
            <a:pPr marL="0" indent="0">
              <a:buNone/>
            </a:pPr>
            <a:r>
              <a:rPr lang="en-US" dirty="0" smtClean="0">
                <a:solidFill>
                  <a:srgbClr val="000000"/>
                </a:solidFill>
              </a:rPr>
              <a:t>Temporary Internet Files / Browser Cache</a:t>
            </a:r>
          </a:p>
          <a:p>
            <a:r>
              <a:rPr lang="en-US" dirty="0" smtClean="0">
                <a:solidFill>
                  <a:srgbClr val="000000"/>
                </a:solidFill>
              </a:rPr>
              <a:t>Saved files from visited websites</a:t>
            </a:r>
          </a:p>
          <a:p>
            <a:r>
              <a:rPr lang="en-US" dirty="0" smtClean="0">
                <a:solidFill>
                  <a:srgbClr val="000000"/>
                </a:solidFill>
              </a:rPr>
              <a:t>Offers quick re-display when you return to the site</a:t>
            </a:r>
            <a:endParaRPr lang="en-US" dirty="0">
              <a:solidFill>
                <a:srgbClr val="000000"/>
              </a:solidFill>
            </a:endParaRPr>
          </a:p>
        </p:txBody>
      </p:sp>
      <p:pic>
        <p:nvPicPr>
          <p:cNvPr id="8" name="Picture 7" descr="Graphic of the first step necessary to view history files. "/>
          <p:cNvPicPr>
            <a:picLocks noChangeAspect="1"/>
          </p:cNvPicPr>
          <p:nvPr/>
        </p:nvPicPr>
        <p:blipFill>
          <a:blip r:embed="rId3" cstate="print"/>
          <a:stretch>
            <a:fillRect/>
          </a:stretch>
        </p:blipFill>
        <p:spPr>
          <a:xfrm>
            <a:off x="8610601" y="1487883"/>
            <a:ext cx="2043628" cy="2255296"/>
          </a:xfrm>
          <a:prstGeom prst="rect">
            <a:avLst/>
          </a:prstGeom>
        </p:spPr>
      </p:pic>
      <p:pic>
        <p:nvPicPr>
          <p:cNvPr id="9" name="Picture 8" descr="Graphic displaying the history files listed in a Chrome browser. "/>
          <p:cNvPicPr>
            <a:picLocks noChangeAspect="1"/>
          </p:cNvPicPr>
          <p:nvPr/>
        </p:nvPicPr>
        <p:blipFill>
          <a:blip r:embed="rId4" cstate="print"/>
          <a:stretch>
            <a:fillRect/>
          </a:stretch>
        </p:blipFill>
        <p:spPr>
          <a:xfrm>
            <a:off x="7448204" y="3823140"/>
            <a:ext cx="4501422" cy="2722071"/>
          </a:xfrm>
          <a:prstGeom prst="rect">
            <a:avLst/>
          </a:prstGeom>
        </p:spPr>
      </p:pic>
    </p:spTree>
    <p:extLst>
      <p:ext uri="{BB962C8B-B14F-4D97-AF65-F5344CB8AC3E}">
        <p14:creationId xmlns:p14="http://schemas.microsoft.com/office/powerpoint/2010/main" val="1053178959"/>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Cookies</a:t>
            </a:r>
            <a:endParaRPr lang="en-US" dirty="0"/>
          </a:p>
        </p:txBody>
      </p:sp>
      <p:sp>
        <p:nvSpPr>
          <p:cNvPr id="3" name="Content Placeholder 2"/>
          <p:cNvSpPr>
            <a:spLocks noGrp="1"/>
          </p:cNvSpPr>
          <p:nvPr>
            <p:ph idx="1"/>
          </p:nvPr>
        </p:nvSpPr>
        <p:spPr>
          <a:xfrm>
            <a:off x="1508825" y="1548967"/>
            <a:ext cx="6248399" cy="4393883"/>
          </a:xfrm>
        </p:spPr>
        <p:txBody>
          <a:bodyPr>
            <a:normAutofit/>
          </a:bodyPr>
          <a:lstStyle/>
          <a:p>
            <a:r>
              <a:rPr lang="en-US" sz="2800" dirty="0" smtClean="0">
                <a:solidFill>
                  <a:srgbClr val="000000"/>
                </a:solidFill>
              </a:rPr>
              <a:t>Cookies are small data files that are deposited on your hard disk from web sites you have visited</a:t>
            </a:r>
            <a:endParaRPr lang="en-US" sz="2400" dirty="0" smtClean="0"/>
          </a:p>
          <a:p>
            <a:pPr lvl="2"/>
            <a:r>
              <a:rPr lang="en-US" sz="1800" dirty="0" smtClean="0"/>
              <a:t>First-party cookies are generated only by websites you are visiting</a:t>
            </a:r>
          </a:p>
          <a:p>
            <a:pPr lvl="2"/>
            <a:r>
              <a:rPr lang="en-US" sz="1800" dirty="0" smtClean="0"/>
              <a:t>Third-party cookies are generated by an advertising company that is affiliated with the website</a:t>
            </a:r>
          </a:p>
          <a:p>
            <a:pPr lvl="3"/>
            <a:r>
              <a:rPr lang="en-US" sz="1600" dirty="0" smtClean="0"/>
              <a:t>Also known as tracking cookies that keep track of your Internet activities through 3</a:t>
            </a:r>
            <a:r>
              <a:rPr lang="en-US" sz="1600" baseline="30000" dirty="0" smtClean="0"/>
              <a:t>rd</a:t>
            </a:r>
            <a:r>
              <a:rPr lang="en-US" sz="1600" dirty="0" smtClean="0"/>
              <a:t> party cookies</a:t>
            </a:r>
          </a:p>
          <a:p>
            <a:pPr lvl="3"/>
            <a:r>
              <a:rPr lang="en-US" sz="1600" dirty="0" smtClean="0"/>
              <a:t>Refer to the accompanying graphic displaying how to block 3</a:t>
            </a:r>
            <a:r>
              <a:rPr lang="en-US" sz="1600" baseline="30000" dirty="0" smtClean="0"/>
              <a:t>rd</a:t>
            </a:r>
            <a:r>
              <a:rPr lang="en-US" sz="1600" dirty="0" smtClean="0"/>
              <a:t> party cookies</a:t>
            </a:r>
          </a:p>
        </p:txBody>
      </p:sp>
      <p:pic>
        <p:nvPicPr>
          <p:cNvPr id="8" name="Picture 7" descr="Graphic displaying a screen in Chrome on how to block 3rd party cookies. "/>
          <p:cNvPicPr>
            <a:picLocks noChangeAspect="1"/>
          </p:cNvPicPr>
          <p:nvPr/>
        </p:nvPicPr>
        <p:blipFill>
          <a:blip r:embed="rId3" cstate="print"/>
          <a:stretch>
            <a:fillRect/>
          </a:stretch>
        </p:blipFill>
        <p:spPr>
          <a:xfrm>
            <a:off x="7813252" y="1566333"/>
            <a:ext cx="4248738" cy="4816350"/>
          </a:xfrm>
          <a:prstGeom prst="rect">
            <a:avLst/>
          </a:prstGeom>
        </p:spPr>
      </p:pic>
    </p:spTree>
    <p:extLst>
      <p:ext uri="{BB962C8B-B14F-4D97-AF65-F5344CB8AC3E}">
        <p14:creationId xmlns:p14="http://schemas.microsoft.com/office/powerpoint/2010/main" val="1679919603"/>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Privacy Modes</a:t>
            </a:r>
            <a:endParaRPr lang="en-US" dirty="0"/>
          </a:p>
        </p:txBody>
      </p:sp>
      <p:sp>
        <p:nvSpPr>
          <p:cNvPr id="3" name="Content Placeholder 2"/>
          <p:cNvSpPr>
            <a:spLocks noGrp="1"/>
          </p:cNvSpPr>
          <p:nvPr>
            <p:ph idx="1"/>
          </p:nvPr>
        </p:nvSpPr>
        <p:spPr>
          <a:xfrm>
            <a:off x="1506071" y="1661237"/>
            <a:ext cx="7241322" cy="4308938"/>
          </a:xfrm>
        </p:spPr>
        <p:txBody>
          <a:bodyPr>
            <a:normAutofit/>
          </a:bodyPr>
          <a:lstStyle/>
          <a:p>
            <a:r>
              <a:rPr lang="en-US" sz="3200" dirty="0" smtClean="0">
                <a:solidFill>
                  <a:srgbClr val="000000"/>
                </a:solidFill>
              </a:rPr>
              <a:t>Ensures your browsing activity is not recorded on your hard drive</a:t>
            </a:r>
          </a:p>
          <a:p>
            <a:pPr lvl="1"/>
            <a:r>
              <a:rPr lang="en-US" sz="2800" dirty="0" smtClean="0">
                <a:solidFill>
                  <a:srgbClr val="000000"/>
                </a:solidFill>
              </a:rPr>
              <a:t>Incognito Mode</a:t>
            </a:r>
          </a:p>
          <a:p>
            <a:pPr lvl="2"/>
            <a:r>
              <a:rPr lang="en-US" dirty="0" smtClean="0">
                <a:solidFill>
                  <a:srgbClr val="000000"/>
                </a:solidFill>
              </a:rPr>
              <a:t>Google Chrome</a:t>
            </a:r>
            <a:endParaRPr lang="en-US" sz="2000" dirty="0" smtClean="0">
              <a:solidFill>
                <a:srgbClr val="000000"/>
              </a:solidFill>
            </a:endParaRPr>
          </a:p>
          <a:p>
            <a:pPr lvl="1"/>
            <a:r>
              <a:rPr lang="en-US" sz="2800" dirty="0" smtClean="0">
                <a:solidFill>
                  <a:srgbClr val="000000"/>
                </a:solidFill>
              </a:rPr>
              <a:t>Private Browsing</a:t>
            </a:r>
          </a:p>
          <a:p>
            <a:pPr lvl="2"/>
            <a:r>
              <a:rPr lang="en-US" sz="2000" dirty="0" smtClean="0">
                <a:solidFill>
                  <a:srgbClr val="000000"/>
                </a:solidFill>
              </a:rPr>
              <a:t>Safari</a:t>
            </a:r>
          </a:p>
        </p:txBody>
      </p:sp>
      <p:pic>
        <p:nvPicPr>
          <p:cNvPr id="7" name="Picture 6" descr="Graphic of Chrome's incognito mode and the deleting of browser history. "/>
          <p:cNvPicPr>
            <a:picLocks noChangeAspect="1"/>
          </p:cNvPicPr>
          <p:nvPr/>
        </p:nvPicPr>
        <p:blipFill>
          <a:blip r:embed="rId3" cstate="print"/>
          <a:stretch>
            <a:fillRect/>
          </a:stretch>
        </p:blipFill>
        <p:spPr>
          <a:xfrm>
            <a:off x="8482893" y="2616201"/>
            <a:ext cx="3553920" cy="3788988"/>
          </a:xfrm>
          <a:prstGeom prst="rect">
            <a:avLst/>
          </a:prstGeom>
        </p:spPr>
      </p:pic>
    </p:spTree>
    <p:extLst>
      <p:ext uri="{BB962C8B-B14F-4D97-AF65-F5344CB8AC3E}">
        <p14:creationId xmlns:p14="http://schemas.microsoft.com/office/powerpoint/2010/main" val="721909999"/>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Threats</a:t>
            </a:r>
            <a:endParaRPr lang="en-US" dirty="0"/>
          </a:p>
        </p:txBody>
      </p:sp>
      <p:sp>
        <p:nvSpPr>
          <p:cNvPr id="3" name="Content Placeholder 2"/>
          <p:cNvSpPr>
            <a:spLocks noGrp="1"/>
          </p:cNvSpPr>
          <p:nvPr>
            <p:ph idx="1"/>
          </p:nvPr>
        </p:nvSpPr>
        <p:spPr>
          <a:xfrm>
            <a:off x="1506071" y="1672253"/>
            <a:ext cx="5820146" cy="4630843"/>
          </a:xfrm>
        </p:spPr>
        <p:txBody>
          <a:bodyPr>
            <a:normAutofit fontScale="70000" lnSpcReduction="20000"/>
          </a:bodyPr>
          <a:lstStyle/>
          <a:p>
            <a:r>
              <a:rPr lang="en-US" dirty="0" smtClean="0">
                <a:solidFill>
                  <a:srgbClr val="000000"/>
                </a:solidFill>
              </a:rPr>
              <a:t>Web bugs</a:t>
            </a:r>
          </a:p>
          <a:p>
            <a:pPr lvl="1"/>
            <a:r>
              <a:rPr lang="en-US" dirty="0" smtClean="0">
                <a:solidFill>
                  <a:srgbClr val="000000"/>
                </a:solidFill>
              </a:rPr>
              <a:t>Invisible images or HTML code hidden within an e-mail message or web page</a:t>
            </a:r>
          </a:p>
          <a:p>
            <a:pPr lvl="1"/>
            <a:r>
              <a:rPr lang="en-US" dirty="0" smtClean="0">
                <a:solidFill>
                  <a:srgbClr val="000000"/>
                </a:solidFill>
              </a:rPr>
              <a:t>When a user opens the message information is sent back to the source of the bug</a:t>
            </a:r>
          </a:p>
          <a:p>
            <a:r>
              <a:rPr lang="en-US" dirty="0" smtClean="0">
                <a:solidFill>
                  <a:srgbClr val="000000"/>
                </a:solidFill>
              </a:rPr>
              <a:t>Spyware</a:t>
            </a:r>
          </a:p>
          <a:p>
            <a:pPr lvl="1"/>
            <a:r>
              <a:rPr lang="en-US" dirty="0" smtClean="0">
                <a:solidFill>
                  <a:srgbClr val="000000"/>
                </a:solidFill>
              </a:rPr>
              <a:t>Wide range of programs that are designed to secretly record and report Internet activities, add Internet ad cookies</a:t>
            </a:r>
          </a:p>
          <a:p>
            <a:r>
              <a:rPr lang="en-US" dirty="0" smtClean="0">
                <a:solidFill>
                  <a:srgbClr val="000000"/>
                </a:solidFill>
              </a:rPr>
              <a:t>Computer monitoring software</a:t>
            </a:r>
          </a:p>
          <a:p>
            <a:pPr lvl="1"/>
            <a:r>
              <a:rPr lang="en-US" dirty="0" smtClean="0">
                <a:solidFill>
                  <a:srgbClr val="000000"/>
                </a:solidFill>
              </a:rPr>
              <a:t>Invasive and dangerous</a:t>
            </a:r>
          </a:p>
          <a:p>
            <a:pPr lvl="1"/>
            <a:r>
              <a:rPr lang="en-US" dirty="0" smtClean="0">
                <a:solidFill>
                  <a:srgbClr val="000000"/>
                </a:solidFill>
              </a:rPr>
              <a:t>Keystroke Loggers</a:t>
            </a:r>
          </a:p>
          <a:p>
            <a:pPr lvl="2"/>
            <a:r>
              <a:rPr lang="en-US" dirty="0" smtClean="0">
                <a:solidFill>
                  <a:srgbClr val="000000"/>
                </a:solidFill>
              </a:rPr>
              <a:t>Record activities and keystrokes</a:t>
            </a:r>
          </a:p>
          <a:p>
            <a:r>
              <a:rPr lang="en-US" dirty="0" smtClean="0">
                <a:solidFill>
                  <a:srgbClr val="000000"/>
                </a:solidFill>
              </a:rPr>
              <a:t>Anti-Spyware programs</a:t>
            </a:r>
          </a:p>
          <a:p>
            <a:pPr lvl="1"/>
            <a:r>
              <a:rPr lang="en-US" dirty="0" smtClean="0">
                <a:solidFill>
                  <a:srgbClr val="000000"/>
                </a:solidFill>
              </a:rPr>
              <a:t>Detect and remove privacy threats</a:t>
            </a:r>
          </a:p>
        </p:txBody>
      </p:sp>
      <p:pic>
        <p:nvPicPr>
          <p:cNvPr id="5" name="Picture 4" descr="Graphic of the anti-spyware program called Kaspersky. "/>
          <p:cNvPicPr>
            <a:picLocks noChangeAspect="1"/>
          </p:cNvPicPr>
          <p:nvPr/>
        </p:nvPicPr>
        <p:blipFill>
          <a:blip r:embed="rId3" cstate="print"/>
          <a:stretch>
            <a:fillRect/>
          </a:stretch>
        </p:blipFill>
        <p:spPr>
          <a:xfrm>
            <a:off x="7369021" y="1479317"/>
            <a:ext cx="4159558" cy="2927164"/>
          </a:xfrm>
          <a:prstGeom prst="rect">
            <a:avLst/>
          </a:prstGeom>
        </p:spPr>
      </p:pic>
      <p:pic>
        <p:nvPicPr>
          <p:cNvPr id="1026" name="Picture 2" descr="Y:\Graphics\Powerpoint\MH_DCM\MH_DCM-TEXTEDIT PROJECTS\O'LEARY_26e\Final files\chapt09\chapt00_labeled\ole63650_09_07.jpg"/>
          <p:cNvPicPr>
            <a:picLocks noChangeAspect="1" noChangeArrowheads="1"/>
          </p:cNvPicPr>
          <p:nvPr/>
        </p:nvPicPr>
        <p:blipFill>
          <a:blip r:embed="rId4" cstate="print"/>
          <a:srcRect/>
          <a:stretch>
            <a:fillRect/>
          </a:stretch>
        </p:blipFill>
        <p:spPr bwMode="auto">
          <a:xfrm>
            <a:off x="7309032" y="4470930"/>
            <a:ext cx="4279538" cy="2082270"/>
          </a:xfrm>
          <a:prstGeom prst="rect">
            <a:avLst/>
          </a:prstGeom>
          <a:noFill/>
        </p:spPr>
      </p:pic>
    </p:spTree>
    <p:extLst>
      <p:ext uri="{BB962C8B-B14F-4D97-AF65-F5344CB8AC3E}">
        <p14:creationId xmlns:p14="http://schemas.microsoft.com/office/powerpoint/2010/main" val="2770249151"/>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8274334" cy="1143000"/>
          </a:xfrm>
        </p:spPr>
        <p:txBody>
          <a:bodyPr/>
          <a:lstStyle/>
          <a:p>
            <a:r>
              <a:rPr lang="en-US" dirty="0" smtClean="0"/>
              <a:t>Online Identity</a:t>
            </a:r>
            <a:endParaRPr lang="en-US" dirty="0"/>
          </a:p>
        </p:txBody>
      </p:sp>
      <p:sp>
        <p:nvSpPr>
          <p:cNvPr id="3" name="Content Placeholder 2"/>
          <p:cNvSpPr>
            <a:spLocks noGrp="1"/>
          </p:cNvSpPr>
          <p:nvPr>
            <p:ph idx="1"/>
          </p:nvPr>
        </p:nvSpPr>
        <p:spPr>
          <a:xfrm>
            <a:off x="1522164" y="1676400"/>
            <a:ext cx="9508175" cy="4308938"/>
          </a:xfrm>
        </p:spPr>
        <p:txBody>
          <a:bodyPr>
            <a:normAutofit fontScale="92500" lnSpcReduction="10000"/>
          </a:bodyPr>
          <a:lstStyle/>
          <a:p>
            <a:r>
              <a:rPr lang="en-US" sz="2800" dirty="0" smtClean="0"/>
              <a:t>The information that people voluntarily post about themselves online</a:t>
            </a:r>
          </a:p>
          <a:p>
            <a:r>
              <a:rPr lang="en-US" sz="2800" dirty="0" smtClean="0"/>
              <a:t>Archiving and search features of the Web make it available indefinitely</a:t>
            </a:r>
          </a:p>
          <a:p>
            <a:r>
              <a:rPr lang="en-US" sz="2800" dirty="0" smtClean="0"/>
              <a:t>Major Laws on Privacy</a:t>
            </a:r>
          </a:p>
          <a:p>
            <a:pPr lvl="1"/>
            <a:r>
              <a:rPr lang="en-US" sz="2400" dirty="0" smtClean="0"/>
              <a:t>Gramm-Leach-Bliley Act protects personal financial information</a:t>
            </a:r>
          </a:p>
          <a:p>
            <a:pPr lvl="1"/>
            <a:r>
              <a:rPr lang="en-US" sz="2400" dirty="0" smtClean="0"/>
              <a:t>Health Insurance Portability and Accountability Act (HIPAA) protects medical records</a:t>
            </a:r>
          </a:p>
          <a:p>
            <a:pPr lvl="1"/>
            <a:r>
              <a:rPr lang="en-US" sz="2400" dirty="0" smtClean="0"/>
              <a:t>Family Educational Rights and Privacy Act (FERPA) resists disclosure of educational records</a:t>
            </a:r>
            <a:endParaRPr lang="en-US" sz="2400" dirty="0"/>
          </a:p>
        </p:txBody>
      </p:sp>
    </p:spTree>
    <p:extLst>
      <p:ext uri="{BB962C8B-B14F-4D97-AF65-F5344CB8AC3E}">
        <p14:creationId xmlns:p14="http://schemas.microsoft.com/office/powerpoint/2010/main" val="3640453997"/>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a:t>
            </a:r>
          </a:p>
        </p:txBody>
      </p:sp>
      <p:sp>
        <p:nvSpPr>
          <p:cNvPr id="3" name="Content Placeholder 2"/>
          <p:cNvSpPr>
            <a:spLocks noGrp="1"/>
          </p:cNvSpPr>
          <p:nvPr>
            <p:ph idx="1"/>
          </p:nvPr>
        </p:nvSpPr>
        <p:spPr>
          <a:xfrm>
            <a:off x="1506071" y="1752600"/>
            <a:ext cx="9508175" cy="4515998"/>
          </a:xfrm>
        </p:spPr>
        <p:txBody>
          <a:bodyPr>
            <a:normAutofit fontScale="92500" lnSpcReduction="10000"/>
          </a:bodyPr>
          <a:lstStyle/>
          <a:p>
            <a:pPr marL="0" indent="0">
              <a:buNone/>
              <a:defRPr/>
            </a:pPr>
            <a:r>
              <a:rPr lang="en-US" dirty="0" smtClean="0">
                <a:solidFill>
                  <a:srgbClr val="000000"/>
                </a:solidFill>
              </a:rPr>
              <a:t>Involves protecting individuals or organizations from theft and danger</a:t>
            </a:r>
          </a:p>
          <a:p>
            <a:pPr>
              <a:defRPr/>
            </a:pPr>
            <a:r>
              <a:rPr lang="en-US" dirty="0" smtClean="0">
                <a:solidFill>
                  <a:srgbClr val="000000"/>
                </a:solidFill>
              </a:rPr>
              <a:t>Hackers</a:t>
            </a:r>
          </a:p>
          <a:p>
            <a:pPr lvl="1">
              <a:defRPr/>
            </a:pPr>
            <a:r>
              <a:rPr lang="en-US" dirty="0" smtClean="0">
                <a:solidFill>
                  <a:srgbClr val="000000"/>
                </a:solidFill>
              </a:rPr>
              <a:t>Gain unauthorized access with malicious intent</a:t>
            </a:r>
          </a:p>
          <a:p>
            <a:pPr lvl="1">
              <a:defRPr/>
            </a:pPr>
            <a:r>
              <a:rPr lang="en-US" dirty="0" smtClean="0">
                <a:solidFill>
                  <a:srgbClr val="000000"/>
                </a:solidFill>
              </a:rPr>
              <a:t>Not all hackers are illegal</a:t>
            </a:r>
          </a:p>
          <a:p>
            <a:pPr lvl="1">
              <a:defRPr/>
            </a:pPr>
            <a:endParaRPr lang="en-US" dirty="0">
              <a:solidFill>
                <a:srgbClr val="000000"/>
              </a:solidFill>
            </a:endParaRPr>
          </a:p>
          <a:p>
            <a:pPr marL="0" indent="-8573">
              <a:buNone/>
              <a:defRPr/>
            </a:pPr>
            <a:r>
              <a:rPr lang="en-US" dirty="0" smtClean="0">
                <a:solidFill>
                  <a:srgbClr val="000000"/>
                </a:solidFill>
              </a:rPr>
              <a:t>Cybercrime / Computer Crime</a:t>
            </a:r>
          </a:p>
          <a:p>
            <a:pPr marL="334327" indent="-342900">
              <a:defRPr/>
            </a:pPr>
            <a:r>
              <a:rPr lang="en-US" dirty="0" smtClean="0">
                <a:solidFill>
                  <a:srgbClr val="000000"/>
                </a:solidFill>
              </a:rPr>
              <a:t>Criminal offense that involves a computer and a network</a:t>
            </a:r>
          </a:p>
          <a:p>
            <a:pPr marL="685800" lvl="1" indent="-342900">
              <a:defRPr/>
            </a:pPr>
            <a:r>
              <a:rPr lang="en-US" dirty="0" smtClean="0">
                <a:solidFill>
                  <a:srgbClr val="000000"/>
                </a:solidFill>
              </a:rPr>
              <a:t>Effects over 400 million people annually</a:t>
            </a:r>
          </a:p>
          <a:p>
            <a:pPr marL="685800" lvl="1" indent="-342900">
              <a:defRPr/>
            </a:pPr>
            <a:r>
              <a:rPr lang="en-US" dirty="0" smtClean="0">
                <a:solidFill>
                  <a:srgbClr val="000000"/>
                </a:solidFill>
              </a:rPr>
              <a:t>Costs over $400 billion each year</a:t>
            </a:r>
          </a:p>
        </p:txBody>
      </p:sp>
    </p:spTree>
    <p:extLst>
      <p:ext uri="{BB962C8B-B14F-4D97-AF65-F5344CB8AC3E}">
        <p14:creationId xmlns:p14="http://schemas.microsoft.com/office/powerpoint/2010/main" val="4247376599"/>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Forms of Computer Crime</a:t>
            </a:r>
            <a:endParaRPr lang="en-US" dirty="0"/>
          </a:p>
        </p:txBody>
      </p:sp>
      <p:pic>
        <p:nvPicPr>
          <p:cNvPr id="2050" name="Picture 2" descr="Y:\Graphics\Powerpoint\MH_DCM\MH_DCM-TEXTEDIT PROJECTS\O'LEARY_26e\Final files\chapt09\chapt00_labeled\ole63650_09_10.jpg"/>
          <p:cNvPicPr>
            <a:picLocks noChangeAspect="1" noChangeArrowheads="1"/>
          </p:cNvPicPr>
          <p:nvPr/>
        </p:nvPicPr>
        <p:blipFill>
          <a:blip r:embed="rId3" cstate="print"/>
          <a:srcRect/>
          <a:stretch>
            <a:fillRect/>
          </a:stretch>
        </p:blipFill>
        <p:spPr bwMode="auto">
          <a:xfrm>
            <a:off x="1874304" y="1651000"/>
            <a:ext cx="9171528" cy="4588936"/>
          </a:xfrm>
          <a:prstGeom prst="rect">
            <a:avLst/>
          </a:prstGeom>
          <a:noFill/>
        </p:spPr>
      </p:pic>
    </p:spTree>
    <p:extLst>
      <p:ext uri="{BB962C8B-B14F-4D97-AF65-F5344CB8AC3E}">
        <p14:creationId xmlns:p14="http://schemas.microsoft.com/office/powerpoint/2010/main" val="1177597130"/>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Malicious Programs - Malware</a:t>
            </a:r>
            <a:endParaRPr lang="en-US" dirty="0"/>
          </a:p>
        </p:txBody>
      </p:sp>
      <p:sp>
        <p:nvSpPr>
          <p:cNvPr id="5" name="Text Placeholder 4"/>
          <p:cNvSpPr>
            <a:spLocks noGrp="1"/>
          </p:cNvSpPr>
          <p:nvPr>
            <p:ph idx="1"/>
          </p:nvPr>
        </p:nvSpPr>
        <p:spPr>
          <a:xfrm>
            <a:off x="1676400" y="1613473"/>
            <a:ext cx="6652351" cy="4831394"/>
          </a:xfrm>
        </p:spPr>
        <p:txBody>
          <a:bodyPr>
            <a:normAutofit fontScale="92500" lnSpcReduction="10000"/>
          </a:bodyPr>
          <a:lstStyle/>
          <a:p>
            <a:r>
              <a:rPr lang="en-US" sz="2800" dirty="0" smtClean="0"/>
              <a:t>Malicious Programs </a:t>
            </a:r>
            <a:r>
              <a:rPr lang="en-US" dirty="0" smtClean="0"/>
              <a:t>or </a:t>
            </a:r>
            <a:r>
              <a:rPr lang="en-US" sz="2800" dirty="0" smtClean="0">
                <a:solidFill>
                  <a:srgbClr val="000000"/>
                </a:solidFill>
              </a:rPr>
              <a:t>Malware</a:t>
            </a:r>
          </a:p>
          <a:p>
            <a:pPr lvl="1"/>
            <a:r>
              <a:rPr lang="en-US" dirty="0" smtClean="0">
                <a:solidFill>
                  <a:srgbClr val="000000"/>
                </a:solidFill>
              </a:rPr>
              <a:t>Designed by crackers, computer criminals, to damage or disrupt a computer system</a:t>
            </a:r>
          </a:p>
          <a:p>
            <a:pPr lvl="1"/>
            <a:r>
              <a:rPr lang="en-US" dirty="0" smtClean="0">
                <a:solidFill>
                  <a:srgbClr val="000000"/>
                </a:solidFill>
              </a:rPr>
              <a:t>Computer Fraud and Abuse Act makes spreading a virus a federal offense</a:t>
            </a:r>
          </a:p>
          <a:p>
            <a:pPr lvl="1"/>
            <a:r>
              <a:rPr lang="en-US" dirty="0" smtClean="0">
                <a:solidFill>
                  <a:srgbClr val="000000"/>
                </a:solidFill>
              </a:rPr>
              <a:t>3 most common programs</a:t>
            </a:r>
          </a:p>
          <a:p>
            <a:pPr lvl="2"/>
            <a:r>
              <a:rPr lang="en-US" dirty="0" smtClean="0">
                <a:solidFill>
                  <a:srgbClr val="000000"/>
                </a:solidFill>
              </a:rPr>
              <a:t>Viruses – migrate through networks and attach to different programs</a:t>
            </a:r>
          </a:p>
          <a:p>
            <a:pPr lvl="2"/>
            <a:r>
              <a:rPr lang="en-US" dirty="0" smtClean="0">
                <a:solidFill>
                  <a:srgbClr val="000000"/>
                </a:solidFill>
              </a:rPr>
              <a:t>Worms – fills the computer with self-replicating information </a:t>
            </a:r>
          </a:p>
          <a:p>
            <a:pPr lvl="2"/>
            <a:r>
              <a:rPr lang="en-US" dirty="0" smtClean="0">
                <a:solidFill>
                  <a:srgbClr val="000000"/>
                </a:solidFill>
              </a:rPr>
              <a:t>Trojan horse – programs disguised as something else</a:t>
            </a:r>
          </a:p>
          <a:p>
            <a:pPr lvl="3"/>
            <a:r>
              <a:rPr lang="en-US" dirty="0" smtClean="0">
                <a:solidFill>
                  <a:srgbClr val="000000"/>
                </a:solidFill>
              </a:rPr>
              <a:t>Zombies are computers infected by a virus, worm, or Trojan Horse</a:t>
            </a:r>
          </a:p>
          <a:p>
            <a:pPr marL="0" indent="0">
              <a:buNone/>
            </a:pPr>
            <a:endParaRPr lang="en-US" dirty="0"/>
          </a:p>
        </p:txBody>
      </p:sp>
      <p:pic>
        <p:nvPicPr>
          <p:cNvPr id="6" name="Picture 5" descr="Graphic of the program Symantec used for tracking viruses."/>
          <p:cNvPicPr>
            <a:picLocks noChangeAspect="1"/>
          </p:cNvPicPr>
          <p:nvPr/>
        </p:nvPicPr>
        <p:blipFill>
          <a:blip r:embed="rId3" cstate="print"/>
          <a:stretch>
            <a:fillRect/>
          </a:stretch>
        </p:blipFill>
        <p:spPr>
          <a:xfrm>
            <a:off x="8063346" y="2210999"/>
            <a:ext cx="4028285" cy="3070273"/>
          </a:xfrm>
          <a:prstGeom prst="rect">
            <a:avLst/>
          </a:prstGeom>
        </p:spPr>
      </p:pic>
    </p:spTree>
    <p:extLst>
      <p:ext uri="{BB962C8B-B14F-4D97-AF65-F5344CB8AC3E}">
        <p14:creationId xmlns:p14="http://schemas.microsoft.com/office/powerpoint/2010/main" val="1943307313"/>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Cyber Crime</a:t>
            </a:r>
            <a:endParaRPr lang="en-US" dirty="0"/>
          </a:p>
        </p:txBody>
      </p:sp>
      <p:sp>
        <p:nvSpPr>
          <p:cNvPr id="3" name="Content Placeholder 2"/>
          <p:cNvSpPr>
            <a:spLocks noGrp="1"/>
          </p:cNvSpPr>
          <p:nvPr>
            <p:ph idx="1"/>
          </p:nvPr>
        </p:nvSpPr>
        <p:spPr/>
        <p:txBody>
          <a:bodyPr>
            <a:normAutofit lnSpcReduction="10000"/>
          </a:bodyPr>
          <a:lstStyle/>
          <a:p>
            <a:r>
              <a:rPr lang="en-US" dirty="0">
                <a:solidFill>
                  <a:srgbClr val="000000"/>
                </a:solidFill>
              </a:rPr>
              <a:t>Denial of Service </a:t>
            </a:r>
          </a:p>
          <a:p>
            <a:pPr lvl="1"/>
            <a:r>
              <a:rPr lang="en-US" dirty="0">
                <a:solidFill>
                  <a:srgbClr val="000000"/>
                </a:solidFill>
              </a:rPr>
              <a:t>(</a:t>
            </a:r>
            <a:r>
              <a:rPr lang="en-US" dirty="0" err="1">
                <a:solidFill>
                  <a:srgbClr val="000000"/>
                </a:solidFill>
              </a:rPr>
              <a:t>DoS</a:t>
            </a:r>
            <a:r>
              <a:rPr lang="en-US" dirty="0">
                <a:solidFill>
                  <a:srgbClr val="000000"/>
                </a:solidFill>
              </a:rPr>
              <a:t>) </a:t>
            </a:r>
            <a:r>
              <a:rPr lang="en-US" dirty="0" smtClean="0">
                <a:solidFill>
                  <a:srgbClr val="000000"/>
                </a:solidFill>
              </a:rPr>
              <a:t>attack attempts to slow down or stop a computer system or network by flooding it with requests for information or data</a:t>
            </a:r>
          </a:p>
          <a:p>
            <a:r>
              <a:rPr lang="en-US" dirty="0">
                <a:solidFill>
                  <a:srgbClr val="000000"/>
                </a:solidFill>
              </a:rPr>
              <a:t>Rogue Wi-Fi </a:t>
            </a:r>
            <a:r>
              <a:rPr lang="en-US" dirty="0" smtClean="0">
                <a:solidFill>
                  <a:srgbClr val="000000"/>
                </a:solidFill>
              </a:rPr>
              <a:t>hotspots</a:t>
            </a:r>
          </a:p>
          <a:p>
            <a:pPr lvl="1"/>
            <a:r>
              <a:rPr lang="en-US" dirty="0" smtClean="0">
                <a:solidFill>
                  <a:srgbClr val="000000"/>
                </a:solidFill>
              </a:rPr>
              <a:t>Imitate free Wi-Fi networks and capture any and all information sent by the users to legitimate sites including usernames and passwords</a:t>
            </a:r>
            <a:endParaRPr lang="en-US" dirty="0">
              <a:solidFill>
                <a:srgbClr val="000000"/>
              </a:solidFill>
            </a:endParaRPr>
          </a:p>
          <a:p>
            <a:r>
              <a:rPr lang="en-US" dirty="0">
                <a:solidFill>
                  <a:srgbClr val="000000"/>
                </a:solidFill>
              </a:rPr>
              <a:t>Data manipulation </a:t>
            </a:r>
          </a:p>
          <a:p>
            <a:pPr lvl="1"/>
            <a:r>
              <a:rPr lang="en-US" dirty="0" smtClean="0">
                <a:solidFill>
                  <a:srgbClr val="000000"/>
                </a:solidFill>
              </a:rPr>
              <a:t>Finding entry into someone’s computer network and leaving a prankster’s message</a:t>
            </a:r>
            <a:endParaRPr lang="en-US" dirty="0">
              <a:solidFill>
                <a:srgbClr val="000000"/>
              </a:solidFill>
            </a:endParaRPr>
          </a:p>
          <a:p>
            <a:endParaRPr lang="en-US" dirty="0">
              <a:solidFill>
                <a:srgbClr val="000000"/>
              </a:solidFill>
            </a:endParaRPr>
          </a:p>
          <a:p>
            <a:endParaRPr lang="en-US" dirty="0"/>
          </a:p>
        </p:txBody>
      </p:sp>
    </p:spTree>
    <p:extLst>
      <p:ext uri="{BB962C8B-B14F-4D97-AF65-F5344CB8AC3E}">
        <p14:creationId xmlns:p14="http://schemas.microsoft.com/office/powerpoint/2010/main" val="1703904619"/>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Scams</a:t>
            </a:r>
            <a:endParaRPr lang="en-US" dirty="0"/>
          </a:p>
        </p:txBody>
      </p:sp>
      <p:sp>
        <p:nvSpPr>
          <p:cNvPr id="3" name="Content Placeholder 2"/>
          <p:cNvSpPr>
            <a:spLocks noGrp="1"/>
          </p:cNvSpPr>
          <p:nvPr>
            <p:ph idx="1"/>
          </p:nvPr>
        </p:nvSpPr>
        <p:spPr>
          <a:xfrm>
            <a:off x="1787786" y="1607905"/>
            <a:ext cx="9724840" cy="4506456"/>
          </a:xfrm>
        </p:spPr>
        <p:txBody>
          <a:bodyPr>
            <a:normAutofit fontScale="92500" lnSpcReduction="10000"/>
          </a:bodyPr>
          <a:lstStyle/>
          <a:p>
            <a:pPr marL="0" indent="0">
              <a:buNone/>
            </a:pPr>
            <a:r>
              <a:rPr lang="en-US" dirty="0" smtClean="0">
                <a:solidFill>
                  <a:srgbClr val="000000"/>
                </a:solidFill>
              </a:rPr>
              <a:t>A fraudulent or deceptive act or operation to trick someone into providing personal information or spending money for little or no return</a:t>
            </a:r>
          </a:p>
          <a:p>
            <a:r>
              <a:rPr lang="en-US" dirty="0" smtClean="0">
                <a:solidFill>
                  <a:srgbClr val="000000"/>
                </a:solidFill>
              </a:rPr>
              <a:t>Identity </a:t>
            </a:r>
            <a:r>
              <a:rPr lang="en-US" dirty="0">
                <a:solidFill>
                  <a:srgbClr val="000000"/>
                </a:solidFill>
              </a:rPr>
              <a:t>Theft </a:t>
            </a:r>
            <a:endParaRPr lang="en-US" dirty="0" smtClean="0">
              <a:solidFill>
                <a:srgbClr val="000000"/>
              </a:solidFill>
            </a:endParaRPr>
          </a:p>
          <a:p>
            <a:pPr lvl="1"/>
            <a:r>
              <a:rPr lang="en-US" dirty="0" smtClean="0">
                <a:solidFill>
                  <a:srgbClr val="000000"/>
                </a:solidFill>
              </a:rPr>
              <a:t>Illegal assumption of someone’s identity for purpose of economic gain</a:t>
            </a:r>
            <a:endParaRPr lang="en-US" dirty="0">
              <a:solidFill>
                <a:srgbClr val="000000"/>
              </a:solidFill>
            </a:endParaRPr>
          </a:p>
          <a:p>
            <a:r>
              <a:rPr lang="en-US" dirty="0" smtClean="0">
                <a:solidFill>
                  <a:srgbClr val="000000"/>
                </a:solidFill>
              </a:rPr>
              <a:t>Cyber-bullying</a:t>
            </a:r>
          </a:p>
          <a:p>
            <a:pPr lvl="1"/>
            <a:r>
              <a:rPr lang="en-US" dirty="0" smtClean="0">
                <a:solidFill>
                  <a:srgbClr val="000000"/>
                </a:solidFill>
              </a:rPr>
              <a:t>Use of the Internet, cell phones, or other devices to send or post content intended to harm</a:t>
            </a:r>
          </a:p>
          <a:p>
            <a:r>
              <a:rPr lang="en-US" dirty="0" smtClean="0">
                <a:solidFill>
                  <a:srgbClr val="000000"/>
                </a:solidFill>
              </a:rPr>
              <a:t>Phishing</a:t>
            </a:r>
          </a:p>
          <a:p>
            <a:pPr lvl="1"/>
            <a:r>
              <a:rPr lang="en-US" dirty="0" smtClean="0">
                <a:solidFill>
                  <a:srgbClr val="000000"/>
                </a:solidFill>
              </a:rPr>
              <a:t>Attempts to trick Internet users into thinking a fake but official-looking website is legitimate</a:t>
            </a:r>
            <a:endParaRPr lang="en-US" dirty="0">
              <a:solidFill>
                <a:srgbClr val="000000"/>
              </a:solidFill>
            </a:endParaRPr>
          </a:p>
          <a:p>
            <a:endParaRPr lang="en-US" dirty="0"/>
          </a:p>
        </p:txBody>
      </p:sp>
    </p:spTree>
    <p:extLst>
      <p:ext uri="{BB962C8B-B14F-4D97-AF65-F5344CB8AC3E}">
        <p14:creationId xmlns:p14="http://schemas.microsoft.com/office/powerpoint/2010/main" val="959358402"/>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7" name="Content Placeholder 6"/>
          <p:cNvSpPr>
            <a:spLocks noGrp="1"/>
          </p:cNvSpPr>
          <p:nvPr>
            <p:ph idx="1"/>
          </p:nvPr>
        </p:nvSpPr>
        <p:spPr>
          <a:xfrm>
            <a:off x="1506070" y="1532442"/>
            <a:ext cx="10152529" cy="4639758"/>
          </a:xfrm>
        </p:spPr>
        <p:txBody>
          <a:bodyPr>
            <a:normAutofit fontScale="70000" lnSpcReduction="20000"/>
          </a:bodyPr>
          <a:lstStyle/>
          <a:p>
            <a:pPr marL="457200" indent="-457200">
              <a:buFont typeface="+mj-lt"/>
              <a:buAutoNum type="arabicPeriod"/>
            </a:pPr>
            <a:r>
              <a:rPr lang="en-US" dirty="0" smtClean="0"/>
              <a:t>Identify the most significant concerns for effective implementation of computer technology.</a:t>
            </a:r>
          </a:p>
          <a:p>
            <a:pPr marL="457200" indent="-457200">
              <a:buFont typeface="+mj-lt"/>
              <a:buAutoNum type="arabicPeriod"/>
            </a:pPr>
            <a:r>
              <a:rPr lang="en-US" dirty="0" smtClean="0"/>
              <a:t>Discuss the primary privacy issues of accuracy, property, and access.</a:t>
            </a:r>
          </a:p>
          <a:p>
            <a:pPr marL="457200" indent="-457200">
              <a:buFont typeface="+mj-lt"/>
              <a:buAutoNum type="arabicPeriod"/>
            </a:pPr>
            <a:r>
              <a:rPr lang="en-US" dirty="0" smtClean="0"/>
              <a:t>Describe the impact of large databases, private networks, the Internet, and the Web on privacy.</a:t>
            </a:r>
          </a:p>
          <a:p>
            <a:pPr marL="457200" indent="-457200">
              <a:buFont typeface="+mj-lt"/>
              <a:buAutoNum type="arabicPeriod"/>
            </a:pPr>
            <a:r>
              <a:rPr lang="en-US" dirty="0" smtClean="0"/>
              <a:t>Discuss online identity and major laws on privacy.</a:t>
            </a:r>
          </a:p>
          <a:p>
            <a:pPr marL="457200" indent="-457200">
              <a:buFont typeface="+mj-lt"/>
              <a:buAutoNum type="arabicPeriod"/>
              <a:defRPr/>
            </a:pPr>
            <a:r>
              <a:rPr lang="en-US" dirty="0">
                <a:solidFill>
                  <a:srgbClr val="000000"/>
                </a:solidFill>
              </a:rPr>
              <a:t>Discuss cybercrimes including creation of malicious programs such as viruses, worms, Trojan horse, and zombies as well as denial of service attacks, Internet scams, </a:t>
            </a:r>
            <a:r>
              <a:rPr lang="en-US" dirty="0" smtClean="0">
                <a:solidFill>
                  <a:srgbClr val="000000"/>
                </a:solidFill>
              </a:rPr>
              <a:t>identity theft, </a:t>
            </a:r>
            <a:r>
              <a:rPr lang="en-US" dirty="0">
                <a:solidFill>
                  <a:srgbClr val="000000"/>
                </a:solidFill>
              </a:rPr>
              <a:t>cyberbullying, rogue Wi-Fi </a:t>
            </a:r>
            <a:r>
              <a:rPr lang="en-US" dirty="0" smtClean="0">
                <a:solidFill>
                  <a:srgbClr val="000000"/>
                </a:solidFill>
              </a:rPr>
              <a:t>hotspots, </a:t>
            </a:r>
            <a:r>
              <a:rPr lang="en-US" dirty="0">
                <a:solidFill>
                  <a:srgbClr val="000000"/>
                </a:solidFill>
              </a:rPr>
              <a:t>and data manipulation.</a:t>
            </a:r>
          </a:p>
          <a:p>
            <a:pPr marL="457200" indent="-457200">
              <a:buFont typeface="+mj-lt"/>
              <a:buAutoNum type="arabicPeriod"/>
              <a:defRPr/>
            </a:pPr>
            <a:r>
              <a:rPr lang="en-US" dirty="0">
                <a:solidFill>
                  <a:srgbClr val="000000"/>
                </a:solidFill>
              </a:rPr>
              <a:t>Detail ways to protect computer security including restricting access, encrypting data, anticipating disasters, and preventing data loss. </a:t>
            </a:r>
            <a:endParaRPr lang="en-US" dirty="0" smtClean="0">
              <a:solidFill>
                <a:srgbClr val="000000"/>
              </a:solidFill>
            </a:endParaRPr>
          </a:p>
          <a:p>
            <a:pPr marL="457200" indent="-457200">
              <a:buFont typeface="+mj-lt"/>
              <a:buAutoNum type="arabicPeriod"/>
              <a:defRPr/>
            </a:pPr>
            <a:r>
              <a:rPr lang="en-US" dirty="0">
                <a:solidFill>
                  <a:srgbClr val="000000"/>
                </a:solidFill>
              </a:rPr>
              <a:t>Discuss computer ethics including copyright law, software piracy, digital rights </a:t>
            </a:r>
            <a:r>
              <a:rPr lang="en-US" dirty="0" smtClean="0">
                <a:solidFill>
                  <a:srgbClr val="000000"/>
                </a:solidFill>
              </a:rPr>
              <a:t>management, </a:t>
            </a:r>
            <a:r>
              <a:rPr lang="en-US" dirty="0">
                <a:solidFill>
                  <a:srgbClr val="000000"/>
                </a:solidFill>
              </a:rPr>
              <a:t>the Digital Millennium Copyright Act, as well as plagiarism and ways to identify plagiarism</a:t>
            </a:r>
            <a:r>
              <a:rPr lang="en-US" dirty="0" smtClean="0">
                <a:solidFill>
                  <a:srgbClr val="000000"/>
                </a:solidFill>
              </a:rPr>
              <a:t>.</a:t>
            </a:r>
            <a:endParaRPr lang="en-US" dirty="0">
              <a:solidFill>
                <a:srgbClr val="000000"/>
              </a:solidFill>
            </a:endParaRPr>
          </a:p>
          <a:p>
            <a:pPr marL="0" indent="0">
              <a:buNone/>
            </a:pPr>
            <a:endParaRPr lang="en-US" dirty="0" smtClean="0"/>
          </a:p>
        </p:txBody>
      </p:sp>
    </p:spTree>
    <p:extLst>
      <p:ext uri="{BB962C8B-B14F-4D97-AF65-F5344CB8AC3E}">
        <p14:creationId xmlns:p14="http://schemas.microsoft.com/office/powerpoint/2010/main" val="17404089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Internet Scams</a:t>
            </a:r>
            <a:endParaRPr lang="en-US" dirty="0"/>
          </a:p>
        </p:txBody>
      </p:sp>
      <p:pic>
        <p:nvPicPr>
          <p:cNvPr id="3074" name="Picture 2" descr="Y:\Graphics\Powerpoint\MH_DCM\MH_DCM-TEXTEDIT PROJECTS\O'LEARY_26e\Final files\chapt09\chapt00_labeled\ole63650_09_09.jpg"/>
          <p:cNvPicPr>
            <a:picLocks noChangeAspect="1" noChangeArrowheads="1"/>
          </p:cNvPicPr>
          <p:nvPr/>
        </p:nvPicPr>
        <p:blipFill>
          <a:blip r:embed="rId2" cstate="print"/>
          <a:srcRect/>
          <a:stretch>
            <a:fillRect/>
          </a:stretch>
        </p:blipFill>
        <p:spPr bwMode="auto">
          <a:xfrm>
            <a:off x="2012310" y="1752600"/>
            <a:ext cx="9301914" cy="4521198"/>
          </a:xfrm>
          <a:prstGeom prst="rect">
            <a:avLst/>
          </a:prstGeom>
          <a:noFill/>
        </p:spPr>
      </p:pic>
    </p:spTree>
    <p:extLst>
      <p:ext uri="{BB962C8B-B14F-4D97-AF65-F5344CB8AC3E}">
        <p14:creationId xmlns:p14="http://schemas.microsoft.com/office/powerpoint/2010/main" val="851897698"/>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Measures to Protect Computer Security</a:t>
            </a:r>
          </a:p>
        </p:txBody>
      </p:sp>
      <p:sp>
        <p:nvSpPr>
          <p:cNvPr id="3" name="Content Placeholder 2"/>
          <p:cNvSpPr>
            <a:spLocks noGrp="1"/>
          </p:cNvSpPr>
          <p:nvPr>
            <p:ph idx="1"/>
          </p:nvPr>
        </p:nvSpPr>
        <p:spPr>
          <a:xfrm>
            <a:off x="1625342" y="1828800"/>
            <a:ext cx="4960990" cy="4308938"/>
          </a:xfrm>
        </p:spPr>
        <p:txBody>
          <a:bodyPr>
            <a:normAutofit lnSpcReduction="10000"/>
          </a:bodyPr>
          <a:lstStyle/>
          <a:p>
            <a:pPr marL="0" indent="0">
              <a:buNone/>
              <a:defRPr/>
            </a:pPr>
            <a:r>
              <a:rPr lang="en-US" sz="2800" dirty="0" smtClean="0"/>
              <a:t>Principle measures to ensure computer security</a:t>
            </a:r>
            <a:endParaRPr lang="en-US" sz="2800" dirty="0" smtClean="0">
              <a:hlinkClick r:id="rId3" action="ppaction://hlinksldjump"/>
            </a:endParaRPr>
          </a:p>
          <a:p>
            <a:pPr>
              <a:defRPr/>
            </a:pPr>
            <a:r>
              <a:rPr lang="en-US" sz="2800" dirty="0" smtClean="0"/>
              <a:t>Restricting </a:t>
            </a:r>
            <a:r>
              <a:rPr lang="en-US" sz="2800" dirty="0"/>
              <a:t>access</a:t>
            </a:r>
          </a:p>
          <a:p>
            <a:pPr>
              <a:defRPr/>
            </a:pPr>
            <a:r>
              <a:rPr lang="en-US" sz="2800" dirty="0"/>
              <a:t>Encrypting</a:t>
            </a:r>
            <a:r>
              <a:rPr lang="en-US" sz="2800" dirty="0">
                <a:solidFill>
                  <a:srgbClr val="FFDA8F"/>
                </a:solidFill>
              </a:rPr>
              <a:t> </a:t>
            </a:r>
            <a:r>
              <a:rPr lang="en-US" sz="2800" dirty="0"/>
              <a:t>data</a:t>
            </a:r>
          </a:p>
          <a:p>
            <a:pPr>
              <a:defRPr/>
            </a:pPr>
            <a:r>
              <a:rPr lang="en-US" sz="2800" dirty="0"/>
              <a:t>Anticipating disasters</a:t>
            </a:r>
          </a:p>
          <a:p>
            <a:pPr lvl="1">
              <a:defRPr/>
            </a:pPr>
            <a:r>
              <a:rPr lang="en-US" sz="2400" dirty="0">
                <a:solidFill>
                  <a:srgbClr val="000000"/>
                </a:solidFill>
              </a:rPr>
              <a:t>Physical security</a:t>
            </a:r>
          </a:p>
          <a:p>
            <a:pPr lvl="1">
              <a:defRPr/>
            </a:pPr>
            <a:r>
              <a:rPr lang="en-US" sz="2400" dirty="0">
                <a:solidFill>
                  <a:srgbClr val="000000"/>
                </a:solidFill>
              </a:rPr>
              <a:t>Data security</a:t>
            </a:r>
          </a:p>
          <a:p>
            <a:pPr lvl="1">
              <a:defRPr/>
            </a:pPr>
            <a:r>
              <a:rPr lang="en-US" sz="2400" dirty="0">
                <a:solidFill>
                  <a:srgbClr val="000000"/>
                </a:solidFill>
              </a:rPr>
              <a:t>Disaster recovery </a:t>
            </a:r>
            <a:r>
              <a:rPr lang="en-US" sz="2400" dirty="0" smtClean="0">
                <a:solidFill>
                  <a:srgbClr val="000000"/>
                </a:solidFill>
              </a:rPr>
              <a:t>plan</a:t>
            </a:r>
          </a:p>
          <a:p>
            <a:r>
              <a:rPr lang="en-US" sz="2800" dirty="0" smtClean="0"/>
              <a:t>Preventing </a:t>
            </a:r>
            <a:r>
              <a:rPr lang="en-US" sz="2800" dirty="0"/>
              <a:t>data loss</a:t>
            </a:r>
          </a:p>
          <a:p>
            <a:endParaRPr lang="en-US" dirty="0"/>
          </a:p>
        </p:txBody>
      </p:sp>
      <p:pic>
        <p:nvPicPr>
          <p:cNvPr id="4098" name="Picture 2" descr="Y:\Graphics\Powerpoint\MH_DCM\MH_DCM-TEXTEDIT PROJECTS\O'LEARY_26e\Final files\chapt09\chapt00_labeled\ole63650_09_14.jpg"/>
          <p:cNvPicPr>
            <a:picLocks noChangeAspect="1" noChangeArrowheads="1"/>
          </p:cNvPicPr>
          <p:nvPr/>
        </p:nvPicPr>
        <p:blipFill>
          <a:blip r:embed="rId4" cstate="print"/>
          <a:srcRect/>
          <a:stretch>
            <a:fillRect/>
          </a:stretch>
        </p:blipFill>
        <p:spPr bwMode="auto">
          <a:xfrm>
            <a:off x="6079066" y="2853269"/>
            <a:ext cx="6084616" cy="2153178"/>
          </a:xfrm>
          <a:prstGeom prst="rect">
            <a:avLst/>
          </a:prstGeom>
          <a:noFill/>
        </p:spPr>
      </p:pic>
    </p:spTree>
    <p:extLst>
      <p:ext uri="{BB962C8B-B14F-4D97-AF65-F5344CB8AC3E}">
        <p14:creationId xmlns:p14="http://schemas.microsoft.com/office/powerpoint/2010/main" val="4161657322"/>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Restricting Access</a:t>
            </a:r>
            <a:endParaRPr lang="en-US" dirty="0"/>
          </a:p>
        </p:txBody>
      </p:sp>
      <p:sp>
        <p:nvSpPr>
          <p:cNvPr id="3" name="Content Placeholder 2"/>
          <p:cNvSpPr>
            <a:spLocks noGrp="1"/>
          </p:cNvSpPr>
          <p:nvPr>
            <p:ph idx="1"/>
          </p:nvPr>
        </p:nvSpPr>
        <p:spPr>
          <a:xfrm>
            <a:off x="2074226" y="1817225"/>
            <a:ext cx="4624030" cy="4308938"/>
          </a:xfrm>
          <a:prstGeom prst="rect">
            <a:avLst/>
          </a:prstGeom>
        </p:spPr>
        <p:txBody>
          <a:bodyPr/>
          <a:lstStyle/>
          <a:p>
            <a:r>
              <a:rPr lang="en-US" dirty="0" smtClean="0">
                <a:solidFill>
                  <a:srgbClr val="000000"/>
                </a:solidFill>
              </a:rPr>
              <a:t>Biometric scanning</a:t>
            </a:r>
          </a:p>
          <a:p>
            <a:pPr lvl="1"/>
            <a:r>
              <a:rPr lang="en-US" dirty="0" smtClean="0"/>
              <a:t>Fingerprint scanners</a:t>
            </a:r>
          </a:p>
          <a:p>
            <a:pPr lvl="1"/>
            <a:r>
              <a:rPr lang="en-US" dirty="0" smtClean="0"/>
              <a:t>Iris (eye) scanners</a:t>
            </a:r>
          </a:p>
          <a:p>
            <a:r>
              <a:rPr lang="en-US" dirty="0">
                <a:solidFill>
                  <a:srgbClr val="000000"/>
                </a:solidFill>
              </a:rPr>
              <a:t>Passwords</a:t>
            </a:r>
          </a:p>
          <a:p>
            <a:pPr lvl="1"/>
            <a:r>
              <a:rPr lang="en-US" dirty="0">
                <a:solidFill>
                  <a:srgbClr val="000000"/>
                </a:solidFill>
              </a:rPr>
              <a:t>Dictionary </a:t>
            </a:r>
            <a:r>
              <a:rPr lang="en-US" dirty="0" smtClean="0">
                <a:solidFill>
                  <a:srgbClr val="000000"/>
                </a:solidFill>
              </a:rPr>
              <a:t>attack</a:t>
            </a:r>
          </a:p>
          <a:p>
            <a:pPr lvl="2"/>
            <a:r>
              <a:rPr lang="en-US" dirty="0" smtClean="0">
                <a:solidFill>
                  <a:srgbClr val="000000"/>
                </a:solidFill>
              </a:rPr>
              <a:t>Uses software to try thousands of common words sequentially in an attempt to gain unauthorized access to a user’s account</a:t>
            </a:r>
            <a:endParaRPr lang="en-US" dirty="0">
              <a:solidFill>
                <a:srgbClr val="000000"/>
              </a:solidFill>
            </a:endParaRPr>
          </a:p>
          <a:p>
            <a:endParaRPr lang="en-US" dirty="0" smtClean="0"/>
          </a:p>
        </p:txBody>
      </p:sp>
      <p:pic>
        <p:nvPicPr>
          <p:cNvPr id="11" name="Picture 10" descr="Graphic of a biometric scanning program using an iris scan. "/>
          <p:cNvPicPr>
            <a:picLocks noChangeAspect="1"/>
          </p:cNvPicPr>
          <p:nvPr/>
        </p:nvPicPr>
        <p:blipFill>
          <a:blip r:embed="rId3" cstate="print"/>
          <a:stretch>
            <a:fillRect/>
          </a:stretch>
        </p:blipFill>
        <p:spPr>
          <a:xfrm>
            <a:off x="6477791" y="1963960"/>
            <a:ext cx="5600292" cy="2930080"/>
          </a:xfrm>
          <a:prstGeom prst="rect">
            <a:avLst/>
          </a:prstGeom>
        </p:spPr>
      </p:pic>
    </p:spTree>
    <p:extLst>
      <p:ext uri="{BB962C8B-B14F-4D97-AF65-F5344CB8AC3E}">
        <p14:creationId xmlns:p14="http://schemas.microsoft.com/office/powerpoint/2010/main" val="4031054035"/>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Automated Security Tasks</a:t>
            </a:r>
            <a:endParaRPr lang="en-US" dirty="0"/>
          </a:p>
        </p:txBody>
      </p:sp>
      <p:sp>
        <p:nvSpPr>
          <p:cNvPr id="6" name="Content Placeholder 5"/>
          <p:cNvSpPr>
            <a:spLocks noGrp="1"/>
          </p:cNvSpPr>
          <p:nvPr>
            <p:ph idx="1"/>
          </p:nvPr>
        </p:nvSpPr>
        <p:spPr/>
        <p:txBody>
          <a:bodyPr>
            <a:normAutofit lnSpcReduction="10000"/>
          </a:bodyPr>
          <a:lstStyle/>
          <a:p>
            <a:pPr marL="0" indent="0">
              <a:buNone/>
            </a:pPr>
            <a:r>
              <a:rPr lang="en-US" dirty="0" smtClean="0">
                <a:solidFill>
                  <a:srgbClr val="000000"/>
                </a:solidFill>
              </a:rPr>
              <a:t>Ways to perform and automate important security tasks</a:t>
            </a:r>
          </a:p>
          <a:p>
            <a:r>
              <a:rPr lang="en-US" dirty="0" smtClean="0">
                <a:solidFill>
                  <a:srgbClr val="000000"/>
                </a:solidFill>
              </a:rPr>
              <a:t>Security Suites</a:t>
            </a:r>
          </a:p>
          <a:p>
            <a:pPr lvl="1"/>
            <a:r>
              <a:rPr lang="en-US" dirty="0" smtClean="0">
                <a:solidFill>
                  <a:srgbClr val="000000"/>
                </a:solidFill>
              </a:rPr>
              <a:t>Provide a collection of utility programs designed to protect your privacy and security</a:t>
            </a:r>
            <a:endParaRPr lang="en-US" dirty="0">
              <a:solidFill>
                <a:srgbClr val="000000"/>
              </a:solidFill>
            </a:endParaRPr>
          </a:p>
          <a:p>
            <a:r>
              <a:rPr lang="en-US" dirty="0" smtClean="0">
                <a:solidFill>
                  <a:srgbClr val="000000"/>
                </a:solidFill>
              </a:rPr>
              <a:t>Firewalls</a:t>
            </a:r>
          </a:p>
          <a:p>
            <a:pPr lvl="1"/>
            <a:r>
              <a:rPr lang="en-US" dirty="0" smtClean="0">
                <a:solidFill>
                  <a:srgbClr val="000000"/>
                </a:solidFill>
              </a:rPr>
              <a:t>Security buffer between a corporation’s provide network and all external networks</a:t>
            </a:r>
          </a:p>
          <a:p>
            <a:r>
              <a:rPr lang="en-US" dirty="0" smtClean="0">
                <a:solidFill>
                  <a:srgbClr val="000000"/>
                </a:solidFill>
              </a:rPr>
              <a:t>Password Managers </a:t>
            </a:r>
          </a:p>
          <a:p>
            <a:pPr lvl="1"/>
            <a:r>
              <a:rPr lang="en-US" dirty="0" smtClean="0">
                <a:solidFill>
                  <a:srgbClr val="000000"/>
                </a:solidFill>
              </a:rPr>
              <a:t>Helps to create strong passwords</a:t>
            </a:r>
            <a:endParaRPr lang="en-US" dirty="0">
              <a:solidFill>
                <a:srgbClr val="000000"/>
              </a:solidFill>
            </a:endParaRPr>
          </a:p>
          <a:p>
            <a:endParaRPr lang="en-US" dirty="0"/>
          </a:p>
        </p:txBody>
      </p:sp>
    </p:spTree>
    <p:extLst>
      <p:ext uri="{BB962C8B-B14F-4D97-AF65-F5344CB8AC3E}">
        <p14:creationId xmlns:p14="http://schemas.microsoft.com/office/powerpoint/2010/main" val="3382962369"/>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6071" y="-22034"/>
            <a:ext cx="10573267" cy="1188720"/>
          </a:xfrm>
        </p:spPr>
        <p:txBody>
          <a:bodyPr/>
          <a:lstStyle/>
          <a:p>
            <a:r>
              <a:rPr lang="en-US" dirty="0" smtClean="0"/>
              <a:t>Encryption</a:t>
            </a:r>
            <a:endParaRPr lang="en-US" dirty="0"/>
          </a:p>
        </p:txBody>
      </p:sp>
      <p:sp>
        <p:nvSpPr>
          <p:cNvPr id="3" name="Content Placeholder 2"/>
          <p:cNvSpPr>
            <a:spLocks noGrp="1"/>
          </p:cNvSpPr>
          <p:nvPr>
            <p:ph type="body" sz="quarter" idx="13"/>
          </p:nvPr>
        </p:nvSpPr>
        <p:spPr>
          <a:xfrm>
            <a:off x="1506070" y="1570176"/>
            <a:ext cx="6282855" cy="4654353"/>
          </a:xfrm>
          <a:prstGeom prst="rect">
            <a:avLst/>
          </a:prstGeom>
        </p:spPr>
        <p:txBody>
          <a:bodyPr>
            <a:normAutofit fontScale="92500" lnSpcReduction="20000"/>
          </a:bodyPr>
          <a:lstStyle/>
          <a:p>
            <a:pPr marL="0" indent="0">
              <a:buNone/>
              <a:defRPr/>
            </a:pPr>
            <a:r>
              <a:rPr lang="en-US" sz="2400" dirty="0" smtClean="0">
                <a:solidFill>
                  <a:srgbClr val="000000"/>
                </a:solidFill>
              </a:rPr>
              <a:t>Coding </a:t>
            </a:r>
            <a:r>
              <a:rPr lang="en-US" sz="2400" dirty="0">
                <a:solidFill>
                  <a:srgbClr val="000000"/>
                </a:solidFill>
              </a:rPr>
              <a:t>information to make it </a:t>
            </a:r>
            <a:r>
              <a:rPr lang="en-US" sz="2400" dirty="0" smtClean="0">
                <a:solidFill>
                  <a:srgbClr val="000000"/>
                </a:solidFill>
              </a:rPr>
              <a:t>unreadable, except </a:t>
            </a:r>
            <a:r>
              <a:rPr lang="en-US" sz="2400" dirty="0">
                <a:solidFill>
                  <a:srgbClr val="000000"/>
                </a:solidFill>
              </a:rPr>
              <a:t>to those who have the </a:t>
            </a:r>
            <a:r>
              <a:rPr lang="en-US" sz="2400" dirty="0" smtClean="0">
                <a:solidFill>
                  <a:srgbClr val="000000"/>
                </a:solidFill>
              </a:rPr>
              <a:t>encryption key</a:t>
            </a:r>
            <a:endParaRPr lang="en-US" sz="2400" dirty="0">
              <a:solidFill>
                <a:srgbClr val="000000"/>
              </a:solidFill>
            </a:endParaRPr>
          </a:p>
          <a:p>
            <a:pPr lvl="1">
              <a:defRPr/>
            </a:pPr>
            <a:r>
              <a:rPr lang="en-US" dirty="0">
                <a:solidFill>
                  <a:srgbClr val="000000"/>
                </a:solidFill>
              </a:rPr>
              <a:t>E-mail </a:t>
            </a:r>
            <a:r>
              <a:rPr lang="en-US" dirty="0" smtClean="0">
                <a:solidFill>
                  <a:srgbClr val="000000"/>
                </a:solidFill>
              </a:rPr>
              <a:t>encryption protects emails</a:t>
            </a:r>
            <a:endParaRPr lang="en-US" dirty="0">
              <a:solidFill>
                <a:srgbClr val="000000"/>
              </a:solidFill>
            </a:endParaRPr>
          </a:p>
          <a:p>
            <a:pPr lvl="1">
              <a:defRPr/>
            </a:pPr>
            <a:r>
              <a:rPr lang="en-US" dirty="0">
                <a:solidFill>
                  <a:srgbClr val="000000"/>
                </a:solidFill>
              </a:rPr>
              <a:t>File </a:t>
            </a:r>
            <a:r>
              <a:rPr lang="en-US" dirty="0" smtClean="0">
                <a:solidFill>
                  <a:srgbClr val="000000"/>
                </a:solidFill>
              </a:rPr>
              <a:t>encryption protects files</a:t>
            </a:r>
            <a:endParaRPr lang="en-US" dirty="0">
              <a:solidFill>
                <a:srgbClr val="000000"/>
              </a:solidFill>
            </a:endParaRPr>
          </a:p>
          <a:p>
            <a:pPr lvl="1">
              <a:defRPr/>
            </a:pPr>
            <a:r>
              <a:rPr lang="en-US" dirty="0"/>
              <a:t>Web site </a:t>
            </a:r>
            <a:r>
              <a:rPr lang="en-US" dirty="0" smtClean="0"/>
              <a:t>encryption uses HTTPS protocol for protection</a:t>
            </a:r>
          </a:p>
          <a:p>
            <a:pPr lvl="2">
              <a:defRPr/>
            </a:pPr>
            <a:r>
              <a:rPr lang="en-US" dirty="0" smtClean="0"/>
              <a:t>HTTPS – hypertext transfer protocol secured</a:t>
            </a:r>
          </a:p>
          <a:p>
            <a:pPr lvl="1">
              <a:defRPr/>
            </a:pPr>
            <a:r>
              <a:rPr lang="en-US" dirty="0">
                <a:solidFill>
                  <a:srgbClr val="000000"/>
                </a:solidFill>
              </a:rPr>
              <a:t>Virtual private networks (VPNs</a:t>
            </a:r>
            <a:r>
              <a:rPr lang="en-US" dirty="0" smtClean="0">
                <a:solidFill>
                  <a:srgbClr val="000000"/>
                </a:solidFill>
              </a:rPr>
              <a:t>)</a:t>
            </a:r>
          </a:p>
          <a:p>
            <a:pPr lvl="2">
              <a:defRPr/>
            </a:pPr>
            <a:r>
              <a:rPr lang="en-US" dirty="0" smtClean="0">
                <a:solidFill>
                  <a:srgbClr val="000000"/>
                </a:solidFill>
              </a:rPr>
              <a:t>Encrypts connects between company networks and their remote users</a:t>
            </a:r>
            <a:endParaRPr lang="en-US" dirty="0">
              <a:solidFill>
                <a:srgbClr val="000000"/>
              </a:solidFill>
            </a:endParaRPr>
          </a:p>
          <a:p>
            <a:pPr lvl="1">
              <a:defRPr/>
            </a:pPr>
            <a:r>
              <a:rPr lang="en-US" dirty="0">
                <a:solidFill>
                  <a:srgbClr val="000000"/>
                </a:solidFill>
              </a:rPr>
              <a:t>Wireless network </a:t>
            </a:r>
            <a:r>
              <a:rPr lang="en-US" dirty="0" smtClean="0">
                <a:solidFill>
                  <a:srgbClr val="000000"/>
                </a:solidFill>
              </a:rPr>
              <a:t>encryption restricts access to authorized users</a:t>
            </a:r>
            <a:endParaRPr lang="en-US" dirty="0">
              <a:solidFill>
                <a:srgbClr val="000000"/>
              </a:solidFill>
            </a:endParaRPr>
          </a:p>
          <a:p>
            <a:pPr lvl="2">
              <a:defRPr/>
            </a:pPr>
            <a:r>
              <a:rPr lang="en-US" sz="1800" dirty="0" smtClean="0">
                <a:solidFill>
                  <a:srgbClr val="000000"/>
                </a:solidFill>
              </a:rPr>
              <a:t>WPA2 – Wi-Fi Protected Access</a:t>
            </a:r>
            <a:endParaRPr lang="en-US" sz="1800" dirty="0">
              <a:solidFill>
                <a:srgbClr val="000000"/>
              </a:solidFill>
            </a:endParaRPr>
          </a:p>
          <a:p>
            <a:pPr marL="342900" lvl="1" indent="0">
              <a:buNone/>
              <a:defRPr/>
            </a:pPr>
            <a:endParaRPr lang="en-US" dirty="0"/>
          </a:p>
          <a:p>
            <a:endParaRPr lang="en-US" dirty="0"/>
          </a:p>
        </p:txBody>
      </p:sp>
      <p:pic>
        <p:nvPicPr>
          <p:cNvPr id="7" name="Picture 6" descr="Graphic of what an encrypted email looks like. "/>
          <p:cNvPicPr>
            <a:picLocks noChangeAspect="1"/>
          </p:cNvPicPr>
          <p:nvPr/>
        </p:nvPicPr>
        <p:blipFill>
          <a:blip r:embed="rId3" cstate="print"/>
          <a:stretch>
            <a:fillRect/>
          </a:stretch>
        </p:blipFill>
        <p:spPr>
          <a:xfrm>
            <a:off x="8915401" y="1506701"/>
            <a:ext cx="2134814" cy="2461834"/>
          </a:xfrm>
          <a:prstGeom prst="rect">
            <a:avLst/>
          </a:prstGeom>
        </p:spPr>
      </p:pic>
      <p:pic>
        <p:nvPicPr>
          <p:cNvPr id="6" name="Picture 5" descr="Graphic of the Firevault program used by Macintosh for file encryption"/>
          <p:cNvPicPr>
            <a:picLocks noChangeAspect="1"/>
          </p:cNvPicPr>
          <p:nvPr/>
        </p:nvPicPr>
        <p:blipFill>
          <a:blip r:embed="rId4" cstate="print"/>
          <a:stretch>
            <a:fillRect/>
          </a:stretch>
        </p:blipFill>
        <p:spPr>
          <a:xfrm>
            <a:off x="8556595" y="4044781"/>
            <a:ext cx="2852424" cy="2475912"/>
          </a:xfrm>
          <a:prstGeom prst="rect">
            <a:avLst/>
          </a:prstGeom>
        </p:spPr>
      </p:pic>
    </p:spTree>
    <p:extLst>
      <p:ext uri="{BB962C8B-B14F-4D97-AF65-F5344CB8AC3E}">
        <p14:creationId xmlns:p14="http://schemas.microsoft.com/office/powerpoint/2010/main" val="532756143"/>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Anticipating Disasters</a:t>
            </a:r>
            <a:endParaRPr lang="en-US" dirty="0"/>
          </a:p>
        </p:txBody>
      </p:sp>
      <p:sp>
        <p:nvSpPr>
          <p:cNvPr id="3" name="Text Placeholder 2"/>
          <p:cNvSpPr>
            <a:spLocks noGrp="1"/>
          </p:cNvSpPr>
          <p:nvPr>
            <p:ph idx="1"/>
          </p:nvPr>
        </p:nvSpPr>
        <p:spPr/>
        <p:txBody>
          <a:bodyPr>
            <a:normAutofit lnSpcReduction="10000"/>
          </a:bodyPr>
          <a:lstStyle/>
          <a:p>
            <a:r>
              <a:rPr lang="en-US" sz="2800" dirty="0" smtClean="0"/>
              <a:t>Anticipating Disasters</a:t>
            </a:r>
          </a:p>
          <a:p>
            <a:pPr lvl="1"/>
            <a:r>
              <a:rPr lang="en-US" sz="2400" dirty="0" smtClean="0"/>
              <a:t>Physical Security protects hardware</a:t>
            </a:r>
          </a:p>
          <a:p>
            <a:pPr lvl="1"/>
            <a:r>
              <a:rPr lang="en-US" sz="2400" dirty="0" smtClean="0"/>
              <a:t>Data Security protects software and data from unauthorized tampering or damage</a:t>
            </a:r>
          </a:p>
          <a:p>
            <a:pPr lvl="1"/>
            <a:r>
              <a:rPr lang="en-US" sz="2400" dirty="0" smtClean="0"/>
              <a:t>Disaster Recovery Plan describes ways to continue operating in the event of a disaster</a:t>
            </a:r>
          </a:p>
          <a:p>
            <a:r>
              <a:rPr lang="en-US" dirty="0"/>
              <a:t>Preventing Data Loss</a:t>
            </a:r>
          </a:p>
          <a:p>
            <a:pPr lvl="1"/>
            <a:r>
              <a:rPr lang="en-US" dirty="0"/>
              <a:t>Frequent backups</a:t>
            </a:r>
          </a:p>
          <a:p>
            <a:pPr lvl="1"/>
            <a:r>
              <a:rPr lang="en-US" dirty="0"/>
              <a:t>Redundant data </a:t>
            </a:r>
            <a:r>
              <a:rPr lang="en-US" dirty="0" smtClean="0"/>
              <a:t>storage</a:t>
            </a:r>
          </a:p>
          <a:p>
            <a:pPr lvl="2"/>
            <a:r>
              <a:rPr lang="en-US" dirty="0" smtClean="0"/>
              <a:t>Store off-site in case of loss of equipment</a:t>
            </a:r>
            <a:endParaRPr lang="en-US" dirty="0"/>
          </a:p>
          <a:p>
            <a:pPr marL="457200" lvl="1" indent="0">
              <a:buNone/>
            </a:pPr>
            <a:endParaRPr lang="en-US" dirty="0"/>
          </a:p>
        </p:txBody>
      </p:sp>
    </p:spTree>
    <p:extLst>
      <p:ext uri="{BB962C8B-B14F-4D97-AF65-F5344CB8AC3E}">
        <p14:creationId xmlns:p14="http://schemas.microsoft.com/office/powerpoint/2010/main" val="536884622"/>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9990" y="0"/>
            <a:ext cx="10794779" cy="1188720"/>
          </a:xfrm>
        </p:spPr>
        <p:txBody>
          <a:bodyPr>
            <a:normAutofit/>
          </a:bodyPr>
          <a:lstStyle/>
          <a:p>
            <a:r>
              <a:rPr lang="en-US" sz="3600" dirty="0"/>
              <a:t>Making IT Work for You ~ </a:t>
            </a:r>
            <a:r>
              <a:rPr lang="en-US" sz="3600" dirty="0" smtClean="0"/>
              <a:t/>
            </a:r>
            <a:br>
              <a:rPr lang="en-US" sz="3600" dirty="0" smtClean="0"/>
            </a:br>
            <a:r>
              <a:rPr lang="en-US" sz="3600" dirty="0" smtClean="0"/>
              <a:t>Cloud-Based </a:t>
            </a:r>
            <a:r>
              <a:rPr lang="en-US" sz="3600" dirty="0"/>
              <a:t>Backup</a:t>
            </a:r>
          </a:p>
        </p:txBody>
      </p:sp>
      <p:sp>
        <p:nvSpPr>
          <p:cNvPr id="3" name="Content Placeholder 2"/>
          <p:cNvSpPr>
            <a:spLocks noGrp="1"/>
          </p:cNvSpPr>
          <p:nvPr>
            <p:ph idx="1"/>
          </p:nvPr>
        </p:nvSpPr>
        <p:spPr>
          <a:xfrm>
            <a:off x="1506071" y="1852140"/>
            <a:ext cx="3610692" cy="4525963"/>
          </a:xfrm>
        </p:spPr>
        <p:txBody>
          <a:bodyPr>
            <a:normAutofit/>
          </a:bodyPr>
          <a:lstStyle/>
          <a:p>
            <a:r>
              <a:rPr lang="en-US" dirty="0" smtClean="0"/>
              <a:t>Cloud-based backup services such as Carbonite provide cloud-based backup services.</a:t>
            </a:r>
            <a:endParaRPr lang="en-US" dirty="0"/>
          </a:p>
        </p:txBody>
      </p:sp>
      <p:pic>
        <p:nvPicPr>
          <p:cNvPr id="8" name="Picture 7" descr="Graphic of files and photos selected for back up. "/>
          <p:cNvPicPr>
            <a:picLocks noChangeAspect="1"/>
          </p:cNvPicPr>
          <p:nvPr/>
        </p:nvPicPr>
        <p:blipFill>
          <a:blip r:embed="rId3" cstate="print"/>
          <a:stretch>
            <a:fillRect/>
          </a:stretch>
        </p:blipFill>
        <p:spPr>
          <a:xfrm>
            <a:off x="4882342" y="1536928"/>
            <a:ext cx="3392590" cy="2376086"/>
          </a:xfrm>
          <a:prstGeom prst="rect">
            <a:avLst/>
          </a:prstGeom>
        </p:spPr>
      </p:pic>
      <p:pic>
        <p:nvPicPr>
          <p:cNvPr id="9" name="Picture 8" descr="Graphic of the Carbonite Cloud Backup Program. "/>
          <p:cNvPicPr>
            <a:picLocks noChangeAspect="1"/>
          </p:cNvPicPr>
          <p:nvPr/>
        </p:nvPicPr>
        <p:blipFill>
          <a:blip r:embed="rId4" cstate="print"/>
          <a:stretch>
            <a:fillRect/>
          </a:stretch>
        </p:blipFill>
        <p:spPr>
          <a:xfrm>
            <a:off x="8148014" y="3836512"/>
            <a:ext cx="3728228" cy="2621338"/>
          </a:xfrm>
          <a:prstGeom prst="rect">
            <a:avLst/>
          </a:prstGeom>
        </p:spPr>
      </p:pic>
    </p:spTree>
    <p:extLst>
      <p:ext uri="{BB962C8B-B14F-4D97-AF65-F5344CB8AC3E}">
        <p14:creationId xmlns:p14="http://schemas.microsoft.com/office/powerpoint/2010/main" val="3875855619"/>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 of iTunes Media Program"/>
          <p:cNvPicPr>
            <a:picLocks noChangeAspect="1"/>
          </p:cNvPicPr>
          <p:nvPr/>
        </p:nvPicPr>
        <p:blipFill>
          <a:blip r:embed="rId3" cstate="print"/>
          <a:stretch>
            <a:fillRect/>
          </a:stretch>
        </p:blipFill>
        <p:spPr>
          <a:xfrm>
            <a:off x="8495091" y="2590800"/>
            <a:ext cx="3671508" cy="3538922"/>
          </a:xfrm>
          <a:prstGeom prst="rect">
            <a:avLst/>
          </a:prstGeom>
        </p:spPr>
      </p:pic>
      <p:sp>
        <p:nvSpPr>
          <p:cNvPr id="2" name="Title 1"/>
          <p:cNvSpPr>
            <a:spLocks noGrp="1"/>
          </p:cNvSpPr>
          <p:nvPr>
            <p:ph type="title"/>
          </p:nvPr>
        </p:nvSpPr>
        <p:spPr/>
        <p:txBody>
          <a:bodyPr/>
          <a:lstStyle/>
          <a:p>
            <a:r>
              <a:rPr lang="en-US" dirty="0" smtClean="0"/>
              <a:t>Ethics</a:t>
            </a:r>
            <a:endParaRPr lang="en-US" dirty="0"/>
          </a:p>
        </p:txBody>
      </p:sp>
      <p:sp>
        <p:nvSpPr>
          <p:cNvPr id="3" name="Content Placeholder 2"/>
          <p:cNvSpPr>
            <a:spLocks noGrp="1"/>
          </p:cNvSpPr>
          <p:nvPr>
            <p:ph idx="1"/>
          </p:nvPr>
        </p:nvSpPr>
        <p:spPr>
          <a:xfrm>
            <a:off x="1506072" y="1570323"/>
            <a:ext cx="7340474" cy="4308938"/>
          </a:xfrm>
        </p:spPr>
        <p:txBody>
          <a:bodyPr>
            <a:normAutofit fontScale="85000" lnSpcReduction="10000"/>
          </a:bodyPr>
          <a:lstStyle/>
          <a:p>
            <a:pPr marL="0" indent="0">
              <a:buNone/>
            </a:pPr>
            <a:r>
              <a:rPr lang="en-US" dirty="0" smtClean="0">
                <a:solidFill>
                  <a:srgbClr val="000000"/>
                </a:solidFill>
              </a:rPr>
              <a:t>Standards of moral conduct</a:t>
            </a:r>
          </a:p>
          <a:p>
            <a:pPr marL="0" indent="0">
              <a:buNone/>
            </a:pPr>
            <a:r>
              <a:rPr lang="en-US" dirty="0" smtClean="0">
                <a:solidFill>
                  <a:srgbClr val="000000"/>
                </a:solidFill>
              </a:rPr>
              <a:t>Computer Ethics – guidelines for the morally acceptable use of computers</a:t>
            </a:r>
          </a:p>
          <a:p>
            <a:r>
              <a:rPr lang="en-US" dirty="0" smtClean="0">
                <a:solidFill>
                  <a:srgbClr val="000000"/>
                </a:solidFill>
              </a:rPr>
              <a:t>Copyright</a:t>
            </a:r>
          </a:p>
          <a:p>
            <a:pPr lvl="1"/>
            <a:r>
              <a:rPr lang="en-US" dirty="0" smtClean="0">
                <a:solidFill>
                  <a:srgbClr val="000000"/>
                </a:solidFill>
              </a:rPr>
              <a:t>Gives content creators the right to control the use and distribution of their work</a:t>
            </a:r>
          </a:p>
          <a:p>
            <a:pPr lvl="1"/>
            <a:r>
              <a:rPr lang="en-US" dirty="0" smtClean="0">
                <a:solidFill>
                  <a:srgbClr val="000000"/>
                </a:solidFill>
              </a:rPr>
              <a:t>Paintings, books, music, films, video games</a:t>
            </a:r>
          </a:p>
          <a:p>
            <a:r>
              <a:rPr lang="en-US" dirty="0" smtClean="0">
                <a:solidFill>
                  <a:srgbClr val="000000"/>
                </a:solidFill>
              </a:rPr>
              <a:t>Software piracy</a:t>
            </a:r>
          </a:p>
          <a:p>
            <a:pPr lvl="1"/>
            <a:r>
              <a:rPr lang="en-US" dirty="0" smtClean="0">
                <a:solidFill>
                  <a:srgbClr val="000000"/>
                </a:solidFill>
              </a:rPr>
              <a:t>Unauthorized copying and distribution of software</a:t>
            </a:r>
          </a:p>
          <a:p>
            <a:pPr lvl="2"/>
            <a:r>
              <a:rPr lang="en-US" dirty="0">
                <a:solidFill>
                  <a:srgbClr val="000000"/>
                </a:solidFill>
              </a:rPr>
              <a:t>Digital rights management (DRM</a:t>
            </a:r>
            <a:r>
              <a:rPr lang="en-US" dirty="0" smtClean="0">
                <a:solidFill>
                  <a:srgbClr val="000000"/>
                </a:solidFill>
              </a:rPr>
              <a:t>) controls access to electronic media</a:t>
            </a:r>
            <a:endParaRPr lang="en-US" dirty="0">
              <a:solidFill>
                <a:srgbClr val="000000"/>
              </a:solidFill>
            </a:endParaRPr>
          </a:p>
          <a:p>
            <a:pPr lvl="2"/>
            <a:r>
              <a:rPr lang="en-US" dirty="0" smtClean="0">
                <a:solidFill>
                  <a:srgbClr val="000000"/>
                </a:solidFill>
              </a:rPr>
              <a:t>Digital Millennium Copyright Act protects against piracy</a:t>
            </a:r>
          </a:p>
        </p:txBody>
      </p:sp>
    </p:spTree>
    <p:extLst>
      <p:ext uri="{BB962C8B-B14F-4D97-AF65-F5344CB8AC3E}">
        <p14:creationId xmlns:p14="http://schemas.microsoft.com/office/powerpoint/2010/main" val="4079170194"/>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Plagiarism</a:t>
            </a:r>
            <a:endParaRPr lang="en-US" dirty="0"/>
          </a:p>
        </p:txBody>
      </p:sp>
      <p:sp>
        <p:nvSpPr>
          <p:cNvPr id="3" name="Content Placeholder 2"/>
          <p:cNvSpPr>
            <a:spLocks noGrp="1"/>
          </p:cNvSpPr>
          <p:nvPr>
            <p:ph idx="1"/>
          </p:nvPr>
        </p:nvSpPr>
        <p:spPr>
          <a:xfrm>
            <a:off x="2074225" y="1817225"/>
            <a:ext cx="9508175" cy="1686139"/>
          </a:xfrm>
        </p:spPr>
        <p:txBody>
          <a:bodyPr/>
          <a:lstStyle/>
          <a:p>
            <a:pPr marL="0" indent="0">
              <a:buNone/>
            </a:pPr>
            <a:r>
              <a:rPr lang="en-US" dirty="0" smtClean="0"/>
              <a:t>Representing some other person’s work and ideas as your own without giving credit to the original person’s work and ideas </a:t>
            </a:r>
            <a:endParaRPr lang="en-US" dirty="0"/>
          </a:p>
        </p:txBody>
      </p:sp>
      <p:pic>
        <p:nvPicPr>
          <p:cNvPr id="4" name="Picture 3" descr="Graphic of Turnitin software program for students' formative writing"/>
          <p:cNvPicPr>
            <a:picLocks noChangeAspect="1"/>
          </p:cNvPicPr>
          <p:nvPr/>
        </p:nvPicPr>
        <p:blipFill>
          <a:blip r:embed="rId3" cstate="print"/>
          <a:stretch>
            <a:fillRect/>
          </a:stretch>
        </p:blipFill>
        <p:spPr>
          <a:xfrm>
            <a:off x="3565392" y="3174999"/>
            <a:ext cx="5061218" cy="3317362"/>
          </a:xfrm>
          <a:prstGeom prst="rect">
            <a:avLst/>
          </a:prstGeom>
        </p:spPr>
      </p:pic>
    </p:spTree>
    <p:extLst>
      <p:ext uri="{BB962C8B-B14F-4D97-AF65-F5344CB8AC3E}">
        <p14:creationId xmlns:p14="http://schemas.microsoft.com/office/powerpoint/2010/main" val="66855637"/>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Careers in IT</a:t>
            </a:r>
          </a:p>
        </p:txBody>
      </p:sp>
      <p:sp>
        <p:nvSpPr>
          <p:cNvPr id="3" name="Content Placeholder 2"/>
          <p:cNvSpPr>
            <a:spLocks noGrp="1"/>
          </p:cNvSpPr>
          <p:nvPr>
            <p:ph idx="1"/>
          </p:nvPr>
        </p:nvSpPr>
        <p:spPr>
          <a:xfrm>
            <a:off x="1501481" y="1676400"/>
            <a:ext cx="5562600" cy="4393883"/>
          </a:xfrm>
        </p:spPr>
        <p:txBody>
          <a:bodyPr>
            <a:normAutofit/>
          </a:bodyPr>
          <a:lstStyle/>
          <a:p>
            <a:pPr>
              <a:lnSpc>
                <a:spcPct val="80000"/>
              </a:lnSpc>
              <a:defRPr/>
            </a:pPr>
            <a:r>
              <a:rPr lang="en-US" sz="2400" dirty="0" smtClean="0">
                <a:solidFill>
                  <a:srgbClr val="000000"/>
                </a:solidFill>
              </a:rPr>
              <a:t>IT Security Analysts </a:t>
            </a:r>
            <a:r>
              <a:rPr lang="en-US" sz="2400" dirty="0" smtClean="0"/>
              <a:t>maintain the security of a company’s network, systems, and data.</a:t>
            </a:r>
          </a:p>
          <a:p>
            <a:pPr>
              <a:lnSpc>
                <a:spcPct val="80000"/>
              </a:lnSpc>
              <a:defRPr/>
            </a:pPr>
            <a:r>
              <a:rPr lang="en-US" sz="2400" dirty="0" smtClean="0"/>
              <a:t>Bachelors or associates degree in information systems or computer science</a:t>
            </a:r>
          </a:p>
          <a:p>
            <a:pPr lvl="1">
              <a:lnSpc>
                <a:spcPct val="80000"/>
              </a:lnSpc>
              <a:defRPr/>
            </a:pPr>
            <a:r>
              <a:rPr lang="en-US" sz="2000" dirty="0" smtClean="0"/>
              <a:t>Experience is usually required</a:t>
            </a:r>
            <a:endParaRPr lang="en-US" sz="2000" dirty="0"/>
          </a:p>
          <a:p>
            <a:pPr>
              <a:lnSpc>
                <a:spcPct val="80000"/>
              </a:lnSpc>
              <a:defRPr/>
            </a:pPr>
            <a:r>
              <a:rPr lang="en-US" sz="2400" dirty="0" smtClean="0"/>
              <a:t>Must safeguard information systems against external threats</a:t>
            </a:r>
          </a:p>
          <a:p>
            <a:pPr>
              <a:lnSpc>
                <a:spcPct val="80000"/>
              </a:lnSpc>
              <a:defRPr/>
            </a:pPr>
            <a:r>
              <a:rPr lang="en-US" sz="2400" dirty="0" smtClean="0"/>
              <a:t>Annual </a:t>
            </a:r>
            <a:r>
              <a:rPr lang="en-US" sz="2400" dirty="0"/>
              <a:t>salary is usually </a:t>
            </a:r>
            <a:r>
              <a:rPr lang="en-US" sz="2400" dirty="0" smtClean="0"/>
              <a:t>from $62,000 </a:t>
            </a:r>
            <a:r>
              <a:rPr lang="en-US" sz="2400" dirty="0"/>
              <a:t>to </a:t>
            </a:r>
            <a:r>
              <a:rPr lang="en-US" sz="2400" dirty="0" smtClean="0"/>
              <a:t>$101,000</a:t>
            </a:r>
          </a:p>
          <a:p>
            <a:pPr>
              <a:lnSpc>
                <a:spcPct val="80000"/>
              </a:lnSpc>
              <a:defRPr/>
            </a:pPr>
            <a:r>
              <a:rPr lang="en-US" sz="2400" dirty="0" smtClean="0"/>
              <a:t>Demand for this position is expected to grow</a:t>
            </a:r>
            <a:endParaRPr lang="en-US" sz="2400" dirty="0"/>
          </a:p>
          <a:p>
            <a:pPr>
              <a:lnSpc>
                <a:spcPct val="80000"/>
              </a:lnSpc>
              <a:defRPr/>
            </a:pPr>
            <a:endParaRPr lang="en-US" dirty="0"/>
          </a:p>
          <a:p>
            <a:endParaRPr lang="en-US" dirty="0"/>
          </a:p>
        </p:txBody>
      </p:sp>
      <p:pic>
        <p:nvPicPr>
          <p:cNvPr id="15362" name="Picture 2" descr="Graphic of a young man as a security analyst. "/>
          <p:cNvPicPr>
            <a:picLocks noChangeAspect="1" noChangeArrowheads="1"/>
          </p:cNvPicPr>
          <p:nvPr/>
        </p:nvPicPr>
        <p:blipFill>
          <a:blip r:embed="rId3" cstate="print"/>
          <a:stretch>
            <a:fillRect/>
          </a:stretch>
        </p:blipFill>
        <p:spPr bwMode="auto">
          <a:xfrm>
            <a:off x="8080284" y="1828800"/>
            <a:ext cx="3583569" cy="4322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164562"/>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1506071" y="1676400"/>
            <a:ext cx="9508175" cy="4308938"/>
          </a:xfrm>
        </p:spPr>
        <p:txBody>
          <a:bodyPr/>
          <a:lstStyle/>
          <a:p>
            <a:pPr>
              <a:defRPr/>
            </a:pPr>
            <a:r>
              <a:rPr lang="en-US" dirty="0"/>
              <a:t>The ubiquitous use of computers and technology prompts some very important questions about the use of personal data and our right to privacy. </a:t>
            </a:r>
          </a:p>
          <a:p>
            <a:pPr>
              <a:defRPr/>
            </a:pPr>
            <a:r>
              <a:rPr lang="en-US" dirty="0"/>
              <a:t>This chapter covers issues</a:t>
            </a:r>
            <a:br>
              <a:rPr lang="en-US" dirty="0"/>
            </a:br>
            <a:r>
              <a:rPr lang="en-US" dirty="0"/>
              <a:t>related to the impact of</a:t>
            </a:r>
            <a:br>
              <a:rPr lang="en-US" dirty="0"/>
            </a:br>
            <a:r>
              <a:rPr lang="en-US" dirty="0"/>
              <a:t>technology on people and</a:t>
            </a:r>
            <a:br>
              <a:rPr lang="en-US" dirty="0"/>
            </a:br>
            <a:r>
              <a:rPr lang="en-US" dirty="0"/>
              <a:t>how to protect ourselves</a:t>
            </a:r>
            <a:br>
              <a:rPr lang="en-US" dirty="0"/>
            </a:br>
            <a:r>
              <a:rPr lang="en-US" dirty="0"/>
              <a:t>on the Web.</a:t>
            </a:r>
          </a:p>
        </p:txBody>
      </p:sp>
      <p:pic>
        <p:nvPicPr>
          <p:cNvPr id="5" name="Picture 4" descr="Graphic of a possible computer user. "/>
          <p:cNvPicPr>
            <a:picLocks noChangeAspect="1" noChangeArrowheads="1"/>
          </p:cNvPicPr>
          <p:nvPr/>
        </p:nvPicPr>
        <p:blipFill>
          <a:blip r:embed="rId3" cstate="print"/>
          <a:stretch>
            <a:fillRect/>
          </a:stretch>
        </p:blipFill>
        <p:spPr bwMode="auto">
          <a:xfrm>
            <a:off x="7287072" y="3073400"/>
            <a:ext cx="2852162" cy="344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670806"/>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8274334" cy="1143000"/>
          </a:xfrm>
        </p:spPr>
        <p:txBody>
          <a:bodyPr>
            <a:normAutofit fontScale="90000"/>
          </a:bodyPr>
          <a:lstStyle/>
          <a:p>
            <a:r>
              <a:rPr lang="en-US" dirty="0"/>
              <a:t>A Look to the </a:t>
            </a:r>
            <a:r>
              <a:rPr lang="en-US" dirty="0" smtClean="0"/>
              <a:t>Future ~ </a:t>
            </a:r>
            <a:br>
              <a:rPr lang="en-US" dirty="0" smtClean="0"/>
            </a:br>
            <a:r>
              <a:rPr lang="en-US" dirty="0" smtClean="0"/>
              <a:t>The End of Anonymity</a:t>
            </a:r>
            <a:endParaRPr lang="en-US" dirty="0"/>
          </a:p>
        </p:txBody>
      </p:sp>
      <p:sp>
        <p:nvSpPr>
          <p:cNvPr id="3" name="Content Placeholder 2"/>
          <p:cNvSpPr>
            <a:spLocks noGrp="1"/>
          </p:cNvSpPr>
          <p:nvPr>
            <p:ph idx="1"/>
          </p:nvPr>
        </p:nvSpPr>
        <p:spPr>
          <a:xfrm>
            <a:off x="1676400" y="1855555"/>
            <a:ext cx="9508175" cy="4308938"/>
          </a:xfrm>
        </p:spPr>
        <p:txBody>
          <a:bodyPr/>
          <a:lstStyle/>
          <a:p>
            <a:pPr>
              <a:defRPr/>
            </a:pPr>
            <a:r>
              <a:rPr lang="en-US" dirty="0" smtClean="0"/>
              <a:t>Most forums and comment areas on websites allow users to post messages anonymously</a:t>
            </a:r>
          </a:p>
          <a:p>
            <a:pPr>
              <a:defRPr/>
            </a:pPr>
            <a:r>
              <a:rPr lang="en-US" dirty="0" smtClean="0"/>
              <a:t>Some use this for abusive and threatening comments</a:t>
            </a:r>
          </a:p>
          <a:p>
            <a:pPr lvl="1">
              <a:defRPr/>
            </a:pPr>
            <a:r>
              <a:rPr lang="en-US" dirty="0" smtClean="0"/>
              <a:t>Online harassment</a:t>
            </a:r>
          </a:p>
          <a:p>
            <a:pPr lvl="1">
              <a:defRPr/>
            </a:pPr>
            <a:r>
              <a:rPr lang="en-US" dirty="0" smtClean="0"/>
              <a:t>Cyberbullying</a:t>
            </a:r>
          </a:p>
          <a:p>
            <a:pPr lvl="1">
              <a:defRPr/>
            </a:pPr>
            <a:r>
              <a:rPr lang="en-US" dirty="0" smtClean="0"/>
              <a:t>Stalking</a:t>
            </a:r>
          </a:p>
          <a:p>
            <a:pPr lvl="1">
              <a:defRPr/>
            </a:pPr>
            <a:r>
              <a:rPr lang="en-US" dirty="0" smtClean="0"/>
              <a:t>Damaging reputations</a:t>
            </a:r>
          </a:p>
          <a:p>
            <a:pPr>
              <a:defRPr/>
            </a:pPr>
            <a:r>
              <a:rPr lang="en-US" dirty="0" smtClean="0"/>
              <a:t>How do you feel?</a:t>
            </a:r>
            <a:endParaRPr lang="en-US" dirty="0"/>
          </a:p>
          <a:p>
            <a:endParaRPr lang="en-US" dirty="0"/>
          </a:p>
        </p:txBody>
      </p:sp>
      <p:pic>
        <p:nvPicPr>
          <p:cNvPr id="5" name="Picture 4" descr="Graphic of a shadow of a computer user depicting anonymity. "/>
          <p:cNvPicPr>
            <a:picLocks noChangeAspect="1"/>
          </p:cNvPicPr>
          <p:nvPr/>
        </p:nvPicPr>
        <p:blipFill>
          <a:blip r:embed="rId3" cstate="print"/>
          <a:stretch>
            <a:fillRect/>
          </a:stretch>
        </p:blipFill>
        <p:spPr>
          <a:xfrm>
            <a:off x="8153400" y="3429000"/>
            <a:ext cx="2759726" cy="3060646"/>
          </a:xfrm>
          <a:prstGeom prst="rect">
            <a:avLst/>
          </a:prstGeom>
        </p:spPr>
      </p:pic>
    </p:spTree>
    <p:extLst>
      <p:ext uri="{BB962C8B-B14F-4D97-AF65-F5344CB8AC3E}">
        <p14:creationId xmlns:p14="http://schemas.microsoft.com/office/powerpoint/2010/main" val="2936462809"/>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Open-Ended Questions (Page 1 of 3)</a:t>
            </a:r>
            <a:endParaRPr lang="en-US" dirty="0"/>
          </a:p>
        </p:txBody>
      </p:sp>
      <p:sp>
        <p:nvSpPr>
          <p:cNvPr id="3" name="Content Placeholder 2"/>
          <p:cNvSpPr>
            <a:spLocks noGrp="1"/>
          </p:cNvSpPr>
          <p:nvPr>
            <p:ph idx="1"/>
          </p:nvPr>
        </p:nvSpPr>
        <p:spPr>
          <a:xfrm>
            <a:off x="1506071" y="1752600"/>
            <a:ext cx="9508175" cy="4308938"/>
          </a:xfrm>
        </p:spPr>
        <p:txBody>
          <a:bodyPr>
            <a:normAutofit fontScale="77500" lnSpcReduction="20000"/>
          </a:bodyPr>
          <a:lstStyle/>
          <a:p>
            <a:pPr marL="457200" indent="-457200">
              <a:buFont typeface="+mj-lt"/>
              <a:buAutoNum type="arabicPeriod"/>
            </a:pPr>
            <a:r>
              <a:rPr lang="en-US" dirty="0" smtClean="0"/>
              <a:t>Define privacy and discuss the impact of large databases, private networks, the Internet, and the Web.</a:t>
            </a:r>
          </a:p>
          <a:p>
            <a:pPr marL="457200" indent="-457200">
              <a:buFont typeface="+mj-lt"/>
              <a:buAutoNum type="arabicPeriod"/>
            </a:pPr>
            <a:endParaRPr lang="en-US" dirty="0" smtClean="0"/>
          </a:p>
          <a:p>
            <a:pPr marL="457200" indent="-457200">
              <a:buFont typeface="+mj-lt"/>
              <a:buAutoNum type="arabicPeriod"/>
            </a:pPr>
            <a:endParaRPr lang="en-US" dirty="0" smtClean="0"/>
          </a:p>
          <a:p>
            <a:pPr marL="457200" indent="-457200">
              <a:buFont typeface="+mj-lt"/>
              <a:buAutoNum type="arabicPeriod"/>
            </a:pPr>
            <a:r>
              <a:rPr lang="en-US" dirty="0" smtClean="0"/>
              <a:t>Define and discuss online identity and the major privacy laws.</a:t>
            </a:r>
          </a:p>
          <a:p>
            <a:pPr marL="457200" indent="-457200">
              <a:buFont typeface="+mj-lt"/>
              <a:buAutoNum type="arabicPeriod"/>
            </a:pPr>
            <a:endParaRPr lang="en-US" dirty="0" smtClean="0"/>
          </a:p>
          <a:p>
            <a:pPr marL="457200" indent="-457200">
              <a:buFont typeface="+mj-lt"/>
              <a:buAutoNum type="arabicPeriod"/>
            </a:pPr>
            <a:endParaRPr lang="en-US" dirty="0" smtClean="0"/>
          </a:p>
          <a:p>
            <a:pPr marL="457200" indent="-457200">
              <a:buFont typeface="+mj-lt"/>
              <a:buAutoNum type="arabicPeriod"/>
            </a:pPr>
            <a:r>
              <a:rPr lang="en-US" dirty="0" smtClean="0"/>
              <a:t>Define security. Define computer crime and the impact of malicious programs, including viruses, worms, Trojan horses, and zombies, as well as denial of service attacks, rogue Wi-Fi hotspots, data manipulation, identity theft, Internet scams, and cyberbullying.</a:t>
            </a:r>
            <a:endParaRPr lang="en-US" dirty="0"/>
          </a:p>
        </p:txBody>
      </p:sp>
    </p:spTree>
    <p:extLst>
      <p:ext uri="{BB962C8B-B14F-4D97-AF65-F5344CB8AC3E}">
        <p14:creationId xmlns:p14="http://schemas.microsoft.com/office/powerpoint/2010/main" val="418496338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Open-Ended Questions (Page 2 of 2)</a:t>
            </a:r>
            <a:endParaRPr lang="en-US" dirty="0"/>
          </a:p>
        </p:txBody>
      </p:sp>
      <p:sp>
        <p:nvSpPr>
          <p:cNvPr id="3" name="Content Placeholder 2"/>
          <p:cNvSpPr>
            <a:spLocks noGrp="1"/>
          </p:cNvSpPr>
          <p:nvPr>
            <p:ph idx="1"/>
          </p:nvPr>
        </p:nvSpPr>
        <p:spPr>
          <a:xfrm>
            <a:off x="1506071" y="1905000"/>
            <a:ext cx="9508175" cy="4308938"/>
          </a:xfrm>
        </p:spPr>
        <p:txBody>
          <a:bodyPr>
            <a:normAutofit/>
          </a:bodyPr>
          <a:lstStyle/>
          <a:p>
            <a:pPr marL="457200" indent="-457200">
              <a:buFont typeface="+mj-lt"/>
              <a:buAutoNum type="arabicPeriod" startAt="4"/>
            </a:pPr>
            <a:r>
              <a:rPr lang="en-US" dirty="0" smtClean="0"/>
              <a:t>Discuss ways to protect computer security including restricting access, encrypting data, anticipating disasters, and preventing data loss.</a:t>
            </a:r>
          </a:p>
          <a:p>
            <a:pPr marL="457200" indent="-457200">
              <a:buFont typeface="+mj-lt"/>
              <a:buAutoNum type="arabicPeriod" startAt="4"/>
            </a:pPr>
            <a:endParaRPr lang="en-US" dirty="0" smtClean="0"/>
          </a:p>
          <a:p>
            <a:pPr marL="457200" indent="-457200">
              <a:buFont typeface="+mj-lt"/>
              <a:buAutoNum type="arabicPeriod" startAt="4"/>
            </a:pPr>
            <a:endParaRPr lang="en-US" dirty="0"/>
          </a:p>
          <a:p>
            <a:pPr marL="457200" indent="-457200">
              <a:buFont typeface="+mj-lt"/>
              <a:buAutoNum type="arabicPeriod" startAt="4"/>
            </a:pPr>
            <a:r>
              <a:rPr lang="en-US" dirty="0" smtClean="0"/>
              <a:t>Define ethics, and describe copyright law and plagiarism.</a:t>
            </a:r>
          </a:p>
          <a:p>
            <a:pPr marL="457200" indent="-457200">
              <a:buFont typeface="+mj-lt"/>
              <a:buAutoNum type="arabicPeriod" startAt="4"/>
            </a:pPr>
            <a:endParaRPr lang="en-US" dirty="0" smtClean="0"/>
          </a:p>
          <a:p>
            <a:pPr marL="457200" indent="-457200">
              <a:buFont typeface="+mj-lt"/>
              <a:buAutoNum type="arabicPeriod" startAt="4"/>
            </a:pPr>
            <a:endParaRPr lang="en-US" dirty="0"/>
          </a:p>
        </p:txBody>
      </p:sp>
    </p:spTree>
    <p:extLst>
      <p:ext uri="{BB962C8B-B14F-4D97-AF65-F5344CB8AC3E}">
        <p14:creationId xmlns:p14="http://schemas.microsoft.com/office/powerpoint/2010/main" val="37413345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8274334" cy="1143000"/>
          </a:xfrm>
        </p:spPr>
        <p:txBody>
          <a:bodyPr/>
          <a:lstStyle/>
          <a:p>
            <a:r>
              <a:rPr lang="en-US" dirty="0"/>
              <a:t>People</a:t>
            </a:r>
          </a:p>
        </p:txBody>
      </p:sp>
      <p:sp>
        <p:nvSpPr>
          <p:cNvPr id="3" name="Content Placeholder 2"/>
          <p:cNvSpPr>
            <a:spLocks noGrp="1"/>
          </p:cNvSpPr>
          <p:nvPr>
            <p:ph idx="1"/>
          </p:nvPr>
        </p:nvSpPr>
        <p:spPr>
          <a:xfrm>
            <a:off x="1676400" y="1752600"/>
            <a:ext cx="7610819" cy="3429000"/>
          </a:xfrm>
        </p:spPr>
        <p:txBody>
          <a:bodyPr>
            <a:normAutofit fontScale="77500" lnSpcReduction="20000"/>
          </a:bodyPr>
          <a:lstStyle/>
          <a:p>
            <a:pPr marL="0" indent="0">
              <a:lnSpc>
                <a:spcPct val="90000"/>
              </a:lnSpc>
              <a:buNone/>
              <a:defRPr/>
            </a:pPr>
            <a:r>
              <a:rPr lang="en-US" dirty="0" smtClean="0">
                <a:solidFill>
                  <a:srgbClr val="000000"/>
                </a:solidFill>
              </a:rPr>
              <a:t>Technology has had a very positive impact on people, but some of the impact could be negative.</a:t>
            </a:r>
          </a:p>
          <a:p>
            <a:pPr marL="0" indent="0">
              <a:lnSpc>
                <a:spcPct val="90000"/>
              </a:lnSpc>
              <a:buNone/>
              <a:defRPr/>
            </a:pPr>
            <a:endParaRPr lang="en-US" dirty="0">
              <a:solidFill>
                <a:srgbClr val="000000"/>
              </a:solidFill>
            </a:endParaRPr>
          </a:p>
          <a:p>
            <a:pPr marL="0" indent="0">
              <a:lnSpc>
                <a:spcPct val="90000"/>
              </a:lnSpc>
              <a:buNone/>
              <a:defRPr/>
            </a:pPr>
            <a:r>
              <a:rPr lang="en-US" dirty="0" smtClean="0">
                <a:solidFill>
                  <a:srgbClr val="000000"/>
                </a:solidFill>
              </a:rPr>
              <a:t>Most significant concerns:</a:t>
            </a:r>
          </a:p>
          <a:p>
            <a:pPr marL="0" indent="0">
              <a:lnSpc>
                <a:spcPct val="90000"/>
              </a:lnSpc>
              <a:buNone/>
              <a:defRPr/>
            </a:pPr>
            <a:endParaRPr lang="en-US" dirty="0" smtClean="0">
              <a:solidFill>
                <a:srgbClr val="000000"/>
              </a:solidFill>
            </a:endParaRPr>
          </a:p>
          <a:p>
            <a:pPr lvl="1">
              <a:lnSpc>
                <a:spcPct val="90000"/>
              </a:lnSpc>
              <a:defRPr/>
            </a:pPr>
            <a:r>
              <a:rPr lang="en-US" dirty="0" smtClean="0">
                <a:solidFill>
                  <a:srgbClr val="000000"/>
                </a:solidFill>
              </a:rPr>
              <a:t>Privacy</a:t>
            </a:r>
            <a:r>
              <a:rPr lang="en-US" dirty="0" smtClean="0">
                <a:solidFill>
                  <a:schemeClr val="accent1"/>
                </a:solidFill>
              </a:rPr>
              <a:t> </a:t>
            </a:r>
            <a:r>
              <a:rPr lang="en-US" dirty="0"/>
              <a:t>– What are the threats to personal privacy and how can we protect ourselves?</a:t>
            </a:r>
          </a:p>
          <a:p>
            <a:pPr lvl="1">
              <a:lnSpc>
                <a:spcPct val="90000"/>
              </a:lnSpc>
              <a:defRPr/>
            </a:pPr>
            <a:r>
              <a:rPr lang="en-US" dirty="0">
                <a:solidFill>
                  <a:srgbClr val="000000"/>
                </a:solidFill>
              </a:rPr>
              <a:t>Security</a:t>
            </a:r>
            <a:r>
              <a:rPr lang="en-US" dirty="0">
                <a:solidFill>
                  <a:schemeClr val="accent1"/>
                </a:solidFill>
              </a:rPr>
              <a:t> </a:t>
            </a:r>
            <a:r>
              <a:rPr lang="en-US" dirty="0"/>
              <a:t>– How can access</a:t>
            </a:r>
            <a:r>
              <a:rPr lang="en-US" dirty="0">
                <a:solidFill>
                  <a:srgbClr val="FFDA8F"/>
                </a:solidFill>
              </a:rPr>
              <a:t> </a:t>
            </a:r>
            <a:r>
              <a:rPr lang="en-US" dirty="0"/>
              <a:t>to sensitive information be controlled and how can we secure hardware and software?</a:t>
            </a:r>
          </a:p>
          <a:p>
            <a:pPr lvl="1">
              <a:lnSpc>
                <a:spcPct val="90000"/>
              </a:lnSpc>
              <a:defRPr/>
            </a:pPr>
            <a:r>
              <a:rPr lang="en-US" dirty="0">
                <a:solidFill>
                  <a:srgbClr val="000000"/>
                </a:solidFill>
              </a:rPr>
              <a:t>Ethics</a:t>
            </a:r>
            <a:r>
              <a:rPr lang="en-US" dirty="0">
                <a:solidFill>
                  <a:schemeClr val="accent1"/>
                </a:solidFill>
              </a:rPr>
              <a:t> </a:t>
            </a:r>
            <a:r>
              <a:rPr lang="en-US" dirty="0"/>
              <a:t>– How do the actions of individual users and companies affect society?</a:t>
            </a:r>
          </a:p>
          <a:p>
            <a:endParaRPr lang="en-US" dirty="0"/>
          </a:p>
        </p:txBody>
      </p:sp>
      <p:pic>
        <p:nvPicPr>
          <p:cNvPr id="1026" name="Picture 2" descr="Graphic of a potential group of computer uers.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53889" y="4038528"/>
            <a:ext cx="3017520" cy="2016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285946"/>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Privacy</a:t>
            </a:r>
          </a:p>
        </p:txBody>
      </p:sp>
      <p:sp>
        <p:nvSpPr>
          <p:cNvPr id="3" name="Content Placeholder 2"/>
          <p:cNvSpPr>
            <a:spLocks noGrp="1"/>
          </p:cNvSpPr>
          <p:nvPr>
            <p:ph idx="1"/>
          </p:nvPr>
        </p:nvSpPr>
        <p:spPr>
          <a:xfrm>
            <a:off x="1506071" y="1676400"/>
            <a:ext cx="9508175" cy="4308938"/>
          </a:xfrm>
        </p:spPr>
        <p:txBody>
          <a:bodyPr>
            <a:normAutofit/>
          </a:bodyPr>
          <a:lstStyle/>
          <a:p>
            <a:pPr>
              <a:defRPr/>
            </a:pPr>
            <a:r>
              <a:rPr lang="en-US" sz="2400" dirty="0"/>
              <a:t>Privacy – concerns the collection and use of data about individuals</a:t>
            </a:r>
          </a:p>
          <a:p>
            <a:pPr>
              <a:defRPr/>
            </a:pPr>
            <a:r>
              <a:rPr lang="en-US" sz="2400" dirty="0"/>
              <a:t>Three primary privacy issues: </a:t>
            </a:r>
          </a:p>
          <a:p>
            <a:pPr lvl="1">
              <a:defRPr/>
            </a:pPr>
            <a:r>
              <a:rPr lang="en-US" sz="2000" dirty="0" smtClean="0">
                <a:solidFill>
                  <a:srgbClr val="000000"/>
                </a:solidFill>
              </a:rPr>
              <a:t>Accuracy – responsibility of those who collect data</a:t>
            </a:r>
          </a:p>
          <a:p>
            <a:pPr lvl="2">
              <a:defRPr/>
            </a:pPr>
            <a:r>
              <a:rPr lang="en-US" sz="1600" dirty="0" smtClean="0">
                <a:solidFill>
                  <a:srgbClr val="000000"/>
                </a:solidFill>
              </a:rPr>
              <a:t>Must be secure and correct</a:t>
            </a:r>
            <a:endParaRPr lang="en-US" sz="1600" dirty="0">
              <a:solidFill>
                <a:srgbClr val="000000"/>
              </a:solidFill>
            </a:endParaRPr>
          </a:p>
          <a:p>
            <a:pPr lvl="1">
              <a:defRPr/>
            </a:pPr>
            <a:r>
              <a:rPr lang="en-US" sz="2000" dirty="0" smtClean="0">
                <a:solidFill>
                  <a:srgbClr val="000000"/>
                </a:solidFill>
              </a:rPr>
              <a:t>Property – who owns data and who has rights to software</a:t>
            </a:r>
            <a:endParaRPr lang="en-US" sz="2000" dirty="0">
              <a:solidFill>
                <a:srgbClr val="000000"/>
              </a:solidFill>
            </a:endParaRPr>
          </a:p>
          <a:p>
            <a:pPr lvl="1">
              <a:defRPr/>
            </a:pPr>
            <a:r>
              <a:rPr lang="en-US" sz="2000" dirty="0" smtClean="0">
                <a:solidFill>
                  <a:srgbClr val="000000"/>
                </a:solidFill>
              </a:rPr>
              <a:t>Access – responsibility of those who control data and use of data</a:t>
            </a:r>
            <a:endParaRPr lang="en-US" sz="2000" dirty="0">
              <a:solidFill>
                <a:srgbClr val="000000"/>
              </a:solidFill>
            </a:endParaRPr>
          </a:p>
        </p:txBody>
      </p:sp>
    </p:spTree>
    <p:extLst>
      <p:ext uri="{BB962C8B-B14F-4D97-AF65-F5344CB8AC3E}">
        <p14:creationId xmlns:p14="http://schemas.microsoft.com/office/powerpoint/2010/main" val="197344196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 </a:t>
            </a:r>
            <a:r>
              <a:rPr lang="en-US" dirty="0" smtClean="0"/>
              <a:t>Databases</a:t>
            </a:r>
            <a:endParaRPr lang="en-US" dirty="0"/>
          </a:p>
        </p:txBody>
      </p:sp>
      <p:sp>
        <p:nvSpPr>
          <p:cNvPr id="3" name="Content Placeholder 2"/>
          <p:cNvSpPr>
            <a:spLocks noGrp="1"/>
          </p:cNvSpPr>
          <p:nvPr>
            <p:ph idx="1"/>
          </p:nvPr>
        </p:nvSpPr>
        <p:spPr>
          <a:xfrm>
            <a:off x="1506069" y="1828800"/>
            <a:ext cx="10237911" cy="4462272"/>
          </a:xfrm>
        </p:spPr>
        <p:txBody>
          <a:bodyPr>
            <a:normAutofit fontScale="85000" lnSpcReduction="10000"/>
          </a:bodyPr>
          <a:lstStyle/>
          <a:p>
            <a:pPr marL="0" indent="0">
              <a:lnSpc>
                <a:spcPct val="80000"/>
              </a:lnSpc>
              <a:buNone/>
              <a:defRPr/>
            </a:pPr>
            <a:r>
              <a:rPr lang="en-US" dirty="0" smtClean="0"/>
              <a:t>Large organizations compile information about us daily</a:t>
            </a:r>
          </a:p>
          <a:p>
            <a:pPr marL="0" indent="0">
              <a:lnSpc>
                <a:spcPct val="80000"/>
              </a:lnSpc>
              <a:buNone/>
              <a:defRPr/>
            </a:pPr>
            <a:endParaRPr lang="en-US" dirty="0" smtClean="0"/>
          </a:p>
          <a:p>
            <a:pPr>
              <a:lnSpc>
                <a:spcPct val="80000"/>
              </a:lnSpc>
              <a:defRPr/>
            </a:pPr>
            <a:r>
              <a:rPr lang="en-US" dirty="0" smtClean="0"/>
              <a:t>Big Data is exploding and ever-growing</a:t>
            </a:r>
          </a:p>
          <a:p>
            <a:pPr lvl="1">
              <a:lnSpc>
                <a:spcPct val="80000"/>
              </a:lnSpc>
              <a:defRPr/>
            </a:pPr>
            <a:r>
              <a:rPr lang="en-US" dirty="0" smtClean="0"/>
              <a:t>90% of the data collected has been collected over the last 2 years</a:t>
            </a:r>
            <a:endParaRPr lang="en-US" dirty="0"/>
          </a:p>
          <a:p>
            <a:pPr>
              <a:lnSpc>
                <a:spcPct val="80000"/>
              </a:lnSpc>
              <a:defRPr/>
            </a:pPr>
            <a:r>
              <a:rPr lang="en-US" dirty="0" smtClean="0"/>
              <a:t>Data collectors include</a:t>
            </a:r>
          </a:p>
          <a:p>
            <a:pPr lvl="1">
              <a:lnSpc>
                <a:spcPct val="80000"/>
              </a:lnSpc>
              <a:defRPr/>
            </a:pPr>
            <a:r>
              <a:rPr lang="en-US" dirty="0" smtClean="0"/>
              <a:t>Government agencies</a:t>
            </a:r>
          </a:p>
          <a:p>
            <a:pPr lvl="1">
              <a:lnSpc>
                <a:spcPct val="80000"/>
              </a:lnSpc>
              <a:defRPr/>
            </a:pPr>
            <a:r>
              <a:rPr lang="en-US" dirty="0" smtClean="0"/>
              <a:t>Telephone companies</a:t>
            </a:r>
          </a:p>
          <a:p>
            <a:pPr lvl="1">
              <a:lnSpc>
                <a:spcPct val="80000"/>
              </a:lnSpc>
              <a:defRPr/>
            </a:pPr>
            <a:r>
              <a:rPr lang="en-US" dirty="0" smtClean="0"/>
              <a:t>Credit card companies</a:t>
            </a:r>
          </a:p>
          <a:p>
            <a:pPr lvl="1">
              <a:lnSpc>
                <a:spcPct val="80000"/>
              </a:lnSpc>
              <a:defRPr/>
            </a:pPr>
            <a:r>
              <a:rPr lang="en-US" dirty="0" smtClean="0"/>
              <a:t>Supermarket scanners</a:t>
            </a:r>
          </a:p>
          <a:p>
            <a:pPr lvl="1">
              <a:lnSpc>
                <a:spcPct val="80000"/>
              </a:lnSpc>
              <a:defRPr/>
            </a:pPr>
            <a:r>
              <a:rPr lang="en-US" dirty="0" smtClean="0"/>
              <a:t>Financial institutions</a:t>
            </a:r>
          </a:p>
          <a:p>
            <a:pPr lvl="1">
              <a:lnSpc>
                <a:spcPct val="80000"/>
              </a:lnSpc>
              <a:defRPr/>
            </a:pPr>
            <a:r>
              <a:rPr lang="en-US" dirty="0" smtClean="0"/>
              <a:t>Search engines</a:t>
            </a:r>
          </a:p>
          <a:p>
            <a:pPr lvl="1">
              <a:lnSpc>
                <a:spcPct val="80000"/>
              </a:lnSpc>
              <a:defRPr/>
            </a:pPr>
            <a:r>
              <a:rPr lang="en-US" dirty="0" smtClean="0"/>
              <a:t>Social networking sites</a:t>
            </a:r>
          </a:p>
          <a:p>
            <a:pPr>
              <a:lnSpc>
                <a:spcPct val="80000"/>
              </a:lnSpc>
              <a:defRPr/>
            </a:pPr>
            <a:r>
              <a:rPr lang="en-US" dirty="0" smtClean="0"/>
              <a:t>Information Resellers/Brokers</a:t>
            </a:r>
          </a:p>
          <a:p>
            <a:pPr lvl="1">
              <a:lnSpc>
                <a:spcPct val="80000"/>
              </a:lnSpc>
              <a:defRPr/>
            </a:pPr>
            <a:r>
              <a:rPr lang="en-US" dirty="0" smtClean="0"/>
              <a:t>Collect and sell personal data</a:t>
            </a:r>
          </a:p>
          <a:p>
            <a:pPr lvl="1">
              <a:lnSpc>
                <a:spcPct val="80000"/>
              </a:lnSpc>
              <a:defRPr/>
            </a:pPr>
            <a:r>
              <a:rPr lang="en-US" dirty="0" smtClean="0"/>
              <a:t>Create electronic profiles</a:t>
            </a:r>
            <a:endParaRPr lang="en-US" dirty="0"/>
          </a:p>
        </p:txBody>
      </p:sp>
      <p:pic>
        <p:nvPicPr>
          <p:cNvPr id="5" name="Picture 4" descr="Graphic of the opening page of Spokeo, and information resellers website."/>
          <p:cNvPicPr>
            <a:picLocks noChangeAspect="1"/>
          </p:cNvPicPr>
          <p:nvPr/>
        </p:nvPicPr>
        <p:blipFill>
          <a:blip r:embed="rId3" cstate="print"/>
          <a:stretch>
            <a:fillRect/>
          </a:stretch>
        </p:blipFill>
        <p:spPr>
          <a:xfrm>
            <a:off x="6061622" y="3124200"/>
            <a:ext cx="2892392" cy="1871472"/>
          </a:xfrm>
          <a:prstGeom prst="rect">
            <a:avLst/>
          </a:prstGeom>
        </p:spPr>
      </p:pic>
      <p:pic>
        <p:nvPicPr>
          <p:cNvPr id="6" name="Picture 5" descr="Graphic of a street-view map from Google. "/>
          <p:cNvPicPr>
            <a:picLocks noChangeAspect="1"/>
          </p:cNvPicPr>
          <p:nvPr/>
        </p:nvPicPr>
        <p:blipFill>
          <a:blip r:embed="rId4" cstate="print"/>
          <a:stretch>
            <a:fillRect/>
          </a:stretch>
        </p:blipFill>
        <p:spPr>
          <a:xfrm>
            <a:off x="9005372" y="4393288"/>
            <a:ext cx="3110430" cy="2153058"/>
          </a:xfrm>
          <a:prstGeom prst="rect">
            <a:avLst/>
          </a:prstGeom>
        </p:spPr>
      </p:pic>
    </p:spTree>
    <p:extLst>
      <p:ext uri="{BB962C8B-B14F-4D97-AF65-F5344CB8AC3E}">
        <p14:creationId xmlns:p14="http://schemas.microsoft.com/office/powerpoint/2010/main" val="3972231431"/>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 </a:t>
            </a:r>
            <a:r>
              <a:rPr lang="en-US" dirty="0" smtClean="0"/>
              <a:t>Databases (Cont.)</a:t>
            </a:r>
            <a:endParaRPr lang="en-US" dirty="0"/>
          </a:p>
        </p:txBody>
      </p:sp>
      <p:sp>
        <p:nvSpPr>
          <p:cNvPr id="3" name="Content Placeholder 2"/>
          <p:cNvSpPr>
            <a:spLocks noGrp="1"/>
          </p:cNvSpPr>
          <p:nvPr>
            <p:ph idx="1"/>
          </p:nvPr>
        </p:nvSpPr>
        <p:spPr>
          <a:xfrm>
            <a:off x="1506071" y="1591439"/>
            <a:ext cx="9508175" cy="4308938"/>
          </a:xfrm>
        </p:spPr>
        <p:txBody>
          <a:bodyPr>
            <a:normAutofit/>
          </a:bodyPr>
          <a:lstStyle/>
          <a:p>
            <a:pPr>
              <a:defRPr/>
            </a:pPr>
            <a:r>
              <a:rPr lang="en-US" sz="2400" dirty="0" smtClean="0">
                <a:solidFill>
                  <a:srgbClr val="000000"/>
                </a:solidFill>
              </a:rPr>
              <a:t>Personal </a:t>
            </a:r>
            <a:r>
              <a:rPr lang="en-US" sz="2400" dirty="0">
                <a:solidFill>
                  <a:srgbClr val="000000"/>
                </a:solidFill>
              </a:rPr>
              <a:t>information is a marketable commodity, which raises many issues:</a:t>
            </a:r>
          </a:p>
          <a:p>
            <a:pPr lvl="1">
              <a:defRPr/>
            </a:pPr>
            <a:r>
              <a:rPr lang="en-US" sz="2000" dirty="0">
                <a:solidFill>
                  <a:srgbClr val="000000"/>
                </a:solidFill>
              </a:rPr>
              <a:t>Collecting public, but personally identifying information (e.g., Google’s Street View)</a:t>
            </a:r>
          </a:p>
          <a:p>
            <a:pPr lvl="1">
              <a:defRPr/>
            </a:pPr>
            <a:r>
              <a:rPr lang="en-US" sz="2000" dirty="0">
                <a:solidFill>
                  <a:srgbClr val="000000"/>
                </a:solidFill>
              </a:rPr>
              <a:t>Spreading information without personal consent, leading to identity theft</a:t>
            </a:r>
          </a:p>
          <a:p>
            <a:pPr lvl="1">
              <a:defRPr/>
            </a:pPr>
            <a:r>
              <a:rPr lang="en-US" sz="2000" dirty="0">
                <a:solidFill>
                  <a:srgbClr val="000000"/>
                </a:solidFill>
              </a:rPr>
              <a:t>Spreading inaccurate information</a:t>
            </a:r>
          </a:p>
          <a:p>
            <a:pPr lvl="2">
              <a:defRPr/>
            </a:pPr>
            <a:r>
              <a:rPr lang="en-US" sz="1600" dirty="0">
                <a:solidFill>
                  <a:srgbClr val="000000"/>
                </a:solidFill>
              </a:rPr>
              <a:t>Mistaken identity </a:t>
            </a:r>
          </a:p>
          <a:p>
            <a:pPr>
              <a:defRPr/>
            </a:pPr>
            <a:r>
              <a:rPr lang="en-US" sz="2200" dirty="0">
                <a:solidFill>
                  <a:srgbClr val="000000"/>
                </a:solidFill>
              </a:rPr>
              <a:t>Freedom of Information Act  </a:t>
            </a:r>
            <a:endParaRPr lang="en-US" sz="2200" dirty="0" smtClean="0">
              <a:solidFill>
                <a:srgbClr val="000000"/>
              </a:solidFill>
            </a:endParaRPr>
          </a:p>
          <a:p>
            <a:pPr lvl="1">
              <a:defRPr/>
            </a:pPr>
            <a:r>
              <a:rPr lang="en-US" sz="1900" dirty="0" smtClean="0">
                <a:solidFill>
                  <a:srgbClr val="000000"/>
                </a:solidFill>
              </a:rPr>
              <a:t>Entitlement to look at your records held by government agencies</a:t>
            </a:r>
            <a:endParaRPr lang="en-US" sz="1900" dirty="0">
              <a:solidFill>
                <a:srgbClr val="000000"/>
              </a:solidFill>
            </a:endParaRPr>
          </a:p>
          <a:p>
            <a:endParaRPr lang="en-US" dirty="0"/>
          </a:p>
        </p:txBody>
      </p:sp>
    </p:spTree>
    <p:extLst>
      <p:ext uri="{BB962C8B-B14F-4D97-AF65-F5344CB8AC3E}">
        <p14:creationId xmlns:p14="http://schemas.microsoft.com/office/powerpoint/2010/main" val="1630174383"/>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Private Networks</a:t>
            </a:r>
          </a:p>
        </p:txBody>
      </p:sp>
      <p:sp>
        <p:nvSpPr>
          <p:cNvPr id="3" name="Content Placeholder 2"/>
          <p:cNvSpPr>
            <a:spLocks noGrp="1"/>
          </p:cNvSpPr>
          <p:nvPr>
            <p:ph idx="1"/>
          </p:nvPr>
        </p:nvSpPr>
        <p:spPr>
          <a:xfrm>
            <a:off x="1506071" y="1752600"/>
            <a:ext cx="9508175" cy="4308938"/>
          </a:xfrm>
        </p:spPr>
        <p:txBody>
          <a:bodyPr>
            <a:normAutofit/>
          </a:bodyPr>
          <a:lstStyle/>
          <a:p>
            <a:pPr marL="0" indent="0">
              <a:buNone/>
              <a:defRPr/>
            </a:pPr>
            <a:r>
              <a:rPr lang="en-US" sz="2800" dirty="0" smtClean="0"/>
              <a:t>Employee monitoring software</a:t>
            </a:r>
          </a:p>
          <a:p>
            <a:pPr>
              <a:defRPr/>
            </a:pPr>
            <a:r>
              <a:rPr lang="en-US" sz="2800" dirty="0" smtClean="0"/>
              <a:t>Employers </a:t>
            </a:r>
            <a:r>
              <a:rPr lang="en-US" sz="2800" dirty="0"/>
              <a:t>can monitor e-mail legally</a:t>
            </a:r>
          </a:p>
          <a:p>
            <a:pPr lvl="1">
              <a:defRPr/>
            </a:pPr>
            <a:r>
              <a:rPr lang="en-US" sz="2400" dirty="0" smtClean="0"/>
              <a:t>A </a:t>
            </a:r>
            <a:r>
              <a:rPr lang="en-US" sz="2400" dirty="0"/>
              <a:t>proposed law could </a:t>
            </a:r>
            <a:r>
              <a:rPr lang="en-US" sz="2400" dirty="0" smtClean="0"/>
              <a:t>prohibit </a:t>
            </a:r>
            <a:r>
              <a:rPr lang="en-US" sz="2400" dirty="0"/>
              <a:t>this type of </a:t>
            </a:r>
            <a:r>
              <a:rPr lang="en-US" sz="2400" dirty="0" smtClean="0"/>
              <a:t>electronic monitoring or at least </a:t>
            </a:r>
            <a:r>
              <a:rPr lang="en-US" sz="2400" dirty="0"/>
              <a:t>require </a:t>
            </a:r>
            <a:r>
              <a:rPr lang="en-US" sz="2400" dirty="0" smtClean="0"/>
              <a:t>the employer </a:t>
            </a:r>
            <a:r>
              <a:rPr lang="en-US" sz="2400" dirty="0"/>
              <a:t>to </a:t>
            </a:r>
            <a:r>
              <a:rPr lang="en-US" sz="2400" dirty="0" smtClean="0"/>
              <a:t>notify the </a:t>
            </a:r>
            <a:r>
              <a:rPr lang="en-US" sz="2400" dirty="0"/>
              <a:t>employee first</a:t>
            </a:r>
          </a:p>
          <a:p>
            <a:endParaRPr lang="en-US" dirty="0"/>
          </a:p>
        </p:txBody>
      </p:sp>
    </p:spTree>
    <p:extLst>
      <p:ext uri="{BB962C8B-B14F-4D97-AF65-F5344CB8AC3E}">
        <p14:creationId xmlns:p14="http://schemas.microsoft.com/office/powerpoint/2010/main" val="4024350170"/>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and the Web</a:t>
            </a:r>
          </a:p>
        </p:txBody>
      </p:sp>
      <p:sp>
        <p:nvSpPr>
          <p:cNvPr id="3" name="Content Placeholder 2"/>
          <p:cNvSpPr>
            <a:spLocks noGrp="1"/>
          </p:cNvSpPr>
          <p:nvPr>
            <p:ph idx="1"/>
          </p:nvPr>
        </p:nvSpPr>
        <p:spPr>
          <a:xfrm>
            <a:off x="1506070" y="1831181"/>
            <a:ext cx="9440613" cy="4393883"/>
          </a:xfrm>
        </p:spPr>
        <p:txBody>
          <a:bodyPr>
            <a:normAutofit/>
          </a:bodyPr>
          <a:lstStyle/>
          <a:p>
            <a:pPr>
              <a:lnSpc>
                <a:spcPct val="90000"/>
              </a:lnSpc>
              <a:defRPr/>
            </a:pPr>
            <a:r>
              <a:rPr lang="en-US" sz="2400" dirty="0">
                <a:solidFill>
                  <a:srgbClr val="000000"/>
                </a:solidFill>
              </a:rPr>
              <a:t>Illusion of anonymity</a:t>
            </a:r>
          </a:p>
          <a:p>
            <a:pPr lvl="1">
              <a:lnSpc>
                <a:spcPct val="90000"/>
              </a:lnSpc>
              <a:defRPr/>
            </a:pPr>
            <a:r>
              <a:rPr lang="en-US" sz="2000" dirty="0">
                <a:solidFill>
                  <a:srgbClr val="000000"/>
                </a:solidFill>
              </a:rPr>
              <a:t>People are not concerned </a:t>
            </a:r>
            <a:r>
              <a:rPr lang="en-US" sz="2000" dirty="0" smtClean="0">
                <a:solidFill>
                  <a:srgbClr val="000000"/>
                </a:solidFill>
              </a:rPr>
              <a:t>about privacy </a:t>
            </a:r>
            <a:r>
              <a:rPr lang="en-US" sz="2000" dirty="0">
                <a:solidFill>
                  <a:srgbClr val="000000"/>
                </a:solidFill>
              </a:rPr>
              <a:t>when surfing the </a:t>
            </a:r>
            <a:r>
              <a:rPr lang="en-US" sz="2000" dirty="0" smtClean="0">
                <a:solidFill>
                  <a:srgbClr val="000000"/>
                </a:solidFill>
              </a:rPr>
              <a:t>Internet or </a:t>
            </a:r>
            <a:r>
              <a:rPr lang="en-US" sz="2000" dirty="0">
                <a:solidFill>
                  <a:srgbClr val="000000"/>
                </a:solidFill>
              </a:rPr>
              <a:t>when sending </a:t>
            </a:r>
            <a:r>
              <a:rPr lang="en-US" sz="2000" dirty="0" smtClean="0">
                <a:solidFill>
                  <a:srgbClr val="000000"/>
                </a:solidFill>
              </a:rPr>
              <a:t>e-mail</a:t>
            </a:r>
          </a:p>
          <a:p>
            <a:pPr>
              <a:lnSpc>
                <a:spcPct val="90000"/>
              </a:lnSpc>
              <a:defRPr/>
            </a:pPr>
            <a:r>
              <a:rPr lang="en-US" sz="2400" dirty="0" smtClean="0">
                <a:solidFill>
                  <a:srgbClr val="000000"/>
                </a:solidFill>
              </a:rPr>
              <a:t>When browsing the web, critical information is stored on the hard drive in these locations:</a:t>
            </a:r>
            <a:endParaRPr lang="en-US" sz="2400" dirty="0">
              <a:solidFill>
                <a:srgbClr val="000000"/>
              </a:solidFill>
            </a:endParaRPr>
          </a:p>
          <a:p>
            <a:pPr lvl="1">
              <a:lnSpc>
                <a:spcPct val="90000"/>
              </a:lnSpc>
              <a:defRPr/>
            </a:pPr>
            <a:r>
              <a:rPr lang="en-US" sz="2000" dirty="0" smtClean="0">
                <a:solidFill>
                  <a:srgbClr val="000000"/>
                </a:solidFill>
              </a:rPr>
              <a:t>History Files</a:t>
            </a:r>
          </a:p>
          <a:p>
            <a:pPr lvl="1">
              <a:lnSpc>
                <a:spcPct val="90000"/>
              </a:lnSpc>
              <a:defRPr/>
            </a:pPr>
            <a:r>
              <a:rPr lang="en-US" sz="2000" dirty="0" smtClean="0">
                <a:solidFill>
                  <a:srgbClr val="000000"/>
                </a:solidFill>
              </a:rPr>
              <a:t>Temporary Internet Files</a:t>
            </a:r>
          </a:p>
          <a:p>
            <a:pPr lvl="2">
              <a:lnSpc>
                <a:spcPct val="90000"/>
              </a:lnSpc>
              <a:defRPr/>
            </a:pPr>
            <a:r>
              <a:rPr lang="en-US" sz="1600" dirty="0" smtClean="0">
                <a:solidFill>
                  <a:srgbClr val="000000"/>
                </a:solidFill>
              </a:rPr>
              <a:t>Browser cache</a:t>
            </a:r>
          </a:p>
          <a:p>
            <a:pPr lvl="1">
              <a:lnSpc>
                <a:spcPct val="90000"/>
              </a:lnSpc>
              <a:defRPr/>
            </a:pPr>
            <a:r>
              <a:rPr lang="en-US" sz="2000" dirty="0" smtClean="0">
                <a:solidFill>
                  <a:srgbClr val="000000"/>
                </a:solidFill>
              </a:rPr>
              <a:t>Cookies</a:t>
            </a:r>
          </a:p>
          <a:p>
            <a:pPr lvl="1">
              <a:lnSpc>
                <a:spcPct val="90000"/>
              </a:lnSpc>
              <a:defRPr/>
            </a:pPr>
            <a:r>
              <a:rPr lang="en-US" sz="2000" dirty="0" smtClean="0">
                <a:solidFill>
                  <a:srgbClr val="000000"/>
                </a:solidFill>
              </a:rPr>
              <a:t>Privacy Mode</a:t>
            </a:r>
          </a:p>
          <a:p>
            <a:pPr lvl="1">
              <a:lnSpc>
                <a:spcPct val="90000"/>
              </a:lnSpc>
              <a:defRPr/>
            </a:pPr>
            <a:r>
              <a:rPr lang="en-US" sz="2000" dirty="0" smtClean="0">
                <a:solidFill>
                  <a:srgbClr val="000000"/>
                </a:solidFill>
              </a:rPr>
              <a:t>Spyware </a:t>
            </a:r>
            <a:endParaRPr lang="en-US" sz="2000" dirty="0">
              <a:solidFill>
                <a:srgbClr val="000000"/>
              </a:solidFill>
            </a:endParaRPr>
          </a:p>
        </p:txBody>
      </p:sp>
    </p:spTree>
    <p:extLst>
      <p:ext uri="{BB962C8B-B14F-4D97-AF65-F5344CB8AC3E}">
        <p14:creationId xmlns:p14="http://schemas.microsoft.com/office/powerpoint/2010/main" val="1873241128"/>
      </p:ext>
    </p:extLst>
  </p:cSld>
  <p:clrMapOvr>
    <a:masterClrMapping/>
  </p:clrMapOvr>
  <p:transition spd="slow">
    <p:cove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6.0&quot;&gt;&lt;object type=&quot;1&quot; unique_id=&quot;10001&quot;&gt;&lt;object type=&quot;8&quot; unique_id=&quot;10540&quot;&gt;&lt;/object&gt;&lt;object type=&quot;2&quot; unique_id=&quot;10541&quot;&gt;&lt;object type=&quot;3&quot; unique_id=&quot;10542&quot;&gt;&lt;property id=&quot;20148&quot; value=&quot;5&quot;/&gt;&lt;property id=&quot;20300&quot; value=&quot;Slide 1 - &amp;quot;Privacy,  Security,&amp;#x0D;&amp;#x0A;and Ethics&amp;quot;&quot;/&gt;&lt;property id=&quot;20307&quot; value=&quot;257&quot;/&gt;&lt;/object&gt;&lt;object type=&quot;3&quot; unique_id=&quot;10543&quot;&gt;&lt;property id=&quot;20148&quot; value=&quot;5&quot;/&gt;&lt;property id=&quot;20300&quot; value=&quot;Slide 2 - &amp;quot;Learning Objectives&amp;quot;&quot;/&gt;&lt;property id=&quot;20307&quot; value=&quot;259&quot;/&gt;&lt;/object&gt;&lt;object type=&quot;3&quot; unique_id=&quot;10544&quot;&gt;&lt;property id=&quot;20148&quot; value=&quot;5&quot;/&gt;&lt;property id=&quot;20300&quot; value=&quot;Slide 3 - &amp;quot;Introduction&amp;quot;&quot;/&gt;&lt;property id=&quot;20307&quot; value=&quot;260&quot;/&gt;&lt;/object&gt;&lt;object type=&quot;3&quot; unique_id=&quot;10545&quot;&gt;&lt;property id=&quot;20148&quot; value=&quot;5&quot;/&gt;&lt;property id=&quot;20300&quot; value=&quot;Slide 4 - &amp;quot;People&amp;quot;&quot;/&gt;&lt;property id=&quot;20307&quot; value=&quot;261&quot;/&gt;&lt;/object&gt;&lt;object type=&quot;3&quot; unique_id=&quot;10546&quot;&gt;&lt;property id=&quot;20148&quot; value=&quot;5&quot;/&gt;&lt;property id=&quot;20300&quot; value=&quot;Slide 5 - &amp;quot;Privacy&amp;quot;&quot;/&gt;&lt;property id=&quot;20307&quot; value=&quot;262&quot;/&gt;&lt;/object&gt;&lt;object type=&quot;3&quot; unique_id=&quot;10547&quot;&gt;&lt;property id=&quot;20148&quot; value=&quot;5&quot;/&gt;&lt;property id=&quot;20300&quot; value=&quot;Slide 6 - &amp;quot;Large Databases&amp;quot;&quot;/&gt;&lt;property id=&quot;20307&quot; value=&quot;263&quot;/&gt;&lt;/object&gt;&lt;object type=&quot;3&quot; unique_id=&quot;10548&quot;&gt;&lt;property id=&quot;20148&quot; value=&quot;5&quot;/&gt;&lt;property id=&quot;20300&quot; value=&quot;Slide 7 - &amp;quot;Large Databases (Cont.)&amp;quot;&quot;/&gt;&lt;property id=&quot;20307&quot; value=&quot;264&quot;/&gt;&lt;/object&gt;&lt;object type=&quot;3&quot; unique_id=&quot;10549&quot;&gt;&lt;property id=&quot;20148&quot; value=&quot;5&quot;/&gt;&lt;property id=&quot;20300&quot; value=&quot;Slide 8 - &amp;quot;Private Networks&amp;quot;&quot;/&gt;&lt;property id=&quot;20307&quot; value=&quot;265&quot;/&gt;&lt;/object&gt;&lt;object type=&quot;3&quot; unique_id=&quot;10550&quot;&gt;&lt;property id=&quot;20148&quot; value=&quot;5&quot;/&gt;&lt;property id=&quot;20300&quot; value=&quot;Slide 9 - &amp;quot;The Internet and the Web&amp;quot;&quot;/&gt;&lt;property id=&quot;20307&quot; value=&quot;266&quot;/&gt;&lt;/object&gt;&lt;object type=&quot;3&quot; unique_id=&quot;10551&quot;&gt;&lt;property id=&quot;20148&quot; value=&quot;5&quot;/&gt;&lt;property id=&quot;20300&quot; value=&quot;Slide 10 - &amp;quot;History Files and Temporary Internet Files&amp;quot;&quot;/&gt;&lt;property id=&quot;20307&quot; value=&quot;267&quot;/&gt;&lt;/object&gt;&lt;object type=&quot;3&quot; unique_id=&quot;10552&quot;&gt;&lt;property id=&quot;20148&quot; value=&quot;5&quot;/&gt;&lt;property id=&quot;20300&quot; value=&quot;Slide 11 - &amp;quot;Cookies&amp;quot;&quot;/&gt;&lt;property id=&quot;20307&quot; value=&quot;268&quot;/&gt;&lt;/object&gt;&lt;object type=&quot;3&quot; unique_id=&quot;10553&quot;&gt;&lt;property id=&quot;20148&quot; value=&quot;5&quot;/&gt;&lt;property id=&quot;20300&quot; value=&quot;Slide 12 - &amp;quot;Privacy Modes&amp;quot;&quot;/&gt;&lt;property id=&quot;20307&quot; value=&quot;269&quot;/&gt;&lt;/object&gt;&lt;object type=&quot;3&quot; unique_id=&quot;10554&quot;&gt;&lt;property id=&quot;20148&quot; value=&quot;5&quot;/&gt;&lt;property id=&quot;20300&quot; value=&quot;Slide 13 - &amp;quot;Privacy Threats&amp;quot;&quot;/&gt;&lt;property id=&quot;20307&quot; value=&quot;270&quot;/&gt;&lt;/object&gt;&lt;object type=&quot;3&quot; unique_id=&quot;10555&quot;&gt;&lt;property id=&quot;20148&quot; value=&quot;5&quot;/&gt;&lt;property id=&quot;20300&quot; value=&quot;Slide 14 - &amp;quot;Online Identity&amp;quot;&quot;/&gt;&lt;property id=&quot;20307&quot; value=&quot;271&quot;/&gt;&lt;/object&gt;&lt;object type=&quot;3&quot; unique_id=&quot;10556&quot;&gt;&lt;property id=&quot;20148&quot; value=&quot;5&quot;/&gt;&lt;property id=&quot;20300&quot; value=&quot;Slide 15 - &amp;quot;Security&amp;quot;&quot;/&gt;&lt;property id=&quot;20307&quot; value=&quot;272&quot;/&gt;&lt;/object&gt;&lt;object type=&quot;3&quot; unique_id=&quot;10557&quot;&gt;&lt;property id=&quot;20148&quot; value=&quot;5&quot;/&gt;&lt;property id=&quot;20300&quot; value=&quot;Slide 16 - &amp;quot;Forms of Computer Crime&amp;quot;&quot;/&gt;&lt;property id=&quot;20307&quot; value=&quot;286&quot;/&gt;&lt;/object&gt;&lt;object type=&quot;3&quot; unique_id=&quot;10558&quot;&gt;&lt;property id=&quot;20148&quot; value=&quot;5&quot;/&gt;&lt;property id=&quot;20300&quot; value=&quot;Slide 17 - &amp;quot;Malicious Programs - Malware&amp;quot;&quot;/&gt;&lt;property id=&quot;20307&quot; value=&quot;273&quot;/&gt;&lt;/object&gt;&lt;object type=&quot;3&quot; unique_id=&quot;10559&quot;&gt;&lt;property id=&quot;20148&quot; value=&quot;5&quot;/&gt;&lt;property id=&quot;20300&quot; value=&quot;Slide 18 - &amp;quot;Cyber Crime&amp;quot;&quot;/&gt;&lt;property id=&quot;20307&quot; value=&quot;287&quot;/&gt;&lt;/object&gt;&lt;object type=&quot;3&quot; unique_id=&quot;10560&quot;&gt;&lt;property id=&quot;20148&quot; value=&quot;5&quot;/&gt;&lt;property id=&quot;20300&quot; value=&quot;Slide 19 - &amp;quot;Internet Scams&amp;quot;&quot;/&gt;&lt;property id=&quot;20307&quot; value=&quot;288&quot;/&gt;&lt;/object&gt;&lt;object type=&quot;3&quot; unique_id=&quot;10561&quot;&gt;&lt;property id=&quot;20148&quot; value=&quot;5&quot;/&gt;&lt;property id=&quot;20300&quot; value=&quot;Slide 20 - &amp;quot;Types of Internet Scams&amp;quot;&quot;/&gt;&lt;property id=&quot;20307&quot; value=&quot;289&quot;/&gt;&lt;/object&gt;&lt;object type=&quot;3&quot; unique_id=&quot;10562&quot;&gt;&lt;property id=&quot;20148&quot; value=&quot;5&quot;/&gt;&lt;property id=&quot;20300&quot; value=&quot;Slide 21 - &amp;quot;Measures to Protect Computer Security&amp;quot;&quot;/&gt;&lt;property id=&quot;20307&quot; value=&quot;276&quot;/&gt;&lt;/object&gt;&lt;object type=&quot;3&quot; unique_id=&quot;10563&quot;&gt;&lt;property id=&quot;20148&quot; value=&quot;5&quot;/&gt;&lt;property id=&quot;20300&quot; value=&quot;Slide 22 - &amp;quot;Restricting Access&amp;quot;&quot;/&gt;&lt;property id=&quot;20307&quot; value=&quot;277&quot;/&gt;&lt;/object&gt;&lt;object type=&quot;3&quot; unique_id=&quot;10564&quot;&gt;&lt;property id=&quot;20148&quot; value=&quot;5&quot;/&gt;&lt;property id=&quot;20300&quot; value=&quot;Slide 23 - &amp;quot;Automated Security Tasks&amp;quot;&quot;/&gt;&lt;property id=&quot;20307&quot; value=&quot;290&quot;/&gt;&lt;/object&gt;&lt;object type=&quot;3&quot; unique_id=&quot;10565&quot;&gt;&lt;property id=&quot;20148&quot; value=&quot;5&quot;/&gt;&lt;property id=&quot;20300&quot; value=&quot;Slide 24 - &amp;quot;Encryption&amp;quot;&quot;/&gt;&lt;property id=&quot;20307&quot; value=&quot;278&quot;/&gt;&lt;/object&gt;&lt;object type=&quot;3&quot; unique_id=&quot;10566&quot;&gt;&lt;property id=&quot;20148&quot; value=&quot;5&quot;/&gt;&lt;property id=&quot;20300&quot; value=&quot;Slide 25 - &amp;quot;Anticipating Disasters&amp;quot;&quot;/&gt;&lt;property id=&quot;20307&quot; value=&quot;279&quot;/&gt;&lt;/object&gt;&lt;object type=&quot;3&quot; unique_id=&quot;10567&quot;&gt;&lt;property id=&quot;20148&quot; value=&quot;5&quot;/&gt;&lt;property id=&quot;20300&quot; value=&quot;Slide 26 - &amp;quot;Making IT Work for You ~ &amp;#x0D;&amp;#x0A;Cloud-Based Backup&amp;quot;&quot;/&gt;&lt;property id=&quot;20307&quot; value=&quot;280&quot;/&gt;&lt;/object&gt;&lt;object type=&quot;3&quot; unique_id=&quot;10568&quot;&gt;&lt;property id=&quot;20148&quot; value=&quot;5&quot;/&gt;&lt;property id=&quot;20300&quot; value=&quot;Slide 27 - &amp;quot;Ethics&amp;quot;&quot;/&gt;&lt;property id=&quot;20307&quot; value=&quot;281&quot;/&gt;&lt;/object&gt;&lt;object type=&quot;3&quot; unique_id=&quot;10569&quot;&gt;&lt;property id=&quot;20148&quot; value=&quot;5&quot;/&gt;&lt;property id=&quot;20300&quot; value=&quot;Slide 28 - &amp;quot;Plagiarism&amp;quot;&quot;/&gt;&lt;property id=&quot;20307&quot; value=&quot;291&quot;/&gt;&lt;/object&gt;&lt;object type=&quot;3&quot; unique_id=&quot;10570&quot;&gt;&lt;property id=&quot;20148&quot; value=&quot;5&quot;/&gt;&lt;property id=&quot;20300&quot; value=&quot;Slide 29 - &amp;quot;Careers in IT&amp;quot;&quot;/&gt;&lt;property id=&quot;20307&quot; value=&quot;282&quot;/&gt;&lt;/object&gt;&lt;object type=&quot;3&quot; unique_id=&quot;10571&quot;&gt;&lt;property id=&quot;20148&quot; value=&quot;5&quot;/&gt;&lt;property id=&quot;20300&quot; value=&quot;Slide 30 - &amp;quot;A Look to the Future ~ &amp;#x0D;&amp;#x0A;The End of Anonymity&amp;quot;&quot;/&gt;&lt;property id=&quot;20307&quot; value=&quot;283&quot;/&gt;&lt;/object&gt;&lt;object type=&quot;3&quot; unique_id=&quot;10572&quot;&gt;&lt;property id=&quot;20148&quot; value=&quot;5&quot;/&gt;&lt;property id=&quot;20300&quot; value=&quot;Slide 31 - &amp;quot;Open-Ended Questions (Page 1 of 3)&amp;quot;&quot;/&gt;&lt;property id=&quot;20307&quot; value=&quot;284&quot;/&gt;&lt;/object&gt;&lt;object type=&quot;3&quot; unique_id=&quot;10573&quot;&gt;&lt;property id=&quot;20148&quot; value=&quot;5&quot;/&gt;&lt;property id=&quot;20300&quot; value=&quot;Slide 32 - &amp;quot;Open-Ended Questions (Page 2 of 2)&amp;quot;&quot;/&gt;&lt;property id=&quot;20307&quot; value=&quot;285&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ComputingEssentials2017_template</Template>
  <TotalTime>186</TotalTime>
  <Words>3237</Words>
  <Application>Microsoft Office PowerPoint</Application>
  <PresentationFormat>Widescreen</PresentationFormat>
  <Paragraphs>398</Paragraphs>
  <Slides>32</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Verdana</vt:lpstr>
      <vt:lpstr>Wingdings 2</vt:lpstr>
      <vt:lpstr>1_Office Theme</vt:lpstr>
      <vt:lpstr>Privacy,  Security, and Ethics</vt:lpstr>
      <vt:lpstr>Learning Objectives</vt:lpstr>
      <vt:lpstr>Introduction</vt:lpstr>
      <vt:lpstr>People</vt:lpstr>
      <vt:lpstr>Privacy</vt:lpstr>
      <vt:lpstr>Large Databases</vt:lpstr>
      <vt:lpstr>Large Databases (Cont.)</vt:lpstr>
      <vt:lpstr>Private Networks</vt:lpstr>
      <vt:lpstr>The Internet and the Web</vt:lpstr>
      <vt:lpstr>History Files and Temporary Internet Files</vt:lpstr>
      <vt:lpstr>Cookies</vt:lpstr>
      <vt:lpstr>Privacy Modes</vt:lpstr>
      <vt:lpstr>Privacy Threats</vt:lpstr>
      <vt:lpstr>Online Identity</vt:lpstr>
      <vt:lpstr>Security</vt:lpstr>
      <vt:lpstr>Forms of Computer Crime</vt:lpstr>
      <vt:lpstr>Malicious Programs - Malware</vt:lpstr>
      <vt:lpstr>Cyber Crime</vt:lpstr>
      <vt:lpstr>Internet Scams</vt:lpstr>
      <vt:lpstr>Types of Internet Scams</vt:lpstr>
      <vt:lpstr>Measures to Protect Computer Security</vt:lpstr>
      <vt:lpstr>Restricting Access</vt:lpstr>
      <vt:lpstr>Automated Security Tasks</vt:lpstr>
      <vt:lpstr>Encryption</vt:lpstr>
      <vt:lpstr>Anticipating Disasters</vt:lpstr>
      <vt:lpstr>Making IT Work for You ~  Cloud-Based Backup</vt:lpstr>
      <vt:lpstr>Ethics</vt:lpstr>
      <vt:lpstr>Plagiarism</vt:lpstr>
      <vt:lpstr>Careers in IT</vt:lpstr>
      <vt:lpstr>A Look to the Future ~  The End of Anonymity</vt:lpstr>
      <vt:lpstr>Open-Ended Questions (Page 1 of 3)</vt:lpstr>
      <vt:lpstr>Open-Ended Questions (Page 2 of 2)</vt:lpstr>
    </vt:vector>
  </TitlesOfParts>
  <Company>McGraw-Hill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Security, and Ethics</dc:title>
  <dc:creator>Rachelle Hall</dc:creator>
  <cp:lastModifiedBy>Md Hafiz Selamat</cp:lastModifiedBy>
  <cp:revision>22</cp:revision>
  <dcterms:created xsi:type="dcterms:W3CDTF">2016-02-05T17:42:30Z</dcterms:created>
  <dcterms:modified xsi:type="dcterms:W3CDTF">2017-09-09T23:46:11Z</dcterms:modified>
</cp:coreProperties>
</file>