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compatMode="1" saveSubsetFonts="1">
  <p:sldMasterIdLst>
    <p:sldMasterId id="2147483654" r:id="rId1"/>
  </p:sldMasterIdLst>
  <p:notesMasterIdLst>
    <p:notesMasterId r:id="rId21"/>
  </p:notesMasterIdLst>
  <p:sldIdLst>
    <p:sldId id="259" r:id="rId2"/>
    <p:sldId id="260" r:id="rId3"/>
    <p:sldId id="261" r:id="rId4"/>
    <p:sldId id="262" r:id="rId5"/>
    <p:sldId id="263" r:id="rId6"/>
    <p:sldId id="264" r:id="rId7"/>
    <p:sldId id="265" r:id="rId8"/>
    <p:sldId id="266" r:id="rId9"/>
    <p:sldId id="267" r:id="rId10"/>
    <p:sldId id="278" r:id="rId11"/>
    <p:sldId id="268" r:id="rId12"/>
    <p:sldId id="269" r:id="rId13"/>
    <p:sldId id="271" r:id="rId14"/>
    <p:sldId id="272" r:id="rId15"/>
    <p:sldId id="270" r:id="rId16"/>
    <p:sldId id="273" r:id="rId17"/>
    <p:sldId id="274" r:id="rId18"/>
    <p:sldId id="275" r:id="rId19"/>
    <p:sldId id="276" r:id="rId2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80" autoAdjust="0"/>
    <p:restoredTop sz="91744" autoAdjust="0"/>
  </p:normalViewPr>
  <p:slideViewPr>
    <p:cSldViewPr snapToGrid="0">
      <p:cViewPr varScale="1">
        <p:scale>
          <a:sx n="120" d="100"/>
          <a:sy n="120" d="100"/>
        </p:scale>
        <p:origin x="328"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74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1872A0-36FE-2940-A072-6141B198E68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12E25AF-A58E-AA42-BC55-05D8A9D2D78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8A9C0E7D-3537-404B-8BA7-C7AAB7775BB9}" type="datetimeFigureOut">
              <a:rPr lang="en-US"/>
              <a:pPr>
                <a:defRPr/>
              </a:pPr>
              <a:t>11/25/18</a:t>
            </a:fld>
            <a:endParaRPr lang="en-US"/>
          </a:p>
        </p:txBody>
      </p:sp>
      <p:sp>
        <p:nvSpPr>
          <p:cNvPr id="4" name="Slide Image Placeholder 3">
            <a:extLst>
              <a:ext uri="{FF2B5EF4-FFF2-40B4-BE49-F238E27FC236}">
                <a16:creationId xmlns:a16="http://schemas.microsoft.com/office/drawing/2014/main" id="{F28474CE-12A5-F348-83E9-72D92D78C96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F1DF7F6-36FE-DB4A-BD6C-A207DBB2595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C9FD1D0-F10C-1747-8301-F3C713214457}"/>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AE3C9BFA-EFD9-F84E-A45B-99E0BD21D62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EF2A295-1530-9A4E-96A1-BAB4586136F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a:extLst>
              <a:ext uri="{FF2B5EF4-FFF2-40B4-BE49-F238E27FC236}">
                <a16:creationId xmlns:a16="http://schemas.microsoft.com/office/drawing/2014/main" id="{6395CA3E-6776-AF43-A387-A541AF04A92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a:extLst>
              <a:ext uri="{FF2B5EF4-FFF2-40B4-BE49-F238E27FC236}">
                <a16:creationId xmlns:a16="http://schemas.microsoft.com/office/drawing/2014/main" id="{622F202B-B9F3-FC40-848E-456774538F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267" name="Slide Number Placeholder 3">
            <a:extLst>
              <a:ext uri="{FF2B5EF4-FFF2-40B4-BE49-F238E27FC236}">
                <a16:creationId xmlns:a16="http://schemas.microsoft.com/office/drawing/2014/main" id="{06C9BE8A-45AD-E84D-A895-24E022530DF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EEE8D0A4-0864-6949-9E74-73D30FF14010}" type="slidenum">
              <a:rPr lang="en-US" altLang="en-US">
                <a:latin typeface="Calibri" panose="020F0502020204030204" pitchFamily="34" charset="0"/>
              </a:rPr>
              <a:pPr/>
              <a:t>1</a:t>
            </a:fld>
            <a:endParaRPr lang="en-US" altLang="en-US">
              <a:latin typeface="Calibri" panose="020F050202020403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a:extLst>
              <a:ext uri="{FF2B5EF4-FFF2-40B4-BE49-F238E27FC236}">
                <a16:creationId xmlns:a16="http://schemas.microsoft.com/office/drawing/2014/main" id="{E4860AB3-A8D3-F445-A83F-1B96F5AEC2D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Notes Placeholder 2">
            <a:extLst>
              <a:ext uri="{FF2B5EF4-FFF2-40B4-BE49-F238E27FC236}">
                <a16:creationId xmlns:a16="http://schemas.microsoft.com/office/drawing/2014/main" id="{17F454B0-7D49-B34D-9B9C-A41E4A7E6D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a:t>There are a variety of ways of implementing new systems: direct, parallel, pilot or phased. How the new system is incorporated will depend upon how expensive each approach is in the current organization. In some cases, throwing out the “baby with the bathwater” is the best way to implement a new system. Other times due to resistance to change, using a pilot or phased approach may work better. In all cases, cost may become the determining factor. </a:t>
            </a:r>
          </a:p>
          <a:p>
            <a:pPr>
              <a:spcBef>
                <a:spcPct val="0"/>
              </a:spcBef>
              <a:buFontTx/>
              <a:buChar char="•"/>
            </a:pPr>
            <a:r>
              <a:rPr lang="en-US" altLang="en-US"/>
              <a:t>Four Types of conversions</a:t>
            </a:r>
          </a:p>
          <a:p>
            <a:pPr lvl="1">
              <a:spcBef>
                <a:spcPct val="0"/>
              </a:spcBef>
              <a:buFontTx/>
              <a:buChar char="•"/>
            </a:pPr>
            <a:r>
              <a:rPr lang="en-US" altLang="en-US" b="1"/>
              <a:t>Direct approach (key term)</a:t>
            </a:r>
            <a:r>
              <a:rPr lang="en-US" altLang="en-US"/>
              <a:t> – abandon the old system and start up a new one, not recommended, too risky.</a:t>
            </a:r>
          </a:p>
          <a:p>
            <a:pPr lvl="1">
              <a:spcBef>
                <a:spcPct val="0"/>
              </a:spcBef>
              <a:buFontTx/>
              <a:buChar char="•"/>
            </a:pPr>
            <a:r>
              <a:rPr lang="en-US" altLang="en-US" b="1"/>
              <a:t>Parallel approach</a:t>
            </a:r>
            <a:r>
              <a:rPr lang="en-US" altLang="en-US"/>
              <a:t> – old and new systems are operated side by side until new one is reliable</a:t>
            </a:r>
          </a:p>
          <a:p>
            <a:pPr lvl="1">
              <a:spcBef>
                <a:spcPct val="0"/>
              </a:spcBef>
              <a:buFontTx/>
              <a:buChar char="•"/>
            </a:pPr>
            <a:r>
              <a:rPr lang="en-US" altLang="en-US" b="1"/>
              <a:t>Pilot approach</a:t>
            </a:r>
            <a:r>
              <a:rPr lang="en-US" altLang="en-US"/>
              <a:t> – new system is tried out in only one part of the organization first</a:t>
            </a:r>
          </a:p>
          <a:p>
            <a:pPr lvl="1">
              <a:spcBef>
                <a:spcPct val="0"/>
              </a:spcBef>
              <a:buFontTx/>
              <a:buChar char="•"/>
            </a:pPr>
            <a:r>
              <a:rPr lang="en-US" altLang="en-US" b="1"/>
              <a:t>Phased approach</a:t>
            </a:r>
            <a:r>
              <a:rPr lang="en-US" altLang="en-US"/>
              <a:t> – new system is implemented gradually over a period of time</a:t>
            </a:r>
          </a:p>
          <a:p>
            <a:pPr>
              <a:spcBef>
                <a:spcPct val="0"/>
              </a:spcBef>
              <a:buFontTx/>
              <a:buChar char="•"/>
            </a:pPr>
            <a:r>
              <a:rPr lang="en-US" altLang="en-US"/>
              <a:t>Generally the pilot and phased approaches are the favored methods</a:t>
            </a:r>
          </a:p>
          <a:p>
            <a:pPr lvl="1">
              <a:spcBef>
                <a:spcPct val="0"/>
              </a:spcBef>
              <a:buFontTx/>
              <a:buChar char="•"/>
            </a:pPr>
            <a:endParaRPr lang="en-US" altLang="en-US"/>
          </a:p>
          <a:p>
            <a:pPr>
              <a:spcBef>
                <a:spcPct val="0"/>
              </a:spcBef>
              <a:buFontTx/>
              <a:buChar char="•"/>
            </a:pPr>
            <a:r>
              <a:rPr lang="en-US" altLang="en-US"/>
              <a:t>Remember that the more people believe to be involved, the more likely they are to accept the changes! </a:t>
            </a:r>
          </a:p>
          <a:p>
            <a:pPr>
              <a:spcBef>
                <a:spcPct val="0"/>
              </a:spcBef>
              <a:buFontTx/>
              <a:buChar char="•"/>
            </a:pPr>
            <a:r>
              <a:rPr lang="en-US" altLang="en-US" b="1"/>
              <a:t>Training</a:t>
            </a:r>
            <a:r>
              <a:rPr lang="en-US" altLang="en-US"/>
              <a:t> - should be considered very important. People tend to adapt to change when they are involved both in the decision-making process and knowing that they will get “help” in learning the new system.</a:t>
            </a:r>
          </a:p>
          <a:p>
            <a:pPr>
              <a:spcBef>
                <a:spcPct val="0"/>
              </a:spcBef>
              <a:buFontTx/>
              <a:buChar char="•"/>
            </a:pPr>
            <a:endParaRPr lang="en-US" altLang="en-US"/>
          </a:p>
          <a:p>
            <a:pPr>
              <a:spcBef>
                <a:spcPct val="0"/>
              </a:spcBef>
            </a:pPr>
            <a:endParaRPr lang="en-US" altLang="en-US"/>
          </a:p>
        </p:txBody>
      </p:sp>
      <p:sp>
        <p:nvSpPr>
          <p:cNvPr id="32771" name="Slide Number Placeholder 3">
            <a:extLst>
              <a:ext uri="{FF2B5EF4-FFF2-40B4-BE49-F238E27FC236}">
                <a16:creationId xmlns:a16="http://schemas.microsoft.com/office/drawing/2014/main" id="{EC0E3B32-80D9-EE46-BF03-69B393E10D9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195F3BAF-11E7-C246-9101-995F08314AA9}" type="slidenum">
              <a:rPr lang="en-US" altLang="en-US">
                <a:latin typeface="Calibri" panose="020F0502020204030204" pitchFamily="34" charset="0"/>
              </a:rPr>
              <a:pPr/>
              <a:t>13</a:t>
            </a:fld>
            <a:endParaRPr lang="en-US" altLang="en-US">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a:extLst>
              <a:ext uri="{FF2B5EF4-FFF2-40B4-BE49-F238E27FC236}">
                <a16:creationId xmlns:a16="http://schemas.microsoft.com/office/drawing/2014/main" id="{E2AF012B-BD86-A64C-8E5F-6F3E2A074D9A}"/>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Notes Placeholder 2">
            <a:extLst>
              <a:ext uri="{FF2B5EF4-FFF2-40B4-BE49-F238E27FC236}">
                <a16:creationId xmlns:a16="http://schemas.microsoft.com/office/drawing/2014/main" id="{FC4F0CFC-5B45-E848-A446-D27978485C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a:t>This step has been considered the “last” step in implementing systems analysis. It is important for ALL parties to realize that maintenance is on-going, and every system needs to be evaluated on a regular basis to be sure it is meeting the needs of the people involved! This applies to the “lowest” production worker to the “highest” CEO.</a:t>
            </a:r>
          </a:p>
          <a:p>
            <a:pPr>
              <a:spcBef>
                <a:spcPct val="0"/>
              </a:spcBef>
              <a:buFontTx/>
              <a:buChar char="•"/>
            </a:pPr>
            <a:r>
              <a:rPr lang="en-US" altLang="en-US"/>
              <a:t> All these people need to evaluate the system to be sure that all needs are being met and that technology is keeping up with the demand in the environment.</a:t>
            </a:r>
          </a:p>
          <a:p>
            <a:pPr>
              <a:spcBef>
                <a:spcPct val="0"/>
              </a:spcBef>
              <a:buFontTx/>
              <a:buChar char="•"/>
            </a:pPr>
            <a:r>
              <a:rPr lang="en-US" altLang="en-US" b="1"/>
              <a:t>Systems audit</a:t>
            </a:r>
            <a:r>
              <a:rPr lang="en-US" altLang="en-US"/>
              <a:t> – the system’s performance is compared to the original design specifications to determine whether the new procedures are actually furthering productivity; further modifications may be needed and made</a:t>
            </a:r>
          </a:p>
          <a:p>
            <a:pPr>
              <a:spcBef>
                <a:spcPct val="0"/>
              </a:spcBef>
              <a:buFontTx/>
              <a:buChar char="•"/>
            </a:pPr>
            <a:r>
              <a:rPr lang="en-US" altLang="en-US" b="1"/>
              <a:t>Periodic evaluation</a:t>
            </a:r>
            <a:r>
              <a:rPr lang="en-US" altLang="en-US"/>
              <a:t> – all systems should be evaluated from time to time to determine whether they are meeting the goals and providing the service as specified</a:t>
            </a:r>
          </a:p>
          <a:p>
            <a:pPr>
              <a:spcBef>
                <a:spcPct val="0"/>
              </a:spcBef>
              <a:buFontTx/>
              <a:buChar char="•"/>
            </a:pPr>
            <a:endParaRPr lang="en-US" altLang="en-US"/>
          </a:p>
          <a:p>
            <a:pPr>
              <a:spcBef>
                <a:spcPct val="0"/>
              </a:spcBef>
            </a:pPr>
            <a:endParaRPr lang="en-US" altLang="en-US"/>
          </a:p>
        </p:txBody>
      </p:sp>
      <p:sp>
        <p:nvSpPr>
          <p:cNvPr id="34819" name="Slide Number Placeholder 3">
            <a:extLst>
              <a:ext uri="{FF2B5EF4-FFF2-40B4-BE49-F238E27FC236}">
                <a16:creationId xmlns:a16="http://schemas.microsoft.com/office/drawing/2014/main" id="{0256279F-656A-754B-8F71-135F0D93904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A8B34BE4-0332-7C49-A579-A93EBA27BBE0}" type="slidenum">
              <a:rPr lang="en-US" altLang="en-US">
                <a:latin typeface="Calibri" panose="020F0502020204030204" pitchFamily="34" charset="0"/>
              </a:rPr>
              <a:pPr/>
              <a:t>14</a:t>
            </a:fld>
            <a:endParaRPr lang="en-US" altLang="en-US">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a:extLst>
              <a:ext uri="{FF2B5EF4-FFF2-40B4-BE49-F238E27FC236}">
                <a16:creationId xmlns:a16="http://schemas.microsoft.com/office/drawing/2014/main" id="{57788DD1-DE22-D847-8754-B20DD9E870EF}"/>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a:extLst>
              <a:ext uri="{FF2B5EF4-FFF2-40B4-BE49-F238E27FC236}">
                <a16:creationId xmlns:a16="http://schemas.microsoft.com/office/drawing/2014/main" id="{DC05518D-339C-5746-8F2F-EB98CC07C9A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b="1"/>
              <a:t>Prototyping</a:t>
            </a:r>
            <a:r>
              <a:rPr lang="en-US" altLang="en-US"/>
              <a:t> is building a “model” of the system you want to implement and letting people try it out and give you feedback. While development time is shorter, managing the project itself and the cost can get interesting.</a:t>
            </a:r>
          </a:p>
          <a:p>
            <a:pPr>
              <a:spcBef>
                <a:spcPct val="0"/>
              </a:spcBef>
              <a:buFontTx/>
              <a:buChar char="•"/>
            </a:pPr>
            <a:r>
              <a:rPr lang="en-US" altLang="en-US" b="1"/>
              <a:t>RAD </a:t>
            </a:r>
            <a:r>
              <a:rPr lang="en-US" altLang="en-US"/>
              <a:t>– </a:t>
            </a:r>
            <a:r>
              <a:rPr lang="en-US" altLang="en-US" b="1"/>
              <a:t>Rapid Application Development</a:t>
            </a:r>
            <a:r>
              <a:rPr lang="en-US" altLang="en-US"/>
              <a:t> – may cost more, the development time is short and the quality of the completed system is better because you use development software, specialized teams, and highly trained personnel. </a:t>
            </a:r>
          </a:p>
          <a:p>
            <a:pPr>
              <a:spcBef>
                <a:spcPct val="0"/>
              </a:spcBef>
              <a:buFontTx/>
              <a:buChar char="•"/>
            </a:pPr>
            <a:r>
              <a:rPr lang="en-US" altLang="en-US"/>
              <a:t>In which type of situation would each be applicable? Why might you use one of these options rather than the “phase system” or one of the approaches mentioned earlier?</a:t>
            </a:r>
          </a:p>
          <a:p>
            <a:pPr>
              <a:spcBef>
                <a:spcPct val="0"/>
              </a:spcBef>
            </a:pPr>
            <a:endParaRPr lang="en-US" altLang="en-US"/>
          </a:p>
        </p:txBody>
      </p:sp>
      <p:sp>
        <p:nvSpPr>
          <p:cNvPr id="36867" name="Slide Number Placeholder 3">
            <a:extLst>
              <a:ext uri="{FF2B5EF4-FFF2-40B4-BE49-F238E27FC236}">
                <a16:creationId xmlns:a16="http://schemas.microsoft.com/office/drawing/2014/main" id="{23A62DC6-D818-3444-8214-C50923181C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15C82DE2-A3C5-0440-8AF9-F05BDC452BE7}" type="slidenum">
              <a:rPr lang="en-US" altLang="en-US">
                <a:latin typeface="Calibri" panose="020F0502020204030204" pitchFamily="34" charset="0"/>
              </a:rPr>
              <a:pPr/>
              <a:t>15</a:t>
            </a:fld>
            <a:endParaRPr lang="en-US" altLang="en-US">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A1EC8992-A274-A440-890F-C41FAEDE6D7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0CE8E06A-0EF8-6A41-A9A4-7006B03CDE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a:t>Because of the Internet and rapid advancements in technology, the 5-step analysis process is losing ground to more easily and quickly adaptable systems like prototyping and RAD</a:t>
            </a:r>
          </a:p>
          <a:p>
            <a:pPr>
              <a:spcBef>
                <a:spcPct val="0"/>
              </a:spcBef>
              <a:buFontTx/>
              <a:buChar char="•"/>
            </a:pPr>
            <a:r>
              <a:rPr lang="en-US" altLang="en-US"/>
              <a:t>Other companies are going to outside consulting firms to help upgrade and update their systems more rapidly</a:t>
            </a:r>
          </a:p>
          <a:p>
            <a:pPr>
              <a:spcBef>
                <a:spcPct val="0"/>
              </a:spcBef>
              <a:buFontTx/>
              <a:buChar char="•"/>
            </a:pPr>
            <a:r>
              <a:rPr lang="en-US" altLang="en-US"/>
              <a:t>What companies can you find that specialize in systems analysis and design?</a:t>
            </a:r>
          </a:p>
          <a:p>
            <a:pPr>
              <a:spcBef>
                <a:spcPct val="0"/>
              </a:spcBef>
            </a:pPr>
            <a:endParaRPr lang="en-US" altLang="en-US"/>
          </a:p>
        </p:txBody>
      </p:sp>
      <p:sp>
        <p:nvSpPr>
          <p:cNvPr id="39939" name="Slide Number Placeholder 3">
            <a:extLst>
              <a:ext uri="{FF2B5EF4-FFF2-40B4-BE49-F238E27FC236}">
                <a16:creationId xmlns:a16="http://schemas.microsoft.com/office/drawing/2014/main" id="{D0CBB517-E3F0-A243-A663-A12F03D1C00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0B2A0DD2-3F12-8545-9895-E0D9A90FB06B}" type="slidenum">
              <a:rPr lang="en-US" altLang="en-US">
                <a:latin typeface="Calibri" panose="020F0502020204030204" pitchFamily="34" charset="0"/>
              </a:rPr>
              <a:pPr/>
              <a:t>17</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5750B1BF-8C65-0747-89AB-0861DCE0D46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0DD7DD45-877F-AC4F-952C-D6FB399FC70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a:t>Have students turn to the end of Chapter 13 in their textbooks to view the same “Open-Ended” questions/statements</a:t>
            </a:r>
          </a:p>
          <a:p>
            <a:pPr>
              <a:spcBef>
                <a:spcPct val="0"/>
              </a:spcBef>
            </a:pPr>
            <a:endParaRPr lang="en-US" altLang="en-US"/>
          </a:p>
          <a:p>
            <a:pPr>
              <a:spcBef>
                <a:spcPct val="0"/>
              </a:spcBef>
            </a:pPr>
            <a:endParaRPr lang="en-US" altLang="en-US"/>
          </a:p>
        </p:txBody>
      </p:sp>
      <p:sp>
        <p:nvSpPr>
          <p:cNvPr id="41987" name="Slide Number Placeholder 3">
            <a:extLst>
              <a:ext uri="{FF2B5EF4-FFF2-40B4-BE49-F238E27FC236}">
                <a16:creationId xmlns:a16="http://schemas.microsoft.com/office/drawing/2014/main" id="{8A329A16-31E1-984A-872E-599945ABD7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41566C4C-0D82-2B4F-A3D5-1576BB058517}" type="slidenum">
              <a:rPr lang="en-US" altLang="en-US">
                <a:latin typeface="Calibri" panose="020F0502020204030204" pitchFamily="34" charset="0"/>
              </a:rPr>
              <a:pPr/>
              <a:t>18</a:t>
            </a:fld>
            <a:endParaRPr lang="en-US" altLang="en-US">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691540FE-FD36-0546-9AA3-AA808B36AEF1}"/>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0F1069AF-7627-FA44-AEA1-EF8E64C15D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a:t>Have students turn to the end of Chapter 13 in their textbooks to view the same “Open-Ended” questions/statements</a:t>
            </a:r>
          </a:p>
          <a:p>
            <a:pPr>
              <a:spcBef>
                <a:spcPct val="0"/>
              </a:spcBef>
            </a:pPr>
            <a:endParaRPr lang="en-US" altLang="en-US"/>
          </a:p>
          <a:p>
            <a:pPr>
              <a:spcBef>
                <a:spcPct val="0"/>
              </a:spcBef>
            </a:pPr>
            <a:endParaRPr lang="en-US" altLang="en-US"/>
          </a:p>
        </p:txBody>
      </p:sp>
      <p:sp>
        <p:nvSpPr>
          <p:cNvPr id="44035" name="Slide Number Placeholder 3">
            <a:extLst>
              <a:ext uri="{FF2B5EF4-FFF2-40B4-BE49-F238E27FC236}">
                <a16:creationId xmlns:a16="http://schemas.microsoft.com/office/drawing/2014/main" id="{A402BA44-AC20-3E45-929F-737E43BB48F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24A5D63D-C0D8-AC4F-A9BB-383C65201F68}" type="slidenum">
              <a:rPr lang="en-US" altLang="en-US">
                <a:latin typeface="Calibri" panose="020F0502020204030204" pitchFamily="34" charset="0"/>
              </a:rPr>
              <a:pPr/>
              <a:t>19</a:t>
            </a:fld>
            <a:endParaRPr lang="en-US"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a:extLst>
              <a:ext uri="{FF2B5EF4-FFF2-40B4-BE49-F238E27FC236}">
                <a16:creationId xmlns:a16="http://schemas.microsoft.com/office/drawing/2014/main" id="{5522B34E-CD7A-1441-9A31-411B522D4D94}"/>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6" name="Notes Placeholder 2">
            <a:extLst>
              <a:ext uri="{FF2B5EF4-FFF2-40B4-BE49-F238E27FC236}">
                <a16:creationId xmlns:a16="http://schemas.microsoft.com/office/drawing/2014/main" id="{36F3A347-7AE1-0C4C-9973-AB6A6C54EE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a:t>Information flows into an organization from the outside and flows inside the organization to accomplish a task or solve a problem.</a:t>
            </a:r>
          </a:p>
          <a:p>
            <a:pPr>
              <a:spcBef>
                <a:spcPct val="0"/>
              </a:spcBef>
              <a:buFontTx/>
              <a:buChar char="•"/>
            </a:pPr>
            <a:r>
              <a:rPr lang="en-US" altLang="en-US"/>
              <a:t>Periodically the flow of the information needs to be evaluated – is it effective? Is it solving the problem or creating others? Is there a newer or better way to get the task accomplished or solve the problem? How do we go about beginning an analysis of any system? It is important that end users understand how the systems life cycle works—in fact, end users have to use the procedure if developing your own information system.</a:t>
            </a:r>
          </a:p>
          <a:p>
            <a:pPr>
              <a:spcBef>
                <a:spcPct val="0"/>
              </a:spcBef>
            </a:pPr>
            <a:r>
              <a:rPr lang="en-US" altLang="en-US" b="1"/>
              <a:t>Preliminary Investigation (key term)</a:t>
            </a:r>
            <a:r>
              <a:rPr lang="en-US" altLang="en-US"/>
              <a:t> – First phase is to perform an investigation – usually the result of a request from the user (is there a way to make this task easier, to accomplish the job more efficiently?)</a:t>
            </a:r>
          </a:p>
          <a:p>
            <a:pPr>
              <a:spcBef>
                <a:spcPct val="0"/>
              </a:spcBef>
              <a:buFontTx/>
              <a:buChar char="•"/>
            </a:pPr>
            <a:r>
              <a:rPr lang="en-US" altLang="en-US" b="1"/>
              <a:t>Systems analysis (key term)</a:t>
            </a:r>
            <a:r>
              <a:rPr lang="en-US" altLang="en-US"/>
              <a:t> – The second phase is to analyze the current procedure(s) to determine if there is a need for a new system or a modification of the current system</a:t>
            </a:r>
          </a:p>
          <a:p>
            <a:pPr>
              <a:spcBef>
                <a:spcPct val="0"/>
              </a:spcBef>
              <a:buFontTx/>
              <a:buChar char="•"/>
            </a:pPr>
            <a:r>
              <a:rPr lang="en-US" altLang="en-US" b="1"/>
              <a:t>Systems Design</a:t>
            </a:r>
            <a:r>
              <a:rPr lang="en-US" altLang="en-US"/>
              <a:t> (key term)– The third phase is to design a new model or make adjustments to the current model to fit new needs or changes in technology</a:t>
            </a:r>
          </a:p>
          <a:p>
            <a:pPr>
              <a:spcBef>
                <a:spcPct val="0"/>
              </a:spcBef>
              <a:buFontTx/>
              <a:buChar char="•"/>
            </a:pPr>
            <a:r>
              <a:rPr lang="en-US" altLang="en-US" b="1"/>
              <a:t>Systems Development</a:t>
            </a:r>
            <a:r>
              <a:rPr lang="en-US" altLang="en-US"/>
              <a:t> (key term)– The fourth phase is Development – This is the acquisition of new software and/or hardware and the testing of that new acquisition</a:t>
            </a:r>
          </a:p>
          <a:p>
            <a:pPr>
              <a:spcBef>
                <a:spcPct val="0"/>
              </a:spcBef>
              <a:buFontTx/>
              <a:buChar char="•"/>
            </a:pPr>
            <a:r>
              <a:rPr lang="en-US" altLang="en-US" b="1"/>
              <a:t>Systems Implementation (key term)</a:t>
            </a:r>
            <a:r>
              <a:rPr lang="en-US" altLang="en-US"/>
              <a:t> – The fifth phase is to determine how to implement the changes from Development – do we do this all at once; step by step; or phase it in?</a:t>
            </a:r>
          </a:p>
          <a:p>
            <a:pPr>
              <a:spcBef>
                <a:spcPct val="0"/>
              </a:spcBef>
              <a:buFontTx/>
              <a:buChar char="•"/>
            </a:pPr>
            <a:r>
              <a:rPr lang="en-US" altLang="en-US" b="1"/>
              <a:t>Systems Maintenance (key term)</a:t>
            </a:r>
            <a:r>
              <a:rPr lang="en-US" altLang="en-US"/>
              <a:t> – the last phase – needs to be performed as you go through the process of analyzing, as you work with the new/changed system, as you implement the new system or the new changes, and on a routine basis to be sure you are accomplishing what you set out to accomplish: making the task easier and more efficient!</a:t>
            </a:r>
          </a:p>
          <a:p>
            <a:pPr>
              <a:spcBef>
                <a:spcPct val="0"/>
              </a:spcBef>
              <a:buFontTx/>
              <a:buChar char="•"/>
            </a:pPr>
            <a:r>
              <a:rPr lang="en-US" altLang="en-US"/>
              <a:t>*The following slides provide an overview of each of the six phases</a:t>
            </a:r>
          </a:p>
          <a:p>
            <a:pPr>
              <a:spcBef>
                <a:spcPct val="0"/>
              </a:spcBef>
            </a:pPr>
            <a:endParaRPr lang="en-US" altLang="en-US"/>
          </a:p>
          <a:p>
            <a:pPr>
              <a:spcBef>
                <a:spcPct val="0"/>
              </a:spcBef>
            </a:pPr>
            <a:endParaRPr lang="en-US" altLang="en-US"/>
          </a:p>
        </p:txBody>
      </p:sp>
      <p:sp>
        <p:nvSpPr>
          <p:cNvPr id="16387" name="Slide Number Placeholder 3">
            <a:extLst>
              <a:ext uri="{FF2B5EF4-FFF2-40B4-BE49-F238E27FC236}">
                <a16:creationId xmlns:a16="http://schemas.microsoft.com/office/drawing/2014/main" id="{CBDBB97D-C1FA-974C-8813-8C0DB11F30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B9D83EFE-FA2C-074D-B039-2F35F1A2E28A}" type="slidenum">
              <a:rPr lang="en-US" altLang="en-US">
                <a:latin typeface="Calibri" panose="020F0502020204030204" pitchFamily="34" charset="0"/>
              </a:rPr>
              <a:pPr/>
              <a:t>5</a:t>
            </a:fld>
            <a:endParaRPr lang="en-US" altLang="en-US">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a:extLst>
              <a:ext uri="{FF2B5EF4-FFF2-40B4-BE49-F238E27FC236}">
                <a16:creationId xmlns:a16="http://schemas.microsoft.com/office/drawing/2014/main" id="{9BE9C997-67A3-2C42-A266-E5070C4BDCA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Notes Placeholder 2">
            <a:extLst>
              <a:ext uri="{FF2B5EF4-FFF2-40B4-BE49-F238E27FC236}">
                <a16:creationId xmlns:a16="http://schemas.microsoft.com/office/drawing/2014/main" id="{C0F0F075-967F-974B-9770-EA663D2B33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a:t>During Phase I, you have received a request from a user to see if there is a more efficient or easier way to get his/her job done</a:t>
            </a:r>
          </a:p>
          <a:p>
            <a:pPr>
              <a:spcBef>
                <a:spcPct val="0"/>
              </a:spcBef>
              <a:buFontTx/>
              <a:buChar char="•"/>
            </a:pPr>
            <a:r>
              <a:rPr lang="en-US" altLang="en-US"/>
              <a:t>There are three tasks to be completed:</a:t>
            </a:r>
          </a:p>
          <a:p>
            <a:pPr lvl="1">
              <a:spcBef>
                <a:spcPct val="0"/>
              </a:spcBef>
              <a:buFontTx/>
              <a:buChar char="•"/>
            </a:pPr>
            <a:r>
              <a:rPr lang="en-US" altLang="en-US"/>
              <a:t>The problem is “defined” by you in coordination with the user or perhaps you are the one soliciting the help from the </a:t>
            </a:r>
            <a:r>
              <a:rPr lang="en-US" altLang="en-US" b="1"/>
              <a:t>systems analyst</a:t>
            </a:r>
            <a:r>
              <a:rPr lang="en-US" altLang="en-US"/>
              <a:t> (key term) to make your job more efficient</a:t>
            </a:r>
          </a:p>
          <a:p>
            <a:pPr lvl="1">
              <a:spcBef>
                <a:spcPct val="0"/>
              </a:spcBef>
              <a:buFontTx/>
              <a:buChar char="•"/>
            </a:pPr>
            <a:r>
              <a:rPr lang="en-US" altLang="en-US"/>
              <a:t>Be specific in what you want changed or are looking for; examine the current system and then decide what information is needed and gathering information is accomplished by interviewing and making observations. Suggest alternatives; they may not be possible nor used, but the analyst will have a better idea of where you are headed.</a:t>
            </a:r>
          </a:p>
          <a:p>
            <a:pPr lvl="1">
              <a:spcBef>
                <a:spcPct val="0"/>
              </a:spcBef>
              <a:buFontTx/>
              <a:buChar char="•"/>
            </a:pPr>
            <a:r>
              <a:rPr lang="en-US" altLang="en-US"/>
              <a:t>The </a:t>
            </a:r>
            <a:r>
              <a:rPr lang="en-US" altLang="en-US" b="1"/>
              <a:t>systems analyst</a:t>
            </a:r>
            <a:r>
              <a:rPr lang="en-US" altLang="en-US"/>
              <a:t> will write up a short report to submit to higher management to see if management will finance the second phase </a:t>
            </a:r>
            <a:r>
              <a:rPr lang="en-US" altLang="en-US" sz="1100"/>
              <a:t>–</a:t>
            </a:r>
            <a:r>
              <a:rPr lang="en-US" altLang="en-US"/>
              <a:t> Systems Analysis</a:t>
            </a:r>
          </a:p>
          <a:p>
            <a:pPr>
              <a:spcBef>
                <a:spcPct val="0"/>
              </a:spcBef>
            </a:pPr>
            <a:endParaRPr lang="en-US" altLang="en-US"/>
          </a:p>
        </p:txBody>
      </p:sp>
      <p:sp>
        <p:nvSpPr>
          <p:cNvPr id="18435" name="Slide Number Placeholder 3">
            <a:extLst>
              <a:ext uri="{FF2B5EF4-FFF2-40B4-BE49-F238E27FC236}">
                <a16:creationId xmlns:a16="http://schemas.microsoft.com/office/drawing/2014/main" id="{447FAA22-2D28-4541-AD1E-45B28DCBA32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F92DA41C-D78F-3C4C-BDDB-79920EF04A7F}" type="slidenum">
              <a:rPr lang="en-US" altLang="en-US">
                <a:latin typeface="Calibri" panose="020F0502020204030204" pitchFamily="34" charset="0"/>
              </a:rPr>
              <a:pPr/>
              <a:t>6</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a:extLst>
              <a:ext uri="{FF2B5EF4-FFF2-40B4-BE49-F238E27FC236}">
                <a16:creationId xmlns:a16="http://schemas.microsoft.com/office/drawing/2014/main" id="{7DF5A664-49BF-8246-9990-38B8B418F338}"/>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Notes Placeholder 2">
            <a:extLst>
              <a:ext uri="{FF2B5EF4-FFF2-40B4-BE49-F238E27FC236}">
                <a16:creationId xmlns:a16="http://schemas.microsoft.com/office/drawing/2014/main" id="{C24E37B3-E0F0-F04C-A00B-50E9AB266A3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a:t>In Phase 2, the analyst observes and interviews people involved with the system that is being reviewed.</a:t>
            </a:r>
          </a:p>
          <a:p>
            <a:pPr>
              <a:spcBef>
                <a:spcPct val="0"/>
              </a:spcBef>
              <a:buFontTx/>
              <a:buChar char="•"/>
            </a:pPr>
            <a:r>
              <a:rPr lang="en-US" altLang="en-US" b="1"/>
              <a:t>Gathering Data</a:t>
            </a:r>
            <a:r>
              <a:rPr lang="en-US" altLang="en-US"/>
              <a:t> - The organizational chart within the group helps determine who reports to whom and how information should be flowing through the system. </a:t>
            </a:r>
          </a:p>
          <a:p>
            <a:pPr>
              <a:spcBef>
                <a:spcPct val="0"/>
              </a:spcBef>
              <a:buFontTx/>
              <a:buChar char="•"/>
            </a:pPr>
            <a:r>
              <a:rPr lang="en-US" altLang="en-US" b="1"/>
              <a:t>Analyzing the data</a:t>
            </a:r>
            <a:r>
              <a:rPr lang="en-US" altLang="en-US"/>
              <a:t> - The analyst might use a grid char, or decision table, or a system flow chart. Check lists and automated tools are sometimes used in this phase. </a:t>
            </a:r>
            <a:r>
              <a:rPr lang="en-US" altLang="en-US" b="1"/>
              <a:t>Documenting systems analysis</a:t>
            </a:r>
            <a:r>
              <a:rPr lang="en-US" altLang="en-US"/>
              <a:t> - At the “end” of this phase, the analyst again writes a summary of his/her findings, called the systems analysis report, to give to management before proceeding to step 3 – design a new system or restructuring the current system </a:t>
            </a:r>
          </a:p>
          <a:p>
            <a:pPr>
              <a:spcBef>
                <a:spcPct val="0"/>
              </a:spcBef>
            </a:pPr>
            <a:endParaRPr lang="en-US" altLang="en-US"/>
          </a:p>
        </p:txBody>
      </p:sp>
      <p:sp>
        <p:nvSpPr>
          <p:cNvPr id="20483" name="Slide Number Placeholder 3">
            <a:extLst>
              <a:ext uri="{FF2B5EF4-FFF2-40B4-BE49-F238E27FC236}">
                <a16:creationId xmlns:a16="http://schemas.microsoft.com/office/drawing/2014/main" id="{F838C3EB-3058-B341-95EE-97747DBB77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DCA30A6E-8071-794B-A22F-1F685169315A}" type="slidenum">
              <a:rPr lang="en-US" altLang="en-US">
                <a:latin typeface="Calibri" panose="020F0502020204030204" pitchFamily="34" charset="0"/>
              </a:rPr>
              <a:pPr/>
              <a:t>7</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4ECDCFF-8EC8-2F49-AB94-171395C831CE}"/>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CD541E2-FC61-7F49-BD9F-0F7E5E8E545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a:t>Learn how information currently flows in your business and try to find out why it might not be flowing properly</a:t>
            </a:r>
          </a:p>
          <a:p>
            <a:pPr>
              <a:spcBef>
                <a:spcPct val="0"/>
              </a:spcBef>
              <a:buFontTx/>
              <a:buChar char="•"/>
            </a:pPr>
            <a:r>
              <a:rPr lang="en-US" altLang="en-US"/>
              <a:t>Apply logic to the existing arrangement and see if it is workable</a:t>
            </a:r>
          </a:p>
          <a:p>
            <a:pPr>
              <a:spcBef>
                <a:spcPct val="0"/>
              </a:spcBef>
              <a:buFontTx/>
              <a:buChar char="•"/>
            </a:pPr>
            <a:r>
              <a:rPr lang="en-US" altLang="en-US"/>
              <a:t>Maybe some training was needed in how the old procedures worked; so that the system may not need to be redesigned</a:t>
            </a:r>
          </a:p>
          <a:p>
            <a:pPr>
              <a:spcBef>
                <a:spcPct val="0"/>
              </a:spcBef>
              <a:buFontTx/>
              <a:buChar char="•"/>
            </a:pPr>
            <a:r>
              <a:rPr lang="en-US" altLang="en-US" b="1"/>
              <a:t>Checklist</a:t>
            </a:r>
            <a:r>
              <a:rPr lang="en-US" altLang="en-US"/>
              <a:t> – a list of questions; is used to help guide the systems analyst and end user through key issues for the present system</a:t>
            </a:r>
          </a:p>
          <a:p>
            <a:pPr>
              <a:spcBef>
                <a:spcPct val="0"/>
              </a:spcBef>
              <a:buFontTx/>
              <a:buChar char="•"/>
            </a:pPr>
            <a:r>
              <a:rPr lang="en-US" altLang="en-US" b="1"/>
              <a:t>Top-down analysis method</a:t>
            </a:r>
            <a:r>
              <a:rPr lang="en-US" altLang="en-US"/>
              <a:t> – used to identify the top-level components of a complex system; each component is broken down into smaller and smaller components making the component easier to analyze</a:t>
            </a:r>
          </a:p>
          <a:p>
            <a:pPr>
              <a:spcBef>
                <a:spcPct val="0"/>
              </a:spcBef>
              <a:buFontTx/>
              <a:buChar char="•"/>
            </a:pPr>
            <a:r>
              <a:rPr lang="en-US" altLang="en-US"/>
              <a:t>Some tools to use in analysis:</a:t>
            </a:r>
          </a:p>
          <a:p>
            <a:pPr lvl="1">
              <a:spcBef>
                <a:spcPct val="0"/>
              </a:spcBef>
              <a:buFontTx/>
              <a:buChar char="•"/>
            </a:pPr>
            <a:r>
              <a:rPr lang="en-US" altLang="en-US" b="1"/>
              <a:t>Automated design tools</a:t>
            </a:r>
          </a:p>
          <a:p>
            <a:pPr lvl="2">
              <a:spcBef>
                <a:spcPct val="0"/>
              </a:spcBef>
              <a:buFontTx/>
              <a:buChar char="•"/>
            </a:pPr>
            <a:r>
              <a:rPr lang="en-US" altLang="en-US"/>
              <a:t>Computer-aided software engineering (CASE) tools</a:t>
            </a:r>
          </a:p>
          <a:p>
            <a:pPr lvl="3">
              <a:spcBef>
                <a:spcPct val="0"/>
              </a:spcBef>
              <a:buFontTx/>
              <a:buChar char="•"/>
            </a:pPr>
            <a:r>
              <a:rPr lang="en-US" altLang="en-US"/>
              <a:t>Used to design systems </a:t>
            </a:r>
          </a:p>
          <a:p>
            <a:pPr lvl="1">
              <a:spcBef>
                <a:spcPct val="0"/>
              </a:spcBef>
              <a:buFontTx/>
              <a:buChar char="•"/>
            </a:pPr>
            <a:endParaRPr lang="en-US" altLang="en-US"/>
          </a:p>
          <a:p>
            <a:pPr>
              <a:spcBef>
                <a:spcPct val="0"/>
              </a:spcBef>
            </a:pPr>
            <a:endParaRPr lang="en-US" altLang="en-US"/>
          </a:p>
        </p:txBody>
      </p:sp>
      <p:sp>
        <p:nvSpPr>
          <p:cNvPr id="22531" name="Slide Number Placeholder 3">
            <a:extLst>
              <a:ext uri="{FF2B5EF4-FFF2-40B4-BE49-F238E27FC236}">
                <a16:creationId xmlns:a16="http://schemas.microsoft.com/office/drawing/2014/main" id="{E4CF369F-DD89-4449-A78C-23DE613174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4ABC003B-5201-B944-A7FF-C6812B90A70B}" type="slidenum">
              <a:rPr lang="en-US" altLang="en-US">
                <a:latin typeface="Calibri" panose="020F0502020204030204" pitchFamily="34" charset="0"/>
              </a:rPr>
              <a:pPr/>
              <a:t>8</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a:extLst>
              <a:ext uri="{FF2B5EF4-FFF2-40B4-BE49-F238E27FC236}">
                <a16:creationId xmlns:a16="http://schemas.microsoft.com/office/drawing/2014/main" id="{4171E8AA-89E7-AC49-B937-2B40F1DE349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a:extLst>
              <a:ext uri="{FF2B5EF4-FFF2-40B4-BE49-F238E27FC236}">
                <a16:creationId xmlns:a16="http://schemas.microsoft.com/office/drawing/2014/main" id="{85BFD96F-7523-A649-B2F4-BCEAE78F33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a:t>Grid charts show the relationship between input and output documents </a:t>
            </a:r>
          </a:p>
          <a:p>
            <a:pPr>
              <a:spcBef>
                <a:spcPct val="0"/>
              </a:spcBef>
              <a:buFontTx/>
              <a:buChar char="•"/>
            </a:pPr>
            <a:r>
              <a:rPr lang="en-US" altLang="en-US"/>
              <a:t>Decision tables show the decision rules that apply when certain conditions occur </a:t>
            </a:r>
          </a:p>
        </p:txBody>
      </p:sp>
      <p:sp>
        <p:nvSpPr>
          <p:cNvPr id="24579" name="Slide Number Placeholder 3">
            <a:extLst>
              <a:ext uri="{FF2B5EF4-FFF2-40B4-BE49-F238E27FC236}">
                <a16:creationId xmlns:a16="http://schemas.microsoft.com/office/drawing/2014/main" id="{94B43455-7175-2844-8C89-38EE1901F0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133A54BF-1AE5-3348-B48F-598DEC0CF0BF}" type="slidenum">
              <a:rPr lang="en-US" altLang="en-US">
                <a:latin typeface="Calibri" panose="020F0502020204030204" pitchFamily="34" charset="0"/>
              </a:rPr>
              <a:pPr/>
              <a:t>9</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F9686843-52D5-324F-8EB1-AC8B2ECA32D0}"/>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a:extLst>
              <a:ext uri="{FF2B5EF4-FFF2-40B4-BE49-F238E27FC236}">
                <a16:creationId xmlns:a16="http://schemas.microsoft.com/office/drawing/2014/main" id="{234676A5-10F7-EB46-B95E-F5D0EB9FFA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a:t>System flowcharts show the flow of input data to processing and finally to output </a:t>
            </a:r>
          </a:p>
          <a:p>
            <a:pPr>
              <a:spcBef>
                <a:spcPct val="0"/>
              </a:spcBef>
              <a:buFontTx/>
              <a:buChar char="•"/>
            </a:pPr>
            <a:r>
              <a:rPr lang="en-US" altLang="en-US"/>
              <a:t>Data flow diagrams show the data flow within an information system </a:t>
            </a:r>
          </a:p>
          <a:p>
            <a:pPr>
              <a:spcBef>
                <a:spcPct val="0"/>
              </a:spcBef>
            </a:pPr>
            <a:endParaRPr lang="en-US" altLang="en-US"/>
          </a:p>
          <a:p>
            <a:pPr>
              <a:spcBef>
                <a:spcPct val="0"/>
              </a:spcBef>
            </a:pPr>
            <a:endParaRPr lang="en-US" altLang="en-US"/>
          </a:p>
        </p:txBody>
      </p:sp>
      <p:sp>
        <p:nvSpPr>
          <p:cNvPr id="26627" name="Slide Number Placeholder 3">
            <a:extLst>
              <a:ext uri="{FF2B5EF4-FFF2-40B4-BE49-F238E27FC236}">
                <a16:creationId xmlns:a16="http://schemas.microsoft.com/office/drawing/2014/main" id="{CB3FA421-E3DB-8A42-B550-FD68B48FD8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E143958F-3F1E-CA49-A76E-3A545D609D68}"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77956F83-6EF6-0248-BC9F-31FE8BB90905}"/>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a:extLst>
              <a:ext uri="{FF2B5EF4-FFF2-40B4-BE49-F238E27FC236}">
                <a16:creationId xmlns:a16="http://schemas.microsoft.com/office/drawing/2014/main" id="{DE34CDF4-4D8C-0D46-BE17-F7BB0CF907A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a:t>This phase consists of looking at the feasibility of alternative systems: </a:t>
            </a:r>
          </a:p>
          <a:p>
            <a:pPr lvl="1">
              <a:spcBef>
                <a:spcPct val="0"/>
              </a:spcBef>
              <a:buFontTx/>
              <a:buChar char="•"/>
            </a:pPr>
            <a:r>
              <a:rPr lang="en-US" altLang="en-US" b="1"/>
              <a:t>Economic feasibility</a:t>
            </a:r>
            <a:r>
              <a:rPr lang="en-US" altLang="en-US"/>
              <a:t> - Will new system be economical? </a:t>
            </a:r>
          </a:p>
          <a:p>
            <a:pPr lvl="1">
              <a:spcBef>
                <a:spcPct val="0"/>
              </a:spcBef>
              <a:buFontTx/>
              <a:buChar char="•"/>
            </a:pPr>
            <a:r>
              <a:rPr lang="en-US" altLang="en-US" b="1"/>
              <a:t>Technical feasibility</a:t>
            </a:r>
            <a:r>
              <a:rPr lang="en-US" altLang="en-US"/>
              <a:t> - Is it technically possible? </a:t>
            </a:r>
          </a:p>
          <a:p>
            <a:pPr lvl="1">
              <a:spcBef>
                <a:spcPct val="0"/>
              </a:spcBef>
              <a:buFontTx/>
              <a:buChar char="•"/>
            </a:pPr>
            <a:r>
              <a:rPr lang="en-US" altLang="en-US" b="1"/>
              <a:t>Operational feasibility</a:t>
            </a:r>
            <a:r>
              <a:rPr lang="en-US" altLang="en-US"/>
              <a:t> - How will the new/revised system be received by employees, managers, clients?</a:t>
            </a:r>
          </a:p>
          <a:p>
            <a:pPr>
              <a:spcBef>
                <a:spcPct val="0"/>
              </a:spcBef>
              <a:buFontTx/>
              <a:buChar char="•"/>
            </a:pPr>
            <a:r>
              <a:rPr lang="en-US" altLang="en-US" b="1"/>
              <a:t>Selecting the best system</a:t>
            </a:r>
            <a:r>
              <a:rPr lang="en-US" altLang="en-US"/>
              <a:t> - Will the new system fit in with current organization? After the test system is selected, will it fit within the organization; is it flexible enough to be modified; can it be made secure; and are the benefits worth the cost? </a:t>
            </a:r>
          </a:p>
          <a:p>
            <a:pPr>
              <a:spcBef>
                <a:spcPct val="0"/>
              </a:spcBef>
              <a:buFontTx/>
              <a:buChar char="•"/>
            </a:pPr>
            <a:r>
              <a:rPr lang="en-US" altLang="en-US"/>
              <a:t>Writing the systems design report (key term)– prepared for higher management; a report is prepared that presents costs versus benefits and outlines alternatives and makes a recommendation on which way to proceed.</a:t>
            </a:r>
          </a:p>
          <a:p>
            <a:pPr>
              <a:spcBef>
                <a:spcPct val="0"/>
              </a:spcBef>
            </a:pPr>
            <a:endParaRPr lang="en-US" altLang="en-US"/>
          </a:p>
        </p:txBody>
      </p:sp>
      <p:sp>
        <p:nvSpPr>
          <p:cNvPr id="28675" name="Slide Number Placeholder 3">
            <a:extLst>
              <a:ext uri="{FF2B5EF4-FFF2-40B4-BE49-F238E27FC236}">
                <a16:creationId xmlns:a16="http://schemas.microsoft.com/office/drawing/2014/main" id="{840155BE-602F-FC45-BC86-37C29797A91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D66F0307-8315-0940-B30C-92D5F8C5C480}" type="slidenum">
              <a:rPr lang="en-US" altLang="en-US">
                <a:latin typeface="Calibri" panose="020F0502020204030204" pitchFamily="34" charset="0"/>
              </a:rPr>
              <a:pPr/>
              <a:t>11</a:t>
            </a:fld>
            <a:endParaRPr lang="en-US" altLang="en-US">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a:extLst>
              <a:ext uri="{FF2B5EF4-FFF2-40B4-BE49-F238E27FC236}">
                <a16:creationId xmlns:a16="http://schemas.microsoft.com/office/drawing/2014/main" id="{2B5649E3-E04B-C644-BF2F-AB3490831756}"/>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Notes Placeholder 2">
            <a:extLst>
              <a:ext uri="{FF2B5EF4-FFF2-40B4-BE49-F238E27FC236}">
                <a16:creationId xmlns:a16="http://schemas.microsoft.com/office/drawing/2014/main" id="{BB4EAB1D-64E4-1241-A24E-CC9B139C9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buFontTx/>
              <a:buChar char="•"/>
            </a:pPr>
            <a:r>
              <a:rPr lang="en-US" altLang="en-US"/>
              <a:t>Here it is important to emphasize that the software is acquired first – whether it is off-the-shelf or custom designed, software needs to be the first consideration. The product needs to accomplish the task that has been reviewed in the previous three steps.</a:t>
            </a:r>
          </a:p>
          <a:p>
            <a:pPr>
              <a:spcBef>
                <a:spcPct val="0"/>
              </a:spcBef>
              <a:buFontTx/>
              <a:buChar char="•"/>
            </a:pPr>
            <a:r>
              <a:rPr lang="en-US" altLang="en-US"/>
              <a:t>AFTER the software is determined, then the analyst(s) looks at the hardware – will the current hardware work or is there a need to upgrade? This can be as expensive as the software. Also important at this point is to consider if and where should new equipment go. Depending upon the activities of the user, he/she may or may not need new equipment when the system is implemented.</a:t>
            </a:r>
          </a:p>
          <a:p>
            <a:pPr>
              <a:spcBef>
                <a:spcPct val="0"/>
              </a:spcBef>
              <a:buFontTx/>
              <a:buChar char="•"/>
            </a:pPr>
            <a:r>
              <a:rPr lang="en-US" altLang="en-US"/>
              <a:t>Finally before moving on – TEST, TEST, TEST the proposed system! Be sure that it is accomplishing the task that was originally requested and recommended in the initial systems analysis. Use Sample Data. Check to verify that the person requesting the changes is actually one of the people (groups) testing the new system!</a:t>
            </a:r>
          </a:p>
          <a:p>
            <a:pPr>
              <a:spcBef>
                <a:spcPct val="0"/>
              </a:spcBef>
            </a:pPr>
            <a:endParaRPr lang="en-US" altLang="en-US"/>
          </a:p>
        </p:txBody>
      </p:sp>
      <p:sp>
        <p:nvSpPr>
          <p:cNvPr id="30723" name="Slide Number Placeholder 3">
            <a:extLst>
              <a:ext uri="{FF2B5EF4-FFF2-40B4-BE49-F238E27FC236}">
                <a16:creationId xmlns:a16="http://schemas.microsoft.com/office/drawing/2014/main" id="{458ACD62-F4A1-2549-A38B-A4308BACDEC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fld id="{1955553F-AADE-FA43-9AF7-33D0FF020C73}" type="slidenum">
              <a:rPr lang="en-US" altLang="en-US">
                <a:latin typeface="Calibri" panose="020F0502020204030204" pitchFamily="34" charset="0"/>
              </a:rPr>
              <a:pPr/>
              <a:t>12</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F1D2B50-27AA-E74C-8C59-2BE9A20202FC}"/>
              </a:ext>
            </a:extLst>
          </p:cNvPr>
          <p:cNvSpPr/>
          <p:nvPr/>
        </p:nvSpPr>
        <p:spPr>
          <a:xfrm>
            <a:off x="639763" y="355600"/>
            <a:ext cx="8504237" cy="9509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0">
            <a:extLst>
              <a:ext uri="{FF2B5EF4-FFF2-40B4-BE49-F238E27FC236}">
                <a16:creationId xmlns:a16="http://schemas.microsoft.com/office/drawing/2014/main" id="{800603ED-1301-2C43-AD10-3D5ACB2ECF07}"/>
              </a:ext>
            </a:extLst>
          </p:cNvPr>
          <p:cNvGrpSpPr>
            <a:grpSpLocks/>
          </p:cNvGrpSpPr>
          <p:nvPr/>
        </p:nvGrpSpPr>
        <p:grpSpPr bwMode="auto">
          <a:xfrm>
            <a:off x="0" y="3175"/>
            <a:ext cx="663575" cy="6858000"/>
            <a:chOff x="0" y="2597"/>
            <a:chExt cx="664114" cy="6858000"/>
          </a:xfrm>
        </p:grpSpPr>
        <p:pic>
          <p:nvPicPr>
            <p:cNvPr id="6" name="Picture 14">
              <a:extLst>
                <a:ext uri="{FF2B5EF4-FFF2-40B4-BE49-F238E27FC236}">
                  <a16:creationId xmlns:a16="http://schemas.microsoft.com/office/drawing/2014/main" id="{5C80CB4B-23CE-024D-AB54-316065B8DFC6}"/>
                </a:ext>
              </a:extLst>
            </p:cNvPr>
            <p:cNvPicPr>
              <a:picLocks noChangeAspect="1"/>
            </p:cNvPicPr>
            <p:nvPr userDrawn="1"/>
          </p:nvPicPr>
          <p:blipFill>
            <a:blip r:embed="rId2">
              <a:extLst>
                <a:ext uri="{28A0092B-C50C-407E-A947-70E740481C1C}">
                  <a14:useLocalDpi xmlns:a14="http://schemas.microsoft.com/office/drawing/2010/main" val="0"/>
                </a:ext>
              </a:extLst>
            </a:blip>
            <a:srcRect r="-18"/>
            <a:stretch>
              <a:fillRect/>
            </a:stretch>
          </p:blipFill>
          <p:spPr bwMode="auto">
            <a:xfrm>
              <a:off x="0" y="2598"/>
              <a:ext cx="649224" cy="685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FB1C05A2-2EEB-0A4C-B116-B12A8A9449D5}"/>
                </a:ext>
              </a:extLst>
            </p:cNvPr>
            <p:cNvCxnSpPr/>
            <p:nvPr userDrawn="1"/>
          </p:nvCxnSpPr>
          <p:spPr>
            <a:xfrm>
              <a:off x="664114" y="2597"/>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06EDE2A0-FE68-CA4B-B12B-C0F98F884794}"/>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t>Systems Analysis and Design</a:t>
            </a:r>
          </a:p>
        </p:txBody>
      </p:sp>
      <p:sp>
        <p:nvSpPr>
          <p:cNvPr id="9" name="Rectangle 8">
            <a:extLst>
              <a:ext uri="{FF2B5EF4-FFF2-40B4-BE49-F238E27FC236}">
                <a16:creationId xmlns:a16="http://schemas.microsoft.com/office/drawing/2014/main" id="{5DB07880-4E4D-5644-BDDF-60AFFE85AA13}"/>
              </a:ext>
            </a:extLst>
          </p:cNvPr>
          <p:cNvSpPr/>
          <p:nvPr/>
        </p:nvSpPr>
        <p:spPr>
          <a:xfrm>
            <a:off x="0" y="6583363"/>
            <a:ext cx="91440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1200" dirty="0">
                <a:cs typeface="Arial" pitchFamily="34" charset="0"/>
              </a:rPr>
              <a:t>© 2013 The McGraw-Hill Companies, Inc. All rights reserved.</a:t>
            </a:r>
          </a:p>
        </p:txBody>
      </p:sp>
      <p:sp>
        <p:nvSpPr>
          <p:cNvPr id="10" name="Rectangle 9">
            <a:extLst>
              <a:ext uri="{FF2B5EF4-FFF2-40B4-BE49-F238E27FC236}">
                <a16:creationId xmlns:a16="http://schemas.microsoft.com/office/drawing/2014/main" id="{6934D9E6-68A7-D846-9E9E-3F2AE6593184}"/>
              </a:ext>
            </a:extLst>
          </p:cNvPr>
          <p:cNvSpPr/>
          <p:nvPr/>
        </p:nvSpPr>
        <p:spPr>
          <a:xfrm>
            <a:off x="0" y="6583363"/>
            <a:ext cx="27432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200" dirty="0">
                <a:cs typeface="Arial" pitchFamily="34" charset="0"/>
              </a:rPr>
              <a:t>Computing Essentials 2013</a:t>
            </a:r>
          </a:p>
        </p:txBody>
      </p:sp>
      <p:pic>
        <p:nvPicPr>
          <p:cNvPr id="11" name="Picture 10" descr="Screen Clipping">
            <a:extLst>
              <a:ext uri="{FF2B5EF4-FFF2-40B4-BE49-F238E27FC236}">
                <a16:creationId xmlns:a16="http://schemas.microsoft.com/office/drawing/2014/main" id="{072E1CC8-F94F-0F4E-BD43-B7FD0CE0AE4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Rectangle 8">
            <a:extLst>
              <a:ext uri="{FF2B5EF4-FFF2-40B4-BE49-F238E27FC236}">
                <a16:creationId xmlns:a16="http://schemas.microsoft.com/office/drawing/2014/main" id="{63D44CC5-7093-CF41-BB6B-DB5C7A333A6C}"/>
              </a:ext>
            </a:extLst>
          </p:cNvPr>
          <p:cNvGrpSpPr>
            <a:grpSpLocks/>
          </p:cNvGrpSpPr>
          <p:nvPr userDrawn="1"/>
        </p:nvGrpSpPr>
        <p:grpSpPr bwMode="auto">
          <a:xfrm>
            <a:off x="1328738" y="2097088"/>
            <a:ext cx="7870825" cy="3133725"/>
            <a:chOff x="837" y="1321"/>
            <a:chExt cx="4958" cy="1974"/>
          </a:xfrm>
        </p:grpSpPr>
        <p:pic>
          <p:nvPicPr>
            <p:cNvPr id="13" name="Rectangle 8">
              <a:extLst>
                <a:ext uri="{FF2B5EF4-FFF2-40B4-BE49-F238E27FC236}">
                  <a16:creationId xmlns:a16="http://schemas.microsoft.com/office/drawing/2014/main" id="{FEDFC65F-A586-3C49-8207-B63714FF34AE}"/>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7" y="1321"/>
              <a:ext cx="4958" cy="1974"/>
            </a:xfrm>
            <a:prstGeom prst="rect">
              <a:avLst/>
            </a:prstGeom>
            <a:noFill/>
            <a:extLst>
              <a:ext uri="{909E8E84-426E-40DD-AFC4-6F175D3DCCD1}">
                <a14:hiddenFill xmlns:a14="http://schemas.microsoft.com/office/drawing/2010/main">
                  <a:solidFill>
                    <a:srgbClr val="FFFFFF"/>
                  </a:solidFill>
                </a14:hiddenFill>
              </a:ext>
            </a:extLst>
          </p:spPr>
        </p:pic>
        <p:sp>
          <p:nvSpPr>
            <p:cNvPr id="14" name="Text Box 9">
              <a:extLst>
                <a:ext uri="{FF2B5EF4-FFF2-40B4-BE49-F238E27FC236}">
                  <a16:creationId xmlns:a16="http://schemas.microsoft.com/office/drawing/2014/main" id="{C1FFF736-517D-EE46-A576-C173CED2C08A}"/>
                </a:ext>
              </a:extLst>
            </p:cNvPr>
            <p:cNvSpPr txBox="1">
              <a:spLocks noChangeArrowheads="1"/>
            </p:cNvSpPr>
            <p:nvPr/>
          </p:nvSpPr>
          <p:spPr bwMode="auto">
            <a:xfrm>
              <a:off x="876" y="1344"/>
              <a:ext cx="4884" cy="1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pPr algn="ctr"/>
              <a:endParaRPr lang="en-US" altLang="en-US">
                <a:solidFill>
                  <a:srgbClr val="FFFFFF"/>
                </a:solidFill>
              </a:endParaRPr>
            </a:p>
          </p:txBody>
        </p:sp>
      </p:grpSp>
      <p:sp>
        <p:nvSpPr>
          <p:cNvPr id="2" name="Title 1"/>
          <p:cNvSpPr>
            <a:spLocks noGrp="1"/>
          </p:cNvSpPr>
          <p:nvPr>
            <p:ph type="ctrTitle"/>
          </p:nvPr>
        </p:nvSpPr>
        <p:spPr>
          <a:xfrm>
            <a:off x="1658112" y="2133600"/>
            <a:ext cx="7363967" cy="1898754"/>
          </a:xfrm>
        </p:spPr>
        <p:txBody>
          <a:bodyPr>
            <a:noAutofit/>
          </a:bodyPr>
          <a:lstStyle>
            <a:lvl1pPr algn="l">
              <a:defRPr sz="5400" b="1" cap="none" spc="-150">
                <a:ln w="11430"/>
                <a:solidFill>
                  <a:schemeClr val="bg1"/>
                </a:solidFill>
                <a:effectLst>
                  <a:outerShdw blurRad="50800" dist="38100" dir="2700000" algn="tl" rotWithShape="0">
                    <a:prstClr val="black">
                      <a:alpha val="85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672021" y="4381925"/>
            <a:ext cx="5869718" cy="734518"/>
          </a:xfrm>
          <a:prstGeom prst="rect">
            <a:avLst/>
          </a:prstGeom>
        </p:spPr>
        <p:txBody>
          <a:bodyPr rtlCol="0">
            <a:noAutofit/>
            <a:scene3d>
              <a:camera prst="orthographicFront"/>
              <a:lightRig rig="soft" dir="t">
                <a:rot lat="0" lon="0" rev="10800000"/>
              </a:lightRig>
            </a:scene3d>
            <a:sp3d>
              <a:bevelT w="27940" h="12700"/>
              <a:contourClr>
                <a:srgbClr val="DDDDDD"/>
              </a:contourClr>
            </a:sp3d>
          </a:bodyPr>
          <a:lstStyle>
            <a:lvl1pPr>
              <a:defRPr lang="en-US" sz="3600" cap="none" spc="-150" dirty="0">
                <a:ln w="11430"/>
                <a:solidFill>
                  <a:schemeClr val="accent1">
                    <a:lumMod val="40000"/>
                    <a:lumOff val="60000"/>
                  </a:schemeClr>
                </a:solidFill>
                <a:effectLst>
                  <a:outerShdw blurRad="38100" dist="38100" dir="2700000" algn="tl">
                    <a:srgbClr val="000000">
                      <a:alpha val="84000"/>
                    </a:srgbClr>
                  </a:outerShdw>
                </a:effectLst>
                <a:latin typeface="+mj-lt"/>
                <a:ea typeface="+mj-ea"/>
                <a:cs typeface="+mj-cs"/>
              </a:defRPr>
            </a:lvl1pPr>
          </a:lstStyle>
          <a:p>
            <a:pPr lvl="0"/>
            <a:r>
              <a:rPr lang="en-US"/>
              <a:t>Click to edit Master subtitle style</a:t>
            </a:r>
            <a:endParaRPr lang="en-US" dirty="0"/>
          </a:p>
        </p:txBody>
      </p:sp>
      <p:sp>
        <p:nvSpPr>
          <p:cNvPr id="15" name="Date Placeholder 3">
            <a:extLst>
              <a:ext uri="{FF2B5EF4-FFF2-40B4-BE49-F238E27FC236}">
                <a16:creationId xmlns:a16="http://schemas.microsoft.com/office/drawing/2014/main" id="{FB20BE60-ABE7-A849-985B-954FC95DBA05}"/>
              </a:ext>
            </a:extLst>
          </p:cNvPr>
          <p:cNvSpPr>
            <a:spLocks noGrp="1"/>
          </p:cNvSpPr>
          <p:nvPr>
            <p:ph type="dt" sz="half" idx="10"/>
          </p:nvPr>
        </p:nvSpPr>
        <p:spPr>
          <a:xfrm>
            <a:off x="3856038" y="6291263"/>
            <a:ext cx="1431925" cy="277812"/>
          </a:xfrm>
        </p:spPr>
        <p:txBody>
          <a:bodyPr/>
          <a:lstStyle>
            <a:lvl1pPr>
              <a:defRPr/>
            </a:lvl1pPr>
          </a:lstStyle>
          <a:p>
            <a:pPr>
              <a:defRPr/>
            </a:pPr>
            <a:fld id="{F85C2B0D-C60E-3644-9B91-74DD4311BB25}" type="datetime1">
              <a:rPr lang="en-US"/>
              <a:pPr>
                <a:defRPr/>
              </a:pPr>
              <a:t>11/25/18</a:t>
            </a:fld>
            <a:endParaRPr lang="en-US"/>
          </a:p>
        </p:txBody>
      </p:sp>
      <p:sp>
        <p:nvSpPr>
          <p:cNvPr id="16" name="Footer Placeholder 4">
            <a:extLst>
              <a:ext uri="{FF2B5EF4-FFF2-40B4-BE49-F238E27FC236}">
                <a16:creationId xmlns:a16="http://schemas.microsoft.com/office/drawing/2014/main" id="{F479AF7D-69F7-7744-A626-430005A4EEB8}"/>
              </a:ext>
            </a:extLst>
          </p:cNvPr>
          <p:cNvSpPr>
            <a:spLocks noGrp="1"/>
          </p:cNvSpPr>
          <p:nvPr>
            <p:ph type="ftr" sz="quarter" idx="11"/>
          </p:nvPr>
        </p:nvSpPr>
        <p:spPr>
          <a:xfrm>
            <a:off x="5292725" y="6278563"/>
            <a:ext cx="2895600" cy="290512"/>
          </a:xfrm>
        </p:spPr>
        <p:txBody>
          <a:bodyPr/>
          <a:lstStyle>
            <a:lvl1pPr>
              <a:defRPr dirty="0"/>
            </a:lvl1pPr>
          </a:lstStyle>
          <a:p>
            <a:pPr>
              <a:defRPr/>
            </a:pPr>
            <a:endParaRPr lang="en-US"/>
          </a:p>
        </p:txBody>
      </p:sp>
    </p:spTree>
    <p:extLst>
      <p:ext uri="{BB962C8B-B14F-4D97-AF65-F5344CB8AC3E}">
        <p14:creationId xmlns:p14="http://schemas.microsoft.com/office/powerpoint/2010/main" val="3668957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420EA5-BC29-FD48-9497-58358BF550AB}"/>
              </a:ext>
            </a:extLst>
          </p:cNvPr>
          <p:cNvSpPr/>
          <p:nvPr/>
        </p:nvSpPr>
        <p:spPr>
          <a:xfrm>
            <a:off x="639763" y="355600"/>
            <a:ext cx="8504237" cy="9509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5" name="Group 10">
            <a:extLst>
              <a:ext uri="{FF2B5EF4-FFF2-40B4-BE49-F238E27FC236}">
                <a16:creationId xmlns:a16="http://schemas.microsoft.com/office/drawing/2014/main" id="{92E55324-8B2C-1749-826E-9EDE470E874E}"/>
              </a:ext>
            </a:extLst>
          </p:cNvPr>
          <p:cNvGrpSpPr>
            <a:grpSpLocks/>
          </p:cNvGrpSpPr>
          <p:nvPr/>
        </p:nvGrpSpPr>
        <p:grpSpPr bwMode="auto">
          <a:xfrm>
            <a:off x="0" y="3175"/>
            <a:ext cx="663575" cy="6858000"/>
            <a:chOff x="0" y="2597"/>
            <a:chExt cx="664114" cy="6858000"/>
          </a:xfrm>
        </p:grpSpPr>
        <p:pic>
          <p:nvPicPr>
            <p:cNvPr id="6" name="Picture 14">
              <a:extLst>
                <a:ext uri="{FF2B5EF4-FFF2-40B4-BE49-F238E27FC236}">
                  <a16:creationId xmlns:a16="http://schemas.microsoft.com/office/drawing/2014/main" id="{7996DB62-FABA-EE47-8172-0718C705EED2}"/>
                </a:ext>
              </a:extLst>
            </p:cNvPr>
            <p:cNvPicPr>
              <a:picLocks noChangeAspect="1"/>
            </p:cNvPicPr>
            <p:nvPr userDrawn="1"/>
          </p:nvPicPr>
          <p:blipFill>
            <a:blip r:embed="rId2">
              <a:extLst>
                <a:ext uri="{28A0092B-C50C-407E-A947-70E740481C1C}">
                  <a14:useLocalDpi xmlns:a14="http://schemas.microsoft.com/office/drawing/2010/main" val="0"/>
                </a:ext>
              </a:extLst>
            </a:blip>
            <a:srcRect r="-18"/>
            <a:stretch>
              <a:fillRect/>
            </a:stretch>
          </p:blipFill>
          <p:spPr bwMode="auto">
            <a:xfrm>
              <a:off x="0" y="2598"/>
              <a:ext cx="649224" cy="685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a:extLst>
                <a:ext uri="{FF2B5EF4-FFF2-40B4-BE49-F238E27FC236}">
                  <a16:creationId xmlns:a16="http://schemas.microsoft.com/office/drawing/2014/main" id="{0544BCB1-4457-8E4E-84F7-9DB8714DB4DF}"/>
                </a:ext>
              </a:extLst>
            </p:cNvPr>
            <p:cNvCxnSpPr/>
            <p:nvPr userDrawn="1"/>
          </p:nvCxnSpPr>
          <p:spPr>
            <a:xfrm>
              <a:off x="664114" y="2597"/>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Rectangle 7">
            <a:extLst>
              <a:ext uri="{FF2B5EF4-FFF2-40B4-BE49-F238E27FC236}">
                <a16:creationId xmlns:a16="http://schemas.microsoft.com/office/drawing/2014/main" id="{591CF44E-C9D5-9F42-8AE6-F623D67A9FC9}"/>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t>Systems Analysis and Design</a:t>
            </a:r>
          </a:p>
        </p:txBody>
      </p:sp>
      <p:sp>
        <p:nvSpPr>
          <p:cNvPr id="9" name="Rectangle 8">
            <a:extLst>
              <a:ext uri="{FF2B5EF4-FFF2-40B4-BE49-F238E27FC236}">
                <a16:creationId xmlns:a16="http://schemas.microsoft.com/office/drawing/2014/main" id="{F3633CA6-D3D7-1842-A1B0-BB0D24ADDDA0}"/>
              </a:ext>
            </a:extLst>
          </p:cNvPr>
          <p:cNvSpPr/>
          <p:nvPr/>
        </p:nvSpPr>
        <p:spPr>
          <a:xfrm>
            <a:off x="0" y="6583363"/>
            <a:ext cx="91440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1200" dirty="0">
                <a:cs typeface="Arial" pitchFamily="34" charset="0"/>
              </a:rPr>
              <a:t>© 2013 The McGraw-Hill Companies, Inc. All rights reserved.</a:t>
            </a:r>
          </a:p>
        </p:txBody>
      </p:sp>
      <p:sp>
        <p:nvSpPr>
          <p:cNvPr id="10" name="Rectangle 9">
            <a:extLst>
              <a:ext uri="{FF2B5EF4-FFF2-40B4-BE49-F238E27FC236}">
                <a16:creationId xmlns:a16="http://schemas.microsoft.com/office/drawing/2014/main" id="{7EB1629E-77EE-2D44-B8AF-F4F446A62B82}"/>
              </a:ext>
            </a:extLst>
          </p:cNvPr>
          <p:cNvSpPr/>
          <p:nvPr/>
        </p:nvSpPr>
        <p:spPr>
          <a:xfrm>
            <a:off x="0" y="6583363"/>
            <a:ext cx="27432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200" dirty="0">
                <a:cs typeface="Arial" pitchFamily="34" charset="0"/>
              </a:rPr>
              <a:t>Computing Essentials 2013</a:t>
            </a:r>
          </a:p>
        </p:txBody>
      </p:sp>
      <p:sp>
        <p:nvSpPr>
          <p:cNvPr id="11" name="TextBox 14">
            <a:extLst>
              <a:ext uri="{FF2B5EF4-FFF2-40B4-BE49-F238E27FC236}">
                <a16:creationId xmlns:a16="http://schemas.microsoft.com/office/drawing/2014/main" id="{0BCDECC2-4350-194C-8FED-AC18800A700D}"/>
              </a:ext>
            </a:extLst>
          </p:cNvPr>
          <p:cNvSpPr txBox="1">
            <a:spLocks noChangeArrowheads="1"/>
          </p:cNvSpPr>
          <p:nvPr userDrawn="1"/>
        </p:nvSpPr>
        <p:spPr bwMode="auto">
          <a:xfrm>
            <a:off x="8302625" y="6288088"/>
            <a:ext cx="746125" cy="307975"/>
          </a:xfrm>
          <a:prstGeom prst="rect">
            <a:avLst/>
          </a:prstGeom>
          <a:noFill/>
          <a:ln>
            <a:noFill/>
          </a:ln>
          <a:extLst/>
        </p:spPr>
        <p:txBody>
          <a:bodyPr anchor="ct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pPr algn="r"/>
            <a:r>
              <a:rPr lang="en-US" altLang="en-US" sz="1400">
                <a:latin typeface="Corbel" panose="020B0503020204020204" pitchFamily="34" charset="0"/>
              </a:rPr>
              <a:t>13-</a:t>
            </a:r>
            <a:fld id="{B28CC8CB-DEA3-EA4B-A754-F9D49F5A0A01}" type="slidenum">
              <a:rPr lang="en-US" altLang="en-US" sz="1400">
                <a:latin typeface="Corbel" panose="020B0503020204020204" pitchFamily="34" charset="0"/>
              </a:rPr>
              <a:pPr algn="r"/>
              <a:t>‹#›</a:t>
            </a:fld>
            <a:endParaRPr lang="en-US" altLang="en-US" sz="1400">
              <a:latin typeface="Corbel" panose="020B0503020204020204" pitchFamily="34" charset="0"/>
            </a:endParaRPr>
          </a:p>
        </p:txBody>
      </p:sp>
      <p:sp>
        <p:nvSpPr>
          <p:cNvPr id="2" name="Title 1"/>
          <p:cNvSpPr>
            <a:spLocks noGrp="1"/>
          </p:cNvSpPr>
          <p:nvPr>
            <p:ph type="title"/>
          </p:nvPr>
        </p:nvSpPr>
        <p:spPr>
          <a:xfrm>
            <a:off x="781984" y="274638"/>
            <a:ext cx="8274334" cy="1143000"/>
          </a:xfrm>
        </p:spPr>
        <p:txBody>
          <a:bodyPr/>
          <a:lstStyle>
            <a:lvl1pPr>
              <a:defRPr sz="4000" b="1" cap="none" spc="-150">
                <a:ln w="11430"/>
                <a:solidFill>
                  <a:schemeClr val="accent1">
                    <a:lumMod val="75000"/>
                  </a:schemeClr>
                </a:solidFill>
                <a:effectLst>
                  <a:outerShdw blurRad="38100" dist="38100" dir="2700000" algn="tl">
                    <a:srgbClr val="000000">
                      <a:alpha val="84000"/>
                    </a:srgbClr>
                  </a:outerShdw>
                </a:effectLst>
              </a:defRPr>
            </a:lvl1pPr>
          </a:lstStyle>
          <a:p>
            <a:r>
              <a:rPr lang="en-US" dirty="0"/>
              <a:t>Click to edit Master title style</a:t>
            </a:r>
          </a:p>
        </p:txBody>
      </p:sp>
      <p:sp>
        <p:nvSpPr>
          <p:cNvPr id="3" name="Content Placeholder 2"/>
          <p:cNvSpPr>
            <a:spLocks noGrp="1"/>
          </p:cNvSpPr>
          <p:nvPr>
            <p:ph idx="1"/>
          </p:nvPr>
        </p:nvSpPr>
        <p:spPr>
          <a:xfrm>
            <a:off x="1555668" y="1600200"/>
            <a:ext cx="7131131" cy="4525963"/>
          </a:xfrm>
          <a:prstGeom prst="rect">
            <a:avLst/>
          </a:prstGeom>
        </p:spPr>
        <p:txBody>
          <a:bodyPr/>
          <a:lstStyle>
            <a:lvl1pPr marL="342900" indent="-342900">
              <a:buClr>
                <a:schemeClr val="accent1">
                  <a:lumMod val="75000"/>
                </a:schemeClr>
              </a:buClr>
              <a:buSzPct val="110000"/>
              <a:buFont typeface="Wingdings" pitchFamily="2" charset="2"/>
              <a:buChar char="§"/>
              <a:defRPr b="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49039A61-1219-4941-8B83-4C82E25232AE}"/>
              </a:ext>
            </a:extLst>
          </p:cNvPr>
          <p:cNvSpPr>
            <a:spLocks noGrp="1"/>
          </p:cNvSpPr>
          <p:nvPr>
            <p:ph type="dt" sz="half" idx="10"/>
          </p:nvPr>
        </p:nvSpPr>
        <p:spPr>
          <a:xfrm>
            <a:off x="908050" y="6565900"/>
            <a:ext cx="1092200" cy="309563"/>
          </a:xfrm>
        </p:spPr>
        <p:txBody>
          <a:bodyPr/>
          <a:lstStyle>
            <a:lvl1pPr>
              <a:defRPr smtClean="0">
                <a:solidFill>
                  <a:schemeClr val="bg1"/>
                </a:solidFill>
              </a:defRPr>
            </a:lvl1pPr>
          </a:lstStyle>
          <a:p>
            <a:pPr>
              <a:defRPr/>
            </a:pPr>
            <a:fld id="{275B1C12-790B-3447-B28B-8B7717406645}" type="datetime1">
              <a:rPr lang="en-US"/>
              <a:pPr>
                <a:defRPr/>
              </a:pPr>
              <a:t>11/25/18</a:t>
            </a:fld>
            <a:endParaRPr lang="en-US" dirty="0"/>
          </a:p>
        </p:txBody>
      </p:sp>
      <p:sp>
        <p:nvSpPr>
          <p:cNvPr id="13" name="Footer Placeholder 4">
            <a:extLst>
              <a:ext uri="{FF2B5EF4-FFF2-40B4-BE49-F238E27FC236}">
                <a16:creationId xmlns:a16="http://schemas.microsoft.com/office/drawing/2014/main" id="{6F49D005-A5BE-7947-8AFB-B40893C44F45}"/>
              </a:ext>
            </a:extLst>
          </p:cNvPr>
          <p:cNvSpPr>
            <a:spLocks noGrp="1"/>
          </p:cNvSpPr>
          <p:nvPr>
            <p:ph type="ftr" sz="quarter" idx="11"/>
          </p:nvPr>
        </p:nvSpPr>
        <p:spPr>
          <a:xfrm>
            <a:off x="2027238" y="6559550"/>
            <a:ext cx="2895600" cy="298450"/>
          </a:xfrm>
        </p:spPr>
        <p:txBody>
          <a:bodyPr/>
          <a:lstStyle>
            <a:lvl1pPr>
              <a:defRPr dirty="0"/>
            </a:lvl1pPr>
          </a:lstStyle>
          <a:p>
            <a:pPr>
              <a:defRPr/>
            </a:pPr>
            <a:endParaRPr lang="en-US"/>
          </a:p>
        </p:txBody>
      </p:sp>
    </p:spTree>
    <p:extLst>
      <p:ext uri="{BB962C8B-B14F-4D97-AF65-F5344CB8AC3E}">
        <p14:creationId xmlns:p14="http://schemas.microsoft.com/office/powerpoint/2010/main" val="4159273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AC5B354-4C2B-C541-A99A-73C26B8987B5}"/>
              </a:ext>
            </a:extLst>
          </p:cNvPr>
          <p:cNvSpPr/>
          <p:nvPr/>
        </p:nvSpPr>
        <p:spPr>
          <a:xfrm>
            <a:off x="639763" y="355600"/>
            <a:ext cx="8504237" cy="95091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nvGrpSpPr>
          <p:cNvPr id="4" name="Group 10">
            <a:extLst>
              <a:ext uri="{FF2B5EF4-FFF2-40B4-BE49-F238E27FC236}">
                <a16:creationId xmlns:a16="http://schemas.microsoft.com/office/drawing/2014/main" id="{6FF68BAC-DAB3-D442-AA55-55938B54883D}"/>
              </a:ext>
            </a:extLst>
          </p:cNvPr>
          <p:cNvGrpSpPr>
            <a:grpSpLocks/>
          </p:cNvGrpSpPr>
          <p:nvPr/>
        </p:nvGrpSpPr>
        <p:grpSpPr bwMode="auto">
          <a:xfrm>
            <a:off x="0" y="3175"/>
            <a:ext cx="663575" cy="6858000"/>
            <a:chOff x="0" y="2597"/>
            <a:chExt cx="664114" cy="6858000"/>
          </a:xfrm>
        </p:grpSpPr>
        <p:pic>
          <p:nvPicPr>
            <p:cNvPr id="5" name="Picture 14">
              <a:extLst>
                <a:ext uri="{FF2B5EF4-FFF2-40B4-BE49-F238E27FC236}">
                  <a16:creationId xmlns:a16="http://schemas.microsoft.com/office/drawing/2014/main" id="{C198FF51-2DFC-7342-8D3E-9E846D5A1D70}"/>
                </a:ext>
              </a:extLst>
            </p:cNvPr>
            <p:cNvPicPr>
              <a:picLocks noChangeAspect="1"/>
            </p:cNvPicPr>
            <p:nvPr userDrawn="1"/>
          </p:nvPicPr>
          <p:blipFill>
            <a:blip r:embed="rId2">
              <a:extLst>
                <a:ext uri="{28A0092B-C50C-407E-A947-70E740481C1C}">
                  <a14:useLocalDpi xmlns:a14="http://schemas.microsoft.com/office/drawing/2010/main" val="0"/>
                </a:ext>
              </a:extLst>
            </a:blip>
            <a:srcRect r="-18"/>
            <a:stretch>
              <a:fillRect/>
            </a:stretch>
          </p:blipFill>
          <p:spPr bwMode="auto">
            <a:xfrm>
              <a:off x="0" y="2598"/>
              <a:ext cx="649224" cy="6855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F26432DC-0BEE-8D48-92BD-F896E42E9AC8}"/>
                </a:ext>
              </a:extLst>
            </p:cNvPr>
            <p:cNvCxnSpPr/>
            <p:nvPr userDrawn="1"/>
          </p:nvCxnSpPr>
          <p:spPr>
            <a:xfrm>
              <a:off x="664114" y="2597"/>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 name="Rectangle 6">
            <a:extLst>
              <a:ext uri="{FF2B5EF4-FFF2-40B4-BE49-F238E27FC236}">
                <a16:creationId xmlns:a16="http://schemas.microsoft.com/office/drawing/2014/main" id="{181974E4-CE3B-B948-9325-93DFFFF7EF82}"/>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fontAlgn="auto">
              <a:spcBef>
                <a:spcPts val="0"/>
              </a:spcBef>
              <a:spcAft>
                <a:spcPts val="0"/>
              </a:spcAft>
              <a:defRPr/>
            </a:pPr>
            <a:r>
              <a:rPr lang="en-US" dirty="0"/>
              <a:t>Systems Analysis and Design</a:t>
            </a:r>
          </a:p>
        </p:txBody>
      </p:sp>
      <p:sp>
        <p:nvSpPr>
          <p:cNvPr id="8" name="Rectangle 7">
            <a:extLst>
              <a:ext uri="{FF2B5EF4-FFF2-40B4-BE49-F238E27FC236}">
                <a16:creationId xmlns:a16="http://schemas.microsoft.com/office/drawing/2014/main" id="{C8AFA171-48BB-C94D-B4F2-90D32B7F4522}"/>
              </a:ext>
            </a:extLst>
          </p:cNvPr>
          <p:cNvSpPr/>
          <p:nvPr/>
        </p:nvSpPr>
        <p:spPr>
          <a:xfrm>
            <a:off x="0" y="6583363"/>
            <a:ext cx="91440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r" fontAlgn="auto">
              <a:spcBef>
                <a:spcPts val="0"/>
              </a:spcBef>
              <a:spcAft>
                <a:spcPts val="0"/>
              </a:spcAft>
              <a:defRPr/>
            </a:pPr>
            <a:r>
              <a:rPr lang="en-US" sz="1200" dirty="0">
                <a:cs typeface="Arial" pitchFamily="34" charset="0"/>
              </a:rPr>
              <a:t>© 2013 The McGraw-Hill Companies, Inc. All rights reserved.</a:t>
            </a:r>
          </a:p>
        </p:txBody>
      </p:sp>
      <p:sp>
        <p:nvSpPr>
          <p:cNvPr id="9" name="Rectangle 8">
            <a:extLst>
              <a:ext uri="{FF2B5EF4-FFF2-40B4-BE49-F238E27FC236}">
                <a16:creationId xmlns:a16="http://schemas.microsoft.com/office/drawing/2014/main" id="{A99F7613-3B57-4F42-8AE9-ECF81242C295}"/>
              </a:ext>
            </a:extLst>
          </p:cNvPr>
          <p:cNvSpPr/>
          <p:nvPr/>
        </p:nvSpPr>
        <p:spPr>
          <a:xfrm>
            <a:off x="0" y="6583363"/>
            <a:ext cx="2743200" cy="2746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1200" dirty="0">
                <a:cs typeface="Arial" pitchFamily="34" charset="0"/>
              </a:rPr>
              <a:t>Computing Essentials 2013</a:t>
            </a:r>
          </a:p>
        </p:txBody>
      </p:sp>
      <p:sp>
        <p:nvSpPr>
          <p:cNvPr id="10" name="TextBox 14">
            <a:extLst>
              <a:ext uri="{FF2B5EF4-FFF2-40B4-BE49-F238E27FC236}">
                <a16:creationId xmlns:a16="http://schemas.microsoft.com/office/drawing/2014/main" id="{D241F26F-C5DB-624E-BD2D-77724405E40A}"/>
              </a:ext>
            </a:extLst>
          </p:cNvPr>
          <p:cNvSpPr txBox="1">
            <a:spLocks noChangeArrowheads="1"/>
          </p:cNvSpPr>
          <p:nvPr userDrawn="1"/>
        </p:nvSpPr>
        <p:spPr bwMode="auto">
          <a:xfrm>
            <a:off x="8302625" y="6288088"/>
            <a:ext cx="746125" cy="307975"/>
          </a:xfrm>
          <a:prstGeom prst="rect">
            <a:avLst/>
          </a:prstGeom>
          <a:noFill/>
          <a:ln>
            <a:noFill/>
          </a:ln>
          <a:extLst/>
        </p:spPr>
        <p:txBody>
          <a:bodyPr anchor="ct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pPr algn="r"/>
            <a:r>
              <a:rPr lang="en-US" altLang="en-US" sz="1400">
                <a:latin typeface="Corbel" panose="020B0503020204020204" pitchFamily="34" charset="0"/>
              </a:rPr>
              <a:t>13-</a:t>
            </a:r>
            <a:fld id="{9C6F99ED-3E70-754B-9BC0-5C655A0B3B18}" type="slidenum">
              <a:rPr lang="en-US" altLang="en-US" sz="1400">
                <a:latin typeface="Corbel" panose="020B0503020204020204" pitchFamily="34" charset="0"/>
              </a:rPr>
              <a:pPr algn="r"/>
              <a:t>‹#›</a:t>
            </a:fld>
            <a:endParaRPr lang="en-US" altLang="en-US" sz="1400">
              <a:latin typeface="Corbel" panose="020B0503020204020204" pitchFamily="34" charset="0"/>
            </a:endParaRPr>
          </a:p>
        </p:txBody>
      </p:sp>
      <p:sp>
        <p:nvSpPr>
          <p:cNvPr id="2" name="Title 1"/>
          <p:cNvSpPr>
            <a:spLocks noGrp="1"/>
          </p:cNvSpPr>
          <p:nvPr>
            <p:ph type="title"/>
          </p:nvPr>
        </p:nvSpPr>
        <p:spPr>
          <a:xfrm>
            <a:off x="783770" y="368134"/>
            <a:ext cx="8234970" cy="950027"/>
          </a:xfrm>
        </p:spPr>
        <p:txBody>
          <a:bodyPr/>
          <a:lstStyle/>
          <a:p>
            <a:r>
              <a:rPr lang="en-US"/>
              <a:t>Click to edit Master title style</a:t>
            </a:r>
          </a:p>
        </p:txBody>
      </p:sp>
      <p:sp>
        <p:nvSpPr>
          <p:cNvPr id="11" name="Date Placeholder 2">
            <a:extLst>
              <a:ext uri="{FF2B5EF4-FFF2-40B4-BE49-F238E27FC236}">
                <a16:creationId xmlns:a16="http://schemas.microsoft.com/office/drawing/2014/main" id="{2F37F1C4-D7F8-274B-80DA-0A6963685935}"/>
              </a:ext>
            </a:extLst>
          </p:cNvPr>
          <p:cNvSpPr>
            <a:spLocks noGrp="1"/>
          </p:cNvSpPr>
          <p:nvPr>
            <p:ph type="dt" sz="half" idx="10"/>
          </p:nvPr>
        </p:nvSpPr>
        <p:spPr/>
        <p:txBody>
          <a:bodyPr/>
          <a:lstStyle>
            <a:lvl1pPr>
              <a:defRPr/>
            </a:lvl1pPr>
          </a:lstStyle>
          <a:p>
            <a:pPr>
              <a:defRPr/>
            </a:pPr>
            <a:fld id="{6202AA8B-2483-9D42-A34A-1F7CAE088590}" type="datetime1">
              <a:rPr lang="en-US"/>
              <a:pPr>
                <a:defRPr/>
              </a:pPr>
              <a:t>11/25/18</a:t>
            </a:fld>
            <a:endParaRPr lang="en-US"/>
          </a:p>
        </p:txBody>
      </p:sp>
      <p:sp>
        <p:nvSpPr>
          <p:cNvPr id="12" name="Footer Placeholder 3">
            <a:extLst>
              <a:ext uri="{FF2B5EF4-FFF2-40B4-BE49-F238E27FC236}">
                <a16:creationId xmlns:a16="http://schemas.microsoft.com/office/drawing/2014/main" id="{EDCF7063-51B3-024B-AC80-681DDB5DD2CA}"/>
              </a:ext>
            </a:extLst>
          </p:cNvPr>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901966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7A1C8E-EFC2-714F-A1A0-04D5C0AE855B}"/>
              </a:ext>
            </a:extLst>
          </p:cNvPr>
          <p:cNvSpPr>
            <a:spLocks noGrp="1"/>
          </p:cNvSpPr>
          <p:nvPr>
            <p:ph type="title"/>
          </p:nvPr>
        </p:nvSpPr>
        <p:spPr>
          <a:xfrm>
            <a:off x="784225" y="274638"/>
            <a:ext cx="8247063" cy="1143000"/>
          </a:xfrm>
          <a:prstGeom prst="rect">
            <a:avLst/>
          </a:prstGeom>
        </p:spPr>
        <p:txBody>
          <a:bodyPr vert="horz" lIns="91440" tIns="45720" rIns="91440" bIns="45720" rtlCol="0" anchor="ctr">
            <a:normAutofit/>
            <a:scene3d>
              <a:camera prst="orthographicFront"/>
              <a:lightRig rig="soft" dir="t">
                <a:rot lat="0" lon="0" rev="10800000"/>
              </a:lightRig>
            </a:scene3d>
            <a:sp3d>
              <a:bevelT w="27940" h="12700"/>
              <a:contourClr>
                <a:srgbClr val="DDDDDD"/>
              </a:contourClr>
            </a:sp3d>
          </a:bodyPr>
          <a:lstStyle/>
          <a:p>
            <a:pPr lvl="0"/>
            <a:r>
              <a:rPr lang="en-US"/>
              <a:t>Click to edit Master title style</a:t>
            </a:r>
            <a:endParaRPr lang="en-US" dirty="0"/>
          </a:p>
        </p:txBody>
      </p:sp>
      <p:sp>
        <p:nvSpPr>
          <p:cNvPr id="49160" name="Text Placeholder 9">
            <a:extLst>
              <a:ext uri="{FF2B5EF4-FFF2-40B4-BE49-F238E27FC236}">
                <a16:creationId xmlns:a16="http://schemas.microsoft.com/office/drawing/2014/main" id="{A599FFD7-B1A9-E945-8936-A20D832260F3}"/>
              </a:ext>
            </a:extLst>
          </p:cNvPr>
          <p:cNvSpPr>
            <a:spLocks noGrp="1"/>
          </p:cNvSpPr>
          <p:nvPr>
            <p:ph type="body" idx="1"/>
          </p:nvPr>
        </p:nvSpPr>
        <p:spPr bwMode="auto">
          <a:xfrm>
            <a:off x="1227138" y="1600200"/>
            <a:ext cx="745966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2">
            <a:extLst>
              <a:ext uri="{FF2B5EF4-FFF2-40B4-BE49-F238E27FC236}">
                <a16:creationId xmlns:a16="http://schemas.microsoft.com/office/drawing/2014/main" id="{8DDA86A5-9DD9-0A43-BA71-1D45E53F95D7}"/>
              </a:ext>
            </a:extLst>
          </p:cNvPr>
          <p:cNvSpPr>
            <a:spLocks noGrp="1"/>
          </p:cNvSpPr>
          <p:nvPr>
            <p:ph type="dt" sz="half" idx="2"/>
          </p:nvPr>
        </p:nvSpPr>
        <p:spPr>
          <a:xfrm>
            <a:off x="3878263" y="6289675"/>
            <a:ext cx="1387475" cy="287338"/>
          </a:xfrm>
          <a:prstGeom prst="rect">
            <a:avLst/>
          </a:prstGeom>
        </p:spPr>
        <p:txBody>
          <a:bodyPr vert="horz" lIns="91440" tIns="45720" rIns="91440" bIns="45720" rtlCol="0" anchor="ctr"/>
          <a:lstStyle>
            <a:lvl1pPr fontAlgn="auto">
              <a:spcBef>
                <a:spcPts val="0"/>
              </a:spcBef>
              <a:spcAft>
                <a:spcPts val="0"/>
              </a:spcAft>
              <a:defRPr sz="1200">
                <a:solidFill>
                  <a:sysClr val="windowText" lastClr="000000"/>
                </a:solidFill>
                <a:latin typeface="+mn-lt"/>
              </a:defRPr>
            </a:lvl1pPr>
          </a:lstStyle>
          <a:p>
            <a:pPr>
              <a:defRPr/>
            </a:pPr>
            <a:fld id="{40BBD3DE-08C5-AE49-AE99-F6EC1776A380}" type="datetime1">
              <a:rPr lang="en-US"/>
              <a:pPr>
                <a:defRPr/>
              </a:pPr>
              <a:t>11/25/18</a:t>
            </a:fld>
            <a:endParaRPr lang="en-US"/>
          </a:p>
        </p:txBody>
      </p:sp>
      <p:sp>
        <p:nvSpPr>
          <p:cNvPr id="16" name="Footer Placeholder 3">
            <a:extLst>
              <a:ext uri="{FF2B5EF4-FFF2-40B4-BE49-F238E27FC236}">
                <a16:creationId xmlns:a16="http://schemas.microsoft.com/office/drawing/2014/main" id="{4E9DE7D9-00E2-3546-9ED3-A083CC96A7A0}"/>
              </a:ext>
            </a:extLst>
          </p:cNvPr>
          <p:cNvSpPr>
            <a:spLocks noGrp="1"/>
          </p:cNvSpPr>
          <p:nvPr>
            <p:ph type="ftr" sz="quarter" idx="3"/>
          </p:nvPr>
        </p:nvSpPr>
        <p:spPr>
          <a:xfrm>
            <a:off x="5300663" y="6302375"/>
            <a:ext cx="2895600" cy="274638"/>
          </a:xfrm>
          <a:prstGeom prst="rect">
            <a:avLst/>
          </a:prstGeom>
        </p:spPr>
        <p:txBody>
          <a:bodyPr vert="horz" lIns="91440" tIns="45720" rIns="91440" bIns="45720" rtlCol="0" anchor="ctr"/>
          <a:lstStyle>
            <a:lvl1pPr algn="ctr" fontAlgn="auto">
              <a:spcBef>
                <a:spcPts val="0"/>
              </a:spcBef>
              <a:spcAft>
                <a:spcPts val="0"/>
              </a:spcAft>
              <a:defRPr sz="1200">
                <a:solidFill>
                  <a:sysClr val="windowText" lastClr="000000"/>
                </a:solidFill>
                <a:latin typeface="+mn-lt"/>
              </a:defRPr>
            </a:lvl1pPr>
          </a:lstStyle>
          <a:p>
            <a:pPr>
              <a:defRPr/>
            </a:pPr>
            <a:endParaRPr lang="en-US"/>
          </a:p>
        </p:txBody>
      </p:sp>
    </p:spTree>
    <p:extLst>
      <p:ext uri="{BB962C8B-B14F-4D97-AF65-F5344CB8AC3E}">
        <p14:creationId xmlns:p14="http://schemas.microsoft.com/office/powerpoint/2010/main" val="4019252925"/>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hf hdr="0" ftr="0" dt="0"/>
  <p:txStyles>
    <p:titleStyle>
      <a:lvl1pPr algn="l" rtl="0" fontAlgn="base">
        <a:spcBef>
          <a:spcPct val="0"/>
        </a:spcBef>
        <a:spcAft>
          <a:spcPct val="0"/>
        </a:spcAft>
        <a:defRPr lang="en-US" sz="4000" b="1" kern="1200" spc="-150" dirty="0">
          <a:ln w="11430"/>
          <a:solidFill>
            <a:srgbClr val="376092"/>
          </a:solidFill>
          <a:effectLst>
            <a:outerShdw blurRad="38100" dist="38100" dir="2700000" algn="tl">
              <a:srgbClr val="000000">
                <a:alpha val="84000"/>
              </a:srgbClr>
            </a:outerShdw>
          </a:effectLst>
          <a:latin typeface="+mj-lt"/>
          <a:ea typeface="+mj-ea"/>
          <a:cs typeface="+mj-cs"/>
        </a:defRPr>
      </a:lvl1pPr>
      <a:lvl2pPr algn="l" rtl="0" fontAlgn="base">
        <a:spcBef>
          <a:spcPct val="0"/>
        </a:spcBef>
        <a:spcAft>
          <a:spcPct val="0"/>
        </a:spcAft>
        <a:defRPr sz="4000" b="1">
          <a:solidFill>
            <a:srgbClr val="376092"/>
          </a:solidFill>
          <a:latin typeface="Tw Cen MT" panose="020B0602020104020603" pitchFamily="34" charset="77"/>
        </a:defRPr>
      </a:lvl2pPr>
      <a:lvl3pPr algn="l" rtl="0" fontAlgn="base">
        <a:spcBef>
          <a:spcPct val="0"/>
        </a:spcBef>
        <a:spcAft>
          <a:spcPct val="0"/>
        </a:spcAft>
        <a:defRPr sz="4000" b="1">
          <a:solidFill>
            <a:srgbClr val="376092"/>
          </a:solidFill>
          <a:latin typeface="Tw Cen MT" panose="020B0602020104020603" pitchFamily="34" charset="77"/>
        </a:defRPr>
      </a:lvl3pPr>
      <a:lvl4pPr algn="l" rtl="0" fontAlgn="base">
        <a:spcBef>
          <a:spcPct val="0"/>
        </a:spcBef>
        <a:spcAft>
          <a:spcPct val="0"/>
        </a:spcAft>
        <a:defRPr sz="4000" b="1">
          <a:solidFill>
            <a:srgbClr val="376092"/>
          </a:solidFill>
          <a:latin typeface="Tw Cen MT" panose="020B0602020104020603" pitchFamily="34" charset="77"/>
        </a:defRPr>
      </a:lvl4pPr>
      <a:lvl5pPr algn="l" rtl="0" fontAlgn="base">
        <a:spcBef>
          <a:spcPct val="0"/>
        </a:spcBef>
        <a:spcAft>
          <a:spcPct val="0"/>
        </a:spcAft>
        <a:defRPr sz="4000" b="1">
          <a:solidFill>
            <a:srgbClr val="376092"/>
          </a:solidFill>
          <a:latin typeface="Tw Cen MT" panose="020B0602020104020603" pitchFamily="34" charset="77"/>
        </a:defRPr>
      </a:lvl5pPr>
      <a:lvl6pPr marL="457200" algn="l" rtl="0" fontAlgn="base">
        <a:spcBef>
          <a:spcPct val="0"/>
        </a:spcBef>
        <a:spcAft>
          <a:spcPct val="0"/>
        </a:spcAft>
        <a:defRPr sz="4000" b="1">
          <a:solidFill>
            <a:srgbClr val="376092"/>
          </a:solidFill>
          <a:latin typeface="Tw Cen MT" panose="020B0602020104020603" pitchFamily="34" charset="77"/>
        </a:defRPr>
      </a:lvl6pPr>
      <a:lvl7pPr marL="914400" algn="l" rtl="0" fontAlgn="base">
        <a:spcBef>
          <a:spcPct val="0"/>
        </a:spcBef>
        <a:spcAft>
          <a:spcPct val="0"/>
        </a:spcAft>
        <a:defRPr sz="4000" b="1">
          <a:solidFill>
            <a:srgbClr val="376092"/>
          </a:solidFill>
          <a:latin typeface="Tw Cen MT" panose="020B0602020104020603" pitchFamily="34" charset="77"/>
        </a:defRPr>
      </a:lvl7pPr>
      <a:lvl8pPr marL="1371600" algn="l" rtl="0" fontAlgn="base">
        <a:spcBef>
          <a:spcPct val="0"/>
        </a:spcBef>
        <a:spcAft>
          <a:spcPct val="0"/>
        </a:spcAft>
        <a:defRPr sz="4000" b="1">
          <a:solidFill>
            <a:srgbClr val="376092"/>
          </a:solidFill>
          <a:latin typeface="Tw Cen MT" panose="020B0602020104020603" pitchFamily="34" charset="77"/>
        </a:defRPr>
      </a:lvl8pPr>
      <a:lvl9pPr marL="1828800" algn="l" rtl="0" fontAlgn="base">
        <a:spcBef>
          <a:spcPct val="0"/>
        </a:spcBef>
        <a:spcAft>
          <a:spcPct val="0"/>
        </a:spcAft>
        <a:defRPr sz="4000" b="1">
          <a:solidFill>
            <a:srgbClr val="376092"/>
          </a:solidFill>
          <a:latin typeface="Tw Cen MT" panose="020B0602020104020603" pitchFamily="34" charset="77"/>
        </a:defRPr>
      </a:lvl9pPr>
    </p:titleStyle>
    <p:bodyStyle>
      <a:lvl1pPr marL="273050" indent="-273050" algn="l" rtl="0" fontAlgn="base">
        <a:spcBef>
          <a:spcPct val="20000"/>
        </a:spcBef>
        <a:spcAft>
          <a:spcPct val="0"/>
        </a:spcAft>
        <a:buClr>
          <a:srgbClr val="376092"/>
        </a:buClr>
        <a:buFont typeface="Wingdings" pitchFamily="2" charset="2"/>
        <a:buChar char="§"/>
        <a:tabLst>
          <a:tab pos="273050" algn="l"/>
        </a:tabLst>
        <a:defRPr lang="en-US" sz="2800" kern="1200" dirty="0">
          <a:solidFill>
            <a:schemeClr val="tx1"/>
          </a:solidFill>
          <a:latin typeface="+mn-lt"/>
          <a:ea typeface="+mn-ea"/>
          <a:cs typeface="+mn-cs"/>
        </a:defRPr>
      </a:lvl1pPr>
      <a:lvl2pPr marL="742950" indent="-285750" algn="l" rtl="0" fontAlgn="base">
        <a:spcBef>
          <a:spcPct val="20000"/>
        </a:spcBef>
        <a:spcAft>
          <a:spcPct val="0"/>
        </a:spcAft>
        <a:buClr>
          <a:srgbClr val="376092"/>
        </a:buClr>
        <a:buFont typeface="Wingdings" pitchFamily="2" charset="2"/>
        <a:buChar char="§"/>
        <a:tabLst>
          <a:tab pos="273050" algn="l"/>
        </a:tabLst>
        <a:defRPr lang="en-US" sz="2400" kern="1200" dirty="0">
          <a:solidFill>
            <a:schemeClr val="tx1"/>
          </a:solidFill>
          <a:latin typeface="+mn-lt"/>
          <a:ea typeface="+mn-ea"/>
          <a:cs typeface="+mn-cs"/>
        </a:defRPr>
      </a:lvl2pPr>
      <a:lvl3pPr marL="1143000" indent="-228600" algn="l" rtl="0" fontAlgn="base">
        <a:spcBef>
          <a:spcPct val="20000"/>
        </a:spcBef>
        <a:spcAft>
          <a:spcPct val="0"/>
        </a:spcAft>
        <a:buClr>
          <a:srgbClr val="376092"/>
        </a:buClr>
        <a:buFont typeface="Wingdings" pitchFamily="2" charset="2"/>
        <a:buChar char="§"/>
        <a:tabLst>
          <a:tab pos="273050" algn="l"/>
        </a:tabLst>
        <a:defRPr lang="en-US" sz="2000" kern="1200" dirty="0">
          <a:solidFill>
            <a:schemeClr val="tx1"/>
          </a:solidFill>
          <a:latin typeface="+mn-lt"/>
          <a:ea typeface="+mn-ea"/>
          <a:cs typeface="+mn-cs"/>
        </a:defRPr>
      </a:lvl3pPr>
      <a:lvl4pPr marL="1600200" indent="-228600" algn="l" rtl="0" fontAlgn="base">
        <a:spcBef>
          <a:spcPct val="20000"/>
        </a:spcBef>
        <a:spcAft>
          <a:spcPct val="0"/>
        </a:spcAft>
        <a:buClr>
          <a:srgbClr val="376092"/>
        </a:buClr>
        <a:buFont typeface="Wingdings" pitchFamily="2" charset="2"/>
        <a:buChar char="§"/>
        <a:tabLst>
          <a:tab pos="273050" algn="l"/>
        </a:tabLst>
        <a:defRPr lang="en-US" kern="1200" dirty="0">
          <a:solidFill>
            <a:schemeClr val="tx1"/>
          </a:solidFill>
          <a:latin typeface="+mn-lt"/>
          <a:ea typeface="+mn-ea"/>
          <a:cs typeface="+mn-cs"/>
        </a:defRPr>
      </a:lvl4pPr>
      <a:lvl5pPr marL="2057400" indent="-228600" algn="l" rtl="0" fontAlgn="base">
        <a:spcBef>
          <a:spcPct val="20000"/>
        </a:spcBef>
        <a:spcAft>
          <a:spcPct val="0"/>
        </a:spcAft>
        <a:buClr>
          <a:srgbClr val="376092"/>
        </a:buClr>
        <a:buFont typeface="Wingdings" pitchFamily="2" charset="2"/>
        <a:buChar char="§"/>
        <a:tabLst>
          <a:tab pos="273050" algn="l"/>
        </a:tabLst>
        <a:defRPr lang="en-US" kern="1200" dirty="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slide" Target="slide10.xml"/><Relationship Id="rId4" Type="http://schemas.openxmlformats.org/officeDocument/2006/relationships/slide" Target="slide9.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902C9CAF-16B7-724D-8407-7FF1B8B5A864}"/>
              </a:ext>
            </a:extLst>
          </p:cNvPr>
          <p:cNvPicPr>
            <a:picLocks noGrp="1" noChangeArrowheads="1"/>
          </p:cNvPicPr>
          <p:nvPr>
            <p:ph type="ctrTitle"/>
          </p:nvPr>
        </p:nvPicPr>
        <p:blipFill>
          <a:blip r:embed="rId3">
            <a:extLst>
              <a:ext uri="{28A0092B-C50C-407E-A947-70E740481C1C}">
                <a14:useLocalDpi xmlns:a14="http://schemas.microsoft.com/office/drawing/2010/main" val="0"/>
              </a:ext>
            </a:extLst>
          </a:blip>
          <a:srcRect/>
          <a:stretch>
            <a:fillRect/>
          </a:stretch>
        </p:blipFill>
        <p:spPr bwMode="auto">
          <a:xfrm>
            <a:off x="1312863" y="2005013"/>
            <a:ext cx="7729537" cy="2030412"/>
          </a:xfrm>
        </p:spPr>
      </p:pic>
      <p:pic>
        <p:nvPicPr>
          <p:cNvPr id="5" name="Subtitle 4">
            <a:extLst>
              <a:ext uri="{FF2B5EF4-FFF2-40B4-BE49-F238E27FC236}">
                <a16:creationId xmlns:a16="http://schemas.microsoft.com/office/drawing/2014/main" id="{8D0A132B-9DA2-AA47-974D-6B0D3A75BAA2}"/>
              </a:ext>
            </a:extLst>
          </p:cNvPr>
          <p:cNvPicPr>
            <a:picLocks noGrp="1" noChangeArrowheads="1"/>
          </p:cNvPicPr>
          <p:nvPr>
            <p:ph type="subTitle" idx="1"/>
          </p:nvPr>
        </p:nvPicPr>
        <p:blipFill>
          <a:blip r:embed="rId4">
            <a:extLst>
              <a:ext uri="{28A0092B-C50C-407E-A947-70E740481C1C}">
                <a14:useLocalDpi xmlns:a14="http://schemas.microsoft.com/office/drawing/2010/main" val="0"/>
              </a:ext>
            </a:extLst>
          </a:blip>
          <a:srcRect/>
          <a:stretch>
            <a:fillRect/>
          </a:stretch>
        </p:blipFill>
        <p:spPr>
          <a:xfrm>
            <a:off x="1463675" y="4267200"/>
            <a:ext cx="6083300" cy="854075"/>
          </a:xfr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83A24A3F-BFB3-0540-8763-027C0DE7C30C}"/>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73088" y="360363"/>
            <a:ext cx="8448675" cy="962025"/>
          </a:xfrm>
        </p:spPr>
      </p:pic>
      <p:sp>
        <p:nvSpPr>
          <p:cNvPr id="25603" name="TextBox 8">
            <a:extLst>
              <a:ext uri="{FF2B5EF4-FFF2-40B4-BE49-F238E27FC236}">
                <a16:creationId xmlns:a16="http://schemas.microsoft.com/office/drawing/2014/main" id="{C51B0327-275C-034B-8716-D329A2EE01A4}"/>
              </a:ext>
            </a:extLst>
          </p:cNvPr>
          <p:cNvSpPr txBox="1">
            <a:spLocks noChangeArrowheads="1"/>
          </p:cNvSpPr>
          <p:nvPr/>
        </p:nvSpPr>
        <p:spPr bwMode="auto">
          <a:xfrm>
            <a:off x="1471613" y="1520825"/>
            <a:ext cx="2433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pPr algn="ctr"/>
            <a:r>
              <a:rPr lang="en-US" altLang="en-US" b="1" i="1">
                <a:solidFill>
                  <a:schemeClr val="accent1"/>
                </a:solidFill>
              </a:rPr>
              <a:t>System Flowchart</a:t>
            </a:r>
          </a:p>
        </p:txBody>
      </p:sp>
      <p:pic>
        <p:nvPicPr>
          <p:cNvPr id="25604" name="Picture 18" descr="C:\Users\Glen\Documents\McGraw-Hill\OLeary-CE2012\ART\ole16805_ch13\ole16805_1309.jpg">
            <a:extLst>
              <a:ext uri="{FF2B5EF4-FFF2-40B4-BE49-F238E27FC236}">
                <a16:creationId xmlns:a16="http://schemas.microsoft.com/office/drawing/2014/main" id="{A03C3F45-A943-5240-AF62-DB66CC903B6A}"/>
              </a:ext>
            </a:extLst>
          </p:cNvPr>
          <p:cNvPicPr>
            <a:picLocks noChangeAspect="1" noChangeArrowheads="1"/>
          </p:cNvPicPr>
          <p:nvPr/>
        </p:nvPicPr>
        <p:blipFill>
          <a:blip r:embed="rId4">
            <a:clrChange>
              <a:clrFrom>
                <a:srgbClr val="F7F8F2"/>
              </a:clrFrom>
              <a:clrTo>
                <a:srgbClr val="F7F8F2">
                  <a:alpha val="0"/>
                </a:srgbClr>
              </a:clrTo>
            </a:clrChange>
            <a:extLst>
              <a:ext uri="{28A0092B-C50C-407E-A947-70E740481C1C}">
                <a14:useLocalDpi xmlns:a14="http://schemas.microsoft.com/office/drawing/2010/main" val="0"/>
              </a:ext>
            </a:extLst>
          </a:blip>
          <a:srcRect/>
          <a:stretch>
            <a:fillRect/>
          </a:stretch>
        </p:blipFill>
        <p:spPr bwMode="auto">
          <a:xfrm>
            <a:off x="1544638" y="1814513"/>
            <a:ext cx="2286000" cy="449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19" descr="C:\Users\Glen\Documents\McGraw-Hill\OLeary-CE2012\ART\ole16805_ch13\ole16805_1311.jpg">
            <a:extLst>
              <a:ext uri="{FF2B5EF4-FFF2-40B4-BE49-F238E27FC236}">
                <a16:creationId xmlns:a16="http://schemas.microsoft.com/office/drawing/2014/main" id="{8EEAAC4F-D1E5-DA41-924C-FBDD590A561C}"/>
              </a:ext>
            </a:extLst>
          </p:cNvPr>
          <p:cNvPicPr>
            <a:picLocks noChangeAspect="1" noChangeArrowheads="1"/>
          </p:cNvPicPr>
          <p:nvPr/>
        </p:nvPicPr>
        <p:blipFill>
          <a:blip r:embed="rId5">
            <a:clrChange>
              <a:clrFrom>
                <a:srgbClr val="FAFAF2"/>
              </a:clrFrom>
              <a:clrTo>
                <a:srgbClr val="FAFAF2">
                  <a:alpha val="0"/>
                </a:srgbClr>
              </a:clrTo>
            </a:clrChange>
            <a:extLst>
              <a:ext uri="{28A0092B-C50C-407E-A947-70E740481C1C}">
                <a14:useLocalDpi xmlns:a14="http://schemas.microsoft.com/office/drawing/2010/main" val="0"/>
              </a:ext>
            </a:extLst>
          </a:blip>
          <a:srcRect/>
          <a:stretch>
            <a:fillRect/>
          </a:stretch>
        </p:blipFill>
        <p:spPr bwMode="auto">
          <a:xfrm>
            <a:off x="4059238" y="2919413"/>
            <a:ext cx="4845050"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Box 12">
            <a:extLst>
              <a:ext uri="{FF2B5EF4-FFF2-40B4-BE49-F238E27FC236}">
                <a16:creationId xmlns:a16="http://schemas.microsoft.com/office/drawing/2014/main" id="{1FA6819F-D500-6044-AFE4-CF40FC24F4D1}"/>
              </a:ext>
            </a:extLst>
          </p:cNvPr>
          <p:cNvSpPr txBox="1">
            <a:spLocks noChangeArrowheads="1"/>
          </p:cNvSpPr>
          <p:nvPr/>
        </p:nvSpPr>
        <p:spPr bwMode="auto">
          <a:xfrm>
            <a:off x="3990975" y="2603500"/>
            <a:ext cx="49815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pPr algn="ctr"/>
            <a:r>
              <a:rPr lang="en-US" altLang="en-US" b="1" i="1">
                <a:solidFill>
                  <a:schemeClr val="accent1"/>
                </a:solidFill>
              </a:rPr>
              <a:t>Data Flow Diagram</a:t>
            </a:r>
          </a:p>
        </p:txBody>
      </p:sp>
      <p:sp>
        <p:nvSpPr>
          <p:cNvPr id="25607" name="Text Box 4">
            <a:hlinkClick r:id="rId6" action="ppaction://hlinksldjump"/>
            <a:extLst>
              <a:ext uri="{FF2B5EF4-FFF2-40B4-BE49-F238E27FC236}">
                <a16:creationId xmlns:a16="http://schemas.microsoft.com/office/drawing/2014/main" id="{721CFD5C-4D68-2745-81BB-F4CE39446952}"/>
              </a:ext>
            </a:extLst>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pPr algn="ctr">
              <a:spcBef>
                <a:spcPct val="50000"/>
              </a:spcBef>
            </a:pPr>
            <a:r>
              <a:rPr lang="en-US" altLang="en-US" sz="2000" b="1">
                <a:solidFill>
                  <a:schemeClr val="tx2"/>
                </a:solidFill>
                <a:latin typeface="Arial" panose="020B0604020202020204" pitchFamily="34" charset="0"/>
                <a:hlinkClick r:id="rId6" action="ppaction://hlinksldjump"/>
              </a:rPr>
              <a:t>Return</a:t>
            </a:r>
            <a:endParaRPr lang="en-US" altLang="en-US" sz="2000" b="1">
              <a:solidFill>
                <a:schemeClr val="tx2"/>
              </a:solidFill>
              <a:latin typeface="Arial" panose="020B0604020202020204" pitchFamily="34" charset="0"/>
            </a:endParaRPr>
          </a:p>
        </p:txBody>
      </p:sp>
    </p:spTree>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41D8B8C0-5E5E-A344-B195-20A473008483}"/>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7650" name="Content Placeholder 3">
            <a:extLst>
              <a:ext uri="{FF2B5EF4-FFF2-40B4-BE49-F238E27FC236}">
                <a16:creationId xmlns:a16="http://schemas.microsoft.com/office/drawing/2014/main" id="{EDAC4E7B-F539-DA4C-978F-50E80CD27D25}"/>
              </a:ext>
            </a:extLst>
          </p:cNvPr>
          <p:cNvSpPr>
            <a:spLocks noGrp="1"/>
          </p:cNvSpPr>
          <p:nvPr>
            <p:ph idx="1"/>
          </p:nvPr>
        </p:nvSpPr>
        <p:spPr>
          <a:xfrm>
            <a:off x="1484313" y="1271588"/>
            <a:ext cx="7131050" cy="4525962"/>
          </a:xfrm>
        </p:spPr>
        <p:txBody>
          <a:bodyPr/>
          <a:lstStyle/>
          <a:p>
            <a:pPr>
              <a:buClr>
                <a:srgbClr val="376092"/>
              </a:buClr>
            </a:pPr>
            <a:r>
              <a:rPr altLang="en-US"/>
              <a:t>Define the alternatives, select the best system, and write a </a:t>
            </a:r>
            <a:r>
              <a:rPr altLang="en-US">
                <a:solidFill>
                  <a:schemeClr val="accent1"/>
                </a:solidFill>
              </a:rPr>
              <a:t>systems design report</a:t>
            </a:r>
          </a:p>
          <a:p>
            <a:pPr>
              <a:buClr>
                <a:srgbClr val="376092"/>
              </a:buClr>
            </a:pPr>
            <a:r>
              <a:rPr altLang="en-US"/>
              <a:t>Evaluate systems according to </a:t>
            </a:r>
            <a:r>
              <a:rPr altLang="en-US">
                <a:solidFill>
                  <a:schemeClr val="accent1"/>
                </a:solidFill>
              </a:rPr>
              <a:t>economic</a:t>
            </a:r>
            <a:r>
              <a:rPr altLang="en-US">
                <a:solidFill>
                  <a:srgbClr val="FFDA8F"/>
                </a:solidFill>
              </a:rPr>
              <a:t> </a:t>
            </a:r>
            <a:r>
              <a:rPr altLang="en-US">
                <a:solidFill>
                  <a:schemeClr val="accent1"/>
                </a:solidFill>
              </a:rPr>
              <a:t>feasibility</a:t>
            </a:r>
            <a:r>
              <a:rPr altLang="en-US"/>
              <a:t>, </a:t>
            </a:r>
            <a:r>
              <a:rPr altLang="en-US">
                <a:solidFill>
                  <a:schemeClr val="accent1"/>
                </a:solidFill>
              </a:rPr>
              <a:t>technical</a:t>
            </a:r>
            <a:r>
              <a:rPr altLang="en-US">
                <a:solidFill>
                  <a:srgbClr val="FFDA8F"/>
                </a:solidFill>
              </a:rPr>
              <a:t> </a:t>
            </a:r>
            <a:r>
              <a:rPr altLang="en-US">
                <a:solidFill>
                  <a:schemeClr val="accent1"/>
                </a:solidFill>
              </a:rPr>
              <a:t>feasibility</a:t>
            </a:r>
            <a:r>
              <a:rPr altLang="en-US"/>
              <a:t>, and </a:t>
            </a:r>
            <a:r>
              <a:rPr altLang="en-US">
                <a:solidFill>
                  <a:schemeClr val="accent1"/>
                </a:solidFill>
              </a:rPr>
              <a:t>operational</a:t>
            </a:r>
            <a:r>
              <a:rPr altLang="en-US">
                <a:solidFill>
                  <a:srgbClr val="FFDA8F"/>
                </a:solidFill>
              </a:rPr>
              <a:t> </a:t>
            </a:r>
            <a:r>
              <a:rPr altLang="en-US">
                <a:solidFill>
                  <a:schemeClr val="accent1"/>
                </a:solidFill>
              </a:rPr>
              <a:t>feasibility</a:t>
            </a:r>
          </a:p>
          <a:p>
            <a:pPr>
              <a:buClr>
                <a:srgbClr val="376092"/>
              </a:buClr>
            </a:pPr>
            <a:endParaRPr altLang="en-US"/>
          </a:p>
        </p:txBody>
      </p:sp>
      <p:pic>
        <p:nvPicPr>
          <p:cNvPr id="27652" name="Picture 6" descr="C:\Users\Glen\Documents\McGraw-Hill\OLeary-CE2012\ART\ole16805_ch13\ole16805_1314.jpg">
            <a:extLst>
              <a:ext uri="{FF2B5EF4-FFF2-40B4-BE49-F238E27FC236}">
                <a16:creationId xmlns:a16="http://schemas.microsoft.com/office/drawing/2014/main" id="{8F20D73C-8309-704F-A647-5479B45324B0}"/>
              </a:ext>
            </a:extLst>
          </p:cNvPr>
          <p:cNvPicPr>
            <a:picLocks noChangeAspect="1" noChangeArrowheads="1"/>
          </p:cNvPicPr>
          <p:nvPr/>
        </p:nvPicPr>
        <p:blipFill>
          <a:blip r:embed="rId4">
            <a:clrChange>
              <a:clrFrom>
                <a:srgbClr val="F9FAF2"/>
              </a:clrFrom>
              <a:clrTo>
                <a:srgbClr val="F9FAF2">
                  <a:alpha val="0"/>
                </a:srgbClr>
              </a:clrTo>
            </a:clrChange>
            <a:extLst>
              <a:ext uri="{28A0092B-C50C-407E-A947-70E740481C1C}">
                <a14:useLocalDpi xmlns:a14="http://schemas.microsoft.com/office/drawing/2010/main" val="0"/>
              </a:ext>
            </a:extLst>
          </a:blip>
          <a:srcRect/>
          <a:stretch>
            <a:fillRect/>
          </a:stretch>
        </p:blipFill>
        <p:spPr bwMode="auto">
          <a:xfrm>
            <a:off x="3135313" y="3895725"/>
            <a:ext cx="3567112" cy="2649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A6890611-E934-EF43-AD70-C6FEC15378C3}"/>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9698" name="Content Placeholder 2">
            <a:extLst>
              <a:ext uri="{FF2B5EF4-FFF2-40B4-BE49-F238E27FC236}">
                <a16:creationId xmlns:a16="http://schemas.microsoft.com/office/drawing/2014/main" id="{69F8CF55-0260-634B-9B56-A3C81E057E96}"/>
              </a:ext>
            </a:extLst>
          </p:cNvPr>
          <p:cNvSpPr>
            <a:spLocks noGrp="1"/>
          </p:cNvSpPr>
          <p:nvPr>
            <p:ph idx="1"/>
          </p:nvPr>
        </p:nvSpPr>
        <p:spPr>
          <a:xfrm>
            <a:off x="1555750" y="1600200"/>
            <a:ext cx="7131050" cy="4525963"/>
          </a:xfrm>
        </p:spPr>
        <p:txBody>
          <a:bodyPr/>
          <a:lstStyle/>
          <a:p>
            <a:pPr>
              <a:buClr>
                <a:srgbClr val="376092"/>
              </a:buClr>
            </a:pPr>
            <a:r>
              <a:rPr altLang="en-US"/>
              <a:t>In the development phase, you acquire the software and hardware, and test the new system</a:t>
            </a:r>
          </a:p>
        </p:txBody>
      </p:sp>
      <p:pic>
        <p:nvPicPr>
          <p:cNvPr id="29700" name="Picture 6" descr="C:\Users\Glen\Documents\McGraw-Hill\OLeary-CE2012\ART\ole16805_ch13\ole16805_1315.jpg">
            <a:extLst>
              <a:ext uri="{FF2B5EF4-FFF2-40B4-BE49-F238E27FC236}">
                <a16:creationId xmlns:a16="http://schemas.microsoft.com/office/drawing/2014/main" id="{988025D1-39C1-4840-8D01-4A1AF12754AD}"/>
              </a:ext>
            </a:extLst>
          </p:cNvPr>
          <p:cNvPicPr>
            <a:picLocks noChangeAspect="1" noChangeArrowheads="1"/>
          </p:cNvPicPr>
          <p:nvPr/>
        </p:nvPicPr>
        <p:blipFill>
          <a:blip r:embed="rId4">
            <a:clrChange>
              <a:clrFrom>
                <a:srgbClr val="F9FAF4"/>
              </a:clrFrom>
              <a:clrTo>
                <a:srgbClr val="F9FAF4">
                  <a:alpha val="0"/>
                </a:srgbClr>
              </a:clrTo>
            </a:clrChange>
            <a:extLst>
              <a:ext uri="{28A0092B-C50C-407E-A947-70E740481C1C}">
                <a14:useLocalDpi xmlns:a14="http://schemas.microsoft.com/office/drawing/2010/main" val="0"/>
              </a:ext>
            </a:extLst>
          </a:blip>
          <a:srcRect/>
          <a:stretch>
            <a:fillRect/>
          </a:stretch>
        </p:blipFill>
        <p:spPr bwMode="auto">
          <a:xfrm>
            <a:off x="2495550" y="2981325"/>
            <a:ext cx="484663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CB21418B-4ADB-BF4F-9A16-A7C1A6C4EF27}"/>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1746" name="Content Placeholder 2">
            <a:extLst>
              <a:ext uri="{FF2B5EF4-FFF2-40B4-BE49-F238E27FC236}">
                <a16:creationId xmlns:a16="http://schemas.microsoft.com/office/drawing/2014/main" id="{69B7A3C4-4520-A745-AE0B-3766AE44497D}"/>
              </a:ext>
            </a:extLst>
          </p:cNvPr>
          <p:cNvSpPr>
            <a:spLocks noGrp="1"/>
          </p:cNvSpPr>
          <p:nvPr>
            <p:ph idx="1"/>
          </p:nvPr>
        </p:nvSpPr>
        <p:spPr>
          <a:xfrm>
            <a:off x="1555750" y="1600200"/>
            <a:ext cx="7131050" cy="4525963"/>
          </a:xfrm>
        </p:spPr>
        <p:txBody>
          <a:bodyPr/>
          <a:lstStyle/>
          <a:p>
            <a:pPr>
              <a:buClr>
                <a:srgbClr val="376092"/>
              </a:buClr>
            </a:pPr>
            <a:r>
              <a:rPr altLang="en-US"/>
              <a:t>Also known as </a:t>
            </a:r>
            <a:r>
              <a:rPr altLang="en-US">
                <a:solidFill>
                  <a:schemeClr val="accent1"/>
                </a:solidFill>
              </a:rPr>
              <a:t>conversion</a:t>
            </a:r>
            <a:r>
              <a:rPr altLang="en-US"/>
              <a:t>  </a:t>
            </a:r>
          </a:p>
          <a:p>
            <a:pPr>
              <a:buClr>
                <a:srgbClr val="376092"/>
              </a:buClr>
            </a:pPr>
            <a:r>
              <a:rPr altLang="en-US"/>
              <a:t>Converting from the old system to the new one</a:t>
            </a:r>
          </a:p>
          <a:p>
            <a:pPr>
              <a:buClr>
                <a:srgbClr val="376092"/>
              </a:buClr>
            </a:pPr>
            <a:r>
              <a:rPr altLang="en-US"/>
              <a:t>Training people to use the new system</a:t>
            </a:r>
          </a:p>
          <a:p>
            <a:pPr>
              <a:buClr>
                <a:srgbClr val="376092"/>
              </a:buClr>
            </a:pPr>
            <a:r>
              <a:rPr altLang="en-US"/>
              <a:t>Types of conversion approaches include: </a:t>
            </a:r>
          </a:p>
          <a:p>
            <a:pPr lvl="1"/>
            <a:r>
              <a:rPr altLang="en-US">
                <a:solidFill>
                  <a:schemeClr val="accent1"/>
                </a:solidFill>
              </a:rPr>
              <a:t>Direct</a:t>
            </a:r>
          </a:p>
          <a:p>
            <a:pPr lvl="1"/>
            <a:r>
              <a:rPr altLang="en-US">
                <a:solidFill>
                  <a:schemeClr val="accent1"/>
                </a:solidFill>
              </a:rPr>
              <a:t>Parallel</a:t>
            </a:r>
          </a:p>
          <a:p>
            <a:pPr lvl="1"/>
            <a:r>
              <a:rPr altLang="en-US">
                <a:solidFill>
                  <a:schemeClr val="accent1"/>
                </a:solidFill>
              </a:rPr>
              <a:t>Pilot</a:t>
            </a:r>
          </a:p>
          <a:p>
            <a:pPr lvl="1"/>
            <a:r>
              <a:rPr altLang="en-US">
                <a:solidFill>
                  <a:schemeClr val="accent1"/>
                </a:solidFill>
              </a:rPr>
              <a:t>Phased</a:t>
            </a:r>
          </a:p>
        </p:txBody>
      </p:sp>
      <p:pic>
        <p:nvPicPr>
          <p:cNvPr id="31748" name="Picture 5" descr="C:\Users\Glen\Documents\McGraw-Hill\OLeary-CE2012\ART\ole16805_ch13\ole16805_1317.jpg">
            <a:extLst>
              <a:ext uri="{FF2B5EF4-FFF2-40B4-BE49-F238E27FC236}">
                <a16:creationId xmlns:a16="http://schemas.microsoft.com/office/drawing/2014/main" id="{24DCBCF4-FC80-424F-B752-217CD0919E42}"/>
              </a:ext>
            </a:extLst>
          </p:cNvPr>
          <p:cNvPicPr>
            <a:picLocks noChangeAspect="1" noChangeArrowheads="1"/>
          </p:cNvPicPr>
          <p:nvPr/>
        </p:nvPicPr>
        <p:blipFill>
          <a:blip r:embed="rId4">
            <a:clrChange>
              <a:clrFrom>
                <a:srgbClr val="F8F8EE"/>
              </a:clrFrom>
              <a:clrTo>
                <a:srgbClr val="F8F8EE">
                  <a:alpha val="0"/>
                </a:srgbClr>
              </a:clrTo>
            </a:clrChange>
            <a:extLst>
              <a:ext uri="{28A0092B-C50C-407E-A947-70E740481C1C}">
                <a14:useLocalDpi xmlns:a14="http://schemas.microsoft.com/office/drawing/2010/main" val="0"/>
              </a:ext>
            </a:extLst>
          </a:blip>
          <a:srcRect/>
          <a:stretch>
            <a:fillRect/>
          </a:stretch>
        </p:blipFill>
        <p:spPr bwMode="auto">
          <a:xfrm>
            <a:off x="4252913" y="4013200"/>
            <a:ext cx="2927350"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F8B4F2AA-F519-BE41-ACBB-F953CFF45480}"/>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3794" name="Content Placeholder 2">
            <a:extLst>
              <a:ext uri="{FF2B5EF4-FFF2-40B4-BE49-F238E27FC236}">
                <a16:creationId xmlns:a16="http://schemas.microsoft.com/office/drawing/2014/main" id="{2E6DF9B2-D344-1743-8D73-75F37691D487}"/>
              </a:ext>
            </a:extLst>
          </p:cNvPr>
          <p:cNvSpPr>
            <a:spLocks noGrp="1"/>
          </p:cNvSpPr>
          <p:nvPr>
            <p:ph idx="1"/>
          </p:nvPr>
        </p:nvSpPr>
        <p:spPr>
          <a:xfrm>
            <a:off x="1555750" y="1343025"/>
            <a:ext cx="7131050" cy="4525963"/>
          </a:xfrm>
        </p:spPr>
        <p:txBody>
          <a:bodyPr/>
          <a:lstStyle/>
          <a:p>
            <a:pPr>
              <a:buClr>
                <a:srgbClr val="376092"/>
              </a:buClr>
            </a:pPr>
            <a:r>
              <a:rPr altLang="en-US">
                <a:solidFill>
                  <a:schemeClr val="accent1"/>
                </a:solidFill>
              </a:rPr>
              <a:t>Systems maintenance </a:t>
            </a:r>
            <a:r>
              <a:rPr altLang="en-US"/>
              <a:t>is a very important, ongoing activity that includes a </a:t>
            </a:r>
            <a:r>
              <a:rPr altLang="en-US">
                <a:solidFill>
                  <a:schemeClr val="accent1"/>
                </a:solidFill>
              </a:rPr>
              <a:t>systems audit</a:t>
            </a:r>
            <a:br>
              <a:rPr altLang="en-US">
                <a:solidFill>
                  <a:srgbClr val="FFDA8F"/>
                </a:solidFill>
              </a:rPr>
            </a:br>
            <a:r>
              <a:rPr altLang="en-US"/>
              <a:t>and a periodic evaluation</a:t>
            </a:r>
          </a:p>
        </p:txBody>
      </p:sp>
      <p:pic>
        <p:nvPicPr>
          <p:cNvPr id="33796" name="Picture 6" descr="C:\Users\Glen\Documents\McGraw-Hill\OLeary-CE2012\ART\ole16805_ch13\ole16805_1319.jpg">
            <a:extLst>
              <a:ext uri="{FF2B5EF4-FFF2-40B4-BE49-F238E27FC236}">
                <a16:creationId xmlns:a16="http://schemas.microsoft.com/office/drawing/2014/main" id="{88BBB26D-7686-8040-83B9-9276DB2D0639}"/>
              </a:ext>
            </a:extLst>
          </p:cNvPr>
          <p:cNvPicPr>
            <a:picLocks noChangeAspect="1" noChangeArrowheads="1"/>
          </p:cNvPicPr>
          <p:nvPr/>
        </p:nvPicPr>
        <p:blipFill>
          <a:blip r:embed="rId4">
            <a:clrChange>
              <a:clrFrom>
                <a:srgbClr val="F9FAF2"/>
              </a:clrFrom>
              <a:clrTo>
                <a:srgbClr val="F9FAF2">
                  <a:alpha val="0"/>
                </a:srgbClr>
              </a:clrTo>
            </a:clrChange>
            <a:extLst>
              <a:ext uri="{28A0092B-C50C-407E-A947-70E740481C1C}">
                <a14:useLocalDpi xmlns:a14="http://schemas.microsoft.com/office/drawing/2010/main" val="0"/>
              </a:ext>
            </a:extLst>
          </a:blip>
          <a:srcRect/>
          <a:stretch>
            <a:fillRect/>
          </a:stretch>
        </p:blipFill>
        <p:spPr bwMode="auto">
          <a:xfrm>
            <a:off x="2862263" y="3006725"/>
            <a:ext cx="4114800" cy="351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E3382FD0-A186-9C4D-8492-2F51518581C4}"/>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73088" y="139700"/>
            <a:ext cx="8491537" cy="1311275"/>
          </a:xfrm>
        </p:spPr>
      </p:pic>
      <p:sp>
        <p:nvSpPr>
          <p:cNvPr id="35842" name="Content Placeholder 2">
            <a:extLst>
              <a:ext uri="{FF2B5EF4-FFF2-40B4-BE49-F238E27FC236}">
                <a16:creationId xmlns:a16="http://schemas.microsoft.com/office/drawing/2014/main" id="{00650649-3DAF-EE41-88CA-FBAB6424186B}"/>
              </a:ext>
            </a:extLst>
          </p:cNvPr>
          <p:cNvSpPr>
            <a:spLocks noGrp="1"/>
          </p:cNvSpPr>
          <p:nvPr>
            <p:ph idx="1"/>
          </p:nvPr>
        </p:nvSpPr>
        <p:spPr>
          <a:xfrm>
            <a:off x="1555750" y="1600200"/>
            <a:ext cx="7131050" cy="4525963"/>
          </a:xfrm>
        </p:spPr>
        <p:txBody>
          <a:bodyPr/>
          <a:lstStyle/>
          <a:p>
            <a:pPr>
              <a:buClr>
                <a:srgbClr val="376092"/>
              </a:buClr>
            </a:pPr>
            <a:r>
              <a:rPr altLang="en-US"/>
              <a:t>Alternatives to the </a:t>
            </a:r>
            <a:r>
              <a:rPr altLang="en-US">
                <a:solidFill>
                  <a:schemeClr val="accent1"/>
                </a:solidFill>
              </a:rPr>
              <a:t>systems life cycle </a:t>
            </a:r>
            <a:r>
              <a:rPr altLang="en-US"/>
              <a:t>may be used if the system is not feasible</a:t>
            </a:r>
          </a:p>
          <a:p>
            <a:pPr lvl="1"/>
            <a:r>
              <a:rPr altLang="en-US">
                <a:solidFill>
                  <a:schemeClr val="accent1"/>
                </a:solidFill>
              </a:rPr>
              <a:t>Prototyping </a:t>
            </a:r>
            <a:r>
              <a:rPr altLang="en-US"/>
              <a:t>is building a model</a:t>
            </a:r>
          </a:p>
          <a:p>
            <a:pPr lvl="1"/>
            <a:r>
              <a:rPr altLang="en-US">
                <a:solidFill>
                  <a:schemeClr val="accent1"/>
                </a:solidFill>
              </a:rPr>
              <a:t>Rapid applications development (RAD)</a:t>
            </a:r>
          </a:p>
          <a:p>
            <a:pPr>
              <a:buClr>
                <a:srgbClr val="376092"/>
              </a:buClr>
            </a:pPr>
            <a:endParaRPr altLang="en-US"/>
          </a:p>
        </p:txBody>
      </p:sp>
      <p:pic>
        <p:nvPicPr>
          <p:cNvPr id="35844" name="Picture 6">
            <a:extLst>
              <a:ext uri="{FF2B5EF4-FFF2-40B4-BE49-F238E27FC236}">
                <a16:creationId xmlns:a16="http://schemas.microsoft.com/office/drawing/2014/main" id="{EE57AFFC-4A04-5A44-B33B-4829433C9C1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3536950"/>
            <a:ext cx="3657600" cy="287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A3BE8A67-72F1-6544-9275-20F50AD3AFF8}"/>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7890" name="Content Placeholder 2">
            <a:extLst>
              <a:ext uri="{FF2B5EF4-FFF2-40B4-BE49-F238E27FC236}">
                <a16:creationId xmlns:a16="http://schemas.microsoft.com/office/drawing/2014/main" id="{955DC45F-0385-3C4B-9628-5979C2692786}"/>
              </a:ext>
            </a:extLst>
          </p:cNvPr>
          <p:cNvSpPr>
            <a:spLocks noGrp="1"/>
          </p:cNvSpPr>
          <p:nvPr>
            <p:ph idx="1"/>
          </p:nvPr>
        </p:nvSpPr>
        <p:spPr>
          <a:xfrm>
            <a:off x="1555750" y="1600200"/>
            <a:ext cx="7131050" cy="4525963"/>
          </a:xfrm>
        </p:spPr>
        <p:txBody>
          <a:bodyPr/>
          <a:lstStyle/>
          <a:p>
            <a:pPr>
              <a:buClr>
                <a:srgbClr val="376092"/>
              </a:buClr>
            </a:pPr>
            <a:r>
              <a:rPr altLang="en-US"/>
              <a:t>A </a:t>
            </a:r>
            <a:r>
              <a:rPr altLang="en-US">
                <a:solidFill>
                  <a:schemeClr val="accent1"/>
                </a:solidFill>
              </a:rPr>
              <a:t>systems analyst </a:t>
            </a:r>
            <a:r>
              <a:rPr altLang="en-US"/>
              <a:t>plans and designs new systems, following the </a:t>
            </a:r>
            <a:r>
              <a:rPr altLang="en-US">
                <a:solidFill>
                  <a:schemeClr val="accent1"/>
                </a:solidFill>
              </a:rPr>
              <a:t>systems life cycle</a:t>
            </a:r>
            <a:endParaRPr altLang="en-US" sz="2400">
              <a:solidFill>
                <a:schemeClr val="accent1"/>
              </a:solidFill>
            </a:endParaRPr>
          </a:p>
          <a:p>
            <a:pPr>
              <a:buClr>
                <a:srgbClr val="376092"/>
              </a:buClr>
            </a:pPr>
            <a:r>
              <a:rPr altLang="en-US"/>
              <a:t>Requires a Bachelor’s </a:t>
            </a:r>
            <a:br>
              <a:rPr altLang="en-US"/>
            </a:br>
            <a:r>
              <a:rPr altLang="en-US"/>
              <a:t>degree in Computer </a:t>
            </a:r>
            <a:br>
              <a:rPr altLang="en-US"/>
            </a:br>
            <a:r>
              <a:rPr altLang="en-US"/>
              <a:t>Science or Information </a:t>
            </a:r>
            <a:br>
              <a:rPr altLang="en-US"/>
            </a:br>
            <a:r>
              <a:rPr altLang="en-US"/>
              <a:t>Systems and technical </a:t>
            </a:r>
            <a:br>
              <a:rPr altLang="en-US"/>
            </a:br>
            <a:r>
              <a:rPr altLang="en-US"/>
              <a:t>experience</a:t>
            </a:r>
          </a:p>
          <a:p>
            <a:pPr>
              <a:buClr>
                <a:srgbClr val="376092"/>
              </a:buClr>
            </a:pPr>
            <a:r>
              <a:rPr altLang="en-US"/>
              <a:t>Can expect to earn an annual</a:t>
            </a:r>
            <a:br>
              <a:rPr altLang="en-US"/>
            </a:br>
            <a:r>
              <a:rPr altLang="en-US"/>
              <a:t>salary of $54,500 to $87,500 </a:t>
            </a:r>
          </a:p>
        </p:txBody>
      </p:sp>
      <p:pic>
        <p:nvPicPr>
          <p:cNvPr id="37892" name="Picture 5" descr="C:\Users\Glen\Documents\McGraw-Hill\OLeary-CE2012\ART\ole16805_ch13\ole16805_cut1301a.jpg">
            <a:extLst>
              <a:ext uri="{FF2B5EF4-FFF2-40B4-BE49-F238E27FC236}">
                <a16:creationId xmlns:a16="http://schemas.microsoft.com/office/drawing/2014/main" id="{6B93C140-874E-164F-BD44-C88328009F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2771775"/>
            <a:ext cx="2743200"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214F98BD-1295-B241-9420-AAB7FDFFFBDF}"/>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8914" name="Content Placeholder 2">
            <a:extLst>
              <a:ext uri="{FF2B5EF4-FFF2-40B4-BE49-F238E27FC236}">
                <a16:creationId xmlns:a16="http://schemas.microsoft.com/office/drawing/2014/main" id="{57807810-DAC6-E846-8AC5-D1A22D79980F}"/>
              </a:ext>
            </a:extLst>
          </p:cNvPr>
          <p:cNvSpPr>
            <a:spLocks noGrp="1"/>
          </p:cNvSpPr>
          <p:nvPr>
            <p:ph idx="1"/>
          </p:nvPr>
        </p:nvSpPr>
        <p:spPr>
          <a:xfrm>
            <a:off x="1241425" y="1600200"/>
            <a:ext cx="7131050" cy="4525963"/>
          </a:xfrm>
        </p:spPr>
        <p:txBody>
          <a:bodyPr/>
          <a:lstStyle/>
          <a:p>
            <a:pPr>
              <a:buClr>
                <a:srgbClr val="376092"/>
              </a:buClr>
            </a:pPr>
            <a:r>
              <a:rPr altLang="en-US"/>
              <a:t>The Challenge of Keeping Pace</a:t>
            </a:r>
          </a:p>
          <a:p>
            <a:pPr lvl="1"/>
            <a:r>
              <a:rPr altLang="en-US"/>
              <a:t>To stay competitive with today’s fast business pace, new technologies must be incorporated </a:t>
            </a:r>
          </a:p>
          <a:p>
            <a:pPr lvl="1"/>
            <a:r>
              <a:rPr altLang="en-US"/>
              <a:t>Increased use of RAD</a:t>
            </a:r>
            <a:br>
              <a:rPr altLang="en-US"/>
            </a:br>
            <a:r>
              <a:rPr altLang="en-US"/>
              <a:t>and prototyping</a:t>
            </a:r>
          </a:p>
          <a:p>
            <a:pPr lvl="1"/>
            <a:r>
              <a:rPr altLang="en-US"/>
              <a:t>Increased use of</a:t>
            </a:r>
            <a:br>
              <a:rPr altLang="en-US"/>
            </a:br>
            <a:r>
              <a:rPr altLang="en-US"/>
              <a:t>outside consulting</a:t>
            </a:r>
          </a:p>
          <a:p>
            <a:pPr>
              <a:buClr>
                <a:srgbClr val="376092"/>
              </a:buClr>
            </a:pPr>
            <a:endParaRPr altLang="en-US"/>
          </a:p>
        </p:txBody>
      </p:sp>
      <p:pic>
        <p:nvPicPr>
          <p:cNvPr id="38916" name="Picture 2">
            <a:extLst>
              <a:ext uri="{FF2B5EF4-FFF2-40B4-BE49-F238E27FC236}">
                <a16:creationId xmlns:a16="http://schemas.microsoft.com/office/drawing/2014/main" id="{8E874878-5A1C-C745-9A56-C43BFD370E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29238" y="3089275"/>
            <a:ext cx="3292475"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Tree>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208BDB45-D047-C849-8619-CF2EB834C4CA}"/>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a:extLst>
              <a:ext uri="{FF2B5EF4-FFF2-40B4-BE49-F238E27FC236}">
                <a16:creationId xmlns:a16="http://schemas.microsoft.com/office/drawing/2014/main" id="{D8280680-E7C1-3847-A4F4-D5F563FB82C2}"/>
              </a:ext>
            </a:extLst>
          </p:cNvPr>
          <p:cNvSpPr>
            <a:spLocks noGrp="1"/>
          </p:cNvSpPr>
          <p:nvPr>
            <p:ph idx="1"/>
          </p:nvPr>
        </p:nvSpPr>
        <p:spPr>
          <a:xfrm>
            <a:off x="1555750" y="1600200"/>
            <a:ext cx="7131050" cy="4525963"/>
          </a:xfrm>
        </p:spPr>
        <p:txBody>
          <a:bodyPr/>
          <a:lstStyle/>
          <a:p>
            <a:pPr>
              <a:buClr>
                <a:srgbClr val="376092"/>
              </a:buClr>
            </a:pPr>
            <a:r>
              <a:rPr altLang="en-US"/>
              <a:t>What is a system? What are the six phases of the systems life cycle? Why do corporations undergo this process?</a:t>
            </a:r>
          </a:p>
          <a:p>
            <a:pPr>
              <a:buClr>
                <a:srgbClr val="376092"/>
              </a:buClr>
            </a:pPr>
            <a:endParaRPr altLang="en-US"/>
          </a:p>
          <a:p>
            <a:pPr>
              <a:buClr>
                <a:srgbClr val="376092"/>
              </a:buClr>
            </a:pPr>
            <a:r>
              <a:rPr altLang="en-US"/>
              <a:t>What are the tools used in the analysis phase? What is top-down analysis? How is it used?</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EC7A1866-C85E-DC46-A506-E676D78DCE18}"/>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3" name="Content Placeholder 2">
            <a:extLst>
              <a:ext uri="{FF2B5EF4-FFF2-40B4-BE49-F238E27FC236}">
                <a16:creationId xmlns:a16="http://schemas.microsoft.com/office/drawing/2014/main" id="{7E54D1EA-1084-2140-BD8F-3B9E95290776}"/>
              </a:ext>
            </a:extLst>
          </p:cNvPr>
          <p:cNvSpPr>
            <a:spLocks noGrp="1"/>
          </p:cNvSpPr>
          <p:nvPr>
            <p:ph idx="1"/>
          </p:nvPr>
        </p:nvSpPr>
        <p:spPr>
          <a:xfrm>
            <a:off x="1555750" y="1600200"/>
            <a:ext cx="7131050" cy="4525963"/>
          </a:xfrm>
        </p:spPr>
        <p:txBody>
          <a:bodyPr/>
          <a:lstStyle/>
          <a:p>
            <a:pPr>
              <a:buClr>
                <a:srgbClr val="376092"/>
              </a:buClr>
            </a:pPr>
            <a:r>
              <a:rPr altLang="en-US"/>
              <a:t>Describe each type of system conversion. Which is the most commonly used?</a:t>
            </a:r>
          </a:p>
          <a:p>
            <a:pPr>
              <a:buClr>
                <a:srgbClr val="376092"/>
              </a:buClr>
            </a:pPr>
            <a:endParaRPr altLang="en-US"/>
          </a:p>
          <a:p>
            <a:pPr>
              <a:buClr>
                <a:srgbClr val="376092"/>
              </a:buClr>
            </a:pPr>
            <a:r>
              <a:rPr altLang="en-US"/>
              <a:t>What is system maintenance? When does it occur?</a:t>
            </a:r>
          </a:p>
          <a:p>
            <a:pPr>
              <a:buClr>
                <a:srgbClr val="376092"/>
              </a:buClr>
            </a:pPr>
            <a:endParaRPr altLang="en-US"/>
          </a:p>
          <a:p>
            <a:pPr>
              <a:buClr>
                <a:srgbClr val="376092"/>
              </a:buClr>
            </a:pPr>
            <a:r>
              <a:rPr altLang="en-US"/>
              <a:t>Explain prototyping and RAD. When might they be used by corporations? </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08A7CC78-653E-0247-BC44-968ACB7179C2}"/>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2290" name="Content Placeholder 2">
            <a:extLst>
              <a:ext uri="{FF2B5EF4-FFF2-40B4-BE49-F238E27FC236}">
                <a16:creationId xmlns:a16="http://schemas.microsoft.com/office/drawing/2014/main" id="{988E1173-075C-1241-B2C0-2958AE5FBB53}"/>
              </a:ext>
            </a:extLst>
          </p:cNvPr>
          <p:cNvSpPr>
            <a:spLocks noGrp="1"/>
          </p:cNvSpPr>
          <p:nvPr>
            <p:ph idx="1"/>
          </p:nvPr>
        </p:nvSpPr>
        <p:spPr>
          <a:xfrm>
            <a:off x="941388" y="1600200"/>
            <a:ext cx="7131050" cy="4525963"/>
          </a:xfrm>
        </p:spPr>
        <p:txBody>
          <a:bodyPr/>
          <a:lstStyle/>
          <a:p>
            <a:pPr>
              <a:buClr>
                <a:srgbClr val="376092"/>
              </a:buClr>
            </a:pPr>
            <a:r>
              <a:rPr altLang="en-US"/>
              <a:t>Describe the six phases of the </a:t>
            </a:r>
            <a:r>
              <a:rPr altLang="en-US">
                <a:solidFill>
                  <a:schemeClr val="accent1"/>
                </a:solidFill>
              </a:rPr>
              <a:t>systems life cycle</a:t>
            </a:r>
            <a:r>
              <a:rPr altLang="en-US"/>
              <a:t>.</a:t>
            </a:r>
            <a:endParaRPr altLang="en-US">
              <a:solidFill>
                <a:srgbClr val="FFDA8F"/>
              </a:solidFill>
            </a:endParaRPr>
          </a:p>
          <a:p>
            <a:pPr>
              <a:buClr>
                <a:srgbClr val="376092"/>
              </a:buClr>
            </a:pPr>
            <a:r>
              <a:rPr altLang="en-US"/>
              <a:t>Identify information needs and formulate possible solutions.</a:t>
            </a:r>
          </a:p>
          <a:p>
            <a:pPr>
              <a:buClr>
                <a:srgbClr val="376092"/>
              </a:buClr>
            </a:pPr>
            <a:r>
              <a:rPr altLang="en-US"/>
              <a:t>Analyze existing </a:t>
            </a:r>
            <a:br>
              <a:rPr altLang="en-US"/>
            </a:br>
            <a:r>
              <a:rPr altLang="en-US"/>
              <a:t>information systems and </a:t>
            </a:r>
            <a:br>
              <a:rPr altLang="en-US"/>
            </a:br>
            <a:r>
              <a:rPr altLang="en-US"/>
              <a:t>evaluate the feasibility </a:t>
            </a:r>
            <a:br>
              <a:rPr altLang="en-US"/>
            </a:br>
            <a:r>
              <a:rPr altLang="en-US"/>
              <a:t>of alternative systems.</a:t>
            </a:r>
          </a:p>
          <a:p>
            <a:pPr>
              <a:buClr>
                <a:srgbClr val="376092"/>
              </a:buClr>
            </a:pPr>
            <a:endParaRPr altLang="en-US"/>
          </a:p>
        </p:txBody>
      </p:sp>
      <p:pic>
        <p:nvPicPr>
          <p:cNvPr id="12292" name="Picture 2">
            <a:extLst>
              <a:ext uri="{FF2B5EF4-FFF2-40B4-BE49-F238E27FC236}">
                <a16:creationId xmlns:a16="http://schemas.microsoft.com/office/drawing/2014/main" id="{3EDFA84C-B02F-2747-AAC8-D055289731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3575" y="3159125"/>
            <a:ext cx="3017838" cy="3079750"/>
          </a:xfrm>
          <a:prstGeom prst="rect">
            <a:avLst/>
          </a:prstGeom>
          <a:noFill/>
          <a:ln w="1587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853DE028-A341-BB4C-81CF-75A3FDDB6F93}"/>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3314" name="Content Placeholder 2">
            <a:extLst>
              <a:ext uri="{FF2B5EF4-FFF2-40B4-BE49-F238E27FC236}">
                <a16:creationId xmlns:a16="http://schemas.microsoft.com/office/drawing/2014/main" id="{F736E923-1DD6-044E-A52F-B1DDE81F7EF8}"/>
              </a:ext>
            </a:extLst>
          </p:cNvPr>
          <p:cNvSpPr>
            <a:spLocks noGrp="1"/>
          </p:cNvSpPr>
          <p:nvPr>
            <p:ph idx="1"/>
          </p:nvPr>
        </p:nvSpPr>
        <p:spPr>
          <a:xfrm>
            <a:off x="1555750" y="1600200"/>
            <a:ext cx="7131050" cy="4525963"/>
          </a:xfrm>
        </p:spPr>
        <p:txBody>
          <a:bodyPr/>
          <a:lstStyle/>
          <a:p>
            <a:pPr>
              <a:buClr>
                <a:srgbClr val="376092"/>
              </a:buClr>
            </a:pPr>
            <a:r>
              <a:rPr altLang="en-US"/>
              <a:t>Identify, acquire, and test new system software and hardware.</a:t>
            </a:r>
          </a:p>
          <a:p>
            <a:pPr>
              <a:buClr>
                <a:srgbClr val="376092"/>
              </a:buClr>
            </a:pPr>
            <a:r>
              <a:rPr altLang="en-US"/>
              <a:t>Switch from an existing information system to a new one with minimal risk.</a:t>
            </a:r>
          </a:p>
          <a:p>
            <a:pPr>
              <a:buClr>
                <a:srgbClr val="376092"/>
              </a:buClr>
            </a:pPr>
            <a:r>
              <a:rPr altLang="en-US"/>
              <a:t>Perform system audits and periodic evaluations.</a:t>
            </a:r>
          </a:p>
          <a:p>
            <a:pPr>
              <a:buClr>
                <a:srgbClr val="376092"/>
              </a:buClr>
            </a:pPr>
            <a:r>
              <a:rPr altLang="en-US"/>
              <a:t>Describe prototyping and rapid applications development.</a:t>
            </a:r>
          </a:p>
        </p:txBody>
      </p:sp>
    </p:spTree>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AA5BED05-C708-8349-816F-F546D3038DC1}"/>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4338" name="Content Placeholder 2">
            <a:extLst>
              <a:ext uri="{FF2B5EF4-FFF2-40B4-BE49-F238E27FC236}">
                <a16:creationId xmlns:a16="http://schemas.microsoft.com/office/drawing/2014/main" id="{FD1DAA1A-6364-5247-A356-8FEAF39A7A69}"/>
              </a:ext>
            </a:extLst>
          </p:cNvPr>
          <p:cNvSpPr>
            <a:spLocks noGrp="1"/>
          </p:cNvSpPr>
          <p:nvPr>
            <p:ph idx="1"/>
          </p:nvPr>
        </p:nvSpPr>
        <p:spPr>
          <a:xfrm>
            <a:off x="898525" y="1457325"/>
            <a:ext cx="7131050" cy="4525963"/>
          </a:xfrm>
        </p:spPr>
        <p:txBody>
          <a:bodyPr/>
          <a:lstStyle/>
          <a:p>
            <a:pPr>
              <a:buClr>
                <a:srgbClr val="376092"/>
              </a:buClr>
            </a:pPr>
            <a:r>
              <a:rPr altLang="en-US"/>
              <a:t>Most people in an organization are involved with an information system of some kind.</a:t>
            </a:r>
          </a:p>
          <a:p>
            <a:pPr>
              <a:buClr>
                <a:srgbClr val="376092"/>
              </a:buClr>
            </a:pPr>
            <a:r>
              <a:rPr altLang="en-US"/>
              <a:t>For the organization to create </a:t>
            </a:r>
            <a:br>
              <a:rPr altLang="en-US"/>
            </a:br>
            <a:r>
              <a:rPr altLang="en-US"/>
              <a:t>and use the system requires </a:t>
            </a:r>
            <a:br>
              <a:rPr altLang="en-US"/>
            </a:br>
            <a:r>
              <a:rPr altLang="en-US"/>
              <a:t>thought and effort.</a:t>
            </a:r>
          </a:p>
          <a:p>
            <a:pPr>
              <a:buClr>
                <a:srgbClr val="376092"/>
              </a:buClr>
            </a:pPr>
            <a:r>
              <a:rPr altLang="en-US"/>
              <a:t>In this chapter, you learn</a:t>
            </a:r>
            <a:br>
              <a:rPr altLang="en-US"/>
            </a:br>
            <a:r>
              <a:rPr altLang="en-US"/>
              <a:t>about a six step process</a:t>
            </a:r>
            <a:br>
              <a:rPr altLang="en-US"/>
            </a:br>
            <a:r>
              <a:rPr altLang="en-US"/>
              <a:t>for performing systems</a:t>
            </a:r>
            <a:br>
              <a:rPr altLang="en-US"/>
            </a:br>
            <a:r>
              <a:rPr altLang="en-US"/>
              <a:t>analysis and design.</a:t>
            </a:r>
          </a:p>
          <a:p>
            <a:pPr>
              <a:buClr>
                <a:srgbClr val="376092"/>
              </a:buClr>
            </a:pPr>
            <a:endParaRPr altLang="en-US"/>
          </a:p>
        </p:txBody>
      </p:sp>
      <p:pic>
        <p:nvPicPr>
          <p:cNvPr id="14340" name="Picture 5" descr="C:\Users\Glen\Documents\McGraw-Hill\OLeary-CE2012\ART\ole16805_ch13\ole16805_cut1301.jpg">
            <a:extLst>
              <a:ext uri="{FF2B5EF4-FFF2-40B4-BE49-F238E27FC236}">
                <a16:creationId xmlns:a16="http://schemas.microsoft.com/office/drawing/2014/main" id="{B24F1A48-CD8B-024B-9DAA-229AF1179E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54725" y="3284538"/>
            <a:ext cx="2789238" cy="29749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12F027F3-2A94-4644-9F74-7CBEB4FF62D1}"/>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5362" name="Content Placeholder 2">
            <a:extLst>
              <a:ext uri="{FF2B5EF4-FFF2-40B4-BE49-F238E27FC236}">
                <a16:creationId xmlns:a16="http://schemas.microsoft.com/office/drawing/2014/main" id="{A9919BEC-28B4-FA4B-8A2E-E43F72326B06}"/>
              </a:ext>
            </a:extLst>
          </p:cNvPr>
          <p:cNvSpPr>
            <a:spLocks noGrp="1"/>
          </p:cNvSpPr>
          <p:nvPr>
            <p:ph idx="1"/>
          </p:nvPr>
        </p:nvSpPr>
        <p:spPr>
          <a:xfrm>
            <a:off x="1555750" y="1600200"/>
            <a:ext cx="7131050" cy="4525963"/>
          </a:xfrm>
        </p:spPr>
        <p:txBody>
          <a:bodyPr/>
          <a:lstStyle/>
          <a:p>
            <a:pPr>
              <a:buClr>
                <a:srgbClr val="376092"/>
              </a:buClr>
            </a:pPr>
            <a:r>
              <a:rPr altLang="en-US"/>
              <a:t>Six-phase problem-solving procedure for examining and improving an information system</a:t>
            </a:r>
          </a:p>
          <a:p>
            <a:pPr>
              <a:buClr>
                <a:srgbClr val="376092"/>
              </a:buClr>
            </a:pPr>
            <a:endParaRPr altLang="en-US"/>
          </a:p>
        </p:txBody>
      </p:sp>
      <p:pic>
        <p:nvPicPr>
          <p:cNvPr id="15364" name="Picture 5" descr="C:\Users\Glen\Documents\McGraw-Hill\OLeary-CE2012\ART\ole16805_ch13\ole16805_1301.jpg">
            <a:extLst>
              <a:ext uri="{FF2B5EF4-FFF2-40B4-BE49-F238E27FC236}">
                <a16:creationId xmlns:a16="http://schemas.microsoft.com/office/drawing/2014/main" id="{A74829FC-C4DA-FC49-8A9E-9B1352FD5B84}"/>
              </a:ext>
            </a:extLst>
          </p:cNvPr>
          <p:cNvPicPr>
            <a:picLocks noChangeAspect="1" noChangeArrowheads="1"/>
          </p:cNvPicPr>
          <p:nvPr/>
        </p:nvPicPr>
        <p:blipFill>
          <a:blip r:embed="rId4">
            <a:clrChange>
              <a:clrFrom>
                <a:srgbClr val="F7F8F2"/>
              </a:clrFrom>
              <a:clrTo>
                <a:srgbClr val="F7F8F2">
                  <a:alpha val="0"/>
                </a:srgbClr>
              </a:clrTo>
            </a:clrChange>
            <a:extLst>
              <a:ext uri="{28A0092B-C50C-407E-A947-70E740481C1C}">
                <a14:useLocalDpi xmlns:a14="http://schemas.microsoft.com/office/drawing/2010/main" val="0"/>
              </a:ext>
            </a:extLst>
          </a:blip>
          <a:srcRect/>
          <a:stretch>
            <a:fillRect/>
          </a:stretch>
        </p:blipFill>
        <p:spPr bwMode="auto">
          <a:xfrm>
            <a:off x="2952750" y="2632075"/>
            <a:ext cx="3932238" cy="354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62C77384-71AC-8441-93B8-A7A17592F430}"/>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7410" name="Content Placeholder 2">
            <a:extLst>
              <a:ext uri="{FF2B5EF4-FFF2-40B4-BE49-F238E27FC236}">
                <a16:creationId xmlns:a16="http://schemas.microsoft.com/office/drawing/2014/main" id="{2762A9C2-49B3-E140-A5D8-E18894766E17}"/>
              </a:ext>
            </a:extLst>
          </p:cNvPr>
          <p:cNvSpPr>
            <a:spLocks noGrp="1"/>
          </p:cNvSpPr>
          <p:nvPr>
            <p:ph idx="1"/>
          </p:nvPr>
        </p:nvSpPr>
        <p:spPr>
          <a:xfrm>
            <a:off x="1555750" y="1600200"/>
            <a:ext cx="7131050" cy="4525963"/>
          </a:xfrm>
        </p:spPr>
        <p:txBody>
          <a:bodyPr/>
          <a:lstStyle/>
          <a:p>
            <a:pPr>
              <a:buClr>
                <a:srgbClr val="376092"/>
              </a:buClr>
            </a:pPr>
            <a:r>
              <a:rPr altLang="en-US"/>
              <a:t>The preliminary investigation determines the need for a new information system</a:t>
            </a:r>
          </a:p>
          <a:p>
            <a:pPr>
              <a:buClr>
                <a:srgbClr val="376092"/>
              </a:buClr>
            </a:pPr>
            <a:endParaRPr altLang="en-US"/>
          </a:p>
        </p:txBody>
      </p:sp>
      <p:pic>
        <p:nvPicPr>
          <p:cNvPr id="17412" name="Picture 6" descr="C:\Users\Glen\Documents\McGraw-Hill\OLeary-CE2012\ART\ole16805_ch13\ole16805_1303.jpg">
            <a:extLst>
              <a:ext uri="{FF2B5EF4-FFF2-40B4-BE49-F238E27FC236}">
                <a16:creationId xmlns:a16="http://schemas.microsoft.com/office/drawing/2014/main" id="{AD5E1C16-5D28-2D45-B58A-A5F6B2CD800C}"/>
              </a:ext>
            </a:extLst>
          </p:cNvPr>
          <p:cNvPicPr>
            <a:picLocks noChangeAspect="1" noChangeArrowheads="1"/>
          </p:cNvPicPr>
          <p:nvPr/>
        </p:nvPicPr>
        <p:blipFill>
          <a:blip r:embed="rId4">
            <a:clrChange>
              <a:clrFrom>
                <a:srgbClr val="F8F9F3"/>
              </a:clrFrom>
              <a:clrTo>
                <a:srgbClr val="F8F9F3">
                  <a:alpha val="0"/>
                </a:srgbClr>
              </a:clrTo>
            </a:clrChange>
            <a:extLst>
              <a:ext uri="{28A0092B-C50C-407E-A947-70E740481C1C}">
                <a14:useLocalDpi xmlns:a14="http://schemas.microsoft.com/office/drawing/2010/main" val="0"/>
              </a:ext>
            </a:extLst>
          </a:blip>
          <a:srcRect/>
          <a:stretch>
            <a:fillRect/>
          </a:stretch>
        </p:blipFill>
        <p:spPr bwMode="auto">
          <a:xfrm>
            <a:off x="2495550" y="2597150"/>
            <a:ext cx="4846638" cy="384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3479EB7C-534C-E94B-94DF-726D9145A076}"/>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19458" name="Content Placeholder 2">
            <a:extLst>
              <a:ext uri="{FF2B5EF4-FFF2-40B4-BE49-F238E27FC236}">
                <a16:creationId xmlns:a16="http://schemas.microsoft.com/office/drawing/2014/main" id="{C3F11A70-C991-C145-8226-77BFC444E4DD}"/>
              </a:ext>
            </a:extLst>
          </p:cNvPr>
          <p:cNvSpPr>
            <a:spLocks noGrp="1"/>
          </p:cNvSpPr>
          <p:nvPr>
            <p:ph idx="1"/>
          </p:nvPr>
        </p:nvSpPr>
        <p:spPr>
          <a:xfrm>
            <a:off x="1555750" y="1600200"/>
            <a:ext cx="7131050" cy="4525963"/>
          </a:xfrm>
        </p:spPr>
        <p:txBody>
          <a:bodyPr/>
          <a:lstStyle/>
          <a:p>
            <a:pPr>
              <a:buClr>
                <a:srgbClr val="376092"/>
              </a:buClr>
            </a:pPr>
            <a:r>
              <a:rPr altLang="en-US"/>
              <a:t>Data is collected about the present system and then analyzed to determine the new requirements</a:t>
            </a:r>
          </a:p>
          <a:p>
            <a:pPr>
              <a:buClr>
                <a:srgbClr val="376092"/>
              </a:buClr>
            </a:pPr>
            <a:endParaRPr altLang="en-US"/>
          </a:p>
        </p:txBody>
      </p:sp>
      <p:pic>
        <p:nvPicPr>
          <p:cNvPr id="19460" name="Picture 6" descr="C:\Users\Glen\Documents\McGraw-Hill\OLeary-CE2012\ART\ole16805_ch13\ole16805_1305.jpg">
            <a:extLst>
              <a:ext uri="{FF2B5EF4-FFF2-40B4-BE49-F238E27FC236}">
                <a16:creationId xmlns:a16="http://schemas.microsoft.com/office/drawing/2014/main" id="{972C1325-E802-C644-BEC6-22F77941D23A}"/>
              </a:ext>
            </a:extLst>
          </p:cNvPr>
          <p:cNvPicPr>
            <a:picLocks noChangeAspect="1" noChangeArrowheads="1"/>
          </p:cNvPicPr>
          <p:nvPr/>
        </p:nvPicPr>
        <p:blipFill>
          <a:blip r:embed="rId4">
            <a:clrChange>
              <a:clrFrom>
                <a:srgbClr val="FEFDF9"/>
              </a:clrFrom>
              <a:clrTo>
                <a:srgbClr val="FEFDF9">
                  <a:alpha val="0"/>
                </a:srgbClr>
              </a:clrTo>
            </a:clrChange>
            <a:extLst>
              <a:ext uri="{28A0092B-C50C-407E-A947-70E740481C1C}">
                <a14:useLocalDpi xmlns:a14="http://schemas.microsoft.com/office/drawing/2010/main" val="0"/>
              </a:ext>
            </a:extLst>
          </a:blip>
          <a:srcRect/>
          <a:stretch>
            <a:fillRect/>
          </a:stretch>
        </p:blipFill>
        <p:spPr bwMode="auto">
          <a:xfrm>
            <a:off x="2770188" y="2981325"/>
            <a:ext cx="4297362" cy="347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miter lim="800000"/>
                <a:headEnd/>
                <a:tailEnd/>
              </a14:hiddenLine>
            </a:ext>
          </a:extLst>
        </p:spPr>
      </p:pic>
    </p:spTree>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668FA4FE-75AD-EB40-9DA9-61996EA2620D}"/>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42925" y="268288"/>
            <a:ext cx="8521700" cy="1158875"/>
          </a:xfrm>
        </p:spPr>
      </p:pic>
      <p:sp>
        <p:nvSpPr>
          <p:cNvPr id="21506" name="Content Placeholder 2">
            <a:extLst>
              <a:ext uri="{FF2B5EF4-FFF2-40B4-BE49-F238E27FC236}">
                <a16:creationId xmlns:a16="http://schemas.microsoft.com/office/drawing/2014/main" id="{F7E4D27E-CE2E-0F48-AA0D-9BE2EC3EF9A9}"/>
              </a:ext>
            </a:extLst>
          </p:cNvPr>
          <p:cNvSpPr>
            <a:spLocks noGrp="1"/>
          </p:cNvSpPr>
          <p:nvPr>
            <p:ph idx="1"/>
          </p:nvPr>
        </p:nvSpPr>
        <p:spPr>
          <a:xfrm>
            <a:off x="1112838" y="1600200"/>
            <a:ext cx="7131050" cy="4525963"/>
          </a:xfrm>
        </p:spPr>
        <p:txBody>
          <a:bodyPr/>
          <a:lstStyle/>
          <a:p>
            <a:pPr>
              <a:buClr>
                <a:srgbClr val="376092"/>
              </a:buClr>
            </a:pPr>
            <a:r>
              <a:rPr altLang="en-US">
                <a:solidFill>
                  <a:schemeClr val="accent1"/>
                </a:solidFill>
              </a:rPr>
              <a:t>Checklists</a:t>
            </a:r>
          </a:p>
          <a:p>
            <a:pPr>
              <a:buClr>
                <a:srgbClr val="376092"/>
              </a:buClr>
            </a:pPr>
            <a:r>
              <a:rPr altLang="en-US">
                <a:solidFill>
                  <a:schemeClr val="accent1"/>
                </a:solidFill>
              </a:rPr>
              <a:t>Top-down analysis method</a:t>
            </a:r>
          </a:p>
          <a:p>
            <a:pPr>
              <a:buClr>
                <a:srgbClr val="376092"/>
              </a:buClr>
            </a:pPr>
            <a:r>
              <a:rPr altLang="en-US">
                <a:solidFill>
                  <a:schemeClr val="accent1"/>
                </a:solidFill>
                <a:hlinkClick r:id="rId4" action="ppaction://hlinksldjump"/>
              </a:rPr>
              <a:t>Grid charts</a:t>
            </a:r>
            <a:endParaRPr altLang="en-US">
              <a:solidFill>
                <a:schemeClr val="accent1"/>
              </a:solidFill>
            </a:endParaRPr>
          </a:p>
          <a:p>
            <a:pPr>
              <a:buClr>
                <a:srgbClr val="376092"/>
              </a:buClr>
            </a:pPr>
            <a:r>
              <a:rPr altLang="en-US">
                <a:solidFill>
                  <a:schemeClr val="accent1"/>
                </a:solidFill>
                <a:hlinkClick r:id="rId4" action="ppaction://hlinksldjump"/>
              </a:rPr>
              <a:t>Decision tables</a:t>
            </a:r>
            <a:endParaRPr altLang="en-US">
              <a:solidFill>
                <a:schemeClr val="accent1"/>
              </a:solidFill>
            </a:endParaRPr>
          </a:p>
          <a:p>
            <a:pPr>
              <a:buClr>
                <a:srgbClr val="376092"/>
              </a:buClr>
            </a:pPr>
            <a:r>
              <a:rPr altLang="en-US">
                <a:solidFill>
                  <a:schemeClr val="accent1"/>
                </a:solidFill>
                <a:hlinkClick r:id="rId5" action="ppaction://hlinksldjump"/>
              </a:rPr>
              <a:t>System flowcharts</a:t>
            </a:r>
            <a:endParaRPr altLang="en-US">
              <a:solidFill>
                <a:schemeClr val="accent1"/>
              </a:solidFill>
            </a:endParaRPr>
          </a:p>
          <a:p>
            <a:pPr>
              <a:buClr>
                <a:srgbClr val="376092"/>
              </a:buClr>
            </a:pPr>
            <a:r>
              <a:rPr altLang="en-US">
                <a:solidFill>
                  <a:schemeClr val="accent1"/>
                </a:solidFill>
                <a:hlinkClick r:id="rId5" action="ppaction://hlinksldjump"/>
              </a:rPr>
              <a:t>Data flow diagrams</a:t>
            </a:r>
            <a:endParaRPr altLang="en-US">
              <a:solidFill>
                <a:schemeClr val="accent1"/>
              </a:solidFill>
            </a:endParaRPr>
          </a:p>
          <a:p>
            <a:pPr>
              <a:buClr>
                <a:srgbClr val="376092"/>
              </a:buClr>
            </a:pPr>
            <a:r>
              <a:rPr altLang="en-US">
                <a:solidFill>
                  <a:schemeClr val="accent1"/>
                </a:solidFill>
              </a:rPr>
              <a:t>Automated design tools</a:t>
            </a:r>
          </a:p>
          <a:p>
            <a:pPr lvl="1"/>
            <a:r>
              <a:rPr altLang="en-US">
                <a:solidFill>
                  <a:schemeClr val="accent1"/>
                </a:solidFill>
              </a:rPr>
              <a:t>Computer-aided software engineering tools (CASE)</a:t>
            </a:r>
          </a:p>
          <a:p>
            <a:pPr>
              <a:buClr>
                <a:srgbClr val="376092"/>
              </a:buClr>
            </a:pPr>
            <a:endParaRPr altLang="en-US"/>
          </a:p>
        </p:txBody>
      </p:sp>
      <p:pic>
        <p:nvPicPr>
          <p:cNvPr id="21508" name="Picture 5" descr="C:\Users\Glen\Documents\McGraw-Hill\OLeary-CE2012\ART\ole16805_ch13\ole16805_1316.jpg">
            <a:extLst>
              <a:ext uri="{FF2B5EF4-FFF2-40B4-BE49-F238E27FC236}">
                <a16:creationId xmlns:a16="http://schemas.microsoft.com/office/drawing/2014/main" id="{1AED8F66-289C-AD4B-9756-E7D2CA3342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2363" y="1731963"/>
            <a:ext cx="2286000" cy="342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Title 1">
            <a:extLst>
              <a:ext uri="{FF2B5EF4-FFF2-40B4-BE49-F238E27FC236}">
                <a16:creationId xmlns:a16="http://schemas.microsoft.com/office/drawing/2014/main" id="{113DF826-07A2-954A-8194-48519B0C43C0}"/>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bwMode="auto">
          <a:xfrm>
            <a:off x="573088" y="360363"/>
            <a:ext cx="8448675" cy="962025"/>
          </a:xfrm>
        </p:spPr>
      </p:pic>
      <p:pic>
        <p:nvPicPr>
          <p:cNvPr id="23555" name="Picture 16" descr="C:\Users\Glen\Documents\McGraw-Hill\OLeary-CE2012\ART\ole16805_ch13\ole16805_1307.jpg">
            <a:extLst>
              <a:ext uri="{FF2B5EF4-FFF2-40B4-BE49-F238E27FC236}">
                <a16:creationId xmlns:a16="http://schemas.microsoft.com/office/drawing/2014/main" id="{81516AA6-93AE-EE4D-8122-0D7EBAE95A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5325" y="1698625"/>
            <a:ext cx="4206875"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Box 6">
            <a:extLst>
              <a:ext uri="{FF2B5EF4-FFF2-40B4-BE49-F238E27FC236}">
                <a16:creationId xmlns:a16="http://schemas.microsoft.com/office/drawing/2014/main" id="{D347B61F-B880-3549-912E-B6CE31EB54CF}"/>
              </a:ext>
            </a:extLst>
          </p:cNvPr>
          <p:cNvSpPr txBox="1">
            <a:spLocks noChangeArrowheads="1"/>
          </p:cNvSpPr>
          <p:nvPr/>
        </p:nvSpPr>
        <p:spPr bwMode="auto">
          <a:xfrm>
            <a:off x="1498600" y="1328738"/>
            <a:ext cx="2606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pPr algn="ctr"/>
            <a:r>
              <a:rPr lang="en-US" altLang="en-US" b="1" i="1">
                <a:solidFill>
                  <a:schemeClr val="accent1"/>
                </a:solidFill>
              </a:rPr>
              <a:t>Grid Chart</a:t>
            </a:r>
          </a:p>
        </p:txBody>
      </p:sp>
      <p:pic>
        <p:nvPicPr>
          <p:cNvPr id="23557" name="Picture 17" descr="C:\Users\Glen\Documents\McGraw-Hill\OLeary-CE2012\ART\ole16805_ch13\ole16805_1308.jpg">
            <a:extLst>
              <a:ext uri="{FF2B5EF4-FFF2-40B4-BE49-F238E27FC236}">
                <a16:creationId xmlns:a16="http://schemas.microsoft.com/office/drawing/2014/main" id="{726E6F0E-79C4-0149-A7DF-4957AA8BAAC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14888" y="3217863"/>
            <a:ext cx="4297362"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TextBox 10">
            <a:extLst>
              <a:ext uri="{FF2B5EF4-FFF2-40B4-BE49-F238E27FC236}">
                <a16:creationId xmlns:a16="http://schemas.microsoft.com/office/drawing/2014/main" id="{8A178D06-56E2-7A48-B96A-6027C5E10FC4}"/>
              </a:ext>
            </a:extLst>
          </p:cNvPr>
          <p:cNvSpPr txBox="1">
            <a:spLocks noChangeArrowheads="1"/>
          </p:cNvSpPr>
          <p:nvPr/>
        </p:nvSpPr>
        <p:spPr bwMode="auto">
          <a:xfrm>
            <a:off x="5310188" y="2771775"/>
            <a:ext cx="3289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pPr algn="ctr"/>
            <a:r>
              <a:rPr lang="en-US" altLang="en-US" b="1" i="1">
                <a:solidFill>
                  <a:schemeClr val="accent1"/>
                </a:solidFill>
              </a:rPr>
              <a:t>Decision Table</a:t>
            </a:r>
          </a:p>
        </p:txBody>
      </p:sp>
      <p:sp>
        <p:nvSpPr>
          <p:cNvPr id="23559" name="Text Box 4">
            <a:hlinkClick r:id="rId6" action="ppaction://hlinksldjump"/>
            <a:extLst>
              <a:ext uri="{FF2B5EF4-FFF2-40B4-BE49-F238E27FC236}">
                <a16:creationId xmlns:a16="http://schemas.microsoft.com/office/drawing/2014/main" id="{221C9BFD-B863-7A48-8564-C28801628655}"/>
              </a:ext>
            </a:extLst>
          </p:cNvPr>
          <p:cNvSpPr txBox="1">
            <a:spLocks noChangeArrowheads="1"/>
          </p:cNvSpPr>
          <p:nvPr/>
        </p:nvSpPr>
        <p:spPr bwMode="auto">
          <a:xfrm>
            <a:off x="7772400" y="5761038"/>
            <a:ext cx="1285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w Cen MT" panose="020B0602020104020603" pitchFamily="34" charset="77"/>
              </a:defRPr>
            </a:lvl1pPr>
            <a:lvl2pPr marL="742950" indent="-285750">
              <a:defRPr>
                <a:solidFill>
                  <a:schemeClr val="tx1"/>
                </a:solidFill>
                <a:latin typeface="Tw Cen MT" panose="020B0602020104020603" pitchFamily="34" charset="77"/>
              </a:defRPr>
            </a:lvl2pPr>
            <a:lvl3pPr marL="1143000" indent="-228600">
              <a:defRPr>
                <a:solidFill>
                  <a:schemeClr val="tx1"/>
                </a:solidFill>
                <a:latin typeface="Tw Cen MT" panose="020B0602020104020603" pitchFamily="34" charset="77"/>
              </a:defRPr>
            </a:lvl3pPr>
            <a:lvl4pPr marL="1600200" indent="-228600">
              <a:defRPr>
                <a:solidFill>
                  <a:schemeClr val="tx1"/>
                </a:solidFill>
                <a:latin typeface="Tw Cen MT" panose="020B0602020104020603" pitchFamily="34" charset="77"/>
              </a:defRPr>
            </a:lvl4pPr>
            <a:lvl5pPr marL="2057400" indent="-228600">
              <a:defRPr>
                <a:solidFill>
                  <a:schemeClr val="tx1"/>
                </a:solidFill>
                <a:latin typeface="Tw Cen MT" panose="020B0602020104020603" pitchFamily="34" charset="77"/>
              </a:defRPr>
            </a:lvl5pPr>
            <a:lvl6pPr marL="2514600" indent="-228600" fontAlgn="base">
              <a:spcBef>
                <a:spcPct val="0"/>
              </a:spcBef>
              <a:spcAft>
                <a:spcPct val="0"/>
              </a:spcAft>
              <a:defRPr>
                <a:solidFill>
                  <a:schemeClr val="tx1"/>
                </a:solidFill>
                <a:latin typeface="Tw Cen MT" panose="020B0602020104020603" pitchFamily="34" charset="77"/>
              </a:defRPr>
            </a:lvl6pPr>
            <a:lvl7pPr marL="2971800" indent="-228600" fontAlgn="base">
              <a:spcBef>
                <a:spcPct val="0"/>
              </a:spcBef>
              <a:spcAft>
                <a:spcPct val="0"/>
              </a:spcAft>
              <a:defRPr>
                <a:solidFill>
                  <a:schemeClr val="tx1"/>
                </a:solidFill>
                <a:latin typeface="Tw Cen MT" panose="020B0602020104020603" pitchFamily="34" charset="77"/>
              </a:defRPr>
            </a:lvl7pPr>
            <a:lvl8pPr marL="3429000" indent="-228600" fontAlgn="base">
              <a:spcBef>
                <a:spcPct val="0"/>
              </a:spcBef>
              <a:spcAft>
                <a:spcPct val="0"/>
              </a:spcAft>
              <a:defRPr>
                <a:solidFill>
                  <a:schemeClr val="tx1"/>
                </a:solidFill>
                <a:latin typeface="Tw Cen MT" panose="020B0602020104020603" pitchFamily="34" charset="77"/>
              </a:defRPr>
            </a:lvl8pPr>
            <a:lvl9pPr marL="3886200" indent="-228600" fontAlgn="base">
              <a:spcBef>
                <a:spcPct val="0"/>
              </a:spcBef>
              <a:spcAft>
                <a:spcPct val="0"/>
              </a:spcAft>
              <a:defRPr>
                <a:solidFill>
                  <a:schemeClr val="tx1"/>
                </a:solidFill>
                <a:latin typeface="Tw Cen MT" panose="020B0602020104020603" pitchFamily="34" charset="77"/>
              </a:defRPr>
            </a:lvl9pPr>
          </a:lstStyle>
          <a:p>
            <a:pPr algn="ctr">
              <a:spcBef>
                <a:spcPct val="50000"/>
              </a:spcBef>
            </a:pPr>
            <a:r>
              <a:rPr lang="en-US" altLang="en-US" sz="2000" b="1">
                <a:solidFill>
                  <a:schemeClr val="tx2"/>
                </a:solidFill>
                <a:latin typeface="Arial" panose="020B0604020202020204" pitchFamily="34" charset="0"/>
                <a:hlinkClick r:id="rId6" action="ppaction://hlinksldjump"/>
              </a:rPr>
              <a:t>Return</a:t>
            </a:r>
            <a:endParaRPr lang="en-US" altLang="en-US" sz="2000" b="1">
              <a:solidFill>
                <a:schemeClr val="tx2"/>
              </a:solidFill>
              <a:latin typeface="Arial" panose="020B0604020202020204" pitchFamily="34" charset="0"/>
            </a:endParaRPr>
          </a:p>
        </p:txBody>
      </p:sp>
    </p:spTree>
  </p:cSld>
  <p:clrMapOvr>
    <a:masterClrMapping/>
  </p:clrMapOvr>
  <p:transition spd="slow">
    <p:cover/>
  </p:transition>
</p:sld>
</file>

<file path=ppt/theme/theme1.xml><?xml version="1.0" encoding="utf-8"?>
<a:theme xmlns:a="http://schemas.openxmlformats.org/drawingml/2006/main" name="1_Computing Essentials 2013 Template">
  <a:themeElements>
    <a:clrScheme name="Custom 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F497D"/>
      </a:hlink>
      <a:folHlink>
        <a:srgbClr val="17365D"/>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Computing Essentials 2013 Template</Template>
  <TotalTime>157</TotalTime>
  <Words>2156</Words>
  <Application>Microsoft Macintosh PowerPoint</Application>
  <PresentationFormat>On-screen Show (4:3)</PresentationFormat>
  <Paragraphs>133</Paragraphs>
  <Slides>19</Slides>
  <Notes>15</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Tw Cen MT</vt:lpstr>
      <vt:lpstr>Arial</vt:lpstr>
      <vt:lpstr>Wingdings</vt:lpstr>
      <vt:lpstr>Calibri</vt:lpstr>
      <vt:lpstr>Corbel</vt:lpstr>
      <vt:lpstr>1_Computing Essentials 2013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Analysis and Design</dc:title>
  <dc:creator>Zouharis</dc:creator>
  <cp:lastModifiedBy>sharin</cp:lastModifiedBy>
  <cp:revision>48</cp:revision>
  <dcterms:created xsi:type="dcterms:W3CDTF">2011-11-09T14:37:29Z</dcterms:created>
  <dcterms:modified xsi:type="dcterms:W3CDTF">2018-11-25T03:14:09Z</dcterms:modified>
</cp:coreProperties>
</file>