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61456" autoAdjust="0"/>
  </p:normalViewPr>
  <p:slideViewPr>
    <p:cSldViewPr snapToGrid="0">
      <p:cViewPr varScale="1">
        <p:scale>
          <a:sx n="39" d="100"/>
          <a:sy n="39" d="100"/>
        </p:scale>
        <p:origin x="2132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410EC9-91BA-47F0-B376-64D439DE5470}" type="datetimeFigureOut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2AB399-974A-47D0-868B-8E49AC2E8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63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sinessdictionary.com/definition/online.html" TargetMode="External"/><Relationship Id="rId13" Type="http://schemas.openxmlformats.org/officeDocument/2006/relationships/hyperlink" Target="http://www.businessdictionary.com/definition/form.html" TargetMode="External"/><Relationship Id="rId3" Type="http://schemas.openxmlformats.org/officeDocument/2006/relationships/hyperlink" Target="http://www.businessdictionary.com/definition/provider.html" TargetMode="External"/><Relationship Id="rId7" Type="http://schemas.openxmlformats.org/officeDocument/2006/relationships/hyperlink" Target="http://www.businessdictionary.com/definition/internet.html" TargetMode="External"/><Relationship Id="rId12" Type="http://schemas.openxmlformats.org/officeDocument/2006/relationships/hyperlink" Target="http://www.businessdictionary.com/definition/internet-service-provider-ISP.html" TargetMode="External"/><Relationship Id="rId2" Type="http://schemas.openxmlformats.org/officeDocument/2006/relationships/slide" Target="../slides/slide22.xml"/><Relationship Id="rId16" Type="http://schemas.openxmlformats.org/officeDocument/2006/relationships/hyperlink" Target="http://www.businessdictionary.com/definition/information-utility-IU.html#ixzz2lnV1R759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businessdictionary.com/definition/access.html" TargetMode="External"/><Relationship Id="rId11" Type="http://schemas.openxmlformats.org/officeDocument/2006/relationships/hyperlink" Target="http://www.businessdictionary.com/definition/International-Accounting-Standards-IAS.html" TargetMode="External"/><Relationship Id="rId5" Type="http://schemas.openxmlformats.org/officeDocument/2006/relationships/hyperlink" Target="http://www.businessdictionary.com/definition/content.html" TargetMode="External"/><Relationship Id="rId15" Type="http://schemas.openxmlformats.org/officeDocument/2006/relationships/hyperlink" Target="http://www.businessdictionary.com/definition/provide.html" TargetMode="External"/><Relationship Id="rId10" Type="http://schemas.openxmlformats.org/officeDocument/2006/relationships/hyperlink" Target="http://www.businessdictionary.com/definition/internet-access-provider-IAP.html" TargetMode="External"/><Relationship Id="rId4" Type="http://schemas.openxmlformats.org/officeDocument/2006/relationships/hyperlink" Target="http://www.businessdictionary.com/definition/information.html" TargetMode="External"/><Relationship Id="rId9" Type="http://schemas.openxmlformats.org/officeDocument/2006/relationships/hyperlink" Target="http://www.businessdictionary.com/definition/AOL.html" TargetMode="External"/><Relationship Id="rId14" Type="http://schemas.openxmlformats.org/officeDocument/2006/relationships/hyperlink" Target="http://www.businessdictionary.com/definition/type.html" TargetMode="External"/></Relationships>
</file>

<file path=ppt/notesSlides/_rels/notes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sinessdictionary.com/definition/technique.html" TargetMode="External"/><Relationship Id="rId13" Type="http://schemas.openxmlformats.org/officeDocument/2006/relationships/hyperlink" Target="http://www.businessdictionary.com/definition/pattern.html" TargetMode="External"/><Relationship Id="rId18" Type="http://schemas.openxmlformats.org/officeDocument/2006/relationships/hyperlink" Target="http://www.businessdictionary.com/definition/rule.html" TargetMode="External"/><Relationship Id="rId3" Type="http://schemas.openxmlformats.org/officeDocument/2006/relationships/hyperlink" Target="http://www.businessdictionary.com/definition/amount.html" TargetMode="External"/><Relationship Id="rId21" Type="http://schemas.openxmlformats.org/officeDocument/2006/relationships/hyperlink" Target="http://www.businessdictionary.com/definition/surfing.html" TargetMode="External"/><Relationship Id="rId7" Type="http://schemas.openxmlformats.org/officeDocument/2006/relationships/hyperlink" Target="http://www.businessdictionary.com/definition/artificial-intelligence.html" TargetMode="External"/><Relationship Id="rId12" Type="http://schemas.openxmlformats.org/officeDocument/2006/relationships/hyperlink" Target="http://www.businessdictionary.com/definition/trend.html" TargetMode="External"/><Relationship Id="rId17" Type="http://schemas.openxmlformats.org/officeDocument/2006/relationships/hyperlink" Target="http://www.businessdictionary.com/definition/inference.html" TargetMode="External"/><Relationship Id="rId2" Type="http://schemas.openxmlformats.org/officeDocument/2006/relationships/slide" Target="../slides/slide23.xml"/><Relationship Id="rId16" Type="http://schemas.openxmlformats.org/officeDocument/2006/relationships/hyperlink" Target="http://www.businessdictionary.com/definition/draw.html" TargetMode="External"/><Relationship Id="rId20" Type="http://schemas.openxmlformats.org/officeDocument/2006/relationships/hyperlink" Target="http://www.businessdictionary.com/definition/call.html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businessdictionary.com/definition/use.html" TargetMode="External"/><Relationship Id="rId11" Type="http://schemas.openxmlformats.org/officeDocument/2006/relationships/hyperlink" Target="http://www.businessdictionary.com/definition/cluster-analysis.html" TargetMode="External"/><Relationship Id="rId5" Type="http://schemas.openxmlformats.org/officeDocument/2006/relationships/hyperlink" Target="http://www.businessdictionary.com/definition/information.html" TargetMode="External"/><Relationship Id="rId15" Type="http://schemas.openxmlformats.org/officeDocument/2006/relationships/hyperlink" Target="http://www.businessdictionary.com/definition/expert-system.html" TargetMode="External"/><Relationship Id="rId10" Type="http://schemas.openxmlformats.org/officeDocument/2006/relationships/hyperlink" Target="http://www.businessdictionary.com/definition/tool.html" TargetMode="External"/><Relationship Id="rId19" Type="http://schemas.openxmlformats.org/officeDocument/2006/relationships/hyperlink" Target="http://www.businessdictionary.com/definition/attempt.html" TargetMode="External"/><Relationship Id="rId4" Type="http://schemas.openxmlformats.org/officeDocument/2006/relationships/hyperlink" Target="http://www.businessdictionary.com/definition/data.html" TargetMode="External"/><Relationship Id="rId9" Type="http://schemas.openxmlformats.org/officeDocument/2006/relationships/hyperlink" Target="http://www.businessdictionary.com/definition/neural-network.html" TargetMode="External"/><Relationship Id="rId14" Type="http://schemas.openxmlformats.org/officeDocument/2006/relationships/hyperlink" Target="http://www.businessdictionary.com/definition/relationship.html" TargetMode="External"/><Relationship Id="rId22" Type="http://schemas.openxmlformats.org/officeDocument/2006/relationships/hyperlink" Target="http://www.businessdictionary.com/definition/data-mining.html#ixzz2lnVZmyUD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0B4BF-518C-4427-AE7B-0EE869789B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Fields or records structured in nodes; viewed as branches of an upside-down tree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Each item is subordinate to its parent node (Key Term); only one parent per node; parent can have several child nodes; sometimes described as a one-to-many relationship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The subordinate item is the child node to the parent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If parent node is deleted, all the child nodes are deleted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New parent node must be created before adding new child node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Limited by rigid structure; no connection between the child nodes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751D-811A-4FEB-8CBB-76DEF5AF96D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Also has hierarchical node arrangement -- but here child nodes may have more than one parent node, or a many-to-many relationship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The interconnected design allows for access via multiple pathways; i.e., more flexible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65973F-1C6F-428B-B05B-737FD5F1B6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No pre-determined access paths </a:t>
            </a:r>
            <a:r>
              <a:rPr lang="en-US" altLang="en-US" sz="1100" dirty="0" smtClean="0"/>
              <a:t>–</a:t>
            </a:r>
            <a:r>
              <a:rPr lang="en-US" altLang="en-US" dirty="0" smtClean="0"/>
              <a:t> Data stored in a collection of columns and rows called a table, or a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relation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Tables may be electronically linked via a key field containing common data item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Most valuable feature of relational database (Key Term): simplicity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Entries can be easily added, deleted, and modified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Common for microcomputers: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Access, Paradox, </a:t>
            </a:r>
            <a:r>
              <a:rPr lang="en-US" altLang="en-US" dirty="0" err="1" smtClean="0"/>
              <a:t>dBASE</a:t>
            </a:r>
            <a:r>
              <a:rPr lang="en-US" altLang="en-US" dirty="0" smtClean="0"/>
              <a:t>, R: Base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Widely used for mainframe and minicomputer systems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968F48-0CD6-4D58-8C2D-77601A5AF1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Includes additional or multiple dimensions called a data cube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Data can be viewed as a cube having three or more sides and consisting of cells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Each side is considered a dimension of the data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Used for complex relationships between data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Complex relationships between data can be represented and efficiently analyzed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Conceptualization – provide users with an intuitive model in which complex data and relationships can be conceptualized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Processing speed – analyzing and querying a large multidimensional database (Key Term) is faster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4D2BE4-D33A-4F93-AD0A-96CE9D0149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Objects – entities that contain both data and action that can be taken on that data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Classes – are similar objects grouped together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Entities – person, place, thing, or event that is to be described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Attributes – the description of entities; similar to fields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Methods – descriptions of how the data is to be manipulated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60AD65-EB9E-40DD-BF8A-F393216E5B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Four kinds of databases whether large or small, limited or widely accessible: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Individual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Company or shared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Distributed databases (Key Term)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Commercial databases (Key Term)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71F6AA-409C-4CD7-A353-8911D2FAE4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An individual database (Key Term) may be valuable if you are in sales.  For example: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Would allow you to keep track of your customer base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Sales managers can track their salespeople and their performance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An advertising account executive could keep track of what work and how many hours to charge each client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1394FF-4CA2-4F55-8FB2-D59B99EB6ED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Common operational database – contains details about the operations of a company and data that describes the day-to-day operations of the organization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Common user database – contains selected information both from the common operational database and from outside private databases.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C26E10-5558-4C35-B47F-D15D741A34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Examples of important commercial databases include: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CSI – offers consumer and business services, including electronic mail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Dialog Information Services – offers business information, as well as technical and scientific information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Dow Jones Interactive Publishing – provides world news and information on business, investments, and stocks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LexisNexis – offers news and information on legal, public records, and business issues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MY" altLang="en-US" smtClean="0"/>
              <a:t>Large-scale </a:t>
            </a:r>
            <a:r>
              <a:rPr lang="en-MY" altLang="en-US" smtClean="0">
                <a:hlinkClick r:id="rId3"/>
              </a:rPr>
              <a:t>provider</a:t>
            </a:r>
            <a:r>
              <a:rPr lang="en-MY" altLang="en-US" smtClean="0"/>
              <a:t> of </a:t>
            </a:r>
            <a:r>
              <a:rPr lang="en-MY" altLang="en-US" smtClean="0">
                <a:hlinkClick r:id="rId4"/>
              </a:rPr>
              <a:t>information</a:t>
            </a:r>
            <a:r>
              <a:rPr lang="en-MY" altLang="en-US" smtClean="0"/>
              <a:t> (</a:t>
            </a:r>
            <a:r>
              <a:rPr lang="en-MY" altLang="en-US" smtClean="0">
                <a:hlinkClick r:id="rId5"/>
              </a:rPr>
              <a:t>content</a:t>
            </a:r>
            <a:r>
              <a:rPr lang="en-MY" altLang="en-US" smtClean="0"/>
              <a:t>) and/or </a:t>
            </a:r>
            <a:r>
              <a:rPr lang="en-MY" altLang="en-US" smtClean="0">
                <a:hlinkClick r:id="rId6"/>
              </a:rPr>
              <a:t>access</a:t>
            </a:r>
            <a:r>
              <a:rPr lang="en-MY" altLang="en-US" smtClean="0"/>
              <a:t> to the </a:t>
            </a:r>
            <a:r>
              <a:rPr lang="en-MY" altLang="en-US" smtClean="0">
                <a:hlinkClick r:id="rId7"/>
              </a:rPr>
              <a:t>internet</a:t>
            </a:r>
            <a:r>
              <a:rPr lang="en-MY" altLang="en-US" smtClean="0"/>
              <a:t>, such as America </a:t>
            </a:r>
            <a:r>
              <a:rPr lang="en-MY" altLang="en-US" smtClean="0">
                <a:hlinkClick r:id="rId8"/>
              </a:rPr>
              <a:t>Online</a:t>
            </a:r>
            <a:r>
              <a:rPr lang="en-MY" altLang="en-US" smtClean="0"/>
              <a:t> (</a:t>
            </a:r>
            <a:r>
              <a:rPr lang="en-MY" altLang="en-US" smtClean="0">
                <a:hlinkClick r:id="rId9"/>
              </a:rPr>
              <a:t>AOL</a:t>
            </a:r>
            <a:r>
              <a:rPr lang="en-MY" altLang="en-US" smtClean="0"/>
              <a:t>). Together with </a:t>
            </a:r>
            <a:r>
              <a:rPr lang="en-MY" altLang="en-US" smtClean="0">
                <a:hlinkClick r:id="rId10"/>
              </a:rPr>
              <a:t>internet access providers</a:t>
            </a:r>
            <a:r>
              <a:rPr lang="en-MY" altLang="en-US" smtClean="0"/>
              <a:t> (</a:t>
            </a:r>
            <a:r>
              <a:rPr lang="en-MY" altLang="en-US" smtClean="0">
                <a:hlinkClick r:id="rId11"/>
              </a:rPr>
              <a:t>IAS</a:t>
            </a:r>
            <a:r>
              <a:rPr lang="en-MY" altLang="en-US" smtClean="0"/>
              <a:t>) and </a:t>
            </a:r>
            <a:r>
              <a:rPr lang="en-MY" altLang="en-US" smtClean="0">
                <a:hlinkClick r:id="rId12"/>
              </a:rPr>
              <a:t>internet service providers</a:t>
            </a:r>
            <a:r>
              <a:rPr lang="en-MY" altLang="en-US" smtClean="0"/>
              <a:t> (ISP), IUs </a:t>
            </a:r>
            <a:r>
              <a:rPr lang="en-MY" altLang="en-US" smtClean="0">
                <a:hlinkClick r:id="rId13"/>
              </a:rPr>
              <a:t>form</a:t>
            </a:r>
            <a:r>
              <a:rPr lang="en-MY" altLang="en-US" smtClean="0"/>
              <a:t> the three basic </a:t>
            </a:r>
            <a:r>
              <a:rPr lang="en-MY" altLang="en-US" smtClean="0">
                <a:hlinkClick r:id="rId14"/>
              </a:rPr>
              <a:t>types</a:t>
            </a:r>
            <a:r>
              <a:rPr lang="en-MY" altLang="en-US" smtClean="0"/>
              <a:t> of firms that </a:t>
            </a:r>
            <a:r>
              <a:rPr lang="en-MY" altLang="en-US" smtClean="0">
                <a:hlinkClick r:id="rId15"/>
              </a:rPr>
              <a:t>provide</a:t>
            </a:r>
            <a:r>
              <a:rPr lang="en-MY" altLang="en-US" smtClean="0"/>
              <a:t> access to the internet.</a:t>
            </a:r>
            <a:br>
              <a:rPr lang="en-MY" altLang="en-US" smtClean="0"/>
            </a:br>
            <a:r>
              <a:rPr lang="en-MY" altLang="en-US" smtClean="0"/>
              <a:t/>
            </a:r>
            <a:br>
              <a:rPr lang="en-MY" altLang="en-US" smtClean="0"/>
            </a:br>
            <a:r>
              <a:rPr lang="en-MY" altLang="en-US" smtClean="0"/>
              <a:t>Read more: </a:t>
            </a:r>
            <a:r>
              <a:rPr lang="en-MY" altLang="en-US" smtClean="0">
                <a:hlinkClick r:id="rId16"/>
              </a:rPr>
              <a:t>http://www.businessdictionary.com/definition/information-utility-IU.html#ixzz2lnV1R759</a:t>
            </a:r>
            <a:endParaRPr lang="en-US" altLang="en-US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2494AE-7998-4A55-B15A-FA42C7F29F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Databases offer great opportunities for productivity; users must make constant effort to keep database reliable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Databases help users keep current and plan for the future, but keeping them secure is important. 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Data collected from numerous sources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Stored in a data warehouse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By data mining, companies are looking for related information and patterns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Examples of available databases include the following: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Business directories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Demographic data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Business statistical information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Text databases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Web databases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Security may include armed guards to electronic verification of person through fingerprints or eye imaging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Special hardware and software called firewalls (Key Term) are often used by companies to control access to their internal networks </a:t>
            </a:r>
          </a:p>
          <a:p>
            <a:pPr eaLnBrk="1" hangingPunct="1">
              <a:spcBef>
                <a:spcPct val="0"/>
              </a:spcBef>
            </a:pPr>
            <a:r>
              <a:rPr lang="en-MY" altLang="en-US" dirty="0" smtClean="0"/>
              <a:t>Sifting through very large </a:t>
            </a:r>
            <a:r>
              <a:rPr lang="en-MY" altLang="en-US" dirty="0" smtClean="0">
                <a:hlinkClick r:id="rId3"/>
              </a:rPr>
              <a:t>amounts</a:t>
            </a:r>
            <a:r>
              <a:rPr lang="en-MY" altLang="en-US" dirty="0" smtClean="0"/>
              <a:t> of </a:t>
            </a:r>
            <a:r>
              <a:rPr lang="en-MY" altLang="en-US" dirty="0" smtClean="0">
                <a:hlinkClick r:id="rId4"/>
              </a:rPr>
              <a:t>data</a:t>
            </a:r>
            <a:r>
              <a:rPr lang="en-MY" altLang="en-US" dirty="0" smtClean="0"/>
              <a:t> for useful </a:t>
            </a:r>
            <a:r>
              <a:rPr lang="en-MY" altLang="en-US" dirty="0" smtClean="0">
                <a:hlinkClick r:id="rId5"/>
              </a:rPr>
              <a:t>information</a:t>
            </a:r>
            <a:r>
              <a:rPr lang="en-MY" altLang="en-US" dirty="0" smtClean="0"/>
              <a:t>. Data mining </a:t>
            </a:r>
            <a:r>
              <a:rPr lang="en-MY" altLang="en-US" dirty="0" smtClean="0">
                <a:hlinkClick r:id="rId6"/>
              </a:rPr>
              <a:t>uses</a:t>
            </a:r>
            <a:r>
              <a:rPr lang="en-MY" altLang="en-US" dirty="0" smtClean="0"/>
              <a:t> </a:t>
            </a:r>
            <a:r>
              <a:rPr lang="en-MY" altLang="en-US" dirty="0" smtClean="0">
                <a:hlinkClick r:id="rId7"/>
              </a:rPr>
              <a:t>artificial intelligence</a:t>
            </a:r>
            <a:r>
              <a:rPr lang="en-MY" altLang="en-US" dirty="0" smtClean="0"/>
              <a:t> </a:t>
            </a:r>
            <a:r>
              <a:rPr lang="en-MY" altLang="en-US" dirty="0" smtClean="0">
                <a:hlinkClick r:id="rId8"/>
              </a:rPr>
              <a:t>techniques</a:t>
            </a:r>
            <a:r>
              <a:rPr lang="en-MY" altLang="en-US" dirty="0" smtClean="0"/>
              <a:t>, </a:t>
            </a:r>
            <a:r>
              <a:rPr lang="en-MY" altLang="en-US" dirty="0" smtClean="0">
                <a:hlinkClick r:id="rId9"/>
              </a:rPr>
              <a:t>neural networks</a:t>
            </a:r>
            <a:r>
              <a:rPr lang="en-MY" altLang="en-US" dirty="0" smtClean="0"/>
              <a:t>, and advanced statistical </a:t>
            </a:r>
            <a:r>
              <a:rPr lang="en-MY" altLang="en-US" dirty="0" smtClean="0">
                <a:hlinkClick r:id="rId10"/>
              </a:rPr>
              <a:t>tools</a:t>
            </a:r>
            <a:r>
              <a:rPr lang="en-MY" altLang="en-US" dirty="0" smtClean="0"/>
              <a:t> (such as </a:t>
            </a:r>
            <a:r>
              <a:rPr lang="en-MY" altLang="en-US" dirty="0" smtClean="0">
                <a:hlinkClick r:id="rId11"/>
              </a:rPr>
              <a:t>cluster analysis</a:t>
            </a:r>
            <a:r>
              <a:rPr lang="en-MY" altLang="en-US" dirty="0" smtClean="0"/>
              <a:t>) to reveal </a:t>
            </a:r>
            <a:r>
              <a:rPr lang="en-MY" altLang="en-US" dirty="0" smtClean="0">
                <a:hlinkClick r:id="rId12"/>
              </a:rPr>
              <a:t>trends</a:t>
            </a:r>
            <a:r>
              <a:rPr lang="en-MY" altLang="en-US" dirty="0" smtClean="0"/>
              <a:t>, </a:t>
            </a:r>
            <a:r>
              <a:rPr lang="en-MY" altLang="en-US" dirty="0" smtClean="0">
                <a:hlinkClick r:id="rId13"/>
              </a:rPr>
              <a:t>patterns</a:t>
            </a:r>
            <a:r>
              <a:rPr lang="en-MY" altLang="en-US" dirty="0" smtClean="0"/>
              <a:t>, and </a:t>
            </a:r>
            <a:r>
              <a:rPr lang="en-MY" altLang="en-US" dirty="0" smtClean="0">
                <a:hlinkClick r:id="rId14"/>
              </a:rPr>
              <a:t>relationships</a:t>
            </a:r>
            <a:r>
              <a:rPr lang="en-MY" altLang="en-US" dirty="0" smtClean="0"/>
              <a:t>, which might otherwise have remained undetected. In contrast to an </a:t>
            </a:r>
            <a:r>
              <a:rPr lang="en-MY" altLang="en-US" dirty="0" smtClean="0">
                <a:hlinkClick r:id="rId15"/>
              </a:rPr>
              <a:t>expert system</a:t>
            </a:r>
            <a:r>
              <a:rPr lang="en-MY" altLang="en-US" dirty="0" smtClean="0"/>
              <a:t> (which </a:t>
            </a:r>
            <a:r>
              <a:rPr lang="en-MY" altLang="en-US" dirty="0" smtClean="0">
                <a:hlinkClick r:id="rId16"/>
              </a:rPr>
              <a:t>draws</a:t>
            </a:r>
            <a:r>
              <a:rPr lang="en-MY" altLang="en-US" dirty="0" smtClean="0"/>
              <a:t> </a:t>
            </a:r>
            <a:r>
              <a:rPr lang="en-MY" altLang="en-US" dirty="0" smtClean="0">
                <a:hlinkClick r:id="rId17"/>
              </a:rPr>
              <a:t>inferences</a:t>
            </a:r>
            <a:r>
              <a:rPr lang="en-MY" altLang="en-US" dirty="0" smtClean="0"/>
              <a:t> from the given data on the basis of a given set of </a:t>
            </a:r>
            <a:r>
              <a:rPr lang="en-MY" altLang="en-US" dirty="0" smtClean="0">
                <a:hlinkClick r:id="rId18"/>
              </a:rPr>
              <a:t>rules</a:t>
            </a:r>
            <a:r>
              <a:rPr lang="en-MY" altLang="en-US" dirty="0" smtClean="0"/>
              <a:t>) data mining </a:t>
            </a:r>
            <a:r>
              <a:rPr lang="en-MY" altLang="en-US" dirty="0" smtClean="0">
                <a:hlinkClick r:id="rId19"/>
              </a:rPr>
              <a:t>attempts</a:t>
            </a:r>
            <a:r>
              <a:rPr lang="en-MY" altLang="en-US" dirty="0" smtClean="0"/>
              <a:t> to discover hidden rules underlying the data. Also </a:t>
            </a:r>
            <a:r>
              <a:rPr lang="en-MY" altLang="en-US" dirty="0" smtClean="0">
                <a:hlinkClick r:id="rId20"/>
              </a:rPr>
              <a:t>called</a:t>
            </a:r>
            <a:r>
              <a:rPr lang="en-MY" altLang="en-US" dirty="0" smtClean="0"/>
              <a:t> data </a:t>
            </a:r>
            <a:r>
              <a:rPr lang="en-MY" altLang="en-US" dirty="0" smtClean="0">
                <a:hlinkClick r:id="rId21"/>
              </a:rPr>
              <a:t>surfing</a:t>
            </a:r>
            <a:r>
              <a:rPr lang="en-MY" altLang="en-US" dirty="0" smtClean="0"/>
              <a:t>.</a:t>
            </a:r>
            <a:br>
              <a:rPr lang="en-MY" altLang="en-US" dirty="0" smtClean="0"/>
            </a:br>
            <a:r>
              <a:rPr lang="en-MY" altLang="en-US" dirty="0" smtClean="0"/>
              <a:t/>
            </a:r>
            <a:br>
              <a:rPr lang="en-MY" altLang="en-US" dirty="0" smtClean="0"/>
            </a:br>
            <a:r>
              <a:rPr lang="en-MY" altLang="en-US" dirty="0" smtClean="0"/>
              <a:t>Read more: </a:t>
            </a:r>
            <a:r>
              <a:rPr lang="en-MY" altLang="en-US" dirty="0" smtClean="0">
                <a:hlinkClick r:id="rId22"/>
              </a:rPr>
              <a:t>http://www.businessdictionary.com/definition/data-mining.html#ixzz2lnVZmyUD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90F26-6219-43B1-A597-8AD265690C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There are two ways to view data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Physical view – actual format and location; usually only very specialized computer professionals are concerned with the physical view 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Logical view – focuses on the meaning and content of the data; end users and most computer professionals are concerned with this view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3E014-891F-4EDF-BBD3-25656B7C5E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Internships and prior experience with the latest technology are a considerable advantage for those seeking jobs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01E413-ACB6-4C7C-A161-F1B2E6C4744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Ask students to use the Internet to find out more about the Google Book Search database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What are the challenges faced with maintaining such a large database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D6253-6359-4E33-8B15-DA7E987FC9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Have students turn to the end of Chapter 12 in their textbooks to view the same “Open-Ended” questions/statements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A32970-2757-46D5-A001-7C8827FC8F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Have students turn to the end of Chapter 12 in their textbooks to view the same “Open-Ended” questions/statements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C19944-CE5C-4BD0-A7FE-1948B13CE8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Less complex to more complex: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 character – basic logical data element; a single letter, number, or special character such as a punctuation mark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 field – next higher level; group of related characters; Last Name for example; a data field represents an attribute (Key Term) (description or characteristic) of an entity (Key Term) (person, place, thing, or object (Key Term))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 record – a collection of related fields; a collection of attributes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table – a collection of related records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 database –  is an integrated collection of logically related tables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D23CB6-3EB8-472E-94AC-ED1E06C716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Key field – unique identifier to help locate data based on specific requests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This field contains unique information, so that each record can be distinguished from any other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Used to integrate data and helps with finding records, sorting records, compiling information contained in the database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1EBAA-511D-4D6E-BBCE-005BC232B9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Two main ways to process data: batch and real-time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Batch processing – data collected and stored over time, several hours, days, or even weeks, and then processed at once as a “batch”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Example - Bank credit card billing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Real-time processing happens “now” instead of “later”.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00D345-E2F6-4AEA-AAA1-21DDA55E5E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Also known as online processing (Key Term)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Occurs when data is processed at the same time the transaction occurs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Made possible by disk packs and direct access storage devices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Makes it possible to access the data quickly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B82780-043D-4C33-8EAA-4FE2140F9F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Data redundancy – many organizations have multiple files on the same subject or person; for example, records for the same customer may appear in different files across multiple departments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Data integrity – accurate updating of files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ADCCCF-1958-4749-8241-42E2BC4077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The advantages of having/using a database are: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Sharing – in organizations, information in one department can readily be shared with others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Security – Users are given passwords or access only to the kind of information they need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Less data redundancy – decrease of  unnecessary duplication of data (or data redundancy</a:t>
            </a:r>
            <a:r>
              <a:rPr lang="en-US" altLang="en-US" i="1" smtClean="0"/>
              <a:t>) </a:t>
            </a:r>
            <a:r>
              <a:rPr lang="en-US" altLang="en-US" smtClean="0"/>
              <a:t>when several departments use the same database of information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Increased data integrity - Reduced likelihood of inconsistent, incomplete, or inaccurate data – data lacking integrity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B07F4C-DFBC-4414-B98B-DB378685F5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Purpose of database is to integrate individual items of data into useful information; can be done sequentially, directly, or index-sequentially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Databases can be organized differently to best fit their use: hierarchical; network; relational; multidimensional; and object-oriented;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solidFill>
                <a:srgbClr val="33CCCC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DEAC29-0948-469F-AAD5-D523A059BC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6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8"/>
            <a:stretch>
              <a:fillRect/>
            </a:stretch>
          </p:blipFill>
          <p:spPr bwMode="auto">
            <a:xfrm>
              <a:off x="0" y="2598"/>
              <a:ext cx="649224" cy="685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 userDrawn="1"/>
          </p:nvCxnSpPr>
          <p:spPr>
            <a:xfrm>
              <a:off x="664114" y="2597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Databases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© 2013 The McGraw-Hill Companies, Inc. All rights reserved.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Computing Essentials 2013</a:t>
            </a:r>
          </a:p>
        </p:txBody>
      </p:sp>
      <p:pic>
        <p:nvPicPr>
          <p:cNvPr id="11" name="Picture 12" descr="Screen Clippi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Rectangle 8"/>
          <p:cNvGrpSpPr>
            <a:grpSpLocks/>
          </p:cNvGrpSpPr>
          <p:nvPr userDrawn="1"/>
        </p:nvGrpSpPr>
        <p:grpSpPr bwMode="auto">
          <a:xfrm>
            <a:off x="1328738" y="2097088"/>
            <a:ext cx="7870825" cy="3133725"/>
            <a:chOff x="837" y="1321"/>
            <a:chExt cx="4958" cy="1974"/>
          </a:xfrm>
        </p:grpSpPr>
        <p:pic>
          <p:nvPicPr>
            <p:cNvPr id="13" name="Rectangl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" y="1321"/>
              <a:ext cx="4958" cy="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876" y="1344"/>
              <a:ext cx="4884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w Cen MT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112" y="2133600"/>
            <a:ext cx="7363967" cy="1898754"/>
          </a:xfrm>
        </p:spPr>
        <p:txBody>
          <a:bodyPr>
            <a:noAutofit/>
          </a:bodyPr>
          <a:lstStyle>
            <a:lvl1pPr algn="l">
              <a:defRPr sz="5400" b="1" cap="none" spc="-15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2021" y="4381925"/>
            <a:ext cx="5869718" cy="734518"/>
          </a:xfrm>
          <a:prstGeom prst="rect">
            <a:avLst/>
          </a:prstGeom>
        </p:spPr>
        <p:txBody>
          <a:bodyPr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3600" cap="none" spc="-150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856038" y="6291263"/>
            <a:ext cx="1431925" cy="277812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1417B1EE-3D87-46E6-B9F9-F2CB2B6DA08B}" type="datetime1">
              <a:rPr lang="en-US"/>
              <a:pPr>
                <a:defRPr/>
              </a:pPr>
              <a:t>11/11/2018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92725" y="6278563"/>
            <a:ext cx="2895600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2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6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8"/>
            <a:stretch>
              <a:fillRect/>
            </a:stretch>
          </p:blipFill>
          <p:spPr bwMode="auto">
            <a:xfrm>
              <a:off x="0" y="2598"/>
              <a:ext cx="649224" cy="685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 userDrawn="1"/>
          </p:nvCxnSpPr>
          <p:spPr>
            <a:xfrm>
              <a:off x="664114" y="2597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Databases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© 2013 The McGraw-Hill Companies, Inc. All rights reserved.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Computing Essentials 2013</a:t>
            </a:r>
          </a:p>
        </p:txBody>
      </p:sp>
      <p:sp>
        <p:nvSpPr>
          <p:cNvPr id="11" name="TextBox 14"/>
          <p:cNvSpPr txBox="1">
            <a:spLocks noChangeArrowheads="1"/>
          </p:cNvSpPr>
          <p:nvPr userDrawn="1"/>
        </p:nvSpPr>
        <p:spPr bwMode="auto">
          <a:xfrm>
            <a:off x="8302625" y="6288088"/>
            <a:ext cx="746125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 sz="1400">
                <a:latin typeface="Corbel" pitchFamily="34" charset="0"/>
              </a:rPr>
              <a:t>12-</a:t>
            </a:r>
            <a:fld id="{0FB74399-9427-481E-8EA3-BD673DDD05E8}" type="slidenum">
              <a:rPr lang="en-US" sz="1400">
                <a:latin typeface="Corbel" pitchFamily="34" charset="0"/>
              </a:rPr>
              <a:pPr algn="r">
                <a:defRPr/>
              </a:pPr>
              <a:t>‹#›</a:t>
            </a:fld>
            <a:endParaRPr lang="en-US" sz="1400">
              <a:latin typeface="Corbe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84" y="274638"/>
            <a:ext cx="8274334" cy="1143000"/>
          </a:xfrm>
        </p:spPr>
        <p:txBody>
          <a:bodyPr/>
          <a:lstStyle>
            <a:lvl1pPr>
              <a:defRPr sz="4000" b="1" cap="none" spc="-15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668" y="1600200"/>
            <a:ext cx="7131131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>
                  <a:lumMod val="75000"/>
                </a:schemeClr>
              </a:buClr>
              <a:buSzPct val="110000"/>
              <a:buFont typeface="Wingdings" pitchFamily="2" charset="2"/>
              <a:buChar char="§"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E77661B-4E29-44DB-9C06-0359153ED845}" type="datetime1">
              <a:rPr lang="en-US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225" y="274638"/>
            <a:ext cx="82470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1227138" y="1600200"/>
            <a:ext cx="74596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08050" y="6565900"/>
            <a:ext cx="109220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DBB89C6-5BC2-4CF5-A355-4058A3C923B1}" type="datetime1">
              <a:rPr lang="en-US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7238" y="6559550"/>
            <a:ext cx="2895600" cy="298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000" b="1" kern="1200" spc="-150" dirty="0">
          <a:ln w="11430"/>
          <a:solidFill>
            <a:srgbClr val="376092"/>
          </a:solidFill>
          <a:effectLst>
            <a:outerShdw blurRad="38100" dist="38100" dir="2700000" algn="tl">
              <a:srgbClr val="000000">
                <a:alpha val="84000"/>
              </a:srgbClr>
            </a:outerShdw>
          </a:effectLst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sz="2800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sz="2400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sz="2000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0.png"/><Relationship Id="rId7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1.png"/><Relationship Id="rId7" Type="http://schemas.openxmlformats.org/officeDocument/2006/relationships/slide" Target="slide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Title 1"/>
          <p:cNvPicPr>
            <a:picLocks noGrp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127250"/>
            <a:ext cx="7729538" cy="1908175"/>
          </a:xfr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Y" smtClean="0"/>
              <a:t>Chapter 11</a:t>
            </a:r>
            <a:endParaRPr lang="en-MY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latin typeface="+mn-lt"/>
              </a:rPr>
              <a:t>Collection of integrated data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dirty="0">
                <a:latin typeface="+mn-lt"/>
              </a:rPr>
              <a:t>Logically related files and records </a:t>
            </a:r>
          </a:p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latin typeface="+mn-lt"/>
              </a:rPr>
              <a:t>Databases address </a:t>
            </a:r>
            <a:r>
              <a:rPr dirty="0">
                <a:solidFill>
                  <a:schemeClr val="accent1"/>
                </a:solidFill>
                <a:latin typeface="+mn-lt"/>
              </a:rPr>
              <a:t>data redundancy</a:t>
            </a:r>
            <a:r>
              <a:rPr dirty="0">
                <a:solidFill>
                  <a:srgbClr val="FFDA8F"/>
                </a:solidFill>
                <a:latin typeface="+mn-lt"/>
              </a:rPr>
              <a:t/>
            </a:r>
            <a:br>
              <a:rPr dirty="0">
                <a:solidFill>
                  <a:srgbClr val="FFDA8F"/>
                </a:solidFill>
                <a:latin typeface="+mn-lt"/>
              </a:rPr>
            </a:br>
            <a:r>
              <a:rPr dirty="0">
                <a:latin typeface="+mn-lt"/>
              </a:rPr>
              <a:t>and </a:t>
            </a:r>
            <a:r>
              <a:rPr dirty="0">
                <a:solidFill>
                  <a:schemeClr val="accent1"/>
                </a:solidFill>
                <a:latin typeface="+mn-lt"/>
              </a:rPr>
              <a:t>data </a:t>
            </a:r>
            <a:r>
              <a:rPr dirty="0" smtClean="0">
                <a:solidFill>
                  <a:schemeClr val="accent1"/>
                </a:solidFill>
                <a:latin typeface="+mn-lt"/>
              </a:rPr>
              <a:t>integrity </a:t>
            </a:r>
            <a:r>
              <a:rPr sz="2400" dirty="0" smtClean="0">
                <a:latin typeface="+mn-lt"/>
              </a:rPr>
              <a:t>(</a:t>
            </a:r>
            <a:r>
              <a:rPr lang="en-MY" sz="2400" dirty="0">
                <a:latin typeface="+mn-lt"/>
              </a:rPr>
              <a:t>accurate updating of </a:t>
            </a:r>
            <a:r>
              <a:rPr lang="en-MY" sz="2400" dirty="0" smtClean="0">
                <a:latin typeface="+mn-lt"/>
              </a:rPr>
              <a:t>files)</a:t>
            </a:r>
            <a:endParaRPr dirty="0">
              <a:latin typeface="+mn-lt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tabLst>
                <a:tab pos="274320" algn="l"/>
              </a:tabLst>
              <a:defRPr/>
            </a:pPr>
            <a:endParaRPr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endParaRPr dirty="0">
              <a:latin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Sharing</a:t>
            </a: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Security</a:t>
            </a: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Less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data redundancy</a:t>
            </a: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Data integrity</a:t>
            </a:r>
          </a:p>
          <a:p>
            <a:pPr eaLnBrk="1" hangingPunct="1">
              <a:buClr>
                <a:srgbClr val="376092"/>
              </a:buClr>
            </a:pPr>
            <a:endParaRPr altLang="en-US" smtClean="0">
              <a:latin typeface="Tw Cen MT" pitchFamily="34" charset="0"/>
            </a:endParaRPr>
          </a:p>
        </p:txBody>
      </p:sp>
      <p:pic>
        <p:nvPicPr>
          <p:cNvPr id="14340" name="Picture 7" descr="C:\Users\Glen\Documents\McGraw-Hill\OLeary-CE2012\ART\ole16805_ch12\ole16805_12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711575"/>
            <a:ext cx="438943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latin typeface="+mn-lt"/>
              </a:rPr>
              <a:t>D</a:t>
            </a:r>
            <a:r>
              <a:rPr dirty="0" smtClean="0">
                <a:latin typeface="+mn-lt"/>
              </a:rPr>
              <a:t>atabase </a:t>
            </a:r>
            <a:r>
              <a:rPr dirty="0">
                <a:latin typeface="+mn-lt"/>
              </a:rPr>
              <a:t>model </a:t>
            </a:r>
            <a:endParaRPr dirty="0" smtClean="0">
              <a:latin typeface="+mn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>
                <a:latin typeface="+mn-lt"/>
              </a:rPr>
              <a:t>DBMS programs work with data that is logically structured or arranged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>
                <a:latin typeface="+mn-lt"/>
              </a:rPr>
              <a:t>Model defined rules and standards for data in a database</a:t>
            </a:r>
          </a:p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latin typeface="+mn-lt"/>
              </a:rPr>
              <a:t>Five common data </a:t>
            </a:r>
            <a:r>
              <a:rPr dirty="0" smtClean="0">
                <a:latin typeface="+mn-lt"/>
              </a:rPr>
              <a:t>models</a:t>
            </a:r>
            <a:endParaRPr dirty="0">
              <a:latin typeface="+mn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>
                <a:latin typeface="+mn-lt"/>
                <a:hlinkClick r:id="rId4" action="ppaction://hlinksldjump"/>
              </a:rPr>
              <a:t>Hierarchical database</a:t>
            </a:r>
            <a:endParaRPr>
              <a:latin typeface="+mn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>
                <a:latin typeface="+mn-lt"/>
                <a:hlinkClick r:id="rId5" action="ppaction://hlinksldjump"/>
              </a:rPr>
              <a:t>Network database</a:t>
            </a:r>
            <a:endParaRPr>
              <a:latin typeface="+mn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>
                <a:latin typeface="+mn-lt"/>
                <a:hlinkClick r:id="rId6" action="ppaction://hlinksldjump"/>
              </a:rPr>
              <a:t>Relational database</a:t>
            </a:r>
            <a:endParaRPr>
              <a:latin typeface="+mn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>
                <a:latin typeface="+mn-lt"/>
                <a:hlinkClick r:id="rId7" action="ppaction://hlinksldjump"/>
              </a:rPr>
              <a:t>Multidimensional database</a:t>
            </a:r>
            <a:endParaRPr>
              <a:latin typeface="+mn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>
                <a:latin typeface="+mn-lt"/>
                <a:hlinkClick r:id="rId8" action="ppaction://hlinksldjump"/>
              </a:rPr>
              <a:t>Object-oriented database</a:t>
            </a:r>
            <a:endParaRPr>
              <a:latin typeface="+mn-lt"/>
            </a:endParaRPr>
          </a:p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endParaRPr dirty="0">
              <a:latin typeface="+mn-lt"/>
            </a:endParaRPr>
          </a:p>
        </p:txBody>
      </p:sp>
      <p:pic>
        <p:nvPicPr>
          <p:cNvPr id="17412" name="Picture 10" descr="C:\Users\Glen\Documents\McGraw-Hill\OLeary-CE2012\ART\ole16805_ch12\ole16805_121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4010025"/>
            <a:ext cx="27432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 noChangeAspect="1"/>
          </p:cNvGrpSpPr>
          <p:nvPr/>
        </p:nvGrpSpPr>
        <p:grpSpPr bwMode="auto">
          <a:xfrm>
            <a:off x="4964113" y="2400300"/>
            <a:ext cx="4022725" cy="2555875"/>
            <a:chOff x="2009775" y="3221038"/>
            <a:chExt cx="5124450" cy="3255962"/>
          </a:xfrm>
        </p:grpSpPr>
        <p:sp>
          <p:nvSpPr>
            <p:cNvPr id="6" name="Rectangle 5"/>
            <p:cNvSpPr/>
            <p:nvPr/>
          </p:nvSpPr>
          <p:spPr>
            <a:xfrm>
              <a:off x="2009775" y="3221038"/>
              <a:ext cx="5124450" cy="3255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8439" name="Picture 6" descr="C:\Users\Glen\Documents\McGraw-Hill\OLeary-CE2012\ART\ole16805_ch12\ole16805_120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897" y="3297238"/>
              <a:ext cx="4589714" cy="3108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5" name="Title 1"/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1184275" y="1600200"/>
            <a:ext cx="7131050" cy="4525963"/>
          </a:xfrm>
        </p:spPr>
        <p:txBody>
          <a:bodyPr/>
          <a:lstStyle/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Fields or records structured in nodes</a:t>
            </a: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Nodes </a:t>
            </a:r>
          </a:p>
          <a:p>
            <a:pPr lvl="1" eaLnBrk="1" hangingPunct="1"/>
            <a:r>
              <a:rPr altLang="en-US" smtClean="0">
                <a:latin typeface="Tw Cen MT" pitchFamily="34" charset="0"/>
              </a:rPr>
              <a:t>points connected like </a:t>
            </a:r>
            <a:br>
              <a:rPr altLang="en-US" smtClean="0">
                <a:latin typeface="Tw Cen MT" pitchFamily="34" charset="0"/>
              </a:rPr>
            </a:br>
            <a:r>
              <a:rPr altLang="en-US" smtClean="0">
                <a:latin typeface="Tw Cen MT" pitchFamily="34" charset="0"/>
              </a:rPr>
              <a:t>branches of an </a:t>
            </a:r>
            <a:br>
              <a:rPr altLang="en-US" smtClean="0">
                <a:latin typeface="Tw Cen MT" pitchFamily="34" charset="0"/>
              </a:rPr>
            </a:br>
            <a:r>
              <a:rPr altLang="en-US" smtClean="0">
                <a:latin typeface="Tw Cen MT" pitchFamily="34" charset="0"/>
              </a:rPr>
              <a:t>upside-down tree </a:t>
            </a: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One parent per node</a:t>
            </a: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Parent can have </a:t>
            </a:r>
            <a:br>
              <a:rPr altLang="en-US" smtClean="0">
                <a:latin typeface="Tw Cen MT" pitchFamily="34" charset="0"/>
              </a:rPr>
            </a:br>
            <a:r>
              <a:rPr altLang="en-US" smtClean="0">
                <a:latin typeface="Tw Cen MT" pitchFamily="34" charset="0"/>
              </a:rPr>
              <a:t>several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child nodes</a:t>
            </a:r>
          </a:p>
          <a:p>
            <a:pPr lvl="1" eaLnBrk="1" hangingPunct="1"/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One-to-many relationship</a:t>
            </a:r>
          </a:p>
        </p:txBody>
      </p:sp>
      <p:sp>
        <p:nvSpPr>
          <p:cNvPr id="18437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 noChangeAspect="1"/>
          </p:cNvGrpSpPr>
          <p:nvPr/>
        </p:nvGrpSpPr>
        <p:grpSpPr bwMode="auto">
          <a:xfrm>
            <a:off x="2495550" y="4321175"/>
            <a:ext cx="4846638" cy="2260600"/>
            <a:chOff x="1800225" y="3914775"/>
            <a:chExt cx="5514975" cy="2571750"/>
          </a:xfrm>
        </p:grpSpPr>
        <p:sp>
          <p:nvSpPr>
            <p:cNvPr id="6" name="Rectangle 5"/>
            <p:cNvSpPr/>
            <p:nvPr/>
          </p:nvSpPr>
          <p:spPr>
            <a:xfrm>
              <a:off x="1800225" y="3914775"/>
              <a:ext cx="5514975" cy="2571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9463" name="Picture 8" descr="C:\Users\Glen\Documents\McGraw-Hill\OLeary-CE2012\ART\ole16805_ch12\ole16805_120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494" y="4032250"/>
              <a:ext cx="5307013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Title 1"/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1169988" y="1357313"/>
            <a:ext cx="7131050" cy="4525962"/>
          </a:xfrm>
        </p:spPr>
        <p:txBody>
          <a:bodyPr/>
          <a:lstStyle/>
          <a:p>
            <a:pPr eaLnBrk="1" hangingPunct="1">
              <a:buClr>
                <a:srgbClr val="376092"/>
              </a:buClr>
            </a:pPr>
            <a:r>
              <a:rPr altLang="en-US" sz="2400" smtClean="0">
                <a:latin typeface="Tw Cen MT" pitchFamily="34" charset="0"/>
              </a:rPr>
              <a:t>Hierarchical node arrangement</a:t>
            </a:r>
          </a:p>
          <a:p>
            <a:pPr eaLnBrk="1" hangingPunct="1">
              <a:buClr>
                <a:srgbClr val="376092"/>
              </a:buClr>
            </a:pPr>
            <a:r>
              <a:rPr altLang="en-US" sz="2400" smtClean="0">
                <a:latin typeface="Tw Cen MT" pitchFamily="34" charset="0"/>
              </a:rPr>
              <a:t>Each child node may have more than one parent node (</a:t>
            </a:r>
            <a:r>
              <a:rPr altLang="en-US" sz="2400" smtClean="0">
                <a:solidFill>
                  <a:schemeClr val="accent1"/>
                </a:solidFill>
                <a:latin typeface="Tw Cen MT" pitchFamily="34" charset="0"/>
              </a:rPr>
              <a:t>many-to-many relationship</a:t>
            </a:r>
            <a:r>
              <a:rPr altLang="en-US" sz="2400" smtClean="0">
                <a:latin typeface="Tw Cen MT" pitchFamily="34" charset="0"/>
              </a:rPr>
              <a:t>)</a:t>
            </a:r>
          </a:p>
          <a:p>
            <a:pPr eaLnBrk="1" hangingPunct="1">
              <a:buClr>
                <a:srgbClr val="376092"/>
              </a:buClr>
            </a:pPr>
            <a:r>
              <a:rPr altLang="en-US" sz="2400" smtClean="0">
                <a:solidFill>
                  <a:schemeClr val="accent1"/>
                </a:solidFill>
                <a:latin typeface="Tw Cen MT" pitchFamily="34" charset="0"/>
              </a:rPr>
              <a:t>Pointers</a:t>
            </a:r>
          </a:p>
          <a:p>
            <a:pPr lvl="1" eaLnBrk="1" hangingPunct="1"/>
            <a:r>
              <a:rPr altLang="en-US" smtClean="0">
                <a:latin typeface="Tw Cen MT" pitchFamily="34" charset="0"/>
              </a:rPr>
              <a:t>Additional connections between parent and child</a:t>
            </a:r>
          </a:p>
          <a:p>
            <a:pPr lvl="1" eaLnBrk="1" hangingPunct="1"/>
            <a:r>
              <a:rPr altLang="en-US" smtClean="0">
                <a:latin typeface="Tw Cen MT" pitchFamily="34" charset="0"/>
              </a:rPr>
              <a:t>Nodes can be reached through multiple paths</a:t>
            </a:r>
          </a:p>
          <a:p>
            <a:pPr eaLnBrk="1" hangingPunct="1">
              <a:buClr>
                <a:srgbClr val="376092"/>
              </a:buClr>
            </a:pPr>
            <a:endParaRPr altLang="en-US" sz="2400" smtClean="0">
              <a:latin typeface="Tw Cen MT" pitchFamily="34" charset="0"/>
            </a:endParaRPr>
          </a:p>
        </p:txBody>
      </p:sp>
      <p:sp>
        <p:nvSpPr>
          <p:cNvPr id="19461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284288" y="1243013"/>
            <a:ext cx="7131050" cy="4525962"/>
          </a:xfrm>
        </p:spPr>
        <p:txBody>
          <a:bodyPr/>
          <a:lstStyle/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More flexible</a:t>
            </a: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Data stored in table called a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relation</a:t>
            </a: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Tables consist of rows and columns</a:t>
            </a: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Tables related via a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common data item / key field</a:t>
            </a:r>
          </a:p>
          <a:p>
            <a:pPr eaLnBrk="1" hangingPunct="1">
              <a:buClr>
                <a:srgbClr val="376092"/>
              </a:buClr>
            </a:pPr>
            <a:endParaRPr altLang="en-US" smtClean="0">
              <a:latin typeface="Tw Cen MT" pitchFamily="34" charset="0"/>
            </a:endParaRPr>
          </a:p>
        </p:txBody>
      </p:sp>
      <p:grpSp>
        <p:nvGrpSpPr>
          <p:cNvPr id="20484" name="Group 2"/>
          <p:cNvGrpSpPr>
            <a:grpSpLocks noChangeAspect="1"/>
          </p:cNvGrpSpPr>
          <p:nvPr/>
        </p:nvGrpSpPr>
        <p:grpSpPr bwMode="auto">
          <a:xfrm>
            <a:off x="3044825" y="3608388"/>
            <a:ext cx="3748088" cy="2741612"/>
            <a:chOff x="1938337" y="2794823"/>
            <a:chExt cx="5033963" cy="3682177"/>
          </a:xfrm>
        </p:grpSpPr>
        <p:sp>
          <p:nvSpPr>
            <p:cNvPr id="6" name="Rectangle 5"/>
            <p:cNvSpPr/>
            <p:nvPr/>
          </p:nvSpPr>
          <p:spPr>
            <a:xfrm>
              <a:off x="1938337" y="2794823"/>
              <a:ext cx="5033963" cy="3682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842448"/>
              <a:ext cx="4937760" cy="3600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5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 eaLnBrk="1" hangingPunct="1">
              <a:buClr>
                <a:srgbClr val="376092"/>
              </a:buClr>
            </a:pPr>
            <a:r>
              <a:rPr altLang="en-US" dirty="0" smtClean="0">
                <a:latin typeface="Tw Cen MT" pitchFamily="34" charset="0"/>
              </a:rPr>
              <a:t>A variation and an extension of the relational model to include additional dimensions, sometimes called a </a:t>
            </a:r>
            <a:r>
              <a:rPr altLang="en-US" dirty="0" smtClean="0">
                <a:solidFill>
                  <a:schemeClr val="accent1"/>
                </a:solidFill>
                <a:latin typeface="Tw Cen MT" pitchFamily="34" charset="0"/>
              </a:rPr>
              <a:t>data cube</a:t>
            </a:r>
          </a:p>
          <a:p>
            <a:pPr eaLnBrk="1" hangingPunct="1">
              <a:buClr>
                <a:srgbClr val="376092"/>
              </a:buClr>
            </a:pPr>
            <a:r>
              <a:rPr altLang="en-US" dirty="0" smtClean="0">
                <a:latin typeface="Tw Cen MT" pitchFamily="34" charset="0"/>
              </a:rPr>
              <a:t>Good for representing complex relationships </a:t>
            </a:r>
          </a:p>
          <a:p>
            <a:pPr eaLnBrk="1" hangingPunct="1">
              <a:buClr>
                <a:srgbClr val="376092"/>
              </a:buClr>
            </a:pPr>
            <a:r>
              <a:rPr altLang="en-US" dirty="0" smtClean="0">
                <a:latin typeface="Tw Cen MT" pitchFamily="34" charset="0"/>
              </a:rPr>
              <a:t>Advantages over relational</a:t>
            </a:r>
          </a:p>
          <a:p>
            <a:pPr lvl="1" eaLnBrk="1" hangingPunct="1"/>
            <a:r>
              <a:rPr altLang="en-US" dirty="0" smtClean="0">
                <a:latin typeface="Tw Cen MT" pitchFamily="34" charset="0"/>
              </a:rPr>
              <a:t>Conceptualization - </a:t>
            </a:r>
            <a:r>
              <a:rPr lang="en-MY" altLang="en-US" sz="2000" dirty="0" smtClean="0">
                <a:latin typeface="Tw Cen MT" pitchFamily="34" charset="0"/>
              </a:rPr>
              <a:t>provide users with an intuitive model in which complex data and relationships can be conceptualized</a:t>
            </a:r>
          </a:p>
          <a:p>
            <a:pPr lvl="1" eaLnBrk="1" hangingPunct="1"/>
            <a:r>
              <a:rPr altLang="en-US" dirty="0" smtClean="0">
                <a:latin typeface="Tw Cen MT" pitchFamily="34" charset="0"/>
              </a:rPr>
              <a:t>Processing speed - </a:t>
            </a:r>
            <a:r>
              <a:rPr lang="en-MY" altLang="en-US" sz="2000" dirty="0" err="1" smtClean="0">
                <a:latin typeface="Tw Cen MT" pitchFamily="34" charset="0"/>
              </a:rPr>
              <a:t>analyzing</a:t>
            </a:r>
            <a:r>
              <a:rPr lang="en-MY" altLang="en-US" sz="2000" dirty="0" smtClean="0">
                <a:latin typeface="Tw Cen MT" pitchFamily="34" charset="0"/>
              </a:rPr>
              <a:t> and querying a large multidimensional database  is faster</a:t>
            </a:r>
            <a:endParaRPr altLang="en-US" sz="2000" dirty="0" smtClean="0">
              <a:latin typeface="Tw Cen MT" pitchFamily="34" charset="0"/>
            </a:endParaRPr>
          </a:p>
          <a:p>
            <a:pPr eaLnBrk="1" hangingPunct="1">
              <a:buClr>
                <a:srgbClr val="376092"/>
              </a:buClr>
            </a:pPr>
            <a:endParaRPr altLang="en-US" dirty="0" smtClean="0">
              <a:latin typeface="Tw Cen MT" pitchFamily="34" charset="0"/>
            </a:endParaRPr>
          </a:p>
        </p:txBody>
      </p:sp>
      <p:sp>
        <p:nvSpPr>
          <p:cNvPr id="2150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hlinkClick r:id="rId4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 noChangeAspect="1"/>
          </p:cNvGrpSpPr>
          <p:nvPr/>
        </p:nvGrpSpPr>
        <p:grpSpPr bwMode="auto">
          <a:xfrm>
            <a:off x="5505450" y="2108200"/>
            <a:ext cx="3382963" cy="2806700"/>
            <a:chOff x="5267325" y="1905000"/>
            <a:chExt cx="3876675" cy="3105150"/>
          </a:xfrm>
        </p:grpSpPr>
        <p:sp>
          <p:nvSpPr>
            <p:cNvPr id="6" name="Rectangle 5"/>
            <p:cNvSpPr/>
            <p:nvPr/>
          </p:nvSpPr>
          <p:spPr>
            <a:xfrm>
              <a:off x="5267325" y="1905000"/>
              <a:ext cx="3876675" cy="3105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2535" name="Picture 5" descr="C:\Users\Glen\Documents\McGraw-Hill\OLeary-CE2012\ART\ole16805_ch12\ole16805_121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9399" y="1987550"/>
              <a:ext cx="3670300" cy="292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1" name="Title 1"/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1084263" y="1600200"/>
            <a:ext cx="7131050" cy="4525963"/>
          </a:xfrm>
        </p:spPr>
        <p:txBody>
          <a:bodyPr/>
          <a:lstStyle/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Works with unstructured data  </a:t>
            </a:r>
          </a:p>
          <a:p>
            <a:pPr lvl="1" eaLnBrk="1" hangingPunct="1"/>
            <a:r>
              <a:rPr altLang="en-US" smtClean="0">
                <a:latin typeface="Tw Cen MT" pitchFamily="34" charset="0"/>
              </a:rPr>
              <a:t>Photographs</a:t>
            </a:r>
          </a:p>
          <a:p>
            <a:pPr lvl="1" eaLnBrk="1" hangingPunct="1"/>
            <a:r>
              <a:rPr altLang="en-US" smtClean="0">
                <a:latin typeface="Tw Cen MT" pitchFamily="34" charset="0"/>
              </a:rPr>
              <a:t>Audio</a:t>
            </a:r>
          </a:p>
          <a:p>
            <a:pPr lvl="1" eaLnBrk="1" hangingPunct="1"/>
            <a:r>
              <a:rPr altLang="en-US" smtClean="0">
                <a:latin typeface="Tw Cen MT" pitchFamily="34" charset="0"/>
              </a:rPr>
              <a:t>Video</a:t>
            </a: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Objects contain both</a:t>
            </a:r>
            <a:br>
              <a:rPr altLang="en-US" smtClean="0">
                <a:latin typeface="Tw Cen MT" pitchFamily="34" charset="0"/>
              </a:rPr>
            </a:br>
            <a:r>
              <a:rPr altLang="en-US" smtClean="0">
                <a:latin typeface="Tw Cen MT" pitchFamily="34" charset="0"/>
              </a:rPr>
              <a:t>data and instructions </a:t>
            </a: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Organize using objects,</a:t>
            </a:r>
            <a:br>
              <a:rPr altLang="en-US" smtClean="0">
                <a:latin typeface="Tw Cen MT" pitchFamily="34" charset="0"/>
              </a:rPr>
            </a:b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classes</a:t>
            </a:r>
            <a:r>
              <a:rPr altLang="en-US" smtClean="0">
                <a:latin typeface="Tw Cen MT" pitchFamily="34" charset="0"/>
              </a:rPr>
              <a:t>, entities,</a:t>
            </a:r>
            <a:br>
              <a:rPr altLang="en-US" smtClean="0">
                <a:latin typeface="Tw Cen MT" pitchFamily="34" charset="0"/>
              </a:rPr>
            </a:br>
            <a:r>
              <a:rPr altLang="en-US" smtClean="0">
                <a:latin typeface="Tw Cen MT" pitchFamily="34" charset="0"/>
              </a:rPr>
              <a:t>attributes, and methods</a:t>
            </a:r>
          </a:p>
          <a:p>
            <a:pPr eaLnBrk="1" hangingPunct="1">
              <a:buClr>
                <a:srgbClr val="376092"/>
              </a:buClr>
            </a:pPr>
            <a:endParaRPr altLang="en-US" smtClean="0">
              <a:latin typeface="Tw Cen MT" pitchFamily="34" charset="0"/>
            </a:endParaRPr>
          </a:p>
        </p:txBody>
      </p:sp>
      <p:sp>
        <p:nvSpPr>
          <p:cNvPr id="22533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  <a:hlinkClick r:id="rId4" action="ppaction://hlinksldjump"/>
              </a:rPr>
              <a:t>Individual </a:t>
            </a:r>
            <a:endParaRPr altLang="en-US" smtClean="0">
              <a:latin typeface="Tw Cen MT" pitchFamily="34" charset="0"/>
            </a:endParaRP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  <a:hlinkClick r:id="rId5" action="ppaction://hlinksldjump"/>
              </a:rPr>
              <a:t>Company or shared</a:t>
            </a:r>
            <a:endParaRPr altLang="en-US" smtClean="0">
              <a:latin typeface="Tw Cen MT" pitchFamily="34" charset="0"/>
            </a:endParaRP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  <a:hlinkClick r:id="rId6" action="ppaction://hlinksldjump"/>
              </a:rPr>
              <a:t>Distributed</a:t>
            </a:r>
            <a:endParaRPr altLang="en-US" smtClean="0">
              <a:latin typeface="Tw Cen MT" pitchFamily="34" charset="0"/>
            </a:endParaRP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  <a:hlinkClick r:id="rId7" action="ppaction://hlinksldjump"/>
              </a:rPr>
              <a:t>Commercial</a:t>
            </a:r>
            <a:endParaRPr altLang="en-US" smtClean="0">
              <a:latin typeface="Tw Cen MT" pitchFamily="34" charset="0"/>
            </a:endParaRPr>
          </a:p>
          <a:p>
            <a:pPr eaLnBrk="1" hangingPunct="1">
              <a:buClr>
                <a:srgbClr val="376092"/>
              </a:buClr>
            </a:pPr>
            <a:endParaRPr altLang="en-US" smtClean="0">
              <a:latin typeface="Tw Cen MT" pitchFamily="34" charset="0"/>
            </a:endParaRPr>
          </a:p>
        </p:txBody>
      </p:sp>
      <p:pic>
        <p:nvPicPr>
          <p:cNvPr id="5" name="Picture 6" descr="C:\Users\Glen\Documents\McGraw-Hill\OLeary-CE2012\ART\ole16805_ch12\ole16805_12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8138" y="4146550"/>
            <a:ext cx="6623050" cy="22288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Also called a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microcomputer database</a:t>
            </a: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Integrated file collection for one person usually under the person’s direct control</a:t>
            </a: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Generally stored on the user’s hard-disk drive or on a LAN file server</a:t>
            </a:r>
          </a:p>
        </p:txBody>
      </p:sp>
      <p:pic>
        <p:nvPicPr>
          <p:cNvPr id="2458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4197350"/>
            <a:ext cx="627062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858125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Distinguish between the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physical </a:t>
            </a:r>
            <a:r>
              <a:rPr altLang="en-US" smtClean="0">
                <a:latin typeface="Tw Cen MT" pitchFamily="34" charset="0"/>
              </a:rPr>
              <a:t>and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logical</a:t>
            </a:r>
            <a:r>
              <a:rPr altLang="en-US" smtClean="0">
                <a:solidFill>
                  <a:srgbClr val="FFDA8F"/>
                </a:solidFill>
                <a:latin typeface="Tw Cen MT" pitchFamily="34" charset="0"/>
              </a:rPr>
              <a:t>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views</a:t>
            </a:r>
            <a:r>
              <a:rPr altLang="en-US" smtClean="0">
                <a:solidFill>
                  <a:srgbClr val="FFDA8F"/>
                </a:solidFill>
                <a:latin typeface="Tw Cen MT" pitchFamily="34" charset="0"/>
              </a:rPr>
              <a:t> </a:t>
            </a:r>
            <a:r>
              <a:rPr altLang="en-US" smtClean="0">
                <a:latin typeface="Tw Cen MT" pitchFamily="34" charset="0"/>
              </a:rPr>
              <a:t>of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data</a:t>
            </a:r>
            <a:r>
              <a:rPr altLang="en-US" smtClean="0">
                <a:latin typeface="Tw Cen MT" pitchFamily="34" charset="0"/>
              </a:rPr>
              <a:t>.</a:t>
            </a: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Describe how data is organized: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characters</a:t>
            </a:r>
            <a:r>
              <a:rPr altLang="en-US" smtClean="0">
                <a:latin typeface="Tw Cen MT" pitchFamily="34" charset="0"/>
              </a:rPr>
              <a:t>,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fields</a:t>
            </a:r>
            <a:r>
              <a:rPr altLang="en-US" smtClean="0">
                <a:latin typeface="Tw Cen MT" pitchFamily="34" charset="0"/>
              </a:rPr>
              <a:t>,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records</a:t>
            </a:r>
            <a:r>
              <a:rPr altLang="en-US" smtClean="0">
                <a:latin typeface="Tw Cen MT" pitchFamily="34" charset="0"/>
              </a:rPr>
              <a:t>,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tables</a:t>
            </a:r>
            <a:r>
              <a:rPr altLang="en-US" smtClean="0">
                <a:latin typeface="Tw Cen MT" pitchFamily="34" charset="0"/>
              </a:rPr>
              <a:t>, and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databases</a:t>
            </a:r>
            <a:r>
              <a:rPr altLang="en-US" smtClean="0">
                <a:latin typeface="Tw Cen MT" pitchFamily="34" charset="0"/>
              </a:rPr>
              <a:t>.</a:t>
            </a:r>
            <a:endParaRPr altLang="en-US" smtClean="0">
              <a:solidFill>
                <a:schemeClr val="accent1"/>
              </a:solidFill>
              <a:latin typeface="Tw Cen MT" pitchFamily="34" charset="0"/>
            </a:endParaRP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Define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key fields </a:t>
            </a:r>
            <a:r>
              <a:rPr altLang="en-US" smtClean="0">
                <a:latin typeface="Tw Cen MT" pitchFamily="34" charset="0"/>
              </a:rPr>
              <a:t>and how they are used to integrate data in a database.</a:t>
            </a: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Define and compare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batch processing </a:t>
            </a:r>
            <a:r>
              <a:rPr altLang="en-US" smtClean="0">
                <a:latin typeface="Tw Cen MT" pitchFamily="34" charset="0"/>
              </a:rPr>
              <a:t>and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real-time processing</a:t>
            </a:r>
            <a:r>
              <a:rPr altLang="en-US" smtClean="0">
                <a:latin typeface="Tw Cen MT" pitchFamily="34" charset="0"/>
              </a:rPr>
              <a:t>.</a:t>
            </a:r>
          </a:p>
          <a:p>
            <a:pPr eaLnBrk="1" hangingPunct="1">
              <a:buClr>
                <a:srgbClr val="376092"/>
              </a:buClr>
            </a:pPr>
            <a:endParaRPr altLang="en-US" smtClean="0">
              <a:latin typeface="Tw Cen MT" pitchFamily="34" charset="0"/>
            </a:endParaRPr>
          </a:p>
          <a:p>
            <a:pPr eaLnBrk="1" hangingPunct="1">
              <a:buClr>
                <a:srgbClr val="376092"/>
              </a:buClr>
            </a:pPr>
            <a:endParaRPr altLang="en-US" smtClean="0">
              <a:solidFill>
                <a:srgbClr val="FFDA8F"/>
              </a:solidFill>
              <a:latin typeface="Tw Cen MT" pitchFamily="34" charset="0"/>
            </a:endParaRPr>
          </a:p>
          <a:p>
            <a:pPr eaLnBrk="1" hangingPunct="1">
              <a:buClr>
                <a:srgbClr val="376092"/>
              </a:buClr>
            </a:pPr>
            <a:endParaRPr altLang="en-US" smtClean="0">
              <a:latin typeface="Tw Cen MT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376092"/>
              </a:buClr>
              <a:buFontTx/>
              <a:buNone/>
            </a:pPr>
            <a:endParaRPr altLang="en-US" smtClean="0">
              <a:latin typeface="Tw Cen MT" pitchFamily="34" charset="0"/>
            </a:endParaRPr>
          </a:p>
          <a:p>
            <a:pPr eaLnBrk="1" hangingPunct="1">
              <a:buClr>
                <a:srgbClr val="376092"/>
              </a:buClr>
            </a:pPr>
            <a:endParaRPr altLang="en-US" smtClean="0">
              <a:latin typeface="Tw Cen MT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4768850" cy="4525963"/>
          </a:xfrm>
        </p:spPr>
        <p:txBody>
          <a:bodyPr/>
          <a:lstStyle/>
          <a:p>
            <a:pPr eaLnBrk="1" hangingPunct="1">
              <a:buClr>
                <a:srgbClr val="376092"/>
              </a:buClr>
            </a:pPr>
            <a:r>
              <a:rPr altLang="en-US" dirty="0" smtClean="0">
                <a:latin typeface="Tw Cen MT" pitchFamily="34" charset="0"/>
              </a:rPr>
              <a:t>Usually stored on a central database server and managed by a database administrator</a:t>
            </a:r>
          </a:p>
          <a:p>
            <a:pPr eaLnBrk="1" hangingPunct="1">
              <a:buClr>
                <a:srgbClr val="376092"/>
              </a:buClr>
            </a:pPr>
            <a:r>
              <a:rPr altLang="en-US" dirty="0" smtClean="0">
                <a:latin typeface="Tw Cen MT" pitchFamily="34" charset="0"/>
              </a:rPr>
              <a:t>Users throughout a company can access the database through the company’s networks</a:t>
            </a:r>
          </a:p>
          <a:p>
            <a:pPr eaLnBrk="1" hangingPunct="1">
              <a:buClr>
                <a:srgbClr val="376092"/>
              </a:buClr>
            </a:pPr>
            <a:endParaRPr altLang="en-US" dirty="0" smtClean="0">
              <a:latin typeface="Tw Cen MT" pitchFamily="34" charset="0"/>
            </a:endParaRPr>
          </a:p>
        </p:txBody>
      </p:sp>
      <p:pic>
        <p:nvPicPr>
          <p:cNvPr id="25604" name="Picture 7" descr="C:\Users\Glen\Documents\McGraw-Hill\OLeary-CE2012\ART\ole16805_ch12\ole16805_cut12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657350"/>
            <a:ext cx="2193925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latin typeface="+mn-lt"/>
              </a:rPr>
              <a:t>Database is located in a place or places other than where users are located</a:t>
            </a:r>
          </a:p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latin typeface="+mn-lt"/>
              </a:rPr>
              <a:t>Typically, database servers on a client/server network provide the link between users and the distant data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tabLst>
                <a:tab pos="274320" algn="l"/>
              </a:tabLst>
              <a:defRPr/>
            </a:pPr>
            <a:endParaRPr dirty="0">
              <a:latin typeface="+mn-lt"/>
            </a:endParaRPr>
          </a:p>
        </p:txBody>
      </p:sp>
      <p:pic>
        <p:nvPicPr>
          <p:cNvPr id="26628" name="Picture 8" descr="C:\Documents and Settings\Administrator\Local Settings\Temporary Internet Files\Content.IE5\UTI405ZN\MPj0438779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3956050"/>
            <a:ext cx="28194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hlinkClick r:id="rId4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738" y="1457325"/>
            <a:ext cx="464185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latin typeface="+mn-lt"/>
              </a:rPr>
              <a:t>E</a:t>
            </a:r>
            <a:r>
              <a:rPr dirty="0" smtClean="0">
                <a:latin typeface="+mn-lt"/>
              </a:rPr>
              <a:t>normous </a:t>
            </a:r>
            <a:r>
              <a:rPr dirty="0">
                <a:latin typeface="+mn-lt"/>
              </a:rPr>
              <a:t>database developed by an organization to </a:t>
            </a:r>
            <a:r>
              <a:rPr dirty="0" smtClean="0">
                <a:latin typeface="+mn-lt"/>
              </a:rPr>
              <a:t/>
            </a:r>
            <a:br>
              <a:rPr dirty="0" smtClean="0">
                <a:latin typeface="+mn-lt"/>
              </a:rPr>
            </a:br>
            <a:r>
              <a:rPr dirty="0" smtClean="0">
                <a:latin typeface="+mn-lt"/>
              </a:rPr>
              <a:t>cover </a:t>
            </a:r>
            <a:r>
              <a:rPr dirty="0">
                <a:latin typeface="+mn-lt"/>
              </a:rPr>
              <a:t>particular subjects</a:t>
            </a:r>
          </a:p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latin typeface="+mn-lt"/>
              </a:rPr>
              <a:t>Access is offered to the </a:t>
            </a:r>
            <a:r>
              <a:rPr dirty="0" smtClean="0">
                <a:latin typeface="+mn-lt"/>
              </a:rPr>
              <a:t/>
            </a:r>
            <a:br>
              <a:rPr dirty="0" smtClean="0">
                <a:latin typeface="+mn-lt"/>
              </a:rPr>
            </a:br>
            <a:r>
              <a:rPr dirty="0" smtClean="0">
                <a:latin typeface="+mn-lt"/>
              </a:rPr>
              <a:t>public</a:t>
            </a:r>
            <a:r>
              <a:rPr dirty="0">
                <a:latin typeface="+mn-lt"/>
              </a:rPr>
              <a:t> </a:t>
            </a:r>
            <a:r>
              <a:rPr dirty="0" smtClean="0">
                <a:latin typeface="+mn-lt"/>
              </a:rPr>
              <a:t>or </a:t>
            </a:r>
            <a:r>
              <a:rPr dirty="0">
                <a:latin typeface="+mn-lt"/>
              </a:rPr>
              <a:t>selected </a:t>
            </a:r>
            <a:r>
              <a:rPr dirty="0" smtClean="0">
                <a:latin typeface="+mn-lt"/>
              </a:rPr>
              <a:t/>
            </a:r>
            <a:br>
              <a:rPr dirty="0" smtClean="0">
                <a:latin typeface="+mn-lt"/>
              </a:rPr>
            </a:br>
            <a:r>
              <a:rPr dirty="0" smtClean="0">
                <a:latin typeface="+mn-lt"/>
              </a:rPr>
              <a:t>individuals for </a:t>
            </a:r>
            <a:r>
              <a:rPr dirty="0">
                <a:latin typeface="+mn-lt"/>
              </a:rPr>
              <a:t>a fee</a:t>
            </a:r>
            <a:endParaRPr sz="2400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>
                <a:latin typeface="+mn-lt"/>
              </a:rPr>
              <a:t>Most designed </a:t>
            </a:r>
            <a:r>
              <a:rPr dirty="0">
                <a:latin typeface="+mn-lt"/>
              </a:rPr>
              <a:t>for organizational and </a:t>
            </a:r>
            <a:r>
              <a:rPr dirty="0" smtClean="0">
                <a:latin typeface="+mn-lt"/>
              </a:rPr>
              <a:t/>
            </a:r>
            <a:br>
              <a:rPr dirty="0" smtClean="0">
                <a:latin typeface="+mn-lt"/>
              </a:rPr>
            </a:br>
            <a:r>
              <a:rPr dirty="0" smtClean="0">
                <a:latin typeface="+mn-lt"/>
              </a:rPr>
              <a:t>individual </a:t>
            </a:r>
            <a:r>
              <a:rPr dirty="0">
                <a:latin typeface="+mn-lt"/>
              </a:rPr>
              <a:t>use</a:t>
            </a:r>
          </a:p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latin typeface="+mn-lt"/>
              </a:rPr>
              <a:t>Also referred to as </a:t>
            </a:r>
            <a:r>
              <a:rPr dirty="0">
                <a:solidFill>
                  <a:schemeClr val="accent1"/>
                </a:solidFill>
                <a:latin typeface="+mn-lt"/>
              </a:rPr>
              <a:t>information utilities </a:t>
            </a:r>
            <a:r>
              <a:rPr dirty="0">
                <a:latin typeface="+mn-lt"/>
              </a:rPr>
              <a:t>or </a:t>
            </a:r>
            <a:r>
              <a:rPr dirty="0">
                <a:solidFill>
                  <a:schemeClr val="accent1"/>
                </a:solidFill>
                <a:latin typeface="+mn-lt"/>
              </a:rPr>
              <a:t>data banks</a:t>
            </a:r>
          </a:p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endParaRPr dirty="0">
              <a:latin typeface="+mn-lt"/>
            </a:endParaRPr>
          </a:p>
        </p:txBody>
      </p:sp>
      <p:sp>
        <p:nvSpPr>
          <p:cNvPr id="27652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hlinkClick r:id="rId4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</a:endParaRPr>
          </a:p>
        </p:txBody>
      </p:sp>
      <p:pic>
        <p:nvPicPr>
          <p:cNvPr id="27653" name="Picture 2" descr="C:\Users\Zouharis\Documents\Laurie\McGraw Hill Computing Essentials 2013\CE_2013_ArtFiles\ole16821_ch12\ole16821_12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2160588"/>
            <a:ext cx="329088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Strategic uses</a:t>
            </a:r>
          </a:p>
          <a:p>
            <a:pPr lvl="1" eaLnBrk="1" hangingPunct="1"/>
            <a:r>
              <a:rPr altLang="en-US" smtClean="0">
                <a:latin typeface="Tw Cen MT" pitchFamily="34" charset="0"/>
              </a:rPr>
              <a:t>Special type of database</a:t>
            </a:r>
            <a:br>
              <a:rPr altLang="en-US" smtClean="0">
                <a:latin typeface="Tw Cen MT" pitchFamily="34" charset="0"/>
              </a:rPr>
            </a:br>
            <a:r>
              <a:rPr altLang="en-US" smtClean="0">
                <a:latin typeface="Tw Cen MT" pitchFamily="34" charset="0"/>
              </a:rPr>
              <a:t>called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data warehouse</a:t>
            </a:r>
          </a:p>
          <a:p>
            <a:pPr lvl="1" eaLnBrk="1" hangingPunct="1"/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Data mining </a:t>
            </a:r>
            <a:r>
              <a:rPr altLang="en-US" smtClean="0">
                <a:latin typeface="Tw Cen MT" pitchFamily="34" charset="0"/>
              </a:rPr>
              <a:t>is used to</a:t>
            </a:r>
            <a:br>
              <a:rPr altLang="en-US" smtClean="0">
                <a:latin typeface="Tw Cen MT" pitchFamily="34" charset="0"/>
              </a:rPr>
            </a:br>
            <a:r>
              <a:rPr altLang="en-US" smtClean="0">
                <a:latin typeface="Tw Cen MT" pitchFamily="34" charset="0"/>
              </a:rPr>
              <a:t>search databases for </a:t>
            </a:r>
            <a:br>
              <a:rPr altLang="en-US" smtClean="0">
                <a:latin typeface="Tw Cen MT" pitchFamily="34" charset="0"/>
              </a:rPr>
            </a:br>
            <a:r>
              <a:rPr altLang="en-US" smtClean="0">
                <a:latin typeface="Tw Cen MT" pitchFamily="34" charset="0"/>
              </a:rPr>
              <a:t>information and patterns</a:t>
            </a: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Security</a:t>
            </a:r>
          </a:p>
          <a:p>
            <a:pPr lvl="1" eaLnBrk="1" hangingPunct="1"/>
            <a:r>
              <a:rPr altLang="en-US" smtClean="0">
                <a:latin typeface="Tw Cen MT" pitchFamily="34" charset="0"/>
              </a:rPr>
              <a:t>Databases are valuable</a:t>
            </a:r>
          </a:p>
          <a:p>
            <a:pPr lvl="1" eaLnBrk="1" hangingPunct="1"/>
            <a:r>
              <a:rPr altLang="en-US" smtClean="0">
                <a:latin typeface="Tw Cen MT" pitchFamily="34" charset="0"/>
              </a:rPr>
              <a:t>Protection necessary </a:t>
            </a:r>
          </a:p>
          <a:p>
            <a:pPr eaLnBrk="1" hangingPunct="1">
              <a:buClr>
                <a:srgbClr val="376092"/>
              </a:buClr>
            </a:pPr>
            <a:endParaRPr altLang="en-US" smtClean="0">
              <a:latin typeface="Tw Cen MT" pitchFamily="34" charset="0"/>
            </a:endParaRPr>
          </a:p>
        </p:txBody>
      </p:sp>
      <p:pic>
        <p:nvPicPr>
          <p:cNvPr id="28676" name="Picture 6" descr="C:\Users\Glen\Documents\McGraw-Hill\OLeary-CE2012\ART\ole16805_ch12\ole16805_1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906588"/>
            <a:ext cx="2132013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6488113" y="5268913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chemeClr val="accent1"/>
                </a:solidFill>
                <a:latin typeface="Tw Cen MT" pitchFamily="34" charset="0"/>
              </a:rPr>
              <a:t>Security: electronic fingerprint scanner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963" y="1600200"/>
            <a:ext cx="713105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latin typeface="+mn-lt"/>
              </a:rPr>
              <a:t>Database administrators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>
                <a:latin typeface="+mn-lt"/>
              </a:rPr>
              <a:t>Determine the most efficient</a:t>
            </a:r>
            <a:br>
              <a:rPr>
                <a:latin typeface="+mn-lt"/>
              </a:rPr>
            </a:br>
            <a:r>
              <a:rPr>
                <a:latin typeface="+mn-lt"/>
              </a:rPr>
              <a:t>ways to organize and access</a:t>
            </a:r>
            <a:br>
              <a:rPr>
                <a:latin typeface="+mn-lt"/>
              </a:rPr>
            </a:br>
            <a:r>
              <a:rPr>
                <a:latin typeface="+mn-lt"/>
              </a:rPr>
              <a:t>a company’s data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>
                <a:latin typeface="+mn-lt"/>
              </a:rPr>
              <a:t>Responsible for database security</a:t>
            </a:r>
            <a:br>
              <a:rPr>
                <a:latin typeface="+mn-lt"/>
              </a:rPr>
            </a:br>
            <a:r>
              <a:rPr>
                <a:latin typeface="+mn-lt"/>
              </a:rPr>
              <a:t>and backing up the system</a:t>
            </a:r>
          </a:p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latin typeface="+mn-lt"/>
              </a:rPr>
              <a:t>Employers look </a:t>
            </a:r>
            <a:r>
              <a:rPr dirty="0" smtClean="0">
                <a:latin typeface="+mn-lt"/>
              </a:rPr>
              <a:t>for</a:t>
            </a:r>
            <a:endParaRPr dirty="0">
              <a:latin typeface="+mn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>
                <a:latin typeface="+mn-lt"/>
              </a:rPr>
              <a:t>Bachelors degree in Computer Science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>
                <a:latin typeface="+mn-lt"/>
              </a:rPr>
              <a:t>Technical experience</a:t>
            </a:r>
          </a:p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latin typeface="+mn-lt"/>
              </a:rPr>
              <a:t>Database administrators can expect to earn $48,500 to $85,000 annually</a:t>
            </a:r>
          </a:p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endParaRPr dirty="0">
              <a:latin typeface="+mn-lt"/>
            </a:endParaRPr>
          </a:p>
        </p:txBody>
      </p:sp>
      <p:pic>
        <p:nvPicPr>
          <p:cNvPr id="29700" name="Picture 5" descr="C:\Users\Glen\Documents\McGraw-Hill\OLeary-CE2012\ART\ole16805_ch12\ole16805_cut120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443038"/>
            <a:ext cx="210343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155700" y="1271588"/>
            <a:ext cx="7131050" cy="4525962"/>
          </a:xfrm>
        </p:spPr>
        <p:txBody>
          <a:bodyPr/>
          <a:lstStyle/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Every Book Ever Written … at Your Fingertips </a:t>
            </a:r>
          </a:p>
          <a:p>
            <a:pPr lvl="1" eaLnBrk="1" hangingPunct="1"/>
            <a:r>
              <a:rPr altLang="en-US" smtClean="0">
                <a:latin typeface="Tw Cen MT" pitchFamily="34" charset="0"/>
              </a:rPr>
              <a:t>Massive amounts of digital storage are now available and affordable</a:t>
            </a:r>
          </a:p>
          <a:p>
            <a:pPr lvl="1" eaLnBrk="1" hangingPunct="1"/>
            <a:r>
              <a:rPr altLang="en-US" smtClean="0">
                <a:latin typeface="Tw Cen MT" pitchFamily="34" charset="0"/>
              </a:rPr>
              <a:t>Google Book Search contains millions of book </a:t>
            </a:r>
          </a:p>
          <a:p>
            <a:pPr eaLnBrk="1" hangingPunct="1">
              <a:buClr>
                <a:srgbClr val="376092"/>
              </a:buClr>
            </a:pPr>
            <a:endParaRPr altLang="en-US" smtClean="0">
              <a:latin typeface="Tw Cen MT" pitchFamily="34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509963"/>
            <a:ext cx="3495675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Describe the five logical data groups or categories.</a:t>
            </a:r>
          </a:p>
          <a:p>
            <a:pPr eaLnBrk="1" hangingPunct="1">
              <a:buClr>
                <a:srgbClr val="376092"/>
              </a:buClr>
            </a:pPr>
            <a:endParaRPr altLang="en-US" smtClean="0">
              <a:latin typeface="Tw Cen MT" pitchFamily="34" charset="0"/>
            </a:endParaRP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What is the difference between batch processing and real-time processing?</a:t>
            </a:r>
          </a:p>
          <a:p>
            <a:pPr eaLnBrk="1" hangingPunct="1">
              <a:buClr>
                <a:srgbClr val="376092"/>
              </a:buClr>
            </a:pPr>
            <a:endParaRPr altLang="en-US" smtClean="0">
              <a:latin typeface="Tw Cen MT" pitchFamily="34" charset="0"/>
            </a:endParaRP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Identify and define the five parts of DBMS programs.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latin typeface="+mn-lt"/>
              </a:rPr>
              <a:t>Describe each of the five common database models.</a:t>
            </a:r>
          </a:p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endParaRPr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latin typeface="+mn-lt"/>
              </a:rPr>
              <a:t>What are some of the benefits and limitations of databases? Why is security a concern?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tabLst>
                <a:tab pos="274320" algn="l"/>
              </a:tabLst>
              <a:defRPr/>
            </a:pPr>
            <a:endParaRPr dirty="0">
              <a:latin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Describe the five common database models: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hierarchical</a:t>
            </a:r>
            <a:r>
              <a:rPr altLang="en-US" smtClean="0">
                <a:latin typeface="Tw Cen MT" pitchFamily="34" charset="0"/>
              </a:rPr>
              <a:t>,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network</a:t>
            </a:r>
            <a:r>
              <a:rPr altLang="en-US" smtClean="0">
                <a:latin typeface="Tw Cen MT" pitchFamily="34" charset="0"/>
              </a:rPr>
              <a:t>,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relational</a:t>
            </a:r>
            <a:r>
              <a:rPr altLang="en-US" smtClean="0">
                <a:latin typeface="Tw Cen MT" pitchFamily="34" charset="0"/>
              </a:rPr>
              <a:t>,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multidimensional</a:t>
            </a:r>
            <a:r>
              <a:rPr altLang="en-US" smtClean="0">
                <a:latin typeface="Tw Cen MT" pitchFamily="34" charset="0"/>
              </a:rPr>
              <a:t>, and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object-oriented</a:t>
            </a:r>
            <a:r>
              <a:rPr altLang="en-US" smtClean="0">
                <a:latin typeface="Tw Cen MT" pitchFamily="34" charset="0"/>
              </a:rPr>
              <a:t>.</a:t>
            </a: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Distinguish among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individual</a:t>
            </a:r>
            <a:r>
              <a:rPr altLang="en-US" smtClean="0">
                <a:latin typeface="Tw Cen MT" pitchFamily="34" charset="0"/>
              </a:rPr>
              <a:t>,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company</a:t>
            </a:r>
            <a:r>
              <a:rPr altLang="en-US" smtClean="0">
                <a:latin typeface="Tw Cen MT" pitchFamily="34" charset="0"/>
              </a:rPr>
              <a:t>,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distributed</a:t>
            </a:r>
            <a:r>
              <a:rPr altLang="en-US" smtClean="0">
                <a:latin typeface="Tw Cen MT" pitchFamily="34" charset="0"/>
              </a:rPr>
              <a:t>, and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commercial</a:t>
            </a:r>
            <a:r>
              <a:rPr altLang="en-US" smtClean="0">
                <a:latin typeface="Tw Cen MT" pitchFamily="34" charset="0"/>
              </a:rPr>
              <a:t>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databases</a:t>
            </a:r>
            <a:r>
              <a:rPr altLang="en-US" smtClean="0">
                <a:latin typeface="Tw Cen MT" pitchFamily="34" charset="0"/>
              </a:rPr>
              <a:t>. </a:t>
            </a: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Discuss strategic database uses</a:t>
            </a:r>
            <a:br>
              <a:rPr altLang="en-US" smtClean="0">
                <a:latin typeface="Tw Cen MT" pitchFamily="34" charset="0"/>
              </a:rPr>
            </a:br>
            <a:r>
              <a:rPr altLang="en-US" smtClean="0">
                <a:latin typeface="Tw Cen MT" pitchFamily="34" charset="0"/>
              </a:rPr>
              <a:t>and security concerns.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55663" y="1600200"/>
            <a:ext cx="7131050" cy="4525963"/>
          </a:xfrm>
        </p:spPr>
        <p:txBody>
          <a:bodyPr/>
          <a:lstStyle/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Like a library, secondary storage</a:t>
            </a:r>
            <a:br>
              <a:rPr altLang="en-US" smtClean="0">
                <a:latin typeface="Tw Cen MT" pitchFamily="34" charset="0"/>
              </a:rPr>
            </a:br>
            <a:r>
              <a:rPr altLang="en-US" smtClean="0">
                <a:latin typeface="Tw Cen MT" pitchFamily="34" charset="0"/>
              </a:rPr>
              <a:t>is designed to store information</a:t>
            </a: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End users need to understand </a:t>
            </a:r>
          </a:p>
          <a:p>
            <a:pPr lvl="1" eaLnBrk="1" hangingPunct="1"/>
            <a:r>
              <a:rPr altLang="en-US" smtClean="0">
                <a:latin typeface="Tw Cen MT" pitchFamily="34" charset="0"/>
              </a:rPr>
              <a:t>How information is organized in </a:t>
            </a:r>
            <a:br>
              <a:rPr altLang="en-US" smtClean="0">
                <a:latin typeface="Tw Cen MT" pitchFamily="34" charset="0"/>
              </a:rPr>
            </a:br>
            <a:r>
              <a:rPr altLang="en-US" smtClean="0">
                <a:latin typeface="Tw Cen MT" pitchFamily="34" charset="0"/>
              </a:rPr>
              <a:t>fields, records, tables and databases</a:t>
            </a:r>
          </a:p>
          <a:p>
            <a:pPr lvl="1" eaLnBrk="1" hangingPunct="1"/>
            <a:r>
              <a:rPr altLang="en-US" smtClean="0">
                <a:latin typeface="Tw Cen MT" pitchFamily="34" charset="0"/>
              </a:rPr>
              <a:t>The different types of databases</a:t>
            </a:r>
            <a:br>
              <a:rPr altLang="en-US" smtClean="0">
                <a:latin typeface="Tw Cen MT" pitchFamily="34" charset="0"/>
              </a:rPr>
            </a:br>
            <a:r>
              <a:rPr altLang="en-US" smtClean="0">
                <a:latin typeface="Tw Cen MT" pitchFamily="34" charset="0"/>
              </a:rPr>
              <a:t>and structures</a:t>
            </a: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Competent end users need to be able to find information that is stored in databases</a:t>
            </a:r>
          </a:p>
          <a:p>
            <a:pPr eaLnBrk="1" hangingPunct="1">
              <a:buClr>
                <a:srgbClr val="376092"/>
              </a:buClr>
            </a:pPr>
            <a:endParaRPr altLang="en-US" smtClean="0">
              <a:latin typeface="Tw Cen MT" pitchFamily="34" charset="0"/>
            </a:endParaRPr>
          </a:p>
          <a:p>
            <a:pPr eaLnBrk="1" hangingPunct="1">
              <a:buClr>
                <a:srgbClr val="376092"/>
              </a:buClr>
            </a:pPr>
            <a:endParaRPr altLang="en-US" smtClean="0">
              <a:latin typeface="Tw Cen MT" pitchFamily="34" charset="0"/>
            </a:endParaRPr>
          </a:p>
        </p:txBody>
      </p:sp>
      <p:pic>
        <p:nvPicPr>
          <p:cNvPr id="7172" name="Picture 5" descr="C:\Users\Glen\Documents\McGraw-Hill\OLeary-CE2012\ART\ole16805_ch12\ole16805_cut120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81175"/>
            <a:ext cx="2011363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103086" y="1600200"/>
            <a:ext cx="7583714" cy="4525963"/>
          </a:xfrm>
        </p:spPr>
        <p:txBody>
          <a:bodyPr/>
          <a:lstStyle/>
          <a:p>
            <a:pPr eaLnBrk="1" hangingPunct="1">
              <a:buClr>
                <a:srgbClr val="376092"/>
              </a:buClr>
            </a:pPr>
            <a:r>
              <a:rPr altLang="en-US" dirty="0" smtClean="0">
                <a:latin typeface="Tw Cen MT" pitchFamily="34" charset="0"/>
              </a:rPr>
              <a:t>Examples of data include</a:t>
            </a:r>
          </a:p>
          <a:p>
            <a:pPr lvl="1" eaLnBrk="1" hangingPunct="1"/>
            <a:r>
              <a:rPr altLang="en-US" dirty="0" smtClean="0">
                <a:latin typeface="Tw Cen MT" pitchFamily="34" charset="0"/>
              </a:rPr>
              <a:t>Facts or observations about people, places, things, and events </a:t>
            </a:r>
          </a:p>
          <a:p>
            <a:pPr lvl="1" eaLnBrk="1" hangingPunct="1"/>
            <a:r>
              <a:rPr altLang="en-US" dirty="0" smtClean="0">
                <a:latin typeface="Tw Cen MT" pitchFamily="34" charset="0"/>
              </a:rPr>
              <a:t>Audio, music, photographs, and video</a:t>
            </a:r>
          </a:p>
          <a:p>
            <a:pPr eaLnBrk="1" hangingPunct="1">
              <a:buClr>
                <a:srgbClr val="376092"/>
              </a:buClr>
            </a:pPr>
            <a:r>
              <a:rPr altLang="en-US" dirty="0" smtClean="0">
                <a:latin typeface="Tw Cen MT" pitchFamily="34" charset="0"/>
              </a:rPr>
              <a:t>Two ways to view data</a:t>
            </a:r>
          </a:p>
          <a:p>
            <a:pPr lvl="1" eaLnBrk="1" hangingPunct="1"/>
            <a:r>
              <a:rPr altLang="en-US" dirty="0" smtClean="0">
                <a:solidFill>
                  <a:schemeClr val="accent1"/>
                </a:solidFill>
                <a:latin typeface="Tw Cen MT" pitchFamily="34" charset="0"/>
              </a:rPr>
              <a:t>Physical view- </a:t>
            </a:r>
            <a:r>
              <a:rPr lang="en-MY" altLang="en-US" dirty="0" smtClean="0">
                <a:latin typeface="Tw Cen MT" pitchFamily="34" charset="0"/>
              </a:rPr>
              <a:t>actual format and location; usually only very specialized computer professionals are concerned with the physical view </a:t>
            </a:r>
            <a:endParaRPr altLang="en-US" dirty="0" smtClean="0">
              <a:latin typeface="Tw Cen MT" pitchFamily="34" charset="0"/>
            </a:endParaRPr>
          </a:p>
          <a:p>
            <a:pPr lvl="1" eaLnBrk="1" hangingPunct="1"/>
            <a:r>
              <a:rPr altLang="en-US" dirty="0" smtClean="0">
                <a:solidFill>
                  <a:schemeClr val="accent1"/>
                </a:solidFill>
                <a:latin typeface="Tw Cen MT" pitchFamily="34" charset="0"/>
              </a:rPr>
              <a:t>Logical view - </a:t>
            </a:r>
            <a:r>
              <a:rPr lang="en-MY" altLang="en-US" dirty="0" smtClean="0">
                <a:latin typeface="Tw Cen MT" pitchFamily="34" charset="0"/>
              </a:rPr>
              <a:t>focuses on the meaning and content of the data; end users and most computer professionals are concerned with this view </a:t>
            </a:r>
          </a:p>
          <a:p>
            <a:pPr lvl="1" eaLnBrk="1" hangingPunct="1"/>
            <a:endParaRPr altLang="en-US" dirty="0" smtClean="0">
              <a:solidFill>
                <a:schemeClr val="accent1"/>
              </a:solidFill>
              <a:latin typeface="Tw Cen MT" pitchFamily="34" charset="0"/>
            </a:endParaRPr>
          </a:p>
          <a:p>
            <a:pPr eaLnBrk="1" hangingPunct="1">
              <a:buClr>
                <a:srgbClr val="376092"/>
              </a:buClr>
            </a:pPr>
            <a:endParaRPr altLang="en-US" dirty="0" smtClean="0">
              <a:latin typeface="Tw Cen MT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/>
          <p:cNvGrpSpPr>
            <a:grpSpLocks noChangeAspect="1"/>
          </p:cNvGrpSpPr>
          <p:nvPr/>
        </p:nvGrpSpPr>
        <p:grpSpPr bwMode="auto">
          <a:xfrm>
            <a:off x="3581400" y="1733550"/>
            <a:ext cx="5303838" cy="3076575"/>
            <a:chOff x="3267075" y="1228725"/>
            <a:chExt cx="5600700" cy="3190875"/>
          </a:xfrm>
        </p:grpSpPr>
        <p:sp>
          <p:nvSpPr>
            <p:cNvPr id="9" name="Rectangle 8"/>
            <p:cNvSpPr/>
            <p:nvPr/>
          </p:nvSpPr>
          <p:spPr>
            <a:xfrm>
              <a:off x="3267075" y="1228725"/>
              <a:ext cx="5600700" cy="3190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222" name="Picture 6" descr="C:\Users\Glen\Documents\McGraw-Hill\OLeary-CE2012\ART\ole16805_ch12\ole16805_120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850" y="1351475"/>
              <a:ext cx="5376863" cy="2976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9" name="Title 1"/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solidFill>
                  <a:schemeClr val="accent1"/>
                </a:solidFill>
                <a:latin typeface="+mn-lt"/>
              </a:rPr>
              <a:t>Character</a:t>
            </a:r>
          </a:p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solidFill>
                  <a:schemeClr val="accent1"/>
                </a:solidFill>
                <a:latin typeface="+mn-lt"/>
              </a:rPr>
              <a:t>Field</a:t>
            </a:r>
          </a:p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solidFill>
                  <a:schemeClr val="accent1"/>
                </a:solidFill>
                <a:latin typeface="+mn-lt"/>
              </a:rPr>
              <a:t>Record</a:t>
            </a:r>
          </a:p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>
                <a:solidFill>
                  <a:schemeClr val="accent1"/>
                </a:solidFill>
                <a:latin typeface="+mn-lt"/>
              </a:rPr>
              <a:t>Table</a:t>
            </a:r>
            <a:endParaRPr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solidFill>
                  <a:schemeClr val="accent1"/>
                </a:solidFill>
                <a:latin typeface="+mn-lt"/>
              </a:rPr>
              <a:t>Database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tabLst>
                <a:tab pos="274320" algn="l"/>
              </a:tabLst>
              <a:defRPr/>
            </a:pPr>
            <a:endParaRPr dirty="0">
              <a:latin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Unique identifier also known as </a:t>
            </a: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primary key</a:t>
            </a:r>
          </a:p>
          <a:p>
            <a:pPr eaLnBrk="1" hangingPunct="1">
              <a:buClr>
                <a:srgbClr val="376092"/>
              </a:buClr>
            </a:pPr>
            <a:r>
              <a:rPr altLang="en-US" smtClean="0">
                <a:latin typeface="Tw Cen MT" pitchFamily="34" charset="0"/>
              </a:rPr>
              <a:t>Common examples</a:t>
            </a:r>
          </a:p>
          <a:p>
            <a:pPr lvl="1" eaLnBrk="1" hangingPunct="1"/>
            <a:r>
              <a:rPr altLang="en-US" smtClean="0">
                <a:latin typeface="Tw Cen MT" pitchFamily="34" charset="0"/>
              </a:rPr>
              <a:t>Social Security Number</a:t>
            </a:r>
          </a:p>
          <a:p>
            <a:pPr lvl="1" eaLnBrk="1" hangingPunct="1"/>
            <a:r>
              <a:rPr altLang="en-US" smtClean="0">
                <a:latin typeface="Tw Cen MT" pitchFamily="34" charset="0"/>
              </a:rPr>
              <a:t>Student Identification Numbers</a:t>
            </a:r>
          </a:p>
          <a:p>
            <a:pPr lvl="1" eaLnBrk="1" hangingPunct="1"/>
            <a:r>
              <a:rPr altLang="en-US" smtClean="0">
                <a:latin typeface="Tw Cen MT" pitchFamily="34" charset="0"/>
              </a:rPr>
              <a:t>Employee Identification Numbers</a:t>
            </a:r>
          </a:p>
          <a:p>
            <a:pPr lvl="1" eaLnBrk="1" hangingPunct="1"/>
            <a:r>
              <a:rPr altLang="en-US" smtClean="0">
                <a:latin typeface="Tw Cen MT" pitchFamily="34" charset="0"/>
              </a:rPr>
              <a:t>Part Numbers</a:t>
            </a:r>
          </a:p>
          <a:p>
            <a:pPr lvl="1" eaLnBrk="1" hangingPunct="1"/>
            <a:r>
              <a:rPr altLang="en-US" smtClean="0">
                <a:latin typeface="Tw Cen MT" pitchFamily="34" charset="0"/>
              </a:rPr>
              <a:t>Inventory Numbers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 eaLnBrk="1" hangingPunct="1"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Batch processing</a:t>
            </a:r>
          </a:p>
          <a:p>
            <a:pPr lvl="1" eaLnBrk="1" hangingPunct="1"/>
            <a:r>
              <a:rPr altLang="en-US" smtClean="0">
                <a:latin typeface="Tw Cen MT" pitchFamily="34" charset="0"/>
              </a:rPr>
              <a:t>Data is collected over a period of time and the processing happens later all at one time</a:t>
            </a:r>
          </a:p>
          <a:p>
            <a:pPr eaLnBrk="1" hangingPunct="1">
              <a:buClr>
                <a:srgbClr val="376092"/>
              </a:buClr>
            </a:pPr>
            <a:endParaRPr altLang="en-US" smtClean="0">
              <a:latin typeface="Tw Cen MT" pitchFamily="34" charset="0"/>
            </a:endParaRPr>
          </a:p>
        </p:txBody>
      </p:sp>
      <p:pic>
        <p:nvPicPr>
          <p:cNvPr id="11268" name="Picture 5" descr="C:\Users\Glen\Documents\McGraw-Hill\OLeary-CE2012\ART\ole16805_ch12\ole16805_120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005138"/>
            <a:ext cx="6218238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 eaLnBrk="1" hangingPunct="1"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  <a:latin typeface="Tw Cen MT" pitchFamily="34" charset="0"/>
              </a:rPr>
              <a:t>Real-time processing</a:t>
            </a:r>
          </a:p>
          <a:p>
            <a:pPr lvl="1" eaLnBrk="1" hangingPunct="1"/>
            <a:r>
              <a:rPr altLang="en-US" smtClean="0">
                <a:latin typeface="Tw Cen MT" pitchFamily="34" charset="0"/>
              </a:rPr>
              <a:t>Also known as online processing because it happens immediately during the transaction</a:t>
            </a:r>
          </a:p>
        </p:txBody>
      </p:sp>
      <p:pic>
        <p:nvPicPr>
          <p:cNvPr id="12292" name="Picture 5" descr="C:\Users\Glen\Documents\McGraw-Hill\OLeary-CE2012\ART\ole16805_ch12\ole16805_1204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073400"/>
            <a:ext cx="6218238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mputing Essentials 2013 Templat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7365D"/>
      </a:folHlink>
    </a:clrScheme>
    <a:fontScheme name="1_Computing Essentials 2013 Templa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Computing Essentials 2013 Template</Template>
  <TotalTime>489</TotalTime>
  <Words>1846</Words>
  <Application>Microsoft Office PowerPoint</Application>
  <PresentationFormat>On-screen Show (4:3)</PresentationFormat>
  <Paragraphs>250</Paragraphs>
  <Slides>27</Slides>
  <Notes>23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Corbel</vt:lpstr>
      <vt:lpstr>Tw Cen MT</vt:lpstr>
      <vt:lpstr>Wingdings</vt:lpstr>
      <vt:lpstr>1_Computing Essentials 2013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Databases</dc:title>
  <dc:creator>Zouharis</dc:creator>
  <cp:lastModifiedBy>USER</cp:lastModifiedBy>
  <cp:revision>71</cp:revision>
  <dcterms:created xsi:type="dcterms:W3CDTF">2011-11-08T13:04:13Z</dcterms:created>
  <dcterms:modified xsi:type="dcterms:W3CDTF">2018-11-11T01:05:06Z</dcterms:modified>
</cp:coreProperties>
</file>