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274" r:id="rId3"/>
    <p:sldId id="300"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301" r:id="rId26"/>
    <p:sldId id="296" r:id="rId27"/>
    <p:sldId id="302" r:id="rId28"/>
    <p:sldId id="297" r:id="rId29"/>
    <p:sldId id="298" r:id="rId30"/>
    <p:sldId id="299"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368" autoAdjust="0"/>
    <p:restoredTop sz="62676" autoAdjust="0"/>
  </p:normalViewPr>
  <p:slideViewPr>
    <p:cSldViewPr snapToGrid="0">
      <p:cViewPr varScale="1">
        <p:scale>
          <a:sx n="61" d="100"/>
          <a:sy n="61" d="100"/>
        </p:scale>
        <p:origin x="48" y="120"/>
      </p:cViewPr>
      <p:guideLst>
        <p:guide orient="horz" pos="2160"/>
        <p:guide pos="3840"/>
      </p:guideLst>
    </p:cSldViewPr>
  </p:slideViewPr>
  <p:outlineViewPr>
    <p:cViewPr>
      <p:scale>
        <a:sx n="33" d="100"/>
        <a:sy n="33" d="100"/>
      </p:scale>
      <p:origin x="0" y="-15036"/>
    </p:cViewPr>
  </p:outlineViewPr>
  <p:notesTextViewPr>
    <p:cViewPr>
      <p:scale>
        <a:sx n="3" d="2"/>
        <a:sy n="3" d="2"/>
      </p:scale>
      <p:origin x="0" y="0"/>
    </p:cViewPr>
  </p:notesTextViewPr>
  <p:notesViewPr>
    <p:cSldViewPr snapToGrid="0">
      <p:cViewPr>
        <p:scale>
          <a:sx n="150" d="100"/>
          <a:sy n="150" d="100"/>
        </p:scale>
        <p:origin x="548" y="-3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5E35-860B-4871-A991-5C688CB9BBEB}" type="datetimeFigureOut">
              <a:rPr lang="en-US" smtClean="0"/>
              <a:pPr/>
              <a:t>15-Sep-16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B1BF6-FBDD-40FA-A7D6-4D370D96B19E}" type="slidenum">
              <a:rPr lang="en-US" smtClean="0"/>
              <a:pPr/>
              <a:t>‹#›</a:t>
            </a:fld>
            <a:endParaRPr lang="en-US"/>
          </a:p>
        </p:txBody>
      </p:sp>
    </p:spTree>
    <p:extLst>
      <p:ext uri="{BB962C8B-B14F-4D97-AF65-F5344CB8AC3E}">
        <p14:creationId xmlns:p14="http://schemas.microsoft.com/office/powerpoint/2010/main" val="25929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2FAFD-8644-45A4-B625-C1EED27E66D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8030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a:t>There are four types of computers</a:t>
            </a:r>
          </a:p>
          <a:p>
            <a:pPr lvl="1" eaLnBrk="1" hangingPunct="1">
              <a:spcBef>
                <a:spcPct val="0"/>
              </a:spcBef>
              <a:buFontTx/>
              <a:buChar char="•"/>
            </a:pPr>
            <a:r>
              <a:rPr lang="en-US" dirty="0"/>
              <a:t>Supercomputers (key term) – the most powerful; special high-capacity computers used in very large corporations</a:t>
            </a:r>
          </a:p>
          <a:p>
            <a:pPr lvl="1" eaLnBrk="1" hangingPunct="1">
              <a:spcBef>
                <a:spcPct val="0"/>
              </a:spcBef>
              <a:buFontTx/>
              <a:buChar char="•"/>
            </a:pPr>
            <a:r>
              <a:rPr lang="en-US" dirty="0"/>
              <a:t>Mainframe computers (key term) – are capable of great processing speed and data storage; occupy specially wired, air-conditioned rooms; insurance companies use to process information about millions of policyholders</a:t>
            </a:r>
          </a:p>
          <a:p>
            <a:pPr lvl="1" eaLnBrk="1" hangingPunct="1">
              <a:spcBef>
                <a:spcPct val="0"/>
              </a:spcBef>
              <a:buFontTx/>
              <a:buChar char="•"/>
            </a:pPr>
            <a:r>
              <a:rPr lang="en-US" dirty="0"/>
              <a:t>Midrange</a:t>
            </a:r>
            <a:r>
              <a:rPr lang="en-US" baseline="0" dirty="0"/>
              <a:t> computers</a:t>
            </a:r>
            <a:r>
              <a:rPr lang="en-US" dirty="0"/>
              <a:t> (key term)  - known as servers (key term), are computers with processing capabilities less powerful than a mainframe computer yet more powerful than a </a:t>
            </a:r>
            <a:r>
              <a:rPr lang="en-US" baseline="0" dirty="0"/>
              <a:t>personal </a:t>
            </a:r>
            <a:r>
              <a:rPr lang="en-US" dirty="0"/>
              <a:t>computer. Today</a:t>
            </a:r>
            <a:r>
              <a:rPr lang="en-US" baseline="0" dirty="0"/>
              <a:t> they are used to support or serve end users for specific needs such a retrieving data from a database or supplying access to application software.</a:t>
            </a:r>
            <a:endParaRPr lang="en-US" dirty="0"/>
          </a:p>
          <a:p>
            <a:pPr lvl="1" eaLnBrk="1" hangingPunct="1">
              <a:spcBef>
                <a:spcPct val="0"/>
              </a:spcBef>
              <a:buFontTx/>
              <a:buChar char="•"/>
            </a:pPr>
            <a:r>
              <a:rPr lang="en-US" dirty="0"/>
              <a:t>Personal</a:t>
            </a:r>
            <a:r>
              <a:rPr lang="en-US" baseline="0" dirty="0"/>
              <a:t> computers or pcs</a:t>
            </a:r>
            <a:r>
              <a:rPr lang="en-US" dirty="0"/>
              <a:t> (key term) – least powerful but most widely used and fastest-growing type of computers. There are five (5) types of pcs.</a:t>
            </a:r>
          </a:p>
        </p:txBody>
      </p:sp>
      <p:sp>
        <p:nvSpPr>
          <p:cNvPr id="4" name="Slide Number Placeholder 3"/>
          <p:cNvSpPr>
            <a:spLocks noGrp="1"/>
          </p:cNvSpPr>
          <p:nvPr>
            <p:ph type="sldNum" sz="quarter" idx="10"/>
          </p:nvPr>
        </p:nvSpPr>
        <p:spPr/>
        <p:txBody>
          <a:bodyPr/>
          <a:lstStyle/>
          <a:p>
            <a:fld id="{698C3BD6-6E9E-4EC5-9EB7-9EF59D084D06}" type="slidenum">
              <a:rPr lang="en-US" smtClean="0"/>
              <a:pPr/>
              <a:t>12</a:t>
            </a:fld>
            <a:endParaRPr lang="en-US" dirty="0"/>
          </a:p>
        </p:txBody>
      </p:sp>
    </p:spTree>
    <p:extLst>
      <p:ext uri="{BB962C8B-B14F-4D97-AF65-F5344CB8AC3E}">
        <p14:creationId xmlns:p14="http://schemas.microsoft.com/office/powerpoint/2010/main" val="222197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eaLnBrk="1" hangingPunct="1">
              <a:spcBef>
                <a:spcPct val="0"/>
              </a:spcBef>
              <a:buFontTx/>
              <a:buChar char="•"/>
            </a:pPr>
            <a:r>
              <a:rPr lang="en-US" dirty="0"/>
              <a:t>Desktop (key term) – small enough to fit</a:t>
            </a:r>
            <a:r>
              <a:rPr lang="en-US" baseline="0" dirty="0"/>
              <a:t> on top of a desk yet too big to carry around</a:t>
            </a:r>
            <a:endParaRPr lang="en-US" dirty="0"/>
          </a:p>
          <a:p>
            <a:pPr lvl="0" eaLnBrk="1" hangingPunct="1">
              <a:spcBef>
                <a:spcPct val="0"/>
              </a:spcBef>
              <a:buFontTx/>
              <a:buChar char="•"/>
            </a:pPr>
            <a:r>
              <a:rPr lang="en-US" baseline="0" dirty="0"/>
              <a:t>Laptop (key term) – or notebook computers (key term) are portable, lightweight and bit into most briefcases</a:t>
            </a:r>
            <a:endParaRPr lang="en-US" dirty="0"/>
          </a:p>
          <a:p>
            <a:pPr lvl="0" eaLnBrk="1" hangingPunct="1">
              <a:spcBef>
                <a:spcPct val="0"/>
              </a:spcBef>
              <a:buFontTx/>
              <a:buChar char="•"/>
            </a:pPr>
            <a:r>
              <a:rPr lang="en-US" dirty="0"/>
              <a:t>Tablet (key term) – iPad for example, are smaller,</a:t>
            </a:r>
            <a:r>
              <a:rPr lang="en-US" baseline="0" dirty="0"/>
              <a:t> lighter and less powerful than laptops and use a virtual keyboard.</a:t>
            </a:r>
            <a:endParaRPr lang="en-US" dirty="0"/>
          </a:p>
          <a:p>
            <a:pPr lvl="0" eaLnBrk="1" hangingPunct="1">
              <a:spcBef>
                <a:spcPct val="0"/>
              </a:spcBef>
              <a:buFontTx/>
              <a:buChar char="•"/>
            </a:pPr>
            <a:r>
              <a:rPr lang="en-US" dirty="0"/>
              <a:t>Smartphones (key term) is the most common handheld</a:t>
            </a:r>
          </a:p>
          <a:p>
            <a:pPr lvl="0" eaLnBrk="1" hangingPunct="1">
              <a:spcBef>
                <a:spcPct val="0"/>
              </a:spcBef>
              <a:buFontTx/>
              <a:buChar char="•"/>
            </a:pPr>
            <a:r>
              <a:rPr lang="en-US" dirty="0"/>
              <a:t>Wearables – such as the Apple Watch</a:t>
            </a:r>
          </a:p>
          <a:p>
            <a:endParaRPr lang="en-US" dirty="0"/>
          </a:p>
        </p:txBody>
      </p:sp>
      <p:sp>
        <p:nvSpPr>
          <p:cNvPr id="4" name="Slide Number Placeholder 3"/>
          <p:cNvSpPr>
            <a:spLocks noGrp="1"/>
          </p:cNvSpPr>
          <p:nvPr>
            <p:ph type="sldNum" sz="quarter" idx="10"/>
          </p:nvPr>
        </p:nvSpPr>
        <p:spPr/>
        <p:txBody>
          <a:bodyPr/>
          <a:lstStyle/>
          <a:p>
            <a:fld id="{870BA11D-4C60-4740-B9F6-3D579816BC67}" type="slidenum">
              <a:rPr lang="en-US" smtClean="0"/>
              <a:pPr/>
              <a:t>13</a:t>
            </a:fld>
            <a:endParaRPr lang="en-US" dirty="0"/>
          </a:p>
        </p:txBody>
      </p:sp>
    </p:spTree>
    <p:extLst>
      <p:ext uri="{BB962C8B-B14F-4D97-AF65-F5344CB8AC3E}">
        <p14:creationId xmlns:p14="http://schemas.microsoft.com/office/powerpoint/2010/main" val="437630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20000"/>
              </a:spcBef>
              <a:buFontTx/>
              <a:buChar char="•"/>
            </a:pPr>
            <a:r>
              <a:rPr lang="en-US" dirty="0"/>
              <a:t>System Unit (key term) is the container that houses most of the electronic components that make up a computer system.</a:t>
            </a:r>
          </a:p>
          <a:p>
            <a:pPr eaLnBrk="1" hangingPunct="1">
              <a:spcBef>
                <a:spcPct val="20000"/>
              </a:spcBef>
              <a:buFontTx/>
              <a:buChar char="•"/>
            </a:pPr>
            <a:r>
              <a:rPr lang="en-US" dirty="0"/>
              <a:t>Input/Output – Input devices (key term) translate data and programs from a form humans understand to a form computers can process; Output devices (key term) translat</a:t>
            </a:r>
            <a:r>
              <a:rPr lang="en-US" baseline="0" dirty="0"/>
              <a:t>e the processed information from the computer into a form that humans can understand</a:t>
            </a:r>
            <a:endParaRPr lang="en-US" dirty="0"/>
          </a:p>
          <a:p>
            <a:pPr eaLnBrk="1" hangingPunct="1">
              <a:spcBef>
                <a:spcPct val="20000"/>
              </a:spcBef>
              <a:buFontTx/>
              <a:buChar char="•"/>
            </a:pPr>
            <a:r>
              <a:rPr lang="en-US" dirty="0"/>
              <a:t>Secondary Storage (key term) – Unlike memory (key term), secondary storage holds data and programs even after the electrical power has been turned off—examples of secondary storage include USB drives, hard drives </a:t>
            </a:r>
            <a:r>
              <a:rPr lang="en-US" dirty="0">
                <a:solidFill>
                  <a:srgbClr val="FF0000"/>
                </a:solidFill>
              </a:rPr>
              <a:t>and </a:t>
            </a:r>
            <a:r>
              <a:rPr lang="en-US" dirty="0"/>
              <a:t>optical drives</a:t>
            </a:r>
            <a:endParaRPr lang="en-US" b="1" dirty="0">
              <a:solidFill>
                <a:srgbClr val="FF0000"/>
              </a:solidFill>
            </a:endParaRPr>
          </a:p>
          <a:p>
            <a:pPr eaLnBrk="1" hangingPunct="1">
              <a:spcBef>
                <a:spcPct val="20000"/>
              </a:spcBef>
              <a:buFontTx/>
              <a:buChar char="•"/>
            </a:pPr>
            <a:r>
              <a:rPr lang="en-US" dirty="0"/>
              <a:t>Communication – one computer communicating with another computer or other computer systems using communication devices (key term) such as a modem (key term)</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14</a:t>
            </a:fld>
            <a:endParaRPr lang="en-US" dirty="0"/>
          </a:p>
        </p:txBody>
      </p:sp>
    </p:spTree>
    <p:extLst>
      <p:ext uri="{BB962C8B-B14F-4D97-AF65-F5344CB8AC3E}">
        <p14:creationId xmlns:p14="http://schemas.microsoft.com/office/powerpoint/2010/main" val="3533191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Two</a:t>
            </a:r>
            <a:r>
              <a:rPr lang="en-US" baseline="0" dirty="0"/>
              <a:t> important components of the System Unit are the Microprocessor (key term) which controls and manipulates data to produce information and Memory (key term) which is a holding area for data, instructions, and information.</a:t>
            </a:r>
          </a:p>
          <a:p>
            <a:endParaRPr lang="en-US" baseline="0" dirty="0"/>
          </a:p>
          <a:p>
            <a:pPr marL="171450" indent="-171450">
              <a:buFont typeface="Arial"/>
              <a:buChar char="•"/>
            </a:pPr>
            <a:r>
              <a:rPr lang="en-US" baseline="0" dirty="0"/>
              <a:t>RAM or random-access memory (key term) is one type of memory that holds the program and data that is currently being processed. This is temporary storage because the contents are lost when the power is turned off</a:t>
            </a:r>
            <a:endParaRPr lang="en-US" dirty="0"/>
          </a:p>
        </p:txBody>
      </p:sp>
      <p:sp>
        <p:nvSpPr>
          <p:cNvPr id="4" name="Slide Number Placeholder 3"/>
          <p:cNvSpPr>
            <a:spLocks noGrp="1"/>
          </p:cNvSpPr>
          <p:nvPr>
            <p:ph type="sldNum" sz="quarter" idx="10"/>
          </p:nvPr>
        </p:nvSpPr>
        <p:spPr/>
        <p:txBody>
          <a:bodyPr/>
          <a:lstStyle/>
          <a:p>
            <a:fld id="{870BA11D-4C60-4740-B9F6-3D579816BC67}" type="slidenum">
              <a:rPr lang="en-US" smtClean="0"/>
              <a:pPr/>
              <a:t>15</a:t>
            </a:fld>
            <a:endParaRPr lang="en-US" dirty="0"/>
          </a:p>
        </p:txBody>
      </p:sp>
    </p:spTree>
    <p:extLst>
      <p:ext uri="{BB962C8B-B14F-4D97-AF65-F5344CB8AC3E}">
        <p14:creationId xmlns:p14="http://schemas.microsoft.com/office/powerpoint/2010/main" val="216059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Input</a:t>
            </a:r>
            <a:r>
              <a:rPr lang="en-US" baseline="0" dirty="0"/>
              <a:t> devices translate data and programs that humans can understand into a form that the computer can process.</a:t>
            </a:r>
          </a:p>
          <a:p>
            <a:pPr marL="628650" lvl="1" indent="-171450">
              <a:buFont typeface="Arial" panose="020B0604020202020204" pitchFamily="34" charset="0"/>
              <a:buChar char="•"/>
            </a:pPr>
            <a:r>
              <a:rPr lang="en-US" baseline="0" dirty="0"/>
              <a:t>The most common input devices are the keyboard (key term) and mouse (key term)</a:t>
            </a:r>
          </a:p>
          <a:p>
            <a:r>
              <a:rPr lang="en-US" baseline="0" dirty="0"/>
              <a:t>Output devices translate the processed information from the computer into a form that humans can understand.</a:t>
            </a:r>
          </a:p>
          <a:p>
            <a:pPr marL="628650" lvl="1" indent="-171450">
              <a:buFont typeface="Arial" panose="020B0604020202020204" pitchFamily="34" charset="0"/>
              <a:buChar char="•"/>
            </a:pPr>
            <a:r>
              <a:rPr lang="en-US" baseline="0" dirty="0"/>
              <a:t>The most common output device is a display (key term) or monitor (key term)</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16</a:t>
            </a:fld>
            <a:endParaRPr lang="en-US" dirty="0"/>
          </a:p>
        </p:txBody>
      </p:sp>
    </p:spTree>
    <p:extLst>
      <p:ext uri="{BB962C8B-B14F-4D97-AF65-F5344CB8AC3E}">
        <p14:creationId xmlns:p14="http://schemas.microsoft.com/office/powerpoint/2010/main" val="27594830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Char char="•"/>
              <a:tabLst/>
              <a:defRPr/>
            </a:pPr>
            <a:r>
              <a:rPr lang="en-US" sz="1200" b="0" dirty="0"/>
              <a:t>Unlike memory, secondary storage holds data and programs even if power is off</a:t>
            </a:r>
          </a:p>
          <a:p>
            <a:pPr eaLnBrk="1" hangingPunct="1">
              <a:spcBef>
                <a:spcPct val="0"/>
              </a:spcBef>
              <a:buFontTx/>
              <a:buChar char="•"/>
            </a:pPr>
            <a:r>
              <a:rPr lang="en-US" dirty="0"/>
              <a:t>Hard disks (key term) are typically used to store programs and data files. They use rigid metallic platters and read/write heads</a:t>
            </a:r>
            <a:r>
              <a:rPr lang="en-US" baseline="0" dirty="0"/>
              <a:t> for writing and reading data</a:t>
            </a:r>
            <a:endParaRPr lang="en-US" dirty="0"/>
          </a:p>
          <a:p>
            <a:pPr eaLnBrk="1" hangingPunct="1">
              <a:spcBef>
                <a:spcPct val="0"/>
              </a:spcBef>
              <a:buFontTx/>
              <a:buChar char="•"/>
            </a:pPr>
            <a:r>
              <a:rPr lang="en-US" dirty="0"/>
              <a:t>Solid-state storage(key term)  does not have any moving parts, is more reliable, and requires less power to operate.</a:t>
            </a:r>
          </a:p>
          <a:p>
            <a:pPr lvl="1" eaLnBrk="1" hangingPunct="1">
              <a:spcBef>
                <a:spcPct val="0"/>
              </a:spcBef>
              <a:buFontTx/>
              <a:buChar char="•"/>
            </a:pPr>
            <a:r>
              <a:rPr lang="en-US" dirty="0"/>
              <a:t>Similar to RAM but not volatile</a:t>
            </a:r>
          </a:p>
          <a:p>
            <a:pPr lvl="1" eaLnBrk="1" hangingPunct="1">
              <a:spcBef>
                <a:spcPct val="0"/>
              </a:spcBef>
              <a:buFontTx/>
              <a:buNone/>
            </a:pPr>
            <a:endParaRPr lang="en-US" dirty="0"/>
          </a:p>
          <a:p>
            <a:pPr eaLnBrk="1" hangingPunct="1">
              <a:spcBef>
                <a:spcPct val="0"/>
              </a:spcBef>
              <a:buFontTx/>
              <a:buChar char="•"/>
            </a:pPr>
            <a:r>
              <a:rPr lang="en-US" dirty="0"/>
              <a:t>Optical disks (key term) use laser technology and have the greatest capacity.  </a:t>
            </a:r>
          </a:p>
          <a:p>
            <a:pPr eaLnBrk="1" hangingPunct="1">
              <a:spcBef>
                <a:spcPct val="0"/>
              </a:spcBef>
              <a:buFontTx/>
              <a:buChar char="•"/>
            </a:pPr>
            <a:r>
              <a:rPr lang="en-US" dirty="0"/>
              <a:t>Examples of optical disks include: </a:t>
            </a:r>
          </a:p>
          <a:p>
            <a:pPr lvl="1" eaLnBrk="1" hangingPunct="1">
              <a:spcBef>
                <a:spcPct val="0"/>
              </a:spcBef>
              <a:buFontTx/>
              <a:buChar char="•"/>
            </a:pPr>
            <a:r>
              <a:rPr lang="en-US" dirty="0"/>
              <a:t>compact discs (CDs) </a:t>
            </a:r>
            <a:r>
              <a:rPr lang="en-US" dirty="0">
                <a:solidFill>
                  <a:srgbClr val="0033CC"/>
                </a:solidFill>
              </a:rPr>
              <a:t>(Key Term)</a:t>
            </a:r>
          </a:p>
          <a:p>
            <a:pPr lvl="1" eaLnBrk="1" hangingPunct="1">
              <a:spcBef>
                <a:spcPct val="0"/>
              </a:spcBef>
              <a:buFontTx/>
              <a:buChar char="•"/>
            </a:pPr>
            <a:r>
              <a:rPr lang="en-US" dirty="0"/>
              <a:t>digital versatile or video discs (DVDs) (Key Term)</a:t>
            </a:r>
          </a:p>
          <a:p>
            <a:pPr lvl="1" eaLnBrk="1" hangingPunct="1">
              <a:spcBef>
                <a:spcPct val="0"/>
              </a:spcBef>
              <a:buFontTx/>
              <a:buChar char="•"/>
            </a:pPr>
            <a:r>
              <a:rPr lang="en-US" dirty="0"/>
              <a:t>Blu-ray</a:t>
            </a:r>
            <a:r>
              <a:rPr lang="en-US" baseline="0" dirty="0"/>
              <a:t> </a:t>
            </a:r>
            <a:r>
              <a:rPr lang="en-US" dirty="0"/>
              <a:t>(Key Term) discs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17</a:t>
            </a:fld>
            <a:endParaRPr lang="en-US" dirty="0"/>
          </a:p>
        </p:txBody>
      </p:sp>
    </p:spTree>
    <p:extLst>
      <p:ext uri="{BB962C8B-B14F-4D97-AF65-F5344CB8AC3E}">
        <p14:creationId xmlns:p14="http://schemas.microsoft.com/office/powerpoint/2010/main" val="3737804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Communication devices all a personal</a:t>
            </a:r>
            <a:r>
              <a:rPr lang="en-US" baseline="0" dirty="0"/>
              <a:t> </a:t>
            </a:r>
            <a:r>
              <a:rPr lang="en-US" dirty="0"/>
              <a:t>computers</a:t>
            </a:r>
            <a:r>
              <a:rPr lang="en-US" baseline="0" dirty="0"/>
              <a:t> to communication with another as near as the next office or as far away as the other side of the world.</a:t>
            </a:r>
            <a:endParaRPr lang="en-US" dirty="0"/>
          </a:p>
        </p:txBody>
      </p:sp>
      <p:sp>
        <p:nvSpPr>
          <p:cNvPr id="4" name="Slide Number Placeholder 3"/>
          <p:cNvSpPr>
            <a:spLocks noGrp="1"/>
          </p:cNvSpPr>
          <p:nvPr>
            <p:ph type="sldNum" sz="quarter" idx="10"/>
          </p:nvPr>
        </p:nvSpPr>
        <p:spPr/>
        <p:txBody>
          <a:bodyPr/>
          <a:lstStyle/>
          <a:p>
            <a:fld id="{870BA11D-4C60-4740-B9F6-3D579816BC67}" type="slidenum">
              <a:rPr lang="en-US" smtClean="0"/>
              <a:pPr/>
              <a:t>18</a:t>
            </a:fld>
            <a:endParaRPr lang="en-US" dirty="0"/>
          </a:p>
        </p:txBody>
      </p:sp>
    </p:spTree>
    <p:extLst>
      <p:ext uri="{BB962C8B-B14F-4D97-AF65-F5344CB8AC3E}">
        <p14:creationId xmlns:p14="http://schemas.microsoft.com/office/powerpoint/2010/main" val="1632747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a:t>Data is raw, unprocessed facts, that can be stored electronically in files.</a:t>
            </a:r>
          </a:p>
          <a:p>
            <a:pPr eaLnBrk="1" hangingPunct="1">
              <a:spcBef>
                <a:spcPct val="0"/>
              </a:spcBef>
              <a:buFontTx/>
              <a:buChar char="•"/>
            </a:pPr>
            <a:r>
              <a:rPr lang="en-US" dirty="0"/>
              <a:t>Processed data</a:t>
            </a:r>
            <a:r>
              <a:rPr lang="en-US" baseline="0" dirty="0"/>
              <a:t> becomes information (key term).</a:t>
            </a:r>
            <a:endParaRPr lang="en-US" dirty="0"/>
          </a:p>
          <a:p>
            <a:pPr eaLnBrk="1" hangingPunct="1">
              <a:spcBef>
                <a:spcPct val="0"/>
              </a:spcBef>
              <a:buFontTx/>
              <a:buChar char="•"/>
            </a:pPr>
            <a:r>
              <a:rPr lang="en-US" dirty="0"/>
              <a:t>Four common types of files include:</a:t>
            </a:r>
          </a:p>
          <a:p>
            <a:pPr lvl="1" eaLnBrk="1" hangingPunct="1">
              <a:spcBef>
                <a:spcPct val="0"/>
              </a:spcBef>
              <a:buFontTx/>
              <a:buChar char="•"/>
            </a:pPr>
            <a:r>
              <a:rPr lang="en-US" dirty="0"/>
              <a:t>Document files (key term) – </a:t>
            </a:r>
          </a:p>
          <a:p>
            <a:pPr lvl="1" eaLnBrk="1" hangingPunct="1">
              <a:spcBef>
                <a:spcPct val="0"/>
              </a:spcBef>
              <a:buFontTx/>
              <a:buChar char="•"/>
            </a:pPr>
            <a:r>
              <a:rPr lang="en-US" dirty="0"/>
              <a:t>Worksheet files (key term) </a:t>
            </a:r>
          </a:p>
          <a:p>
            <a:pPr lvl="1" eaLnBrk="1" hangingPunct="1">
              <a:spcBef>
                <a:spcPct val="0"/>
              </a:spcBef>
              <a:buFontTx/>
              <a:buChar char="•"/>
            </a:pPr>
            <a:r>
              <a:rPr lang="en-US" dirty="0"/>
              <a:t>Database files (key term) – </a:t>
            </a:r>
          </a:p>
          <a:p>
            <a:pPr lvl="1" eaLnBrk="1" hangingPunct="1">
              <a:spcBef>
                <a:spcPct val="0"/>
              </a:spcBef>
              <a:buFontTx/>
              <a:buChar char="•"/>
            </a:pPr>
            <a:r>
              <a:rPr lang="en-US" dirty="0"/>
              <a:t>Presentation files (key term) – </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19</a:t>
            </a:fld>
            <a:endParaRPr lang="en-US" dirty="0"/>
          </a:p>
        </p:txBody>
      </p:sp>
    </p:spTree>
    <p:extLst>
      <p:ext uri="{BB962C8B-B14F-4D97-AF65-F5344CB8AC3E}">
        <p14:creationId xmlns:p14="http://schemas.microsoft.com/office/powerpoint/2010/main" val="1274617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a:t>Created by word processors to save documents</a:t>
            </a:r>
            <a:r>
              <a:rPr lang="en-US" baseline="0" dirty="0"/>
              <a:t> such as memos, term papers, and letters.</a:t>
            </a:r>
            <a:endParaRPr lang="en-US" dirty="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20</a:t>
            </a:fld>
            <a:endParaRPr lang="en-US" dirty="0"/>
          </a:p>
        </p:txBody>
      </p:sp>
    </p:spTree>
    <p:extLst>
      <p:ext uri="{BB962C8B-B14F-4D97-AF65-F5344CB8AC3E}">
        <p14:creationId xmlns:p14="http://schemas.microsoft.com/office/powerpoint/2010/main" val="3716082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Worksheet</a:t>
            </a:r>
            <a:r>
              <a:rPr lang="en-US" baseline="0" dirty="0"/>
              <a:t> files are created by electronic spreadsheets to analyze things like budgets and to predicts sales</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21</a:t>
            </a:fld>
            <a:endParaRPr lang="en-US" dirty="0"/>
          </a:p>
        </p:txBody>
      </p:sp>
    </p:spTree>
    <p:extLst>
      <p:ext uri="{BB962C8B-B14F-4D97-AF65-F5344CB8AC3E}">
        <p14:creationId xmlns:p14="http://schemas.microsoft.com/office/powerpoint/2010/main" val="2521659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870BA11D-4C60-4740-B9F6-3D579816BC67}" type="slidenum">
              <a:rPr lang="en-US" smtClean="0"/>
              <a:pPr/>
              <a:t>4</a:t>
            </a:fld>
            <a:endParaRPr lang="en-US" dirty="0"/>
          </a:p>
        </p:txBody>
      </p:sp>
    </p:spTree>
    <p:extLst>
      <p:ext uri="{BB962C8B-B14F-4D97-AF65-F5344CB8AC3E}">
        <p14:creationId xmlns:p14="http://schemas.microsoft.com/office/powerpoint/2010/main" val="37097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Database</a:t>
            </a:r>
            <a:r>
              <a:rPr lang="en-US" baseline="0" dirty="0"/>
              <a:t> files </a:t>
            </a:r>
          </a:p>
          <a:p>
            <a:pPr marL="171450" indent="-171450">
              <a:buFont typeface="Arial" panose="020B0604020202020204" pitchFamily="34" charset="0"/>
              <a:buChar char="•"/>
            </a:pPr>
            <a:r>
              <a:rPr lang="en-US" baseline="0" dirty="0"/>
              <a:t>Typically created by database management programs</a:t>
            </a:r>
          </a:p>
          <a:p>
            <a:pPr marL="171450" indent="-171450">
              <a:buFont typeface="Arial" panose="020B0604020202020204" pitchFamily="34" charset="0"/>
              <a:buChar char="•"/>
            </a:pPr>
            <a:r>
              <a:rPr lang="en-US" baseline="0" dirty="0"/>
              <a:t>Contain highly structured and organized files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22</a:t>
            </a:fld>
            <a:endParaRPr lang="en-US" dirty="0"/>
          </a:p>
        </p:txBody>
      </p:sp>
    </p:spTree>
    <p:extLst>
      <p:ext uri="{BB962C8B-B14F-4D97-AF65-F5344CB8AC3E}">
        <p14:creationId xmlns:p14="http://schemas.microsoft.com/office/powerpoint/2010/main" val="25345527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Presentation</a:t>
            </a:r>
            <a:r>
              <a:rPr lang="en-US" baseline="0" dirty="0"/>
              <a:t> Files – created by presentation graphics programs to save presentation materials</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23</a:t>
            </a:fld>
            <a:endParaRPr lang="en-US" dirty="0"/>
          </a:p>
        </p:txBody>
      </p:sp>
    </p:spTree>
    <p:extLst>
      <p:ext uri="{BB962C8B-B14F-4D97-AF65-F5344CB8AC3E}">
        <p14:creationId xmlns:p14="http://schemas.microsoft.com/office/powerpoint/2010/main" val="7191354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a:t>Connectivity (key term)  is the capability of your personal</a:t>
            </a:r>
            <a:r>
              <a:rPr lang="en-US" baseline="0" dirty="0"/>
              <a:t> </a:t>
            </a:r>
            <a:r>
              <a:rPr lang="en-US" dirty="0"/>
              <a:t>computer to share information with other computers</a:t>
            </a:r>
          </a:p>
          <a:p>
            <a:pPr eaLnBrk="1" hangingPunct="1">
              <a:spcBef>
                <a:spcPct val="0"/>
              </a:spcBef>
              <a:buFontTx/>
              <a:buChar char="•"/>
            </a:pPr>
            <a:r>
              <a:rPr lang="en-US" dirty="0"/>
              <a:t>Wireless /mobile communication and cloud computing over the past 5 years has been the 2 most dramatic changes in connectivity.</a:t>
            </a:r>
          </a:p>
          <a:p>
            <a:pPr eaLnBrk="1" hangingPunct="1">
              <a:spcBef>
                <a:spcPct val="0"/>
              </a:spcBef>
              <a:buFontTx/>
              <a:buChar char="•"/>
            </a:pPr>
            <a:r>
              <a:rPr lang="en-US" dirty="0"/>
              <a:t>A network (key</a:t>
            </a:r>
            <a:r>
              <a:rPr lang="en-US" baseline="0" dirty="0"/>
              <a:t> term) </a:t>
            </a:r>
            <a:r>
              <a:rPr lang="en-US" dirty="0"/>
              <a:t>is central to the concept of connectivity</a:t>
            </a:r>
          </a:p>
          <a:p>
            <a:pPr eaLnBrk="1" hangingPunct="1">
              <a:spcBef>
                <a:spcPct val="0"/>
              </a:spcBef>
              <a:buFontTx/>
              <a:buChar char="•"/>
            </a:pPr>
            <a:r>
              <a:rPr lang="en-US" dirty="0"/>
              <a:t>A</a:t>
            </a:r>
            <a:r>
              <a:rPr lang="en-US" baseline="0" dirty="0"/>
              <a:t> network is a communication system connecting two or more computers.</a:t>
            </a:r>
            <a:endParaRPr lang="en-US" dirty="0"/>
          </a:p>
          <a:p>
            <a:pPr eaLnBrk="1" hangingPunct="1">
              <a:spcBef>
                <a:spcPct val="0"/>
              </a:spcBef>
              <a:buFontTx/>
              <a:buChar char="•"/>
            </a:pPr>
            <a:r>
              <a:rPr lang="en-US" dirty="0"/>
              <a:t>Ask students questions about the Internet. Here are some facts:</a:t>
            </a:r>
          </a:p>
          <a:p>
            <a:pPr lvl="2" eaLnBrk="1" hangingPunct="1">
              <a:spcBef>
                <a:spcPct val="0"/>
              </a:spcBef>
              <a:buFontTx/>
              <a:buChar char="•"/>
            </a:pPr>
            <a:r>
              <a:rPr lang="en-US" dirty="0"/>
              <a:t>No one owns the Internet</a:t>
            </a:r>
          </a:p>
          <a:p>
            <a:pPr lvl="2" eaLnBrk="1" hangingPunct="1">
              <a:spcBef>
                <a:spcPct val="0"/>
              </a:spcBef>
              <a:buFontTx/>
              <a:buChar char="•"/>
            </a:pPr>
            <a:r>
              <a:rPr lang="en-US" dirty="0"/>
              <a:t>There is no Internet, Inc.</a:t>
            </a:r>
          </a:p>
          <a:p>
            <a:pPr lvl="2" eaLnBrk="1" hangingPunct="1">
              <a:spcBef>
                <a:spcPct val="0"/>
              </a:spcBef>
              <a:buFontTx/>
              <a:buChar char="•"/>
            </a:pPr>
            <a:r>
              <a:rPr lang="en-US" dirty="0"/>
              <a:t>The Internet is the largest network</a:t>
            </a:r>
          </a:p>
          <a:p>
            <a:pPr lvl="2" eaLnBrk="1" hangingPunct="1">
              <a:spcBef>
                <a:spcPct val="0"/>
              </a:spcBef>
              <a:buFontTx/>
              <a:buChar char="•"/>
            </a:pPr>
            <a:r>
              <a:rPr lang="en-US" dirty="0"/>
              <a:t>The Word Wide Web (key term) (WWW) provides multimedia interface to resources on the Internet </a:t>
            </a:r>
          </a:p>
          <a:p>
            <a:pPr lvl="2" eaLnBrk="1" hangingPunct="1">
              <a:spcBef>
                <a:spcPct val="0"/>
              </a:spcBef>
              <a:buFontTx/>
              <a:buChar char="•"/>
            </a:pPr>
            <a:r>
              <a:rPr lang="en-US" dirty="0"/>
              <a:t>Cloud computing can be used to create and store your work, such as documents, spreadsheets, databases, and presentations</a:t>
            </a:r>
          </a:p>
          <a:p>
            <a:pPr lvl="0" eaLnBrk="1" hangingPunct="1">
              <a:spcBef>
                <a:spcPct val="0"/>
              </a:spcBef>
              <a:buFontTx/>
              <a:buChar char="•"/>
            </a:pPr>
            <a:r>
              <a:rPr lang="en-US" dirty="0"/>
              <a:t>The</a:t>
            </a:r>
            <a:r>
              <a:rPr lang="en-US" baseline="0" dirty="0"/>
              <a:t> Wireless Revolution (key term) and cloud computing promise the potential to dramatically affect the entire computer industry and how you interact with computer.</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24</a:t>
            </a:fld>
            <a:endParaRPr lang="en-US" dirty="0"/>
          </a:p>
        </p:txBody>
      </p:sp>
    </p:spTree>
    <p:extLst>
      <p:ext uri="{BB962C8B-B14F-4D97-AF65-F5344CB8AC3E}">
        <p14:creationId xmlns:p14="http://schemas.microsoft.com/office/powerpoint/2010/main" val="15064193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BA11D-4C60-4740-B9F6-3D579816BC67}" type="slidenum">
              <a:rPr lang="en-US" smtClean="0"/>
              <a:pPr/>
              <a:t>26</a:t>
            </a:fld>
            <a:endParaRPr lang="en-US" dirty="0"/>
          </a:p>
        </p:txBody>
      </p:sp>
    </p:spTree>
    <p:extLst>
      <p:ext uri="{BB962C8B-B14F-4D97-AF65-F5344CB8AC3E}">
        <p14:creationId xmlns:p14="http://schemas.microsoft.com/office/powerpoint/2010/main" val="3729688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a:t>Internet &amp; Web - browse the Web,  communicate with others, locate Information, etc.</a:t>
            </a:r>
          </a:p>
          <a:p>
            <a:pPr eaLnBrk="1" hangingPunct="1">
              <a:spcBef>
                <a:spcPct val="0"/>
              </a:spcBef>
              <a:buFontTx/>
              <a:buChar char="•"/>
            </a:pPr>
            <a:r>
              <a:rPr lang="en-US" dirty="0"/>
              <a:t>Powerful Software - create professional looking documents, analyze massive amounts of data, create dynamic multimedia pages, and more.</a:t>
            </a:r>
          </a:p>
          <a:p>
            <a:pPr eaLnBrk="1" hangingPunct="1">
              <a:spcBef>
                <a:spcPct val="0"/>
              </a:spcBef>
              <a:buFontTx/>
              <a:buChar char="•"/>
            </a:pPr>
            <a:r>
              <a:rPr lang="en-US" dirty="0"/>
              <a:t>Powerful Hardware – more powerful &amp; robust, new technologies such as wireless networks &amp; their impact to connect, equipment can be dynamic vs. essential features of devices remain unchanged</a:t>
            </a:r>
          </a:p>
          <a:p>
            <a:pPr eaLnBrk="1" hangingPunct="1">
              <a:spcBef>
                <a:spcPct val="0"/>
              </a:spcBef>
              <a:buFontTx/>
              <a:buChar char="•"/>
            </a:pPr>
            <a:r>
              <a:rPr lang="en-US" dirty="0"/>
              <a:t>Security,</a:t>
            </a:r>
            <a:r>
              <a:rPr lang="en-US" baseline="0" dirty="0"/>
              <a:t> Privacy</a:t>
            </a:r>
            <a:r>
              <a:rPr lang="en-US" dirty="0"/>
              <a:t> &amp; Ethics – need to be careful</a:t>
            </a:r>
            <a:r>
              <a:rPr lang="en-US" baseline="0" dirty="0"/>
              <a:t> of the negative potential effect.</a:t>
            </a:r>
            <a:endParaRPr lang="en-US" dirty="0"/>
          </a:p>
          <a:p>
            <a:pPr eaLnBrk="1" hangingPunct="1">
              <a:spcBef>
                <a:spcPct val="0"/>
              </a:spcBef>
              <a:buFontTx/>
              <a:buChar char="•"/>
            </a:pPr>
            <a:r>
              <a:rPr lang="en-US" dirty="0"/>
              <a:t>Organizations – rely on quality and flexibility to stay competitive</a:t>
            </a:r>
            <a:endParaRPr lang="en-US" b="1" dirty="0">
              <a:solidFill>
                <a:srgbClr val="FF0000"/>
              </a:solidFill>
            </a:endParaRPr>
          </a:p>
          <a:p>
            <a:pPr eaLnBrk="1" hangingPunct="1">
              <a:spcBef>
                <a:spcPct val="0"/>
              </a:spcBef>
              <a:buFontTx/>
              <a:buChar char="•"/>
            </a:pPr>
            <a:r>
              <a:rPr lang="en-US" dirty="0"/>
              <a:t>Changing Times – fast paced era and rapid change</a:t>
            </a:r>
          </a:p>
        </p:txBody>
      </p:sp>
      <p:sp>
        <p:nvSpPr>
          <p:cNvPr id="4" name="Slide Number Placeholder 3"/>
          <p:cNvSpPr>
            <a:spLocks noGrp="1"/>
          </p:cNvSpPr>
          <p:nvPr>
            <p:ph type="sldNum" sz="quarter" idx="10"/>
          </p:nvPr>
        </p:nvSpPr>
        <p:spPr/>
        <p:txBody>
          <a:bodyPr/>
          <a:lstStyle/>
          <a:p>
            <a:fld id="{698C3BD6-6E9E-4EC5-9EB7-9EF59D084D06}" type="slidenum">
              <a:rPr lang="en-US" smtClean="0"/>
              <a:pPr/>
              <a:t>28</a:t>
            </a:fld>
            <a:endParaRPr lang="en-US" dirty="0"/>
          </a:p>
        </p:txBody>
      </p:sp>
    </p:spTree>
    <p:extLst>
      <p:ext uri="{BB962C8B-B14F-4D97-AF65-F5344CB8AC3E}">
        <p14:creationId xmlns:p14="http://schemas.microsoft.com/office/powerpoint/2010/main" val="1662592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Have students turn to the end of Chapter 1 in their textbooks to view the same “Open-Ended” questions/statements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29</a:t>
            </a:fld>
            <a:endParaRPr lang="en-US" dirty="0"/>
          </a:p>
        </p:txBody>
      </p:sp>
    </p:spTree>
    <p:extLst>
      <p:ext uri="{BB962C8B-B14F-4D97-AF65-F5344CB8AC3E}">
        <p14:creationId xmlns:p14="http://schemas.microsoft.com/office/powerpoint/2010/main" val="16231732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Have students turn to the end of Chapter 1 in their textbooks to view the same “Open-Ended” questions/statements</a:t>
            </a:r>
          </a:p>
        </p:txBody>
      </p:sp>
      <p:sp>
        <p:nvSpPr>
          <p:cNvPr id="4" name="Slide Number Placeholder 3"/>
          <p:cNvSpPr>
            <a:spLocks noGrp="1"/>
          </p:cNvSpPr>
          <p:nvPr>
            <p:ph type="sldNum" sz="quarter" idx="10"/>
          </p:nvPr>
        </p:nvSpPr>
        <p:spPr/>
        <p:txBody>
          <a:bodyPr/>
          <a:lstStyle/>
          <a:p>
            <a:fld id="{698C3BD6-6E9E-4EC5-9EB7-9EF59D084D06}" type="slidenum">
              <a:rPr lang="en-US" smtClean="0"/>
              <a:pPr/>
              <a:t>30</a:t>
            </a:fld>
            <a:endParaRPr lang="en-US" dirty="0"/>
          </a:p>
        </p:txBody>
      </p:sp>
    </p:spTree>
    <p:extLst>
      <p:ext uri="{BB962C8B-B14F-4D97-AF65-F5344CB8AC3E}">
        <p14:creationId xmlns:p14="http://schemas.microsoft.com/office/powerpoint/2010/main" val="4094741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a:t>An information system (Key Term)</a:t>
            </a:r>
            <a:r>
              <a:rPr lang="en-US" baseline="0" dirty="0"/>
              <a:t> </a:t>
            </a:r>
            <a:r>
              <a:rPr lang="en-US" dirty="0"/>
              <a:t>is a combination of people, procedures (key term) ,</a:t>
            </a:r>
            <a:r>
              <a:rPr lang="en-US" baseline="0" dirty="0"/>
              <a:t> software (key term) , hardware (key term) , data (key term) , and the Internet (key term)</a:t>
            </a:r>
            <a:r>
              <a:rPr lang="en-US" dirty="0">
                <a:effectLst/>
              </a:rPr>
              <a:t>.</a:t>
            </a:r>
            <a:endParaRPr lang="en-US" dirty="0"/>
          </a:p>
          <a:p>
            <a:pPr eaLnBrk="1" hangingPunct="1">
              <a:spcBef>
                <a:spcPct val="0"/>
              </a:spcBef>
              <a:buFontTx/>
              <a:buChar char="•"/>
            </a:pPr>
            <a:r>
              <a:rPr lang="en-US" dirty="0"/>
              <a:t>Some students may think of a system as pertaining to just the hardware</a:t>
            </a:r>
          </a:p>
          <a:p>
            <a:pPr eaLnBrk="1" hangingPunct="1">
              <a:spcBef>
                <a:spcPct val="0"/>
              </a:spcBef>
              <a:buFontTx/>
              <a:buChar char="•"/>
            </a:pPr>
            <a:r>
              <a:rPr lang="en-US" dirty="0"/>
              <a:t>Remind them that a personal computer is </a:t>
            </a:r>
            <a:r>
              <a:rPr lang="en-US" b="0" dirty="0"/>
              <a:t>part</a:t>
            </a:r>
            <a:r>
              <a:rPr lang="en-US" dirty="0"/>
              <a:t> of an information system as well as people</a:t>
            </a:r>
          </a:p>
          <a:p>
            <a:pPr eaLnBrk="1" hangingPunct="1">
              <a:spcBef>
                <a:spcPct val="0"/>
              </a:spcBef>
              <a:buFontTx/>
              <a:buChar char="•"/>
            </a:pPr>
            <a:r>
              <a:rPr lang="en-US" dirty="0"/>
              <a:t>Almost</a:t>
            </a:r>
            <a:r>
              <a:rPr lang="en-US" baseline="0" dirty="0"/>
              <a:t> all of today’s computer systems add an additional part, communication/the Internet.</a:t>
            </a:r>
            <a:endParaRPr lang="en-US" dirty="0"/>
          </a:p>
          <a:p>
            <a:pPr eaLnBrk="1" hangingPunct="1">
              <a:spcBef>
                <a:spcPct val="0"/>
              </a:spcBef>
              <a:buFontTx/>
              <a:buChar char="•"/>
            </a:pPr>
            <a:r>
              <a:rPr lang="en-US" dirty="0"/>
              <a:t>To be a competent end user (Key Term), one must understand the essentials of IT</a:t>
            </a:r>
          </a:p>
          <a:p>
            <a:pPr lvl="1" eaLnBrk="1" hangingPunct="1">
              <a:spcBef>
                <a:spcPct val="0"/>
              </a:spcBef>
              <a:buFontTx/>
              <a:buChar char="•"/>
            </a:pPr>
            <a:r>
              <a:rPr lang="en-US" dirty="0"/>
              <a:t>Note that IT stands for </a:t>
            </a:r>
            <a:r>
              <a:rPr lang="en-US" b="1" dirty="0"/>
              <a:t>information technology </a:t>
            </a:r>
            <a:r>
              <a:rPr lang="en-US" dirty="0"/>
              <a:t>(Key Term)</a:t>
            </a:r>
          </a:p>
          <a:p>
            <a:pPr lvl="1" eaLnBrk="1" hangingPunct="1">
              <a:spcBef>
                <a:spcPct val="0"/>
              </a:spcBef>
              <a:buFontTx/>
              <a:buChar char="•"/>
            </a:pPr>
            <a:endParaRPr lang="en-US" dirty="0"/>
          </a:p>
          <a:p>
            <a:pPr lvl="0" eaLnBrk="1" hangingPunct="1">
              <a:spcBef>
                <a:spcPct val="0"/>
              </a:spcBef>
              <a:buFontTx/>
              <a:buChar char="•"/>
            </a:pPr>
            <a:r>
              <a:rPr lang="en-US" dirty="0"/>
              <a:t>All of these parts will be discussed in the following slides</a:t>
            </a:r>
            <a:r>
              <a:rPr lang="en-US" baseline="0" dirty="0"/>
              <a:t> – beginning with the most essential part: people</a:t>
            </a:r>
            <a:endParaRPr lang="en-US" dirty="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5</a:t>
            </a:fld>
            <a:endParaRPr lang="en-US" dirty="0"/>
          </a:p>
        </p:txBody>
      </p:sp>
    </p:spTree>
    <p:extLst>
      <p:ext uri="{BB962C8B-B14F-4D97-AF65-F5344CB8AC3E}">
        <p14:creationId xmlns:p14="http://schemas.microsoft.com/office/powerpoint/2010/main" val="109647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a:t>People (Key Term) or End Users are the most important part of an information system but easy to overlook</a:t>
            </a:r>
          </a:p>
          <a:p>
            <a:pPr eaLnBrk="1" hangingPunct="1">
              <a:spcBef>
                <a:spcPct val="0"/>
              </a:spcBef>
              <a:buFontTx/>
              <a:buChar char="•"/>
            </a:pPr>
            <a:r>
              <a:rPr lang="en-US" dirty="0"/>
              <a:t>Our lives are touched everyday by computers- many time the contact is direct and obvious, such as creating documents using a word processing program or when connecting to the Internet. Other times, it isn’t as obvious and is much more indirect as shown in a couple of the pictures</a:t>
            </a:r>
          </a:p>
          <a:p>
            <a:pPr eaLnBrk="1" hangingPunct="1">
              <a:spcBef>
                <a:spcPct val="0"/>
              </a:spcBef>
              <a:buFontTx/>
              <a:buChar char="•"/>
            </a:pPr>
            <a:r>
              <a:rPr lang="en-US" dirty="0"/>
              <a:t>Have students give examples of how they use computer applications throughout the day</a:t>
            </a:r>
          </a:p>
          <a:p>
            <a:pPr eaLnBrk="1" hangingPunct="1">
              <a:spcBef>
                <a:spcPct val="0"/>
              </a:spcBef>
              <a:buFontTx/>
              <a:buChar char="•"/>
            </a:pPr>
            <a:r>
              <a:rPr lang="en-US" dirty="0"/>
              <a:t>Some examples are:</a:t>
            </a:r>
          </a:p>
          <a:p>
            <a:pPr lvl="1" eaLnBrk="1" hangingPunct="1">
              <a:spcBef>
                <a:spcPct val="0"/>
              </a:spcBef>
              <a:buFontTx/>
              <a:buChar char="•"/>
            </a:pPr>
            <a:r>
              <a:rPr lang="en-US" dirty="0"/>
              <a:t>Free Antivirus Programs</a:t>
            </a:r>
          </a:p>
          <a:p>
            <a:pPr lvl="1" eaLnBrk="1" hangingPunct="1">
              <a:spcBef>
                <a:spcPct val="0"/>
              </a:spcBef>
              <a:buFontTx/>
              <a:buChar char="•"/>
            </a:pPr>
            <a:r>
              <a:rPr lang="en-US" dirty="0"/>
              <a:t>Online Entertainment</a:t>
            </a:r>
          </a:p>
          <a:p>
            <a:pPr lvl="1" eaLnBrk="1" hangingPunct="1">
              <a:spcBef>
                <a:spcPct val="0"/>
              </a:spcBef>
              <a:buFontTx/>
              <a:buChar char="•"/>
            </a:pPr>
            <a:r>
              <a:rPr lang="en-US" dirty="0"/>
              <a:t>Google Docs</a:t>
            </a:r>
          </a:p>
          <a:p>
            <a:pPr lvl="1" eaLnBrk="1" hangingPunct="1">
              <a:spcBef>
                <a:spcPct val="0"/>
              </a:spcBef>
              <a:buFontTx/>
              <a:buChar char="•"/>
            </a:pPr>
            <a:r>
              <a:rPr lang="en-US" dirty="0"/>
              <a:t>SKYPE</a:t>
            </a:r>
          </a:p>
          <a:p>
            <a:pPr lvl="1" eaLnBrk="1" hangingPunct="1">
              <a:spcBef>
                <a:spcPct val="0"/>
              </a:spcBef>
              <a:buFontTx/>
              <a:buChar char="•"/>
            </a:pPr>
            <a:r>
              <a:rPr lang="en-US" dirty="0"/>
              <a:t>Cloud</a:t>
            </a:r>
            <a:r>
              <a:rPr lang="en-US" baseline="0" dirty="0"/>
              <a:t> Storage</a:t>
            </a:r>
            <a:endParaRPr lang="en-US" dirty="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6</a:t>
            </a:fld>
            <a:endParaRPr lang="en-US" dirty="0"/>
          </a:p>
        </p:txBody>
      </p:sp>
    </p:spTree>
    <p:extLst>
      <p:ext uri="{BB962C8B-B14F-4D97-AF65-F5344CB8AC3E}">
        <p14:creationId xmlns:p14="http://schemas.microsoft.com/office/powerpoint/2010/main" val="2051537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a:t>Software (Key Term) is another name for programs\ (Key Term)  – in</a:t>
            </a:r>
            <a:r>
              <a:rPr lang="en-US" baseline="0" dirty="0"/>
              <a:t> most cases these terms are interchangeable</a:t>
            </a:r>
            <a:endParaRPr lang="en-US" dirty="0"/>
          </a:p>
          <a:p>
            <a:pPr eaLnBrk="1" hangingPunct="1">
              <a:spcBef>
                <a:spcPct val="0"/>
              </a:spcBef>
              <a:buFontTx/>
              <a:buChar char="•"/>
            </a:pPr>
            <a:r>
              <a:rPr lang="en-US" dirty="0"/>
              <a:t>Programs are instructions that tell the computer how to process data (Key Term)  into the form you want</a:t>
            </a:r>
          </a:p>
          <a:p>
            <a:pPr eaLnBrk="1" hangingPunct="1">
              <a:spcBef>
                <a:spcPct val="0"/>
              </a:spcBef>
              <a:buFontTx/>
              <a:buChar char="•"/>
            </a:pPr>
            <a:r>
              <a:rPr lang="en-US" dirty="0"/>
              <a:t>Two major kinds of software:</a:t>
            </a:r>
            <a:r>
              <a:rPr lang="en-US" baseline="0" dirty="0"/>
              <a:t>  System and Application</a:t>
            </a:r>
            <a:endParaRPr lang="en-US" dirty="0"/>
          </a:p>
          <a:p>
            <a:pPr eaLnBrk="1" hangingPunct="1">
              <a:spcBef>
                <a:spcPct val="0"/>
              </a:spcBef>
              <a:buFontTx/>
              <a:buChar char="•"/>
            </a:pPr>
            <a:r>
              <a:rPr lang="en-US" dirty="0"/>
              <a:t>Emphasize differences between application and systems software</a:t>
            </a:r>
          </a:p>
          <a:p>
            <a:pPr eaLnBrk="1" hangingPunct="1">
              <a:spcBef>
                <a:spcPct val="0"/>
              </a:spcBef>
              <a:buFontTx/>
              <a:buChar char="•"/>
            </a:pPr>
            <a:r>
              <a:rPr lang="en-US" dirty="0"/>
              <a:t>System software (Key Term) – computer  uses</a:t>
            </a:r>
          </a:p>
          <a:p>
            <a:pPr eaLnBrk="1" hangingPunct="1">
              <a:spcBef>
                <a:spcPct val="0"/>
              </a:spcBef>
              <a:buFontTx/>
              <a:buChar char="•"/>
            </a:pPr>
            <a:r>
              <a:rPr lang="en-US" dirty="0"/>
              <a:t>Application software (key</a:t>
            </a:r>
            <a:r>
              <a:rPr lang="en-US" baseline="0" dirty="0"/>
              <a:t> term) – software you use</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7</a:t>
            </a:fld>
            <a:endParaRPr lang="en-US" dirty="0"/>
          </a:p>
        </p:txBody>
      </p:sp>
    </p:spTree>
    <p:extLst>
      <p:ext uri="{BB962C8B-B14F-4D97-AF65-F5344CB8AC3E}">
        <p14:creationId xmlns:p14="http://schemas.microsoft.com/office/powerpoint/2010/main" val="1154544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eaLnBrk="1" hangingPunct="1">
              <a:spcBef>
                <a:spcPct val="0"/>
              </a:spcBef>
              <a:buFontTx/>
              <a:buChar char="•"/>
            </a:pPr>
            <a:r>
              <a:rPr lang="en-US" dirty="0"/>
              <a:t>System</a:t>
            </a:r>
          </a:p>
          <a:p>
            <a:pPr lvl="1" eaLnBrk="1" hangingPunct="1">
              <a:spcBef>
                <a:spcPct val="0"/>
              </a:spcBef>
              <a:buFontTx/>
              <a:buChar char="•"/>
            </a:pPr>
            <a:r>
              <a:rPr lang="en-US" dirty="0"/>
              <a:t>A collection of programs – Operating System, Utilities and Device Drivers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8</a:t>
            </a:fld>
            <a:endParaRPr lang="en-US" dirty="0"/>
          </a:p>
        </p:txBody>
      </p:sp>
    </p:spTree>
    <p:extLst>
      <p:ext uri="{BB962C8B-B14F-4D97-AF65-F5344CB8AC3E}">
        <p14:creationId xmlns:p14="http://schemas.microsoft.com/office/powerpoint/2010/main" val="3938374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eaLnBrk="1" hangingPunct="1">
              <a:spcBef>
                <a:spcPct val="0"/>
              </a:spcBef>
              <a:buFontTx/>
              <a:buNone/>
            </a:pPr>
            <a:r>
              <a:rPr lang="en-US" dirty="0"/>
              <a:t>Operating System (key term)</a:t>
            </a:r>
          </a:p>
          <a:p>
            <a:pPr lvl="1" eaLnBrk="1" hangingPunct="1">
              <a:spcBef>
                <a:spcPct val="0"/>
              </a:spcBef>
              <a:buFontTx/>
              <a:buChar char="•"/>
            </a:pPr>
            <a:r>
              <a:rPr lang="en-US" dirty="0"/>
              <a:t> Coordinates</a:t>
            </a:r>
            <a:r>
              <a:rPr lang="en-US" baseline="0" dirty="0"/>
              <a:t> computer resources</a:t>
            </a:r>
          </a:p>
          <a:p>
            <a:pPr lvl="1" eaLnBrk="1" hangingPunct="1">
              <a:spcBef>
                <a:spcPct val="0"/>
              </a:spcBef>
              <a:buFontTx/>
              <a:buChar char="•"/>
            </a:pPr>
            <a:r>
              <a:rPr lang="en-US" baseline="0" dirty="0"/>
              <a:t> Provides an interface between users and the computer</a:t>
            </a:r>
          </a:p>
          <a:p>
            <a:pPr lvl="1" eaLnBrk="1" hangingPunct="1">
              <a:spcBef>
                <a:spcPct val="0"/>
              </a:spcBef>
              <a:buFontTx/>
              <a:buChar char="•"/>
            </a:pPr>
            <a:r>
              <a:rPr lang="en-US" baseline="0" dirty="0"/>
              <a:t> Runs applications</a:t>
            </a:r>
            <a:endParaRPr lang="en-US" dirty="0"/>
          </a:p>
          <a:p>
            <a:pPr lvl="1" eaLnBrk="1" hangingPunct="1">
              <a:spcBef>
                <a:spcPct val="0"/>
              </a:spcBef>
              <a:buFontTx/>
              <a:buChar char="•"/>
            </a:pPr>
            <a:endParaRPr lang="en-US" dirty="0"/>
          </a:p>
          <a:p>
            <a:pPr lvl="1" eaLnBrk="1" hangingPunct="1">
              <a:spcBef>
                <a:spcPct val="0"/>
              </a:spcBef>
              <a:buFontTx/>
              <a:buChar char="•"/>
            </a:pPr>
            <a:r>
              <a:rPr lang="en-US" dirty="0"/>
              <a:t>Two best known Operating systems are:</a:t>
            </a:r>
          </a:p>
          <a:p>
            <a:pPr lvl="2" eaLnBrk="1" hangingPunct="1">
              <a:spcBef>
                <a:spcPct val="0"/>
              </a:spcBef>
              <a:buFontTx/>
              <a:buChar char="•"/>
            </a:pPr>
            <a:r>
              <a:rPr lang="en-US" dirty="0"/>
              <a:t>Windows 8</a:t>
            </a:r>
          </a:p>
          <a:p>
            <a:pPr lvl="2" eaLnBrk="1" hangingPunct="1">
              <a:spcBef>
                <a:spcPct val="0"/>
              </a:spcBef>
              <a:buFontTx/>
              <a:buChar char="•"/>
            </a:pPr>
            <a:r>
              <a:rPr lang="en-US" dirty="0"/>
              <a:t>Apple’s Mac OS X</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9</a:t>
            </a:fld>
            <a:endParaRPr lang="en-US" dirty="0"/>
          </a:p>
        </p:txBody>
      </p:sp>
    </p:spTree>
    <p:extLst>
      <p:ext uri="{BB962C8B-B14F-4D97-AF65-F5344CB8AC3E}">
        <p14:creationId xmlns:p14="http://schemas.microsoft.com/office/powerpoint/2010/main" val="49178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eaLnBrk="1" hangingPunct="1">
              <a:spcBef>
                <a:spcPct val="0"/>
              </a:spcBef>
              <a:buFontTx/>
              <a:buChar char="•"/>
            </a:pPr>
            <a:r>
              <a:rPr lang="en-US" dirty="0"/>
              <a:t>Utilities (key term)</a:t>
            </a:r>
          </a:p>
          <a:p>
            <a:pPr lvl="2" eaLnBrk="1" hangingPunct="1">
              <a:spcBef>
                <a:spcPct val="0"/>
              </a:spcBef>
              <a:buFontTx/>
              <a:buChar char="•"/>
            </a:pPr>
            <a:r>
              <a:rPr lang="en-US" dirty="0"/>
              <a:t>Performs tasks related to managing computer resources </a:t>
            </a:r>
          </a:p>
          <a:p>
            <a:pPr lvl="2" eaLnBrk="1" hangingPunct="1">
              <a:spcBef>
                <a:spcPct val="0"/>
              </a:spcBef>
              <a:buFontTx/>
              <a:buChar char="•"/>
            </a:pPr>
            <a:r>
              <a:rPr lang="en-US" dirty="0"/>
              <a:t>Most essential utility program is antivirus program to protect your system from viruses (Key term) or malicious</a:t>
            </a:r>
            <a:r>
              <a:rPr lang="en-US" baseline="0" dirty="0"/>
              <a:t> programs that can damage your software or hardware as well as compromise the security and privacy or your personal data</a:t>
            </a:r>
          </a:p>
          <a:p>
            <a:pPr lvl="2" eaLnBrk="1" hangingPunct="1">
              <a:spcBef>
                <a:spcPct val="0"/>
              </a:spcBef>
              <a:buFontTx/>
              <a:buChar char="•"/>
            </a:pPr>
            <a:r>
              <a:rPr lang="en-US" baseline="0" dirty="0"/>
              <a:t>See how you can install a free antivirus program on your computer – Making IT Work for You: Free Antivirus Program on page 10</a:t>
            </a:r>
            <a:endParaRPr lang="en-US" dirty="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10</a:t>
            </a:fld>
            <a:endParaRPr lang="en-US" dirty="0"/>
          </a:p>
        </p:txBody>
      </p:sp>
    </p:spTree>
    <p:extLst>
      <p:ext uri="{BB962C8B-B14F-4D97-AF65-F5344CB8AC3E}">
        <p14:creationId xmlns:p14="http://schemas.microsoft.com/office/powerpoint/2010/main" val="596510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a:t>“End-user” (Key Term) software – these are the types of programs you have to know to be considered computer competent</a:t>
            </a:r>
          </a:p>
          <a:p>
            <a:pPr eaLnBrk="1" hangingPunct="1">
              <a:spcBef>
                <a:spcPct val="0"/>
              </a:spcBef>
              <a:buFontTx/>
              <a:buChar char="•"/>
            </a:pPr>
            <a:r>
              <a:rPr lang="en-US" dirty="0"/>
              <a:t>Three types</a:t>
            </a:r>
            <a:r>
              <a:rPr lang="en-US" baseline="0" dirty="0"/>
              <a:t> of application software</a:t>
            </a:r>
            <a:endParaRPr lang="en-US" dirty="0"/>
          </a:p>
          <a:p>
            <a:pPr lvl="1" eaLnBrk="1" hangingPunct="1">
              <a:spcBef>
                <a:spcPct val="0"/>
              </a:spcBef>
              <a:buFontTx/>
              <a:buChar char="•"/>
            </a:pPr>
            <a:r>
              <a:rPr lang="en-US" dirty="0"/>
              <a:t>General</a:t>
            </a:r>
            <a:r>
              <a:rPr lang="en-US" baseline="0" dirty="0"/>
              <a:t>-Purpose</a:t>
            </a:r>
            <a:r>
              <a:rPr lang="en-US" dirty="0"/>
              <a:t> applications (key term) - general purpose or “off-the-shelf” programs, such as</a:t>
            </a:r>
            <a:r>
              <a:rPr lang="en-US" baseline="0" dirty="0"/>
              <a:t> Microsoft Word, Excel, Access and PowerPoint</a:t>
            </a:r>
          </a:p>
          <a:p>
            <a:pPr lvl="1" eaLnBrk="1" hangingPunct="1">
              <a:spcBef>
                <a:spcPct val="0"/>
              </a:spcBef>
              <a:buFontTx/>
              <a:buChar char="•"/>
            </a:pPr>
            <a:r>
              <a:rPr lang="en-US" dirty="0"/>
              <a:t>Specialized application (key term)– narrow focus on specific disciplines and occupations, such as graphics</a:t>
            </a:r>
            <a:r>
              <a:rPr lang="en-US" baseline="0" dirty="0"/>
              <a:t> and </a:t>
            </a:r>
            <a:r>
              <a:rPr lang="en-US" dirty="0"/>
              <a:t>Web authoring</a:t>
            </a:r>
          </a:p>
          <a:p>
            <a:pPr lvl="1" eaLnBrk="1" hangingPunct="1">
              <a:spcBef>
                <a:spcPct val="0"/>
              </a:spcBef>
              <a:buFontTx/>
              <a:buChar char="•"/>
            </a:pPr>
            <a:r>
              <a:rPr lang="en-US" dirty="0"/>
              <a:t>Mobile</a:t>
            </a:r>
            <a:r>
              <a:rPr lang="en-US" baseline="0" dirty="0"/>
              <a:t> Apps (key term)– or apps (key term)– designed for mobile devices (key term) or tablets for social networking, games, music, and video</a:t>
            </a:r>
            <a:endParaRPr lang="en-US" dirty="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11</a:t>
            </a:fld>
            <a:endParaRPr lang="en-US" dirty="0"/>
          </a:p>
        </p:txBody>
      </p:sp>
    </p:spTree>
    <p:extLst>
      <p:ext uri="{BB962C8B-B14F-4D97-AF65-F5344CB8AC3E}">
        <p14:creationId xmlns:p14="http://schemas.microsoft.com/office/powerpoint/2010/main" val="2978725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chemeClr val="tx1"/>
            </a:gs>
            <a:gs pos="70000">
              <a:schemeClr val="tx2">
                <a:lumMod val="50000"/>
              </a:schemeClr>
            </a:gs>
            <a:gs pos="100000">
              <a:schemeClr val="tx2">
                <a:lumMod val="50000"/>
              </a:schemeClr>
            </a:gs>
          </a:gsLst>
          <a:lin ang="0" scaled="1"/>
          <a:tileRect/>
        </a:grad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3962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10"/>
          </p:nvPr>
        </p:nvSpPr>
        <p:spPr>
          <a:xfrm>
            <a:off x="5141625" y="6200662"/>
            <a:ext cx="1908751"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3F40BD87-8BB6-4524-9B48-EB90C7D916F2}" type="datetime1">
              <a:rPr lang="en-US" smtClean="0">
                <a:solidFill>
                  <a:prstClr val="white"/>
                </a:solidFill>
              </a:rPr>
              <a:t>15-Sep-16</a:t>
            </a:fld>
            <a:endParaRPr lang="en-US" dirty="0">
              <a:solidFill>
                <a:prstClr val="white"/>
              </a:solidFill>
            </a:endParaRPr>
          </a:p>
        </p:txBody>
      </p:sp>
      <p:sp>
        <p:nvSpPr>
          <p:cNvPr id="5" name="Footer Placeholder 4"/>
          <p:cNvSpPr>
            <a:spLocks noGrp="1"/>
          </p:cNvSpPr>
          <p:nvPr>
            <p:ph type="ftr" sz="quarter" idx="11"/>
          </p:nvPr>
        </p:nvSpPr>
        <p:spPr>
          <a:xfrm>
            <a:off x="7055996" y="6200662"/>
            <a:ext cx="38608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solidFill>
                  <a:prstClr val="white"/>
                </a:solidFill>
              </a:rPr>
              <a:t>Footer text goes here</a:t>
            </a:r>
            <a:endParaRPr lang="en-US" dirty="0">
              <a:solidFill>
                <a:prstClr val="white"/>
              </a:solidFill>
            </a:endParaRPr>
          </a:p>
        </p:txBody>
      </p:sp>
      <p:sp>
        <p:nvSpPr>
          <p:cNvPr id="6" name="Slide Number Placeholder 5"/>
          <p:cNvSpPr>
            <a:spLocks noGrp="1"/>
          </p:cNvSpPr>
          <p:nvPr>
            <p:ph type="sldNum" sz="quarter" idx="12"/>
          </p:nvPr>
        </p:nvSpPr>
        <p:spPr>
          <a:xfrm>
            <a:off x="10932717" y="6200662"/>
            <a:ext cx="12192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2" name="Title 1"/>
          <p:cNvSpPr>
            <a:spLocks noGrp="1"/>
          </p:cNvSpPr>
          <p:nvPr userDrawn="1">
            <p:ph type="ctrTitle"/>
          </p:nvPr>
        </p:nvSpPr>
        <p:spPr>
          <a:xfrm>
            <a:off x="4475282" y="1084922"/>
            <a:ext cx="7716717" cy="2851777"/>
          </a:xfrm>
          <a:prstGeom prst="rect">
            <a:avLst/>
          </a:prstGeom>
          <a:noFill/>
        </p:spPr>
        <p:txBody>
          <a:bodyPr anchor="b">
            <a:noAutofit/>
            <a:scene3d>
              <a:camera prst="orthographicFront"/>
              <a:lightRig rig="soft" dir="t">
                <a:rot lat="0" lon="0" rev="10800000"/>
              </a:lightRig>
            </a:scene3d>
            <a:sp3d>
              <a:bevelT w="27940" h="12700"/>
              <a:contourClr>
                <a:srgbClr val="DDDDDD"/>
              </a:contourClr>
            </a:sp3d>
          </a:bodyPr>
          <a:lstStyle>
            <a:lvl1pPr algn="l">
              <a:defRPr sz="6000" b="1" cap="none" spc="-150" baseline="0">
                <a:ln w="11430"/>
                <a:solidFill>
                  <a:schemeClr val="accent5">
                    <a:lumMod val="75000"/>
                  </a:schemeClr>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9" name="TextBox 18"/>
          <p:cNvSpPr txBox="1"/>
          <p:nvPr userDrawn="1"/>
        </p:nvSpPr>
        <p:spPr>
          <a:xfrm rot="16200000">
            <a:off x="-3063240" y="3046066"/>
            <a:ext cx="6492241" cy="400110"/>
          </a:xfrm>
          <a:prstGeom prst="rect">
            <a:avLst/>
          </a:prstGeom>
          <a:solidFill>
            <a:schemeClr val="accent6">
              <a:lumMod val="50000"/>
            </a:schemeClr>
          </a:solidFill>
          <a:ln>
            <a:noFill/>
          </a:ln>
        </p:spPr>
        <p:txBody>
          <a:bodyPr wrap="square" rtlCol="0" anchor="ctr">
            <a:spAutoFit/>
          </a:bodyPr>
          <a:lstStyle/>
          <a:p>
            <a:pPr algn="r"/>
            <a:r>
              <a:rPr lang="en-US" sz="2000" dirty="0">
                <a:solidFill>
                  <a:prstClr val="white"/>
                </a:solidFill>
                <a:latin typeface="Verdana" panose="020B0604030504040204" pitchFamily="34" charset="0"/>
                <a:ea typeface="Verdana" panose="020B0604030504040204" pitchFamily="34" charset="0"/>
                <a:cs typeface="Verdana" panose="020B0604030504040204" pitchFamily="34" charset="0"/>
              </a:rPr>
              <a:t>Chapter</a:t>
            </a:r>
          </a:p>
        </p:txBody>
      </p:sp>
      <p:sp>
        <p:nvSpPr>
          <p:cNvPr id="28" name="Rectangle 27"/>
          <p:cNvSpPr/>
          <p:nvPr userDrawn="1"/>
        </p:nvSpPr>
        <p:spPr>
          <a:xfrm>
            <a:off x="365761" y="3934113"/>
            <a:ext cx="11826239" cy="45719"/>
          </a:xfrm>
          <a:prstGeom prst="rect">
            <a:avLst/>
          </a:prstGeom>
          <a:solidFill>
            <a:schemeClr val="accent1">
              <a:lumMod val="50000"/>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5246" y="323850"/>
            <a:ext cx="3644901" cy="3643823"/>
          </a:xfrm>
          <a:prstGeom prst="ellipse">
            <a:avLst/>
          </a:prstGeom>
          <a:effectLst>
            <a:reflection blurRad="6350" stA="50000" endA="300" endPos="55000" dir="5400000" sy="-100000" algn="bl" rotWithShape="0"/>
          </a:effectLst>
        </p:spPr>
      </p:pic>
      <p:sp>
        <p:nvSpPr>
          <p:cNvPr id="11" name="Text Placeholder 2"/>
          <p:cNvSpPr>
            <a:spLocks noGrp="1"/>
          </p:cNvSpPr>
          <p:nvPr>
            <p:ph type="body" idx="1"/>
          </p:nvPr>
        </p:nvSpPr>
        <p:spPr>
          <a:xfrm>
            <a:off x="4486571" y="4356953"/>
            <a:ext cx="7705429"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a:t>Edit Master text styles</a:t>
            </a:r>
          </a:p>
        </p:txBody>
      </p:sp>
    </p:spTree>
    <p:extLst>
      <p:ext uri="{BB962C8B-B14F-4D97-AF65-F5344CB8AC3E}">
        <p14:creationId xmlns:p14="http://schemas.microsoft.com/office/powerpoint/2010/main" val="129478705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6" y="2125042"/>
            <a:ext cx="8753763" cy="2323374"/>
          </a:xfrm>
          <a:prstGeom prst="roundRect">
            <a:avLst/>
          </a:prstGeom>
          <a:solidFill>
            <a:schemeClr val="accent1">
              <a:lumMod val="60000"/>
              <a:lumOff val="40000"/>
            </a:schemeClr>
          </a:solidFill>
          <a:effectLst>
            <a:outerShdw blurRad="50800" dist="38100" dir="2700000" algn="tl" rotWithShape="0">
              <a:prstClr val="black">
                <a:alpha val="40000"/>
              </a:prstClr>
            </a:outerShdw>
          </a:effectLst>
        </p:spPr>
        <p:txBody>
          <a:bodyPr/>
          <a:lstStyle>
            <a:lvl1pPr>
              <a:defRPr sz="4400" baseline="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enter quotation text.</a:t>
            </a:r>
          </a:p>
        </p:txBody>
      </p:sp>
      <p:sp>
        <p:nvSpPr>
          <p:cNvPr id="4" name="Date Placeholder 3"/>
          <p:cNvSpPr>
            <a:spLocks noGrp="1"/>
          </p:cNvSpPr>
          <p:nvPr>
            <p:ph type="dt" sz="half" idx="10"/>
          </p:nvPr>
        </p:nvSpPr>
        <p:spPr/>
        <p:txBody>
          <a:bodyPr/>
          <a:lstStyle/>
          <a:p>
            <a:fld id="{4347B346-2D70-4BB4-906B-49DDF41AE89B}" type="datetime1">
              <a:rPr lang="en-US" smtClean="0">
                <a:solidFill>
                  <a:prstClr val="black">
                    <a:alpha val="60000"/>
                  </a:prstClr>
                </a:solidFill>
              </a:rPr>
              <a:t>15-Sep-16</a:t>
            </a:fld>
            <a:endParaRPr lang="en-US">
              <a:solidFill>
                <a:prstClr val="black">
                  <a:alpha val="60000"/>
                </a:prstClr>
              </a:solidFill>
            </a:endParaRPr>
          </a:p>
        </p:txBody>
      </p:sp>
      <p:sp>
        <p:nvSpPr>
          <p:cNvPr id="5" name="Footer Placeholder 4"/>
          <p:cNvSpPr>
            <a:spLocks noGrp="1"/>
          </p:cNvSpPr>
          <p:nvPr>
            <p:ph type="ftr" sz="quarter" idx="11"/>
          </p:nvPr>
        </p:nvSpPr>
        <p:spPr/>
        <p:txBody>
          <a:bodyPr/>
          <a:lstStyle/>
          <a:p>
            <a:r>
              <a:rPr lang="en-US">
                <a:solidFill>
                  <a:prstClr val="black">
                    <a:alpha val="60000"/>
                  </a:prstClr>
                </a:solidFill>
              </a:rPr>
              <a:t>Footer text goes here</a:t>
            </a:r>
          </a:p>
        </p:txBody>
      </p:sp>
      <p:sp>
        <p:nvSpPr>
          <p:cNvPr id="6" name="Slide Number Placeholder 5"/>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
        <p:nvSpPr>
          <p:cNvPr id="10" name="Text Placeholder 3"/>
          <p:cNvSpPr>
            <a:spLocks noGrp="1"/>
          </p:cNvSpPr>
          <p:nvPr>
            <p:ph type="body" sz="half" idx="2" hasCustomPrompt="1"/>
          </p:nvPr>
        </p:nvSpPr>
        <p:spPr>
          <a:xfrm>
            <a:off x="2179916" y="4613563"/>
            <a:ext cx="8753763" cy="14134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enter caption.</a:t>
            </a:r>
          </a:p>
        </p:txBody>
      </p:sp>
      <p:sp>
        <p:nvSpPr>
          <p:cNvPr id="12" name="TextBox 11"/>
          <p:cNvSpPr txBox="1"/>
          <p:nvPr/>
        </p:nvSpPr>
        <p:spPr>
          <a:xfrm>
            <a:off x="1503410" y="1648495"/>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D15845">
                    <a:lumMod val="50000"/>
                  </a:srgbClr>
                </a:solidFill>
              </a:rPr>
              <a:t>“</a:t>
            </a:r>
          </a:p>
        </p:txBody>
      </p:sp>
      <p:sp>
        <p:nvSpPr>
          <p:cNvPr id="15" name="TextBox 14"/>
          <p:cNvSpPr txBox="1"/>
          <p:nvPr/>
        </p:nvSpPr>
        <p:spPr>
          <a:xfrm>
            <a:off x="10746100" y="3291029"/>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D15845">
                    <a:lumMod val="50000"/>
                  </a:srgbClr>
                </a:solidFill>
              </a:rPr>
              <a:t>”</a:t>
            </a:r>
          </a:p>
        </p:txBody>
      </p:sp>
    </p:spTree>
    <p:extLst>
      <p:ext uri="{BB962C8B-B14F-4D97-AF65-F5344CB8AC3E}">
        <p14:creationId xmlns:p14="http://schemas.microsoft.com/office/powerpoint/2010/main" val="3953690524"/>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Slide">
    <p:bg>
      <p:bgPr>
        <a:gradFill flip="none" rotWithShape="1">
          <a:gsLst>
            <a:gs pos="0">
              <a:schemeClr val="tx1"/>
            </a:gs>
            <a:gs pos="70000">
              <a:schemeClr val="tx2">
                <a:lumMod val="50000"/>
              </a:schemeClr>
            </a:gs>
            <a:gs pos="100000">
              <a:schemeClr val="tx2">
                <a:lumMod val="50000"/>
              </a:schemeClr>
            </a:gs>
          </a:gsLst>
          <a:lin ang="0" scaled="1"/>
          <a:tileRect/>
        </a:gradFill>
        <a:effectLst/>
      </p:bgPr>
    </p:bg>
    <p:spTree>
      <p:nvGrpSpPr>
        <p:cNvPr id="1" name=""/>
        <p:cNvGrpSpPr/>
        <p:nvPr/>
      </p:nvGrpSpPr>
      <p:grpSpPr>
        <a:xfrm>
          <a:off x="0" y="0"/>
          <a:ext cx="0" cy="0"/>
          <a:chOff x="0" y="0"/>
          <a:chExt cx="0" cy="0"/>
        </a:xfrm>
      </p:grpSpPr>
      <p:sp>
        <p:nvSpPr>
          <p:cNvPr id="3" name="Rectangle 2"/>
          <p:cNvSpPr/>
          <p:nvPr userDrawn="1"/>
        </p:nvSpPr>
        <p:spPr>
          <a:xfrm>
            <a:off x="0" y="0"/>
            <a:ext cx="12192000" cy="3962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10"/>
          </p:nvPr>
        </p:nvSpPr>
        <p:spPr>
          <a:xfrm>
            <a:off x="5141625" y="6200662"/>
            <a:ext cx="1908751"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47734843-3EA9-479C-8A77-E8701A72F4B9}" type="datetime1">
              <a:rPr lang="en-US" smtClean="0">
                <a:solidFill>
                  <a:prstClr val="white"/>
                </a:solidFill>
              </a:rPr>
              <a:t>15-Sep-16</a:t>
            </a:fld>
            <a:endParaRPr lang="en-US" dirty="0">
              <a:solidFill>
                <a:prstClr val="white"/>
              </a:solidFill>
            </a:endParaRPr>
          </a:p>
        </p:txBody>
      </p:sp>
      <p:sp>
        <p:nvSpPr>
          <p:cNvPr id="5" name="Footer Placeholder 4"/>
          <p:cNvSpPr>
            <a:spLocks noGrp="1"/>
          </p:cNvSpPr>
          <p:nvPr>
            <p:ph type="ftr" sz="quarter" idx="11"/>
          </p:nvPr>
        </p:nvSpPr>
        <p:spPr>
          <a:xfrm>
            <a:off x="7055996" y="6200662"/>
            <a:ext cx="38608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solidFill>
                  <a:prstClr val="white"/>
                </a:solidFill>
              </a:rPr>
              <a:t>Footer text goes here</a:t>
            </a:r>
            <a:endParaRPr lang="en-US" dirty="0">
              <a:solidFill>
                <a:prstClr val="white"/>
              </a:solidFill>
            </a:endParaRPr>
          </a:p>
        </p:txBody>
      </p:sp>
      <p:sp>
        <p:nvSpPr>
          <p:cNvPr id="6" name="Slide Number Placeholder 5"/>
          <p:cNvSpPr>
            <a:spLocks noGrp="1"/>
          </p:cNvSpPr>
          <p:nvPr>
            <p:ph type="sldNum" sz="quarter" idx="12"/>
          </p:nvPr>
        </p:nvSpPr>
        <p:spPr>
          <a:xfrm>
            <a:off x="10932717" y="6200662"/>
            <a:ext cx="12192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2" name="Title 1"/>
          <p:cNvSpPr>
            <a:spLocks noGrp="1"/>
          </p:cNvSpPr>
          <p:nvPr userDrawn="1">
            <p:ph type="ctrTitle"/>
          </p:nvPr>
        </p:nvSpPr>
        <p:spPr>
          <a:xfrm>
            <a:off x="4475282" y="1084922"/>
            <a:ext cx="7716717" cy="2851777"/>
          </a:xfrm>
          <a:prstGeom prst="rect">
            <a:avLst/>
          </a:prstGeom>
          <a:noFill/>
        </p:spPr>
        <p:txBody>
          <a:bodyPr anchor="b">
            <a:noAutofit/>
            <a:scene3d>
              <a:camera prst="orthographicFront"/>
              <a:lightRig rig="soft" dir="t">
                <a:rot lat="0" lon="0" rev="10800000"/>
              </a:lightRig>
            </a:scene3d>
            <a:sp3d>
              <a:bevelT w="27940" h="12700"/>
              <a:contourClr>
                <a:srgbClr val="DDDDDD"/>
              </a:contourClr>
            </a:sp3d>
          </a:bodyPr>
          <a:lstStyle>
            <a:lvl1pPr algn="l">
              <a:defRPr sz="6000" b="1" cap="none" spc="-150" baseline="0">
                <a:ln w="11430"/>
                <a:solidFill>
                  <a:schemeClr val="accent5">
                    <a:lumMod val="75000"/>
                  </a:schemeClr>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9" name="TextBox 18"/>
          <p:cNvSpPr txBox="1"/>
          <p:nvPr userDrawn="1"/>
        </p:nvSpPr>
        <p:spPr>
          <a:xfrm rot="16200000">
            <a:off x="-3063240" y="3015289"/>
            <a:ext cx="6492241" cy="461665"/>
          </a:xfrm>
          <a:prstGeom prst="rect">
            <a:avLst/>
          </a:prstGeom>
          <a:solidFill>
            <a:schemeClr val="accent6">
              <a:lumMod val="50000"/>
            </a:schemeClr>
          </a:solidFill>
          <a:ln>
            <a:noFill/>
          </a:ln>
        </p:spPr>
        <p:txBody>
          <a:bodyPr wrap="square" rtlCol="0" anchor="ctr">
            <a:spAutoFit/>
          </a:bodyPr>
          <a:lstStyle/>
          <a:p>
            <a:pPr algn="r"/>
            <a:r>
              <a:rPr lang="en-US" sz="2400" dirty="0">
                <a:solidFill>
                  <a:schemeClr val="bg1"/>
                </a:solidFill>
              </a:rPr>
              <a:t>Information technology, the Internet, and You</a:t>
            </a:r>
            <a:endParaRPr lang="en-US"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Rectangle 27"/>
          <p:cNvSpPr/>
          <p:nvPr userDrawn="1"/>
        </p:nvSpPr>
        <p:spPr>
          <a:xfrm>
            <a:off x="365761" y="3934113"/>
            <a:ext cx="11826239" cy="45719"/>
          </a:xfrm>
          <a:prstGeom prst="rect">
            <a:avLst/>
          </a:prstGeom>
          <a:solidFill>
            <a:schemeClr val="accent1">
              <a:lumMod val="50000"/>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5246" y="323850"/>
            <a:ext cx="3644901" cy="3643823"/>
          </a:xfrm>
          <a:prstGeom prst="ellipse">
            <a:avLst/>
          </a:prstGeom>
          <a:effectLst>
            <a:reflection blurRad="6350" stA="50000" endA="300" endPos="55000" dir="5400000" sy="-100000" algn="bl" rotWithShape="0"/>
          </a:effectLst>
        </p:spPr>
      </p:pic>
      <p:sp>
        <p:nvSpPr>
          <p:cNvPr id="11" name="Text Placeholder 2"/>
          <p:cNvSpPr>
            <a:spLocks noGrp="1"/>
          </p:cNvSpPr>
          <p:nvPr>
            <p:ph type="body" idx="1"/>
          </p:nvPr>
        </p:nvSpPr>
        <p:spPr>
          <a:xfrm>
            <a:off x="4486571" y="4356953"/>
            <a:ext cx="7705429"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a:t>Edit Master text styles</a:t>
            </a:r>
          </a:p>
        </p:txBody>
      </p:sp>
    </p:spTree>
    <p:extLst>
      <p:ext uri="{BB962C8B-B14F-4D97-AF65-F5344CB8AC3E}">
        <p14:creationId xmlns:p14="http://schemas.microsoft.com/office/powerpoint/2010/main" val="85565747"/>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7" cy="1188720"/>
          </a:xfrm>
        </p:spPr>
        <p:txBody>
          <a:bodyPr/>
          <a:lstStyle/>
          <a:p>
            <a:r>
              <a:rPr lang="en-US"/>
              <a:t>Click to edit Master title style</a:t>
            </a:r>
          </a:p>
        </p:txBody>
      </p:sp>
      <p:sp>
        <p:nvSpPr>
          <p:cNvPr id="9" name="Text Placeholder 8"/>
          <p:cNvSpPr>
            <a:spLocks noGrp="1"/>
          </p:cNvSpPr>
          <p:nvPr>
            <p:ph type="body" sz="quarter" idx="13"/>
          </p:nvPr>
        </p:nvSpPr>
        <p:spPr>
          <a:xfrm>
            <a:off x="1539943" y="1828215"/>
            <a:ext cx="4846320" cy="4285073"/>
          </a:xfrm>
        </p:spPr>
        <p:txBody>
          <a:bodyPr/>
          <a:lstStyle>
            <a:lvl1pPr marL="205740" indent="-205740">
              <a:buFont typeface="Arial" pitchFamily="34" charset="0"/>
              <a:buChar char="•"/>
              <a:tabLst>
                <a:tab pos="205740" algn="l"/>
              </a:tabLst>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4"/>
          </p:nvPr>
        </p:nvSpPr>
        <p:spPr>
          <a:xfrm>
            <a:off x="6748883" y="1828802"/>
            <a:ext cx="4846320" cy="4295601"/>
          </a:xfrm>
        </p:spPr>
        <p:txBody>
          <a:bodyPr/>
          <a:lstStyle>
            <a:lvl1pPr marL="205740" indent="-205740">
              <a:buFont typeface="Arial" pitchFamily="34" charset="0"/>
              <a:buChar char="•"/>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27C98126-00D4-4536-8967-EB49841E9AA8}" type="slidenum">
              <a:rPr lang="en-US" smtClean="0"/>
              <a:pPr/>
              <a:t>‹#›</a:t>
            </a:fld>
            <a:endParaRPr lang="en-US" dirty="0"/>
          </a:p>
        </p:txBody>
      </p:sp>
      <p:sp>
        <p:nvSpPr>
          <p:cNvPr id="10"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275CDDEB-3D74-4D72-B033-7C679C90B3AB}" type="datetime1">
              <a:rPr lang="en-US" smtClean="0"/>
              <a:t>15-Sep-16</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2291637445"/>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6071" y="0"/>
            <a:ext cx="10588698" cy="1188720"/>
          </a:xfrm>
        </p:spPr>
        <p:txBody>
          <a:bodyPr vert="horz" lIns="91440" tIns="45720" rIns="91440" bIns="45720" rtlCol="0" anchor="ctr">
            <a:normAutofit/>
          </a:bodyPr>
          <a:lstStyle>
            <a:lvl1pPr>
              <a:defRPr lang="en-US" dirty="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title style  </a:t>
            </a:r>
          </a:p>
        </p:txBody>
      </p:sp>
      <p:sp>
        <p:nvSpPr>
          <p:cNvPr id="3" name="Content Placeholder 2"/>
          <p:cNvSpPr>
            <a:spLocks noGrp="1"/>
          </p:cNvSpPr>
          <p:nvPr>
            <p:ph idx="1"/>
          </p:nvPr>
        </p:nvSpPr>
        <p:spPr>
          <a:xfrm>
            <a:off x="2074225" y="1817225"/>
            <a:ext cx="9508175" cy="43089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9"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9A4EA9A8-16C3-4991-B250-EE5FD04751C1}" type="datetime1">
              <a:rPr lang="en-US" smtClean="0"/>
              <a:t>15-Sep-16</a:t>
            </a:fld>
            <a:endParaRPr lang="en-US" dirty="0"/>
          </a:p>
        </p:txBody>
      </p:sp>
      <p:sp>
        <p:nvSpPr>
          <p:cNvPr id="10"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91380455"/>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22767" y="3398293"/>
            <a:ext cx="8423564" cy="1738151"/>
          </a:xfrm>
          <a:noFill/>
        </p:spPr>
        <p:txBody>
          <a:bodyPr vert="horz" lIns="91440" tIns="45720" rIns="91440" bIns="45720" rtlCol="0" anchor="t">
            <a:noAutofit/>
            <a:scene3d>
              <a:camera prst="orthographicFront"/>
              <a:lightRig rig="soft" dir="t">
                <a:rot lat="0" lon="0" rev="10800000"/>
              </a:lightRig>
            </a:scene3d>
            <a:sp3d>
              <a:bevelT w="27940" h="12700"/>
              <a:contourClr>
                <a:srgbClr val="DDDDDD"/>
              </a:contourClr>
            </a:sp3d>
          </a:bodyPr>
          <a:lstStyle>
            <a:lvl1pPr>
              <a:defRPr lang="en-US" sz="5400" spc="-150" dirty="0">
                <a:ln w="11430"/>
                <a:solidFill>
                  <a:schemeClr val="bg1"/>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Title</a:t>
            </a:r>
          </a:p>
        </p:txBody>
      </p:sp>
      <p:sp>
        <p:nvSpPr>
          <p:cNvPr id="3" name="Text Placeholder 2"/>
          <p:cNvSpPr>
            <a:spLocks noGrp="1"/>
          </p:cNvSpPr>
          <p:nvPr>
            <p:ph type="body" idx="1"/>
          </p:nvPr>
        </p:nvSpPr>
        <p:spPr>
          <a:xfrm>
            <a:off x="3634056" y="5170534"/>
            <a:ext cx="8404196"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a:t>Edit Master text styles</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11"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chemeClr val="bg1"/>
                </a:solidFill>
              </a:defRPr>
            </a:lvl1pPr>
          </a:lstStyle>
          <a:p>
            <a:fld id="{9F2BF522-5E24-45C7-B0D8-E247B19E5697}" type="datetime1">
              <a:rPr lang="en-US" smtClean="0">
                <a:solidFill>
                  <a:prstClr val="white"/>
                </a:solidFill>
              </a:rPr>
              <a:t>15-Sep-16</a:t>
            </a:fld>
            <a:endParaRPr lang="en-US" dirty="0">
              <a:solidFill>
                <a:prstClr val="white"/>
              </a:solidFill>
            </a:endParaRPr>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chemeClr val="bg1"/>
                </a:solidFill>
              </a:defRPr>
            </a:lvl1pPr>
          </a:lstStyle>
          <a:p>
            <a:r>
              <a:rPr lang="en-US" dirty="0">
                <a:solidFill>
                  <a:prstClr val="white"/>
                </a:solidFill>
              </a:rPr>
              <a:t>Footer text goes here</a:t>
            </a:r>
          </a:p>
        </p:txBody>
      </p:sp>
      <p:sp>
        <p:nvSpPr>
          <p:cNvPr id="17" name="Rectangle 16"/>
          <p:cNvSpPr/>
          <p:nvPr userDrawn="1"/>
        </p:nvSpPr>
        <p:spPr>
          <a:xfrm>
            <a:off x="13671" y="3214931"/>
            <a:ext cx="12188952" cy="64008"/>
          </a:xfrm>
          <a:prstGeom prst="rect">
            <a:avLst/>
          </a:prstGeom>
          <a:solidFill>
            <a:schemeClr val="accent1">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userDrawn="1"/>
        </p:nvSpPr>
        <p:spPr>
          <a:xfrm>
            <a:off x="0" y="0"/>
            <a:ext cx="12192000" cy="18560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3054" y="-401830"/>
            <a:ext cx="3644901" cy="3643823"/>
          </a:xfrm>
          <a:prstGeom prst="ellipse">
            <a:avLst/>
          </a:prstGeom>
          <a:effectLst>
            <a:reflection blurRad="6350" stA="50000" endA="300" endPos="55000" dir="5400000" sy="-100000" algn="bl" rotWithShape="0"/>
          </a:effectLst>
        </p:spPr>
      </p:pic>
    </p:spTree>
    <p:extLst>
      <p:ext uri="{BB962C8B-B14F-4D97-AF65-F5344CB8AC3E}">
        <p14:creationId xmlns:p14="http://schemas.microsoft.com/office/powerpoint/2010/main" val="2479715154"/>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8"/>
          <p:cNvSpPr>
            <a:spLocks noGrp="1"/>
          </p:cNvSpPr>
          <p:nvPr>
            <p:ph type="body" sz="quarter" idx="13"/>
          </p:nvPr>
        </p:nvSpPr>
        <p:spPr>
          <a:xfrm>
            <a:off x="1539943" y="1828215"/>
            <a:ext cx="4846320" cy="4285073"/>
          </a:xfrm>
        </p:spPr>
        <p:txBody>
          <a:bodyPr/>
          <a:lstStyle>
            <a:lvl1pPr marL="274320" indent="-274320">
              <a:buFont typeface="Arial" pitchFamily="34" charset="0"/>
              <a:buChar char="•"/>
              <a:tabLst>
                <a:tab pos="274320" algn="l"/>
              </a:tabLst>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4"/>
          </p:nvPr>
        </p:nvSpPr>
        <p:spPr>
          <a:xfrm>
            <a:off x="6748883" y="1828800"/>
            <a:ext cx="4846320" cy="4295601"/>
          </a:xfrm>
        </p:spPr>
        <p:txBody>
          <a:bodyPr/>
          <a:lstStyle>
            <a:lvl1pPr marL="274320" indent="-274320">
              <a:buFont typeface="Arial" pitchFamily="34" charset="0"/>
              <a:buChar char="•"/>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0"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703B5B8B-9932-4760-AEAD-1C85F6F3CF2C}" type="datetime1">
              <a:rPr lang="en-US" smtClean="0"/>
              <a:t>15-Sep-16</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1651462506"/>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2400"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4"/>
          </p:nvPr>
        </p:nvSpPr>
        <p:spPr>
          <a:xfrm>
            <a:off x="6850087" y="2480581"/>
            <a:ext cx="4846320" cy="3756909"/>
          </a:xfrm>
        </p:spPr>
        <p:txBody>
          <a:bodyPr/>
          <a:lstStyle>
            <a:lvl1pPr>
              <a:defRPr sz="2400"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2"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6F10D7D8-688E-4FF0-AE84-6313BC49E033}" type="datetime1">
              <a:rPr lang="en-US" smtClean="0"/>
              <a:t>15-Sep-16</a:t>
            </a:fld>
            <a:endParaRPr lang="en-US"/>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5983329"/>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9518" y="0"/>
            <a:ext cx="10661922" cy="1188720"/>
          </a:xfrm>
        </p:spPr>
        <p:txBody>
          <a:bodyPr vert="horz" lIns="91440" tIns="45720" rIns="91440" bIns="45720" rtlCol="0" anchor="ctr">
            <a:normAutofit/>
          </a:bodyPr>
          <a:lstStyle>
            <a:lvl1pPr>
              <a:defRPr lang="en-US">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6"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7"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8C8039C5-3881-46E6-B647-3B368B6E3421}" type="datetime1">
              <a:rPr lang="en-US" smtClean="0"/>
              <a:t>15-Sep-16</a:t>
            </a:fld>
            <a:endParaRPr lang="en-US"/>
          </a:p>
        </p:txBody>
      </p:sp>
      <p:sp>
        <p:nvSpPr>
          <p:cNvPr id="8"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320218920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6"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9164F543-1633-4190-BF0D-F2AEB4F6A107}" type="datetime1">
              <a:rPr lang="en-US" smtClean="0"/>
              <a:t>15-Sep-16</a:t>
            </a:fld>
            <a:endParaRPr lang="en-US"/>
          </a:p>
        </p:txBody>
      </p:sp>
      <p:sp>
        <p:nvSpPr>
          <p:cNvPr id="7"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2017888301"/>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52491" y="1447800"/>
            <a:ext cx="9939931" cy="1371600"/>
          </a:xfrm>
        </p:spPr>
        <p:txBody>
          <a:bodyPr anchor="b"/>
          <a:lstStyle>
            <a:lvl1pPr algn="l">
              <a:defRPr sz="4400" b="1">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5282154" y="3129280"/>
            <a:ext cx="6310267" cy="2890520"/>
          </a:xfrm>
        </p:spPr>
        <p:txBody>
          <a:bodyPr anchor="t">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652492" y="3129280"/>
            <a:ext cx="3401063" cy="2895599"/>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sp>
        <p:nvSpPr>
          <p:cNvPr id="7" name="Date Placeholder 4"/>
          <p:cNvSpPr>
            <a:spLocks noGrp="1"/>
          </p:cNvSpPr>
          <p:nvPr>
            <p:ph type="dt" sz="half" idx="10"/>
          </p:nvPr>
        </p:nvSpPr>
        <p:spPr/>
        <p:txBody>
          <a:bodyPr/>
          <a:lstStyle/>
          <a:p>
            <a:fld id="{1DE941A9-0C0E-4475-B199-E70C81F739B4}" type="datetime1">
              <a:rPr lang="en-US" smtClean="0">
                <a:solidFill>
                  <a:prstClr val="black">
                    <a:alpha val="60000"/>
                  </a:prstClr>
                </a:solidFill>
              </a:rPr>
              <a:t>15-Sep-16</a:t>
            </a:fld>
            <a:endParaRPr lang="en-US" dirty="0">
              <a:solidFill>
                <a:prstClr val="black">
                  <a:alpha val="60000"/>
                </a:prstClr>
              </a:solidFill>
            </a:endParaRPr>
          </a:p>
        </p:txBody>
      </p:sp>
      <p:sp>
        <p:nvSpPr>
          <p:cNvPr id="5" name="Footer Placeholder 5"/>
          <p:cNvSpPr>
            <a:spLocks noGrp="1"/>
          </p:cNvSpPr>
          <p:nvPr>
            <p:ph type="ftr" sz="quarter" idx="11"/>
          </p:nvPr>
        </p:nvSpPr>
        <p:spPr/>
        <p:txBody>
          <a:bodyPr/>
          <a:lstStyle/>
          <a:p>
            <a:r>
              <a:rPr lang="en-US">
                <a:solidFill>
                  <a:prstClr val="black">
                    <a:alpha val="60000"/>
                  </a:prstClr>
                </a:solidFill>
              </a:rPr>
              <a:t>Footer text goes here</a:t>
            </a:r>
          </a:p>
        </p:txBody>
      </p:sp>
      <p:sp>
        <p:nvSpPr>
          <p:cNvPr id="6"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06557748"/>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105" y="1881086"/>
            <a:ext cx="5092906" cy="1371600"/>
          </a:xfrm>
        </p:spPr>
        <p:txBody>
          <a:bodyPr anchor="b">
            <a:normAutofit/>
          </a:bodyPr>
          <a:lstStyle>
            <a:lvl1pPr algn="l">
              <a:defRPr sz="4000" b="1">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7716029" y="887506"/>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612152" y="3684494"/>
            <a:ext cx="5084979" cy="1371600"/>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8900A39-F2CD-441F-9C62-C9B4F5F54C08}" type="datetime1">
              <a:rPr lang="en-US" smtClean="0">
                <a:solidFill>
                  <a:prstClr val="black">
                    <a:alpha val="60000"/>
                  </a:prstClr>
                </a:solidFill>
              </a:rPr>
              <a:t>15-Sep-16</a:t>
            </a:fld>
            <a:endParaRPr lang="en-US">
              <a:solidFill>
                <a:prstClr val="black">
                  <a:alpha val="60000"/>
                </a:prstClr>
              </a:solidFill>
            </a:endParaRPr>
          </a:p>
        </p:txBody>
      </p:sp>
      <p:sp>
        <p:nvSpPr>
          <p:cNvPr id="6" name="Footer Placeholder 5"/>
          <p:cNvSpPr>
            <a:spLocks noGrp="1"/>
          </p:cNvSpPr>
          <p:nvPr>
            <p:ph type="ftr" sz="quarter" idx="11"/>
          </p:nvPr>
        </p:nvSpPr>
        <p:spPr/>
        <p:txBody>
          <a:bodyPr/>
          <a:lstStyle/>
          <a:p>
            <a:r>
              <a:rPr lang="en-US">
                <a:solidFill>
                  <a:prstClr val="black">
                    <a:alpha val="60000"/>
                  </a:prstClr>
                </a:solidFill>
              </a:rPr>
              <a:t>Footer text goes here</a:t>
            </a:r>
          </a:p>
        </p:txBody>
      </p:sp>
      <p:sp>
        <p:nvSpPr>
          <p:cNvPr id="7"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15836373"/>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6200000">
            <a:off x="-3246119" y="3246120"/>
            <a:ext cx="6858000" cy="3657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dirty="0">
                <a:solidFill>
                  <a:schemeClr val="bg1"/>
                </a:solidFill>
              </a:rPr>
              <a:t>Information technology, the Internet, and You</a:t>
            </a: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2"/>
          </p:nvPr>
        </p:nvSpPr>
        <p:spPr>
          <a:xfrm>
            <a:off x="11036975" y="6022514"/>
            <a:ext cx="1130583"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2069B96E-7CAC-4FDF-96A3-05A871C35DB8}" type="datetime1">
              <a:rPr lang="en-US" smtClean="0"/>
              <a:t>15-Sep-16</a:t>
            </a:fld>
            <a:endParaRPr lang="en-US"/>
          </a:p>
        </p:txBody>
      </p:sp>
      <p:sp>
        <p:nvSpPr>
          <p:cNvPr id="5"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Footer text goes here</a:t>
            </a:r>
          </a:p>
        </p:txBody>
      </p:sp>
      <p:sp>
        <p:nvSpPr>
          <p:cNvPr id="2" name="Title Placeholder 1"/>
          <p:cNvSpPr>
            <a:spLocks noGrp="1"/>
          </p:cNvSpPr>
          <p:nvPr>
            <p:ph type="title"/>
          </p:nvPr>
        </p:nvSpPr>
        <p:spPr>
          <a:xfrm>
            <a:off x="1518163" y="100359"/>
            <a:ext cx="10673837" cy="1188720"/>
          </a:xfrm>
          <a:prstGeom prst="rect">
            <a:avLst/>
          </a:prstGeom>
        </p:spPr>
        <p:txBody>
          <a:bodyPr vert="horz" lIns="91440" tIns="45720" rIns="91440" bIns="45720" rtlCol="0" anchor="ctr">
            <a:normAutofit/>
          </a:bodyPr>
          <a:lstStyle/>
          <a:p>
            <a:pPr lvl="0"/>
            <a:r>
              <a:rPr lang="en-US" dirty="0"/>
              <a:t>Click to edit Master title </a:t>
            </a:r>
            <a:br>
              <a:rPr lang="en-US" dirty="0"/>
            </a:br>
            <a:r>
              <a:rPr lang="en-US" dirty="0"/>
              <a:t>style</a:t>
            </a:r>
          </a:p>
        </p:txBody>
      </p:sp>
      <p:sp>
        <p:nvSpPr>
          <p:cNvPr id="3" name="Rectangle 2"/>
          <p:cNvSpPr/>
          <p:nvPr userDrawn="1"/>
        </p:nvSpPr>
        <p:spPr>
          <a:xfrm>
            <a:off x="3048" y="1343212"/>
            <a:ext cx="12188952" cy="64008"/>
          </a:xfrm>
          <a:prstGeom prst="rect">
            <a:avLst/>
          </a:prstGeom>
          <a:solidFill>
            <a:schemeClr val="tx1">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userDrawn="1"/>
        </p:nvPicPr>
        <p:blipFill rotWithShape="1">
          <a:blip r:embed="rId14" cstate="print">
            <a:extLst>
              <a:ext uri="{28A0092B-C50C-407E-A947-70E740481C1C}">
                <a14:useLocalDpi xmlns:a14="http://schemas.microsoft.com/office/drawing/2010/main" val="0"/>
              </a:ext>
            </a:extLst>
          </a:blip>
          <a:srcRect l="6702" t="3884" r="8723" b="5263"/>
          <a:stretch/>
        </p:blipFill>
        <p:spPr>
          <a:xfrm>
            <a:off x="-3048" y="-232"/>
            <a:ext cx="1372006" cy="1371600"/>
          </a:xfrm>
          <a:prstGeom prst="ellipse">
            <a:avLst/>
          </a:prstGeom>
          <a:effectLst>
            <a:reflection blurRad="6350" stA="50000" endA="300" endPos="55000" dir="5400000" sy="-100000" algn="bl" rotWithShape="0"/>
          </a:effectLst>
        </p:spPr>
      </p:pic>
      <p:sp>
        <p:nvSpPr>
          <p:cNvPr id="10" name="Text Placeholder 9"/>
          <p:cNvSpPr>
            <a:spLocks noGrp="1"/>
          </p:cNvSpPr>
          <p:nvPr>
            <p:ph type="body" idx="1"/>
          </p:nvPr>
        </p:nvSpPr>
        <p:spPr>
          <a:xfrm>
            <a:off x="1913384" y="1818748"/>
            <a:ext cx="9945665" cy="43074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Rectangle 28"/>
          <p:cNvSpPr/>
          <p:nvPr/>
        </p:nvSpPr>
        <p:spPr>
          <a:xfrm>
            <a:off x="0" y="-157"/>
            <a:ext cx="12192000" cy="1371600"/>
          </a:xfrm>
          <a:prstGeom prst="rect">
            <a:avLst/>
          </a:prstGeom>
          <a:gradFill flip="none" rotWithShape="1">
            <a:gsLst>
              <a:gs pos="6000">
                <a:schemeClr val="bg1"/>
              </a:gs>
              <a:gs pos="0">
                <a:schemeClr val="bg1"/>
              </a:gs>
              <a:gs pos="75000">
                <a:schemeClr val="tx2">
                  <a:lumMod val="40000"/>
                  <a:lumOff val="60000"/>
                  <a:alpha val="60000"/>
                </a:schemeClr>
              </a:gs>
              <a:gs pos="100000">
                <a:schemeClr val="accent2">
                  <a:alpha val="90000"/>
                </a:schemeClr>
              </a:gs>
              <a:gs pos="95000">
                <a:schemeClr val="tx2">
                  <a:lumMod val="75000"/>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4"/>
          </p:nvPr>
        </p:nvSpPr>
        <p:spPr>
          <a:xfrm>
            <a:off x="10948358" y="6303097"/>
            <a:ext cx="1219200"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pPr/>
              <a:t>‹#›</a:t>
            </a:fld>
            <a:endParaRPr lang="en-US" dirty="0"/>
          </a:p>
        </p:txBody>
      </p:sp>
    </p:spTree>
    <p:extLst>
      <p:ext uri="{BB962C8B-B14F-4D97-AF65-F5344CB8AC3E}">
        <p14:creationId xmlns:p14="http://schemas.microsoft.com/office/powerpoint/2010/main" val="1937855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6" r:id="rId11"/>
    <p:sldLayoutId id="2147483675" r:id="rId12"/>
  </p:sldLayoutIdLst>
  <p:transition spd="slow">
    <p:cover/>
  </p:transition>
  <p:hf hdr="0" ftr="0" dt="0"/>
  <p:txStyles>
    <p:titleStyle>
      <a:lvl1pPr algn="l" defTabSz="914400" rtl="0" eaLnBrk="1" latinLnBrk="0" hangingPunct="1">
        <a:spcBef>
          <a:spcPct val="0"/>
        </a:spcBef>
        <a:buNone/>
        <a:defRPr lang="en-US" sz="4000" b="1" kern="1200" cap="none" spc="0" dirty="0" smtClean="0">
          <a:ln w="18415" cmpd="sng">
            <a:noFill/>
            <a:prstDash val="solid"/>
          </a:ln>
          <a:solidFill>
            <a:schemeClr val="tx1"/>
          </a:solidFill>
          <a:effectLst/>
          <a:latin typeface="+mj-lt"/>
          <a:ea typeface="+mj-ea"/>
          <a:cs typeface="+mj-cs"/>
        </a:defRPr>
      </a:lvl1pPr>
    </p:titleStyle>
    <p:bodyStyle>
      <a:lvl1pPr marL="274320" indent="-27432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4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0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75947" y="0"/>
            <a:ext cx="574196" cy="1015663"/>
          </a:xfrm>
          <a:prstGeom prst="rect">
            <a:avLst/>
          </a:prstGeom>
          <a:noFill/>
        </p:spPr>
        <p:txBody>
          <a:bodyPr wrap="none" rtlCol="0">
            <a:spAutoFit/>
          </a:bodyPr>
          <a:lstStyle/>
          <a:p>
            <a:r>
              <a:rPr lang="en-US" sz="6000" b="1" dirty="0">
                <a:solidFill>
                  <a:prstClr val="black">
                    <a:lumMod val="50000"/>
                    <a:lumOff val="50000"/>
                  </a:prstClr>
                </a:solidFill>
              </a:rPr>
              <a:t>1</a:t>
            </a:r>
          </a:p>
        </p:txBody>
      </p:sp>
      <p:sp>
        <p:nvSpPr>
          <p:cNvPr id="2" name="Title 1"/>
          <p:cNvSpPr>
            <a:spLocks noGrp="1"/>
          </p:cNvSpPr>
          <p:nvPr>
            <p:ph type="ctrTitle"/>
          </p:nvPr>
        </p:nvSpPr>
        <p:spPr/>
        <p:txBody>
          <a:bodyPr/>
          <a:lstStyle/>
          <a:p>
            <a:r>
              <a:rPr lang="en-US" dirty="0"/>
              <a:t>Information technology, the Internet, and You</a:t>
            </a:r>
          </a:p>
        </p:txBody>
      </p:sp>
      <p:sp>
        <p:nvSpPr>
          <p:cNvPr id="3" name="Slide Number Placeholder 2"/>
          <p:cNvSpPr>
            <a:spLocks noGrp="1"/>
          </p:cNvSpPr>
          <p:nvPr>
            <p:ph type="sldNum" sz="quarter" idx="12"/>
          </p:nvPr>
        </p:nvSpPr>
        <p:spPr/>
        <p:txBody>
          <a:bodyPr/>
          <a:lstStyle/>
          <a:p>
            <a:fld id="{27C98126-00D4-4536-8967-EB49841E9AA8}" type="slidenum">
              <a:rPr lang="en-US" smtClean="0">
                <a:solidFill>
                  <a:prstClr val="white"/>
                </a:solidFill>
              </a:rPr>
              <a:pPr/>
              <a:t>1</a:t>
            </a:fld>
            <a:endParaRPr lang="en-US">
              <a:solidFill>
                <a:prstClr val="white"/>
              </a:solidFill>
            </a:endParaRPr>
          </a:p>
        </p:txBody>
      </p:sp>
    </p:spTree>
    <p:extLst>
      <p:ext uri="{BB962C8B-B14F-4D97-AF65-F5344CB8AC3E}">
        <p14:creationId xmlns:p14="http://schemas.microsoft.com/office/powerpoint/2010/main" val="18098260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Software Continued</a:t>
            </a:r>
          </a:p>
        </p:txBody>
      </p:sp>
      <p:sp>
        <p:nvSpPr>
          <p:cNvPr id="3" name="Content Placeholder 2"/>
          <p:cNvSpPr>
            <a:spLocks noGrp="1"/>
          </p:cNvSpPr>
          <p:nvPr>
            <p:ph idx="1"/>
          </p:nvPr>
        </p:nvSpPr>
        <p:spPr>
          <a:xfrm>
            <a:off x="1844611" y="1752600"/>
            <a:ext cx="8611354" cy="4118113"/>
          </a:xfrm>
        </p:spPr>
        <p:txBody>
          <a:bodyPr>
            <a:normAutofit/>
          </a:bodyPr>
          <a:lstStyle/>
          <a:p>
            <a:r>
              <a:rPr lang="en-US" dirty="0"/>
              <a:t>Utilities</a:t>
            </a:r>
            <a:endParaRPr lang="en-US" sz="2600" dirty="0"/>
          </a:p>
          <a:p>
            <a:pPr lvl="1"/>
            <a:r>
              <a:rPr lang="en-US" sz="2600" dirty="0"/>
              <a:t>Perform specific tasks related to managing computer resources</a:t>
            </a:r>
          </a:p>
          <a:p>
            <a:pPr lvl="1"/>
            <a:r>
              <a:rPr lang="en-US" sz="2600" dirty="0"/>
              <a:t>Antivirus Program</a:t>
            </a:r>
          </a:p>
          <a:p>
            <a:pPr lvl="2"/>
            <a:r>
              <a:rPr lang="en-US" sz="2200" dirty="0"/>
              <a:t>Protects from viruses</a:t>
            </a:r>
          </a:p>
          <a:p>
            <a:pPr lvl="3"/>
            <a:r>
              <a:rPr lang="en-US" sz="2000" dirty="0"/>
              <a:t>Can damage your software or hardware</a:t>
            </a:r>
          </a:p>
          <a:p>
            <a:pPr lvl="3"/>
            <a:r>
              <a:rPr lang="en-US" sz="2000" dirty="0"/>
              <a:t>Comprise the security and privacy of personal data</a:t>
            </a:r>
          </a:p>
          <a:p>
            <a:pPr lvl="3"/>
            <a:endParaRPr lang="en-US" sz="2000" dirty="0"/>
          </a:p>
          <a:p>
            <a:pPr marL="0" indent="0">
              <a:buNone/>
            </a:pPr>
            <a:endParaRPr lang="en-US"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10</a:t>
            </a:fld>
            <a:endParaRPr lang="en-US" dirty="0"/>
          </a:p>
        </p:txBody>
      </p:sp>
    </p:spTree>
    <p:extLst>
      <p:ext uri="{BB962C8B-B14F-4D97-AF65-F5344CB8AC3E}">
        <p14:creationId xmlns:p14="http://schemas.microsoft.com/office/powerpoint/2010/main" val="744676787"/>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Software</a:t>
            </a:r>
          </a:p>
        </p:txBody>
      </p:sp>
      <p:sp>
        <p:nvSpPr>
          <p:cNvPr id="3" name="Content Placeholder 2"/>
          <p:cNvSpPr>
            <a:spLocks noGrp="1"/>
          </p:cNvSpPr>
          <p:nvPr>
            <p:ph idx="1"/>
          </p:nvPr>
        </p:nvSpPr>
        <p:spPr/>
        <p:txBody>
          <a:bodyPr>
            <a:normAutofit fontScale="92500" lnSpcReduction="10000"/>
          </a:bodyPr>
          <a:lstStyle/>
          <a:p>
            <a:r>
              <a:rPr lang="en-US" sz="2800" dirty="0"/>
              <a:t>End-user software</a:t>
            </a:r>
          </a:p>
          <a:p>
            <a:r>
              <a:rPr lang="en-US" sz="2800" dirty="0"/>
              <a:t>Types of application software</a:t>
            </a:r>
          </a:p>
          <a:p>
            <a:pPr lvl="1"/>
            <a:r>
              <a:rPr lang="en-US" sz="2400" dirty="0"/>
              <a:t>General-Purpose applications</a:t>
            </a:r>
          </a:p>
          <a:p>
            <a:pPr lvl="2"/>
            <a:r>
              <a:rPr lang="en-US" dirty="0"/>
              <a:t>Widely used programs</a:t>
            </a:r>
          </a:p>
          <a:p>
            <a:pPr lvl="3"/>
            <a:r>
              <a:rPr lang="en-US" dirty="0"/>
              <a:t>Browsers</a:t>
            </a:r>
          </a:p>
          <a:p>
            <a:pPr lvl="3"/>
            <a:r>
              <a:rPr lang="en-US" dirty="0"/>
              <a:t>Word Processor</a:t>
            </a:r>
          </a:p>
          <a:p>
            <a:pPr lvl="1"/>
            <a:r>
              <a:rPr lang="en-US" sz="2400" dirty="0"/>
              <a:t>Specialized applications</a:t>
            </a:r>
          </a:p>
          <a:p>
            <a:pPr lvl="2"/>
            <a:r>
              <a:rPr lang="en-US" dirty="0"/>
              <a:t>More narrowly focused</a:t>
            </a:r>
          </a:p>
          <a:p>
            <a:pPr lvl="3"/>
            <a:r>
              <a:rPr lang="en-US" dirty="0"/>
              <a:t>Web Authoring</a:t>
            </a:r>
          </a:p>
          <a:p>
            <a:pPr lvl="1"/>
            <a:r>
              <a:rPr lang="en-US" dirty="0"/>
              <a:t>A</a:t>
            </a:r>
            <a:r>
              <a:rPr lang="en-US" sz="2400" dirty="0"/>
              <a:t>pps</a:t>
            </a:r>
          </a:p>
          <a:p>
            <a:pPr lvl="2"/>
            <a:r>
              <a:rPr lang="en-US" dirty="0"/>
              <a:t>Designed for mobile devices</a:t>
            </a:r>
          </a:p>
          <a:p>
            <a:pPr lvl="3"/>
            <a:r>
              <a:rPr lang="en-US" dirty="0"/>
              <a:t>Social media apps</a:t>
            </a:r>
          </a:p>
        </p:txBody>
      </p:sp>
      <p:sp>
        <p:nvSpPr>
          <p:cNvPr id="4" name="Slide Number Placeholder 3"/>
          <p:cNvSpPr>
            <a:spLocks noGrp="1"/>
          </p:cNvSpPr>
          <p:nvPr>
            <p:ph type="sldNum" sz="quarter" idx="4"/>
          </p:nvPr>
        </p:nvSpPr>
        <p:spPr/>
        <p:txBody>
          <a:bodyPr/>
          <a:lstStyle/>
          <a:p>
            <a:fld id="{27C98126-00D4-4536-8967-EB49841E9AA8}" type="slidenum">
              <a:rPr lang="en-US" smtClean="0"/>
              <a:pPr/>
              <a:t>11</a:t>
            </a:fld>
            <a:endParaRPr lang="en-US" dirty="0"/>
          </a:p>
        </p:txBody>
      </p:sp>
    </p:spTree>
    <p:extLst>
      <p:ext uri="{BB962C8B-B14F-4D97-AF65-F5344CB8AC3E}">
        <p14:creationId xmlns:p14="http://schemas.microsoft.com/office/powerpoint/2010/main" val="2775281556"/>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Hardware – Types of Computers</a:t>
            </a:r>
          </a:p>
        </p:txBody>
      </p:sp>
      <p:sp>
        <p:nvSpPr>
          <p:cNvPr id="3" name="Content Placeholder 2"/>
          <p:cNvSpPr>
            <a:spLocks noGrp="1"/>
          </p:cNvSpPr>
          <p:nvPr>
            <p:ph idx="1"/>
          </p:nvPr>
        </p:nvSpPr>
        <p:spPr>
          <a:xfrm>
            <a:off x="1676400" y="1812887"/>
            <a:ext cx="9508175" cy="4308938"/>
          </a:xfrm>
        </p:spPr>
        <p:txBody>
          <a:bodyPr>
            <a:normAutofit/>
          </a:bodyPr>
          <a:lstStyle/>
          <a:p>
            <a:pPr>
              <a:buFont typeface="Wingdings" charset="2"/>
              <a:buChar char="§"/>
            </a:pPr>
            <a:r>
              <a:rPr lang="en-US" sz="2800" dirty="0"/>
              <a:t>Supercomputers</a:t>
            </a:r>
          </a:p>
          <a:p>
            <a:pPr lvl="1">
              <a:buFont typeface="Wingdings" charset="2"/>
              <a:buChar char="§"/>
            </a:pPr>
            <a:r>
              <a:rPr lang="en-US" dirty="0"/>
              <a:t>Most powerful computers</a:t>
            </a:r>
          </a:p>
          <a:p>
            <a:pPr>
              <a:buFont typeface="Wingdings" charset="2"/>
              <a:buChar char="§"/>
            </a:pPr>
            <a:r>
              <a:rPr lang="en-US" sz="2800" dirty="0"/>
              <a:t>Mainframe computers</a:t>
            </a:r>
          </a:p>
          <a:p>
            <a:pPr lvl="1">
              <a:buFont typeface="Wingdings" charset="2"/>
              <a:buChar char="§"/>
            </a:pPr>
            <a:r>
              <a:rPr lang="en-US" dirty="0"/>
              <a:t>Process large amounts of data</a:t>
            </a:r>
          </a:p>
          <a:p>
            <a:pPr>
              <a:buFont typeface="Wingdings" charset="2"/>
              <a:buChar char="§"/>
            </a:pPr>
            <a:r>
              <a:rPr lang="en-US" sz="2800" dirty="0"/>
              <a:t>Midrange computers</a:t>
            </a:r>
          </a:p>
          <a:p>
            <a:pPr lvl="1">
              <a:buFont typeface="Wingdings" charset="2"/>
              <a:buChar char="§"/>
            </a:pPr>
            <a:r>
              <a:rPr lang="en-US" dirty="0"/>
              <a:t>Servers</a:t>
            </a:r>
          </a:p>
          <a:p>
            <a:pPr>
              <a:buFont typeface="Wingdings" charset="2"/>
              <a:buChar char="§"/>
            </a:pPr>
            <a:r>
              <a:rPr lang="en-US" sz="2800" dirty="0"/>
              <a:t>Personal computers</a:t>
            </a:r>
          </a:p>
          <a:p>
            <a:pPr lvl="1">
              <a:buFont typeface="Wingdings" charset="2"/>
              <a:buChar char="§"/>
            </a:pPr>
            <a:r>
              <a:rPr lang="en-US" dirty="0"/>
              <a:t>PCs</a:t>
            </a:r>
          </a:p>
          <a:p>
            <a:pPr lvl="1">
              <a:buFont typeface="Wingdings" charset="2"/>
              <a:buChar char="§"/>
            </a:pPr>
            <a:r>
              <a:rPr lang="en-US" dirty="0"/>
              <a:t>Five types of PCs</a:t>
            </a:r>
          </a:p>
        </p:txBody>
      </p:sp>
      <p:pic>
        <p:nvPicPr>
          <p:cNvPr id="6" name="Picture 5" descr="Graphic representing a Supercomputer. "/>
          <p:cNvPicPr>
            <a:picLocks noChangeAspect="1"/>
          </p:cNvPicPr>
          <p:nvPr/>
        </p:nvPicPr>
        <p:blipFill>
          <a:blip r:embed="rId3" cstate="print"/>
          <a:stretch>
            <a:fillRect/>
          </a:stretch>
        </p:blipFill>
        <p:spPr>
          <a:xfrm>
            <a:off x="7216954" y="2238376"/>
            <a:ext cx="4814287" cy="3362324"/>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12</a:t>
            </a:fld>
            <a:endParaRPr lang="en-US" dirty="0"/>
          </a:p>
        </p:txBody>
      </p:sp>
    </p:spTree>
    <p:extLst>
      <p:ext uri="{BB962C8B-B14F-4D97-AF65-F5344CB8AC3E}">
        <p14:creationId xmlns:p14="http://schemas.microsoft.com/office/powerpoint/2010/main" val="1860125922"/>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8575"/>
            <a:ext cx="7180696" cy="1143000"/>
          </a:xfrm>
        </p:spPr>
        <p:txBody>
          <a:bodyPr>
            <a:normAutofit fontScale="90000"/>
          </a:bodyPr>
          <a:lstStyle/>
          <a:p>
            <a:r>
              <a:rPr lang="en-US" dirty="0"/>
              <a:t>Personal Computer Types</a:t>
            </a:r>
          </a:p>
        </p:txBody>
      </p:sp>
      <p:sp>
        <p:nvSpPr>
          <p:cNvPr id="5" name="Text Placeholder 4"/>
          <p:cNvSpPr>
            <a:spLocks noGrp="1"/>
          </p:cNvSpPr>
          <p:nvPr>
            <p:ph type="body" sz="quarter" idx="13"/>
          </p:nvPr>
        </p:nvSpPr>
        <p:spPr>
          <a:xfrm>
            <a:off x="1648985" y="1639785"/>
            <a:ext cx="4046537" cy="4522788"/>
          </a:xfrm>
          <a:prstGeom prst="rect">
            <a:avLst/>
          </a:prstGeom>
        </p:spPr>
        <p:txBody>
          <a:bodyPr/>
          <a:lstStyle/>
          <a:p>
            <a:r>
              <a:rPr lang="en-US" sz="2800" dirty="0"/>
              <a:t>Desktop</a:t>
            </a:r>
          </a:p>
          <a:p>
            <a:r>
              <a:rPr lang="en-US" sz="2800" dirty="0"/>
              <a:t>Laptop (Notebook)</a:t>
            </a:r>
          </a:p>
          <a:p>
            <a:r>
              <a:rPr lang="en-US" dirty="0"/>
              <a:t>Tablet</a:t>
            </a:r>
            <a:endParaRPr lang="en-US" sz="2800" dirty="0"/>
          </a:p>
          <a:p>
            <a:endParaRPr lang="en-US" dirty="0"/>
          </a:p>
        </p:txBody>
      </p:sp>
      <p:pic>
        <p:nvPicPr>
          <p:cNvPr id="3" name="Picture 2" descr="Grahpic representing a desktop computer for personal computer types. "/>
          <p:cNvPicPr>
            <a:picLocks noChangeAspect="1"/>
          </p:cNvPicPr>
          <p:nvPr/>
        </p:nvPicPr>
        <p:blipFill>
          <a:blip r:embed="rId3" cstate="print"/>
          <a:stretch>
            <a:fillRect/>
          </a:stretch>
        </p:blipFill>
        <p:spPr>
          <a:xfrm>
            <a:off x="482761" y="3276599"/>
            <a:ext cx="2712257" cy="1838325"/>
          </a:xfrm>
          <a:prstGeom prst="rect">
            <a:avLst/>
          </a:prstGeom>
        </p:spPr>
      </p:pic>
      <p:pic>
        <p:nvPicPr>
          <p:cNvPr id="11" name="Picture 10" descr="Grahpic representing a laptop or notebook computer for personal computer types. "/>
          <p:cNvPicPr>
            <a:picLocks noChangeAspect="1"/>
          </p:cNvPicPr>
          <p:nvPr/>
        </p:nvPicPr>
        <p:blipFill>
          <a:blip r:embed="rId4" cstate="print"/>
          <a:stretch>
            <a:fillRect/>
          </a:stretch>
        </p:blipFill>
        <p:spPr>
          <a:xfrm>
            <a:off x="5194038" y="3413595"/>
            <a:ext cx="3415366" cy="2082330"/>
          </a:xfrm>
          <a:prstGeom prst="rect">
            <a:avLst/>
          </a:prstGeom>
        </p:spPr>
      </p:pic>
      <p:pic>
        <p:nvPicPr>
          <p:cNvPr id="12" name="Picture 11" descr="Grahpic representing a tablet for personal computer types. "/>
          <p:cNvPicPr>
            <a:picLocks noChangeAspect="1"/>
          </p:cNvPicPr>
          <p:nvPr/>
        </p:nvPicPr>
        <p:blipFill>
          <a:blip r:embed="rId5" cstate="print"/>
          <a:stretch>
            <a:fillRect/>
          </a:stretch>
        </p:blipFill>
        <p:spPr>
          <a:xfrm>
            <a:off x="3235808" y="3714750"/>
            <a:ext cx="1828114" cy="2756411"/>
          </a:xfrm>
          <a:prstGeom prst="rect">
            <a:avLst/>
          </a:prstGeom>
        </p:spPr>
      </p:pic>
      <p:sp>
        <p:nvSpPr>
          <p:cNvPr id="6" name="Text Placeholder 5"/>
          <p:cNvSpPr>
            <a:spLocks noGrp="1"/>
          </p:cNvSpPr>
          <p:nvPr>
            <p:ph type="body" sz="quarter" idx="14"/>
          </p:nvPr>
        </p:nvSpPr>
        <p:spPr>
          <a:xfrm>
            <a:off x="7444966" y="1692631"/>
            <a:ext cx="4121150" cy="4533900"/>
          </a:xfrm>
          <a:prstGeom prst="rect">
            <a:avLst/>
          </a:prstGeom>
        </p:spPr>
        <p:txBody>
          <a:bodyPr/>
          <a:lstStyle/>
          <a:p>
            <a:r>
              <a:rPr lang="en-US" sz="2800" dirty="0"/>
              <a:t>Smartphones</a:t>
            </a:r>
          </a:p>
          <a:p>
            <a:r>
              <a:rPr lang="en-US" dirty="0"/>
              <a:t>Wearables</a:t>
            </a:r>
            <a:r>
              <a:rPr lang="en-US" sz="2800" dirty="0"/>
              <a:t> </a:t>
            </a:r>
          </a:p>
          <a:p>
            <a:endParaRPr lang="en-US" dirty="0"/>
          </a:p>
          <a:p>
            <a:pPr marL="0" indent="0">
              <a:buNone/>
            </a:pPr>
            <a:endParaRPr lang="en-US" dirty="0"/>
          </a:p>
        </p:txBody>
      </p:sp>
      <p:pic>
        <p:nvPicPr>
          <p:cNvPr id="13" name="Picture 12" descr="Grahpic representing a smartphone for personal computer types. "/>
          <p:cNvPicPr>
            <a:picLocks noChangeAspect="1"/>
          </p:cNvPicPr>
          <p:nvPr/>
        </p:nvPicPr>
        <p:blipFill>
          <a:blip r:embed="rId6" cstate="print"/>
          <a:stretch>
            <a:fillRect/>
          </a:stretch>
        </p:blipFill>
        <p:spPr>
          <a:xfrm>
            <a:off x="8623826" y="3162299"/>
            <a:ext cx="1282173" cy="2258871"/>
          </a:xfrm>
          <a:prstGeom prst="rect">
            <a:avLst/>
          </a:prstGeom>
        </p:spPr>
      </p:pic>
      <p:pic>
        <p:nvPicPr>
          <p:cNvPr id="14" name="Picture 13" descr="Grahpic representing a wearable for personal computer types. "/>
          <p:cNvPicPr>
            <a:picLocks noChangeAspect="1"/>
          </p:cNvPicPr>
          <p:nvPr/>
        </p:nvPicPr>
        <p:blipFill>
          <a:blip r:embed="rId7" cstate="print"/>
          <a:stretch>
            <a:fillRect/>
          </a:stretch>
        </p:blipFill>
        <p:spPr>
          <a:xfrm>
            <a:off x="10258425" y="4474887"/>
            <a:ext cx="1573261" cy="1901025"/>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13</a:t>
            </a:fld>
            <a:endParaRPr lang="en-US" dirty="0"/>
          </a:p>
        </p:txBody>
      </p:sp>
    </p:spTree>
    <p:extLst>
      <p:ext uri="{BB962C8B-B14F-4D97-AF65-F5344CB8AC3E}">
        <p14:creationId xmlns:p14="http://schemas.microsoft.com/office/powerpoint/2010/main" val="2323672405"/>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Computer Hardware</a:t>
            </a:r>
          </a:p>
        </p:txBody>
      </p:sp>
      <p:sp>
        <p:nvSpPr>
          <p:cNvPr id="10" name="Text Placeholder 9"/>
          <p:cNvSpPr>
            <a:spLocks noGrp="1"/>
          </p:cNvSpPr>
          <p:nvPr>
            <p:ph type="body" sz="quarter" idx="13"/>
          </p:nvPr>
        </p:nvSpPr>
        <p:spPr>
          <a:xfrm>
            <a:off x="1295400" y="2057400"/>
            <a:ext cx="7981122" cy="3810000"/>
          </a:xfrm>
          <a:prstGeom prst="rect">
            <a:avLst/>
          </a:prstGeom>
        </p:spPr>
        <p:txBody>
          <a:bodyPr/>
          <a:lstStyle/>
          <a:p>
            <a:r>
              <a:rPr lang="en-US" dirty="0"/>
              <a:t>Four basic categories of equipment</a:t>
            </a:r>
          </a:p>
          <a:p>
            <a:pPr lvl="1"/>
            <a:r>
              <a:rPr lang="en-US" dirty="0"/>
              <a:t>System Unit</a:t>
            </a:r>
          </a:p>
          <a:p>
            <a:pPr lvl="1"/>
            <a:r>
              <a:rPr lang="en-US" dirty="0"/>
              <a:t>Input/Output</a:t>
            </a:r>
          </a:p>
          <a:p>
            <a:pPr lvl="1"/>
            <a:r>
              <a:rPr lang="en-US" dirty="0"/>
              <a:t>Secondary Storage</a:t>
            </a:r>
          </a:p>
          <a:p>
            <a:pPr lvl="1"/>
            <a:r>
              <a:rPr lang="en-US" dirty="0"/>
              <a:t>Communications</a:t>
            </a:r>
          </a:p>
          <a:p>
            <a:pPr lvl="1"/>
            <a:endParaRPr lang="en-US" dirty="0"/>
          </a:p>
        </p:txBody>
      </p:sp>
      <p:sp>
        <p:nvSpPr>
          <p:cNvPr id="3" name="Slide Number Placeholder 2"/>
          <p:cNvSpPr>
            <a:spLocks noGrp="1"/>
          </p:cNvSpPr>
          <p:nvPr>
            <p:ph type="sldNum" sz="quarter" idx="4"/>
          </p:nvPr>
        </p:nvSpPr>
        <p:spPr/>
        <p:txBody>
          <a:bodyPr/>
          <a:lstStyle/>
          <a:p>
            <a:fld id="{27C98126-00D4-4536-8967-EB49841E9AA8}" type="slidenum">
              <a:rPr lang="en-US" smtClean="0"/>
              <a:pPr/>
              <a:t>14</a:t>
            </a:fld>
            <a:endParaRPr lang="en-US" dirty="0"/>
          </a:p>
        </p:txBody>
      </p:sp>
    </p:spTree>
    <p:extLst>
      <p:ext uri="{BB962C8B-B14F-4D97-AF65-F5344CB8AC3E}">
        <p14:creationId xmlns:p14="http://schemas.microsoft.com/office/powerpoint/2010/main" val="4203123949"/>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Unit</a:t>
            </a:r>
          </a:p>
        </p:txBody>
      </p:sp>
      <p:sp>
        <p:nvSpPr>
          <p:cNvPr id="3" name="Content Placeholder 2"/>
          <p:cNvSpPr>
            <a:spLocks noGrp="1"/>
          </p:cNvSpPr>
          <p:nvPr>
            <p:ph idx="1"/>
          </p:nvPr>
        </p:nvSpPr>
        <p:spPr>
          <a:xfrm>
            <a:off x="1506070" y="1904999"/>
            <a:ext cx="7465652" cy="3855721"/>
          </a:xfrm>
        </p:spPr>
        <p:txBody>
          <a:bodyPr>
            <a:normAutofit fontScale="92500" lnSpcReduction="10000"/>
          </a:bodyPr>
          <a:lstStyle/>
          <a:p>
            <a:r>
              <a:rPr lang="en-US" sz="2800" dirty="0"/>
              <a:t>System Unit</a:t>
            </a:r>
          </a:p>
          <a:p>
            <a:pPr lvl="1"/>
            <a:r>
              <a:rPr lang="en-US" dirty="0"/>
              <a:t>Houses most of the electronic components</a:t>
            </a:r>
          </a:p>
          <a:p>
            <a:r>
              <a:rPr lang="en-US" sz="2800" dirty="0"/>
              <a:t>Two important components</a:t>
            </a:r>
          </a:p>
          <a:p>
            <a:pPr lvl="1"/>
            <a:r>
              <a:rPr lang="en-US" sz="2400" dirty="0">
                <a:solidFill>
                  <a:srgbClr val="000000"/>
                </a:solidFill>
              </a:rPr>
              <a:t>Microprocessor</a:t>
            </a:r>
          </a:p>
          <a:p>
            <a:pPr lvl="1"/>
            <a:r>
              <a:rPr lang="en-US" sz="2400" dirty="0"/>
              <a:t>Memory</a:t>
            </a:r>
          </a:p>
          <a:p>
            <a:pPr lvl="2"/>
            <a:r>
              <a:rPr lang="en-US" sz="2000" dirty="0"/>
              <a:t>Holds data currently</a:t>
            </a:r>
            <a:br>
              <a:rPr lang="en-US" sz="2000" dirty="0"/>
            </a:br>
            <a:r>
              <a:rPr lang="en-US" sz="2000" dirty="0"/>
              <a:t>being processed</a:t>
            </a:r>
          </a:p>
          <a:p>
            <a:pPr lvl="2"/>
            <a:r>
              <a:rPr lang="en-US" sz="2000" dirty="0"/>
              <a:t>Holds the processed information before</a:t>
            </a:r>
            <a:br>
              <a:rPr lang="en-US" sz="2000" dirty="0"/>
            </a:br>
            <a:r>
              <a:rPr lang="en-US" sz="2000" dirty="0"/>
              <a:t>it is output</a:t>
            </a:r>
          </a:p>
          <a:p>
            <a:pPr lvl="2"/>
            <a:r>
              <a:rPr lang="en-US" sz="2000" dirty="0"/>
              <a:t>Temporary storage, contents are lost when power is off</a:t>
            </a:r>
          </a:p>
          <a:p>
            <a:endParaRPr lang="en-US" dirty="0"/>
          </a:p>
        </p:txBody>
      </p:sp>
      <p:pic>
        <p:nvPicPr>
          <p:cNvPr id="5" name="Picture 4" descr="Graphic representing a desktop tower viewing electronic components within. "/>
          <p:cNvPicPr>
            <a:picLocks noChangeAspect="1"/>
          </p:cNvPicPr>
          <p:nvPr/>
        </p:nvPicPr>
        <p:blipFill>
          <a:blip r:embed="rId3" cstate="print"/>
          <a:stretch>
            <a:fillRect/>
          </a:stretch>
        </p:blipFill>
        <p:spPr>
          <a:xfrm>
            <a:off x="8439909" y="1752601"/>
            <a:ext cx="3647618" cy="2400298"/>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15</a:t>
            </a:fld>
            <a:endParaRPr lang="en-US" dirty="0"/>
          </a:p>
        </p:txBody>
      </p:sp>
    </p:spTree>
    <p:extLst>
      <p:ext uri="{BB962C8B-B14F-4D97-AF65-F5344CB8AC3E}">
        <p14:creationId xmlns:p14="http://schemas.microsoft.com/office/powerpoint/2010/main" val="3824860879"/>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4225" y="0"/>
            <a:ext cx="10020544" cy="1188720"/>
          </a:xfrm>
        </p:spPr>
        <p:txBody>
          <a:bodyPr>
            <a:normAutofit/>
          </a:bodyPr>
          <a:lstStyle/>
          <a:p>
            <a:r>
              <a:rPr lang="en-US" dirty="0" err="1"/>
              <a:t>Input/Output</a:t>
            </a:r>
            <a:r>
              <a:rPr lang="en-US" dirty="0"/>
              <a:t> Devices</a:t>
            </a:r>
          </a:p>
        </p:txBody>
      </p:sp>
      <p:sp>
        <p:nvSpPr>
          <p:cNvPr id="6" name="Content Placeholder 5"/>
          <p:cNvSpPr>
            <a:spLocks noGrp="1"/>
          </p:cNvSpPr>
          <p:nvPr>
            <p:ph idx="1"/>
          </p:nvPr>
        </p:nvSpPr>
        <p:spPr/>
        <p:txBody>
          <a:bodyPr/>
          <a:lstStyle/>
          <a:p>
            <a:r>
              <a:rPr lang="en-US" dirty="0"/>
              <a:t>Input</a:t>
            </a:r>
          </a:p>
          <a:p>
            <a:pPr lvl="1"/>
            <a:r>
              <a:rPr lang="en-US" dirty="0"/>
              <a:t>Translate data into computer language</a:t>
            </a:r>
          </a:p>
          <a:p>
            <a:pPr lvl="2"/>
            <a:r>
              <a:rPr lang="en-US" dirty="0"/>
              <a:t>Keyboard and Mouse</a:t>
            </a:r>
          </a:p>
          <a:p>
            <a:r>
              <a:rPr lang="en-US" dirty="0"/>
              <a:t>Output</a:t>
            </a:r>
          </a:p>
          <a:p>
            <a:pPr lvl="1"/>
            <a:r>
              <a:rPr lang="en-US" dirty="0"/>
              <a:t>Translate computer data into usable information</a:t>
            </a:r>
          </a:p>
          <a:p>
            <a:pPr lvl="2"/>
            <a:r>
              <a:rPr lang="en-US" dirty="0"/>
              <a:t>Display and Printer</a:t>
            </a:r>
          </a:p>
          <a:p>
            <a:pPr lvl="1"/>
            <a:endParaRPr lang="en-US" dirty="0"/>
          </a:p>
        </p:txBody>
      </p:sp>
      <p:sp>
        <p:nvSpPr>
          <p:cNvPr id="3" name="Slide Number Placeholder 2"/>
          <p:cNvSpPr>
            <a:spLocks noGrp="1"/>
          </p:cNvSpPr>
          <p:nvPr>
            <p:ph type="sldNum" sz="quarter" idx="4"/>
          </p:nvPr>
        </p:nvSpPr>
        <p:spPr/>
        <p:txBody>
          <a:bodyPr/>
          <a:lstStyle/>
          <a:p>
            <a:fld id="{27C98126-00D4-4536-8967-EB49841E9AA8}" type="slidenum">
              <a:rPr lang="en-US" smtClean="0"/>
              <a:pPr/>
              <a:t>16</a:t>
            </a:fld>
            <a:endParaRPr lang="en-US" dirty="0"/>
          </a:p>
        </p:txBody>
      </p:sp>
    </p:spTree>
    <p:extLst>
      <p:ext uri="{BB962C8B-B14F-4D97-AF65-F5344CB8AC3E}">
        <p14:creationId xmlns:p14="http://schemas.microsoft.com/office/powerpoint/2010/main" val="3173963792"/>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399" y="0"/>
            <a:ext cx="10418369" cy="1188720"/>
          </a:xfrm>
        </p:spPr>
        <p:txBody>
          <a:bodyPr/>
          <a:lstStyle/>
          <a:p>
            <a:r>
              <a:rPr lang="en-US" dirty="0"/>
              <a:t>Secondary Storage</a:t>
            </a:r>
          </a:p>
        </p:txBody>
      </p:sp>
      <p:sp>
        <p:nvSpPr>
          <p:cNvPr id="3" name="Content Placeholder 2"/>
          <p:cNvSpPr>
            <a:spLocks noGrp="1"/>
          </p:cNvSpPr>
          <p:nvPr>
            <p:ph idx="1"/>
          </p:nvPr>
        </p:nvSpPr>
        <p:spPr>
          <a:xfrm>
            <a:off x="1676399" y="1785836"/>
            <a:ext cx="6778487" cy="4393883"/>
          </a:xfrm>
        </p:spPr>
        <p:txBody>
          <a:bodyPr>
            <a:normAutofit/>
          </a:bodyPr>
          <a:lstStyle/>
          <a:p>
            <a:r>
              <a:rPr lang="en-US" sz="2400" dirty="0"/>
              <a:t>Holds data and programs even if power is off</a:t>
            </a:r>
          </a:p>
          <a:p>
            <a:r>
              <a:rPr lang="en-US" sz="2400" dirty="0">
                <a:solidFill>
                  <a:srgbClr val="000000"/>
                </a:solidFill>
              </a:rPr>
              <a:t>Hard disk</a:t>
            </a:r>
          </a:p>
          <a:p>
            <a:r>
              <a:rPr lang="en-US" sz="2400" dirty="0">
                <a:solidFill>
                  <a:srgbClr val="000000"/>
                </a:solidFill>
              </a:rPr>
              <a:t>Solid-state storage</a:t>
            </a:r>
          </a:p>
          <a:p>
            <a:pPr lvl="1"/>
            <a:r>
              <a:rPr lang="en-US" sz="2000" dirty="0"/>
              <a:t>No moving parts</a:t>
            </a:r>
          </a:p>
          <a:p>
            <a:pPr lvl="1"/>
            <a:r>
              <a:rPr lang="en-US" sz="2000" dirty="0"/>
              <a:t>More reliable</a:t>
            </a:r>
          </a:p>
          <a:p>
            <a:pPr lvl="1"/>
            <a:r>
              <a:rPr lang="en-US" sz="2000" dirty="0"/>
              <a:t>Requires less power</a:t>
            </a:r>
          </a:p>
          <a:p>
            <a:r>
              <a:rPr lang="en-US" sz="2400" dirty="0">
                <a:solidFill>
                  <a:srgbClr val="000000"/>
                </a:solidFill>
              </a:rPr>
              <a:t>Optical disc</a:t>
            </a:r>
          </a:p>
          <a:p>
            <a:pPr lvl="1"/>
            <a:r>
              <a:rPr lang="en-US" sz="2000" dirty="0"/>
              <a:t>Laser technology</a:t>
            </a:r>
          </a:p>
          <a:p>
            <a:pPr lvl="1"/>
            <a:r>
              <a:rPr lang="en-US" sz="2000" dirty="0"/>
              <a:t>CDs, DVDs, Blu-ray</a:t>
            </a:r>
          </a:p>
        </p:txBody>
      </p:sp>
      <p:pic>
        <p:nvPicPr>
          <p:cNvPr id="5" name="Picture 4" descr="Graphic of solid state drive"/>
          <p:cNvPicPr>
            <a:picLocks noChangeAspect="1"/>
          </p:cNvPicPr>
          <p:nvPr/>
        </p:nvPicPr>
        <p:blipFill>
          <a:blip r:embed="rId3" cstate="print"/>
          <a:stretch>
            <a:fillRect/>
          </a:stretch>
        </p:blipFill>
        <p:spPr>
          <a:xfrm>
            <a:off x="6754533" y="2409825"/>
            <a:ext cx="4357651" cy="3105149"/>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17</a:t>
            </a:fld>
            <a:endParaRPr lang="en-US" dirty="0"/>
          </a:p>
        </p:txBody>
      </p:sp>
    </p:spTree>
    <p:extLst>
      <p:ext uri="{BB962C8B-B14F-4D97-AF65-F5344CB8AC3E}">
        <p14:creationId xmlns:p14="http://schemas.microsoft.com/office/powerpoint/2010/main" val="634313396"/>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a:t>
            </a:r>
          </a:p>
        </p:txBody>
      </p:sp>
      <p:sp>
        <p:nvSpPr>
          <p:cNvPr id="3" name="Content Placeholder 2"/>
          <p:cNvSpPr>
            <a:spLocks noGrp="1"/>
          </p:cNvSpPr>
          <p:nvPr>
            <p:ph idx="1"/>
          </p:nvPr>
        </p:nvSpPr>
        <p:spPr>
          <a:xfrm>
            <a:off x="1676400" y="1828800"/>
            <a:ext cx="9508175" cy="4308938"/>
          </a:xfrm>
        </p:spPr>
        <p:txBody>
          <a:bodyPr/>
          <a:lstStyle/>
          <a:p>
            <a:r>
              <a:rPr lang="en-US" sz="3200" dirty="0"/>
              <a:t>Communication devices</a:t>
            </a:r>
          </a:p>
          <a:p>
            <a:pPr lvl="1"/>
            <a:r>
              <a:rPr lang="en-US" sz="2800" dirty="0"/>
              <a:t>Provide the ability for personal computers to communicate</a:t>
            </a:r>
          </a:p>
          <a:p>
            <a:r>
              <a:rPr lang="en-US" sz="3200" dirty="0"/>
              <a:t>Modems </a:t>
            </a:r>
          </a:p>
          <a:p>
            <a:pPr lvl="1"/>
            <a:r>
              <a:rPr lang="en-US" sz="2800" dirty="0"/>
              <a:t>Modify audio, video and other types of data for Internet usage</a:t>
            </a:r>
          </a:p>
          <a:p>
            <a:endParaRPr lang="en-US"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18</a:t>
            </a:fld>
            <a:endParaRPr lang="en-US" dirty="0"/>
          </a:p>
        </p:txBody>
      </p:sp>
    </p:spTree>
    <p:extLst>
      <p:ext uri="{BB962C8B-B14F-4D97-AF65-F5344CB8AC3E}">
        <p14:creationId xmlns:p14="http://schemas.microsoft.com/office/powerpoint/2010/main" val="521929299"/>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8" name="Text Placeholder 7"/>
          <p:cNvSpPr>
            <a:spLocks noGrp="1"/>
          </p:cNvSpPr>
          <p:nvPr>
            <p:ph type="body" sz="quarter" idx="13"/>
          </p:nvPr>
        </p:nvSpPr>
        <p:spPr>
          <a:xfrm>
            <a:off x="1539942" y="1828215"/>
            <a:ext cx="9406741" cy="4285073"/>
          </a:xfrm>
          <a:prstGeom prst="rect">
            <a:avLst/>
          </a:prstGeom>
        </p:spPr>
        <p:txBody>
          <a:bodyPr>
            <a:normAutofit/>
          </a:bodyPr>
          <a:lstStyle/>
          <a:p>
            <a:r>
              <a:rPr lang="en-US" sz="3000" dirty="0"/>
              <a:t>Raw, unprocessed facts</a:t>
            </a:r>
          </a:p>
          <a:p>
            <a:r>
              <a:rPr lang="en-US" sz="3000" dirty="0"/>
              <a:t>Processed data becomes information</a:t>
            </a:r>
          </a:p>
          <a:p>
            <a:r>
              <a:rPr lang="en-US" sz="3000" dirty="0"/>
              <a:t>Digital data is stored electronically in files</a:t>
            </a:r>
          </a:p>
          <a:p>
            <a:r>
              <a:rPr lang="en-US" sz="3000" dirty="0"/>
              <a:t>Four common types of files</a:t>
            </a:r>
          </a:p>
          <a:p>
            <a:pPr lvl="1"/>
            <a:r>
              <a:rPr lang="en-US" sz="2600" dirty="0"/>
              <a:t>Document</a:t>
            </a:r>
          </a:p>
          <a:p>
            <a:pPr lvl="1"/>
            <a:r>
              <a:rPr lang="en-US" sz="2600" dirty="0"/>
              <a:t>Worksheet</a:t>
            </a:r>
          </a:p>
          <a:p>
            <a:pPr lvl="1"/>
            <a:r>
              <a:rPr lang="en-US" sz="2600" dirty="0"/>
              <a:t>Database</a:t>
            </a:r>
          </a:p>
          <a:p>
            <a:pPr lvl="1"/>
            <a:r>
              <a:rPr lang="en-US" sz="2600" dirty="0"/>
              <a:t>Presentation</a:t>
            </a:r>
          </a:p>
          <a:p>
            <a:endParaRPr lang="en-US" sz="2800" dirty="0"/>
          </a:p>
        </p:txBody>
      </p:sp>
      <p:sp>
        <p:nvSpPr>
          <p:cNvPr id="3" name="Slide Number Placeholder 2"/>
          <p:cNvSpPr>
            <a:spLocks noGrp="1"/>
          </p:cNvSpPr>
          <p:nvPr>
            <p:ph type="sldNum" sz="quarter" idx="4"/>
          </p:nvPr>
        </p:nvSpPr>
        <p:spPr/>
        <p:txBody>
          <a:bodyPr/>
          <a:lstStyle/>
          <a:p>
            <a:fld id="{27C98126-00D4-4536-8967-EB49841E9AA8}" type="slidenum">
              <a:rPr lang="en-US" smtClean="0"/>
              <a:pPr/>
              <a:t>19</a:t>
            </a:fld>
            <a:endParaRPr lang="en-US" dirty="0"/>
          </a:p>
        </p:txBody>
      </p:sp>
    </p:spTree>
    <p:extLst>
      <p:ext uri="{BB962C8B-B14F-4D97-AF65-F5344CB8AC3E}">
        <p14:creationId xmlns:p14="http://schemas.microsoft.com/office/powerpoint/2010/main" val="83737147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71" y="118970"/>
            <a:ext cx="10588699" cy="1188720"/>
          </a:xfrm>
        </p:spPr>
        <p:txBody>
          <a:bodyPr/>
          <a:lstStyle/>
          <a:p>
            <a:r>
              <a:rPr lang="en-US" dirty="0"/>
              <a:t>Learning Objectives</a:t>
            </a:r>
          </a:p>
        </p:txBody>
      </p:sp>
      <p:sp>
        <p:nvSpPr>
          <p:cNvPr id="3" name="Content Placeholder 2"/>
          <p:cNvSpPr>
            <a:spLocks noGrp="1"/>
          </p:cNvSpPr>
          <p:nvPr>
            <p:ph idx="1"/>
          </p:nvPr>
        </p:nvSpPr>
        <p:spPr>
          <a:xfrm>
            <a:off x="1506071" y="1615440"/>
            <a:ext cx="9906000" cy="4876800"/>
          </a:xfrm>
        </p:spPr>
        <p:txBody>
          <a:bodyPr>
            <a:noAutofit/>
          </a:bodyPr>
          <a:lstStyle/>
          <a:p>
            <a:r>
              <a:rPr lang="en-US" dirty="0"/>
              <a:t>Explain the parts of an information system: people, procedures, software, hardware, data, and the Internet.</a:t>
            </a:r>
          </a:p>
          <a:p>
            <a:r>
              <a:rPr lang="en-US" dirty="0"/>
              <a:t>Distinguish between system software and application software.</a:t>
            </a:r>
          </a:p>
          <a:p>
            <a:r>
              <a:rPr lang="en-US" dirty="0"/>
              <a:t>Differentiate between the kinds of system software programs.</a:t>
            </a:r>
          </a:p>
          <a:p>
            <a:r>
              <a:rPr lang="en-US" dirty="0"/>
              <a:t>Define and compare general purpose, specialized, and mobile applications. </a:t>
            </a:r>
          </a:p>
          <a:p>
            <a:pPr marL="0" indent="0">
              <a:buNone/>
            </a:pPr>
            <a:endParaRPr lang="en-US" dirty="0"/>
          </a:p>
        </p:txBody>
      </p:sp>
      <p:sp>
        <p:nvSpPr>
          <p:cNvPr id="4" name="Right Brace 3"/>
          <p:cNvSpPr/>
          <p:nvPr/>
        </p:nvSpPr>
        <p:spPr>
          <a:xfrm>
            <a:off x="6563638" y="2029216"/>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fld id="{27C98126-00D4-4536-8967-EB49841E9AA8}" type="slidenum">
              <a:rPr lang="en-US" smtClean="0"/>
              <a:pPr/>
              <a:t>2</a:t>
            </a:fld>
            <a:endParaRPr lang="en-US" dirty="0"/>
          </a:p>
        </p:txBody>
      </p:sp>
    </p:spTree>
    <p:extLst>
      <p:ext uri="{BB962C8B-B14F-4D97-AF65-F5344CB8AC3E}">
        <p14:creationId xmlns:p14="http://schemas.microsoft.com/office/powerpoint/2010/main" val="1297122411"/>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Document Files</a:t>
            </a:r>
          </a:p>
        </p:txBody>
      </p:sp>
      <p:sp>
        <p:nvSpPr>
          <p:cNvPr id="5" name="Text Placeholder 4"/>
          <p:cNvSpPr>
            <a:spLocks noGrp="1"/>
          </p:cNvSpPr>
          <p:nvPr>
            <p:ph idx="1"/>
          </p:nvPr>
        </p:nvSpPr>
        <p:spPr>
          <a:xfrm>
            <a:off x="1828800" y="1834452"/>
            <a:ext cx="3581400" cy="3347148"/>
          </a:xfrm>
        </p:spPr>
        <p:txBody>
          <a:bodyPr/>
          <a:lstStyle/>
          <a:p>
            <a:r>
              <a:rPr lang="en-US" sz="2800" dirty="0"/>
              <a:t>Created by word processors </a:t>
            </a:r>
          </a:p>
          <a:p>
            <a:pPr lvl="1"/>
            <a:r>
              <a:rPr lang="en-US" sz="2400" dirty="0"/>
              <a:t>Term papers</a:t>
            </a:r>
          </a:p>
          <a:p>
            <a:pPr lvl="1"/>
            <a:r>
              <a:rPr lang="en-US" sz="2400" dirty="0"/>
              <a:t>Memos</a:t>
            </a:r>
          </a:p>
          <a:p>
            <a:pPr lvl="1"/>
            <a:r>
              <a:rPr lang="en-US" sz="2400" dirty="0"/>
              <a:t>Letters</a:t>
            </a:r>
          </a:p>
          <a:p>
            <a:endParaRPr lang="en-US" dirty="0"/>
          </a:p>
        </p:txBody>
      </p:sp>
      <p:pic>
        <p:nvPicPr>
          <p:cNvPr id="14" name="Picture 6" descr="Graphic representing a document that could be created using a word processor"/>
          <p:cNvPicPr>
            <a:picLocks noChangeAspect="1" noChangeArrowheads="1"/>
          </p:cNvPicPr>
          <p:nvPr/>
        </p:nvPicPr>
        <p:blipFill>
          <a:blip r:embed="rId3" cstate="print"/>
          <a:stretch>
            <a:fillRect/>
          </a:stretch>
        </p:blipFill>
        <p:spPr bwMode="auto">
          <a:xfrm>
            <a:off x="5457825" y="1752270"/>
            <a:ext cx="6354100" cy="401988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27C98126-00D4-4536-8967-EB49841E9AA8}" type="slidenum">
              <a:rPr lang="en-US" smtClean="0"/>
              <a:pPr/>
              <a:t>20</a:t>
            </a:fld>
            <a:endParaRPr lang="en-US" dirty="0"/>
          </a:p>
        </p:txBody>
      </p:sp>
    </p:spTree>
    <p:extLst>
      <p:ext uri="{BB962C8B-B14F-4D97-AF65-F5344CB8AC3E}">
        <p14:creationId xmlns:p14="http://schemas.microsoft.com/office/powerpoint/2010/main" val="2972134106"/>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Worksheet Files</a:t>
            </a:r>
          </a:p>
        </p:txBody>
      </p:sp>
      <p:sp>
        <p:nvSpPr>
          <p:cNvPr id="3" name="Content Placeholder 2"/>
          <p:cNvSpPr>
            <a:spLocks noGrp="1"/>
          </p:cNvSpPr>
          <p:nvPr>
            <p:ph idx="1"/>
          </p:nvPr>
        </p:nvSpPr>
        <p:spPr>
          <a:xfrm>
            <a:off x="1506071" y="1686011"/>
            <a:ext cx="9508175" cy="4308938"/>
          </a:xfrm>
        </p:spPr>
        <p:txBody>
          <a:bodyPr/>
          <a:lstStyle/>
          <a:p>
            <a:r>
              <a:rPr lang="en-US" sz="2800" dirty="0"/>
              <a:t>Created by electronic spreadsheets to analyze things like budgets and to predict sales</a:t>
            </a:r>
          </a:p>
          <a:p>
            <a:endParaRPr lang="en-US" dirty="0"/>
          </a:p>
        </p:txBody>
      </p:sp>
      <p:pic>
        <p:nvPicPr>
          <p:cNvPr id="5" name="Picture 4" descr="Graphic representing an electronic worksheet that could be created using a spreadsheet program."/>
          <p:cNvPicPr>
            <a:picLocks noChangeAspect="1"/>
          </p:cNvPicPr>
          <p:nvPr/>
        </p:nvPicPr>
        <p:blipFill>
          <a:blip r:embed="rId3" cstate="print"/>
          <a:stretch>
            <a:fillRect/>
          </a:stretch>
        </p:blipFill>
        <p:spPr>
          <a:xfrm>
            <a:off x="2875550" y="2667001"/>
            <a:ext cx="6380170" cy="3833258"/>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21</a:t>
            </a:fld>
            <a:endParaRPr lang="en-US" dirty="0"/>
          </a:p>
        </p:txBody>
      </p:sp>
    </p:spTree>
    <p:extLst>
      <p:ext uri="{BB962C8B-B14F-4D97-AF65-F5344CB8AC3E}">
        <p14:creationId xmlns:p14="http://schemas.microsoft.com/office/powerpoint/2010/main" val="3321415030"/>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Files</a:t>
            </a:r>
          </a:p>
        </p:txBody>
      </p:sp>
      <p:sp>
        <p:nvSpPr>
          <p:cNvPr id="3" name="Content Placeholder 2"/>
          <p:cNvSpPr>
            <a:spLocks noGrp="1"/>
          </p:cNvSpPr>
          <p:nvPr>
            <p:ph idx="1"/>
          </p:nvPr>
        </p:nvSpPr>
        <p:spPr>
          <a:xfrm>
            <a:off x="1600200" y="1686011"/>
            <a:ext cx="9508175" cy="4308938"/>
          </a:xfrm>
        </p:spPr>
        <p:txBody>
          <a:bodyPr/>
          <a:lstStyle/>
          <a:p>
            <a:r>
              <a:rPr lang="en-US" sz="2800" dirty="0"/>
              <a:t>Typically created by database management programs to contain highly structured and organized data</a:t>
            </a:r>
          </a:p>
          <a:p>
            <a:endParaRPr lang="en-US" dirty="0"/>
          </a:p>
        </p:txBody>
      </p:sp>
      <p:pic>
        <p:nvPicPr>
          <p:cNvPr id="5" name="Picture 4" descr="Graphic of a record that could be creating using a database program. "/>
          <p:cNvPicPr>
            <a:picLocks noChangeAspect="1"/>
          </p:cNvPicPr>
          <p:nvPr/>
        </p:nvPicPr>
        <p:blipFill>
          <a:blip r:embed="rId3" cstate="print"/>
          <a:stretch>
            <a:fillRect/>
          </a:stretch>
        </p:blipFill>
        <p:spPr>
          <a:xfrm>
            <a:off x="4860805" y="2667000"/>
            <a:ext cx="6575268" cy="3781426"/>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22</a:t>
            </a:fld>
            <a:endParaRPr lang="en-US" dirty="0"/>
          </a:p>
        </p:txBody>
      </p:sp>
    </p:spTree>
    <p:extLst>
      <p:ext uri="{BB962C8B-B14F-4D97-AF65-F5344CB8AC3E}">
        <p14:creationId xmlns:p14="http://schemas.microsoft.com/office/powerpoint/2010/main" val="658756104"/>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Files</a:t>
            </a:r>
          </a:p>
        </p:txBody>
      </p:sp>
      <p:sp>
        <p:nvSpPr>
          <p:cNvPr id="3" name="Content Placeholder 2"/>
          <p:cNvSpPr>
            <a:spLocks noGrp="1"/>
          </p:cNvSpPr>
          <p:nvPr>
            <p:ph idx="1"/>
          </p:nvPr>
        </p:nvSpPr>
        <p:spPr>
          <a:xfrm>
            <a:off x="1676400" y="1752600"/>
            <a:ext cx="9508175" cy="4308938"/>
          </a:xfrm>
        </p:spPr>
        <p:txBody>
          <a:bodyPr>
            <a:normAutofit/>
          </a:bodyPr>
          <a:lstStyle/>
          <a:p>
            <a:r>
              <a:rPr lang="en-US" sz="2800" dirty="0"/>
              <a:t>Created by presentation graphics programs to prepare presentation materials. </a:t>
            </a:r>
          </a:p>
        </p:txBody>
      </p:sp>
      <p:pic>
        <p:nvPicPr>
          <p:cNvPr id="5" name="Picture 4" descr="Graphic of a slide that can be created using presentation software."/>
          <p:cNvPicPr>
            <a:picLocks noChangeAspect="1"/>
          </p:cNvPicPr>
          <p:nvPr/>
        </p:nvPicPr>
        <p:blipFill>
          <a:blip r:embed="rId3" cstate="print"/>
          <a:stretch>
            <a:fillRect/>
          </a:stretch>
        </p:blipFill>
        <p:spPr>
          <a:xfrm>
            <a:off x="2556355" y="2692933"/>
            <a:ext cx="7079290" cy="3876674"/>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23</a:t>
            </a:fld>
            <a:endParaRPr lang="en-US" dirty="0"/>
          </a:p>
        </p:txBody>
      </p:sp>
    </p:spTree>
    <p:extLst>
      <p:ext uri="{BB962C8B-B14F-4D97-AF65-F5344CB8AC3E}">
        <p14:creationId xmlns:p14="http://schemas.microsoft.com/office/powerpoint/2010/main" val="47569419"/>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410" y="76200"/>
            <a:ext cx="9493799" cy="1021080"/>
          </a:xfrm>
        </p:spPr>
        <p:txBody>
          <a:bodyPr>
            <a:normAutofit fontScale="90000"/>
          </a:bodyPr>
          <a:lstStyle/>
          <a:p>
            <a:r>
              <a:rPr lang="en-US" sz="3600" dirty="0"/>
              <a:t>Connectivity and the Mobile Internet</a:t>
            </a:r>
          </a:p>
        </p:txBody>
      </p:sp>
      <p:sp>
        <p:nvSpPr>
          <p:cNvPr id="3" name="Content Placeholder 2"/>
          <p:cNvSpPr>
            <a:spLocks noGrp="1"/>
          </p:cNvSpPr>
          <p:nvPr>
            <p:ph idx="1"/>
          </p:nvPr>
        </p:nvSpPr>
        <p:spPr>
          <a:xfrm>
            <a:off x="1752600" y="1622399"/>
            <a:ext cx="7262813" cy="4393883"/>
          </a:xfrm>
        </p:spPr>
        <p:txBody>
          <a:bodyPr>
            <a:normAutofit/>
          </a:bodyPr>
          <a:lstStyle/>
          <a:p>
            <a:r>
              <a:rPr lang="en-US" sz="2800" dirty="0"/>
              <a:t>Connectivity</a:t>
            </a:r>
          </a:p>
          <a:p>
            <a:pPr lvl="1"/>
            <a:r>
              <a:rPr lang="en-US" sz="2400" dirty="0"/>
              <a:t>Sharing of information</a:t>
            </a:r>
          </a:p>
          <a:p>
            <a:r>
              <a:rPr lang="en-US" dirty="0"/>
              <a:t> Network</a:t>
            </a:r>
          </a:p>
          <a:p>
            <a:pPr lvl="1"/>
            <a:r>
              <a:rPr lang="en-US" dirty="0"/>
              <a:t>Communications system connecting two or more devices</a:t>
            </a:r>
          </a:p>
          <a:p>
            <a:pPr lvl="1"/>
            <a:r>
              <a:rPr lang="en-US" dirty="0"/>
              <a:t>Central to the concept of connectivity</a:t>
            </a:r>
          </a:p>
          <a:p>
            <a:pPr lvl="1"/>
            <a:r>
              <a:rPr lang="en-US" sz="2400" dirty="0"/>
              <a:t>Largest network is the Internet</a:t>
            </a:r>
            <a:endParaRPr lang="en-US" dirty="0"/>
          </a:p>
          <a:p>
            <a:pPr lvl="1"/>
            <a:r>
              <a:rPr lang="en-US" sz="2400" dirty="0"/>
              <a:t>Web </a:t>
            </a:r>
            <a:r>
              <a:rPr lang="en-US" dirty="0"/>
              <a:t>provides a multimedia interface for Internet resources</a:t>
            </a:r>
            <a:endParaRPr lang="en-US" sz="2400"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24</a:t>
            </a:fld>
            <a:endParaRPr lang="en-US" dirty="0"/>
          </a:p>
        </p:txBody>
      </p:sp>
    </p:spTree>
    <p:extLst>
      <p:ext uri="{BB962C8B-B14F-4D97-AF65-F5344CB8AC3E}">
        <p14:creationId xmlns:p14="http://schemas.microsoft.com/office/powerpoint/2010/main" val="664173691"/>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Connectivity cont.</a:t>
            </a:r>
          </a:p>
        </p:txBody>
      </p:sp>
      <p:sp>
        <p:nvSpPr>
          <p:cNvPr id="3" name="Content Placeholder 2"/>
          <p:cNvSpPr>
            <a:spLocks noGrp="1"/>
          </p:cNvSpPr>
          <p:nvPr>
            <p:ph idx="1"/>
          </p:nvPr>
        </p:nvSpPr>
        <p:spPr/>
        <p:txBody>
          <a:bodyPr/>
          <a:lstStyle/>
          <a:p>
            <a:r>
              <a:rPr lang="en-US" dirty="0"/>
              <a:t>Three things driving the forces of technology</a:t>
            </a:r>
          </a:p>
          <a:p>
            <a:pPr lvl="1"/>
            <a:r>
              <a:rPr lang="en-US" dirty="0"/>
              <a:t>Cloud computing</a:t>
            </a:r>
          </a:p>
          <a:p>
            <a:pPr lvl="2"/>
            <a:r>
              <a:rPr lang="en-US" dirty="0"/>
              <a:t>Computers on the Internet </a:t>
            </a:r>
          </a:p>
          <a:p>
            <a:pPr lvl="3"/>
            <a:r>
              <a:rPr lang="en-US" dirty="0"/>
              <a:t>Access to more resources</a:t>
            </a:r>
          </a:p>
          <a:p>
            <a:pPr lvl="1"/>
            <a:r>
              <a:rPr lang="en-US" dirty="0"/>
              <a:t>Wireless technology</a:t>
            </a:r>
          </a:p>
          <a:p>
            <a:pPr lvl="2"/>
            <a:r>
              <a:rPr lang="en-US" dirty="0"/>
              <a:t>Changing the way we communicate</a:t>
            </a:r>
          </a:p>
          <a:p>
            <a:pPr lvl="3"/>
            <a:r>
              <a:rPr lang="en-US" dirty="0"/>
              <a:t>Tablets, smartphones, wearable devices</a:t>
            </a:r>
          </a:p>
          <a:p>
            <a:pPr lvl="1"/>
            <a:r>
              <a:rPr lang="en-US" dirty="0"/>
              <a:t>The Internet of Things (</a:t>
            </a:r>
            <a:r>
              <a:rPr lang="en-US" dirty="0" err="1"/>
              <a:t>IoT</a:t>
            </a:r>
            <a:r>
              <a:rPr lang="en-US" dirty="0"/>
              <a:t>)</a:t>
            </a:r>
          </a:p>
          <a:p>
            <a:pPr lvl="2"/>
            <a:r>
              <a:rPr lang="en-US" dirty="0"/>
              <a:t>Continuing development of the Internet</a:t>
            </a:r>
          </a:p>
          <a:p>
            <a:pPr lvl="2"/>
            <a:r>
              <a:rPr lang="en-US" dirty="0"/>
              <a:t>Allowing all types of devices to communicate</a:t>
            </a:r>
          </a:p>
        </p:txBody>
      </p:sp>
      <p:sp>
        <p:nvSpPr>
          <p:cNvPr id="4" name="Slide Number Placeholder 3"/>
          <p:cNvSpPr>
            <a:spLocks noGrp="1"/>
          </p:cNvSpPr>
          <p:nvPr>
            <p:ph type="sldNum" sz="quarter" idx="4"/>
          </p:nvPr>
        </p:nvSpPr>
        <p:spPr/>
        <p:txBody>
          <a:bodyPr/>
          <a:lstStyle/>
          <a:p>
            <a:fld id="{27C98126-00D4-4536-8967-EB49841E9AA8}" type="slidenum">
              <a:rPr lang="en-US" smtClean="0"/>
              <a:pPr/>
              <a:t>25</a:t>
            </a:fld>
            <a:endParaRPr lang="en-US" dirty="0"/>
          </a:p>
        </p:txBody>
      </p:sp>
    </p:spTree>
    <p:extLst>
      <p:ext uri="{BB962C8B-B14F-4D97-AF65-F5344CB8AC3E}">
        <p14:creationId xmlns:p14="http://schemas.microsoft.com/office/powerpoint/2010/main" val="2196191808"/>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0623" y="76200"/>
            <a:ext cx="7346163" cy="1143000"/>
          </a:xfrm>
        </p:spPr>
        <p:txBody>
          <a:bodyPr/>
          <a:lstStyle/>
          <a:p>
            <a:r>
              <a:rPr lang="en-US" dirty="0"/>
              <a:t>Careers in IT</a:t>
            </a:r>
          </a:p>
        </p:txBody>
      </p:sp>
      <p:sp>
        <p:nvSpPr>
          <p:cNvPr id="3" name="Content Placeholder 2"/>
          <p:cNvSpPr>
            <a:spLocks noGrp="1"/>
          </p:cNvSpPr>
          <p:nvPr>
            <p:ph idx="1"/>
          </p:nvPr>
        </p:nvSpPr>
        <p:spPr>
          <a:xfrm>
            <a:off x="1371600" y="1524000"/>
            <a:ext cx="10820400" cy="4691269"/>
          </a:xfrm>
        </p:spPr>
        <p:txBody>
          <a:bodyPr>
            <a:normAutofit/>
          </a:bodyPr>
          <a:lstStyle/>
          <a:p>
            <a:r>
              <a:rPr lang="en-US" sz="2800" dirty="0"/>
              <a:t>Each chapter highlights careers in IT</a:t>
            </a:r>
          </a:p>
          <a:p>
            <a:pPr marL="0" indent="0">
              <a:buNone/>
            </a:pPr>
            <a:endParaRPr lang="en-US" dirty="0"/>
          </a:p>
          <a:p>
            <a:r>
              <a:rPr lang="en-US" dirty="0"/>
              <a:t>Webmaster – page 48</a:t>
            </a:r>
          </a:p>
          <a:p>
            <a:pPr lvl="1"/>
            <a:r>
              <a:rPr lang="en-US" dirty="0"/>
              <a:t>Develops and maintains websites and web resources</a:t>
            </a:r>
          </a:p>
          <a:p>
            <a:r>
              <a:rPr lang="en-US" dirty="0"/>
              <a:t>Software Engineer – page 77</a:t>
            </a:r>
          </a:p>
          <a:p>
            <a:pPr lvl="1"/>
            <a:r>
              <a:rPr lang="en-US" dirty="0"/>
              <a:t>Analyzes users’ needs and creates application software</a:t>
            </a:r>
          </a:p>
          <a:p>
            <a:r>
              <a:rPr lang="en-US" dirty="0"/>
              <a:t>Computer Support Specialist – page 104</a:t>
            </a:r>
          </a:p>
          <a:p>
            <a:pPr lvl="1"/>
            <a:r>
              <a:rPr lang="en-US" dirty="0"/>
              <a:t>Provides technical support to customers and other users</a:t>
            </a:r>
          </a:p>
        </p:txBody>
      </p:sp>
      <p:sp>
        <p:nvSpPr>
          <p:cNvPr id="4" name="Slide Number Placeholder 3"/>
          <p:cNvSpPr>
            <a:spLocks noGrp="1"/>
          </p:cNvSpPr>
          <p:nvPr>
            <p:ph type="sldNum" sz="quarter" idx="4"/>
          </p:nvPr>
        </p:nvSpPr>
        <p:spPr/>
        <p:txBody>
          <a:bodyPr/>
          <a:lstStyle/>
          <a:p>
            <a:fld id="{27C98126-00D4-4536-8967-EB49841E9AA8}" type="slidenum">
              <a:rPr lang="en-US" smtClean="0"/>
              <a:pPr/>
              <a:t>26</a:t>
            </a:fld>
            <a:endParaRPr lang="en-US" dirty="0"/>
          </a:p>
        </p:txBody>
      </p:sp>
    </p:spTree>
    <p:extLst>
      <p:ext uri="{BB962C8B-B14F-4D97-AF65-F5344CB8AC3E}">
        <p14:creationId xmlns:p14="http://schemas.microsoft.com/office/powerpoint/2010/main" val="4089495970"/>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Careers in IT cont.</a:t>
            </a:r>
          </a:p>
        </p:txBody>
      </p:sp>
      <p:sp>
        <p:nvSpPr>
          <p:cNvPr id="3" name="Content Placeholder 2"/>
          <p:cNvSpPr>
            <a:spLocks noGrp="1"/>
          </p:cNvSpPr>
          <p:nvPr>
            <p:ph idx="1"/>
          </p:nvPr>
        </p:nvSpPr>
        <p:spPr/>
        <p:txBody>
          <a:bodyPr/>
          <a:lstStyle/>
          <a:p>
            <a:r>
              <a:rPr lang="en-US" dirty="0"/>
              <a:t>Computer Technician – page 130</a:t>
            </a:r>
          </a:p>
          <a:p>
            <a:pPr lvl="1"/>
            <a:r>
              <a:rPr lang="en-US" dirty="0"/>
              <a:t>Repairs and install computer components and systems</a:t>
            </a:r>
          </a:p>
          <a:p>
            <a:r>
              <a:rPr lang="en-US" dirty="0"/>
              <a:t>Technical Writer – page 161</a:t>
            </a:r>
          </a:p>
          <a:p>
            <a:pPr lvl="1"/>
            <a:r>
              <a:rPr lang="en-US" dirty="0"/>
              <a:t>Prepares instruction manuals, technical reports, and other scientific or technical documents</a:t>
            </a:r>
          </a:p>
          <a:p>
            <a:r>
              <a:rPr lang="en-US" dirty="0"/>
              <a:t>Network Administrator – page 212</a:t>
            </a:r>
          </a:p>
          <a:p>
            <a:pPr lvl="1"/>
            <a:r>
              <a:rPr lang="en-US" dirty="0"/>
              <a:t>Creates and maintains computer networks</a:t>
            </a:r>
          </a:p>
        </p:txBody>
      </p:sp>
      <p:sp>
        <p:nvSpPr>
          <p:cNvPr id="4" name="Slide Number Placeholder 3"/>
          <p:cNvSpPr>
            <a:spLocks noGrp="1"/>
          </p:cNvSpPr>
          <p:nvPr>
            <p:ph type="sldNum" sz="quarter" idx="4"/>
          </p:nvPr>
        </p:nvSpPr>
        <p:spPr/>
        <p:txBody>
          <a:bodyPr/>
          <a:lstStyle/>
          <a:p>
            <a:fld id="{27C98126-00D4-4536-8967-EB49841E9AA8}" type="slidenum">
              <a:rPr lang="en-US" smtClean="0"/>
              <a:pPr/>
              <a:t>27</a:t>
            </a:fld>
            <a:endParaRPr lang="en-US" dirty="0"/>
          </a:p>
        </p:txBody>
      </p:sp>
    </p:spTree>
    <p:extLst>
      <p:ext uri="{BB962C8B-B14F-4D97-AF65-F5344CB8AC3E}">
        <p14:creationId xmlns:p14="http://schemas.microsoft.com/office/powerpoint/2010/main" val="2717624414"/>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Look to the Future</a:t>
            </a:r>
          </a:p>
        </p:txBody>
      </p:sp>
      <p:sp>
        <p:nvSpPr>
          <p:cNvPr id="3" name="Content Placeholder 2"/>
          <p:cNvSpPr>
            <a:spLocks noGrp="1"/>
          </p:cNvSpPr>
          <p:nvPr>
            <p:ph idx="1"/>
          </p:nvPr>
        </p:nvSpPr>
        <p:spPr>
          <a:xfrm>
            <a:off x="1668986" y="1613562"/>
            <a:ext cx="7322614" cy="4308938"/>
          </a:xfrm>
        </p:spPr>
        <p:txBody>
          <a:bodyPr>
            <a:normAutofit/>
          </a:bodyPr>
          <a:lstStyle/>
          <a:p>
            <a:pPr marL="0" indent="0">
              <a:buNone/>
            </a:pPr>
            <a:r>
              <a:rPr lang="en-US" sz="2800" dirty="0"/>
              <a:t>Using and Understanding Information Technology</a:t>
            </a:r>
          </a:p>
          <a:p>
            <a:r>
              <a:rPr lang="en-US" sz="2400" dirty="0"/>
              <a:t>The Internet and the Web</a:t>
            </a:r>
          </a:p>
          <a:p>
            <a:r>
              <a:rPr lang="en-US" sz="2400" dirty="0"/>
              <a:t>Powerful Software</a:t>
            </a:r>
          </a:p>
          <a:p>
            <a:r>
              <a:rPr lang="en-US" sz="2400" dirty="0"/>
              <a:t>Powerful Hardware</a:t>
            </a:r>
          </a:p>
          <a:p>
            <a:r>
              <a:rPr lang="en-US" sz="2400" dirty="0"/>
              <a:t>Security, Privacy and Ethics</a:t>
            </a:r>
          </a:p>
          <a:p>
            <a:r>
              <a:rPr lang="en-US" sz="2400" dirty="0"/>
              <a:t>Organizations</a:t>
            </a:r>
          </a:p>
          <a:p>
            <a:r>
              <a:rPr lang="en-US" sz="2400" dirty="0"/>
              <a:t>Changing Times</a:t>
            </a:r>
          </a:p>
        </p:txBody>
      </p:sp>
      <p:pic>
        <p:nvPicPr>
          <p:cNvPr id="6" name="Picture 5" descr="This graphic represents looking down a hall into an open door representing a look into the future."/>
          <p:cNvPicPr>
            <a:picLocks noChangeAspect="1"/>
          </p:cNvPicPr>
          <p:nvPr/>
        </p:nvPicPr>
        <p:blipFill>
          <a:blip r:embed="rId3" cstate="print"/>
          <a:stretch>
            <a:fillRect/>
          </a:stretch>
        </p:blipFill>
        <p:spPr>
          <a:xfrm>
            <a:off x="7871339" y="2085975"/>
            <a:ext cx="3659767" cy="3886199"/>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28</a:t>
            </a:fld>
            <a:endParaRPr lang="en-US" dirty="0"/>
          </a:p>
        </p:txBody>
      </p:sp>
    </p:spTree>
    <p:extLst>
      <p:ext uri="{BB962C8B-B14F-4D97-AF65-F5344CB8AC3E}">
        <p14:creationId xmlns:p14="http://schemas.microsoft.com/office/powerpoint/2010/main" val="4016207421"/>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Open-Ended Questions (Page 1 of 2) </a:t>
            </a:r>
          </a:p>
        </p:txBody>
      </p:sp>
      <p:sp>
        <p:nvSpPr>
          <p:cNvPr id="3" name="Content Placeholder 2"/>
          <p:cNvSpPr>
            <a:spLocks noGrp="1"/>
          </p:cNvSpPr>
          <p:nvPr>
            <p:ph idx="1"/>
          </p:nvPr>
        </p:nvSpPr>
        <p:spPr>
          <a:xfrm>
            <a:off x="1752600" y="1905000"/>
            <a:ext cx="9677400" cy="4393883"/>
          </a:xfrm>
        </p:spPr>
        <p:txBody>
          <a:bodyPr>
            <a:normAutofit fontScale="92500" lnSpcReduction="20000"/>
          </a:bodyPr>
          <a:lstStyle/>
          <a:p>
            <a:r>
              <a:rPr lang="en-US" dirty="0"/>
              <a:t>Explain the parts of an information system. What part do people play in this system?</a:t>
            </a:r>
          </a:p>
          <a:p>
            <a:endParaRPr lang="en-US" dirty="0"/>
          </a:p>
          <a:p>
            <a:pPr marL="0" indent="0">
              <a:buNone/>
            </a:pPr>
            <a:endParaRPr lang="en-US" dirty="0"/>
          </a:p>
          <a:p>
            <a:r>
              <a:rPr lang="en-US" dirty="0"/>
              <a:t>What is system software?  What kinds of programs are included in system software?</a:t>
            </a:r>
          </a:p>
          <a:p>
            <a:pPr marL="0" indent="0">
              <a:buNone/>
            </a:pPr>
            <a:endParaRPr lang="en-US" dirty="0"/>
          </a:p>
          <a:p>
            <a:pPr marL="0" indent="0">
              <a:buNone/>
            </a:pPr>
            <a:endParaRPr lang="en-US" dirty="0"/>
          </a:p>
          <a:p>
            <a:r>
              <a:rPr lang="en-US" dirty="0"/>
              <a:t>Define and compare general-purpose applications, specialized applications and apps. Describe some different types of general-purpose applications. Describe some types of specialized applications.</a:t>
            </a:r>
          </a:p>
          <a:p>
            <a:endParaRPr lang="en-US"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29</a:t>
            </a:fld>
            <a:endParaRPr lang="en-US" dirty="0"/>
          </a:p>
        </p:txBody>
      </p:sp>
    </p:spTree>
    <p:extLst>
      <p:ext uri="{BB962C8B-B14F-4D97-AF65-F5344CB8AC3E}">
        <p14:creationId xmlns:p14="http://schemas.microsoft.com/office/powerpoint/2010/main" val="253080034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 cont.</a:t>
            </a:r>
          </a:p>
        </p:txBody>
      </p:sp>
      <p:sp>
        <p:nvSpPr>
          <p:cNvPr id="3" name="Content Placeholder 2"/>
          <p:cNvSpPr>
            <a:spLocks noGrp="1"/>
          </p:cNvSpPr>
          <p:nvPr>
            <p:ph idx="1"/>
          </p:nvPr>
        </p:nvSpPr>
        <p:spPr/>
        <p:txBody>
          <a:bodyPr/>
          <a:lstStyle/>
          <a:p>
            <a:r>
              <a:rPr lang="en-US" dirty="0"/>
              <a:t>Identify the four types of computers and the four types of personal computers.</a:t>
            </a:r>
          </a:p>
          <a:p>
            <a:r>
              <a:rPr lang="en-US" dirty="0"/>
              <a:t>Describe the different types of computer hardware, including the system unit, input, output, storage, and communication devices.</a:t>
            </a:r>
          </a:p>
          <a:p>
            <a:r>
              <a:rPr lang="en-US" dirty="0"/>
              <a:t>Define data and describe document, worksheet, database, and presentation files. </a:t>
            </a:r>
          </a:p>
          <a:p>
            <a:r>
              <a:rPr lang="en-US" dirty="0"/>
              <a:t>Explain computer connectivity, the wireless revolution, the Internet, and cloud computing.</a:t>
            </a:r>
          </a:p>
          <a:p>
            <a:pPr marL="0" indent="0">
              <a:buNone/>
            </a:pPr>
            <a:endParaRPr lang="en-US"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3</a:t>
            </a:fld>
            <a:endParaRPr lang="en-US" dirty="0"/>
          </a:p>
        </p:txBody>
      </p:sp>
    </p:spTree>
    <p:extLst>
      <p:ext uri="{BB962C8B-B14F-4D97-AF65-F5344CB8AC3E}">
        <p14:creationId xmlns:p14="http://schemas.microsoft.com/office/powerpoint/2010/main" val="1462934994"/>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Open-Ended Questions (Page 2 of 2) </a:t>
            </a:r>
          </a:p>
        </p:txBody>
      </p:sp>
      <p:sp>
        <p:nvSpPr>
          <p:cNvPr id="3" name="Content Placeholder 2"/>
          <p:cNvSpPr>
            <a:spLocks noGrp="1"/>
          </p:cNvSpPr>
          <p:nvPr>
            <p:ph idx="1"/>
          </p:nvPr>
        </p:nvSpPr>
        <p:spPr>
          <a:xfrm>
            <a:off x="1676400" y="1752600"/>
            <a:ext cx="9601200" cy="4572000"/>
          </a:xfrm>
        </p:spPr>
        <p:txBody>
          <a:bodyPr>
            <a:normAutofit/>
          </a:bodyPr>
          <a:lstStyle/>
          <a:p>
            <a:r>
              <a:rPr lang="en-US" sz="2600" dirty="0"/>
              <a:t>Describe the different types of computers. What is the most common type? What are the types of personal computers?</a:t>
            </a:r>
          </a:p>
          <a:p>
            <a:endParaRPr lang="en-US" sz="2600" dirty="0"/>
          </a:p>
          <a:p>
            <a:endParaRPr lang="en-US" sz="2600" dirty="0"/>
          </a:p>
          <a:p>
            <a:r>
              <a:rPr lang="en-US" sz="2600" dirty="0"/>
              <a:t>What is connectivity? What is a computer network? What are the Internet and the Web? What is cloud computing, the wireless revolution and </a:t>
            </a:r>
            <a:r>
              <a:rPr lang="en-US" sz="2600" dirty="0" err="1"/>
              <a:t>IoT</a:t>
            </a:r>
            <a:r>
              <a:rPr lang="en-US" sz="2600" dirty="0"/>
              <a:t>?</a:t>
            </a:r>
          </a:p>
          <a:p>
            <a:endParaRPr lang="en-US"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30</a:t>
            </a:fld>
            <a:endParaRPr lang="en-US" dirty="0"/>
          </a:p>
        </p:txBody>
      </p:sp>
    </p:spTree>
    <p:extLst>
      <p:ext uri="{BB962C8B-B14F-4D97-AF65-F5344CB8AC3E}">
        <p14:creationId xmlns:p14="http://schemas.microsoft.com/office/powerpoint/2010/main" val="22416284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676400" y="1686011"/>
            <a:ext cx="9508175" cy="4308938"/>
          </a:xfrm>
        </p:spPr>
        <p:txBody>
          <a:bodyPr>
            <a:normAutofit/>
          </a:bodyPr>
          <a:lstStyle/>
          <a:p>
            <a:r>
              <a:rPr lang="en-US" dirty="0"/>
              <a:t>Personal computers are common life tools </a:t>
            </a:r>
          </a:p>
          <a:p>
            <a:r>
              <a:rPr lang="en-US" dirty="0"/>
              <a:t>New forms of learning have developed</a:t>
            </a:r>
          </a:p>
          <a:p>
            <a:pPr lvl="1"/>
            <a:r>
              <a:rPr lang="en-US" sz="2800" dirty="0"/>
              <a:t>College courses</a:t>
            </a:r>
          </a:p>
          <a:p>
            <a:pPr lvl="2"/>
            <a:r>
              <a:rPr lang="en-US" sz="2400" dirty="0"/>
              <a:t>Not just quarters or semesters</a:t>
            </a:r>
          </a:p>
          <a:p>
            <a:r>
              <a:rPr lang="en-US" dirty="0"/>
              <a:t>Computers offer many communication avenues</a:t>
            </a:r>
          </a:p>
        </p:txBody>
      </p:sp>
      <p:sp>
        <p:nvSpPr>
          <p:cNvPr id="4" name="Slide Number Placeholder 3"/>
          <p:cNvSpPr>
            <a:spLocks noGrp="1"/>
          </p:cNvSpPr>
          <p:nvPr>
            <p:ph type="sldNum" sz="quarter" idx="4"/>
          </p:nvPr>
        </p:nvSpPr>
        <p:spPr/>
        <p:txBody>
          <a:bodyPr/>
          <a:lstStyle/>
          <a:p>
            <a:fld id="{27C98126-00D4-4536-8967-EB49841E9AA8}" type="slidenum">
              <a:rPr lang="en-US" smtClean="0"/>
              <a:pPr/>
              <a:t>4</a:t>
            </a:fld>
            <a:endParaRPr lang="en-US" dirty="0"/>
          </a:p>
        </p:txBody>
      </p:sp>
    </p:spTree>
    <p:extLst>
      <p:ext uri="{BB962C8B-B14F-4D97-AF65-F5344CB8AC3E}">
        <p14:creationId xmlns:p14="http://schemas.microsoft.com/office/powerpoint/2010/main" val="3459887927"/>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Parts of an Information System</a:t>
            </a:r>
          </a:p>
        </p:txBody>
      </p:sp>
      <p:sp>
        <p:nvSpPr>
          <p:cNvPr id="11" name="Text Placeholder 10"/>
          <p:cNvSpPr>
            <a:spLocks noGrp="1"/>
          </p:cNvSpPr>
          <p:nvPr>
            <p:ph type="body" sz="quarter" idx="13"/>
          </p:nvPr>
        </p:nvSpPr>
        <p:spPr>
          <a:xfrm>
            <a:off x="1764557" y="1645336"/>
            <a:ext cx="2824068" cy="1198455"/>
          </a:xfrm>
        </p:spPr>
        <p:txBody>
          <a:bodyPr>
            <a:normAutofit fontScale="85000" lnSpcReduction="20000"/>
          </a:bodyPr>
          <a:lstStyle/>
          <a:p>
            <a:r>
              <a:rPr lang="en-US" dirty="0"/>
              <a:t>People</a:t>
            </a:r>
          </a:p>
          <a:p>
            <a:r>
              <a:rPr lang="en-US" dirty="0"/>
              <a:t>Procedures</a:t>
            </a:r>
          </a:p>
          <a:p>
            <a:r>
              <a:rPr lang="en-US" dirty="0"/>
              <a:t>Software</a:t>
            </a:r>
          </a:p>
          <a:p>
            <a:pPr marL="0" indent="0">
              <a:buNone/>
            </a:pPr>
            <a:endParaRPr lang="en-US" dirty="0"/>
          </a:p>
        </p:txBody>
      </p:sp>
      <p:sp>
        <p:nvSpPr>
          <p:cNvPr id="12" name="Text Placeholder 11"/>
          <p:cNvSpPr>
            <a:spLocks noGrp="1"/>
          </p:cNvSpPr>
          <p:nvPr>
            <p:ph type="body" sz="quarter" idx="14"/>
          </p:nvPr>
        </p:nvSpPr>
        <p:spPr>
          <a:xfrm>
            <a:off x="8153332" y="1598072"/>
            <a:ext cx="3634740" cy="1197869"/>
          </a:xfrm>
        </p:spPr>
        <p:txBody>
          <a:bodyPr>
            <a:normAutofit fontScale="85000" lnSpcReduction="20000"/>
          </a:bodyPr>
          <a:lstStyle/>
          <a:p>
            <a:r>
              <a:rPr lang="en-US" dirty="0"/>
              <a:t>Hardware</a:t>
            </a:r>
          </a:p>
          <a:p>
            <a:r>
              <a:rPr lang="en-US" dirty="0"/>
              <a:t>Data</a:t>
            </a:r>
          </a:p>
          <a:p>
            <a:r>
              <a:rPr lang="en-US" dirty="0"/>
              <a:t>The Internet</a:t>
            </a:r>
          </a:p>
        </p:txBody>
      </p:sp>
      <p:pic>
        <p:nvPicPr>
          <p:cNvPr id="1026" name="Picture 2" descr="Y:\Graphics\Powerpoint\MH_DCM\MH_DCM-TEXTEDIT PROJECTS\O'LEARY_26e\Final files\chapt01\chapt00_labeled\ole63650_01_01.jpg"/>
          <p:cNvPicPr>
            <a:picLocks noChangeAspect="1" noChangeArrowheads="1"/>
          </p:cNvPicPr>
          <p:nvPr/>
        </p:nvPicPr>
        <p:blipFill>
          <a:blip r:embed="rId3" cstate="print"/>
          <a:stretch>
            <a:fillRect/>
          </a:stretch>
        </p:blipFill>
        <p:spPr bwMode="auto">
          <a:xfrm>
            <a:off x="4558839" y="1574828"/>
            <a:ext cx="3326606" cy="4872924"/>
          </a:xfrm>
          <a:prstGeom prst="rect">
            <a:avLst/>
          </a:prstGeom>
          <a:noFill/>
        </p:spPr>
      </p:pic>
      <p:sp>
        <p:nvSpPr>
          <p:cNvPr id="3" name="Slide Number Placeholder 2"/>
          <p:cNvSpPr>
            <a:spLocks noGrp="1"/>
          </p:cNvSpPr>
          <p:nvPr>
            <p:ph type="sldNum" sz="quarter" idx="4"/>
          </p:nvPr>
        </p:nvSpPr>
        <p:spPr/>
        <p:txBody>
          <a:bodyPr/>
          <a:lstStyle/>
          <a:p>
            <a:fld id="{27C98126-00D4-4536-8967-EB49841E9AA8}" type="slidenum">
              <a:rPr lang="en-US" smtClean="0"/>
              <a:pPr/>
              <a:t>5</a:t>
            </a:fld>
            <a:endParaRPr lang="en-US" dirty="0"/>
          </a:p>
        </p:txBody>
      </p:sp>
    </p:spTree>
    <p:extLst>
      <p:ext uri="{BB962C8B-B14F-4D97-AF65-F5344CB8AC3E}">
        <p14:creationId xmlns:p14="http://schemas.microsoft.com/office/powerpoint/2010/main" val="2822434890"/>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a:t>
            </a:r>
          </a:p>
        </p:txBody>
      </p:sp>
      <p:sp>
        <p:nvSpPr>
          <p:cNvPr id="3" name="Content Placeholder 2"/>
          <p:cNvSpPr>
            <a:spLocks noGrp="1"/>
          </p:cNvSpPr>
          <p:nvPr>
            <p:ph idx="1"/>
          </p:nvPr>
        </p:nvSpPr>
        <p:spPr>
          <a:xfrm>
            <a:off x="1886559" y="1751360"/>
            <a:ext cx="7657260" cy="4393883"/>
          </a:xfrm>
        </p:spPr>
        <p:txBody>
          <a:bodyPr>
            <a:normAutofit/>
          </a:bodyPr>
          <a:lstStyle/>
          <a:p>
            <a:r>
              <a:rPr lang="en-US" dirty="0"/>
              <a:t>End users who use computers</a:t>
            </a:r>
          </a:p>
          <a:p>
            <a:r>
              <a:rPr lang="en-US" dirty="0"/>
              <a:t>Most important part of any system</a:t>
            </a:r>
          </a:p>
          <a:p>
            <a:r>
              <a:rPr lang="en-US" dirty="0"/>
              <a:t>Contact is</a:t>
            </a:r>
          </a:p>
          <a:p>
            <a:pPr lvl="1"/>
            <a:r>
              <a:rPr lang="en-US" dirty="0"/>
              <a:t>Direct</a:t>
            </a:r>
          </a:p>
          <a:p>
            <a:pPr lvl="1"/>
            <a:r>
              <a:rPr lang="en-US" dirty="0"/>
              <a:t>Indirect</a:t>
            </a:r>
          </a:p>
        </p:txBody>
      </p:sp>
      <p:pic>
        <p:nvPicPr>
          <p:cNvPr id="5" name="Picture 4" descr="Picture of several people working on a system as part of information systems."/>
          <p:cNvPicPr>
            <a:picLocks noChangeAspect="1"/>
          </p:cNvPicPr>
          <p:nvPr/>
        </p:nvPicPr>
        <p:blipFill>
          <a:blip r:embed="rId3" cstate="print"/>
          <a:stretch>
            <a:fillRect/>
          </a:stretch>
        </p:blipFill>
        <p:spPr>
          <a:xfrm>
            <a:off x="6986130" y="2828924"/>
            <a:ext cx="4656213" cy="3343275"/>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6</a:t>
            </a:fld>
            <a:endParaRPr lang="en-US" dirty="0"/>
          </a:p>
        </p:txBody>
      </p:sp>
    </p:spTree>
    <p:extLst>
      <p:ext uri="{BB962C8B-B14F-4D97-AF65-F5344CB8AC3E}">
        <p14:creationId xmlns:p14="http://schemas.microsoft.com/office/powerpoint/2010/main" val="2711742235"/>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Software</a:t>
            </a:r>
          </a:p>
        </p:txBody>
      </p:sp>
      <p:sp>
        <p:nvSpPr>
          <p:cNvPr id="5" name="Content Placeholder 4"/>
          <p:cNvSpPr>
            <a:spLocks noGrp="1"/>
          </p:cNvSpPr>
          <p:nvPr>
            <p:ph idx="1"/>
          </p:nvPr>
        </p:nvSpPr>
        <p:spPr/>
        <p:txBody>
          <a:bodyPr>
            <a:normAutofit lnSpcReduction="10000"/>
          </a:bodyPr>
          <a:lstStyle/>
          <a:p>
            <a:r>
              <a:rPr lang="en-US" dirty="0"/>
              <a:t>Another name for programs</a:t>
            </a:r>
          </a:p>
          <a:p>
            <a:r>
              <a:rPr lang="en-US" dirty="0"/>
              <a:t>There are two major kinds of software</a:t>
            </a:r>
            <a:r>
              <a:rPr lang="en-US" sz="3200" dirty="0"/>
              <a:t>: </a:t>
            </a:r>
          </a:p>
          <a:p>
            <a:pPr marL="925830" lvl="1" indent="-457200">
              <a:buFont typeface="Arial" panose="020B0604020202020204" pitchFamily="34" charset="0"/>
              <a:buChar char="•"/>
            </a:pPr>
            <a:r>
              <a:rPr lang="en-US" sz="2800" dirty="0"/>
              <a:t>System Software</a:t>
            </a:r>
          </a:p>
          <a:p>
            <a:pPr marL="1325880" lvl="2" indent="-457200">
              <a:buFont typeface="Arial" panose="020B0604020202020204" pitchFamily="34" charset="0"/>
              <a:buChar char="•"/>
            </a:pPr>
            <a:r>
              <a:rPr lang="en-US" sz="2400" dirty="0"/>
              <a:t>Software used by computers</a:t>
            </a:r>
          </a:p>
          <a:p>
            <a:pPr marL="925830" lvl="1" indent="-457200">
              <a:buFont typeface="Arial" panose="020B0604020202020204" pitchFamily="34" charset="0"/>
              <a:buChar char="•"/>
            </a:pPr>
            <a:r>
              <a:rPr lang="en-US" sz="2800" dirty="0"/>
              <a:t>Application Software</a:t>
            </a:r>
          </a:p>
          <a:p>
            <a:pPr marL="1325880" lvl="2" indent="-457200">
              <a:buFont typeface="Arial" panose="020B0604020202020204" pitchFamily="34" charset="0"/>
              <a:buChar char="•"/>
            </a:pPr>
            <a:r>
              <a:rPr lang="en-US" sz="2400" dirty="0"/>
              <a:t>Software you use</a:t>
            </a:r>
          </a:p>
          <a:p>
            <a:pPr marL="468630" lvl="1" indent="0">
              <a:buNone/>
            </a:pPr>
            <a:endParaRPr lang="en-US" sz="2800" dirty="0"/>
          </a:p>
          <a:p>
            <a:pPr marL="457200" indent="-457200">
              <a:buFont typeface="Arial" panose="020B0604020202020204" pitchFamily="34" charset="0"/>
              <a:buChar char="•"/>
            </a:pPr>
            <a:r>
              <a:rPr lang="en-US" dirty="0"/>
              <a:t>The purpose of software</a:t>
            </a:r>
          </a:p>
          <a:p>
            <a:pPr marL="914400" lvl="1" indent="-457200">
              <a:buFont typeface="Arial" panose="020B0604020202020204" pitchFamily="34" charset="0"/>
              <a:buChar char="•"/>
            </a:pPr>
            <a:r>
              <a:rPr lang="en-US" sz="2800" dirty="0"/>
              <a:t>Convert data into information</a:t>
            </a:r>
          </a:p>
        </p:txBody>
      </p:sp>
      <p:sp>
        <p:nvSpPr>
          <p:cNvPr id="3" name="Slide Number Placeholder 2"/>
          <p:cNvSpPr>
            <a:spLocks noGrp="1"/>
          </p:cNvSpPr>
          <p:nvPr>
            <p:ph type="sldNum" sz="quarter" idx="4"/>
          </p:nvPr>
        </p:nvSpPr>
        <p:spPr/>
        <p:txBody>
          <a:bodyPr/>
          <a:lstStyle/>
          <a:p>
            <a:fld id="{27C98126-00D4-4536-8967-EB49841E9AA8}" type="slidenum">
              <a:rPr lang="en-US" smtClean="0"/>
              <a:pPr/>
              <a:t>7</a:t>
            </a:fld>
            <a:endParaRPr lang="en-US" dirty="0"/>
          </a:p>
        </p:txBody>
      </p:sp>
    </p:spTree>
    <p:extLst>
      <p:ext uri="{BB962C8B-B14F-4D97-AF65-F5344CB8AC3E}">
        <p14:creationId xmlns:p14="http://schemas.microsoft.com/office/powerpoint/2010/main" val="1011280249"/>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Software</a:t>
            </a:r>
          </a:p>
        </p:txBody>
      </p:sp>
      <p:sp>
        <p:nvSpPr>
          <p:cNvPr id="3" name="Content Placeholder 2"/>
          <p:cNvSpPr>
            <a:spLocks noGrp="1"/>
          </p:cNvSpPr>
          <p:nvPr>
            <p:ph idx="1"/>
          </p:nvPr>
        </p:nvSpPr>
        <p:spPr>
          <a:xfrm>
            <a:off x="1844611" y="1844532"/>
            <a:ext cx="8709089" cy="3749040"/>
          </a:xfrm>
        </p:spPr>
        <p:txBody>
          <a:bodyPr>
            <a:normAutofit/>
          </a:bodyPr>
          <a:lstStyle/>
          <a:p>
            <a:r>
              <a:rPr lang="en-US" sz="2600" dirty="0"/>
              <a:t>Enables application software to interact with the computer hardware</a:t>
            </a:r>
          </a:p>
          <a:p>
            <a:r>
              <a:rPr lang="en-US" sz="2600" dirty="0"/>
              <a:t>Background software helps manage resources</a:t>
            </a:r>
          </a:p>
          <a:p>
            <a:r>
              <a:rPr lang="en-US" sz="2600" dirty="0"/>
              <a:t>Collection of system programs </a:t>
            </a:r>
          </a:p>
          <a:p>
            <a:pPr lvl="1"/>
            <a:r>
              <a:rPr lang="en-US" sz="2300" dirty="0"/>
              <a:t>Operating Systems</a:t>
            </a:r>
          </a:p>
          <a:p>
            <a:pPr lvl="1"/>
            <a:r>
              <a:rPr lang="en-US" sz="2300" dirty="0"/>
              <a:t>Utilities</a:t>
            </a:r>
          </a:p>
          <a:p>
            <a:pPr lvl="1"/>
            <a:r>
              <a:rPr lang="en-US" sz="2300" dirty="0"/>
              <a:t>Device Drivers</a:t>
            </a:r>
          </a:p>
          <a:p>
            <a:pPr marL="0" indent="0">
              <a:buNone/>
            </a:pPr>
            <a:endParaRPr lang="en-US"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8</a:t>
            </a:fld>
            <a:endParaRPr lang="en-US" dirty="0"/>
          </a:p>
        </p:txBody>
      </p:sp>
    </p:spTree>
    <p:extLst>
      <p:ext uri="{BB962C8B-B14F-4D97-AF65-F5344CB8AC3E}">
        <p14:creationId xmlns:p14="http://schemas.microsoft.com/office/powerpoint/2010/main" val="4163811250"/>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Software cont.</a:t>
            </a:r>
          </a:p>
        </p:txBody>
      </p:sp>
      <p:sp>
        <p:nvSpPr>
          <p:cNvPr id="3" name="Content Placeholder 2"/>
          <p:cNvSpPr>
            <a:spLocks noGrp="1"/>
          </p:cNvSpPr>
          <p:nvPr>
            <p:ph idx="1"/>
          </p:nvPr>
        </p:nvSpPr>
        <p:spPr>
          <a:xfrm>
            <a:off x="1598243" y="1600200"/>
            <a:ext cx="7872413" cy="5608320"/>
          </a:xfrm>
        </p:spPr>
        <p:txBody>
          <a:bodyPr>
            <a:normAutofit/>
          </a:bodyPr>
          <a:lstStyle/>
          <a:p>
            <a:r>
              <a:rPr lang="en-US" sz="2400" dirty="0"/>
              <a:t>Operating System </a:t>
            </a:r>
          </a:p>
          <a:p>
            <a:pPr lvl="1"/>
            <a:r>
              <a:rPr lang="en-US" dirty="0"/>
              <a:t>Coordinates computer resources</a:t>
            </a:r>
          </a:p>
          <a:p>
            <a:pPr lvl="1"/>
            <a:r>
              <a:rPr lang="en-US" dirty="0"/>
              <a:t>Provides the user interface</a:t>
            </a:r>
          </a:p>
          <a:p>
            <a:pPr lvl="1"/>
            <a:r>
              <a:rPr lang="en-US" dirty="0"/>
              <a:t>Runs applications</a:t>
            </a:r>
          </a:p>
          <a:p>
            <a:r>
              <a:rPr lang="en-US" sz="2400" dirty="0"/>
              <a:t>Embedded operating system</a:t>
            </a:r>
          </a:p>
          <a:p>
            <a:pPr lvl="1"/>
            <a:r>
              <a:rPr lang="en-US" sz="2000" dirty="0"/>
              <a:t>Used by Smartphones and tablets</a:t>
            </a:r>
          </a:p>
          <a:p>
            <a:pPr lvl="2"/>
            <a:r>
              <a:rPr lang="en-US" sz="1800" dirty="0"/>
              <a:t>Real-time operating systems (RTOS)</a:t>
            </a:r>
          </a:p>
          <a:p>
            <a:r>
              <a:rPr lang="en-US" sz="2400" dirty="0"/>
              <a:t>Standalone operating system</a:t>
            </a:r>
          </a:p>
          <a:p>
            <a:pPr lvl="1"/>
            <a:r>
              <a:rPr lang="en-US" sz="2000" dirty="0"/>
              <a:t>Used by desktops </a:t>
            </a:r>
          </a:p>
          <a:p>
            <a:r>
              <a:rPr lang="en-US" sz="2400" dirty="0"/>
              <a:t>Networking operating systems</a:t>
            </a:r>
          </a:p>
          <a:p>
            <a:pPr lvl="1"/>
            <a:r>
              <a:rPr lang="en-US" sz="2000" dirty="0"/>
              <a:t>Used to run networks</a:t>
            </a:r>
          </a:p>
          <a:p>
            <a:endParaRPr lang="en-US" sz="2400" dirty="0"/>
          </a:p>
        </p:txBody>
      </p:sp>
      <p:pic>
        <p:nvPicPr>
          <p:cNvPr id="5" name="Picture 4" descr="Graphic of a Mac operating system display. "/>
          <p:cNvPicPr>
            <a:picLocks noChangeAspect="1"/>
          </p:cNvPicPr>
          <p:nvPr/>
        </p:nvPicPr>
        <p:blipFill>
          <a:blip r:embed="rId3" cstate="print"/>
          <a:stretch>
            <a:fillRect/>
          </a:stretch>
        </p:blipFill>
        <p:spPr>
          <a:xfrm>
            <a:off x="7117057" y="2724150"/>
            <a:ext cx="4925106" cy="3257550"/>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9</a:t>
            </a:fld>
            <a:endParaRPr lang="en-US" dirty="0"/>
          </a:p>
        </p:txBody>
      </p:sp>
    </p:spTree>
    <p:extLst>
      <p:ext uri="{BB962C8B-B14F-4D97-AF65-F5344CB8AC3E}">
        <p14:creationId xmlns:p14="http://schemas.microsoft.com/office/powerpoint/2010/main" val="3172097673"/>
      </p:ext>
    </p:extLst>
  </p:cSld>
  <p:clrMapOvr>
    <a:masterClrMapping/>
  </p:clrMapOvr>
  <p:transition spd="slow">
    <p:cove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5"/>
  <p:tag name="MMPROD_UIDATA" val="&lt;database version=&quot;6.0&quot;&gt;&lt;object type=&quot;1&quot; unique_id=&quot;10001&quot;&gt;&lt;object type=&quot;8&quot; unique_id=&quot;507978&quot;&gt;&lt;/object&gt;&lt;object type=&quot;2&quot; unique_id=&quot;507979&quot;&gt;&lt;object type=&quot;3&quot; unique_id=&quot;507980&quot;&gt;&lt;property id=&quot;20148&quot; value=&quot;5&quot;/&gt;&lt;property id=&quot;20300&quot; value=&quot;Slide 1 - &amp;quot;Information technology, the Internet, and You&amp;quot;&quot;/&gt;&lt;property id=&quot;20307&quot; value=&quot;257&quot;/&gt;&lt;/object&gt;&lt;object type=&quot;3&quot; unique_id=&quot;507981&quot;&gt;&lt;property id=&quot;20148&quot; value=&quot;5&quot;/&gt;&lt;property id=&quot;20300&quot; value=&quot;Slide 2 - &amp;quot;Learning Objectives&amp;quot;&quot;/&gt;&lt;property id=&quot;20307&quot; value=&quot;274&quot;/&gt;&lt;/object&gt;&lt;object type=&quot;3&quot; unique_id=&quot;507982&quot;&gt;&lt;property id=&quot;20148&quot; value=&quot;5&quot;/&gt;&lt;property id=&quot;20300&quot; value=&quot;Slide 3 - &amp;quot;Learning Objectives cont.&amp;quot;&quot;/&gt;&lt;property id=&quot;20307&quot; value=&quot;300&quot;/&gt;&lt;/object&gt;&lt;object type=&quot;3&quot; unique_id=&quot;507983&quot;&gt;&lt;property id=&quot;20148&quot; value=&quot;5&quot;/&gt;&lt;property id=&quot;20300&quot; value=&quot;Slide 4 - &amp;quot;Introduction&amp;quot;&quot;/&gt;&lt;property id=&quot;20307&quot; value=&quot;275&quot;/&gt;&lt;/object&gt;&lt;object type=&quot;3&quot; unique_id=&quot;507984&quot;&gt;&lt;property id=&quot;20148&quot; value=&quot;5&quot;/&gt;&lt;property id=&quot;20300&quot; value=&quot;Slide 5 - &amp;quot;Parts of an Information System&amp;quot;&quot;/&gt;&lt;property id=&quot;20307&quot; value=&quot;276&quot;/&gt;&lt;/object&gt;&lt;object type=&quot;3&quot; unique_id=&quot;507985&quot;&gt;&lt;property id=&quot;20148&quot; value=&quot;5&quot;/&gt;&lt;property id=&quot;20300&quot; value=&quot;Slide 6 - &amp;quot;People&amp;quot;&quot;/&gt;&lt;property id=&quot;20307&quot; value=&quot;277&quot;/&gt;&lt;/object&gt;&lt;object type=&quot;3&quot; unique_id=&quot;507986&quot;&gt;&lt;property id=&quot;20148&quot; value=&quot;5&quot;/&gt;&lt;property id=&quot;20300&quot; value=&quot;Slide 7 - &amp;quot;Software&amp;quot;&quot;/&gt;&lt;property id=&quot;20307&quot; value=&quot;278&quot;/&gt;&lt;/object&gt;&lt;object type=&quot;3&quot; unique_id=&quot;507987&quot;&gt;&lt;property id=&quot;20148&quot; value=&quot;5&quot;/&gt;&lt;property id=&quot;20300&quot; value=&quot;Slide 8 - &amp;quot;System Software&amp;quot;&quot;/&gt;&lt;property id=&quot;20307&quot; value=&quot;279&quot;/&gt;&lt;/object&gt;&lt;object type=&quot;3&quot; unique_id=&quot;507988&quot;&gt;&lt;property id=&quot;20148&quot; value=&quot;5&quot;/&gt;&lt;property id=&quot;20300&quot; value=&quot;Slide 9 - &amp;quot;System Software cont.&amp;quot;&quot;/&gt;&lt;property id=&quot;20307&quot; value=&quot;280&quot;/&gt;&lt;/object&gt;&lt;object type=&quot;3&quot; unique_id=&quot;507989&quot;&gt;&lt;property id=&quot;20148&quot; value=&quot;5&quot;/&gt;&lt;property id=&quot;20300&quot; value=&quot;Slide 10 - &amp;quot;System Software Continued&amp;quot;&quot;/&gt;&lt;property id=&quot;20307&quot; value=&quot;281&quot;/&gt;&lt;/object&gt;&lt;object type=&quot;3&quot; unique_id=&quot;507990&quot;&gt;&lt;property id=&quot;20148&quot; value=&quot;5&quot;/&gt;&lt;property id=&quot;20300&quot; value=&quot;Slide 11 - &amp;quot;Application Software&amp;quot;&quot;/&gt;&lt;property id=&quot;20307&quot; value=&quot;282&quot;/&gt;&lt;/object&gt;&lt;object type=&quot;3&quot; unique_id=&quot;507991&quot;&gt;&lt;property id=&quot;20148&quot; value=&quot;5&quot;/&gt;&lt;property id=&quot;20300&quot; value=&quot;Slide 12 - &amp;quot;Hardware – Types of Computers&amp;quot;&quot;/&gt;&lt;property id=&quot;20307&quot; value=&quot;283&quot;/&gt;&lt;/object&gt;&lt;object type=&quot;3&quot; unique_id=&quot;507992&quot;&gt;&lt;property id=&quot;20148&quot; value=&quot;5&quot;/&gt;&lt;property id=&quot;20300&quot; value=&quot;Slide 13 - &amp;quot;Personal Computer Types&amp;quot;&quot;/&gt;&lt;property id=&quot;20307&quot; value=&quot;284&quot;/&gt;&lt;/object&gt;&lt;object type=&quot;3&quot; unique_id=&quot;507993&quot;&gt;&lt;property id=&quot;20148&quot; value=&quot;5&quot;/&gt;&lt;property id=&quot;20300&quot; value=&quot;Slide 14 - &amp;quot;Personal Computer Hardware&amp;quot;&quot;/&gt;&lt;property id=&quot;20307&quot; value=&quot;285&quot;/&gt;&lt;/object&gt;&lt;object type=&quot;3&quot; unique_id=&quot;507994&quot;&gt;&lt;property id=&quot;20148&quot; value=&quot;5&quot;/&gt;&lt;property id=&quot;20300&quot; value=&quot;Slide 15 - &amp;quot;System Unit&amp;quot;&quot;/&gt;&lt;property id=&quot;20307&quot; value=&quot;286&quot;/&gt;&lt;/object&gt;&lt;object type=&quot;3&quot; unique_id=&quot;507995&quot;&gt;&lt;property id=&quot;20148&quot; value=&quot;5&quot;/&gt;&lt;property id=&quot;20300&quot; value=&quot;Slide 16 - &amp;quot;Input/Output Devices&amp;quot;&quot;/&gt;&lt;property id=&quot;20307&quot; value=&quot;287&quot;/&gt;&lt;/object&gt;&lt;object type=&quot;3&quot; unique_id=&quot;507996&quot;&gt;&lt;property id=&quot;20148&quot; value=&quot;5&quot;/&gt;&lt;property id=&quot;20300&quot; value=&quot;Slide 17 - &amp;quot;Secondary Storage&amp;quot;&quot;/&gt;&lt;property id=&quot;20307&quot; value=&quot;288&quot;/&gt;&lt;/object&gt;&lt;object type=&quot;3&quot; unique_id=&quot;507997&quot;&gt;&lt;property id=&quot;20148&quot; value=&quot;5&quot;/&gt;&lt;property id=&quot;20300&quot; value=&quot;Slide 18 - &amp;quot;Communications&amp;quot;&quot;/&gt;&lt;property id=&quot;20307&quot; value=&quot;289&quot;/&gt;&lt;/object&gt;&lt;object type=&quot;3&quot; unique_id=&quot;507998&quot;&gt;&lt;property id=&quot;20148&quot; value=&quot;5&quot;/&gt;&lt;property id=&quot;20300&quot; value=&quot;Slide 19 - &amp;quot;Data&amp;quot;&quot;/&gt;&lt;property id=&quot;20307&quot; value=&quot;290&quot;/&gt;&lt;/object&gt;&lt;object type=&quot;3&quot; unique_id=&quot;507999&quot;&gt;&lt;property id=&quot;20148&quot; value=&quot;5&quot;/&gt;&lt;property id=&quot;20300&quot; value=&quot;Slide 20 - &amp;quot;Document Files&amp;quot;&quot;/&gt;&lt;property id=&quot;20307&quot; value=&quot;291&quot;/&gt;&lt;/object&gt;&lt;object type=&quot;3&quot; unique_id=&quot;508000&quot;&gt;&lt;property id=&quot;20148&quot; value=&quot;5&quot;/&gt;&lt;property id=&quot;20300&quot; value=&quot;Slide 21 - &amp;quot;Worksheet Files&amp;quot;&quot;/&gt;&lt;property id=&quot;20307&quot; value=&quot;292&quot;/&gt;&lt;/object&gt;&lt;object type=&quot;3&quot; unique_id=&quot;508001&quot;&gt;&lt;property id=&quot;20148&quot; value=&quot;5&quot;/&gt;&lt;property id=&quot;20300&quot; value=&quot;Slide 22 - &amp;quot;Database Files&amp;quot;&quot;/&gt;&lt;property id=&quot;20307&quot; value=&quot;293&quot;/&gt;&lt;/object&gt;&lt;object type=&quot;3&quot; unique_id=&quot;508002&quot;&gt;&lt;property id=&quot;20148&quot; value=&quot;5&quot;/&gt;&lt;property id=&quot;20300&quot; value=&quot;Slide 23 - &amp;quot;Presentation Files&amp;quot;&quot;/&gt;&lt;property id=&quot;20307&quot; value=&quot;294&quot;/&gt;&lt;/object&gt;&lt;object type=&quot;3&quot; unique_id=&quot;508003&quot;&gt;&lt;property id=&quot;20148&quot; value=&quot;5&quot;/&gt;&lt;property id=&quot;20300&quot; value=&quot;Slide 24 - &amp;quot;Connectivity and the Mobile Internet&amp;quot;&quot;/&gt;&lt;property id=&quot;20307&quot; value=&quot;295&quot;/&gt;&lt;/object&gt;&lt;object type=&quot;3&quot; unique_id=&quot;508004&quot;&gt;&lt;property id=&quot;20148&quot; value=&quot;5&quot;/&gt;&lt;property id=&quot;20300&quot; value=&quot;Slide 25 - &amp;quot;Connectivity cont.&amp;quot;&quot;/&gt;&lt;property id=&quot;20307&quot; value=&quot;301&quot;/&gt;&lt;/object&gt;&lt;object type=&quot;3&quot; unique_id=&quot;508005&quot;&gt;&lt;property id=&quot;20148&quot; value=&quot;5&quot;/&gt;&lt;property id=&quot;20300&quot; value=&quot;Slide 26 - &amp;quot;Careers in IT&amp;quot;&quot;/&gt;&lt;property id=&quot;20307&quot; value=&quot;296&quot;/&gt;&lt;/object&gt;&lt;object type=&quot;3&quot; unique_id=&quot;508006&quot;&gt;&lt;property id=&quot;20148&quot; value=&quot;5&quot;/&gt;&lt;property id=&quot;20300&quot; value=&quot;Slide 27 - &amp;quot;Careers in IT cont.&amp;quot;&quot;/&gt;&lt;property id=&quot;20307&quot; value=&quot;302&quot;/&gt;&lt;/object&gt;&lt;object type=&quot;3&quot; unique_id=&quot;508007&quot;&gt;&lt;property id=&quot;20148&quot; value=&quot;5&quot;/&gt;&lt;property id=&quot;20300&quot; value=&quot;Slide 28 - &amp;quot;A Look to the Future&amp;quot;&quot;/&gt;&lt;property id=&quot;20307&quot; value=&quot;297&quot;/&gt;&lt;/object&gt;&lt;object type=&quot;3&quot; unique_id=&quot;508008&quot;&gt;&lt;property id=&quot;20148&quot; value=&quot;5&quot;/&gt;&lt;property id=&quot;20300&quot; value=&quot;Slide 29 - &amp;quot;Open-Ended Questions (Page 1 of 2) &amp;quot;&quot;/&gt;&lt;property id=&quot;20307&quot; value=&quot;298&quot;/&gt;&lt;/object&gt;&lt;object type=&quot;3&quot; unique_id=&quot;508009&quot;&gt;&lt;property id=&quot;20148&quot; value=&quot;5&quot;/&gt;&lt;property id=&quot;20300&quot; value=&quot;Slide 30 - &amp;quot;Open-Ended Questions (Page 2 of 2) &amp;quot;&quot;/&gt;&lt;property id=&quot;20307&quot; value=&quot;299&quot;/&gt;&lt;/object&gt;&lt;/object&gt;&lt;/object&gt;&lt;/database&gt;"/>
</p:tagLst>
</file>

<file path=ppt/theme/theme1.xml><?xml version="1.0" encoding="utf-8"?>
<a:theme xmlns:a="http://schemas.openxmlformats.org/drawingml/2006/main" name="1_Office Theme">
  <a:themeElements>
    <a:clrScheme name="CE 2017-2">
      <a:dk1>
        <a:sysClr val="windowText" lastClr="000000"/>
      </a:dk1>
      <a:lt1>
        <a:sysClr val="window" lastClr="FFFFFF"/>
      </a:lt1>
      <a:dk2>
        <a:srgbClr val="7996BE"/>
      </a:dk2>
      <a:lt2>
        <a:srgbClr val="DAD7BC"/>
      </a:lt2>
      <a:accent1>
        <a:srgbClr val="FFE894"/>
      </a:accent1>
      <a:accent2>
        <a:srgbClr val="344A6B"/>
      </a:accent2>
      <a:accent3>
        <a:srgbClr val="F79758"/>
      </a:accent3>
      <a:accent4>
        <a:srgbClr val="889F76"/>
      </a:accent4>
      <a:accent5>
        <a:srgbClr val="1C9FC6"/>
      </a:accent5>
      <a:accent6>
        <a:srgbClr val="D15845"/>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ingEssentials2017_template.potx" id="{7476FDF7-D713-474E-BE2D-24E9353ABC22}" vid="{49DEB174-0739-487E-910A-FAEF1403B2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689</TotalTime>
  <Words>2594</Words>
  <Application>Microsoft Office PowerPoint</Application>
  <PresentationFormat>Widescreen</PresentationFormat>
  <Paragraphs>371</Paragraphs>
  <Slides>30</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Verdana</vt:lpstr>
      <vt:lpstr>Wingdings</vt:lpstr>
      <vt:lpstr>Wingdings 2</vt:lpstr>
      <vt:lpstr>1_Office Theme</vt:lpstr>
      <vt:lpstr>Information technology, the Internet, and You</vt:lpstr>
      <vt:lpstr>Learning Objectives</vt:lpstr>
      <vt:lpstr>Learning Objectives cont.</vt:lpstr>
      <vt:lpstr>Introduction</vt:lpstr>
      <vt:lpstr>Parts of an Information System</vt:lpstr>
      <vt:lpstr>People</vt:lpstr>
      <vt:lpstr>Software</vt:lpstr>
      <vt:lpstr>System Software</vt:lpstr>
      <vt:lpstr>System Software cont.</vt:lpstr>
      <vt:lpstr>System Software Continued</vt:lpstr>
      <vt:lpstr>Application Software</vt:lpstr>
      <vt:lpstr>Hardware – Types of Computers</vt:lpstr>
      <vt:lpstr>Personal Computer Types</vt:lpstr>
      <vt:lpstr>Personal Computer Hardware</vt:lpstr>
      <vt:lpstr>System Unit</vt:lpstr>
      <vt:lpstr>Input/Output Devices</vt:lpstr>
      <vt:lpstr>Secondary Storage</vt:lpstr>
      <vt:lpstr>Communications</vt:lpstr>
      <vt:lpstr>Data</vt:lpstr>
      <vt:lpstr>Document Files</vt:lpstr>
      <vt:lpstr>Worksheet Files</vt:lpstr>
      <vt:lpstr>Database Files</vt:lpstr>
      <vt:lpstr>Presentation Files</vt:lpstr>
      <vt:lpstr>Connectivity and the Mobile Internet</vt:lpstr>
      <vt:lpstr>Connectivity cont.</vt:lpstr>
      <vt:lpstr>Careers in IT</vt:lpstr>
      <vt:lpstr>Careers in IT cont.</vt:lpstr>
      <vt:lpstr>A Look to the Future</vt:lpstr>
      <vt:lpstr>Open-Ended Questions (Page 1 of 2) </vt:lpstr>
      <vt:lpstr>Open-Ended Questions (Page 2 of 2) </vt:lpstr>
    </vt:vector>
  </TitlesOfParts>
  <Company>McGraw-Hill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Security, and Ethics</dc:title>
  <dc:creator>Rachelle Hall</dc:creator>
  <cp:lastModifiedBy>HAFIZ</cp:lastModifiedBy>
  <cp:revision>41</cp:revision>
  <dcterms:created xsi:type="dcterms:W3CDTF">2015-11-26T16:58:20Z</dcterms:created>
  <dcterms:modified xsi:type="dcterms:W3CDTF">2016-09-15T10:56:58Z</dcterms:modified>
</cp:coreProperties>
</file>