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47"/>
  </p:notesMasterIdLst>
  <p:sldIdLst>
    <p:sldId id="256" r:id="rId2"/>
    <p:sldId id="289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6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25" r:id="rId35"/>
    <p:sldId id="326" r:id="rId36"/>
    <p:sldId id="327" r:id="rId37"/>
    <p:sldId id="328" r:id="rId38"/>
    <p:sldId id="329" r:id="rId39"/>
    <p:sldId id="351" r:id="rId40"/>
    <p:sldId id="332" r:id="rId41"/>
    <p:sldId id="333" r:id="rId42"/>
    <p:sldId id="334" r:id="rId43"/>
    <p:sldId id="350" r:id="rId44"/>
    <p:sldId id="337" r:id="rId45"/>
    <p:sldId id="288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06E2D-A6AD-42FD-8A59-DD9C0FCD55F1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00355-BD3A-41CA-BEC7-9DD21DED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z="18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24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8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75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57238" y="44450"/>
            <a:ext cx="8382000" cy="2774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074D2B-17AB-4CD9-A406-98348B6DB2D3}" type="slidenum">
              <a:rPr lang="en-US" altLang="en-US"/>
              <a:pPr/>
              <a:t>‹#›</a:t>
            </a:fld>
            <a:r>
              <a:rPr lang="en-US" altLang="en-US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20997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70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9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4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43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1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7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55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40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A0C7A00-6D3E-4328-A053-6A99028875C0}" type="datetimeFigureOut">
              <a:rPr lang="en-US" smtClean="0">
                <a:solidFill>
                  <a:srgbClr val="000000"/>
                </a:solidFill>
              </a:rPr>
              <a:pPr/>
              <a:t>9/7/2016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985E84F-A195-49F8-9DCB-40E22A0479C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anthakumar@utm.m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Word_97_-_2003_Document1.doc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/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Principles of Macroeconomics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(SHAD1053)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048000"/>
            <a:ext cx="6400800" cy="2362200"/>
          </a:xfrm>
        </p:spPr>
        <p:txBody>
          <a:bodyPr/>
          <a:lstStyle/>
          <a:p>
            <a:pPr algn="ctr"/>
            <a:r>
              <a:rPr lang="en-US" sz="1600" b="1" dirty="0" smtClean="0"/>
              <a:t>Assoc. Prof. Dr. </a:t>
            </a:r>
            <a:r>
              <a:rPr lang="en-US" sz="1600" b="1" dirty="0" err="1" smtClean="0"/>
              <a:t>Nanthakumar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Loganathan</a:t>
            </a:r>
            <a:endParaRPr lang="en-US" sz="1600" b="1" dirty="0" smtClean="0"/>
          </a:p>
          <a:p>
            <a:pPr algn="ctr"/>
            <a:r>
              <a:rPr lang="en-US" sz="1400" dirty="0" smtClean="0"/>
              <a:t>Department of Business Administration</a:t>
            </a:r>
          </a:p>
          <a:p>
            <a:pPr algn="ctr"/>
            <a:r>
              <a:rPr lang="en-US" sz="1400" dirty="0" smtClean="0"/>
              <a:t>Faculty of Management</a:t>
            </a:r>
          </a:p>
          <a:p>
            <a:pPr algn="ctr"/>
            <a:r>
              <a:rPr lang="en-US" sz="1400" dirty="0" err="1" smtClean="0"/>
              <a:t>Universiti</a:t>
            </a:r>
            <a:r>
              <a:rPr lang="en-US" sz="1400" dirty="0" smtClean="0"/>
              <a:t> </a:t>
            </a:r>
            <a:r>
              <a:rPr lang="en-US" sz="1400" dirty="0" err="1" smtClean="0"/>
              <a:t>Teknologi</a:t>
            </a:r>
            <a:r>
              <a:rPr lang="en-US" sz="1400" dirty="0" smtClean="0"/>
              <a:t> Malaysia</a:t>
            </a:r>
          </a:p>
          <a:p>
            <a:pPr algn="ctr"/>
            <a:r>
              <a:rPr lang="en-US" sz="1400" dirty="0" smtClean="0"/>
              <a:t>Email: </a:t>
            </a:r>
            <a:r>
              <a:rPr lang="en-US" sz="1400" dirty="0" smtClean="0">
                <a:hlinkClick r:id="rId2"/>
              </a:rPr>
              <a:t>nanthakumar@utm.my</a:t>
            </a:r>
            <a:endParaRPr lang="en-US" sz="1400" dirty="0" smtClean="0"/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88652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Calculating GDP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Once quantities of a particular good or service are multiplied by its price, we arrive at a value measure of the good or service.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838200" y="3124200"/>
            <a:ext cx="7391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Finally, all the value measures are added to calculate that year’s GDP.</a:t>
            </a:r>
          </a:p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GDP is a flow measure (an amount per year).</a:t>
            </a:r>
          </a:p>
        </p:txBody>
      </p:sp>
    </p:spTree>
    <p:extLst>
      <p:ext uri="{BB962C8B-B14F-4D97-AF65-F5344CB8AC3E}">
        <p14:creationId xmlns:p14="http://schemas.microsoft.com/office/powerpoint/2010/main" val="7631762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GDP is a Flow Concept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GDP is a measure of final output per year – it is a flow concept, not a stock (an amount at a particular moment in time).</a:t>
            </a:r>
          </a:p>
        </p:txBody>
      </p:sp>
    </p:spTree>
    <p:extLst>
      <p:ext uri="{BB962C8B-B14F-4D97-AF65-F5344CB8AC3E}">
        <p14:creationId xmlns:p14="http://schemas.microsoft.com/office/powerpoint/2010/main" val="2537744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GDP is a Flow Concept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 store of wealth, in contrast, is a stock concept.</a:t>
            </a:r>
          </a:p>
          <a:p>
            <a:pPr eaLnBrk="1" hangingPunct="1"/>
            <a:r>
              <a:rPr lang="en-US" altLang="en-US" sz="2800" dirty="0" smtClean="0"/>
              <a:t>The stock equivalent to national income accounts is the 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national balance sheet</a:t>
            </a:r>
            <a:r>
              <a:rPr lang="en-US" altLang="en-US" sz="2800" dirty="0" smtClean="0"/>
              <a:t> – a balance sheet of an economy’s stock of assets and liabilities.</a:t>
            </a:r>
          </a:p>
        </p:txBody>
      </p:sp>
    </p:spTree>
    <p:extLst>
      <p:ext uri="{BB962C8B-B14F-4D97-AF65-F5344CB8AC3E}">
        <p14:creationId xmlns:p14="http://schemas.microsoft.com/office/powerpoint/2010/main" val="1135049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GDP Measures Final Output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GDP does not measure total transactions in the economy.</a:t>
            </a:r>
          </a:p>
          <a:p>
            <a:pPr eaLnBrk="1" hangingPunct="1"/>
            <a:r>
              <a:rPr lang="en-US" altLang="en-US" sz="2800" dirty="0" smtClean="0"/>
              <a:t>It counts final output but not intermediate goods.</a:t>
            </a:r>
          </a:p>
        </p:txBody>
      </p:sp>
    </p:spTree>
    <p:extLst>
      <p:ext uri="{BB962C8B-B14F-4D97-AF65-F5344CB8AC3E}">
        <p14:creationId xmlns:p14="http://schemas.microsoft.com/office/powerpoint/2010/main" val="318461830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GDP Measures Final Output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 i="1" dirty="0" smtClean="0">
                <a:solidFill>
                  <a:schemeClr val="accent2"/>
                </a:solidFill>
              </a:rPr>
              <a:t>Final output</a:t>
            </a:r>
            <a:r>
              <a:rPr lang="en-US" altLang="en-US" sz="2800" dirty="0" smtClean="0"/>
              <a:t> – goods and services purchased for final use.</a:t>
            </a:r>
            <a:r>
              <a:rPr lang="en-US" altLang="en-US" sz="2800" b="1" i="1" dirty="0">
                <a:solidFill>
                  <a:srgbClr val="800000"/>
                </a:solidFill>
                <a:latin typeface="Arial" pitchFamily="34" charset="0"/>
              </a:rPr>
              <a:t> </a:t>
            </a:r>
            <a:endParaRPr lang="en-US" altLang="en-US" sz="2800" b="1" i="1" dirty="0" smtClean="0">
              <a:solidFill>
                <a:srgbClr val="800000"/>
              </a:solidFill>
              <a:latin typeface="Arial" pitchFamily="34" charset="0"/>
            </a:endParaRPr>
          </a:p>
          <a:p>
            <a:endParaRPr lang="en-US" altLang="en-US" sz="2800" b="1" i="1" dirty="0">
              <a:solidFill>
                <a:srgbClr val="800000"/>
              </a:solidFill>
              <a:latin typeface="Arial" pitchFamily="34" charset="0"/>
            </a:endParaRPr>
          </a:p>
          <a:p>
            <a:r>
              <a:rPr lang="en-US" altLang="en-US" sz="2800" b="1" i="1" dirty="0" smtClean="0">
                <a:solidFill>
                  <a:srgbClr val="800000"/>
                </a:solidFill>
                <a:latin typeface="Arial" pitchFamily="34" charset="0"/>
              </a:rPr>
              <a:t>Intermediate </a:t>
            </a:r>
            <a:r>
              <a:rPr lang="en-US" altLang="en-US" sz="2800" b="1" i="1" dirty="0">
                <a:solidFill>
                  <a:srgbClr val="800000"/>
                </a:solidFill>
                <a:latin typeface="Arial" pitchFamily="34" charset="0"/>
              </a:rPr>
              <a:t>products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 are used as inputs in the production of some other product</a:t>
            </a:r>
            <a:endParaRPr lang="en-US" altLang="en-US" sz="2800" dirty="0" smtClean="0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838200" y="2895600"/>
            <a:ext cx="7772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spcBef>
                <a:spcPct val="20000"/>
              </a:spcBef>
              <a:buClr>
                <a:srgbClr val="0033CC"/>
              </a:buClr>
              <a:buSzPct val="75000"/>
            </a:pPr>
            <a:r>
              <a:rPr lang="en-US" altLang="en-US" sz="3200" dirty="0" smtClean="0">
                <a:solidFill>
                  <a:srgbClr val="000000"/>
                </a:solidFill>
                <a:latin typeface="Arial" pitchFamily="34" charset="0"/>
              </a:rPr>
              <a:t>.</a:t>
            </a: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4811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GDP Measures Final Output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Counting the sale of final goods and intermediate products would result in double and triple counting.</a:t>
            </a:r>
          </a:p>
          <a:p>
            <a:pPr eaLnBrk="1" hangingPunct="1"/>
            <a:r>
              <a:rPr lang="en-US" altLang="en-US" sz="2800" dirty="0" smtClean="0"/>
              <a:t>If we did not eliminate intermediate goods, a change in organization say, a merger would look like a change in output.</a:t>
            </a:r>
          </a:p>
        </p:txBody>
      </p:sp>
    </p:spTree>
    <p:extLst>
      <p:ext uri="{BB962C8B-B14F-4D97-AF65-F5344CB8AC3E}">
        <p14:creationId xmlns:p14="http://schemas.microsoft.com/office/powerpoint/2010/main" val="1757169726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Two Ways of Eliminating Intermediate Goods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There are two ways of eliminating intermediate goods.</a:t>
            </a:r>
          </a:p>
          <a:p>
            <a:pPr eaLnBrk="1" hangingPunct="1"/>
            <a:r>
              <a:rPr lang="en-US" altLang="en-US" sz="2800" dirty="0" smtClean="0"/>
              <a:t>The first is to calculate only </a:t>
            </a:r>
            <a:r>
              <a:rPr lang="en-US" altLang="en-US" sz="2800" b="1" u="sng" dirty="0" smtClean="0">
                <a:solidFill>
                  <a:srgbClr val="FF0000"/>
                </a:solidFill>
              </a:rPr>
              <a:t>final sales.</a:t>
            </a:r>
          </a:p>
        </p:txBody>
      </p:sp>
    </p:spTree>
    <p:extLst>
      <p:ext uri="{BB962C8B-B14F-4D97-AF65-F5344CB8AC3E}">
        <p14:creationId xmlns:p14="http://schemas.microsoft.com/office/powerpoint/2010/main" val="27447871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Two Ways of Eliminating Intermediate Goods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 lvl="1"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 smtClean="0"/>
              <a:t>A second way is to follow </a:t>
            </a:r>
            <a:r>
              <a:rPr lang="en-US" altLang="en-US" sz="2400" b="1" u="sng" dirty="0" smtClean="0">
                <a:solidFill>
                  <a:srgbClr val="FF0000"/>
                </a:solidFill>
              </a:rPr>
              <a:t>the value added approach</a:t>
            </a:r>
            <a:r>
              <a:rPr lang="en-US" altLang="en-US" sz="2400" dirty="0" smtClean="0"/>
              <a:t>.</a:t>
            </a:r>
          </a:p>
          <a:p>
            <a:pPr marL="457200" lvl="1" indent="0">
              <a:buClr>
                <a:srgbClr val="0033CC"/>
              </a:buClr>
              <a:buSzPct val="75000"/>
              <a:buNone/>
            </a:pPr>
            <a:r>
              <a:rPr lang="en-US" altLang="en-US" sz="2400" b="1" i="1" dirty="0" smtClean="0">
                <a:solidFill>
                  <a:srgbClr val="800000"/>
                </a:solidFill>
              </a:rPr>
              <a:t> </a:t>
            </a:r>
          </a:p>
          <a:p>
            <a:pPr lvl="1"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b="1" i="1" dirty="0" smtClean="0">
                <a:solidFill>
                  <a:srgbClr val="800000"/>
                </a:solidFill>
              </a:rPr>
              <a:t>Value </a:t>
            </a:r>
            <a:r>
              <a:rPr lang="en-US" altLang="en-US" sz="2400" b="1" i="1" dirty="0">
                <a:solidFill>
                  <a:srgbClr val="800000"/>
                </a:solidFill>
              </a:rPr>
              <a:t>added</a:t>
            </a:r>
            <a:r>
              <a:rPr lang="en-US" altLang="en-US" sz="2400" dirty="0">
                <a:solidFill>
                  <a:srgbClr val="000000"/>
                </a:solidFill>
              </a:rPr>
              <a:t> is the increase in value that a firm contributes to a product or service</a:t>
            </a:r>
            <a:r>
              <a:rPr lang="en-US" altLang="en-US" sz="2400" dirty="0" smtClean="0">
                <a:solidFill>
                  <a:srgbClr val="000000"/>
                </a:solidFill>
              </a:rPr>
              <a:t>.</a:t>
            </a:r>
          </a:p>
          <a:p>
            <a:pPr marL="457200" lvl="1" indent="0">
              <a:buClr>
                <a:srgbClr val="0033CC"/>
              </a:buClr>
              <a:buSzPct val="75000"/>
              <a:buNone/>
            </a:pPr>
            <a:endParaRPr lang="en-US" altLang="en-US" sz="2400" dirty="0">
              <a:solidFill>
                <a:srgbClr val="000000"/>
              </a:solidFill>
            </a:endParaRPr>
          </a:p>
          <a:p>
            <a:pPr lvl="1"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It is calculated by subtracting intermediate goods from the value of its sales.</a:t>
            </a:r>
          </a:p>
          <a:p>
            <a:pPr eaLnBrk="1" hangingPunct="1"/>
            <a:endParaRPr lang="en-US" altLang="en-US" sz="2400" dirty="0" smtClean="0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066800" y="3048000"/>
            <a:ext cx="71628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742950" lvl="1" indent="-28575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l"/>
            </a:pPr>
            <a:endParaRPr lang="en-US" altLang="en-US" sz="2800" dirty="0">
              <a:solidFill>
                <a:srgbClr val="0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16824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/>
              <a:t>Value Added Approach Eliminates Double Counting</a:t>
            </a:r>
            <a:endParaRPr lang="en-US" sz="3200" b="1" dirty="0" smtClean="0"/>
          </a:p>
        </p:txBody>
      </p:sp>
      <p:graphicFrame>
        <p:nvGraphicFramePr>
          <p:cNvPr id="36867" name="Object 5">
            <a:hlinkClick r:id="" action="ppaction://ole?verb=0"/>
          </p:cNvPr>
          <p:cNvGraphicFramePr>
            <a:graphicFrameLocks noGrp="1"/>
          </p:cNvGraphicFramePr>
          <p:nvPr>
            <p:ph type="body" idx="4294967295"/>
            <p:extLst>
              <p:ext uri="{D42A27DB-BD31-4B8C-83A1-F6EECF244321}">
                <p14:modId xmlns:p14="http://schemas.microsoft.com/office/powerpoint/2010/main" val="650625073"/>
              </p:ext>
            </p:extLst>
          </p:nvPr>
        </p:nvGraphicFramePr>
        <p:xfrm>
          <a:off x="609600" y="2289175"/>
          <a:ext cx="7661275" cy="395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4" imgW="8297045" imgH="4280732" progId="Word.Document.8">
                  <p:embed/>
                </p:oleObj>
              </mc:Choice>
              <mc:Fallback>
                <p:oleObj name="Document" r:id="rId4" imgW="8297045" imgH="4280732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 l="3506" t="-3831" r="4005"/>
                      <a:stretch>
                        <a:fillRect/>
                      </a:stretch>
                    </p:blipFill>
                    <p:spPr bwMode="auto">
                      <a:xfrm>
                        <a:off x="609600" y="2289175"/>
                        <a:ext cx="7661275" cy="395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3256" name="Group 8"/>
          <p:cNvGrpSpPr>
            <a:grpSpLocks/>
          </p:cNvGrpSpPr>
          <p:nvPr/>
        </p:nvGrpSpPr>
        <p:grpSpPr bwMode="auto">
          <a:xfrm>
            <a:off x="5122863" y="5046663"/>
            <a:ext cx="2794000" cy="965200"/>
            <a:chOff x="3464" y="3224"/>
            <a:chExt cx="1760" cy="608"/>
          </a:xfrm>
        </p:grpSpPr>
        <p:sp>
          <p:nvSpPr>
            <p:cNvPr id="36869" name="Oval 3"/>
            <p:cNvSpPr>
              <a:spLocks noChangeArrowheads="1"/>
            </p:cNvSpPr>
            <p:nvPr/>
          </p:nvSpPr>
          <p:spPr bwMode="auto">
            <a:xfrm>
              <a:off x="3464" y="3224"/>
              <a:ext cx="608" cy="272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 altLang="en-US">
                <a:solidFill>
                  <a:srgbClr val="000000"/>
                </a:solidFill>
                <a:latin typeface="Book Antiqua" pitchFamily="18" charset="0"/>
              </a:endParaRPr>
            </a:p>
          </p:txBody>
        </p:sp>
        <p:sp>
          <p:nvSpPr>
            <p:cNvPr id="36870" name="Oval 4"/>
            <p:cNvSpPr>
              <a:spLocks noChangeArrowheads="1"/>
            </p:cNvSpPr>
            <p:nvPr/>
          </p:nvSpPr>
          <p:spPr bwMode="auto">
            <a:xfrm>
              <a:off x="4616" y="3560"/>
              <a:ext cx="608" cy="272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 altLang="en-US">
                <a:solidFill>
                  <a:srgbClr val="000000"/>
                </a:solidFill>
                <a:latin typeface="Book Antiqua" pitchFamily="18" charset="0"/>
              </a:endParaRPr>
            </a:p>
          </p:txBody>
        </p:sp>
        <p:sp>
          <p:nvSpPr>
            <p:cNvPr id="36871" name="Line 6"/>
            <p:cNvSpPr>
              <a:spLocks noChangeShapeType="1"/>
            </p:cNvSpPr>
            <p:nvPr/>
          </p:nvSpPr>
          <p:spPr bwMode="auto">
            <a:xfrm>
              <a:off x="4088" y="3464"/>
              <a:ext cx="464" cy="12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4727376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/>
              <a:t>Calculating GDP</a:t>
            </a:r>
            <a:r>
              <a:rPr lang="en-US" sz="3200" b="1" dirty="0" smtClean="0">
                <a:solidFill>
                  <a:srgbClr val="000000"/>
                </a:solidFill>
              </a:rPr>
              <a:t>: Some </a:t>
            </a:r>
            <a:r>
              <a:rPr lang="en-US" sz="3200" b="1" dirty="0">
                <a:solidFill>
                  <a:srgbClr val="000000"/>
                </a:solidFill>
              </a:rPr>
              <a:t>Examples</a:t>
            </a:r>
            <a:endParaRPr lang="en-US" sz="3200" b="1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Selling your car to a neighbor does not add to GDP.</a:t>
            </a:r>
          </a:p>
          <a:p>
            <a:pPr eaLnBrk="1" hangingPunct="1"/>
            <a:r>
              <a:rPr lang="en-US" altLang="en-US" sz="2800" dirty="0" smtClean="0"/>
              <a:t>Selling your car to a used car dealer who sells your car to someone else for a higher price, does add to GDP.</a:t>
            </a:r>
          </a:p>
          <a:p>
            <a:pPr eaLnBrk="1" hangingPunct="1"/>
            <a:r>
              <a:rPr lang="en-US" altLang="en-US" sz="2800" dirty="0" smtClean="0"/>
              <a:t>The value added is the dealer's services.</a:t>
            </a:r>
          </a:p>
        </p:txBody>
      </p:sp>
    </p:spTree>
    <p:extLst>
      <p:ext uri="{BB962C8B-B14F-4D97-AF65-F5344CB8AC3E}">
        <p14:creationId xmlns:p14="http://schemas.microsoft.com/office/powerpoint/2010/main" val="193590957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 txBox="1">
            <a:spLocks noChangeArrowheads="1"/>
          </p:cNvSpPr>
          <p:nvPr/>
        </p:nvSpPr>
        <p:spPr bwMode="auto">
          <a:xfrm>
            <a:off x="1219200" y="2057400"/>
            <a:ext cx="6997700" cy="1752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30000"/>
              </a:spcBef>
              <a:buClr>
                <a:schemeClr val="tx1"/>
              </a:buClr>
              <a:defRPr/>
            </a:pP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 marL="342900" indent="-342900" algn="ctr" eaLnBrk="1" hangingPunct="1">
              <a:spcBef>
                <a:spcPct val="30000"/>
              </a:spcBef>
              <a:buClr>
                <a:schemeClr val="tx1"/>
              </a:buCl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National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Accounts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45945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/>
              <a:t>Calculating GDP:  Some Examples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229600" cy="4525963"/>
          </a:xfrm>
        </p:spPr>
        <p:txBody>
          <a:bodyPr/>
          <a:lstStyle/>
          <a:p>
            <a:r>
              <a:rPr lang="en-US" altLang="en-US" sz="2800" dirty="0" smtClean="0"/>
              <a:t>Selling a stock or bond does not add to GDP.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8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8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800" dirty="0" smtClean="0">
                <a:solidFill>
                  <a:srgbClr val="000000"/>
                </a:solidFill>
                <a:latin typeface="Arial" pitchFamily="34" charset="0"/>
              </a:rPr>
              <a:t>The 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stock broker's commission for the sales does add to GDP.</a:t>
            </a:r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1066800" y="3068638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u"/>
            </a:pP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58630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Calculating GDP:  Some Examples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Pension payments, welfare payments, employment insurance benefits, and other government transfer payments are not included in GDP.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4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4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400" dirty="0" smtClean="0">
                <a:solidFill>
                  <a:srgbClr val="000000"/>
                </a:solidFill>
                <a:latin typeface="Arial" pitchFamily="34" charset="0"/>
              </a:rPr>
              <a:t>The 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work of unpaid house spouses does not appear in GDP calculations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555366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smtClean="0"/>
              <a:t>Two Methods of Calculating GDP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There are two methods of calculating GDP: the </a:t>
            </a:r>
            <a:r>
              <a:rPr lang="en-US" altLang="en-US" sz="2800" b="1" u="sng" dirty="0" smtClean="0">
                <a:solidFill>
                  <a:srgbClr val="FF0000"/>
                </a:solidFill>
              </a:rPr>
              <a:t>expenditure approach </a:t>
            </a:r>
            <a:r>
              <a:rPr lang="en-US" altLang="en-US" sz="2800" dirty="0" smtClean="0"/>
              <a:t>and the </a:t>
            </a:r>
            <a:r>
              <a:rPr lang="en-US" altLang="en-US" sz="2800" b="1" u="sng" dirty="0" smtClean="0">
                <a:solidFill>
                  <a:srgbClr val="FF0000"/>
                </a:solidFill>
              </a:rPr>
              <a:t>income approach.</a:t>
            </a:r>
          </a:p>
          <a:p>
            <a:pPr eaLnBrk="1" hangingPunct="1"/>
            <a:endParaRPr lang="en-US" altLang="en-US" sz="2800" b="1" u="sng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800" dirty="0" smtClean="0"/>
              <a:t>This is because of the national income accounting identity.</a:t>
            </a:r>
          </a:p>
        </p:txBody>
      </p:sp>
    </p:spTree>
    <p:extLst>
      <p:ext uri="{BB962C8B-B14F-4D97-AF65-F5344CB8AC3E}">
        <p14:creationId xmlns:p14="http://schemas.microsoft.com/office/powerpoint/2010/main" val="7316436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The National Income Accounting Identity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 equality of output and income is an accounting identity in the national income accounts.</a:t>
            </a:r>
          </a:p>
          <a:p>
            <a:pPr eaLnBrk="1" hangingPunct="1"/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The identity can be seen in the circular flow of income in an economy.</a:t>
            </a:r>
          </a:p>
        </p:txBody>
      </p:sp>
    </p:spTree>
    <p:extLst>
      <p:ext uri="{BB962C8B-B14F-4D97-AF65-F5344CB8AC3E}">
        <p14:creationId xmlns:p14="http://schemas.microsoft.com/office/powerpoint/2010/main" val="19675515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dirty="0" smtClean="0"/>
              <a:t>The Expenditure Approach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The expenditure approach is shown on the bottom half of the circular flow.</a:t>
            </a:r>
          </a:p>
          <a:p>
            <a:pPr marL="0" indent="0" eaLnBrk="1" hangingPunct="1">
              <a:buNone/>
            </a:pPr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Specifically, GDP is equal to the sum of the four categories of expenditures.</a:t>
            </a:r>
          </a:p>
          <a:p>
            <a:pPr eaLnBrk="1" hangingPunct="1"/>
            <a:endParaRPr lang="en-US" altLang="en-US" sz="2400" dirty="0" smtClean="0"/>
          </a:p>
          <a:p>
            <a:pPr algn="ctr" eaLnBrk="1" hangingPunct="1">
              <a:lnSpc>
                <a:spcPct val="130000"/>
              </a:lnSpc>
              <a:buFont typeface="Monotype Sorts"/>
              <a:buNone/>
            </a:pPr>
            <a:r>
              <a:rPr lang="en-US" altLang="en-US" b="1" i="1" dirty="0" smtClean="0">
                <a:solidFill>
                  <a:srgbClr val="00B050"/>
                </a:solidFill>
              </a:rPr>
              <a:t>GDP = C + I + G + (X - IM)</a:t>
            </a:r>
          </a:p>
        </p:txBody>
      </p:sp>
    </p:spTree>
    <p:extLst>
      <p:ext uri="{BB962C8B-B14F-4D97-AF65-F5344CB8AC3E}">
        <p14:creationId xmlns:p14="http://schemas.microsoft.com/office/powerpoint/2010/main" val="30212219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dirty="0" smtClean="0"/>
              <a:t>Consumption (C)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When individuals receive income, they can spend it on domestic goods, save it, pay taxes, or buy foreign goods.</a:t>
            </a:r>
          </a:p>
          <a:p>
            <a:pPr eaLnBrk="1" hangingPunct="1"/>
            <a:endParaRPr lang="en-US" altLang="en-US" sz="2800" dirty="0" smtClean="0"/>
          </a:p>
          <a:p>
            <a:pPr lvl="0"/>
            <a:r>
              <a:rPr lang="en-US" altLang="en-US" sz="2800" dirty="0">
                <a:solidFill>
                  <a:srgbClr val="000000"/>
                </a:solidFill>
              </a:rPr>
              <a:t>Consumption is the largest and most important of the flows.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800" dirty="0" smtClean="0">
              <a:solidFill>
                <a:srgbClr val="000000"/>
              </a:solidFill>
              <a:latin typeface="Arial" pitchFamily="34" charset="0"/>
            </a:endParaRPr>
          </a:p>
          <a:p>
            <a:pPr lvl="0"/>
            <a:endParaRPr lang="en-US" altLang="en-US" sz="2800" dirty="0">
              <a:solidFill>
                <a:srgbClr val="000000"/>
              </a:solidFill>
              <a:latin typeface="Arial" pitchFamily="34" charset="0"/>
            </a:endParaRPr>
          </a:p>
          <a:p>
            <a:pPr lvl="0"/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It is also the most obvious way in which income received is returned to firms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1386004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Investment (I)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The portion of income that individuals save leaves the spending stream and goes into financial markets.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Business spending on equipment, structures, and inventories is counted as part of </a:t>
            </a:r>
            <a:r>
              <a:rPr lang="en-US" altLang="en-US" sz="2400" b="1" i="1" dirty="0" smtClean="0">
                <a:solidFill>
                  <a:schemeClr val="accent2"/>
                </a:solidFill>
              </a:rPr>
              <a:t>gross private investment</a:t>
            </a:r>
            <a:r>
              <a:rPr lang="en-US" altLang="en-US" sz="2400" dirty="0" smtClean="0"/>
              <a:t>, together with household spending on new owner-occupied housing.</a:t>
            </a:r>
          </a:p>
        </p:txBody>
      </p:sp>
    </p:spTree>
    <p:extLst>
      <p:ext uri="{BB962C8B-B14F-4D97-AF65-F5344CB8AC3E}">
        <p14:creationId xmlns:p14="http://schemas.microsoft.com/office/powerpoint/2010/main" val="82718760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Investment (I)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Economists differentiate between total or gross private domestic investment and the new investment that is above and beyond replacement investment.</a:t>
            </a:r>
            <a:r>
              <a:rPr lang="en-US" altLang="en-US" sz="2800" b="1" i="1" dirty="0">
                <a:solidFill>
                  <a:srgbClr val="800000"/>
                </a:solidFill>
                <a:latin typeface="Arial" pitchFamily="34" charset="0"/>
              </a:rPr>
              <a:t> </a:t>
            </a:r>
            <a:endParaRPr lang="en-US" altLang="en-US" sz="2800" b="1" i="1" dirty="0" smtClean="0">
              <a:solidFill>
                <a:srgbClr val="800000"/>
              </a:solidFill>
              <a:latin typeface="Arial" pitchFamily="34" charset="0"/>
            </a:endParaRPr>
          </a:p>
          <a:p>
            <a:endParaRPr lang="en-US" altLang="en-US" sz="2800" b="1" i="1" dirty="0" smtClean="0">
              <a:solidFill>
                <a:srgbClr val="800000"/>
              </a:solidFill>
              <a:latin typeface="Arial" pitchFamily="34" charset="0"/>
            </a:endParaRPr>
          </a:p>
          <a:p>
            <a:r>
              <a:rPr lang="en-US" altLang="en-US" sz="2800" b="1" i="1" dirty="0" smtClean="0">
                <a:solidFill>
                  <a:srgbClr val="800000"/>
                </a:solidFill>
                <a:latin typeface="Arial" pitchFamily="34" charset="0"/>
              </a:rPr>
              <a:t>Net </a:t>
            </a:r>
            <a:r>
              <a:rPr lang="en-US" altLang="en-US" sz="2800" b="1" i="1" dirty="0">
                <a:solidFill>
                  <a:srgbClr val="800000"/>
                </a:solidFill>
                <a:latin typeface="Arial" pitchFamily="34" charset="0"/>
              </a:rPr>
              <a:t>private investment 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– gross private investment less depreciation.</a:t>
            </a:r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191492" name="Rectangle 4"/>
          <p:cNvSpPr>
            <a:spLocks noChangeArrowheads="1"/>
          </p:cNvSpPr>
          <p:nvPr/>
        </p:nvSpPr>
        <p:spPr bwMode="auto">
          <a:xfrm>
            <a:off x="1066800" y="4038600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u"/>
            </a:pP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96513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1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Government Expenditures (G)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When individuals pay taxes, those taxes are either spent by government on goods and services or are returned to individuals in the form of transfer payments.</a:t>
            </a:r>
          </a:p>
        </p:txBody>
      </p:sp>
    </p:spTree>
    <p:extLst>
      <p:ext uri="{BB962C8B-B14F-4D97-AF65-F5344CB8AC3E}">
        <p14:creationId xmlns:p14="http://schemas.microsoft.com/office/powerpoint/2010/main" val="120207467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Government Expenditures (G)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Government payments for goods and services or investment in equipment and structures are referred to as 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government expenditures</a:t>
            </a:r>
            <a:r>
              <a:rPr lang="en-US" alt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0022441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National Income Accounting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In the mid-1930s, two Keynesians, Simon Kuznets and Richard Stone, began to develop this terminology.</a:t>
            </a:r>
          </a:p>
        </p:txBody>
      </p:sp>
    </p:spTree>
    <p:extLst>
      <p:ext uri="{BB962C8B-B14F-4D97-AF65-F5344CB8AC3E}">
        <p14:creationId xmlns:p14="http://schemas.microsoft.com/office/powerpoint/2010/main" val="438846277"/>
      </p:ext>
    </p:extLst>
  </p:cSld>
  <p:clrMapOvr>
    <a:masterClrMapping/>
  </p:clrMapOvr>
  <p:transition spd="slow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Government Expenditures (G)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There is a connection between the government and the financial markets.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8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8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800" dirty="0" smtClean="0">
                <a:solidFill>
                  <a:srgbClr val="000000"/>
                </a:solidFill>
                <a:latin typeface="Arial" pitchFamily="34" charset="0"/>
              </a:rPr>
              <a:t>If 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the government runs a deficit, it must borrow from financial markets to make up the difference.</a:t>
            </a:r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066800" y="3048000"/>
            <a:ext cx="77724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u"/>
            </a:pP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068159"/>
      </p:ext>
    </p:extLst>
  </p:cSld>
  <p:clrMapOvr>
    <a:masterClrMapping/>
  </p:clrMapOvr>
  <p:transition spd="slow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Net Exports (NX)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Spending on foreign goods escapes the system and does not add to domestic production, thus spending on imports are subtracted from total expenditures.</a:t>
            </a:r>
          </a:p>
        </p:txBody>
      </p:sp>
    </p:spTree>
    <p:extLst>
      <p:ext uri="{BB962C8B-B14F-4D97-AF65-F5344CB8AC3E}">
        <p14:creationId xmlns:p14="http://schemas.microsoft.com/office/powerpoint/2010/main" val="36465710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Net Exports (NX)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Exports to foreign nations are added to total expenditures.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8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8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800" dirty="0" smtClean="0">
                <a:solidFill>
                  <a:srgbClr val="000000"/>
                </a:solidFill>
                <a:latin typeface="Arial" pitchFamily="34" charset="0"/>
              </a:rPr>
              <a:t>These 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flows are usually combined into </a:t>
            </a:r>
            <a:r>
              <a:rPr lang="en-US" altLang="en-US" sz="2800" b="1" i="1" dirty="0">
                <a:solidFill>
                  <a:srgbClr val="800000"/>
                </a:solidFill>
                <a:latin typeface="Arial" pitchFamily="34" charset="0"/>
              </a:rPr>
              <a:t>net exports 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(exports minus imports).</a:t>
            </a:r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195588" name="Rectangle 4"/>
          <p:cNvSpPr>
            <a:spLocks noChangeArrowheads="1"/>
          </p:cNvSpPr>
          <p:nvPr/>
        </p:nvSpPr>
        <p:spPr bwMode="auto">
          <a:xfrm>
            <a:off x="1066800" y="3048000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u"/>
            </a:pP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16950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5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8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609600" y="2362200"/>
            <a:ext cx="7891463" cy="1201738"/>
          </a:xfrm>
        </p:spPr>
        <p:txBody>
          <a:bodyPr/>
          <a:lstStyle/>
          <a:p>
            <a:pPr eaLnBrk="1" hangingPunct="1"/>
            <a:r>
              <a:rPr lang="en-MY" altLang="en-US" sz="3600" b="1" dirty="0" smtClean="0"/>
              <a:t>How to calculate National Income?</a:t>
            </a:r>
          </a:p>
        </p:txBody>
      </p:sp>
    </p:spTree>
    <p:extLst>
      <p:ext uri="{BB962C8B-B14F-4D97-AF65-F5344CB8AC3E}">
        <p14:creationId xmlns:p14="http://schemas.microsoft.com/office/powerpoint/2010/main" val="24196556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ChangeArrowheads="1"/>
          </p:cNvSpPr>
          <p:nvPr/>
        </p:nvSpPr>
        <p:spPr bwMode="auto">
          <a:xfrm>
            <a:off x="1104900" y="657225"/>
            <a:ext cx="7391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600" b="1" dirty="0" smtClean="0">
                <a:solidFill>
                  <a:srgbClr val="7D0013"/>
                </a:solidFill>
                <a:latin typeface="Arial" pitchFamily="34" charset="0"/>
                <a:sym typeface="Wingdings 3" pitchFamily="18" charset="2"/>
              </a:rPr>
              <a:t>The </a:t>
            </a:r>
            <a:r>
              <a:rPr lang="en-US" altLang="en-US" sz="3600" b="1" dirty="0">
                <a:solidFill>
                  <a:srgbClr val="7D0013"/>
                </a:solidFill>
                <a:latin typeface="Arial" pitchFamily="34" charset="0"/>
                <a:sym typeface="Wingdings 3" pitchFamily="18" charset="2"/>
              </a:rPr>
              <a:t>Expenditure Approach</a:t>
            </a:r>
          </a:p>
        </p:txBody>
      </p:sp>
      <p:sp>
        <p:nvSpPr>
          <p:cNvPr id="1971327" name="Rectangle 127"/>
          <p:cNvSpPr>
            <a:spLocks noChangeArrowheads="1"/>
          </p:cNvSpPr>
          <p:nvPr/>
        </p:nvSpPr>
        <p:spPr bwMode="auto">
          <a:xfrm>
            <a:off x="1371600" y="14478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Personal Consumption Expenditures (</a:t>
            </a:r>
            <a:r>
              <a:rPr lang="en-US" altLang="en-US" sz="1800" i="1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C</a:t>
            </a: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1328" name="Rectangle 128"/>
          <p:cNvSpPr>
            <a:spLocks noChangeArrowheads="1"/>
          </p:cNvSpPr>
          <p:nvPr/>
        </p:nvSpPr>
        <p:spPr bwMode="auto">
          <a:xfrm>
            <a:off x="1371600" y="2054225"/>
            <a:ext cx="7010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personal consumption expenditures (</a:t>
            </a:r>
            <a:r>
              <a:rPr lang="en-US" altLang="en-US" sz="1800" b="1" i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C</a:t>
            </a:r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consumers on goods and services.</a:t>
            </a:r>
          </a:p>
        </p:txBody>
      </p:sp>
      <p:sp>
        <p:nvSpPr>
          <p:cNvPr id="1971329" name="Rectangle 129"/>
          <p:cNvSpPr>
            <a:spLocks noChangeArrowheads="1"/>
          </p:cNvSpPr>
          <p:nvPr/>
        </p:nvSpPr>
        <p:spPr bwMode="auto">
          <a:xfrm>
            <a:off x="1371600" y="31242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durable goods :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Goods that last a relatively long time, such as cars and household appliances. </a:t>
            </a:r>
          </a:p>
        </p:txBody>
      </p:sp>
      <p:sp>
        <p:nvSpPr>
          <p:cNvPr id="1971330" name="Rectangle 130"/>
          <p:cNvSpPr>
            <a:spLocks noChangeArrowheads="1"/>
          </p:cNvSpPr>
          <p:nvPr/>
        </p:nvSpPr>
        <p:spPr bwMode="auto">
          <a:xfrm>
            <a:off x="1371600" y="39624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nondurable goods :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Goods that are used up fairly</a:t>
            </a:r>
          </a:p>
          <a:p>
            <a:pPr eaLnBrk="1" hangingPunct="1"/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quickly, such as food and clothing.</a:t>
            </a:r>
          </a:p>
        </p:txBody>
      </p:sp>
      <p:sp>
        <p:nvSpPr>
          <p:cNvPr id="1971331" name="Rectangle 131"/>
          <p:cNvSpPr>
            <a:spLocks noChangeArrowheads="1"/>
          </p:cNvSpPr>
          <p:nvPr/>
        </p:nvSpPr>
        <p:spPr bwMode="auto">
          <a:xfrm>
            <a:off x="1379538" y="4800600"/>
            <a:ext cx="6973887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services :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things we buy that do not involve the production of physical things, such as legal and medical services and education. </a:t>
            </a:r>
          </a:p>
        </p:txBody>
      </p:sp>
    </p:spTree>
    <p:extLst>
      <p:ext uri="{BB962C8B-B14F-4D97-AF65-F5344CB8AC3E}">
        <p14:creationId xmlns:p14="http://schemas.microsoft.com/office/powerpoint/2010/main" val="275880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7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1327" grpId="0"/>
      <p:bldP spid="1971328" grpId="0" autoUpdateAnimBg="0"/>
      <p:bldP spid="1971329" grpId="0" autoUpdateAnimBg="0"/>
      <p:bldP spid="1971330" grpId="0" autoUpdateAnimBg="0"/>
      <p:bldP spid="1971331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24" name="Rectangle 4"/>
          <p:cNvSpPr>
            <a:spLocks noChangeArrowheads="1"/>
          </p:cNvSpPr>
          <p:nvPr/>
        </p:nvSpPr>
        <p:spPr bwMode="auto">
          <a:xfrm>
            <a:off x="1219200" y="10668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24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6325" name="Rectangle 5"/>
          <p:cNvSpPr>
            <a:spLocks noChangeArrowheads="1"/>
          </p:cNvSpPr>
          <p:nvPr/>
        </p:nvSpPr>
        <p:spPr bwMode="auto">
          <a:xfrm>
            <a:off x="1143000" y="1752600"/>
            <a:ext cx="7315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1800" b="1" i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Total</a:t>
            </a:r>
          </a:p>
          <a:p>
            <a:pPr eaLnBrk="1" hangingPunct="1"/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investment in capital—that is, the purchase of new housing, plants, equipment, and inventory by the private (or nongovernment) sector.  </a:t>
            </a:r>
          </a:p>
        </p:txBody>
      </p:sp>
      <p:sp>
        <p:nvSpPr>
          <p:cNvPr id="1976326" name="Rectangle 6"/>
          <p:cNvSpPr>
            <a:spLocks noChangeArrowheads="1"/>
          </p:cNvSpPr>
          <p:nvPr/>
        </p:nvSpPr>
        <p:spPr bwMode="auto">
          <a:xfrm>
            <a:off x="1143000" y="2971800"/>
            <a:ext cx="7315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nonresidential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firms for machines, tools, plants, and so on. </a:t>
            </a:r>
          </a:p>
        </p:txBody>
      </p:sp>
      <p:sp>
        <p:nvSpPr>
          <p:cNvPr id="1976327" name="Rectangle 7"/>
          <p:cNvSpPr>
            <a:spLocks noChangeArrowheads="1"/>
          </p:cNvSpPr>
          <p:nvPr/>
        </p:nvSpPr>
        <p:spPr bwMode="auto">
          <a:xfrm>
            <a:off x="1143000" y="3924300"/>
            <a:ext cx="7315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residential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households and firms on new houses and apartment buildings. </a:t>
            </a:r>
          </a:p>
        </p:txBody>
      </p:sp>
    </p:spTree>
    <p:extLst>
      <p:ext uri="{BB962C8B-B14F-4D97-AF65-F5344CB8AC3E}">
        <p14:creationId xmlns:p14="http://schemas.microsoft.com/office/powerpoint/2010/main" val="38323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24" grpId="0"/>
      <p:bldP spid="1976325" grpId="0" autoUpdateAnimBg="0"/>
      <p:bldP spid="1976326" grpId="0" autoUpdateAnimBg="0"/>
      <p:bldP spid="197632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ChangeArrowheads="1"/>
          </p:cNvSpPr>
          <p:nvPr/>
        </p:nvSpPr>
        <p:spPr bwMode="auto">
          <a:xfrm>
            <a:off x="1447800" y="12573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24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3256" name="Rectangle 8"/>
          <p:cNvSpPr>
            <a:spLocks noChangeArrowheads="1"/>
          </p:cNvSpPr>
          <p:nvPr/>
        </p:nvSpPr>
        <p:spPr bwMode="auto">
          <a:xfrm>
            <a:off x="1600200" y="2438400"/>
            <a:ext cx="6781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change in business inventories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amount by which firms’ inventories change during a period. Inventories are the goods that firms produce now but intend to sell later. </a:t>
            </a:r>
          </a:p>
        </p:txBody>
      </p:sp>
      <p:sp>
        <p:nvSpPr>
          <p:cNvPr id="1973257" name="Rectangle 9"/>
          <p:cNvSpPr>
            <a:spLocks noChangeArrowheads="1"/>
          </p:cNvSpPr>
          <p:nvPr/>
        </p:nvSpPr>
        <p:spPr bwMode="auto">
          <a:xfrm>
            <a:off x="1389063" y="3948113"/>
            <a:ext cx="6459537" cy="381000"/>
          </a:xfrm>
          <a:prstGeom prst="rect">
            <a:avLst/>
          </a:prstGeom>
          <a:solidFill>
            <a:srgbClr val="FFF0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/>
          <a:p>
            <a:pPr marL="350838" indent="-350838" algn="ctr" eaLnBrk="1" hangingPunct="1"/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GDP = Final sales + Change in business inventories</a:t>
            </a:r>
          </a:p>
        </p:txBody>
      </p:sp>
      <p:sp>
        <p:nvSpPr>
          <p:cNvPr id="1973258" name="Rectangle 10"/>
          <p:cNvSpPr>
            <a:spLocks noChangeArrowheads="1"/>
          </p:cNvSpPr>
          <p:nvPr/>
        </p:nvSpPr>
        <p:spPr bwMode="auto">
          <a:xfrm>
            <a:off x="1371600" y="1905000"/>
            <a:ext cx="7010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600" i="1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Change in Business Inventories</a:t>
            </a:r>
          </a:p>
        </p:txBody>
      </p:sp>
    </p:spTree>
    <p:extLst>
      <p:ext uri="{BB962C8B-B14F-4D97-AF65-F5344CB8AC3E}">
        <p14:creationId xmlns:p14="http://schemas.microsoft.com/office/powerpoint/2010/main" val="41570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3256" grpId="0" autoUpdateAnimBg="0"/>
      <p:bldP spid="1973257" grpId="0" animBg="1"/>
      <p:bldP spid="1973258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228600" y="0"/>
            <a:ext cx="838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EEDBD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C1B5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91440" anchor="b"/>
          <a:lstStyle/>
          <a:p>
            <a:pPr algn="ctr" eaLnBrk="1" hangingPunct="1"/>
            <a:r>
              <a:rPr lang="en-US" altLang="en-US" sz="3600" b="1" dirty="0">
                <a:latin typeface="Arial" pitchFamily="34" charset="0"/>
                <a:sym typeface="Wingdings 3" pitchFamily="18" charset="2"/>
              </a:rPr>
              <a:t>Calculating GDP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371600" y="990600"/>
            <a:ext cx="7391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800" dirty="0">
                <a:solidFill>
                  <a:srgbClr val="7D0013"/>
                </a:solidFill>
                <a:latin typeface="Arial" pitchFamily="34" charset="0"/>
                <a:sym typeface="Wingdings 3" pitchFamily="18" charset="2"/>
              </a:rPr>
              <a:t>The Expenditure Approach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371600" y="14478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1800" i="1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4277" name="Rectangle 5"/>
          <p:cNvSpPr>
            <a:spLocks noChangeArrowheads="1"/>
          </p:cNvSpPr>
          <p:nvPr/>
        </p:nvSpPr>
        <p:spPr bwMode="auto">
          <a:xfrm>
            <a:off x="2362200" y="2438400"/>
            <a:ext cx="533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depreciation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amount by which an asset’s value falls in a given period.</a:t>
            </a:r>
          </a:p>
        </p:txBody>
      </p:sp>
      <p:sp>
        <p:nvSpPr>
          <p:cNvPr id="1974279" name="Rectangle 7"/>
          <p:cNvSpPr>
            <a:spLocks noChangeArrowheads="1"/>
          </p:cNvSpPr>
          <p:nvPr/>
        </p:nvSpPr>
        <p:spPr bwMode="auto">
          <a:xfrm>
            <a:off x="1371600" y="1905000"/>
            <a:ext cx="7010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600" i="1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Gross Investment versus Net Investment</a:t>
            </a:r>
          </a:p>
        </p:txBody>
      </p:sp>
      <p:sp>
        <p:nvSpPr>
          <p:cNvPr id="1974280" name="Rectangle 8"/>
          <p:cNvSpPr>
            <a:spLocks noChangeArrowheads="1"/>
          </p:cNvSpPr>
          <p:nvPr/>
        </p:nvSpPr>
        <p:spPr bwMode="auto">
          <a:xfrm>
            <a:off x="2362200" y="3200400"/>
            <a:ext cx="533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gross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total value of all newly produced capital goods (plant, equipment, housing, and inventory) produced in a given period.</a:t>
            </a:r>
          </a:p>
        </p:txBody>
      </p:sp>
      <p:sp>
        <p:nvSpPr>
          <p:cNvPr id="1974281" name="Rectangle 9"/>
          <p:cNvSpPr>
            <a:spLocks noChangeArrowheads="1"/>
          </p:cNvSpPr>
          <p:nvPr/>
        </p:nvSpPr>
        <p:spPr bwMode="auto">
          <a:xfrm>
            <a:off x="2362200" y="4495800"/>
            <a:ext cx="533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net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Gross investment minus depreciation.</a:t>
            </a:r>
          </a:p>
        </p:txBody>
      </p:sp>
      <p:sp>
        <p:nvSpPr>
          <p:cNvPr id="1974282" name="Rectangle 10"/>
          <p:cNvSpPr>
            <a:spLocks noChangeArrowheads="1"/>
          </p:cNvSpPr>
          <p:nvPr/>
        </p:nvSpPr>
        <p:spPr bwMode="auto">
          <a:xfrm>
            <a:off x="2362200" y="5410200"/>
            <a:ext cx="5410200" cy="457200"/>
          </a:xfrm>
          <a:prstGeom prst="rect">
            <a:avLst/>
          </a:prstGeom>
          <a:solidFill>
            <a:srgbClr val="FFF0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50838" indent="-350838" algn="ctr" eaLnBrk="1" hangingPunct="1"/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capital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end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of period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= capital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beginning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of period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+ net investment</a:t>
            </a:r>
          </a:p>
        </p:txBody>
      </p:sp>
    </p:spTree>
    <p:extLst>
      <p:ext uri="{BB962C8B-B14F-4D97-AF65-F5344CB8AC3E}">
        <p14:creationId xmlns:p14="http://schemas.microsoft.com/office/powerpoint/2010/main" val="323662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7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4277" grpId="0" autoUpdateAnimBg="0"/>
      <p:bldP spid="1974279" grpId="0" autoUpdateAnimBg="0"/>
      <p:bldP spid="1974280" grpId="0" autoUpdateAnimBg="0"/>
      <p:bldP spid="1974281" grpId="0" autoUpdateAnimBg="0"/>
      <p:bldP spid="197428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300" name="Rectangle 4"/>
          <p:cNvSpPr>
            <a:spLocks noChangeArrowheads="1"/>
          </p:cNvSpPr>
          <p:nvPr/>
        </p:nvSpPr>
        <p:spPr bwMode="auto">
          <a:xfrm>
            <a:off x="1242060" y="92964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Government Consumption and Gross Investment (</a:t>
            </a:r>
            <a:r>
              <a:rPr lang="en-US" altLang="en-US" sz="20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</a:t>
            </a: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5301" name="Rectangle 5"/>
          <p:cNvSpPr>
            <a:spLocks noChangeArrowheads="1"/>
          </p:cNvSpPr>
          <p:nvPr/>
        </p:nvSpPr>
        <p:spPr bwMode="auto">
          <a:xfrm>
            <a:off x="1249680" y="1371600"/>
            <a:ext cx="533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government consumption and gross investment (</a:t>
            </a:r>
            <a:r>
              <a:rPr lang="en-US" altLang="en-US" sz="1800" b="1" i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</a:t>
            </a:r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 </a:t>
            </a:r>
            <a:r>
              <a:rPr lang="en-US" altLang="en-US" sz="1800" dirty="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federal, state, and local governments for final goods and services.</a:t>
            </a:r>
          </a:p>
        </p:txBody>
      </p:sp>
      <p:sp>
        <p:nvSpPr>
          <p:cNvPr id="1975306" name="Rectangle 10"/>
          <p:cNvSpPr>
            <a:spLocks noChangeArrowheads="1"/>
          </p:cNvSpPr>
          <p:nvPr/>
        </p:nvSpPr>
        <p:spPr bwMode="auto">
          <a:xfrm>
            <a:off x="1242060" y="345567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Net Exports (</a:t>
            </a:r>
            <a:r>
              <a:rPr lang="en-US" altLang="en-US" sz="20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EX</a:t>
            </a: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 - </a:t>
            </a:r>
            <a:r>
              <a:rPr lang="en-US" altLang="en-US" sz="20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IM</a:t>
            </a: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5307" name="Rectangle 11"/>
          <p:cNvSpPr>
            <a:spLocks noChangeArrowheads="1"/>
          </p:cNvSpPr>
          <p:nvPr/>
        </p:nvSpPr>
        <p:spPr bwMode="auto">
          <a:xfrm>
            <a:off x="1261872" y="3886200"/>
            <a:ext cx="533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net exports (</a:t>
            </a:r>
            <a:r>
              <a:rPr lang="en-US" altLang="en-US" sz="1800" b="1" i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EX</a:t>
            </a:r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 -</a:t>
            </a:r>
            <a:r>
              <a:rPr lang="en-US" altLang="en-US" sz="1800" b="1" i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 IM</a:t>
            </a:r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 </a:t>
            </a:r>
            <a:r>
              <a:rPr lang="en-US" altLang="en-US" sz="1800" dirty="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difference between exports (sales to foreigners of U.S.-produced goods and services) and imports (U.S. purchases of goods and services from abroad). The figure can be positive or negative. </a:t>
            </a:r>
          </a:p>
        </p:txBody>
      </p:sp>
    </p:spTree>
    <p:extLst>
      <p:ext uri="{BB962C8B-B14F-4D97-AF65-F5344CB8AC3E}">
        <p14:creationId xmlns:p14="http://schemas.microsoft.com/office/powerpoint/2010/main" val="80000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5300" grpId="0"/>
      <p:bldP spid="1975301" grpId="0" autoUpdateAnimBg="0"/>
      <p:bldP spid="1975306" grpId="0"/>
      <p:bldP spid="1975307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81000" y="838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00"/>
                </a:solidFill>
              </a:rPr>
              <a:t>The Expenditure Approach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193657"/>
              </p:ext>
            </p:extLst>
          </p:nvPr>
        </p:nvGraphicFramePr>
        <p:xfrm>
          <a:off x="838200" y="2057400"/>
          <a:ext cx="7010400" cy="2758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9530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 </a:t>
                      </a:r>
                    </a:p>
                    <a:p>
                      <a:pPr algn="ctr"/>
                      <a:r>
                        <a:rPr lang="en-US" dirty="0" smtClean="0"/>
                        <a:t>(RM</a:t>
                      </a:r>
                      <a:r>
                        <a:rPr lang="en-US" baseline="0" dirty="0" smtClean="0"/>
                        <a:t> billion)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Consumption expenditure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9,675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n-US" dirty="0" smtClean="0"/>
                        <a:t>Investment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2,140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Government expenditure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2,671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 export </a:t>
                      </a:r>
                    </a:p>
                    <a:p>
                      <a:r>
                        <a:rPr lang="en-US" dirty="0" smtClean="0"/>
                        <a:t>(Export</a:t>
                      </a:r>
                      <a:r>
                        <a:rPr lang="en-US" baseline="0" dirty="0" smtClean="0"/>
                        <a:t> minus import)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-711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GDP 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13,775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115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National Income Accounting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They developed 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national income accounting – </a:t>
            </a:r>
            <a:r>
              <a:rPr lang="en-US" altLang="en-US" sz="2800" dirty="0" smtClean="0"/>
              <a:t>a set of rules and definitions for measuring economic activity in the aggregate economy – that is, in the economy as a whole.</a:t>
            </a:r>
          </a:p>
        </p:txBody>
      </p:sp>
    </p:spTree>
    <p:extLst>
      <p:ext uri="{BB962C8B-B14F-4D97-AF65-F5344CB8AC3E}">
        <p14:creationId xmlns:p14="http://schemas.microsoft.com/office/powerpoint/2010/main" val="2423810284"/>
      </p:ext>
    </p:extLst>
  </p:cSld>
  <p:clrMapOvr>
    <a:masterClrMapping/>
  </p:clrMapOvr>
  <p:transition spd="slow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543800" cy="12017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The Incomes Approach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The income approach is shown on the top half of the circular flow.</a:t>
            </a:r>
          </a:p>
          <a:p>
            <a:pPr marL="0" indent="0" eaLnBrk="1" hangingPunct="1">
              <a:buNone/>
            </a:pPr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Firms make payments to households for supplying their services as factors of production.</a:t>
            </a:r>
          </a:p>
        </p:txBody>
      </p:sp>
    </p:spTree>
    <p:extLst>
      <p:ext uri="{BB962C8B-B14F-4D97-AF65-F5344CB8AC3E}">
        <p14:creationId xmlns:p14="http://schemas.microsoft.com/office/powerpoint/2010/main" val="32603104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The Incomes Approach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 i="1" dirty="0" smtClean="0">
                <a:solidFill>
                  <a:schemeClr val="accent2"/>
                </a:solidFill>
              </a:rPr>
              <a:t>National income</a:t>
            </a:r>
            <a:r>
              <a:rPr lang="en-US" altLang="en-US" sz="2400" dirty="0" smtClean="0"/>
              <a:t> is the total income earned by citizens and businesses of a country.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838200" y="2667000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It consists of employee compensation, rent, interest, and profits.</a:t>
            </a:r>
          </a:p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When we add indirect taxes (less subsidies) and depreciation to nations income, we have GDP.</a:t>
            </a:r>
          </a:p>
        </p:txBody>
      </p:sp>
    </p:spTree>
    <p:extLst>
      <p:ext uri="{BB962C8B-B14F-4D97-AF65-F5344CB8AC3E}">
        <p14:creationId xmlns:p14="http://schemas.microsoft.com/office/powerpoint/2010/main" val="340288016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2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2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6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The Incomes Approach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Wages, salaries and supplementary </a:t>
            </a:r>
            <a:r>
              <a:rPr lang="en-US" altLang="en-US" sz="2400" dirty="0" err="1" smtClean="0"/>
              <a:t>labour</a:t>
            </a:r>
            <a:r>
              <a:rPr lang="en-US" altLang="en-US" sz="2400" dirty="0" smtClean="0"/>
              <a:t> income that firms pay to workers constitute the largest component of GDP.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4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4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400" dirty="0" smtClean="0">
                <a:solidFill>
                  <a:srgbClr val="000000"/>
                </a:solidFill>
                <a:latin typeface="Arial" pitchFamily="34" charset="0"/>
              </a:rPr>
              <a:t>Corporate 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profits before taxes are also included in income.</a:t>
            </a:r>
          </a:p>
          <a:p>
            <a:pPr eaLnBrk="1" hangingPunct="1"/>
            <a:endParaRPr lang="en-US" altLang="en-US" sz="2400" dirty="0" smtClean="0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1143000" y="4038600"/>
            <a:ext cx="77724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u"/>
            </a:pP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5971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560070" y="533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en-US" sz="3600" b="1" dirty="0" smtClean="0"/>
              <a:t>The Incomes Approach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090460"/>
              </p:ext>
            </p:extLst>
          </p:nvPr>
        </p:nvGraphicFramePr>
        <p:xfrm>
          <a:off x="990600" y="1447800"/>
          <a:ext cx="7010400" cy="4516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9530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 </a:t>
                      </a:r>
                    </a:p>
                    <a:p>
                      <a:pPr algn="ctr"/>
                      <a:r>
                        <a:rPr lang="en-US" dirty="0" smtClean="0"/>
                        <a:t>(RM</a:t>
                      </a:r>
                      <a:r>
                        <a:rPr lang="en-US" baseline="0" dirty="0" smtClean="0"/>
                        <a:t> billion)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Wages/Salary</a:t>
                      </a:r>
                    </a:p>
                    <a:p>
                      <a:r>
                        <a:rPr lang="en-US" dirty="0" smtClean="0"/>
                        <a:t>(compensation of employees)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7,882</a:t>
                      </a:r>
                      <a:endParaRPr lang="en-US" dirty="0"/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en-US" dirty="0" smtClean="0"/>
                        <a:t>Rent,</a:t>
                      </a:r>
                      <a:r>
                        <a:rPr lang="en-US" baseline="0" dirty="0" smtClean="0"/>
                        <a:t> profit, net interest rate</a:t>
                      </a:r>
                    </a:p>
                    <a:p>
                      <a:r>
                        <a:rPr lang="en-US" baseline="0" dirty="0" smtClean="0"/>
                        <a:t>(net operating surplus)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Net domestic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product at factor cost (GDP</a:t>
                      </a:r>
                      <a:r>
                        <a:rPr lang="en-US" sz="1100" b="1" baseline="0" dirty="0" smtClean="0">
                          <a:solidFill>
                            <a:srgbClr val="FF0000"/>
                          </a:solidFill>
                        </a:rPr>
                        <a:t>FC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11,216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Indirect</a:t>
                      </a:r>
                      <a:r>
                        <a:rPr lang="en-US" baseline="0" dirty="0" smtClean="0"/>
                        <a:t> taxes – subsidies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Depreciation </a:t>
                      </a:r>
                    </a:p>
                    <a:p>
                      <a:r>
                        <a:rPr lang="en-US" dirty="0" smtClean="0"/>
                        <a:t>(capital</a:t>
                      </a:r>
                      <a:r>
                        <a:rPr lang="en-US" baseline="0" dirty="0" smtClean="0"/>
                        <a:t> consumption)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1,686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GDP (income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approach)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13,857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Statistical</a:t>
                      </a:r>
                      <a:r>
                        <a:rPr lang="en-US" baseline="0" dirty="0" smtClean="0"/>
                        <a:t> discrepancy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-82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GDP (expenditure approach)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13,775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8896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Equality of Income and Expenditure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Income and expenditures must be </a:t>
            </a:r>
            <a:r>
              <a:rPr lang="en-US" altLang="en-US" sz="2400" b="1" u="sng" dirty="0" smtClean="0">
                <a:solidFill>
                  <a:srgbClr val="FF0000"/>
                </a:solidFill>
              </a:rPr>
              <a:t>equal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400" dirty="0" smtClean="0"/>
              <a:t>because of the rules of double-entry bookkeeping.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Profit is the balancing item.</a:t>
            </a:r>
          </a:p>
        </p:txBody>
      </p:sp>
    </p:spTree>
    <p:extLst>
      <p:ext uri="{BB962C8B-B14F-4D97-AF65-F5344CB8AC3E}">
        <p14:creationId xmlns:p14="http://schemas.microsoft.com/office/powerpoint/2010/main" val="226105625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228600" y="2514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399132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b="1" i="1" dirty="0" smtClean="0">
                <a:solidFill>
                  <a:schemeClr val="accent2"/>
                </a:solidFill>
              </a:rPr>
              <a:t>Gross Domestic Product</a:t>
            </a:r>
            <a:r>
              <a:rPr lang="en-US" altLang="en-US" sz="2800" dirty="0" smtClean="0">
                <a:solidFill>
                  <a:schemeClr val="tx2"/>
                </a:solidFill>
              </a:rPr>
              <a:t> (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GDP</a:t>
            </a:r>
            <a:r>
              <a:rPr lang="en-US" altLang="en-US" sz="2800" dirty="0" smtClean="0">
                <a:solidFill>
                  <a:schemeClr val="tx2"/>
                </a:solidFill>
              </a:rPr>
              <a:t>)</a:t>
            </a:r>
            <a:r>
              <a:rPr lang="en-US" altLang="en-US" sz="2800" dirty="0" smtClean="0"/>
              <a:t> is the total market value of all final goods and services produced in an economy in a one-year period.</a:t>
            </a:r>
          </a:p>
          <a:p>
            <a:pPr eaLnBrk="1" hangingPunct="1"/>
            <a:r>
              <a:rPr lang="en-US" altLang="en-US" sz="2800" dirty="0" smtClean="0"/>
              <a:t>It is the single most-used economic measure.</a:t>
            </a:r>
          </a:p>
        </p:txBody>
      </p:sp>
    </p:spTree>
    <p:extLst>
      <p:ext uri="{BB962C8B-B14F-4D97-AF65-F5344CB8AC3E}">
        <p14:creationId xmlns:p14="http://schemas.microsoft.com/office/powerpoint/2010/main" val="2260186238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b="1" i="1" dirty="0" smtClean="0">
                <a:solidFill>
                  <a:schemeClr val="accent2"/>
                </a:solidFill>
              </a:rPr>
              <a:t>Gross National Product</a:t>
            </a:r>
            <a:r>
              <a:rPr lang="en-US" altLang="en-US" sz="2800" dirty="0" smtClean="0">
                <a:solidFill>
                  <a:schemeClr val="tx2"/>
                </a:solidFill>
              </a:rPr>
              <a:t> (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GNP</a:t>
            </a:r>
            <a:r>
              <a:rPr lang="en-US" altLang="en-US" sz="2800" dirty="0" smtClean="0">
                <a:solidFill>
                  <a:schemeClr val="tx2"/>
                </a:solidFill>
              </a:rPr>
              <a:t>)</a:t>
            </a:r>
            <a:r>
              <a:rPr lang="en-US" altLang="en-US" sz="2800" dirty="0" smtClean="0"/>
              <a:t> is the aggregate final output of citizens and businesses of an economy in one year.  </a:t>
            </a:r>
          </a:p>
        </p:txBody>
      </p:sp>
    </p:spTree>
    <p:extLst>
      <p:ext uri="{BB962C8B-B14F-4D97-AF65-F5344CB8AC3E}">
        <p14:creationId xmlns:p14="http://schemas.microsoft.com/office/powerpoint/2010/main" val="3355795468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GDP measures the economic activity that occurs within a country.</a:t>
            </a:r>
          </a:p>
          <a:p>
            <a:pPr eaLnBrk="1" hangingPunct="1"/>
            <a:r>
              <a:rPr lang="en-US" altLang="en-US" sz="2800" dirty="0" smtClean="0"/>
              <a:t>GNP measures the economic activity of the citizens and businesses of a country.</a:t>
            </a:r>
          </a:p>
        </p:txBody>
      </p:sp>
    </p:spTree>
    <p:extLst>
      <p:ext uri="{BB962C8B-B14F-4D97-AF65-F5344CB8AC3E}">
        <p14:creationId xmlns:p14="http://schemas.microsoft.com/office/powerpoint/2010/main" val="3777820980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Net foreign factor income is added to GDP to create the GNP.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381000" y="2590800"/>
            <a:ext cx="7924800" cy="321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914400" lvl="1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000" b="1" i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Net foreign factor income</a:t>
            </a:r>
            <a:r>
              <a:rPr lang="en-US" alt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is the income from foreign domestic factor sources minus foreign factor incomes earned domestically.</a:t>
            </a:r>
          </a:p>
          <a:p>
            <a:pPr marL="914400" lvl="1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 other words, we must add the foreign income of our citizens and subtract the income of residents who are not citizens.</a:t>
            </a:r>
          </a:p>
        </p:txBody>
      </p:sp>
    </p:spTree>
    <p:extLst>
      <p:ext uri="{BB962C8B-B14F-4D97-AF65-F5344CB8AC3E}">
        <p14:creationId xmlns:p14="http://schemas.microsoft.com/office/powerpoint/2010/main" val="232470396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2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Calculating GDP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Calculating GDP requires adding together million of goods and services.</a:t>
            </a: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1066800" y="3124200"/>
            <a:ext cx="73152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ctr">
              <a:spcBef>
                <a:spcPct val="20000"/>
              </a:spcBef>
              <a:buClr>
                <a:srgbClr val="0033CC"/>
              </a:buClr>
              <a:buSzPct val="75000"/>
            </a:pPr>
            <a:r>
              <a:rPr lang="en-US" altLang="en-US" sz="2400" dirty="0" smtClean="0">
                <a:solidFill>
                  <a:srgbClr val="FF0000"/>
                </a:solidFill>
                <a:latin typeface="Arial" pitchFamily="34" charset="0"/>
              </a:rPr>
              <a:t>“All </a:t>
            </a:r>
            <a:r>
              <a:rPr lang="en-US" altLang="en-US" sz="2400" dirty="0">
                <a:solidFill>
                  <a:srgbClr val="FF0000"/>
                </a:solidFill>
                <a:latin typeface="Arial" pitchFamily="34" charset="0"/>
              </a:rPr>
              <a:t>goods and services produced by an economy must be weighted, that is, each good and service must be multiplied by its </a:t>
            </a:r>
            <a:r>
              <a:rPr lang="en-US" altLang="en-US" sz="2400" dirty="0" smtClean="0">
                <a:solidFill>
                  <a:srgbClr val="FF0000"/>
                </a:solidFill>
                <a:latin typeface="Arial" pitchFamily="34" charset="0"/>
              </a:rPr>
              <a:t>price”.</a:t>
            </a:r>
            <a:endParaRPr lang="en-US" altLang="en-US" sz="2400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89703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build="p" autoUpdateAnimBg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2272</Template>
  <TotalTime>173</TotalTime>
  <Words>1714</Words>
  <Application>Microsoft Office PowerPoint</Application>
  <PresentationFormat>On-screen Show (4:3)</PresentationFormat>
  <Paragraphs>195</Paragraphs>
  <Slides>45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Diseño predeterminado</vt:lpstr>
      <vt:lpstr>Document</vt:lpstr>
      <vt:lpstr>Principles of Macroeconomics (SHAD1053)</vt:lpstr>
      <vt:lpstr>PowerPoint Presentation</vt:lpstr>
      <vt:lpstr>National Income Accounting</vt:lpstr>
      <vt:lpstr>National Income Accounting</vt:lpstr>
      <vt:lpstr>Measuring Total Economic Output of Goods and Services</vt:lpstr>
      <vt:lpstr>Measuring Total Economic Output of Goods and Services</vt:lpstr>
      <vt:lpstr>Measuring Total Economic Output of Goods and Services</vt:lpstr>
      <vt:lpstr>Measuring Total Economic Output of Goods and Services</vt:lpstr>
      <vt:lpstr>Calculating GDP</vt:lpstr>
      <vt:lpstr>Calculating GDP</vt:lpstr>
      <vt:lpstr>GDP is a Flow Concept</vt:lpstr>
      <vt:lpstr>GDP is a Flow Concept</vt:lpstr>
      <vt:lpstr>GDP Measures Final Output</vt:lpstr>
      <vt:lpstr>GDP Measures Final Output</vt:lpstr>
      <vt:lpstr>GDP Measures Final Output</vt:lpstr>
      <vt:lpstr>Two Ways of Eliminating Intermediate Goods</vt:lpstr>
      <vt:lpstr>Two Ways of Eliminating Intermediate Goods</vt:lpstr>
      <vt:lpstr>Value Added Approach Eliminates Double Counting</vt:lpstr>
      <vt:lpstr>Calculating GDP: Some Examples</vt:lpstr>
      <vt:lpstr>Calculating GDP:  Some Examples</vt:lpstr>
      <vt:lpstr>Calculating GDP:  Some Examples</vt:lpstr>
      <vt:lpstr>Two Methods of Calculating GDP</vt:lpstr>
      <vt:lpstr>The National Income Accounting Identity</vt:lpstr>
      <vt:lpstr>The Expenditure Approach</vt:lpstr>
      <vt:lpstr>Consumption (C)</vt:lpstr>
      <vt:lpstr>Investment (I)</vt:lpstr>
      <vt:lpstr>Investment (I)</vt:lpstr>
      <vt:lpstr>Government Expenditures (G)</vt:lpstr>
      <vt:lpstr>Government Expenditures (G)</vt:lpstr>
      <vt:lpstr>Government Expenditures (G)</vt:lpstr>
      <vt:lpstr>Net Exports (NX)</vt:lpstr>
      <vt:lpstr>Net Exports (NX)</vt:lpstr>
      <vt:lpstr>How to calculate National Income?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Incomes Approach</vt:lpstr>
      <vt:lpstr>The Incomes Approach</vt:lpstr>
      <vt:lpstr>The Incomes Approach</vt:lpstr>
      <vt:lpstr>PowerPoint Presentation</vt:lpstr>
      <vt:lpstr>Equality of Income and Expenditure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 (SHAD1013)</dc:title>
  <dc:creator>Mac</dc:creator>
  <cp:lastModifiedBy>shah</cp:lastModifiedBy>
  <cp:revision>27</cp:revision>
  <dcterms:created xsi:type="dcterms:W3CDTF">2016-09-05T03:19:32Z</dcterms:created>
  <dcterms:modified xsi:type="dcterms:W3CDTF">2016-09-07T05:27:16Z</dcterms:modified>
</cp:coreProperties>
</file>