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62" r:id="rId1"/>
    <p:sldMasterId id="2147483669" r:id="rId2"/>
    <p:sldMasterId id="2147483671" r:id="rId3"/>
    <p:sldMasterId id="2147483672" r:id="rId4"/>
  </p:sldMasterIdLst>
  <p:notesMasterIdLst>
    <p:notesMasterId r:id="rId24"/>
  </p:notesMasterIdLst>
  <p:sldIdLst>
    <p:sldId id="256" r:id="rId5"/>
    <p:sldId id="273" r:id="rId6"/>
    <p:sldId id="263" r:id="rId7"/>
    <p:sldId id="267" r:id="rId8"/>
    <p:sldId id="274" r:id="rId9"/>
    <p:sldId id="271" r:id="rId10"/>
    <p:sldId id="284" r:id="rId11"/>
    <p:sldId id="286" r:id="rId12"/>
    <p:sldId id="287" r:id="rId13"/>
    <p:sldId id="288" r:id="rId14"/>
    <p:sldId id="276" r:id="rId15"/>
    <p:sldId id="278" r:id="rId16"/>
    <p:sldId id="279" r:id="rId17"/>
    <p:sldId id="277" r:id="rId18"/>
    <p:sldId id="290" r:id="rId19"/>
    <p:sldId id="281" r:id="rId20"/>
    <p:sldId id="282" r:id="rId21"/>
    <p:sldId id="283" r:id="rId22"/>
    <p:sldId id="265"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74668-E9E4-4976-8F79-3C57B8BBEE5F}" v="1" dt="2023-06-26T13:18:26.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60"/>
  </p:normalViewPr>
  <p:slideViewPr>
    <p:cSldViewPr snapToGrid="0">
      <p:cViewPr varScale="1">
        <p:scale>
          <a:sx n="48" d="100"/>
          <a:sy n="48" d="100"/>
        </p:scale>
        <p:origin x="53" y="7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teswary Bojarajoo" userId="ab8aa88e5aa16e6b" providerId="LiveId" clId="{A0374668-E9E4-4976-8F79-3C57B8BBEE5F}"/>
    <pc:docChg chg="modSld">
      <pc:chgData name="Sharteswary Bojarajoo" userId="ab8aa88e5aa16e6b" providerId="LiveId" clId="{A0374668-E9E4-4976-8F79-3C57B8BBEE5F}" dt="2023-06-26T18:49:27.567" v="1" actId="1076"/>
      <pc:docMkLst>
        <pc:docMk/>
      </pc:docMkLst>
      <pc:sldChg chg="modSp">
        <pc:chgData name="Sharteswary Bojarajoo" userId="ab8aa88e5aa16e6b" providerId="LiveId" clId="{A0374668-E9E4-4976-8F79-3C57B8BBEE5F}" dt="2023-06-26T13:18:26.954" v="0"/>
        <pc:sldMkLst>
          <pc:docMk/>
          <pc:sldMk cId="831248095" sldId="267"/>
        </pc:sldMkLst>
        <pc:graphicFrameChg chg="mod">
          <ac:chgData name="Sharteswary Bojarajoo" userId="ab8aa88e5aa16e6b" providerId="LiveId" clId="{A0374668-E9E4-4976-8F79-3C57B8BBEE5F}" dt="2023-06-26T13:18:26.954" v="0"/>
          <ac:graphicFrameMkLst>
            <pc:docMk/>
            <pc:sldMk cId="831248095" sldId="267"/>
            <ac:graphicFrameMk id="3" creationId="{4AC1EE9F-7C51-3FC1-C4E5-8C5D98891DD1}"/>
          </ac:graphicFrameMkLst>
        </pc:graphicFrameChg>
      </pc:sldChg>
      <pc:sldChg chg="modSp mod">
        <pc:chgData name="Sharteswary Bojarajoo" userId="ab8aa88e5aa16e6b" providerId="LiveId" clId="{A0374668-E9E4-4976-8F79-3C57B8BBEE5F}" dt="2023-06-26T18:49:27.567" v="1" actId="1076"/>
        <pc:sldMkLst>
          <pc:docMk/>
          <pc:sldMk cId="2165286504" sldId="279"/>
        </pc:sldMkLst>
        <pc:picChg chg="mod">
          <ac:chgData name="Sharteswary Bojarajoo" userId="ab8aa88e5aa16e6b" providerId="LiveId" clId="{A0374668-E9E4-4976-8F79-3C57B8BBEE5F}" dt="2023-06-26T18:49:27.567" v="1" actId="1076"/>
          <ac:picMkLst>
            <pc:docMk/>
            <pc:sldMk cId="2165286504" sldId="279"/>
            <ac:picMk id="4" creationId="{85CFF59D-E688-B5C3-C9DF-DABA0175511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B30A9-0BE9-4189-9B9A-2519066E4921}"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MY"/>
        </a:p>
      </dgm:t>
    </dgm:pt>
    <dgm:pt modelId="{760DDACF-E81F-4ED6-A441-64939A6F49BE}">
      <dgm:prSet phldrT="[Text]"/>
      <dgm:spPr/>
      <dgm:t>
        <a:bodyPr/>
        <a:lstStyle/>
        <a:p>
          <a:r>
            <a:rPr lang="en-GB" dirty="0"/>
            <a:t>The administrator finds it challenging to remember upcoming grooming appointments. </a:t>
          </a:r>
          <a:endParaRPr lang="en-MY" dirty="0"/>
        </a:p>
      </dgm:t>
    </dgm:pt>
    <dgm:pt modelId="{C63AFCC7-727B-46C7-988A-698C97411B80}" type="parTrans" cxnId="{DC96043B-28AE-45E9-9BEE-9B810B363DB1}">
      <dgm:prSet/>
      <dgm:spPr/>
      <dgm:t>
        <a:bodyPr/>
        <a:lstStyle/>
        <a:p>
          <a:endParaRPr lang="en-MY"/>
        </a:p>
      </dgm:t>
    </dgm:pt>
    <dgm:pt modelId="{01B345E0-9A2D-4D45-9365-80FA2A009D89}" type="sibTrans" cxnId="{DC96043B-28AE-45E9-9BEE-9B810B363DB1}">
      <dgm:prSet/>
      <dgm:spPr/>
      <dgm:t>
        <a:bodyPr/>
        <a:lstStyle/>
        <a:p>
          <a:endParaRPr lang="en-MY"/>
        </a:p>
      </dgm:t>
    </dgm:pt>
    <dgm:pt modelId="{FD9EAD75-3EEB-449D-98D5-CB72B3321BD5}">
      <dgm:prSet phldrT="[Text]"/>
      <dgm:spPr/>
      <dgm:t>
        <a:bodyPr/>
        <a:lstStyle/>
        <a:p>
          <a:r>
            <a:rPr lang="en-GB" dirty="0"/>
            <a:t>On occasion, the administrator might not be accessible to respond to every query</a:t>
          </a:r>
          <a:endParaRPr lang="en-MY" dirty="0"/>
        </a:p>
      </dgm:t>
    </dgm:pt>
    <dgm:pt modelId="{04769FE2-4ECB-4C0E-B833-5BE0E3234571}" type="parTrans" cxnId="{6286B260-D0B3-492B-9ADC-03CF124A0A92}">
      <dgm:prSet/>
      <dgm:spPr/>
      <dgm:t>
        <a:bodyPr/>
        <a:lstStyle/>
        <a:p>
          <a:endParaRPr lang="en-MY"/>
        </a:p>
      </dgm:t>
    </dgm:pt>
    <dgm:pt modelId="{116CE142-870B-4975-A116-2BC008E23EE7}" type="sibTrans" cxnId="{6286B260-D0B3-492B-9ADC-03CF124A0A92}">
      <dgm:prSet/>
      <dgm:spPr/>
      <dgm:t>
        <a:bodyPr/>
        <a:lstStyle/>
        <a:p>
          <a:endParaRPr lang="en-MY"/>
        </a:p>
      </dgm:t>
    </dgm:pt>
    <dgm:pt modelId="{9B2189F9-358E-4BA6-9949-8FDAF1F328EE}">
      <dgm:prSet phldrT="[Text]"/>
      <dgm:spPr/>
      <dgm:t>
        <a:bodyPr/>
        <a:lstStyle/>
        <a:p>
          <a:r>
            <a:rPr lang="en-GB" dirty="0"/>
            <a:t>There is no platform for administrative tasks</a:t>
          </a:r>
          <a:endParaRPr lang="en-MY" dirty="0"/>
        </a:p>
      </dgm:t>
    </dgm:pt>
    <dgm:pt modelId="{37920FE5-7EA9-4927-A1A8-91DBD167AB0A}" type="parTrans" cxnId="{70C8BCA9-DDE2-4765-BBAB-5B84A1AC62B1}">
      <dgm:prSet/>
      <dgm:spPr/>
      <dgm:t>
        <a:bodyPr/>
        <a:lstStyle/>
        <a:p>
          <a:endParaRPr lang="en-MY"/>
        </a:p>
      </dgm:t>
    </dgm:pt>
    <dgm:pt modelId="{812D208A-265E-4494-9C83-2B4DDCBF8088}" type="sibTrans" cxnId="{70C8BCA9-DDE2-4765-BBAB-5B84A1AC62B1}">
      <dgm:prSet/>
      <dgm:spPr/>
      <dgm:t>
        <a:bodyPr/>
        <a:lstStyle/>
        <a:p>
          <a:endParaRPr lang="en-MY"/>
        </a:p>
      </dgm:t>
    </dgm:pt>
    <dgm:pt modelId="{5368F5EF-6206-4D12-9E39-E0E36A6690C6}">
      <dgm:prSet phldrT="[Text]"/>
      <dgm:spPr/>
      <dgm:t>
        <a:bodyPr/>
        <a:lstStyle/>
        <a:p>
          <a:r>
            <a:rPr lang="en-GB" dirty="0"/>
            <a:t>They do not have a platform for selling their pet items</a:t>
          </a:r>
          <a:endParaRPr lang="en-MY" dirty="0"/>
        </a:p>
      </dgm:t>
    </dgm:pt>
    <dgm:pt modelId="{182207EB-276D-4DBE-A9FB-93616FE98230}" type="parTrans" cxnId="{993EB733-A09B-4A61-8385-ACC681A27B2E}">
      <dgm:prSet/>
      <dgm:spPr/>
      <dgm:t>
        <a:bodyPr/>
        <a:lstStyle/>
        <a:p>
          <a:endParaRPr lang="en-MY"/>
        </a:p>
      </dgm:t>
    </dgm:pt>
    <dgm:pt modelId="{542BE2D2-E2E4-4599-B7F2-1C6E60028757}" type="sibTrans" cxnId="{993EB733-A09B-4A61-8385-ACC681A27B2E}">
      <dgm:prSet/>
      <dgm:spPr/>
      <dgm:t>
        <a:bodyPr/>
        <a:lstStyle/>
        <a:p>
          <a:endParaRPr lang="en-MY"/>
        </a:p>
      </dgm:t>
    </dgm:pt>
    <dgm:pt modelId="{E85323E2-A336-4602-8B69-08A840737FF5}">
      <dgm:prSet phldrT="[Text]"/>
      <dgm:spPr/>
      <dgm:t>
        <a:bodyPr/>
        <a:lstStyle/>
        <a:p>
          <a:r>
            <a:rPr lang="en-GB" dirty="0"/>
            <a:t>The administrator must contact each pet owner to inform them of the status of their pet's grooming. </a:t>
          </a:r>
          <a:endParaRPr lang="en-MY" dirty="0"/>
        </a:p>
      </dgm:t>
    </dgm:pt>
    <dgm:pt modelId="{C57F59FE-FC9C-4A05-A8BD-33A10A2248D9}" type="parTrans" cxnId="{FB9FF557-B5AB-4927-83D5-D02F1B1AEBB2}">
      <dgm:prSet/>
      <dgm:spPr/>
      <dgm:t>
        <a:bodyPr/>
        <a:lstStyle/>
        <a:p>
          <a:endParaRPr lang="en-MY"/>
        </a:p>
      </dgm:t>
    </dgm:pt>
    <dgm:pt modelId="{520CEB16-3E23-46CC-9949-3AC98FB6041E}" type="sibTrans" cxnId="{FB9FF557-B5AB-4927-83D5-D02F1B1AEBB2}">
      <dgm:prSet/>
      <dgm:spPr/>
      <dgm:t>
        <a:bodyPr/>
        <a:lstStyle/>
        <a:p>
          <a:endParaRPr lang="en-MY"/>
        </a:p>
      </dgm:t>
    </dgm:pt>
    <dgm:pt modelId="{1B52010B-F9DD-498F-8E08-8A7DC09F31ED}" type="pres">
      <dgm:prSet presAssocID="{DBDB30A9-0BE9-4189-9B9A-2519066E4921}" presName="diagram" presStyleCnt="0">
        <dgm:presLayoutVars>
          <dgm:dir/>
          <dgm:resizeHandles val="exact"/>
        </dgm:presLayoutVars>
      </dgm:prSet>
      <dgm:spPr/>
    </dgm:pt>
    <dgm:pt modelId="{14BDCAF9-D722-4FA8-BB49-840BF0178148}" type="pres">
      <dgm:prSet presAssocID="{760DDACF-E81F-4ED6-A441-64939A6F49BE}" presName="node" presStyleLbl="node1" presStyleIdx="0" presStyleCnt="5" custLinFactNeighborX="-1561">
        <dgm:presLayoutVars>
          <dgm:bulletEnabled val="1"/>
        </dgm:presLayoutVars>
      </dgm:prSet>
      <dgm:spPr/>
    </dgm:pt>
    <dgm:pt modelId="{C958B92E-9F07-4168-8EFA-A5345C387EED}" type="pres">
      <dgm:prSet presAssocID="{01B345E0-9A2D-4D45-9365-80FA2A009D89}" presName="sibTrans" presStyleCnt="0"/>
      <dgm:spPr/>
    </dgm:pt>
    <dgm:pt modelId="{8C78DF3B-A266-46DB-9303-2CCB22712825}" type="pres">
      <dgm:prSet presAssocID="{FD9EAD75-3EEB-449D-98D5-CB72B3321BD5}" presName="node" presStyleLbl="node1" presStyleIdx="1" presStyleCnt="5">
        <dgm:presLayoutVars>
          <dgm:bulletEnabled val="1"/>
        </dgm:presLayoutVars>
      </dgm:prSet>
      <dgm:spPr/>
    </dgm:pt>
    <dgm:pt modelId="{B9A3E8FA-C67F-4BB7-844D-37EDA1BCAF22}" type="pres">
      <dgm:prSet presAssocID="{116CE142-870B-4975-A116-2BC008E23EE7}" presName="sibTrans" presStyleCnt="0"/>
      <dgm:spPr/>
    </dgm:pt>
    <dgm:pt modelId="{628CDD7D-E7B2-46EC-9474-4D82E06599D1}" type="pres">
      <dgm:prSet presAssocID="{9B2189F9-358E-4BA6-9949-8FDAF1F328EE}" presName="node" presStyleLbl="node1" presStyleIdx="2" presStyleCnt="5">
        <dgm:presLayoutVars>
          <dgm:bulletEnabled val="1"/>
        </dgm:presLayoutVars>
      </dgm:prSet>
      <dgm:spPr/>
    </dgm:pt>
    <dgm:pt modelId="{87DD884D-F8D7-4F3C-AF1C-B8ABDB437D47}" type="pres">
      <dgm:prSet presAssocID="{812D208A-265E-4494-9C83-2B4DDCBF8088}" presName="sibTrans" presStyleCnt="0"/>
      <dgm:spPr/>
    </dgm:pt>
    <dgm:pt modelId="{2AB240BB-BAEE-44C3-8C54-F7CC7ECFE23A}" type="pres">
      <dgm:prSet presAssocID="{5368F5EF-6206-4D12-9E39-E0E36A6690C6}" presName="node" presStyleLbl="node1" presStyleIdx="3" presStyleCnt="5">
        <dgm:presLayoutVars>
          <dgm:bulletEnabled val="1"/>
        </dgm:presLayoutVars>
      </dgm:prSet>
      <dgm:spPr/>
    </dgm:pt>
    <dgm:pt modelId="{3DE251A3-1424-4764-9510-0E74D3BB6422}" type="pres">
      <dgm:prSet presAssocID="{542BE2D2-E2E4-4599-B7F2-1C6E60028757}" presName="sibTrans" presStyleCnt="0"/>
      <dgm:spPr/>
    </dgm:pt>
    <dgm:pt modelId="{074130DF-9872-4F17-BA5D-8E8A9C6944FE}" type="pres">
      <dgm:prSet presAssocID="{E85323E2-A336-4602-8B69-08A840737FF5}" presName="node" presStyleLbl="node1" presStyleIdx="4" presStyleCnt="5">
        <dgm:presLayoutVars>
          <dgm:bulletEnabled val="1"/>
        </dgm:presLayoutVars>
      </dgm:prSet>
      <dgm:spPr/>
    </dgm:pt>
  </dgm:ptLst>
  <dgm:cxnLst>
    <dgm:cxn modelId="{4B531103-C126-4881-B2B7-833F0102CCAB}" type="presOf" srcId="{5368F5EF-6206-4D12-9E39-E0E36A6690C6}" destId="{2AB240BB-BAEE-44C3-8C54-F7CC7ECFE23A}" srcOrd="0" destOrd="0" presId="urn:microsoft.com/office/officeart/2005/8/layout/default"/>
    <dgm:cxn modelId="{DD517626-B41E-405A-AD46-D630A68CA7A5}" type="presOf" srcId="{9B2189F9-358E-4BA6-9949-8FDAF1F328EE}" destId="{628CDD7D-E7B2-46EC-9474-4D82E06599D1}" srcOrd="0" destOrd="0" presId="urn:microsoft.com/office/officeart/2005/8/layout/default"/>
    <dgm:cxn modelId="{5195122D-41B5-4984-9E69-5B9F9E73DE34}" type="presOf" srcId="{DBDB30A9-0BE9-4189-9B9A-2519066E4921}" destId="{1B52010B-F9DD-498F-8E08-8A7DC09F31ED}" srcOrd="0" destOrd="0" presId="urn:microsoft.com/office/officeart/2005/8/layout/default"/>
    <dgm:cxn modelId="{993EB733-A09B-4A61-8385-ACC681A27B2E}" srcId="{DBDB30A9-0BE9-4189-9B9A-2519066E4921}" destId="{5368F5EF-6206-4D12-9E39-E0E36A6690C6}" srcOrd="3" destOrd="0" parTransId="{182207EB-276D-4DBE-A9FB-93616FE98230}" sibTransId="{542BE2D2-E2E4-4599-B7F2-1C6E60028757}"/>
    <dgm:cxn modelId="{DC96043B-28AE-45E9-9BEE-9B810B363DB1}" srcId="{DBDB30A9-0BE9-4189-9B9A-2519066E4921}" destId="{760DDACF-E81F-4ED6-A441-64939A6F49BE}" srcOrd="0" destOrd="0" parTransId="{C63AFCC7-727B-46C7-988A-698C97411B80}" sibTransId="{01B345E0-9A2D-4D45-9365-80FA2A009D89}"/>
    <dgm:cxn modelId="{6286B260-D0B3-492B-9ADC-03CF124A0A92}" srcId="{DBDB30A9-0BE9-4189-9B9A-2519066E4921}" destId="{FD9EAD75-3EEB-449D-98D5-CB72B3321BD5}" srcOrd="1" destOrd="0" parTransId="{04769FE2-4ECB-4C0E-B833-5BE0E3234571}" sibTransId="{116CE142-870B-4975-A116-2BC008E23EE7}"/>
    <dgm:cxn modelId="{0889604B-2B06-43BE-8DBD-36D325FCA618}" type="presOf" srcId="{760DDACF-E81F-4ED6-A441-64939A6F49BE}" destId="{14BDCAF9-D722-4FA8-BB49-840BF0178148}" srcOrd="0" destOrd="0" presId="urn:microsoft.com/office/officeart/2005/8/layout/default"/>
    <dgm:cxn modelId="{CEDDA477-CF94-4022-96D1-631FD2056C09}" type="presOf" srcId="{E85323E2-A336-4602-8B69-08A840737FF5}" destId="{074130DF-9872-4F17-BA5D-8E8A9C6944FE}" srcOrd="0" destOrd="0" presId="urn:microsoft.com/office/officeart/2005/8/layout/default"/>
    <dgm:cxn modelId="{FB9FF557-B5AB-4927-83D5-D02F1B1AEBB2}" srcId="{DBDB30A9-0BE9-4189-9B9A-2519066E4921}" destId="{E85323E2-A336-4602-8B69-08A840737FF5}" srcOrd="4" destOrd="0" parTransId="{C57F59FE-FC9C-4A05-A8BD-33A10A2248D9}" sibTransId="{520CEB16-3E23-46CC-9949-3AC98FB6041E}"/>
    <dgm:cxn modelId="{B72E4794-9AF4-4690-8D8B-5D5E40AB5AF2}" type="presOf" srcId="{FD9EAD75-3EEB-449D-98D5-CB72B3321BD5}" destId="{8C78DF3B-A266-46DB-9303-2CCB22712825}" srcOrd="0" destOrd="0" presId="urn:microsoft.com/office/officeart/2005/8/layout/default"/>
    <dgm:cxn modelId="{70C8BCA9-DDE2-4765-BBAB-5B84A1AC62B1}" srcId="{DBDB30A9-0BE9-4189-9B9A-2519066E4921}" destId="{9B2189F9-358E-4BA6-9949-8FDAF1F328EE}" srcOrd="2" destOrd="0" parTransId="{37920FE5-7EA9-4927-A1A8-91DBD167AB0A}" sibTransId="{812D208A-265E-4494-9C83-2B4DDCBF8088}"/>
    <dgm:cxn modelId="{7F37BB79-F377-40E6-9447-6A0B37C42252}" type="presParOf" srcId="{1B52010B-F9DD-498F-8E08-8A7DC09F31ED}" destId="{14BDCAF9-D722-4FA8-BB49-840BF0178148}" srcOrd="0" destOrd="0" presId="urn:microsoft.com/office/officeart/2005/8/layout/default"/>
    <dgm:cxn modelId="{953B2DAE-5CAF-4070-921C-7BC2A346C027}" type="presParOf" srcId="{1B52010B-F9DD-498F-8E08-8A7DC09F31ED}" destId="{C958B92E-9F07-4168-8EFA-A5345C387EED}" srcOrd="1" destOrd="0" presId="urn:microsoft.com/office/officeart/2005/8/layout/default"/>
    <dgm:cxn modelId="{EF7BD378-3E33-454C-8E2E-2AE346DB1C1B}" type="presParOf" srcId="{1B52010B-F9DD-498F-8E08-8A7DC09F31ED}" destId="{8C78DF3B-A266-46DB-9303-2CCB22712825}" srcOrd="2" destOrd="0" presId="urn:microsoft.com/office/officeart/2005/8/layout/default"/>
    <dgm:cxn modelId="{B6F6CB34-6F47-417E-8F45-83EAB373DBF7}" type="presParOf" srcId="{1B52010B-F9DD-498F-8E08-8A7DC09F31ED}" destId="{B9A3E8FA-C67F-4BB7-844D-37EDA1BCAF22}" srcOrd="3" destOrd="0" presId="urn:microsoft.com/office/officeart/2005/8/layout/default"/>
    <dgm:cxn modelId="{ABF4F2F1-A427-47AA-86ED-E18A39BE29DD}" type="presParOf" srcId="{1B52010B-F9DD-498F-8E08-8A7DC09F31ED}" destId="{628CDD7D-E7B2-46EC-9474-4D82E06599D1}" srcOrd="4" destOrd="0" presId="urn:microsoft.com/office/officeart/2005/8/layout/default"/>
    <dgm:cxn modelId="{8B6B411A-9EF3-45E2-AEA4-FECEA19D0931}" type="presParOf" srcId="{1B52010B-F9DD-498F-8E08-8A7DC09F31ED}" destId="{87DD884D-F8D7-4F3C-AF1C-B8ABDB437D47}" srcOrd="5" destOrd="0" presId="urn:microsoft.com/office/officeart/2005/8/layout/default"/>
    <dgm:cxn modelId="{E53D3931-2A66-4B62-807B-AC1440197EA3}" type="presParOf" srcId="{1B52010B-F9DD-498F-8E08-8A7DC09F31ED}" destId="{2AB240BB-BAEE-44C3-8C54-F7CC7ECFE23A}" srcOrd="6" destOrd="0" presId="urn:microsoft.com/office/officeart/2005/8/layout/default"/>
    <dgm:cxn modelId="{A0968363-7D0A-40A0-8646-F02C121140FA}" type="presParOf" srcId="{1B52010B-F9DD-498F-8E08-8A7DC09F31ED}" destId="{3DE251A3-1424-4764-9510-0E74D3BB6422}" srcOrd="7" destOrd="0" presId="urn:microsoft.com/office/officeart/2005/8/layout/default"/>
    <dgm:cxn modelId="{BB94CCEE-EFBE-4F84-B2DC-CDA676AAD691}" type="presParOf" srcId="{1B52010B-F9DD-498F-8E08-8A7DC09F31ED}" destId="{074130DF-9872-4F17-BA5D-8E8A9C6944F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B30A9-0BE9-4189-9B9A-2519066E4921}"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MY"/>
        </a:p>
      </dgm:t>
    </dgm:pt>
    <dgm:pt modelId="{760DDACF-E81F-4ED6-A441-64939A6F49BE}">
      <dgm:prSet phldrT="[Text]"/>
      <dgm:spPr/>
      <dgm:t>
        <a:bodyPr/>
        <a:lstStyle/>
        <a:p>
          <a:r>
            <a:rPr lang="en-GB" dirty="0"/>
            <a:t>There is no platform for scheduling pet grooming appointments or checking a groomer's availability on a specific day</a:t>
          </a:r>
          <a:endParaRPr lang="en-MY" dirty="0"/>
        </a:p>
      </dgm:t>
    </dgm:pt>
    <dgm:pt modelId="{C63AFCC7-727B-46C7-988A-698C97411B80}" type="parTrans" cxnId="{DC96043B-28AE-45E9-9BEE-9B810B363DB1}">
      <dgm:prSet/>
      <dgm:spPr/>
      <dgm:t>
        <a:bodyPr/>
        <a:lstStyle/>
        <a:p>
          <a:endParaRPr lang="en-MY"/>
        </a:p>
      </dgm:t>
    </dgm:pt>
    <dgm:pt modelId="{01B345E0-9A2D-4D45-9365-80FA2A009D89}" type="sibTrans" cxnId="{DC96043B-28AE-45E9-9BEE-9B810B363DB1}">
      <dgm:prSet/>
      <dgm:spPr/>
      <dgm:t>
        <a:bodyPr/>
        <a:lstStyle/>
        <a:p>
          <a:endParaRPr lang="en-MY"/>
        </a:p>
      </dgm:t>
    </dgm:pt>
    <dgm:pt modelId="{FD9EAD75-3EEB-449D-98D5-CB72B3321BD5}">
      <dgm:prSet phldrT="[Text]"/>
      <dgm:spPr/>
      <dgm:t>
        <a:bodyPr/>
        <a:lstStyle/>
        <a:p>
          <a:r>
            <a:rPr lang="en-GB" dirty="0"/>
            <a:t>Customers find it troublesome to make the trip to the store each time they need to buy something for their pets</a:t>
          </a:r>
          <a:endParaRPr lang="en-MY" dirty="0"/>
        </a:p>
      </dgm:t>
    </dgm:pt>
    <dgm:pt modelId="{04769FE2-4ECB-4C0E-B833-5BE0E3234571}" type="parTrans" cxnId="{6286B260-D0B3-492B-9ADC-03CF124A0A92}">
      <dgm:prSet/>
      <dgm:spPr/>
      <dgm:t>
        <a:bodyPr/>
        <a:lstStyle/>
        <a:p>
          <a:endParaRPr lang="en-MY"/>
        </a:p>
      </dgm:t>
    </dgm:pt>
    <dgm:pt modelId="{116CE142-870B-4975-A116-2BC008E23EE7}" type="sibTrans" cxnId="{6286B260-D0B3-492B-9ADC-03CF124A0A92}">
      <dgm:prSet/>
      <dgm:spPr/>
      <dgm:t>
        <a:bodyPr/>
        <a:lstStyle/>
        <a:p>
          <a:endParaRPr lang="en-MY"/>
        </a:p>
      </dgm:t>
    </dgm:pt>
    <dgm:pt modelId="{9B2189F9-358E-4BA6-9949-8FDAF1F328EE}">
      <dgm:prSet phldrT="[Text]"/>
      <dgm:spPr/>
      <dgm:t>
        <a:bodyPr/>
        <a:lstStyle/>
        <a:p>
          <a:r>
            <a:rPr lang="en-GB" dirty="0"/>
            <a:t>Sometimes, customers are not informed of the progress of their pet grooming. </a:t>
          </a:r>
          <a:endParaRPr lang="en-MY" dirty="0"/>
        </a:p>
      </dgm:t>
    </dgm:pt>
    <dgm:pt modelId="{37920FE5-7EA9-4927-A1A8-91DBD167AB0A}" type="parTrans" cxnId="{70C8BCA9-DDE2-4765-BBAB-5B84A1AC62B1}">
      <dgm:prSet/>
      <dgm:spPr/>
      <dgm:t>
        <a:bodyPr/>
        <a:lstStyle/>
        <a:p>
          <a:endParaRPr lang="en-MY"/>
        </a:p>
      </dgm:t>
    </dgm:pt>
    <dgm:pt modelId="{812D208A-265E-4494-9C83-2B4DDCBF8088}" type="sibTrans" cxnId="{70C8BCA9-DDE2-4765-BBAB-5B84A1AC62B1}">
      <dgm:prSet/>
      <dgm:spPr/>
      <dgm:t>
        <a:bodyPr/>
        <a:lstStyle/>
        <a:p>
          <a:endParaRPr lang="en-MY"/>
        </a:p>
      </dgm:t>
    </dgm:pt>
    <dgm:pt modelId="{1B52010B-F9DD-498F-8E08-8A7DC09F31ED}" type="pres">
      <dgm:prSet presAssocID="{DBDB30A9-0BE9-4189-9B9A-2519066E4921}" presName="diagram" presStyleCnt="0">
        <dgm:presLayoutVars>
          <dgm:dir/>
          <dgm:resizeHandles val="exact"/>
        </dgm:presLayoutVars>
      </dgm:prSet>
      <dgm:spPr/>
    </dgm:pt>
    <dgm:pt modelId="{14BDCAF9-D722-4FA8-BB49-840BF0178148}" type="pres">
      <dgm:prSet presAssocID="{760DDACF-E81F-4ED6-A441-64939A6F49BE}" presName="node" presStyleLbl="node1" presStyleIdx="0" presStyleCnt="3">
        <dgm:presLayoutVars>
          <dgm:bulletEnabled val="1"/>
        </dgm:presLayoutVars>
      </dgm:prSet>
      <dgm:spPr/>
    </dgm:pt>
    <dgm:pt modelId="{C958B92E-9F07-4168-8EFA-A5345C387EED}" type="pres">
      <dgm:prSet presAssocID="{01B345E0-9A2D-4D45-9365-80FA2A009D89}" presName="sibTrans" presStyleCnt="0"/>
      <dgm:spPr/>
    </dgm:pt>
    <dgm:pt modelId="{8C78DF3B-A266-46DB-9303-2CCB22712825}" type="pres">
      <dgm:prSet presAssocID="{FD9EAD75-3EEB-449D-98D5-CB72B3321BD5}" presName="node" presStyleLbl="node1" presStyleIdx="1" presStyleCnt="3">
        <dgm:presLayoutVars>
          <dgm:bulletEnabled val="1"/>
        </dgm:presLayoutVars>
      </dgm:prSet>
      <dgm:spPr/>
    </dgm:pt>
    <dgm:pt modelId="{B9A3E8FA-C67F-4BB7-844D-37EDA1BCAF22}" type="pres">
      <dgm:prSet presAssocID="{116CE142-870B-4975-A116-2BC008E23EE7}" presName="sibTrans" presStyleCnt="0"/>
      <dgm:spPr/>
    </dgm:pt>
    <dgm:pt modelId="{628CDD7D-E7B2-46EC-9474-4D82E06599D1}" type="pres">
      <dgm:prSet presAssocID="{9B2189F9-358E-4BA6-9949-8FDAF1F328EE}" presName="node" presStyleLbl="node1" presStyleIdx="2" presStyleCnt="3">
        <dgm:presLayoutVars>
          <dgm:bulletEnabled val="1"/>
        </dgm:presLayoutVars>
      </dgm:prSet>
      <dgm:spPr/>
    </dgm:pt>
  </dgm:ptLst>
  <dgm:cxnLst>
    <dgm:cxn modelId="{DD517626-B41E-405A-AD46-D630A68CA7A5}" type="presOf" srcId="{9B2189F9-358E-4BA6-9949-8FDAF1F328EE}" destId="{628CDD7D-E7B2-46EC-9474-4D82E06599D1}" srcOrd="0" destOrd="0" presId="urn:microsoft.com/office/officeart/2005/8/layout/default"/>
    <dgm:cxn modelId="{5195122D-41B5-4984-9E69-5B9F9E73DE34}" type="presOf" srcId="{DBDB30A9-0BE9-4189-9B9A-2519066E4921}" destId="{1B52010B-F9DD-498F-8E08-8A7DC09F31ED}" srcOrd="0" destOrd="0" presId="urn:microsoft.com/office/officeart/2005/8/layout/default"/>
    <dgm:cxn modelId="{DC96043B-28AE-45E9-9BEE-9B810B363DB1}" srcId="{DBDB30A9-0BE9-4189-9B9A-2519066E4921}" destId="{760DDACF-E81F-4ED6-A441-64939A6F49BE}" srcOrd="0" destOrd="0" parTransId="{C63AFCC7-727B-46C7-988A-698C97411B80}" sibTransId="{01B345E0-9A2D-4D45-9365-80FA2A009D89}"/>
    <dgm:cxn modelId="{6286B260-D0B3-492B-9ADC-03CF124A0A92}" srcId="{DBDB30A9-0BE9-4189-9B9A-2519066E4921}" destId="{FD9EAD75-3EEB-449D-98D5-CB72B3321BD5}" srcOrd="1" destOrd="0" parTransId="{04769FE2-4ECB-4C0E-B833-5BE0E3234571}" sibTransId="{116CE142-870B-4975-A116-2BC008E23EE7}"/>
    <dgm:cxn modelId="{0889604B-2B06-43BE-8DBD-36D325FCA618}" type="presOf" srcId="{760DDACF-E81F-4ED6-A441-64939A6F49BE}" destId="{14BDCAF9-D722-4FA8-BB49-840BF0178148}" srcOrd="0" destOrd="0" presId="urn:microsoft.com/office/officeart/2005/8/layout/default"/>
    <dgm:cxn modelId="{B72E4794-9AF4-4690-8D8B-5D5E40AB5AF2}" type="presOf" srcId="{FD9EAD75-3EEB-449D-98D5-CB72B3321BD5}" destId="{8C78DF3B-A266-46DB-9303-2CCB22712825}" srcOrd="0" destOrd="0" presId="urn:microsoft.com/office/officeart/2005/8/layout/default"/>
    <dgm:cxn modelId="{70C8BCA9-DDE2-4765-BBAB-5B84A1AC62B1}" srcId="{DBDB30A9-0BE9-4189-9B9A-2519066E4921}" destId="{9B2189F9-358E-4BA6-9949-8FDAF1F328EE}" srcOrd="2" destOrd="0" parTransId="{37920FE5-7EA9-4927-A1A8-91DBD167AB0A}" sibTransId="{812D208A-265E-4494-9C83-2B4DDCBF8088}"/>
    <dgm:cxn modelId="{7F37BB79-F377-40E6-9447-6A0B37C42252}" type="presParOf" srcId="{1B52010B-F9DD-498F-8E08-8A7DC09F31ED}" destId="{14BDCAF9-D722-4FA8-BB49-840BF0178148}" srcOrd="0" destOrd="0" presId="urn:microsoft.com/office/officeart/2005/8/layout/default"/>
    <dgm:cxn modelId="{953B2DAE-5CAF-4070-921C-7BC2A346C027}" type="presParOf" srcId="{1B52010B-F9DD-498F-8E08-8A7DC09F31ED}" destId="{C958B92E-9F07-4168-8EFA-A5345C387EED}" srcOrd="1" destOrd="0" presId="urn:microsoft.com/office/officeart/2005/8/layout/default"/>
    <dgm:cxn modelId="{EF7BD378-3E33-454C-8E2E-2AE346DB1C1B}" type="presParOf" srcId="{1B52010B-F9DD-498F-8E08-8A7DC09F31ED}" destId="{8C78DF3B-A266-46DB-9303-2CCB22712825}" srcOrd="2" destOrd="0" presId="urn:microsoft.com/office/officeart/2005/8/layout/default"/>
    <dgm:cxn modelId="{B6F6CB34-6F47-417E-8F45-83EAB373DBF7}" type="presParOf" srcId="{1B52010B-F9DD-498F-8E08-8A7DC09F31ED}" destId="{B9A3E8FA-C67F-4BB7-844D-37EDA1BCAF22}" srcOrd="3" destOrd="0" presId="urn:microsoft.com/office/officeart/2005/8/layout/default"/>
    <dgm:cxn modelId="{ABF4F2F1-A427-47AA-86ED-E18A39BE29DD}" type="presParOf" srcId="{1B52010B-F9DD-498F-8E08-8A7DC09F31ED}" destId="{628CDD7D-E7B2-46EC-9474-4D82E06599D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DCAF9-D722-4FA8-BB49-840BF0178148}">
      <dsp:nvSpPr>
        <dsp:cNvPr id="0" name=""/>
        <dsp:cNvSpPr/>
      </dsp:nvSpPr>
      <dsp:spPr>
        <a:xfrm>
          <a:off x="0" y="704804"/>
          <a:ext cx="3083891" cy="18503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The administrator finds it challenging to remember upcoming grooming appointments. </a:t>
          </a:r>
          <a:endParaRPr lang="en-MY" sz="2500" kern="1200" dirty="0"/>
        </a:p>
      </dsp:txBody>
      <dsp:txXfrm>
        <a:off x="0" y="704804"/>
        <a:ext cx="3083891" cy="1850334"/>
      </dsp:txXfrm>
    </dsp:sp>
    <dsp:sp modelId="{8C78DF3B-A266-46DB-9303-2CCB22712825}">
      <dsp:nvSpPr>
        <dsp:cNvPr id="0" name=""/>
        <dsp:cNvSpPr/>
      </dsp:nvSpPr>
      <dsp:spPr>
        <a:xfrm>
          <a:off x="3392280" y="704804"/>
          <a:ext cx="3083891" cy="18503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On occasion, the administrator might not be accessible to respond to every query</a:t>
          </a:r>
          <a:endParaRPr lang="en-MY" sz="2500" kern="1200" dirty="0"/>
        </a:p>
      </dsp:txBody>
      <dsp:txXfrm>
        <a:off x="3392280" y="704804"/>
        <a:ext cx="3083891" cy="1850334"/>
      </dsp:txXfrm>
    </dsp:sp>
    <dsp:sp modelId="{628CDD7D-E7B2-46EC-9474-4D82E06599D1}">
      <dsp:nvSpPr>
        <dsp:cNvPr id="0" name=""/>
        <dsp:cNvSpPr/>
      </dsp:nvSpPr>
      <dsp:spPr>
        <a:xfrm>
          <a:off x="6784560" y="704804"/>
          <a:ext cx="3083891" cy="18503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There is no platform for administrative tasks</a:t>
          </a:r>
          <a:endParaRPr lang="en-MY" sz="2500" kern="1200" dirty="0"/>
        </a:p>
      </dsp:txBody>
      <dsp:txXfrm>
        <a:off x="6784560" y="704804"/>
        <a:ext cx="3083891" cy="1850334"/>
      </dsp:txXfrm>
    </dsp:sp>
    <dsp:sp modelId="{2AB240BB-BAEE-44C3-8C54-F7CC7ECFE23A}">
      <dsp:nvSpPr>
        <dsp:cNvPr id="0" name=""/>
        <dsp:cNvSpPr/>
      </dsp:nvSpPr>
      <dsp:spPr>
        <a:xfrm>
          <a:off x="1696140" y="2863528"/>
          <a:ext cx="3083891" cy="18503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They do not have a platform for selling their pet items</a:t>
          </a:r>
          <a:endParaRPr lang="en-MY" sz="2500" kern="1200" dirty="0"/>
        </a:p>
      </dsp:txBody>
      <dsp:txXfrm>
        <a:off x="1696140" y="2863528"/>
        <a:ext cx="3083891" cy="1850334"/>
      </dsp:txXfrm>
    </dsp:sp>
    <dsp:sp modelId="{074130DF-9872-4F17-BA5D-8E8A9C6944FE}">
      <dsp:nvSpPr>
        <dsp:cNvPr id="0" name=""/>
        <dsp:cNvSpPr/>
      </dsp:nvSpPr>
      <dsp:spPr>
        <a:xfrm>
          <a:off x="5088420" y="2863528"/>
          <a:ext cx="3083891" cy="18503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The administrator must contact each pet owner to inform them of the status of their pet's grooming. </a:t>
          </a:r>
          <a:endParaRPr lang="en-MY" sz="2500" kern="1200" dirty="0"/>
        </a:p>
      </dsp:txBody>
      <dsp:txXfrm>
        <a:off x="5088420" y="2863528"/>
        <a:ext cx="3083891" cy="1850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DCAF9-D722-4FA8-BB49-840BF0178148}">
      <dsp:nvSpPr>
        <dsp:cNvPr id="0" name=""/>
        <dsp:cNvSpPr/>
      </dsp:nvSpPr>
      <dsp:spPr>
        <a:xfrm>
          <a:off x="0" y="776494"/>
          <a:ext cx="3640206" cy="218412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There is no platform for scheduling pet grooming appointments or checking a groomer's availability on a specific day</a:t>
          </a:r>
          <a:endParaRPr lang="en-MY" sz="2500" kern="1200" dirty="0"/>
        </a:p>
      </dsp:txBody>
      <dsp:txXfrm>
        <a:off x="0" y="776494"/>
        <a:ext cx="3640206" cy="2184124"/>
      </dsp:txXfrm>
    </dsp:sp>
    <dsp:sp modelId="{8C78DF3B-A266-46DB-9303-2CCB22712825}">
      <dsp:nvSpPr>
        <dsp:cNvPr id="0" name=""/>
        <dsp:cNvSpPr/>
      </dsp:nvSpPr>
      <dsp:spPr>
        <a:xfrm>
          <a:off x="4004227" y="776494"/>
          <a:ext cx="3640206" cy="218412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Customers find it troublesome to make the trip to the store each time they need to buy something for their pets</a:t>
          </a:r>
          <a:endParaRPr lang="en-MY" sz="2500" kern="1200" dirty="0"/>
        </a:p>
      </dsp:txBody>
      <dsp:txXfrm>
        <a:off x="4004227" y="776494"/>
        <a:ext cx="3640206" cy="2184124"/>
      </dsp:txXfrm>
    </dsp:sp>
    <dsp:sp modelId="{628CDD7D-E7B2-46EC-9474-4D82E06599D1}">
      <dsp:nvSpPr>
        <dsp:cNvPr id="0" name=""/>
        <dsp:cNvSpPr/>
      </dsp:nvSpPr>
      <dsp:spPr>
        <a:xfrm>
          <a:off x="8008455" y="776494"/>
          <a:ext cx="3640206" cy="218412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Sometimes, customers are not informed of the progress of their pet grooming. </a:t>
          </a:r>
          <a:endParaRPr lang="en-MY" sz="2500" kern="1200" dirty="0"/>
        </a:p>
      </dsp:txBody>
      <dsp:txXfrm>
        <a:off x="8008455" y="776494"/>
        <a:ext cx="3640206" cy="21841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82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77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837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77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070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21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01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38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61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8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59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595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
        <p:cNvGrpSpPr/>
        <p:nvPr/>
      </p:nvGrpSpPr>
      <p:grpSpPr>
        <a:xfrm>
          <a:off x="0" y="0"/>
          <a:ext cx="0" cy="0"/>
          <a:chOff x="0" y="0"/>
          <a:chExt cx="0" cy="0"/>
        </a:xfrm>
      </p:grpSpPr>
      <p:sp>
        <p:nvSpPr>
          <p:cNvPr id="11" name="Google Shape;1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body" idx="1"/>
          </p:nvPr>
        </p:nvSpPr>
        <p:spPr>
          <a:xfrm rot="5400000">
            <a:off x="4595813" y="-1931987"/>
            <a:ext cx="3000375"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0" name="Google Shape;120;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1" name="Google Shape;121;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7" name="Google Shape;127;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7;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6" name="Google Shape;7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5" name="Google Shape;9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p:nvPr/>
        </p:nvSpPr>
        <p:spPr>
          <a:xfrm>
            <a:off x="231322" y="561157"/>
            <a:ext cx="6022521" cy="29603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6000"/>
              <a:buFont typeface="Helvetica Neue"/>
              <a:buNone/>
            </a:pPr>
            <a:r>
              <a:rPr lang="fr-FR" sz="6000" b="1" i="0" u="none" strike="noStrike" cap="none" dirty="0">
                <a:solidFill>
                  <a:schemeClr val="lt1"/>
                </a:solidFill>
                <a:latin typeface="Helvetica Neue"/>
                <a:ea typeface="Helvetica Neue"/>
                <a:cs typeface="Helvetica Neue"/>
                <a:sym typeface="Helvetica Neue"/>
              </a:rPr>
              <a:t>Pet Services System</a:t>
            </a:r>
            <a:endParaRPr dirty="0"/>
          </a:p>
        </p:txBody>
      </p:sp>
      <p:cxnSp>
        <p:nvCxnSpPr>
          <p:cNvPr id="137" name="Google Shape;137;p26"/>
          <p:cNvCxnSpPr/>
          <p:nvPr/>
        </p:nvCxnSpPr>
        <p:spPr>
          <a:xfrm>
            <a:off x="6459220" y="4495800"/>
            <a:ext cx="5295900" cy="0"/>
          </a:xfrm>
          <a:prstGeom prst="straightConnector1">
            <a:avLst/>
          </a:prstGeom>
          <a:noFill/>
          <a:ln w="9525" cap="flat" cmpd="sng">
            <a:solidFill>
              <a:schemeClr val="lt1"/>
            </a:solidFill>
            <a:prstDash val="solid"/>
            <a:miter lim="800000"/>
            <a:headEnd type="none" w="med" len="med"/>
            <a:tailEnd type="none" w="med" len="med"/>
          </a:ln>
        </p:spPr>
      </p:cxnSp>
      <p:cxnSp>
        <p:nvCxnSpPr>
          <p:cNvPr id="138" name="Google Shape;138;p26"/>
          <p:cNvCxnSpPr/>
          <p:nvPr/>
        </p:nvCxnSpPr>
        <p:spPr>
          <a:xfrm>
            <a:off x="698500" y="4495800"/>
            <a:ext cx="5295900" cy="0"/>
          </a:xfrm>
          <a:prstGeom prst="straightConnector1">
            <a:avLst/>
          </a:prstGeom>
          <a:noFill/>
          <a:ln w="9525" cap="flat" cmpd="sng">
            <a:solidFill>
              <a:schemeClr val="lt1"/>
            </a:solidFill>
            <a:prstDash val="solid"/>
            <a:miter lim="800000"/>
            <a:headEnd type="none" w="med" len="med"/>
            <a:tailEnd type="none" w="med" len="med"/>
          </a:ln>
        </p:spPr>
      </p:cxnSp>
      <p:sp>
        <p:nvSpPr>
          <p:cNvPr id="2" name="Rectangle 1">
            <a:extLst>
              <a:ext uri="{FF2B5EF4-FFF2-40B4-BE49-F238E27FC236}">
                <a16:creationId xmlns:a16="http://schemas.microsoft.com/office/drawing/2014/main" id="{F07AB42B-B973-779C-6DE5-F9D8347A63CF}"/>
              </a:ext>
            </a:extLst>
          </p:cNvPr>
          <p:cNvSpPr/>
          <p:nvPr/>
        </p:nvSpPr>
        <p:spPr>
          <a:xfrm>
            <a:off x="7005723" y="2921168"/>
            <a:ext cx="4512774" cy="1015663"/>
          </a:xfrm>
          <a:prstGeom prst="rect">
            <a:avLst/>
          </a:prstGeom>
          <a:noFill/>
        </p:spPr>
        <p:txBody>
          <a:bodyPr wrap="none" lIns="91440" tIns="45720" rIns="91440" bIns="45720">
            <a:spAutoFit/>
          </a:bodyPr>
          <a:lstStyle/>
          <a:p>
            <a:r>
              <a:rPr lang="en-US" sz="2000" b="1" cap="none" spc="0" dirty="0">
                <a:ln w="0"/>
                <a:solidFill>
                  <a:schemeClr val="bg1"/>
                </a:solidFill>
                <a:effectLst>
                  <a:outerShdw blurRad="38100" dist="19050" dir="2700000" algn="tl" rotWithShape="0">
                    <a:schemeClr val="dk1">
                      <a:alpha val="40000"/>
                    </a:schemeClr>
                  </a:outerShdw>
                </a:effectLst>
              </a:rPr>
              <a:t>Name: Sharteswary A/P Bojarajoo</a:t>
            </a:r>
          </a:p>
          <a:p>
            <a:r>
              <a:rPr lang="en-US" sz="2000" b="1" cap="none" spc="0" dirty="0" err="1">
                <a:ln w="0"/>
                <a:solidFill>
                  <a:schemeClr val="bg1"/>
                </a:solidFill>
                <a:effectLst>
                  <a:outerShdw blurRad="38100" dist="19050" dir="2700000" algn="tl" rotWithShape="0">
                    <a:schemeClr val="dk1">
                      <a:alpha val="40000"/>
                    </a:schemeClr>
                  </a:outerShdw>
                </a:effectLst>
              </a:rPr>
              <a:t>Matric.Id</a:t>
            </a:r>
            <a:r>
              <a:rPr lang="en-US" sz="2000" b="1" cap="none" spc="0" dirty="0">
                <a:ln w="0"/>
                <a:solidFill>
                  <a:schemeClr val="bg1"/>
                </a:solidFill>
                <a:effectLst>
                  <a:outerShdw blurRad="38100" dist="19050" dir="2700000" algn="tl" rotWithShape="0">
                    <a:schemeClr val="dk1">
                      <a:alpha val="40000"/>
                    </a:schemeClr>
                  </a:outerShdw>
                </a:effectLst>
              </a:rPr>
              <a:t>: A20EC0225</a:t>
            </a:r>
          </a:p>
          <a:p>
            <a:r>
              <a:rPr lang="en-US" sz="2000" b="1" cap="none" spc="0" dirty="0">
                <a:ln w="0"/>
                <a:solidFill>
                  <a:schemeClr val="bg1"/>
                </a:solidFill>
                <a:effectLst>
                  <a:outerShdw blurRad="38100" dist="19050" dir="2700000" algn="tl" rotWithShape="0">
                    <a:schemeClr val="dk1">
                      <a:alpha val="40000"/>
                    </a:schemeClr>
                  </a:outerShdw>
                </a:effectLst>
              </a:rPr>
              <a:t>Supervisor: Ts. Marina MD. Arshad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863600" y="796925"/>
            <a:ext cx="10515600" cy="64325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FLOWCHART OF CURRENT SYSTEM</a:t>
            </a:r>
          </a:p>
        </p:txBody>
      </p:sp>
      <p:sp>
        <p:nvSpPr>
          <p:cNvPr id="4" name="TextBox 3">
            <a:extLst>
              <a:ext uri="{FF2B5EF4-FFF2-40B4-BE49-F238E27FC236}">
                <a16:creationId xmlns:a16="http://schemas.microsoft.com/office/drawing/2014/main" id="{63F0617B-8266-E43A-3776-747CF2A1DC87}"/>
              </a:ext>
            </a:extLst>
          </p:cNvPr>
          <p:cNvSpPr txBox="1"/>
          <p:nvPr/>
        </p:nvSpPr>
        <p:spPr>
          <a:xfrm>
            <a:off x="5317701" y="2532988"/>
            <a:ext cx="6451511" cy="2950744"/>
          </a:xfrm>
          <a:prstGeom prst="rect">
            <a:avLst/>
          </a:prstGeom>
          <a:noFill/>
        </p:spPr>
        <p:txBody>
          <a:bodyPr wrap="square" rtlCol="0">
            <a:spAutoFit/>
          </a:bodyPr>
          <a:lstStyle/>
          <a:p>
            <a:pPr marL="0" marR="0" indent="457200" algn="just">
              <a:lnSpc>
                <a:spcPct val="150000"/>
              </a:lnSpc>
              <a:spcBef>
                <a:spcPts val="2400"/>
              </a:spcBef>
              <a:spcAft>
                <a:spcPts val="24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Another challenge that Nice Pet’s Circle faces is managing its inventory of pet products. Maintaining this inventory manually can result in inaccuracies, inefficient stock management, and difficulty identifying popular products or low stock levels. These limitations can impede the business's ability to keep up with demand and may result in missed business opportunities. Figure 2.9 shows how the admin is performing admin tasks.</a:t>
            </a:r>
            <a:endParaRPr lang="en-MY" dirty="0"/>
          </a:p>
        </p:txBody>
      </p:sp>
      <p:sp>
        <p:nvSpPr>
          <p:cNvPr id="5" name="Google Shape;191;p33">
            <a:extLst>
              <a:ext uri="{FF2B5EF4-FFF2-40B4-BE49-F238E27FC236}">
                <a16:creationId xmlns:a16="http://schemas.microsoft.com/office/drawing/2014/main" id="{E6FAC180-15A6-2662-DD63-C91A8B9BF104}"/>
              </a:ext>
            </a:extLst>
          </p:cNvPr>
          <p:cNvSpPr txBox="1"/>
          <p:nvPr/>
        </p:nvSpPr>
        <p:spPr>
          <a:xfrm>
            <a:off x="4934243" y="1889733"/>
            <a:ext cx="4033520" cy="64325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dirty="0">
                <a:solidFill>
                  <a:schemeClr val="dk1"/>
                </a:solidFill>
                <a:latin typeface="Calibri"/>
                <a:ea typeface="Calibri"/>
                <a:cs typeface="Calibri"/>
                <a:sym typeface="Calibri"/>
              </a:rPr>
              <a:t>Admin Tasks</a:t>
            </a:r>
          </a:p>
        </p:txBody>
      </p:sp>
      <p:pic>
        <p:nvPicPr>
          <p:cNvPr id="3" name="Picture 2">
            <a:extLst>
              <a:ext uri="{FF2B5EF4-FFF2-40B4-BE49-F238E27FC236}">
                <a16:creationId xmlns:a16="http://schemas.microsoft.com/office/drawing/2014/main" id="{1D411477-9648-BD5A-B93C-F6AAAD3E0DBD}"/>
              </a:ext>
            </a:extLst>
          </p:cNvPr>
          <p:cNvPicPr>
            <a:picLocks noChangeAspect="1"/>
          </p:cNvPicPr>
          <p:nvPr/>
        </p:nvPicPr>
        <p:blipFill>
          <a:blip r:embed="rId3"/>
          <a:stretch>
            <a:fillRect/>
          </a:stretch>
        </p:blipFill>
        <p:spPr>
          <a:xfrm>
            <a:off x="229877" y="1889733"/>
            <a:ext cx="4822354" cy="4438273"/>
          </a:xfrm>
          <a:prstGeom prst="rect">
            <a:avLst/>
          </a:prstGeom>
        </p:spPr>
      </p:pic>
    </p:spTree>
    <p:extLst>
      <p:ext uri="{BB962C8B-B14F-4D97-AF65-F5344CB8AC3E}">
        <p14:creationId xmlns:p14="http://schemas.microsoft.com/office/powerpoint/2010/main" val="231263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863600" y="796925"/>
            <a:ext cx="10515600" cy="643255"/>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400"/>
            </a:pPr>
            <a:r>
              <a:rPr lang="en-US" sz="4400" dirty="0">
                <a:solidFill>
                  <a:schemeClr val="dk1"/>
                </a:solidFill>
                <a:latin typeface="Calibri"/>
                <a:ea typeface="Calibri"/>
                <a:cs typeface="Calibri"/>
                <a:sym typeface="Calibri"/>
              </a:rPr>
              <a:t>SYSTEM COMPARISON</a:t>
            </a:r>
            <a:endParaRPr lang="en-US" sz="4400" b="0" i="0" u="none" dirty="0">
              <a:solidFill>
                <a:schemeClr val="dk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C91EE555-1028-FB11-CE70-884B42F7EA57}"/>
              </a:ext>
            </a:extLst>
          </p:cNvPr>
          <p:cNvGraphicFramePr>
            <a:graphicFrameLocks noGrp="1"/>
          </p:cNvGraphicFramePr>
          <p:nvPr>
            <p:extLst>
              <p:ext uri="{D42A27DB-BD31-4B8C-83A1-F6EECF244321}">
                <p14:modId xmlns:p14="http://schemas.microsoft.com/office/powerpoint/2010/main" val="4160941771"/>
              </p:ext>
            </p:extLst>
          </p:nvPr>
        </p:nvGraphicFramePr>
        <p:xfrm>
          <a:off x="2642227" y="1567164"/>
          <a:ext cx="6958346" cy="4493911"/>
        </p:xfrm>
        <a:graphic>
          <a:graphicData uri="http://schemas.openxmlformats.org/drawingml/2006/table">
            <a:tbl>
              <a:tblPr firstRow="1" firstCol="1" bandRow="1">
                <a:tableStyleId>{616DA210-FB5B-4158-B5E0-FEB733F419BA}</a:tableStyleId>
              </a:tblPr>
              <a:tblGrid>
                <a:gridCol w="1702503">
                  <a:extLst>
                    <a:ext uri="{9D8B030D-6E8A-4147-A177-3AD203B41FA5}">
                      <a16:colId xmlns:a16="http://schemas.microsoft.com/office/drawing/2014/main" val="2116225902"/>
                    </a:ext>
                  </a:extLst>
                </a:gridCol>
                <a:gridCol w="1314147">
                  <a:extLst>
                    <a:ext uri="{9D8B030D-6E8A-4147-A177-3AD203B41FA5}">
                      <a16:colId xmlns:a16="http://schemas.microsoft.com/office/drawing/2014/main" val="2830747229"/>
                    </a:ext>
                  </a:extLst>
                </a:gridCol>
                <a:gridCol w="1345454">
                  <a:extLst>
                    <a:ext uri="{9D8B030D-6E8A-4147-A177-3AD203B41FA5}">
                      <a16:colId xmlns:a16="http://schemas.microsoft.com/office/drawing/2014/main" val="1485168987"/>
                    </a:ext>
                  </a:extLst>
                </a:gridCol>
                <a:gridCol w="2596242">
                  <a:extLst>
                    <a:ext uri="{9D8B030D-6E8A-4147-A177-3AD203B41FA5}">
                      <a16:colId xmlns:a16="http://schemas.microsoft.com/office/drawing/2014/main" val="1833598130"/>
                    </a:ext>
                  </a:extLst>
                </a:gridCol>
              </a:tblGrid>
              <a:tr h="661142">
                <a:tc>
                  <a:txBody>
                    <a:bodyPr/>
                    <a:lstStyle/>
                    <a:p>
                      <a:pPr marL="0" marR="0" algn="ctr">
                        <a:lnSpc>
                          <a:spcPct val="150000"/>
                        </a:lnSpc>
                        <a:spcBef>
                          <a:spcPts val="0"/>
                        </a:spcBef>
                        <a:spcAft>
                          <a:spcPts val="900"/>
                        </a:spcAft>
                      </a:pPr>
                      <a:r>
                        <a:rPr lang="en-US" sz="1100" kern="1400" dirty="0">
                          <a:effectLst/>
                        </a:rPr>
                        <a:t>Comparison</a:t>
                      </a:r>
                      <a:endParaRPr lang="en-MY"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PEPALACE</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Facebook/ Instagram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nice-pets circle.business.site</a:t>
                      </a:r>
                      <a:endParaRPr lang="en-MY" sz="1200">
                        <a:effectLst/>
                      </a:endParaRPr>
                    </a:p>
                    <a:p>
                      <a:pPr marL="0" marR="0" algn="ctr">
                        <a:lnSpc>
                          <a:spcPct val="150000"/>
                        </a:lnSpc>
                        <a:spcBef>
                          <a:spcPts val="0"/>
                        </a:spcBef>
                        <a:spcAft>
                          <a:spcPts val="900"/>
                        </a:spcAft>
                      </a:pPr>
                      <a:r>
                        <a:rPr lang="en-US" sz="900" kern="1400">
                          <a:effectLst/>
                        </a:rPr>
                        <a:t>*Current website</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6602199"/>
                  </a:ext>
                </a:extLst>
              </a:tr>
              <a:tr h="337137">
                <a:tc>
                  <a:txBody>
                    <a:bodyPr/>
                    <a:lstStyle/>
                    <a:p>
                      <a:pPr marL="0" marR="0" algn="ctr">
                        <a:lnSpc>
                          <a:spcPct val="150000"/>
                        </a:lnSpc>
                        <a:spcBef>
                          <a:spcPts val="0"/>
                        </a:spcBef>
                        <a:spcAft>
                          <a:spcPts val="900"/>
                        </a:spcAft>
                      </a:pPr>
                      <a:r>
                        <a:rPr lang="en-US" sz="1100" kern="1400">
                          <a:effectLst/>
                        </a:rPr>
                        <a:t>Personal Account</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4803217"/>
                  </a:ext>
                </a:extLst>
              </a:tr>
              <a:tr h="337137">
                <a:tc>
                  <a:txBody>
                    <a:bodyPr/>
                    <a:lstStyle/>
                    <a:p>
                      <a:pPr marL="0" marR="0" algn="ctr">
                        <a:lnSpc>
                          <a:spcPct val="150000"/>
                        </a:lnSpc>
                        <a:spcBef>
                          <a:spcPts val="0"/>
                        </a:spcBef>
                        <a:spcAft>
                          <a:spcPts val="900"/>
                        </a:spcAft>
                      </a:pPr>
                      <a:r>
                        <a:rPr lang="en-US" sz="1100" kern="1400">
                          <a:effectLst/>
                        </a:rPr>
                        <a:t>Login Features</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62950706"/>
                  </a:ext>
                </a:extLst>
              </a:tr>
              <a:tr h="337137">
                <a:tc>
                  <a:txBody>
                    <a:bodyPr/>
                    <a:lstStyle/>
                    <a:p>
                      <a:pPr marL="0" marR="0" algn="ctr">
                        <a:lnSpc>
                          <a:spcPct val="150000"/>
                        </a:lnSpc>
                        <a:spcBef>
                          <a:spcPts val="0"/>
                        </a:spcBef>
                        <a:spcAft>
                          <a:spcPts val="900"/>
                        </a:spcAft>
                      </a:pPr>
                      <a:r>
                        <a:rPr lang="en-US" sz="1100" kern="1400">
                          <a:effectLst/>
                        </a:rPr>
                        <a:t>Email Notifications</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3764432"/>
                  </a:ext>
                </a:extLst>
              </a:tr>
              <a:tr h="571598">
                <a:tc>
                  <a:txBody>
                    <a:bodyPr/>
                    <a:lstStyle/>
                    <a:p>
                      <a:pPr marL="0" marR="0" algn="ctr">
                        <a:lnSpc>
                          <a:spcPct val="150000"/>
                        </a:lnSpc>
                        <a:spcBef>
                          <a:spcPts val="0"/>
                        </a:spcBef>
                        <a:spcAft>
                          <a:spcPts val="900"/>
                        </a:spcAft>
                      </a:pPr>
                      <a:r>
                        <a:rPr lang="en-US" sz="1100" kern="1400">
                          <a:effectLst/>
                        </a:rPr>
                        <a:t>Managing inventory</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24149521"/>
                  </a:ext>
                </a:extLst>
              </a:tr>
              <a:tr h="571598">
                <a:tc>
                  <a:txBody>
                    <a:bodyPr/>
                    <a:lstStyle/>
                    <a:p>
                      <a:pPr marL="0" marR="0" algn="ctr">
                        <a:lnSpc>
                          <a:spcPct val="150000"/>
                        </a:lnSpc>
                        <a:spcBef>
                          <a:spcPts val="0"/>
                        </a:spcBef>
                        <a:spcAft>
                          <a:spcPts val="900"/>
                        </a:spcAft>
                      </a:pPr>
                      <a:r>
                        <a:rPr lang="en-US" sz="1100" kern="1400">
                          <a:effectLst/>
                        </a:rPr>
                        <a:t>Financial management</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80216230"/>
                  </a:ext>
                </a:extLst>
              </a:tr>
              <a:tr h="571598">
                <a:tc>
                  <a:txBody>
                    <a:bodyPr/>
                    <a:lstStyle/>
                    <a:p>
                      <a:pPr marL="0" marR="0" algn="ctr">
                        <a:lnSpc>
                          <a:spcPct val="150000"/>
                        </a:lnSpc>
                        <a:spcBef>
                          <a:spcPts val="0"/>
                        </a:spcBef>
                        <a:spcAft>
                          <a:spcPts val="900"/>
                        </a:spcAft>
                      </a:pPr>
                      <a:r>
                        <a:rPr lang="en-US" sz="1100" kern="1400">
                          <a:effectLst/>
                        </a:rPr>
                        <a:t>Appointment Scheduling System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32920709"/>
                  </a:ext>
                </a:extLst>
              </a:tr>
              <a:tr h="267483">
                <a:tc>
                  <a:txBody>
                    <a:bodyPr/>
                    <a:lstStyle/>
                    <a:p>
                      <a:pPr marL="0" marR="0" algn="ctr">
                        <a:lnSpc>
                          <a:spcPct val="150000"/>
                        </a:lnSpc>
                        <a:spcBef>
                          <a:spcPts val="0"/>
                        </a:spcBef>
                        <a:spcAft>
                          <a:spcPts val="900"/>
                        </a:spcAft>
                      </a:pPr>
                      <a:r>
                        <a:rPr lang="en-US" sz="1100" kern="1400">
                          <a:effectLst/>
                        </a:rPr>
                        <a:t>Online Store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75262072"/>
                  </a:ext>
                </a:extLst>
              </a:tr>
              <a:tr h="267483">
                <a:tc>
                  <a:txBody>
                    <a:bodyPr/>
                    <a:lstStyle/>
                    <a:p>
                      <a:pPr marL="0" marR="0" algn="ctr">
                        <a:lnSpc>
                          <a:spcPct val="150000"/>
                        </a:lnSpc>
                        <a:spcBef>
                          <a:spcPts val="0"/>
                        </a:spcBef>
                        <a:spcAft>
                          <a:spcPts val="900"/>
                        </a:spcAft>
                      </a:pPr>
                      <a:r>
                        <a:rPr lang="en-US" sz="1100" kern="1400">
                          <a:effectLst/>
                        </a:rPr>
                        <a:t>Admin Dashboard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52404765"/>
                  </a:ext>
                </a:extLst>
              </a:tr>
              <a:tr h="571598">
                <a:tc>
                  <a:txBody>
                    <a:bodyPr/>
                    <a:lstStyle/>
                    <a:p>
                      <a:pPr marL="0" marR="0" algn="ctr">
                        <a:lnSpc>
                          <a:spcPct val="150000"/>
                        </a:lnSpc>
                        <a:spcBef>
                          <a:spcPts val="0"/>
                        </a:spcBef>
                        <a:spcAft>
                          <a:spcPts val="900"/>
                        </a:spcAft>
                      </a:pPr>
                      <a:r>
                        <a:rPr lang="en-US" sz="1100" kern="1400">
                          <a:effectLst/>
                        </a:rPr>
                        <a:t>Chatbot Product Guide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Yes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a:effectLst/>
                        </a:rPr>
                        <a:t>No </a:t>
                      </a:r>
                      <a:endParaRPr lang="en-MY"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900"/>
                        </a:spcAft>
                      </a:pPr>
                      <a:r>
                        <a:rPr lang="en-US" sz="1100" kern="1400" dirty="0">
                          <a:effectLst/>
                        </a:rPr>
                        <a:t>No </a:t>
                      </a:r>
                      <a:endParaRPr lang="en-MY"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0043268"/>
                  </a:ext>
                </a:extLst>
              </a:tr>
            </a:tbl>
          </a:graphicData>
        </a:graphic>
      </p:graphicFrame>
      <p:sp>
        <p:nvSpPr>
          <p:cNvPr id="4" name="Rectangle 1">
            <a:extLst>
              <a:ext uri="{FF2B5EF4-FFF2-40B4-BE49-F238E27FC236}">
                <a16:creationId xmlns:a16="http://schemas.microsoft.com/office/drawing/2014/main" id="{890E0E43-7607-AD46-E124-5508CAAE2191}"/>
              </a:ext>
            </a:extLst>
          </p:cNvPr>
          <p:cNvSpPr>
            <a:spLocks noChangeArrowheads="1"/>
          </p:cNvSpPr>
          <p:nvPr/>
        </p:nvSpPr>
        <p:spPr bwMode="auto">
          <a:xfrm>
            <a:off x="4286049" y="6188059"/>
            <a:ext cx="36199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able </a:t>
            </a:r>
            <a:r>
              <a:rPr kumimoji="0" lang="en-US" altLang="en-US" sz="1200" b="0" i="0" u="none" strike="noStrike" cap="none" normalizeH="0" baseline="0" dirty="0" bmk="_Toc13851339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 Comparison between Existing System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530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996007" y="796925"/>
            <a:ext cx="3364271" cy="643255"/>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4400"/>
            </a:pPr>
            <a:r>
              <a:rPr lang="en-US" sz="4400" dirty="0">
                <a:solidFill>
                  <a:schemeClr val="dk1"/>
                </a:solidFill>
                <a:latin typeface="Calibri"/>
                <a:ea typeface="Calibri"/>
                <a:cs typeface="Calibri"/>
                <a:sym typeface="Calibri"/>
              </a:rPr>
              <a:t>SOLUTION</a:t>
            </a:r>
            <a:endParaRPr lang="en-US" sz="4400" b="0" i="0" u="none"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7A1575AA-1BB5-EF2B-19ED-2AC070C4B8B9}"/>
              </a:ext>
            </a:extLst>
          </p:cNvPr>
          <p:cNvSpPr/>
          <p:nvPr/>
        </p:nvSpPr>
        <p:spPr>
          <a:xfrm>
            <a:off x="349728" y="1371354"/>
            <a:ext cx="4940025" cy="5869364"/>
          </a:xfrm>
          <a:prstGeom prst="rect">
            <a:avLst/>
          </a:prstGeom>
          <a:noFill/>
        </p:spPr>
        <p:txBody>
          <a:bodyPr wrap="square" lIns="91440" tIns="45720" rIns="91440" bIns="45720">
            <a:spAutoFit/>
          </a:bodyPr>
          <a:lstStyle/>
          <a:p>
            <a:pPr marR="0" lvl="0">
              <a:lnSpc>
                <a:spcPct val="150000"/>
              </a:lnSpc>
              <a:spcBef>
                <a:spcPts val="0"/>
              </a:spcBef>
              <a:spcAft>
                <a:spcPts val="0"/>
              </a:spcAft>
            </a:pPr>
            <a:r>
              <a:rPr lang="en-GB" sz="1600" dirty="0">
                <a:latin typeface="+mj-lt"/>
                <a:ea typeface="Times New Roman" panose="02020603050405020304" pitchFamily="18" charset="0"/>
                <a:cs typeface="Times New Roman" panose="02020603050405020304" pitchFamily="18" charset="0"/>
              </a:rPr>
              <a:t>Problems:</a:t>
            </a:r>
            <a:endParaRPr lang="en-GB" sz="1600" kern="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The administrator finds it challenging to remember upcoming grooming appointments. </a:t>
            </a:r>
          </a:p>
          <a:p>
            <a:pPr marL="342900" marR="0" lvl="0" indent="-342900">
              <a:lnSpc>
                <a:spcPct val="150000"/>
              </a:lnSpc>
              <a:spcBef>
                <a:spcPts val="0"/>
              </a:spcBef>
              <a:spcAft>
                <a:spcPts val="0"/>
              </a:spcAft>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On occasion, the administrator might not be accessible to respond to every query</a:t>
            </a:r>
          </a:p>
          <a:p>
            <a:pPr marL="342900" marR="0" lvl="0" indent="-342900">
              <a:lnSpc>
                <a:spcPct val="150000"/>
              </a:lnSpc>
              <a:spcBef>
                <a:spcPts val="0"/>
              </a:spcBef>
              <a:spcAft>
                <a:spcPts val="0"/>
              </a:spcAft>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The administrator must contact each pet owner to inform them of the status of their pet's grooming. </a:t>
            </a:r>
          </a:p>
          <a:p>
            <a:pPr marL="342900" marR="0" lvl="0" indent="-342900">
              <a:lnSpc>
                <a:spcPct val="150000"/>
              </a:lnSpc>
              <a:spcBef>
                <a:spcPts val="0"/>
              </a:spcBef>
              <a:spcAft>
                <a:spcPts val="0"/>
              </a:spcAft>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There is no platform for scheduling pet grooming appointments or checking a groomer's availability on a specific day</a:t>
            </a:r>
          </a:p>
          <a:p>
            <a:pPr marL="342900" marR="0" lvl="0" indent="-342900">
              <a:lnSpc>
                <a:spcPct val="150000"/>
              </a:lnSpc>
              <a:spcBef>
                <a:spcPts val="0"/>
              </a:spcBef>
              <a:spcAft>
                <a:spcPts val="0"/>
              </a:spcAft>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The administrator must contact each pet owner to inform them of the status of their pet's grooming. </a:t>
            </a:r>
          </a:p>
          <a:p>
            <a:pPr marL="342900" marR="0" lvl="0" indent="-342900">
              <a:lnSpc>
                <a:spcPct val="150000"/>
              </a:lnSpc>
              <a:spcBef>
                <a:spcPts val="0"/>
              </a:spcBef>
              <a:spcAft>
                <a:spcPts val="0"/>
              </a:spcAft>
              <a:buFont typeface="Arial" panose="020B0604020202020204" pitchFamily="34" charset="0"/>
              <a:buChar char="•"/>
            </a:pPr>
            <a:endParaRPr lang="en-GB" kern="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pPr>
            <a:endParaRPr lang="en-GB" kern="0" dirty="0">
              <a:solidFill>
                <a:srgbClr val="000000"/>
              </a:solidFill>
              <a:effectLst/>
              <a:latin typeface="+mj-lt"/>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85F560A-13C0-D9D7-5440-EDCDEEF6B6C4}"/>
              </a:ext>
            </a:extLst>
          </p:cNvPr>
          <p:cNvPicPr>
            <a:picLocks noChangeAspect="1"/>
          </p:cNvPicPr>
          <p:nvPr/>
        </p:nvPicPr>
        <p:blipFill>
          <a:blip r:embed="rId3"/>
          <a:stretch>
            <a:fillRect/>
          </a:stretch>
        </p:blipFill>
        <p:spPr>
          <a:xfrm>
            <a:off x="5565057" y="928679"/>
            <a:ext cx="6277215" cy="5197290"/>
          </a:xfrm>
          <a:prstGeom prst="rect">
            <a:avLst/>
          </a:prstGeom>
        </p:spPr>
      </p:pic>
    </p:spTree>
    <p:extLst>
      <p:ext uri="{BB962C8B-B14F-4D97-AF65-F5344CB8AC3E}">
        <p14:creationId xmlns:p14="http://schemas.microsoft.com/office/powerpoint/2010/main" val="56726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1745881" y="721066"/>
            <a:ext cx="2617019" cy="643255"/>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4400"/>
            </a:pPr>
            <a:r>
              <a:rPr lang="en-US" sz="4400" dirty="0">
                <a:solidFill>
                  <a:schemeClr val="dk1"/>
                </a:solidFill>
                <a:latin typeface="Calibri"/>
                <a:ea typeface="Calibri"/>
                <a:cs typeface="Calibri"/>
                <a:sym typeface="Calibri"/>
              </a:rPr>
              <a:t>SOLUTION</a:t>
            </a:r>
            <a:endParaRPr lang="en-US" sz="4400" b="0" i="0" u="none"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7A1575AA-1BB5-EF2B-19ED-2AC070C4B8B9}"/>
              </a:ext>
            </a:extLst>
          </p:cNvPr>
          <p:cNvSpPr/>
          <p:nvPr/>
        </p:nvSpPr>
        <p:spPr>
          <a:xfrm>
            <a:off x="504395" y="2024165"/>
            <a:ext cx="6093050" cy="2262671"/>
          </a:xfrm>
          <a:prstGeom prst="rect">
            <a:avLst/>
          </a:prstGeom>
          <a:noFill/>
        </p:spPr>
        <p:txBody>
          <a:bodyPr wrap="square" lIns="91440" tIns="45720" rIns="91440" bIns="45720">
            <a:spAutoFit/>
          </a:bodyPr>
          <a:lstStyle/>
          <a:p>
            <a:pPr marR="0" lvl="0">
              <a:lnSpc>
                <a:spcPct val="150000"/>
              </a:lnSpc>
              <a:spcBef>
                <a:spcPts val="0"/>
              </a:spcBef>
              <a:spcAft>
                <a:spcPts val="0"/>
              </a:spcAft>
            </a:pPr>
            <a:r>
              <a:rPr lang="en-GB" sz="1600" dirty="0">
                <a:latin typeface="+mj-lt"/>
                <a:ea typeface="Times New Roman" panose="02020603050405020304" pitchFamily="18" charset="0"/>
                <a:cs typeface="Times New Roman" panose="02020603050405020304" pitchFamily="18" charset="0"/>
              </a:rPr>
              <a:t>Problems:</a:t>
            </a:r>
            <a:endParaRPr lang="en-GB" sz="1600" kern="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They do not have a platform for selling their pet items.</a:t>
            </a:r>
          </a:p>
          <a:p>
            <a:pPr marL="342900" marR="0" lvl="0" indent="-342900">
              <a:lnSpc>
                <a:spcPct val="150000"/>
              </a:lnSpc>
              <a:spcBef>
                <a:spcPts val="0"/>
              </a:spcBef>
              <a:spcAft>
                <a:spcPts val="0"/>
              </a:spcAft>
              <a:buFont typeface="Arial" panose="020B0604020202020204" pitchFamily="34" charset="0"/>
              <a:buChar char="•"/>
            </a:pPr>
            <a:r>
              <a:rPr lang="en-GB" sz="1600" kern="0" dirty="0">
                <a:solidFill>
                  <a:srgbClr val="000000"/>
                </a:solidFill>
                <a:effectLst/>
                <a:latin typeface="+mj-lt"/>
                <a:ea typeface="Times New Roman" panose="02020603050405020304" pitchFamily="18" charset="0"/>
                <a:cs typeface="Times New Roman" panose="02020603050405020304" pitchFamily="18" charset="0"/>
              </a:rPr>
              <a:t>Customers find it troublesome to make the trip to the store each time they need to buy something for their pets</a:t>
            </a:r>
          </a:p>
          <a:p>
            <a:pPr marL="342900" marR="0" lvl="0" indent="-342900">
              <a:lnSpc>
                <a:spcPct val="150000"/>
              </a:lnSpc>
              <a:spcBef>
                <a:spcPts val="0"/>
              </a:spcBef>
              <a:spcAft>
                <a:spcPts val="0"/>
              </a:spcAft>
              <a:buFont typeface="Arial" panose="020B0604020202020204" pitchFamily="34" charset="0"/>
              <a:buChar char="•"/>
            </a:pPr>
            <a:endParaRPr lang="en-GB" sz="1600" kern="0" dirty="0">
              <a:solidFill>
                <a:srgbClr val="000000"/>
              </a:solidFill>
              <a:effectLst/>
              <a:latin typeface="+mj-lt"/>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pPr>
            <a:endParaRPr lang="en-GB" sz="1600" kern="0" dirty="0">
              <a:solidFill>
                <a:srgbClr val="000000"/>
              </a:solidFill>
              <a:effectLst/>
              <a:latin typeface="+mj-lt"/>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5CFF59D-E688-B5C3-C9DF-DABA01755118}"/>
              </a:ext>
            </a:extLst>
          </p:cNvPr>
          <p:cNvPicPr>
            <a:picLocks noChangeAspect="1"/>
          </p:cNvPicPr>
          <p:nvPr/>
        </p:nvPicPr>
        <p:blipFill>
          <a:blip r:embed="rId3"/>
          <a:stretch>
            <a:fillRect/>
          </a:stretch>
        </p:blipFill>
        <p:spPr>
          <a:xfrm>
            <a:off x="6747517" y="510957"/>
            <a:ext cx="5159187" cy="6187976"/>
          </a:xfrm>
          <a:prstGeom prst="rect">
            <a:avLst/>
          </a:prstGeom>
        </p:spPr>
      </p:pic>
    </p:spTree>
    <p:extLst>
      <p:ext uri="{BB962C8B-B14F-4D97-AF65-F5344CB8AC3E}">
        <p14:creationId xmlns:p14="http://schemas.microsoft.com/office/powerpoint/2010/main" val="216528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2004142" y="792249"/>
            <a:ext cx="3020142" cy="643255"/>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4400"/>
            </a:pPr>
            <a:r>
              <a:rPr lang="en-US" sz="4400" dirty="0">
                <a:solidFill>
                  <a:schemeClr val="dk1"/>
                </a:solidFill>
                <a:latin typeface="Calibri"/>
                <a:ea typeface="Calibri"/>
                <a:cs typeface="Calibri"/>
                <a:sym typeface="Calibri"/>
              </a:rPr>
              <a:t>SOLUTION</a:t>
            </a:r>
            <a:endParaRPr lang="en-US" sz="4400" b="0" i="0" u="none"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7A1575AA-1BB5-EF2B-19ED-2AC070C4B8B9}"/>
              </a:ext>
            </a:extLst>
          </p:cNvPr>
          <p:cNvSpPr/>
          <p:nvPr/>
        </p:nvSpPr>
        <p:spPr>
          <a:xfrm>
            <a:off x="943894" y="1941869"/>
            <a:ext cx="4630996" cy="1477328"/>
          </a:xfrm>
          <a:prstGeom prst="rect">
            <a:avLst/>
          </a:prstGeom>
          <a:noFill/>
        </p:spPr>
        <p:txBody>
          <a:bodyPr wrap="square" lIns="91440" tIns="45720" rIns="91440" bIns="45720">
            <a:spAutoFit/>
          </a:bodyPr>
          <a:lstStyle/>
          <a:p>
            <a:pPr marR="0" lvl="0" defTabSz="914400" eaLnBrk="1" fontAlgn="auto" latinLnBrk="0" hangingPunct="1">
              <a:lnSpc>
                <a:spcPct val="100000"/>
              </a:lnSpc>
              <a:spcBef>
                <a:spcPts val="0"/>
              </a:spcBef>
              <a:spcAft>
                <a:spcPts val="0"/>
              </a:spcAft>
              <a:buClrTx/>
              <a:buSzTx/>
              <a:tabLst/>
              <a:defRPr/>
            </a:pPr>
            <a:r>
              <a:rPr kumimoji="0" lang="en-GB" sz="2400" b="0" i="0" u="none" strike="noStrike" kern="0" cap="none" spc="0" normalizeH="0" baseline="0" noProof="0" dirty="0">
                <a:ln>
                  <a:noFill/>
                </a:ln>
                <a:solidFill>
                  <a:sysClr val="windowText" lastClr="000000"/>
                </a:solidFill>
                <a:effectLst/>
                <a:uLnTx/>
                <a:uFillTx/>
              </a:rPr>
              <a:t>Problem: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rPr>
              <a:t>There is no platform for administrative tasks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1800" b="0" i="0" u="none" strike="noStrike" kern="0" cap="none" spc="0" normalizeH="0" baseline="0" noProof="0" dirty="0">
              <a:ln>
                <a:noFill/>
              </a:ln>
              <a:solidFill>
                <a:sysClr val="windowText" lastClr="000000"/>
              </a:solidFill>
              <a:effectLst/>
              <a:uLnTx/>
              <a:uFillTx/>
            </a:endParaRPr>
          </a:p>
        </p:txBody>
      </p:sp>
      <p:pic>
        <p:nvPicPr>
          <p:cNvPr id="4" name="Picture 3">
            <a:extLst>
              <a:ext uri="{FF2B5EF4-FFF2-40B4-BE49-F238E27FC236}">
                <a16:creationId xmlns:a16="http://schemas.microsoft.com/office/drawing/2014/main" id="{F337609D-74B5-569B-E33E-222236E6A9E0}"/>
              </a:ext>
            </a:extLst>
          </p:cNvPr>
          <p:cNvPicPr>
            <a:picLocks noChangeAspect="1"/>
          </p:cNvPicPr>
          <p:nvPr/>
        </p:nvPicPr>
        <p:blipFill>
          <a:blip r:embed="rId3"/>
          <a:stretch>
            <a:fillRect/>
          </a:stretch>
        </p:blipFill>
        <p:spPr>
          <a:xfrm>
            <a:off x="6096000" y="1225961"/>
            <a:ext cx="5895165" cy="4647535"/>
          </a:xfrm>
          <a:prstGeom prst="rect">
            <a:avLst/>
          </a:prstGeom>
        </p:spPr>
      </p:pic>
    </p:spTree>
    <p:extLst>
      <p:ext uri="{BB962C8B-B14F-4D97-AF65-F5344CB8AC3E}">
        <p14:creationId xmlns:p14="http://schemas.microsoft.com/office/powerpoint/2010/main" val="1423663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7F39-7F82-E086-C47A-BCFA5889F3F2}"/>
              </a:ext>
            </a:extLst>
          </p:cNvPr>
          <p:cNvSpPr>
            <a:spLocks noGrp="1"/>
          </p:cNvSpPr>
          <p:nvPr>
            <p:ph type="title"/>
          </p:nvPr>
        </p:nvSpPr>
        <p:spPr/>
        <p:txBody>
          <a:bodyPr/>
          <a:lstStyle/>
          <a:p>
            <a:r>
              <a:rPr lang="en-US" b="1" dirty="0"/>
              <a:t>TOOLS</a:t>
            </a:r>
            <a:r>
              <a:rPr lang="en-US" dirty="0"/>
              <a:t> AND METHOD</a:t>
            </a:r>
            <a:endParaRPr lang="en-MY" dirty="0"/>
          </a:p>
        </p:txBody>
      </p:sp>
      <p:pic>
        <p:nvPicPr>
          <p:cNvPr id="4" name="Picture 3" descr="A blue and white logo&#10;&#10;Description automatically generated with low confidence">
            <a:extLst>
              <a:ext uri="{FF2B5EF4-FFF2-40B4-BE49-F238E27FC236}">
                <a16:creationId xmlns:a16="http://schemas.microsoft.com/office/drawing/2014/main" id="{0716BCD1-3A64-0912-4383-F0E3C1E9B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4080" y="2424321"/>
            <a:ext cx="3618229" cy="1476375"/>
          </a:xfrm>
          <a:prstGeom prst="rect">
            <a:avLst/>
          </a:prstGeom>
          <a:ln>
            <a:solidFill>
              <a:schemeClr val="tx1"/>
            </a:solidFill>
          </a:ln>
        </p:spPr>
      </p:pic>
      <p:pic>
        <p:nvPicPr>
          <p:cNvPr id="5" name="Picture 4" descr="A picture containing logo, font, design&#10;&#10;Description automatically generated">
            <a:extLst>
              <a:ext uri="{FF2B5EF4-FFF2-40B4-BE49-F238E27FC236}">
                <a16:creationId xmlns:a16="http://schemas.microsoft.com/office/drawing/2014/main" id="{2947582B-5204-FCF9-7028-BAAB58C696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65" b="29312"/>
          <a:stretch/>
        </p:blipFill>
        <p:spPr bwMode="auto">
          <a:xfrm>
            <a:off x="6312309" y="2424321"/>
            <a:ext cx="3618230" cy="1476375"/>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Picture 5" descr="A picture containing graphics, font, logo, graphic design&#10;&#10;Description automatically generated">
            <a:extLst>
              <a:ext uri="{FF2B5EF4-FFF2-40B4-BE49-F238E27FC236}">
                <a16:creationId xmlns:a16="http://schemas.microsoft.com/office/drawing/2014/main" id="{DE7B9B4E-ED49-E751-EB0B-638655297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4079" y="3900696"/>
            <a:ext cx="3618229" cy="1642272"/>
          </a:xfrm>
          <a:prstGeom prst="rect">
            <a:avLst/>
          </a:prstGeom>
          <a:ln>
            <a:solidFill>
              <a:schemeClr val="tx1"/>
            </a:solidFill>
          </a:ln>
        </p:spPr>
      </p:pic>
      <p:pic>
        <p:nvPicPr>
          <p:cNvPr id="7" name="Picture 6" descr="A logo for a company&#10;&#10;Description automatically generated with low confidence">
            <a:extLst>
              <a:ext uri="{FF2B5EF4-FFF2-40B4-BE49-F238E27FC236}">
                <a16:creationId xmlns:a16="http://schemas.microsoft.com/office/drawing/2014/main" id="{C68DE834-1FD2-D279-3E49-23E286230C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309" y="3900696"/>
            <a:ext cx="3618230" cy="1642272"/>
          </a:xfrm>
          <a:prstGeom prst="rect">
            <a:avLst/>
          </a:prstGeom>
          <a:ln>
            <a:solidFill>
              <a:schemeClr val="tx1"/>
            </a:solidFill>
          </a:ln>
        </p:spPr>
      </p:pic>
      <p:sp>
        <p:nvSpPr>
          <p:cNvPr id="8" name="Rectangle 7">
            <a:extLst>
              <a:ext uri="{FF2B5EF4-FFF2-40B4-BE49-F238E27FC236}">
                <a16:creationId xmlns:a16="http://schemas.microsoft.com/office/drawing/2014/main" id="{7ADA3745-A2C0-C384-D8DB-219529E193D7}"/>
              </a:ext>
            </a:extLst>
          </p:cNvPr>
          <p:cNvSpPr/>
          <p:nvPr/>
        </p:nvSpPr>
        <p:spPr>
          <a:xfrm>
            <a:off x="9930538" y="4080431"/>
            <a:ext cx="2202469" cy="2154436"/>
          </a:xfrm>
          <a:prstGeom prst="rect">
            <a:avLst/>
          </a:prstGeom>
          <a:noFill/>
        </p:spPr>
        <p:txBody>
          <a:bodyPr wrap="square" lIns="91440" tIns="45720" rIns="91440" bIns="45720">
            <a:spAutoFit/>
          </a:bodyPr>
          <a:lstStyle/>
          <a:p>
            <a:r>
              <a:rPr lang="en-US" sz="1000" b="1" cap="none" spc="0" dirty="0">
                <a:ln w="0"/>
                <a:solidFill>
                  <a:schemeClr val="accent6"/>
                </a:solidFill>
                <a:effectLst>
                  <a:outerShdw blurRad="38100" dist="19050" dir="2700000" algn="tl" rotWithShape="0">
                    <a:schemeClr val="dk1">
                      <a:alpha val="40000"/>
                    </a:schemeClr>
                  </a:outerShdw>
                </a:effectLst>
              </a:rPr>
              <a:t>Database</a:t>
            </a:r>
            <a:br>
              <a:rPr lang="en-US" sz="1000" b="0" cap="none" spc="0" dirty="0">
                <a:ln w="0"/>
                <a:solidFill>
                  <a:schemeClr val="tx1"/>
                </a:solidFill>
                <a:effectLst>
                  <a:outerShdw blurRad="38100" dist="19050" dir="2700000" algn="tl" rotWithShape="0">
                    <a:schemeClr val="dk1">
                      <a:alpha val="40000"/>
                    </a:schemeClr>
                  </a:outerShdw>
                </a:effectLst>
              </a:rPr>
            </a:br>
            <a:r>
              <a:rPr lang="en-MY" sz="1000" dirty="0">
                <a:effectLst/>
                <a:latin typeface="Times New Roman" panose="02020603050405020304" pitchFamily="18" charset="0"/>
                <a:ea typeface="Calibri" panose="020F0502020204030204" pitchFamily="34" charset="0"/>
                <a:cs typeface="Arial" panose="020B0604020202020204" pitchFamily="34" charset="0"/>
              </a:rPr>
              <a:t>Firebase Authentication ensures secure user authentication and identity management, supporting various authentication methods. Firebase Realtime Database stores and synchronises data in real time, ensuring consistency across connected devices.</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00B963B0-2408-A123-4DB7-2D9EC34A21ED}"/>
              </a:ext>
            </a:extLst>
          </p:cNvPr>
          <p:cNvSpPr/>
          <p:nvPr/>
        </p:nvSpPr>
        <p:spPr>
          <a:xfrm>
            <a:off x="9930538" y="2252154"/>
            <a:ext cx="2202469" cy="1631216"/>
          </a:xfrm>
          <a:prstGeom prst="rect">
            <a:avLst/>
          </a:prstGeom>
          <a:noFill/>
        </p:spPr>
        <p:txBody>
          <a:bodyPr wrap="square" lIns="91440" tIns="45720" rIns="91440" bIns="45720">
            <a:spAutoFit/>
          </a:bodyPr>
          <a:lstStyle/>
          <a:p>
            <a:r>
              <a:rPr lang="en-US" sz="1000" b="1" cap="none" spc="0" dirty="0">
                <a:ln w="0"/>
                <a:solidFill>
                  <a:schemeClr val="accent2"/>
                </a:solidFill>
                <a:effectLst>
                  <a:outerShdw blurRad="38100" dist="19050" dir="2700000" algn="tl" rotWithShape="0">
                    <a:schemeClr val="dk1">
                      <a:alpha val="40000"/>
                    </a:schemeClr>
                  </a:outerShdw>
                </a:effectLst>
              </a:rPr>
              <a:t>Back-end</a:t>
            </a:r>
            <a:br>
              <a:rPr lang="en-US" sz="1000" b="0" cap="none" spc="0" dirty="0">
                <a:ln w="0"/>
                <a:solidFill>
                  <a:schemeClr val="tx1"/>
                </a:solidFill>
                <a:effectLst>
                  <a:outerShdw blurRad="38100" dist="19050" dir="2700000" algn="tl" rotWithShape="0">
                    <a:schemeClr val="dk1">
                      <a:alpha val="40000"/>
                    </a:schemeClr>
                  </a:outerShdw>
                </a:effectLst>
              </a:rPr>
            </a:br>
            <a:r>
              <a:rPr lang="en-GB" sz="1000" dirty="0">
                <a:effectLst/>
                <a:latin typeface="Times New Roman" panose="02020603050405020304" pitchFamily="18" charset="0"/>
                <a:ea typeface="Calibri" panose="020F0502020204030204" pitchFamily="34" charset="0"/>
                <a:cs typeface="Arial" panose="020B0604020202020204" pitchFamily="34" charset="0"/>
              </a:rPr>
              <a:t>Firebase provides a comprehensive platform on the back end with a suite of backend services, including a real-time database, authentication, hosting, and cloud functions. Its serverless architecture ensures scalability, real-time updates, and seamless integration with the front end, eliminating the need for infrastructure management.</a:t>
            </a:r>
            <a:endParaRPr lang="en-US" sz="66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0EE257EE-A13F-1FAD-B6B1-3F8160C8B5D9}"/>
              </a:ext>
            </a:extLst>
          </p:cNvPr>
          <p:cNvSpPr/>
          <p:nvPr/>
        </p:nvSpPr>
        <p:spPr>
          <a:xfrm>
            <a:off x="164649" y="4149257"/>
            <a:ext cx="2529429" cy="1323439"/>
          </a:xfrm>
          <a:prstGeom prst="rect">
            <a:avLst/>
          </a:prstGeom>
          <a:noFill/>
        </p:spPr>
        <p:txBody>
          <a:bodyPr wrap="square" lIns="91440" tIns="45720" rIns="91440" bIns="45720">
            <a:spAutoFit/>
          </a:bodyPr>
          <a:lstStyle/>
          <a:p>
            <a:r>
              <a:rPr lang="en-GB" sz="1000" b="1" cap="none" spc="0" dirty="0">
                <a:ln w="0"/>
                <a:solidFill>
                  <a:srgbClr val="7030A0"/>
                </a:solidFill>
                <a:effectLst>
                  <a:outerShdw blurRad="38100" dist="19050" dir="2700000" algn="tl" rotWithShape="0">
                    <a:schemeClr val="dk1">
                      <a:alpha val="40000"/>
                    </a:schemeClr>
                  </a:outerShdw>
                </a:effectLst>
              </a:rPr>
              <a:t>Design</a:t>
            </a:r>
            <a:br>
              <a:rPr lang="en-GB" sz="1000" b="0" cap="none" spc="0" dirty="0">
                <a:ln w="0"/>
                <a:solidFill>
                  <a:schemeClr val="tx1"/>
                </a:solidFill>
                <a:effectLst>
                  <a:outerShdw blurRad="38100" dist="19050" dir="2700000" algn="tl" rotWithShape="0">
                    <a:schemeClr val="dk1">
                      <a:alpha val="40000"/>
                    </a:schemeClr>
                  </a:outerShdw>
                </a:effectLst>
              </a:rPr>
            </a:br>
            <a:r>
              <a:rPr lang="en-GB" sz="1000" b="0" cap="none" spc="0" dirty="0">
                <a:ln w="0"/>
                <a:solidFill>
                  <a:schemeClr val="tx1"/>
                </a:solidFill>
                <a:effectLst>
                  <a:outerShdw blurRad="38100" dist="19050" dir="2700000" algn="tl" rotWithShape="0">
                    <a:schemeClr val="dk1">
                      <a:alpha val="40000"/>
                    </a:schemeClr>
                  </a:outerShdw>
                </a:effectLst>
              </a:rPr>
              <a:t>A robust design and prototyping tool, Figma is an essential project component. It facilitates the creation of user interfaces and enables designers and developers to collaborate seamlessly, iterate on designs, and create interactive prototypes. </a:t>
            </a:r>
            <a:endParaRPr lang="en-US" sz="66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F1D4C766-FA9C-06E3-0F48-0D14FC073B4D}"/>
              </a:ext>
            </a:extLst>
          </p:cNvPr>
          <p:cNvSpPr/>
          <p:nvPr/>
        </p:nvSpPr>
        <p:spPr>
          <a:xfrm>
            <a:off x="164649" y="2424321"/>
            <a:ext cx="2354863" cy="1477328"/>
          </a:xfrm>
          <a:prstGeom prst="rect">
            <a:avLst/>
          </a:prstGeom>
          <a:noFill/>
        </p:spPr>
        <p:txBody>
          <a:bodyPr wrap="square" lIns="91440" tIns="45720" rIns="91440" bIns="45720">
            <a:spAutoFit/>
          </a:bodyPr>
          <a:lstStyle/>
          <a:p>
            <a:r>
              <a:rPr lang="en-US" sz="1000" b="0" cap="none" spc="0" dirty="0">
                <a:ln w="0"/>
                <a:solidFill>
                  <a:srgbClr val="0070C0"/>
                </a:solidFill>
                <a:effectLst>
                  <a:outerShdw blurRad="38100" dist="19050" dir="2700000" algn="tl" rotWithShape="0">
                    <a:schemeClr val="dk1">
                      <a:alpha val="40000"/>
                    </a:schemeClr>
                  </a:outerShdw>
                </a:effectLst>
              </a:rPr>
              <a:t>Front-end</a:t>
            </a:r>
            <a:br>
              <a:rPr lang="en-US" sz="1000" b="0" cap="none" spc="0" dirty="0">
                <a:ln w="0"/>
                <a:solidFill>
                  <a:schemeClr val="tx1"/>
                </a:solidFill>
                <a:effectLst>
                  <a:outerShdw blurRad="38100" dist="19050" dir="2700000" algn="tl" rotWithShape="0">
                    <a:schemeClr val="dk1">
                      <a:alpha val="40000"/>
                    </a:schemeClr>
                  </a:outerShdw>
                </a:effectLst>
              </a:rPr>
            </a:br>
            <a:r>
              <a:rPr lang="en-GB" sz="1000" dirty="0">
                <a:effectLst/>
                <a:latin typeface="Times New Roman" panose="02020603050405020304" pitchFamily="18" charset="0"/>
                <a:ea typeface="Calibri" panose="020F0502020204030204" pitchFamily="34" charset="0"/>
                <a:cs typeface="Arial" panose="020B0604020202020204" pitchFamily="34" charset="0"/>
              </a:rPr>
              <a:t> The front-end development framework uses React, a widely used JavaScript library with numerous advantages. React's component-based architecture and virtual DOM enable the creation of modular and reusable user interface components, resulting in highly responsive and interactive interfaces.</a:t>
            </a:r>
            <a:endParaRPr lang="en-US" sz="6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3587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7F39-7F82-E086-C47A-BCFA5889F3F2}"/>
              </a:ext>
            </a:extLst>
          </p:cNvPr>
          <p:cNvSpPr>
            <a:spLocks noGrp="1"/>
          </p:cNvSpPr>
          <p:nvPr>
            <p:ph type="title"/>
          </p:nvPr>
        </p:nvSpPr>
        <p:spPr/>
        <p:txBody>
          <a:bodyPr/>
          <a:lstStyle/>
          <a:p>
            <a:r>
              <a:rPr lang="en-US" dirty="0"/>
              <a:t>TOOLS AND </a:t>
            </a:r>
            <a:r>
              <a:rPr lang="en-US" b="1" dirty="0"/>
              <a:t>METHOD</a:t>
            </a:r>
            <a:endParaRPr lang="en-MY" b="1" dirty="0"/>
          </a:p>
        </p:txBody>
      </p:sp>
      <p:pic>
        <p:nvPicPr>
          <p:cNvPr id="3" name="Picture 2" descr="A picture containing text, diagram, graphics, logo&#10;&#10;Description automatically generated">
            <a:extLst>
              <a:ext uri="{FF2B5EF4-FFF2-40B4-BE49-F238E27FC236}">
                <a16:creationId xmlns:a16="http://schemas.microsoft.com/office/drawing/2014/main" id="{319CDC97-5680-555D-5FF0-384471D28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019" y="1465006"/>
            <a:ext cx="4538772" cy="4001729"/>
          </a:xfrm>
          <a:prstGeom prst="rect">
            <a:avLst/>
          </a:prstGeom>
          <a:ln>
            <a:solidFill>
              <a:schemeClr val="tx1"/>
            </a:solidFill>
          </a:ln>
        </p:spPr>
      </p:pic>
      <p:sp>
        <p:nvSpPr>
          <p:cNvPr id="4" name="Rectangle 3">
            <a:extLst>
              <a:ext uri="{FF2B5EF4-FFF2-40B4-BE49-F238E27FC236}">
                <a16:creationId xmlns:a16="http://schemas.microsoft.com/office/drawing/2014/main" id="{15AFC888-4FB9-D46F-0268-A6E40F98BA1D}"/>
              </a:ext>
            </a:extLst>
          </p:cNvPr>
          <p:cNvSpPr/>
          <p:nvPr/>
        </p:nvSpPr>
        <p:spPr>
          <a:xfrm>
            <a:off x="6096000" y="1997839"/>
            <a:ext cx="3636490" cy="2862322"/>
          </a:xfrm>
          <a:prstGeom prst="rect">
            <a:avLst/>
          </a:prstGeom>
          <a:noFill/>
        </p:spPr>
        <p:txBody>
          <a:bodyPr wrap="square" lIns="91440" tIns="45720" rIns="91440" bIns="45720">
            <a:spAutoFit/>
          </a:bodyPr>
          <a:lstStyle/>
          <a:p>
            <a:r>
              <a:rPr lang="en-GB" sz="1800" b="0" cap="none" spc="0" dirty="0">
                <a:ln w="0"/>
                <a:solidFill>
                  <a:schemeClr val="tx1"/>
                </a:solidFill>
                <a:effectLst>
                  <a:outerShdw blurRad="38100" dist="19050" dir="2700000" algn="tl" rotWithShape="0">
                    <a:schemeClr val="dk1">
                      <a:alpha val="40000"/>
                    </a:schemeClr>
                  </a:outerShdw>
                </a:effectLst>
              </a:rPr>
              <a:t>The Pet Services System project has opted to utilize the Agile methodology for its development process. This methodology prioritizes flexibility, collaboration, adaptability, and continuous improvement. It follows a well-defined process that ensures an organized and efficient developmental approach.</a:t>
            </a:r>
            <a:endParaRPr lang="en-US" sz="1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86394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F230-41A4-0719-FDAC-4E4AFA603A6B}"/>
              </a:ext>
            </a:extLst>
          </p:cNvPr>
          <p:cNvSpPr>
            <a:spLocks noGrp="1"/>
          </p:cNvSpPr>
          <p:nvPr>
            <p:ph type="title"/>
          </p:nvPr>
        </p:nvSpPr>
        <p:spPr>
          <a:xfrm>
            <a:off x="526701" y="810602"/>
            <a:ext cx="5793712" cy="1325563"/>
          </a:xfrm>
        </p:spPr>
        <p:txBody>
          <a:bodyPr/>
          <a:lstStyle/>
          <a:p>
            <a:r>
              <a:rPr lang="en-US" dirty="0"/>
              <a:t>PSM1 ACHIEVEMENTS</a:t>
            </a:r>
            <a:endParaRPr lang="en-MY" dirty="0"/>
          </a:p>
        </p:txBody>
      </p:sp>
      <p:sp>
        <p:nvSpPr>
          <p:cNvPr id="4" name="TextBox 3">
            <a:extLst>
              <a:ext uri="{FF2B5EF4-FFF2-40B4-BE49-F238E27FC236}">
                <a16:creationId xmlns:a16="http://schemas.microsoft.com/office/drawing/2014/main" id="{5DBF6674-17C3-4C44-6454-6B41AEB6254B}"/>
              </a:ext>
            </a:extLst>
          </p:cNvPr>
          <p:cNvSpPr txBox="1"/>
          <p:nvPr/>
        </p:nvSpPr>
        <p:spPr>
          <a:xfrm>
            <a:off x="1115367" y="2413337"/>
            <a:ext cx="10410092" cy="2031325"/>
          </a:xfrm>
          <a:prstGeom prst="rect">
            <a:avLst/>
          </a:prstGeom>
          <a:noFill/>
        </p:spPr>
        <p:txBody>
          <a:bodyPr wrap="square">
            <a:spAutoFit/>
          </a:bodyPr>
          <a:lstStyle/>
          <a:p>
            <a:r>
              <a:rPr lang="en-GB" sz="1400" b="0" cap="none" spc="0" dirty="0">
                <a:ln w="0"/>
                <a:solidFill>
                  <a:schemeClr val="tx1"/>
                </a:solidFill>
                <a:effectLst>
                  <a:outerShdw blurRad="38100" dist="19050" dir="2700000" algn="tl" rotWithShape="0">
                    <a:schemeClr val="dk1">
                      <a:alpha val="40000"/>
                    </a:schemeClr>
                  </a:outerShdw>
                </a:effectLst>
              </a:rPr>
              <a:t>I am delighted to announce the successful completion of the initial phase of the project. Extensive research, including user interviews and analysis of user behaviours and pain points, provided valuable insights into the challenges faced by both Nice Pet's Circle's admin and customers. Based on these findings, targeted solutions have been developed to address key areas for improvement, such as system navigation, communication channels, and time-consuming processes. Streamlined scheduling systems, automated reminders, and an intuitive interface have been implemented for admin, while customer experience has been enhanced through the introduction of a customer support chatbot, improved website usability, and personalized recommendations. Thorough testing and iterative refinement have ensured the effectiveness of these solutions, meeting the needs and expectations of both admin and customers. This achievement showcases my ability to identify and understand user pain points and develop practical and effective solutions. With confidence, I look forward to successfully achieving the remaining objectives of the project.</a:t>
            </a:r>
            <a:endParaRPr lang="en-MY" dirty="0"/>
          </a:p>
        </p:txBody>
      </p:sp>
    </p:spTree>
    <p:extLst>
      <p:ext uri="{BB962C8B-B14F-4D97-AF65-F5344CB8AC3E}">
        <p14:creationId xmlns:p14="http://schemas.microsoft.com/office/powerpoint/2010/main" val="116147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F230-41A4-0719-FDAC-4E4AFA603A6B}"/>
              </a:ext>
            </a:extLst>
          </p:cNvPr>
          <p:cNvSpPr>
            <a:spLocks noGrp="1"/>
          </p:cNvSpPr>
          <p:nvPr>
            <p:ph type="title"/>
          </p:nvPr>
        </p:nvSpPr>
        <p:spPr>
          <a:xfrm>
            <a:off x="1732359" y="660053"/>
            <a:ext cx="8727281" cy="1325563"/>
          </a:xfrm>
        </p:spPr>
        <p:txBody>
          <a:bodyPr/>
          <a:lstStyle/>
          <a:p>
            <a:r>
              <a:rPr lang="en-GB" dirty="0"/>
              <a:t>Suggested plan for project implementation/execution (PSM 2)</a:t>
            </a:r>
            <a:endParaRPr lang="en-MY" dirty="0"/>
          </a:p>
        </p:txBody>
      </p:sp>
      <p:sp>
        <p:nvSpPr>
          <p:cNvPr id="3" name="Rectangle 2">
            <a:extLst>
              <a:ext uri="{FF2B5EF4-FFF2-40B4-BE49-F238E27FC236}">
                <a16:creationId xmlns:a16="http://schemas.microsoft.com/office/drawing/2014/main" id="{6CA5A5E8-2D61-40BB-446E-ADA99BC8CFEC}"/>
              </a:ext>
            </a:extLst>
          </p:cNvPr>
          <p:cNvSpPr/>
          <p:nvPr/>
        </p:nvSpPr>
        <p:spPr>
          <a:xfrm>
            <a:off x="936172" y="2174857"/>
            <a:ext cx="10319656" cy="4093428"/>
          </a:xfrm>
          <a:prstGeom prst="rect">
            <a:avLst/>
          </a:prstGeom>
          <a:noFill/>
        </p:spPr>
        <p:txBody>
          <a:bodyPr wrap="square" lIns="91440" tIns="45720" rIns="91440" bIns="45720">
            <a:spAutoFit/>
          </a:bodyPr>
          <a:lstStyle/>
          <a:p>
            <a:r>
              <a:rPr lang="en-GB" sz="2000" b="0" cap="none" spc="0" dirty="0">
                <a:ln w="0"/>
                <a:solidFill>
                  <a:schemeClr val="tx1"/>
                </a:solidFill>
                <a:effectLst>
                  <a:outerShdw blurRad="38100" dist="19050" dir="2700000" algn="tl" rotWithShape="0">
                    <a:schemeClr val="dk1">
                      <a:alpha val="40000"/>
                    </a:schemeClr>
                  </a:outerShdw>
                </a:effectLst>
              </a:rPr>
              <a:t>The development phase of the PSM2 project is meticulously planned and executed with a comprehensive and structured implementation plan. The plan includes clear development objectives, prioritized tasks, and a realistic schedule with milestones and deadlines. Following an Agile methodology, the development process involves iterative cycles and regular meetings to monitor progress and address challenges. Front-end and back-end development environments are set up with the necessary tools and technologies, and the UI design prioritizes usability and a seamless user experience. Back-end development includes server-side logic, database connectivity, and API integrations, with integration testing ensuring smooth functioning of system components. User acceptance testing involves stakeholder collaboration and feedback incorporation. Once development and testing are complete, the application is deployed to the production environment with post-deployment support processes in place. This comprehensive approach ensures the successful delivery of a robust and functional software solution for the PSM2 project.</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6601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863600" y="796925"/>
            <a:ext cx="10515600" cy="13255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INTRODUCTION</a:t>
            </a:r>
          </a:p>
        </p:txBody>
      </p:sp>
      <p:sp>
        <p:nvSpPr>
          <p:cNvPr id="2" name="Rectangle 1">
            <a:extLst>
              <a:ext uri="{FF2B5EF4-FFF2-40B4-BE49-F238E27FC236}">
                <a16:creationId xmlns:a16="http://schemas.microsoft.com/office/drawing/2014/main" id="{7A1575AA-1BB5-EF2B-19ED-2AC070C4B8B9}"/>
              </a:ext>
            </a:extLst>
          </p:cNvPr>
          <p:cNvSpPr/>
          <p:nvPr/>
        </p:nvSpPr>
        <p:spPr>
          <a:xfrm>
            <a:off x="152400" y="2459504"/>
            <a:ext cx="11887200" cy="1631216"/>
          </a:xfrm>
          <a:prstGeom prst="rect">
            <a:avLst/>
          </a:prstGeom>
          <a:noFill/>
        </p:spPr>
        <p:txBody>
          <a:bodyPr wrap="square" lIns="91440" tIns="45720" rIns="91440" bIns="45720">
            <a:spAutoFit/>
          </a:bodyPr>
          <a:lstStyle/>
          <a:p>
            <a:pPr algn="ctr"/>
            <a:r>
              <a:rPr lang="en-MY" sz="2000" dirty="0">
                <a:effectLst/>
                <a:latin typeface="Times New Roman" panose="02020603050405020304" pitchFamily="18" charset="0"/>
                <a:ea typeface="Calibri" panose="020F0502020204030204" pitchFamily="34" charset="0"/>
                <a:cs typeface="Arial" panose="020B0604020202020204" pitchFamily="34" charset="0"/>
              </a:rPr>
              <a:t>The Pet Services System is a comprehensive software solution designed to streamline operations and enhance the customer experience in the pet industry. This project aims to address the unique challenges faced by pet stores and service providers by leveraging technology and automation. Combining the functionalities of an online store, appointment scheduling, and service management, this system offers a holistic approach to managing a pet store and delivering quality services</a:t>
            </a:r>
            <a:endParaRPr lang="en-GB" sz="200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6902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121478" y="709787"/>
            <a:ext cx="6796157" cy="75357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dirty="0">
                <a:solidFill>
                  <a:schemeClr val="dk1"/>
                </a:solidFill>
                <a:latin typeface="Calibri"/>
                <a:ea typeface="Calibri"/>
                <a:cs typeface="Calibri"/>
                <a:sym typeface="Calibri"/>
              </a:rPr>
              <a:t>PROBLEM BACKGROUND</a:t>
            </a:r>
          </a:p>
        </p:txBody>
      </p:sp>
      <p:sp>
        <p:nvSpPr>
          <p:cNvPr id="2" name="Rectangle 1">
            <a:extLst>
              <a:ext uri="{FF2B5EF4-FFF2-40B4-BE49-F238E27FC236}">
                <a16:creationId xmlns:a16="http://schemas.microsoft.com/office/drawing/2014/main" id="{7A1575AA-1BB5-EF2B-19ED-2AC070C4B8B9}"/>
              </a:ext>
            </a:extLst>
          </p:cNvPr>
          <p:cNvSpPr/>
          <p:nvPr/>
        </p:nvSpPr>
        <p:spPr>
          <a:xfrm>
            <a:off x="318934" y="1672659"/>
            <a:ext cx="8149206" cy="3785652"/>
          </a:xfrm>
          <a:prstGeom prst="rect">
            <a:avLst/>
          </a:prstGeom>
          <a:noFill/>
        </p:spPr>
        <p:txBody>
          <a:bodyPr wrap="square" lIns="91440" tIns="45720" rIns="91440" bIns="45720">
            <a:spAutoFit/>
          </a:bodyPr>
          <a:lstStyle/>
          <a:p>
            <a:pPr algn="ctr"/>
            <a:endParaRPr lang="en-GB" sz="2000" cap="none" spc="0" dirty="0">
              <a:ln w="0"/>
              <a:solidFill>
                <a:schemeClr val="tx1"/>
              </a:solidFill>
              <a:effectLst>
                <a:outerShdw blurRad="38100" dist="19050" dir="2700000" algn="tl" rotWithShape="0">
                  <a:schemeClr val="dk1">
                    <a:alpha val="40000"/>
                  </a:schemeClr>
                </a:outerShdw>
              </a:effectLst>
            </a:endParaRPr>
          </a:p>
          <a:p>
            <a:r>
              <a:rPr lang="en-GB" sz="2000" cap="none" spc="0" dirty="0">
                <a:ln w="0"/>
                <a:solidFill>
                  <a:schemeClr val="tx1"/>
                </a:solidFill>
                <a:effectLst>
                  <a:outerShdw blurRad="38100" dist="19050" dir="2700000" algn="tl" rotWithShape="0">
                    <a:schemeClr val="dk1">
                      <a:alpha val="40000"/>
                    </a:schemeClr>
                  </a:outerShdw>
                </a:effectLst>
              </a:rPr>
              <a:t>I've chosen Nice Pet's Circle as a case study for my final year project. Nice Pet's Circle is a neighbourhood family run pet shop in Horizon Hill, Iskandar Puteri. Customers have been raving about the quality of their services and goods ever since they opened in 2019. As a result, they have had an impressive number of devoted consumers since the day they opened their doors. Nice Pet's Circle specializes in pet grooming for both dogs and cats. Aside from grooming, they also have a pet store with high-quality goods. They have their own products as well as products from selected brands. Homemade pet treats, food for dogs and cats, beds, collars, and many other pet-related items are among the products they sell.</a:t>
            </a:r>
            <a:endParaRPr lang="en-US" sz="1600" cap="none" spc="0" dirty="0">
              <a:ln w="0"/>
              <a:solidFill>
                <a:schemeClr val="tx1"/>
              </a:solidFill>
              <a:effectLst>
                <a:outerShdw blurRad="38100" dist="19050" dir="2700000" algn="tl" rotWithShape="0">
                  <a:schemeClr val="dk1">
                    <a:alpha val="40000"/>
                  </a:schemeClr>
                </a:outerShdw>
              </a:effectLst>
            </a:endParaRPr>
          </a:p>
        </p:txBody>
      </p:sp>
      <p:pic>
        <p:nvPicPr>
          <p:cNvPr id="4" name="Picture 3" descr="A picture containing indoor, floor, wall, ceiling&#10;&#10;Description automatically generated">
            <a:extLst>
              <a:ext uri="{FF2B5EF4-FFF2-40B4-BE49-F238E27FC236}">
                <a16:creationId xmlns:a16="http://schemas.microsoft.com/office/drawing/2014/main" id="{8FF966B4-58A1-35C8-9A88-D5D2E5B4BA14}"/>
              </a:ext>
            </a:extLst>
          </p:cNvPr>
          <p:cNvPicPr>
            <a:picLocks noChangeAspect="1"/>
          </p:cNvPicPr>
          <p:nvPr/>
        </p:nvPicPr>
        <p:blipFill>
          <a:blip r:embed="rId3"/>
          <a:stretch>
            <a:fillRect/>
          </a:stretch>
        </p:blipFill>
        <p:spPr>
          <a:xfrm rot="21280169">
            <a:off x="8844320" y="3552240"/>
            <a:ext cx="2782675" cy="2782675"/>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AAB86EA9-ABB9-8D27-2EB2-B7B1DA3080BA}"/>
              </a:ext>
            </a:extLst>
          </p:cNvPr>
          <p:cNvPicPr>
            <a:picLocks noChangeAspect="1"/>
          </p:cNvPicPr>
          <p:nvPr/>
        </p:nvPicPr>
        <p:blipFill>
          <a:blip r:embed="rId4"/>
          <a:stretch>
            <a:fillRect/>
          </a:stretch>
        </p:blipFill>
        <p:spPr>
          <a:xfrm rot="675665">
            <a:off x="8674937" y="345547"/>
            <a:ext cx="2235638" cy="22356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108226" y="757168"/>
            <a:ext cx="6597374" cy="8065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dirty="0">
                <a:solidFill>
                  <a:schemeClr val="dk1"/>
                </a:solidFill>
                <a:latin typeface="Calibri"/>
                <a:ea typeface="Calibri"/>
                <a:cs typeface="Calibri"/>
                <a:sym typeface="Calibri"/>
              </a:rPr>
              <a:t>PROBLEMS- Users: Admin</a:t>
            </a:r>
          </a:p>
        </p:txBody>
      </p:sp>
      <p:graphicFrame>
        <p:nvGraphicFramePr>
          <p:cNvPr id="3" name="Diagram 2">
            <a:extLst>
              <a:ext uri="{FF2B5EF4-FFF2-40B4-BE49-F238E27FC236}">
                <a16:creationId xmlns:a16="http://schemas.microsoft.com/office/drawing/2014/main" id="{4AC1EE9F-7C51-3FC1-C4E5-8C5D98891DD1}"/>
              </a:ext>
            </a:extLst>
          </p:cNvPr>
          <p:cNvGraphicFramePr/>
          <p:nvPr>
            <p:extLst>
              <p:ext uri="{D42A27DB-BD31-4B8C-83A1-F6EECF244321}">
                <p14:modId xmlns:p14="http://schemas.microsoft.com/office/powerpoint/2010/main" val="1154101367"/>
              </p:ext>
            </p:extLst>
          </p:nvPr>
        </p:nvGraphicFramePr>
        <p:xfrm>
          <a:off x="1263374" y="1160462"/>
          <a:ext cx="986845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124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108225" y="757168"/>
            <a:ext cx="7856331" cy="8065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dirty="0">
                <a:solidFill>
                  <a:schemeClr val="dk1"/>
                </a:solidFill>
                <a:latin typeface="Calibri"/>
                <a:ea typeface="Calibri"/>
                <a:cs typeface="Calibri"/>
                <a:sym typeface="Calibri"/>
              </a:rPr>
              <a:t>PROBLEMS- Users: Customer</a:t>
            </a:r>
          </a:p>
        </p:txBody>
      </p:sp>
      <p:graphicFrame>
        <p:nvGraphicFramePr>
          <p:cNvPr id="3" name="Diagram 2">
            <a:extLst>
              <a:ext uri="{FF2B5EF4-FFF2-40B4-BE49-F238E27FC236}">
                <a16:creationId xmlns:a16="http://schemas.microsoft.com/office/drawing/2014/main" id="{4AC1EE9F-7C51-3FC1-C4E5-8C5D98891DD1}"/>
              </a:ext>
            </a:extLst>
          </p:cNvPr>
          <p:cNvGraphicFramePr/>
          <p:nvPr>
            <p:extLst>
              <p:ext uri="{D42A27DB-BD31-4B8C-83A1-F6EECF244321}">
                <p14:modId xmlns:p14="http://schemas.microsoft.com/office/powerpoint/2010/main" val="2945559517"/>
              </p:ext>
            </p:extLst>
          </p:nvPr>
        </p:nvGraphicFramePr>
        <p:xfrm>
          <a:off x="271669" y="1815548"/>
          <a:ext cx="11648662" cy="3737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1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863600" y="796925"/>
            <a:ext cx="10515600" cy="64325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OBJECTIVES</a:t>
            </a:r>
          </a:p>
        </p:txBody>
      </p:sp>
      <p:sp>
        <p:nvSpPr>
          <p:cNvPr id="2" name="Rectangle 1">
            <a:extLst>
              <a:ext uri="{FF2B5EF4-FFF2-40B4-BE49-F238E27FC236}">
                <a16:creationId xmlns:a16="http://schemas.microsoft.com/office/drawing/2014/main" id="{7A1575AA-1BB5-EF2B-19ED-2AC070C4B8B9}"/>
              </a:ext>
            </a:extLst>
          </p:cNvPr>
          <p:cNvSpPr/>
          <p:nvPr/>
        </p:nvSpPr>
        <p:spPr>
          <a:xfrm>
            <a:off x="1626870" y="1905317"/>
            <a:ext cx="9418320" cy="3901837"/>
          </a:xfrm>
          <a:prstGeom prst="rect">
            <a:avLst/>
          </a:prstGeom>
          <a:noFill/>
        </p:spPr>
        <p:txBody>
          <a:bodyPr wrap="square" lIns="91440" tIns="45720" rIns="91440" bIns="45720">
            <a:spAutoFit/>
          </a:bodyPr>
          <a:lstStyle/>
          <a:p>
            <a:pPr marL="342900" marR="0" lvl="0" indent="-342900">
              <a:lnSpc>
                <a:spcPct val="150000"/>
              </a:lnSpc>
              <a:spcBef>
                <a:spcPts val="0"/>
              </a:spcBef>
              <a:spcAft>
                <a:spcPts val="0"/>
              </a:spcAft>
              <a:buFont typeface="+mj-lt"/>
              <a:buAutoNum type="arabicPeriod"/>
              <a:tabLst>
                <a:tab pos="457200" algn="l"/>
              </a:tabLst>
            </a:pPr>
            <a:r>
              <a:rPr lang="en-GB" sz="2400" kern="0" dirty="0">
                <a:solidFill>
                  <a:srgbClr val="000000"/>
                </a:solidFill>
                <a:effectLst/>
                <a:latin typeface="+mj-lt"/>
                <a:ea typeface="Times New Roman" panose="02020603050405020304" pitchFamily="18" charset="0"/>
                <a:cs typeface="Times New Roman" panose="02020603050405020304" pitchFamily="18" charset="0"/>
              </a:rPr>
              <a:t>To distinguish the problems of Nice Pet’s Circle’s admin and customers and identify solutions to enhance the user experiences for both parties. </a:t>
            </a:r>
          </a:p>
          <a:p>
            <a:pPr marL="342900" marR="0" lvl="0" indent="-342900">
              <a:lnSpc>
                <a:spcPct val="150000"/>
              </a:lnSpc>
              <a:spcBef>
                <a:spcPts val="0"/>
              </a:spcBef>
              <a:spcAft>
                <a:spcPts val="0"/>
              </a:spcAft>
              <a:buFont typeface="+mj-lt"/>
              <a:buAutoNum type="arabicPeriod"/>
              <a:tabLst>
                <a:tab pos="457200" algn="l"/>
              </a:tabLst>
            </a:pPr>
            <a:r>
              <a:rPr lang="en-GB" sz="2400" kern="0" dirty="0">
                <a:solidFill>
                  <a:srgbClr val="000000"/>
                </a:solidFill>
                <a:effectLst/>
                <a:latin typeface="+mj-lt"/>
                <a:ea typeface="Times New Roman" panose="02020603050405020304" pitchFamily="18" charset="0"/>
                <a:cs typeface="Times New Roman" panose="02020603050405020304" pitchFamily="18" charset="0"/>
              </a:rPr>
              <a:t>To design a system that would improve the scheduling process for the admin and customers. </a:t>
            </a:r>
          </a:p>
          <a:p>
            <a:pPr marL="342900" marR="0" lvl="0" indent="-342900">
              <a:lnSpc>
                <a:spcPct val="150000"/>
              </a:lnSpc>
              <a:spcBef>
                <a:spcPts val="0"/>
              </a:spcBef>
              <a:spcAft>
                <a:spcPts val="0"/>
              </a:spcAft>
              <a:buFont typeface="+mj-lt"/>
              <a:buAutoNum type="arabicPeriod"/>
              <a:tabLst>
                <a:tab pos="457200" algn="l"/>
              </a:tabLst>
            </a:pPr>
            <a:r>
              <a:rPr lang="en-GB" sz="2400" kern="0" dirty="0">
                <a:solidFill>
                  <a:srgbClr val="000000"/>
                </a:solidFill>
                <a:effectLst/>
                <a:latin typeface="+mj-lt"/>
                <a:ea typeface="Times New Roman" panose="02020603050405020304" pitchFamily="18" charset="0"/>
                <a:cs typeface="Times New Roman" panose="02020603050405020304" pitchFamily="18" charset="0"/>
              </a:rPr>
              <a:t>To create an online store that would aid Nice Pet’s Circle reach a more extensive Johor Bahru customer base.	</a:t>
            </a:r>
          </a:p>
        </p:txBody>
      </p:sp>
    </p:spTree>
    <p:extLst>
      <p:ext uri="{BB962C8B-B14F-4D97-AF65-F5344CB8AC3E}">
        <p14:creationId xmlns:p14="http://schemas.microsoft.com/office/powerpoint/2010/main" val="2228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863600" y="796925"/>
            <a:ext cx="10515600" cy="64325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AIM</a:t>
            </a:r>
          </a:p>
        </p:txBody>
      </p:sp>
      <p:sp>
        <p:nvSpPr>
          <p:cNvPr id="2" name="Rectangle 1">
            <a:extLst>
              <a:ext uri="{FF2B5EF4-FFF2-40B4-BE49-F238E27FC236}">
                <a16:creationId xmlns:a16="http://schemas.microsoft.com/office/drawing/2014/main" id="{7A1575AA-1BB5-EF2B-19ED-2AC070C4B8B9}"/>
              </a:ext>
            </a:extLst>
          </p:cNvPr>
          <p:cNvSpPr/>
          <p:nvPr/>
        </p:nvSpPr>
        <p:spPr>
          <a:xfrm>
            <a:off x="1626870" y="1905317"/>
            <a:ext cx="9418320" cy="2793842"/>
          </a:xfrm>
          <a:prstGeom prst="rect">
            <a:avLst/>
          </a:prstGeom>
          <a:noFill/>
        </p:spPr>
        <p:txBody>
          <a:bodyPr wrap="square" lIns="91440" tIns="45720" rIns="91440" bIns="45720">
            <a:spAutoFit/>
          </a:bodyPr>
          <a:lstStyle/>
          <a:p>
            <a:pPr marR="0" lvl="0" algn="ctr">
              <a:lnSpc>
                <a:spcPct val="150000"/>
              </a:lnSpc>
              <a:spcBef>
                <a:spcPts val="0"/>
              </a:spcBef>
              <a:spcAft>
                <a:spcPts val="0"/>
              </a:spcAft>
              <a:tabLst>
                <a:tab pos="457200" algn="l"/>
              </a:tabLst>
            </a:pPr>
            <a:r>
              <a:rPr lang="en-GB" sz="2400" kern="0" dirty="0">
                <a:solidFill>
                  <a:srgbClr val="000000"/>
                </a:solidFill>
                <a:effectLst/>
                <a:latin typeface="+mj-lt"/>
                <a:ea typeface="Times New Roman" panose="02020603050405020304" pitchFamily="18" charset="0"/>
                <a:cs typeface="Times New Roman" panose="02020603050405020304" pitchFamily="18" charset="0"/>
              </a:rPr>
              <a:t>This project aims to develop and implement an online platform that enhances the user experience and operational efficiency of a pet store, enabling seamless scheduling, improved customer interactions, and expanded reach through an integrated online store.</a:t>
            </a:r>
          </a:p>
        </p:txBody>
      </p:sp>
    </p:spTree>
    <p:extLst>
      <p:ext uri="{BB962C8B-B14F-4D97-AF65-F5344CB8AC3E}">
        <p14:creationId xmlns:p14="http://schemas.microsoft.com/office/powerpoint/2010/main" val="1087340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863600" y="796925"/>
            <a:ext cx="10515600" cy="64325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FLOWCHART OF CURRENT SYSTEM</a:t>
            </a:r>
          </a:p>
        </p:txBody>
      </p:sp>
      <p:sp>
        <p:nvSpPr>
          <p:cNvPr id="4" name="TextBox 3">
            <a:extLst>
              <a:ext uri="{FF2B5EF4-FFF2-40B4-BE49-F238E27FC236}">
                <a16:creationId xmlns:a16="http://schemas.microsoft.com/office/drawing/2014/main" id="{63F0617B-8266-E43A-3776-747CF2A1DC87}"/>
              </a:ext>
            </a:extLst>
          </p:cNvPr>
          <p:cNvSpPr txBox="1"/>
          <p:nvPr/>
        </p:nvSpPr>
        <p:spPr>
          <a:xfrm>
            <a:off x="5003069" y="2515191"/>
            <a:ext cx="6746479" cy="2308324"/>
          </a:xfrm>
          <a:prstGeom prst="rect">
            <a:avLst/>
          </a:prstGeom>
          <a:noFill/>
        </p:spPr>
        <p:txBody>
          <a:bodyPr wrap="square" rtlCol="0">
            <a:spAutoFit/>
          </a:bodyPr>
          <a:lstStyle/>
          <a:p>
            <a:r>
              <a:rPr lang="en-GB" sz="1800" dirty="0">
                <a:effectLst/>
                <a:latin typeface="Times New Roman" panose="02020603050405020304" pitchFamily="18" charset="0"/>
                <a:ea typeface="Calibri" panose="020F0502020204030204" pitchFamily="34" charset="0"/>
                <a:cs typeface="Arial" panose="020B0604020202020204" pitchFamily="34" charset="0"/>
              </a:rPr>
              <a:t>The current manual system used by Nice Pet's Circle presents several challenges and limitations. One of the main issues is booking pet grooming appointments, which requires customers to contact the store via phone calls or WhatsApp messages. This process leads to a manual note-taking procedure, resulting in potential errors, double bookings, and misunderstandings, ultimately negatively impacting the customer experience. Figure 2.8 illustrates the current method of making appointments.</a:t>
            </a:r>
            <a:endParaRPr lang="en-MY" dirty="0"/>
          </a:p>
        </p:txBody>
      </p:sp>
      <p:sp>
        <p:nvSpPr>
          <p:cNvPr id="5" name="Google Shape;191;p33">
            <a:extLst>
              <a:ext uri="{FF2B5EF4-FFF2-40B4-BE49-F238E27FC236}">
                <a16:creationId xmlns:a16="http://schemas.microsoft.com/office/drawing/2014/main" id="{E6FAC180-15A6-2662-DD63-C91A8B9BF104}"/>
              </a:ext>
            </a:extLst>
          </p:cNvPr>
          <p:cNvSpPr txBox="1"/>
          <p:nvPr/>
        </p:nvSpPr>
        <p:spPr>
          <a:xfrm>
            <a:off x="4796592" y="1871936"/>
            <a:ext cx="5940234" cy="64325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dirty="0">
                <a:solidFill>
                  <a:schemeClr val="dk1"/>
                </a:solidFill>
                <a:latin typeface="Calibri"/>
                <a:ea typeface="Calibri"/>
                <a:cs typeface="Calibri"/>
                <a:sym typeface="Calibri"/>
              </a:rPr>
              <a:t>Booking Appointments</a:t>
            </a:r>
          </a:p>
        </p:txBody>
      </p:sp>
      <p:pic>
        <p:nvPicPr>
          <p:cNvPr id="6" name="Picture 5" descr="A diagram of a customer service&#10;&#10;Description automatically generated with low confidence">
            <a:extLst>
              <a:ext uri="{FF2B5EF4-FFF2-40B4-BE49-F238E27FC236}">
                <a16:creationId xmlns:a16="http://schemas.microsoft.com/office/drawing/2014/main" id="{E7A4E9BA-7AA2-0009-4784-CF40F40D47C8}"/>
              </a:ext>
            </a:extLst>
          </p:cNvPr>
          <p:cNvPicPr>
            <a:picLocks noChangeAspect="1"/>
          </p:cNvPicPr>
          <p:nvPr/>
        </p:nvPicPr>
        <p:blipFill>
          <a:blip r:embed="rId3"/>
          <a:stretch>
            <a:fillRect/>
          </a:stretch>
        </p:blipFill>
        <p:spPr>
          <a:xfrm>
            <a:off x="50355" y="1583469"/>
            <a:ext cx="4746237" cy="4941209"/>
          </a:xfrm>
          <a:prstGeom prst="rect">
            <a:avLst/>
          </a:prstGeom>
          <a:ln>
            <a:solidFill>
              <a:schemeClr val="tx1"/>
            </a:solidFill>
          </a:ln>
        </p:spPr>
      </p:pic>
    </p:spTree>
    <p:extLst>
      <p:ext uri="{BB962C8B-B14F-4D97-AF65-F5344CB8AC3E}">
        <p14:creationId xmlns:p14="http://schemas.microsoft.com/office/powerpoint/2010/main" val="37014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p:nvPr/>
        </p:nvSpPr>
        <p:spPr>
          <a:xfrm>
            <a:off x="863600" y="796925"/>
            <a:ext cx="10515600" cy="64325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FLOWCHART OF CURRENT SYSTEM</a:t>
            </a:r>
          </a:p>
        </p:txBody>
      </p:sp>
      <p:pic>
        <p:nvPicPr>
          <p:cNvPr id="2" name="Picture 1" descr="A diagram of a customer&#10;&#10;Description automatically generated with low confidence">
            <a:extLst>
              <a:ext uri="{FF2B5EF4-FFF2-40B4-BE49-F238E27FC236}">
                <a16:creationId xmlns:a16="http://schemas.microsoft.com/office/drawing/2014/main" id="{933E6E48-2ECB-8D16-5318-77A734F9F881}"/>
              </a:ext>
            </a:extLst>
          </p:cNvPr>
          <p:cNvPicPr>
            <a:picLocks noChangeAspect="1"/>
          </p:cNvPicPr>
          <p:nvPr/>
        </p:nvPicPr>
        <p:blipFill rotWithShape="1">
          <a:blip r:embed="rId3"/>
          <a:srcRect t="9253" b="15244"/>
          <a:stretch/>
        </p:blipFill>
        <p:spPr>
          <a:xfrm>
            <a:off x="398378" y="1986116"/>
            <a:ext cx="4033520" cy="3947140"/>
          </a:xfrm>
          <a:prstGeom prst="rect">
            <a:avLst/>
          </a:prstGeom>
          <a:ln>
            <a:solidFill>
              <a:schemeClr val="tx1"/>
            </a:solidFill>
          </a:ln>
        </p:spPr>
      </p:pic>
      <p:sp>
        <p:nvSpPr>
          <p:cNvPr id="4" name="TextBox 3">
            <a:extLst>
              <a:ext uri="{FF2B5EF4-FFF2-40B4-BE49-F238E27FC236}">
                <a16:creationId xmlns:a16="http://schemas.microsoft.com/office/drawing/2014/main" id="{63F0617B-8266-E43A-3776-747CF2A1DC87}"/>
              </a:ext>
            </a:extLst>
          </p:cNvPr>
          <p:cNvSpPr txBox="1"/>
          <p:nvPr/>
        </p:nvSpPr>
        <p:spPr>
          <a:xfrm>
            <a:off x="4796592" y="2515191"/>
            <a:ext cx="6997030" cy="3077766"/>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Arial" panose="020B0604020202020204" pitchFamily="34" charset="0"/>
              </a:rPr>
              <a:t>The absence of an online store is a significant limitation that hinders the business's growth potential and customer reach. As online shopping continues to gain popularity, businesses without an online presence risk losing potential customers who prefer this method of shopping or are located outside the store's vicinity. The inefficiencies and increased administrative burden associated with the manual approach further compound the challenges Nice Pet’s Circle faced. Data management and reporting are also problematic, as gathering data from multiple sources is time-consuming and prone to errors. To illustrate, </a:t>
            </a:r>
            <a:r>
              <a:rPr lang="en-MY" sz="1800" dirty="0">
                <a:effectLst/>
                <a:latin typeface="Times New Roman" panose="02020603050405020304" pitchFamily="18" charset="0"/>
                <a:ea typeface="Calibri" panose="020F0502020204030204" pitchFamily="34" charset="0"/>
                <a:cs typeface="Arial" panose="020B0604020202020204" pitchFamily="34" charset="0"/>
              </a:rPr>
              <a:t>Figure 2.10 displays the current method of buying pet product(s).</a:t>
            </a:r>
          </a:p>
          <a:p>
            <a:endParaRPr lang="en-MY" dirty="0"/>
          </a:p>
        </p:txBody>
      </p:sp>
      <p:sp>
        <p:nvSpPr>
          <p:cNvPr id="5" name="Google Shape;191;p33">
            <a:extLst>
              <a:ext uri="{FF2B5EF4-FFF2-40B4-BE49-F238E27FC236}">
                <a16:creationId xmlns:a16="http://schemas.microsoft.com/office/drawing/2014/main" id="{E6FAC180-15A6-2662-DD63-C91A8B9BF104}"/>
              </a:ext>
            </a:extLst>
          </p:cNvPr>
          <p:cNvSpPr txBox="1"/>
          <p:nvPr/>
        </p:nvSpPr>
        <p:spPr>
          <a:xfrm>
            <a:off x="4796592" y="1871936"/>
            <a:ext cx="4033520" cy="64325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i="0" u="none" dirty="0">
                <a:solidFill>
                  <a:schemeClr val="dk1"/>
                </a:solidFill>
                <a:latin typeface="Calibri"/>
                <a:ea typeface="Calibri"/>
                <a:cs typeface="Calibri"/>
                <a:sym typeface="Calibri"/>
              </a:rPr>
              <a:t>Buying Products</a:t>
            </a:r>
          </a:p>
        </p:txBody>
      </p:sp>
    </p:spTree>
    <p:extLst>
      <p:ext uri="{BB962C8B-B14F-4D97-AF65-F5344CB8AC3E}">
        <p14:creationId xmlns:p14="http://schemas.microsoft.com/office/powerpoint/2010/main" val="1350652081"/>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1504</Words>
  <Application>Microsoft Office PowerPoint</Application>
  <PresentationFormat>Widescreen</PresentationFormat>
  <Paragraphs>102</Paragraphs>
  <Slides>19</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Helvetica Neue</vt:lpstr>
      <vt:lpstr>Times New Roman</vt:lpstr>
      <vt:lpstr>Calibri</vt:lpstr>
      <vt:lpstr>Arial</vt:lpstr>
      <vt:lpstr>1_Office Theme</vt:lpstr>
      <vt:lpstr>8_Office Theme</vt:lpstr>
      <vt:lpstr>10_Office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TOOLS AND METHOD</vt:lpstr>
      <vt:lpstr>TOOLS AND METHOD</vt:lpstr>
      <vt:lpstr>PSM1 ACHIEVEMENTS</vt:lpstr>
      <vt:lpstr>Suggested plan for project implementation/execution (PSM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Sharteswary Bojarajoo</dc:creator>
  <cp:lastModifiedBy>SHARTESWARY A/P BOJARAJOO A20EC0225</cp:lastModifiedBy>
  <cp:revision>2</cp:revision>
  <dcterms:modified xsi:type="dcterms:W3CDTF">2023-06-26T18:49:37Z</dcterms:modified>
</cp:coreProperties>
</file>