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496" r:id="rId3"/>
    <p:sldId id="383" r:id="rId4"/>
    <p:sldId id="386" r:id="rId5"/>
    <p:sldId id="389" r:id="rId6"/>
    <p:sldId id="387" r:id="rId7"/>
    <p:sldId id="388" r:id="rId8"/>
    <p:sldId id="513" r:id="rId9"/>
    <p:sldId id="480" r:id="rId10"/>
    <p:sldId id="393" r:id="rId11"/>
    <p:sldId id="394" r:id="rId12"/>
    <p:sldId id="395" r:id="rId13"/>
    <p:sldId id="396" r:id="rId14"/>
    <p:sldId id="397" r:id="rId15"/>
    <p:sldId id="498" r:id="rId16"/>
    <p:sldId id="401" r:id="rId17"/>
    <p:sldId id="500" r:id="rId18"/>
    <p:sldId id="501" r:id="rId19"/>
    <p:sldId id="402" r:id="rId20"/>
    <p:sldId id="481" r:id="rId21"/>
    <p:sldId id="404" r:id="rId22"/>
    <p:sldId id="405" r:id="rId23"/>
    <p:sldId id="482" r:id="rId24"/>
    <p:sldId id="407" r:id="rId25"/>
    <p:sldId id="503" r:id="rId26"/>
    <p:sldId id="408" r:id="rId27"/>
    <p:sldId id="483" r:id="rId28"/>
    <p:sldId id="410" r:id="rId29"/>
    <p:sldId id="411" r:id="rId30"/>
    <p:sldId id="412" r:id="rId31"/>
    <p:sldId id="398" r:id="rId32"/>
    <p:sldId id="399" r:id="rId33"/>
    <p:sldId id="400" r:id="rId34"/>
    <p:sldId id="497" r:id="rId35"/>
    <p:sldId id="414" r:id="rId36"/>
    <p:sldId id="499" r:id="rId37"/>
    <p:sldId id="504" r:id="rId38"/>
    <p:sldId id="505" r:id="rId39"/>
    <p:sldId id="417" r:id="rId40"/>
    <p:sldId id="484" r:id="rId41"/>
    <p:sldId id="419" r:id="rId42"/>
    <p:sldId id="420" r:id="rId43"/>
    <p:sldId id="421" r:id="rId44"/>
    <p:sldId id="422" r:id="rId45"/>
    <p:sldId id="423" r:id="rId46"/>
    <p:sldId id="485" r:id="rId47"/>
    <p:sldId id="425" r:id="rId48"/>
    <p:sldId id="426" r:id="rId49"/>
    <p:sldId id="506" r:id="rId50"/>
    <p:sldId id="507" r:id="rId51"/>
    <p:sldId id="486" r:id="rId52"/>
    <p:sldId id="428" r:id="rId53"/>
    <p:sldId id="429" r:id="rId54"/>
    <p:sldId id="430" r:id="rId55"/>
    <p:sldId id="487" r:id="rId56"/>
    <p:sldId id="432" r:id="rId57"/>
    <p:sldId id="508" r:id="rId58"/>
    <p:sldId id="509" r:id="rId59"/>
    <p:sldId id="510" r:id="rId60"/>
    <p:sldId id="511" r:id="rId61"/>
    <p:sldId id="512" r:id="rId62"/>
    <p:sldId id="433" r:id="rId63"/>
    <p:sldId id="434" r:id="rId64"/>
    <p:sldId id="488" r:id="rId65"/>
    <p:sldId id="436" r:id="rId66"/>
    <p:sldId id="514" r:id="rId67"/>
    <p:sldId id="440" r:id="rId68"/>
    <p:sldId id="515" r:id="rId69"/>
    <p:sldId id="441" r:id="rId70"/>
    <p:sldId id="489" r:id="rId71"/>
    <p:sldId id="443" r:id="rId72"/>
    <p:sldId id="490" r:id="rId73"/>
    <p:sldId id="446" r:id="rId74"/>
    <p:sldId id="447" r:id="rId75"/>
    <p:sldId id="491" r:id="rId76"/>
    <p:sldId id="449" r:id="rId77"/>
    <p:sldId id="451" r:id="rId78"/>
    <p:sldId id="452" r:id="rId79"/>
    <p:sldId id="492" r:id="rId80"/>
    <p:sldId id="454" r:id="rId81"/>
    <p:sldId id="455" r:id="rId82"/>
    <p:sldId id="516" r:id="rId83"/>
    <p:sldId id="456" r:id="rId84"/>
    <p:sldId id="457" r:id="rId85"/>
    <p:sldId id="458" r:id="rId86"/>
    <p:sldId id="493" r:id="rId87"/>
    <p:sldId id="460" r:id="rId88"/>
    <p:sldId id="461" r:id="rId89"/>
    <p:sldId id="462" r:id="rId90"/>
    <p:sldId id="463" r:id="rId91"/>
    <p:sldId id="464" r:id="rId92"/>
    <p:sldId id="494" r:id="rId93"/>
    <p:sldId id="466" r:id="rId94"/>
    <p:sldId id="467" r:id="rId95"/>
    <p:sldId id="517" r:id="rId96"/>
    <p:sldId id="469" r:id="rId97"/>
    <p:sldId id="470" r:id="rId98"/>
    <p:sldId id="518" r:id="rId99"/>
    <p:sldId id="519" r:id="rId100"/>
    <p:sldId id="520" r:id="rId101"/>
    <p:sldId id="471" r:id="rId102"/>
    <p:sldId id="472" r:id="rId103"/>
    <p:sldId id="521" r:id="rId104"/>
    <p:sldId id="522" r:id="rId105"/>
    <p:sldId id="474" r:id="rId106"/>
    <p:sldId id="476" r:id="rId107"/>
    <p:sldId id="495" r:id="rId108"/>
    <p:sldId id="478" r:id="rId109"/>
    <p:sldId id="479" r:id="rId110"/>
    <p:sldId id="306" r:id="rId111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225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A388B-D4BA-4976-8E89-FE0755E501D7}" type="datetime1">
              <a:rPr lang="en-US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CF7E8-43DD-46B1-9D91-6EDB41C2A5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2A6EA6E-F7AC-41C9-A82B-F817A256B6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lvl="1"/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logoutm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35700"/>
            <a:ext cx="236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9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9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114800" y="762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tx2"/>
                </a:solidFill>
              </a:rPr>
              <a:t>SCK1213 Programming Technique I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tx2"/>
                </a:solidFill>
              </a:rPr>
              <a:t>SEM1 2009/2010</a:t>
            </a:r>
          </a:p>
        </p:txBody>
      </p:sp>
      <p:sp>
        <p:nvSpPr>
          <p:cNvPr id="1638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990600" y="2819400"/>
            <a:ext cx="7772400" cy="1470025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10" charset="-128"/>
              </a:rPr>
              <a:t>Making Decisions</a:t>
            </a:r>
          </a:p>
        </p:txBody>
      </p:sp>
      <p:sp>
        <p:nvSpPr>
          <p:cNvPr id="16389" name="Text Box 4" descr="Pink tissue paper"/>
          <p:cNvSpPr txBox="1">
            <a:spLocks noChangeArrowheads="1"/>
          </p:cNvSpPr>
          <p:nvPr/>
        </p:nvSpPr>
        <p:spPr bwMode="auto">
          <a:xfrm>
            <a:off x="5240338" y="1571625"/>
            <a:ext cx="3405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Week 7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534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solidFill>
                  <a:srgbClr val="008000"/>
                </a:solidFill>
                <a:latin typeface="Palatino Linotype" pitchFamily="18" charset="0"/>
                <a:ea typeface="ＭＳ Ｐゴシック" pitchFamily="-110" charset="-128"/>
              </a:rPr>
              <a:t>Source from</a:t>
            </a:r>
            <a:r>
              <a:rPr lang="en-US" sz="1800" smtClean="0">
                <a:latin typeface="Palatino Linotype" pitchFamily="18" charset="0"/>
                <a:ea typeface="ＭＳ Ｐゴシック" pitchFamily="-110" charset="-128"/>
              </a:rPr>
              <a:t> Tony Gaddis, Barret Krupnow,</a:t>
            </a:r>
            <a:r>
              <a:rPr lang="en-US" sz="1800" i="1" smtClean="0">
                <a:latin typeface="Palatino Linotype" pitchFamily="18" charset="0"/>
                <a:ea typeface="ＭＳ Ｐゴシック" pitchFamily="-110" charset="-128"/>
              </a:rPr>
              <a:t> Starting out with C++</a:t>
            </a:r>
            <a:r>
              <a:rPr lang="en-US" sz="1800" smtClean="0">
                <a:latin typeface="Palatino Linotype" pitchFamily="18" charset="0"/>
                <a:ea typeface="ＭＳ Ｐゴシック" pitchFamily="-110" charset="-128"/>
              </a:rPr>
              <a:t>, 5th edition update. 2007.  Pearson Addison-Wesley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Allows statements to be conditionally executed or skipped over</a:t>
            </a:r>
          </a:p>
          <a:p>
            <a:r>
              <a:rPr lang="en-US" smtClean="0">
                <a:ea typeface="ＭＳ Ｐゴシック" pitchFamily="-110" charset="-128"/>
              </a:rPr>
              <a:t>Models the way we mentally evaluate situations: 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"If it is raining, take an umbrella."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"If it is cold outside, wear a coat."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– example III</a:t>
            </a:r>
          </a:p>
        </p:txBody>
      </p:sp>
      <p:pic>
        <p:nvPicPr>
          <p:cNvPr id="141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16133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break</a:t>
            </a:r>
            <a:r>
              <a:rPr lang="en-US" smtClean="0">
                <a:ea typeface="ＭＳ Ｐゴシック" pitchFamily="-110" charset="-128"/>
              </a:rPr>
              <a:t> statement</a:t>
            </a:r>
            <a:endParaRPr lang="en-US" smtClean="0">
              <a:latin typeface="Courier New" pitchFamily="-110" charset="0"/>
              <a:ea typeface="ＭＳ Ｐゴシック" pitchFamily="-110" charset="-12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to exit a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  <a:p>
            <a:r>
              <a:rPr lang="en-US" smtClean="0">
                <a:ea typeface="ＭＳ Ｐゴシック" pitchFamily="-110" charset="-128"/>
              </a:rPr>
              <a:t>If it is left out, the program "falls through" the remaining statements in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>
                <a:latin typeface="Courier New" pitchFamily="-110" charset="0"/>
              </a:rPr>
              <a:t>break</a:t>
            </a:r>
            <a:r>
              <a:rPr lang="en-US"/>
              <a:t> statement - example</a:t>
            </a:r>
            <a:endParaRPr lang="en-US">
              <a:latin typeface="Courier New" pitchFamily="-110" charset="0"/>
            </a:endParaRPr>
          </a:p>
        </p:txBody>
      </p:sp>
      <p:pic>
        <p:nvPicPr>
          <p:cNvPr id="144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1534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-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switch</a:t>
            </a:r>
          </a:p>
        </p:txBody>
      </p:sp>
      <p:pic>
        <p:nvPicPr>
          <p:cNvPr id="145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–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switch </a:t>
            </a:r>
            <a:r>
              <a:rPr lang="en-US" smtClean="0">
                <a:ea typeface="ＭＳ Ｐゴシック" pitchFamily="-110" charset="-128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3" y="1600200"/>
            <a:ext cx="3690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1" dirty="0">
                <a:solidFill>
                  <a:srgbClr val="000000"/>
                </a:solidFill>
                <a:latin typeface="+mn-lt"/>
                <a:ea typeface="Arial" charset="0"/>
              </a:rPr>
              <a:t>Printing the description of a grade</a:t>
            </a:r>
          </a:p>
        </p:txBody>
      </p:sp>
      <p:pic>
        <p:nvPicPr>
          <p:cNvPr id="146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36750"/>
            <a:ext cx="73263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Using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with a menu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is a natural choice for menu-driven program: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display the menu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then, get the user's menu selection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use user input as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ea typeface="ＭＳ Ｐゴシック" pitchFamily="-110" charset="-128"/>
              </a:rPr>
              <a:t> in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use menu choices as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</a:t>
            </a:r>
            <a:r>
              <a:rPr lang="en-US" smtClean="0">
                <a:ea typeface="ＭＳ Ｐゴシック" pitchFamily="-110" charset="-128"/>
              </a:rPr>
              <a:t> in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case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7_11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Change Program 7.5 in pg. 63 to :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Input 1=&gt; Output :Muhammad’s favorite Ismael’s favorite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Input 3=&gt; Output :Adibah’s favorite Munirah’s favorite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Input 2 =&gt; Output :Ismael’s favorite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Input 4 =&gt; Output :Munirah’s favorite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8484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943600" y="6273800"/>
            <a:ext cx="3206750" cy="584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Back to slide #54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Testing for File Open Errors</a:t>
            </a:r>
          </a:p>
        </p:txBody>
      </p:sp>
      <p:sp>
        <p:nvSpPr>
          <p:cNvPr id="149508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Testing for File Open Errors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458200" cy="4568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-110" charset="-128"/>
              </a:rPr>
              <a:t>To ensure there is no error in opening a file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-110" charset="-128"/>
              </a:rPr>
              <a:t>Example: opening and reading a file </a:t>
            </a: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stor12.dat</a:t>
            </a:r>
          </a:p>
          <a:p>
            <a:pPr>
              <a:lnSpc>
                <a:spcPct val="90000"/>
              </a:lnSpc>
            </a:pPr>
            <a:endParaRPr lang="en-US" sz="1000" smtClean="0">
              <a:latin typeface="Courier" pitchFamily="-110" charset="0"/>
              <a:ea typeface="ＭＳ Ｐゴシック" pitchFamily="-110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	</a:t>
            </a: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main()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FILE *failptr;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failptr = fopen(“stor12.dat”, “r”);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if (failptr == NULL)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	printf(“Error in opening the file.\n”);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	exit(-1); //Program ends)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	return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" pitchFamily="-110" charset="0"/>
                <a:ea typeface="ＭＳ Ｐゴシック" pitchFamily="-110" charset="-128"/>
              </a:rPr>
              <a:t>	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7_12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533400" indent="-5334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to Lab 6, Exe.2. Program 6.3 in pg. 58.</a:t>
            </a:r>
          </a:p>
          <a:p>
            <a:pPr marL="533400" indent="-5334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Modify the program to detect if the open files operation failed.</a:t>
            </a:r>
          </a:p>
          <a:p>
            <a:pPr marL="990600" lvl="1" indent="-533400" algn="l" eaLnBrk="0" hangingPunct="0"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  <a:latin typeface="Arial" charset="0"/>
              <a:ea typeface="ＭＳ Ｐゴシック" pitchFamily="-110" charset="-128"/>
            </a:endParaRPr>
          </a:p>
          <a:p>
            <a:pPr marL="533400" indent="-5334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533400" indent="-5334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533400" indent="-533400" algn="l" eaLnBrk="0" hangingPunct="0">
              <a:spcBef>
                <a:spcPct val="2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533400" indent="-5334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402sow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14600"/>
            <a:ext cx="37369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Flowchart for Evaluating a Decision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1000" y="32004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r>
              <a:rPr lang="en-US">
                <a:solidFill>
                  <a:schemeClr val="tx1"/>
                </a:solidFill>
              </a:rPr>
              <a:t>Thank You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r>
              <a:rPr lang="en-US">
                <a:solidFill>
                  <a:schemeClr val="tx1"/>
                </a:solidFill>
              </a:rPr>
              <a:t>Q &amp; A</a:t>
            </a:r>
          </a:p>
        </p:txBody>
      </p:sp>
      <p:pic>
        <p:nvPicPr>
          <p:cNvPr id="152580" name="Picture 4" descr="j0315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2800"/>
            <a:ext cx="21336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403sow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2822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for Evaluating a Decision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General Format:</a:t>
            </a:r>
            <a:br>
              <a:rPr lang="en-US" smtClean="0">
                <a:ea typeface="ＭＳ Ｐゴシック" pitchFamily="-110" charset="-128"/>
              </a:rPr>
            </a:br>
            <a:endParaRPr lang="en-US" smtClean="0">
              <a:ea typeface="ＭＳ Ｐゴシック" pitchFamily="-110" charset="-128"/>
            </a:endParaRP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	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– what happens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ea typeface="ＭＳ Ｐゴシック" pitchFamily="-110" charset="-128"/>
              </a:rPr>
              <a:t>To evaluate: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If the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ea typeface="ＭＳ Ｐゴシック" pitchFamily="-110" charset="-128"/>
              </a:rPr>
              <a:t> is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true</a:t>
            </a:r>
            <a:r>
              <a:rPr lang="en-US" smtClean="0">
                <a:ea typeface="ＭＳ Ｐゴシック" pitchFamily="-110" charset="-128"/>
              </a:rPr>
              <a:t>, then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mtClean="0">
                <a:ea typeface="ＭＳ Ｐゴシック" pitchFamily="-110" charset="-128"/>
              </a:rPr>
              <a:t> is executed.</a:t>
            </a:r>
          </a:p>
          <a:p>
            <a:r>
              <a:rPr lang="en-US" smtClean="0">
                <a:ea typeface="ＭＳ Ｐゴシック" pitchFamily="-110" charset="-128"/>
              </a:rPr>
              <a:t>If the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 </a:t>
            </a:r>
            <a:r>
              <a:rPr lang="en-US" smtClean="0">
                <a:ea typeface="ＭＳ Ｐゴシック" pitchFamily="-110" charset="-128"/>
              </a:rPr>
              <a:t>is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false</a:t>
            </a:r>
            <a:r>
              <a:rPr lang="en-US" smtClean="0">
                <a:ea typeface="ＭＳ Ｐゴシック" pitchFamily="-110" charset="-128"/>
              </a:rPr>
              <a:t>, then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mtClean="0">
                <a:ea typeface="ＭＳ Ｐゴシック" pitchFamily="-110" charset="-128"/>
              </a:rPr>
              <a:t> is skipped.</a:t>
            </a:r>
            <a:endParaRPr lang="en-US" smtClean="0">
              <a:latin typeface="Courier New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- example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0800"/>
            <a:ext cx="51069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notes</a:t>
            </a:r>
            <a:endParaRPr lang="en-US" smtClean="0">
              <a:latin typeface="Courier New" pitchFamily="-110" charset="0"/>
              <a:ea typeface="ＭＳ Ｐゴシック" pitchFamily="-110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7772400" cy="4395787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Do not place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</a:t>
            </a:r>
            <a:r>
              <a:rPr lang="en-US" smtClean="0">
                <a:ea typeface="ＭＳ Ｐゴシック" pitchFamily="-110" charset="-128"/>
              </a:rPr>
              <a:t> after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Place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</a:t>
            </a:r>
            <a:r>
              <a:rPr lang="en-US" smtClean="0">
                <a:ea typeface="ＭＳ Ｐゴシック" pitchFamily="-110" charset="-128"/>
              </a:rPr>
              <a:t> on a separate line after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  <a:r>
              <a:rPr lang="en-US" smtClean="0">
                <a:ea typeface="ＭＳ Ｐゴシック" pitchFamily="-110" charset="-128"/>
              </a:rPr>
              <a:t>, indented: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if (score &gt; 90)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 grade = 'A';</a:t>
            </a:r>
            <a:endParaRPr lang="en-US" smtClean="0">
              <a:ea typeface="ＭＳ Ｐゴシック" pitchFamily="-110" charset="-128"/>
            </a:endParaRPr>
          </a:p>
          <a:p>
            <a:r>
              <a:rPr lang="en-US" smtClean="0">
                <a:ea typeface="ＭＳ Ｐゴシック" pitchFamily="-110" charset="-128"/>
              </a:rPr>
              <a:t>Be careful testing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float</a:t>
            </a:r>
            <a:r>
              <a:rPr lang="en-US" smtClean="0">
                <a:ea typeface="ＭＳ Ｐゴシック" pitchFamily="-110" charset="-128"/>
              </a:rPr>
              <a:t> and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double</a:t>
            </a:r>
            <a:r>
              <a:rPr lang="en-US" smtClean="0">
                <a:ea typeface="ＭＳ Ｐゴシック" pitchFamily="-110" charset="-128"/>
              </a:rPr>
              <a:t> for equality</a:t>
            </a:r>
          </a:p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0</a:t>
            </a:r>
            <a:r>
              <a:rPr lang="en-US" smtClean="0">
                <a:ea typeface="ＭＳ Ｐゴシック" pitchFamily="-110" charset="-128"/>
              </a:rPr>
              <a:t> is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false</a:t>
            </a:r>
            <a:r>
              <a:rPr lang="en-US" smtClean="0">
                <a:ea typeface="ＭＳ Ｐゴシック" pitchFamily="-110" charset="-128"/>
              </a:rPr>
              <a:t>; any other value is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true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91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 </a:t>
            </a:r>
            <a:r>
              <a:rPr lang="en-US" smtClean="0">
                <a:ea typeface="ＭＳ Ｐゴシック" pitchFamily="-110" charset="-128"/>
              </a:rPr>
              <a:t>with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110" charset="-128"/>
              </a:rPr>
              <a:t>Printing a number only if it is smaller than 0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2133600"/>
            <a:ext cx="69421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7_1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to Lab 7, Exe 2 No. 1 (i) in pg. 60.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Explain and draw the flowchart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Selection structure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Selection will be chosen based on conditions</a:t>
            </a:r>
          </a:p>
          <a:p>
            <a:r>
              <a:rPr lang="en-US" smtClean="0">
                <a:ea typeface="ＭＳ Ｐゴシック" pitchFamily="-110" charset="-128"/>
              </a:rPr>
              <a:t>In C, there are 3 ways for selection structure:</a:t>
            </a:r>
          </a:p>
          <a:p>
            <a:pPr marL="971550" lvl="1" indent="-514350">
              <a:buFont typeface="Palatino Linotype" pitchFamily="18" charset="0"/>
              <a:buAutoNum type="arabicPeriod"/>
            </a:pPr>
            <a:r>
              <a:rPr lang="en-US" smtClean="0">
                <a:ea typeface="ＭＳ Ｐゴシック" pitchFamily="-110" charset="-128"/>
              </a:rPr>
              <a:t>Selection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using if &amp; else</a:t>
            </a:r>
          </a:p>
          <a:p>
            <a:pPr marL="1371600" lvl="2" indent="-514350">
              <a:buFontTx/>
              <a:buNone/>
            </a:pP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if, expanding if, if/else, if/else if, trailing else, nested if</a:t>
            </a:r>
          </a:p>
          <a:p>
            <a:pPr marL="971550" lvl="1" indent="-514350">
              <a:buFont typeface="Palatino Linotype" pitchFamily="18" charset="0"/>
              <a:buAutoNum type="arabicPeriod"/>
            </a:pPr>
            <a:r>
              <a:rPr lang="en-US" smtClean="0">
                <a:ea typeface="ＭＳ Ｐゴシック" pitchFamily="-110" charset="-128"/>
              </a:rPr>
              <a:t>Selection using conditional operators</a:t>
            </a:r>
          </a:p>
          <a:p>
            <a:pPr marL="971550" lvl="1" indent="-514350">
              <a:buFont typeface="Palatino Linotype" pitchFamily="18" charset="0"/>
              <a:buAutoNum type="arabicPeriod"/>
            </a:pPr>
            <a:r>
              <a:rPr lang="en-US" smtClean="0">
                <a:ea typeface="ＭＳ Ｐゴシック" pitchFamily="-110" charset="-128"/>
              </a:rPr>
              <a:t>Selection using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switch, case &amp; break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Flags</a:t>
            </a:r>
          </a:p>
        </p:txBody>
      </p:sp>
      <p:sp>
        <p:nvSpPr>
          <p:cNvPr id="41988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Flags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Variable that signals a condition</a:t>
            </a:r>
          </a:p>
          <a:p>
            <a:r>
              <a:rPr lang="en-US" smtClean="0">
                <a:ea typeface="ＭＳ Ｐゴシック" pitchFamily="-110" charset="-128"/>
              </a:rPr>
              <a:t>Usually implemented as a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bool</a:t>
            </a:r>
            <a:r>
              <a:rPr lang="en-US" smtClean="0">
                <a:ea typeface="ＭＳ Ｐゴシック" pitchFamily="-110" charset="-128"/>
              </a:rPr>
              <a:t> variable</a:t>
            </a:r>
          </a:p>
          <a:p>
            <a:r>
              <a:rPr lang="en-US" smtClean="0">
                <a:ea typeface="ＭＳ Ｐゴシック" pitchFamily="-110" charset="-128"/>
              </a:rPr>
              <a:t>As with other variables in functions, must be assigned an initial value before it is used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7_2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1295400"/>
            <a:ext cx="829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Trace the following programs if the input is 22 and 68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239000" cy="47704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int main()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float mark;   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bool pass=false; //this condition does not yet exist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printf ("Enter your mark");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scanf ("%f", &amp;mark);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if (mark &gt;=30)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	pass=true;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if (pass)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	printf ("You pass the test\n");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if (!pass)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	printf ("You fail the test\n");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printf ("Program end");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getch();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return 0;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Expanding the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</a:t>
            </a:r>
          </a:p>
        </p:txBody>
      </p:sp>
      <p:sp>
        <p:nvSpPr>
          <p:cNvPr id="46084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Expanding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110" charset="-128"/>
              </a:rPr>
              <a:t>To execute more than one statement as part of an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z="2800" smtClean="0">
                <a:ea typeface="ＭＳ Ｐゴシック" pitchFamily="-110" charset="-128"/>
              </a:rPr>
              <a:t> statement, enclose them in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{ }</a:t>
            </a:r>
            <a:r>
              <a:rPr lang="en-US" sz="2800" smtClean="0">
                <a:ea typeface="ＭＳ Ｐゴシック" pitchFamily="-110" charset="-128"/>
              </a:rPr>
              <a:t>: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	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(score &gt; 90)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{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	   grade = 'A';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	   cout &lt;&lt; "Good Job!\n";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}</a:t>
            </a:r>
            <a:endParaRPr lang="en-US" sz="2400" smtClean="0">
              <a:ea typeface="ＭＳ Ｐゴシック" pitchFamily="-110" charset="-128"/>
            </a:endParaRPr>
          </a:p>
          <a:p>
            <a:r>
              <a:rPr lang="en-US" sz="2800" smtClean="0">
                <a:ea typeface="ＭＳ Ｐゴシック" pitchFamily="-110" charset="-128"/>
              </a:rPr>
              <a:t>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{ }</a:t>
            </a:r>
            <a:r>
              <a:rPr lang="en-US" sz="2800" smtClean="0">
                <a:ea typeface="ＭＳ Ｐゴシック" pitchFamily="-110" charset="-128"/>
              </a:rPr>
              <a:t> creates a </a:t>
            </a:r>
            <a:r>
              <a:rPr lang="en-US" sz="2800" b="1" u="sng" smtClean="0">
                <a:ea typeface="ＭＳ Ｐゴシック" pitchFamily="-110" charset="-128"/>
              </a:rPr>
              <a:t>block</a:t>
            </a:r>
            <a:r>
              <a:rPr lang="en-US" sz="2800" smtClean="0">
                <a:ea typeface="ＭＳ Ｐゴシック" pitchFamily="-110" charset="-128"/>
              </a:rPr>
              <a:t> of code, or also known as </a:t>
            </a:r>
            <a:r>
              <a:rPr lang="en-US" sz="2800" b="1" u="sng" smtClean="0">
                <a:ea typeface="ＭＳ Ｐゴシック" pitchFamily="-110" charset="-128"/>
              </a:rPr>
              <a:t>compound statements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Expanding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- example</a:t>
            </a: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1814513"/>
            <a:ext cx="615473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7_3 (</a:t>
            </a:r>
            <a:r>
              <a:rPr lang="en-US" b="0">
                <a:latin typeface="Arial" charset="0"/>
              </a:rPr>
              <a:t>Solve the problem)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4800" y="12954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  <a:latin typeface="Arial" charset="0"/>
              </a:rPr>
              <a:t>Identify the logic errors, and correct them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The program will display “Pass” message, calculate the carry mark and display the carry mark if the student pass the test.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If the student fail the test the program will display “Fail” message and display a message to instruct the student to re-sit the test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6934200" cy="3970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int main()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double mark, final20p = 0;</a:t>
            </a:r>
          </a:p>
          <a:p>
            <a:pPr algn="l"/>
            <a:endParaRPr lang="en-US" sz="14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printf ("Enter your mark: ");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scanf ("%lf", &amp;mark);</a:t>
            </a:r>
          </a:p>
          <a:p>
            <a:pPr algn="l"/>
            <a:endParaRPr lang="en-US" sz="14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if (mark &gt;= 30)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   printf ("TEST 1 -&gt; Pass\n");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   final20p = ((20.0/100.0) * mark);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   	printf ("Contribution to final mark %ld", final20p);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if (mark &lt; 30)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   printf ("TEST 1 -&gt; Fail\n");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   printf ("Please re-sit TEST 1\n");</a:t>
            </a:r>
          </a:p>
          <a:p>
            <a:pPr algn="l"/>
            <a:endParaRPr lang="en-US" sz="14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getch();   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   return 0;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if/else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</a:t>
            </a:r>
          </a:p>
        </p:txBody>
      </p:sp>
      <p:sp>
        <p:nvSpPr>
          <p:cNvPr id="51204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Provides two possible paths of execution</a:t>
            </a:r>
          </a:p>
          <a:p>
            <a:r>
              <a:rPr lang="en-US" smtClean="0">
                <a:ea typeface="ＭＳ Ｐゴシック" pitchFamily="-110" charset="-128"/>
              </a:rPr>
              <a:t>Performs one statement or block if the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ea typeface="ＭＳ Ｐゴシック" pitchFamily="-110" charset="-128"/>
              </a:rPr>
              <a:t> is true, otherwise performs another statement or block.</a:t>
            </a:r>
          </a:p>
          <a:p>
            <a:endParaRPr lang="en-US" smtClean="0">
              <a:latin typeface="Courier New" pitchFamily="-110" charset="0"/>
              <a:ea typeface="ＭＳ Ｐゴシック" pitchFamily="-110" charset="-128"/>
            </a:endParaRPr>
          </a:p>
          <a:p>
            <a:pPr lvl="1"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General Format: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-110" charset="-128"/>
              </a:rPr>
              <a:t>	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	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statement1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  // or block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else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	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statement2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  // or block</a:t>
            </a:r>
          </a:p>
          <a:p>
            <a:pPr lvl="1"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Relational Operators &amp; Logical Operators</a:t>
            </a:r>
          </a:p>
        </p:txBody>
      </p:sp>
      <p:sp>
        <p:nvSpPr>
          <p:cNvPr id="18436" name="Text Box 7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– what happens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153400" cy="41163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ea typeface="ＭＳ Ｐゴシック" pitchFamily="-110" charset="-128"/>
              </a:rPr>
              <a:t>To evaluate: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	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</a:t>
            </a:r>
            <a:r>
              <a:rPr lang="en-US" sz="24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</a:t>
            </a:r>
            <a:r>
              <a:rPr lang="en-US" sz="2400" i="1" smtClean="0">
                <a:latin typeface="Courier New" pitchFamily="-110" charset="0"/>
                <a:ea typeface="ＭＳ Ｐゴシック" pitchFamily="-110" charset="-128"/>
              </a:rPr>
              <a:t>statement1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else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</a:t>
            </a:r>
            <a:r>
              <a:rPr lang="en-US" sz="2400" i="1" smtClean="0">
                <a:latin typeface="Courier New" pitchFamily="-110" charset="0"/>
                <a:ea typeface="ＭＳ Ｐゴシック" pitchFamily="-110" charset="-128"/>
              </a:rPr>
              <a:t>statement2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;</a:t>
            </a:r>
            <a:endParaRPr lang="en-US" sz="2400" smtClean="0">
              <a:ea typeface="ＭＳ Ｐゴシック" pitchFamily="-110" charset="-128"/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10" charset="-128"/>
              </a:rPr>
              <a:t>If the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ea typeface="ＭＳ Ｐゴシック" pitchFamily="-110" charset="-128"/>
              </a:rPr>
              <a:t> is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true</a:t>
            </a:r>
            <a:r>
              <a:rPr lang="en-US" sz="2800" smtClean="0">
                <a:ea typeface="ＭＳ Ｐゴシック" pitchFamily="-110" charset="-128"/>
              </a:rPr>
              <a:t>, then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statement1</a:t>
            </a:r>
            <a:r>
              <a:rPr lang="en-US" sz="2800" smtClean="0">
                <a:ea typeface="ＭＳ Ｐゴシック" pitchFamily="-110" charset="-128"/>
              </a:rPr>
              <a:t> is executed and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statement2</a:t>
            </a:r>
            <a:r>
              <a:rPr lang="en-US" sz="2800" smtClean="0">
                <a:ea typeface="ＭＳ Ｐゴシック" pitchFamily="-110" charset="-128"/>
              </a:rPr>
              <a:t> is skipped.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10" charset="-128"/>
              </a:rPr>
              <a:t>If the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ea typeface="ＭＳ Ｐゴシック" pitchFamily="-110" charset="-128"/>
              </a:rPr>
              <a:t> is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false</a:t>
            </a:r>
            <a:r>
              <a:rPr lang="en-US" sz="2800" smtClean="0">
                <a:ea typeface="ＭＳ Ｐゴシック" pitchFamily="-110" charset="-128"/>
              </a:rPr>
              <a:t>, then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statement1</a:t>
            </a:r>
            <a:r>
              <a:rPr lang="en-US" sz="2800" smtClean="0">
                <a:ea typeface="ＭＳ Ｐゴシック" pitchFamily="-110" charset="-128"/>
              </a:rPr>
              <a:t> is skipped and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statement2</a:t>
            </a:r>
            <a:r>
              <a:rPr lang="en-US" sz="2800" smtClean="0">
                <a:ea typeface="ＭＳ Ｐゴシック" pitchFamily="-110" charset="-128"/>
              </a:rPr>
              <a:t> is executed.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>
                <a:latin typeface="Courier New" pitchFamily="-110" charset="0"/>
              </a:rPr>
              <a:t>if</a:t>
            </a:r>
            <a:r>
              <a:rPr lang="en-US"/>
              <a:t> statement – example</a:t>
            </a:r>
          </a:p>
        </p:txBody>
      </p:sp>
      <p:sp>
        <p:nvSpPr>
          <p:cNvPr id="563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 – example</a:t>
            </a:r>
          </a:p>
        </p:txBody>
      </p:sp>
      <p:sp>
        <p:nvSpPr>
          <p:cNvPr id="5632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IF score is higher than 50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THEN grade is PASS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ELSE grade is FAIL</a:t>
            </a:r>
          </a:p>
          <a:p>
            <a:pPr>
              <a:buFontTx/>
              <a:buNone/>
            </a:pPr>
            <a:endParaRPr lang="en-US" sz="2000" smtClean="0">
              <a:ea typeface="ＭＳ Ｐゴシック" pitchFamily="-110" charset="-128"/>
            </a:endParaRPr>
          </a:p>
          <a:p>
            <a:pP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In C, this corresponds to </a:t>
            </a: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if</a:t>
            </a:r>
            <a:r>
              <a:rPr lang="en-US" sz="2400" smtClean="0">
                <a:ea typeface="ＭＳ Ｐゴシック" pitchFamily="-110" charset="-128"/>
              </a:rPr>
              <a:t> statement with three parts:</a:t>
            </a:r>
          </a:p>
        </p:txBody>
      </p:sp>
      <p:pic>
        <p:nvPicPr>
          <p:cNvPr id="5632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50942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>
                <a:latin typeface="Courier New" pitchFamily="-110" charset="0"/>
              </a:rPr>
              <a:t>if</a:t>
            </a:r>
            <a:r>
              <a:rPr lang="en-US"/>
              <a:t> statement – example</a:t>
            </a:r>
          </a:p>
        </p:txBody>
      </p:sp>
      <p:sp>
        <p:nvSpPr>
          <p:cNvPr id="573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– condition</a:t>
            </a:r>
          </a:p>
        </p:txBody>
      </p:sp>
      <p:sp>
        <p:nvSpPr>
          <p:cNvPr id="5734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Part 1: the </a:t>
            </a:r>
            <a:r>
              <a:rPr lang="en-US" smtClean="0">
                <a:solidFill>
                  <a:srgbClr val="FF0000"/>
                </a:solidFill>
                <a:ea typeface="ＭＳ Ｐゴシック" pitchFamily="-110" charset="-128"/>
              </a:rPr>
              <a:t>condition</a:t>
            </a:r>
            <a:r>
              <a:rPr lang="en-US" smtClean="0">
                <a:ea typeface="ＭＳ Ｐゴシック" pitchFamily="-110" charset="-128"/>
              </a:rPr>
              <a:t> – an expression that is evaluated to </a:t>
            </a:r>
            <a:r>
              <a:rPr lang="en-US" smtClean="0">
                <a:solidFill>
                  <a:srgbClr val="0000FF"/>
                </a:solidFill>
                <a:ea typeface="ＭＳ Ｐゴシック" pitchFamily="-110" charset="-128"/>
              </a:rPr>
              <a:t>TRUE </a:t>
            </a:r>
            <a:r>
              <a:rPr lang="en-US" smtClean="0">
                <a:ea typeface="ＭＳ Ｐゴシック" pitchFamily="-110" charset="-128"/>
              </a:rPr>
              <a:t>or</a:t>
            </a:r>
            <a:r>
              <a:rPr lang="en-US" smtClean="0">
                <a:solidFill>
                  <a:srgbClr val="0000FF"/>
                </a:solidFill>
                <a:ea typeface="ＭＳ Ｐゴシック" pitchFamily="-110" charset="-128"/>
              </a:rPr>
              <a:t> FALSE</a:t>
            </a:r>
          </a:p>
          <a:p>
            <a:pPr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48768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350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048000" y="2667000"/>
            <a:ext cx="1143000" cy="76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– TRUE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Part 2: the </a:t>
            </a:r>
            <a:r>
              <a:rPr lang="en-US" smtClean="0">
                <a:solidFill>
                  <a:srgbClr val="FF0000"/>
                </a:solidFill>
                <a:ea typeface="ＭＳ Ｐゴシック" pitchFamily="-110" charset="-128"/>
              </a:rPr>
              <a:t>TRUE-part </a:t>
            </a:r>
            <a:r>
              <a:rPr lang="en-US" smtClean="0">
                <a:ea typeface="ＭＳ Ｐゴシック" pitchFamily="-110" charset="-128"/>
              </a:rPr>
              <a:t>– a block of statements that are executed if the condition evaluates to </a:t>
            </a:r>
            <a:r>
              <a:rPr lang="en-US" smtClean="0">
                <a:solidFill>
                  <a:srgbClr val="0000FF"/>
                </a:solidFill>
                <a:ea typeface="ＭＳ Ｐゴシック" pitchFamily="-110" charset="-128"/>
              </a:rPr>
              <a:t>TRUE</a:t>
            </a: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600"/>
            <a:ext cx="46799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3" name="Straight Arrow Connector 7"/>
          <p:cNvCxnSpPr>
            <a:cxnSpLocks noChangeShapeType="1"/>
          </p:cNvCxnSpPr>
          <p:nvPr/>
        </p:nvCxnSpPr>
        <p:spPr bwMode="auto">
          <a:xfrm rot="5400000">
            <a:off x="3163888" y="3009900"/>
            <a:ext cx="1751012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</a:t>
            </a:r>
            <a:r>
              <a:rPr lang="en-US" smtClean="0">
                <a:ea typeface="ＭＳ Ｐゴシック" pitchFamily="-110" charset="-128"/>
              </a:rPr>
              <a:t> statement – FALSE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Part 3: the </a:t>
            </a:r>
            <a:r>
              <a:rPr lang="en-US" smtClean="0">
                <a:solidFill>
                  <a:srgbClr val="FF0000"/>
                </a:solidFill>
                <a:ea typeface="ＭＳ Ｐゴシック" pitchFamily="-110" charset="-128"/>
              </a:rPr>
              <a:t>FALSE-part </a:t>
            </a:r>
            <a:r>
              <a:rPr lang="en-US" smtClean="0">
                <a:ea typeface="ＭＳ Ｐゴシック" pitchFamily="-110" charset="-128"/>
              </a:rPr>
              <a:t>– a block of statements that are executed if the condition evaluates to </a:t>
            </a:r>
            <a:r>
              <a:rPr lang="en-US" smtClean="0">
                <a:solidFill>
                  <a:srgbClr val="0000FF"/>
                </a:solidFill>
                <a:ea typeface="ＭＳ Ｐゴシック" pitchFamily="-110" charset="-128"/>
              </a:rPr>
              <a:t>FALSE</a:t>
            </a: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4267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397" name="Straight Arrow Connector 6"/>
          <p:cNvCxnSpPr>
            <a:cxnSpLocks noChangeShapeType="1"/>
          </p:cNvCxnSpPr>
          <p:nvPr/>
        </p:nvCxnSpPr>
        <p:spPr bwMode="auto">
          <a:xfrm rot="5400000">
            <a:off x="2362201" y="3505200"/>
            <a:ext cx="2743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6096000" y="4648200"/>
            <a:ext cx="25971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</a:rPr>
              <a:t>If the condition evaluates to FALSE, the TRUE-part is skipped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1809750"/>
            <a:ext cx="838041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 notes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110" charset="-128"/>
              </a:rPr>
              <a:t>If the TRUE-part (or FALSE-part) consists of only </a:t>
            </a:r>
            <a:r>
              <a:rPr lang="en-US" sz="2800" smtClean="0">
                <a:solidFill>
                  <a:srgbClr val="0000FF"/>
                </a:solidFill>
                <a:ea typeface="ＭＳ Ｐゴシック" pitchFamily="-110" charset="-128"/>
              </a:rPr>
              <a:t>one statement</a:t>
            </a:r>
            <a:r>
              <a:rPr lang="en-US" sz="2800" smtClean="0">
                <a:ea typeface="ＭＳ Ｐゴシック" pitchFamily="-110" charset="-128"/>
              </a:rPr>
              <a:t>, then the curly braces may be omitted</a:t>
            </a:r>
          </a:p>
          <a:p>
            <a:r>
              <a:rPr lang="en-US" sz="2800" smtClean="0">
                <a:ea typeface="ＭＳ Ｐゴシック" pitchFamily="-110" charset="-128"/>
              </a:rPr>
              <a:t>E.g. these two statements are equivalent:</a:t>
            </a: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756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2 -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-110" charset="-128"/>
              </a:rPr>
              <a:t>Example: if two numbers (p and q) are equivalent, reset them to zero, otherwise, exchange or swap their value and then print the new values.</a:t>
            </a:r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7934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three forms of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2800" smtClean="0">
                <a:ea typeface="ＭＳ Ｐゴシック" pitchFamily="-110" charset="-128"/>
              </a:rPr>
              <a:t>The </a:t>
            </a:r>
            <a:r>
              <a:rPr lang="en-US" sz="2800" i="1" smtClean="0">
                <a:solidFill>
                  <a:srgbClr val="0000FF"/>
                </a:solidFill>
                <a:ea typeface="ＭＳ Ｐゴシック" pitchFamily="-110" charset="-128"/>
              </a:rPr>
              <a:t>condition</a:t>
            </a:r>
            <a:r>
              <a:rPr lang="en-US" sz="2800" smtClean="0">
                <a:ea typeface="ＭＳ Ｐゴシック" pitchFamily="-110" charset="-128"/>
              </a:rPr>
              <a:t> is always in parentheses</a:t>
            </a:r>
          </a:p>
          <a:p>
            <a:r>
              <a:rPr lang="en-US" sz="2800" smtClean="0">
                <a:ea typeface="ＭＳ Ｐゴシック" pitchFamily="-110" charset="-128"/>
              </a:rPr>
              <a:t>All </a:t>
            </a:r>
            <a:r>
              <a:rPr lang="en-US" sz="2800" smtClean="0">
                <a:solidFill>
                  <a:srgbClr val="0000FF"/>
                </a:solidFill>
                <a:ea typeface="ＭＳ Ｐゴシック" pitchFamily="-110" charset="-128"/>
              </a:rPr>
              <a:t>TRUE-parts </a:t>
            </a:r>
            <a:r>
              <a:rPr lang="en-US" sz="2800" smtClean="0">
                <a:ea typeface="ＭＳ Ｐゴシック" pitchFamily="-110" charset="-128"/>
              </a:rPr>
              <a:t>and all </a:t>
            </a:r>
            <a:r>
              <a:rPr lang="en-US" sz="2800" smtClean="0">
                <a:solidFill>
                  <a:srgbClr val="0000FF"/>
                </a:solidFill>
                <a:ea typeface="ＭＳ Ｐゴシック" pitchFamily="-110" charset="-128"/>
              </a:rPr>
              <a:t>FALSE-parts</a:t>
            </a:r>
            <a:r>
              <a:rPr lang="en-US" sz="2800" smtClean="0">
                <a:ea typeface="ＭＳ Ｐゴシック" pitchFamily="-110" charset="-128"/>
              </a:rPr>
              <a:t> are a single statement of a block of code / compound statements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4163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7_4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back to Lab 7, Exe 2, No. 1, pg. 60.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Solve the problem in (ii) and (iii) – pg.61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Relational Operators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to compare numbers to determine relative order</a:t>
            </a:r>
          </a:p>
          <a:p>
            <a:r>
              <a:rPr lang="en-US" smtClean="0">
                <a:ea typeface="ＭＳ Ｐゴシック" pitchFamily="-110" charset="-128"/>
              </a:rPr>
              <a:t>Operators:</a:t>
            </a:r>
          </a:p>
          <a:p>
            <a:pPr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3327400"/>
            <a:ext cx="5346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if/else if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</a:t>
            </a:r>
          </a:p>
        </p:txBody>
      </p:sp>
      <p:sp>
        <p:nvSpPr>
          <p:cNvPr id="65540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081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Chain of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that test in order until one is found to be true</a:t>
            </a:r>
          </a:p>
          <a:p>
            <a:r>
              <a:rPr lang="en-US" smtClean="0">
                <a:ea typeface="ＭＳ Ｐゴシック" pitchFamily="-110" charset="-128"/>
              </a:rPr>
              <a:t>Also models thought processes: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“If it is raining, take an umbrella, </a:t>
            </a:r>
            <a:br>
              <a:rPr lang="en-US" smtClean="0"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else, if it is windy, take a hat, </a:t>
            </a:r>
            <a:br>
              <a:rPr lang="en-US" smtClean="0"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else, take sunglasses”</a:t>
            </a:r>
          </a:p>
          <a:p>
            <a:pPr>
              <a:buFontTx/>
              <a:buNone/>
            </a:pPr>
            <a:endParaRPr lang="en-US" smtClean="0">
              <a:ea typeface="ＭＳ Ｐゴシック" pitchFamily="-110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-110" charset="-128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format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38313"/>
            <a:ext cx="7834313" cy="44037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b="1" i="1" smtClean="0">
                <a:latin typeface="Courier New" pitchFamily="-110" charset="0"/>
                <a:ea typeface="ＭＳ Ｐゴシック" pitchFamily="-110" charset="-128"/>
              </a:rPr>
              <a:t>1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 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b="1" i="1" smtClean="0">
                <a:latin typeface="Courier New" pitchFamily="-110" charset="0"/>
                <a:ea typeface="ＭＳ Ｐゴシック" pitchFamily="-110" charset="-128"/>
              </a:rPr>
              <a:t>2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  // or block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. // other else ifs 		  	  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 if (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	  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b="1" i="1" smtClean="0">
                <a:latin typeface="Courier New" pitchFamily="-110" charset="0"/>
                <a:ea typeface="ＭＳ Ｐゴシック" pitchFamily="-110" charset="-128"/>
              </a:rPr>
              <a:t>n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;  // or block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6934200" y="5257800"/>
            <a:ext cx="1652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 i="1">
                <a:solidFill>
                  <a:schemeClr val="tx1"/>
                </a:solidFill>
                <a:latin typeface="Arial" charset="0"/>
              </a:rPr>
              <a:t>(Program Continues)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>
                <a:latin typeface="Courier New" pitchFamily="-110" charset="0"/>
              </a:rPr>
              <a:t>if/else if</a:t>
            </a:r>
            <a:r>
              <a:rPr lang="en-US"/>
              <a:t> format – example program 7-12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1600200"/>
            <a:ext cx="6477000" cy="52578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//This program uses an if/else if statement to assign a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//letter grade (A, B, C, D, or F) to a numeric test score.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#include &lt;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stdio.h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&gt;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#include &lt;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conio.h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&gt;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main()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{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int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; //To hold a numeric test score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char grade;		//To hold a letter grade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//Get the numeric test score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("Enter your numeric test score and I will\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");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("tell you the letter grade you earned: ");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scanf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("%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", &amp;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);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//Determine the letter grade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if (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&lt; 60)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   grade = 'F';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else if (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&lt; 70)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	grade = 'D';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else if (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&lt; 80)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	grade = 'C';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else if (</a:t>
            </a:r>
            <a:r>
              <a:rPr lang="en-US" sz="1400" dirty="0" err="1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testScore</a:t>
            </a: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&lt; 90)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 	grade = 'B';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Courier"/>
                <a:ea typeface="Arial" pitchFamily="-110" charset="0"/>
                <a:cs typeface="Courier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4038"/>
            <a:ext cx="68580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>
                <a:latin typeface="Courier New" pitchFamily="-110" charset="0"/>
              </a:rPr>
              <a:t>if/else if</a:t>
            </a:r>
            <a:r>
              <a:rPr lang="en-US"/>
              <a:t> format - example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752600"/>
            <a:ext cx="6400800" cy="2057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else if (testScore &lt;= 100)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  	grade = 'A';</a:t>
            </a:r>
          </a:p>
          <a:p>
            <a:pPr algn="l"/>
            <a:endParaRPr lang="en-US" sz="1400">
              <a:solidFill>
                <a:schemeClr val="tx1"/>
              </a:solidFill>
              <a:latin typeface="Courier" pitchFamily="-110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  //Display the letter grade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  printf ("Your grade is %c ", grade, ".\n");</a:t>
            </a:r>
          </a:p>
          <a:p>
            <a:pPr algn="l"/>
            <a:endParaRPr lang="en-US" sz="1400">
              <a:solidFill>
                <a:schemeClr val="tx1"/>
              </a:solidFill>
              <a:latin typeface="Courier" pitchFamily="-110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  getch();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   return 0;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" pitchFamily="-110" charset="0"/>
              </a:rPr>
              <a:t>}</a:t>
            </a:r>
          </a:p>
          <a:p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7_5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to Lab 7, Exe 3, No. 1 in pg. 62.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Draw a flowchart for Program 7.3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to Lab 7, Exe 3, No. 2 in pg. 62-63.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Draw a flowchart for Program 7.4</a:t>
            </a:r>
          </a:p>
          <a:p>
            <a:pPr marL="342900" indent="-342900" algn="l" eaLnBrk="0" hangingPunct="0">
              <a:spcBef>
                <a:spcPct val="2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Discuss the differences.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Using a Trailing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else</a:t>
            </a:r>
          </a:p>
        </p:txBody>
      </p:sp>
      <p:sp>
        <p:nvSpPr>
          <p:cNvPr id="72708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Using a Trailing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with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statement when none of the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expressions</a:t>
            </a:r>
            <a:r>
              <a:rPr lang="en-US" smtClean="0">
                <a:ea typeface="ＭＳ Ｐゴシック" pitchFamily="-110" charset="-128"/>
              </a:rPr>
              <a:t> are true</a:t>
            </a:r>
          </a:p>
          <a:p>
            <a:r>
              <a:rPr lang="en-US" smtClean="0">
                <a:ea typeface="ＭＳ Ｐゴシック" pitchFamily="-110" charset="-128"/>
              </a:rPr>
              <a:t>Provides default statement/action</a:t>
            </a:r>
          </a:p>
          <a:p>
            <a:r>
              <a:rPr lang="en-US" smtClean="0">
                <a:ea typeface="ＭＳ Ｐゴシック" pitchFamily="-110" charset="-128"/>
              </a:rPr>
              <a:t>Used to catch invalid values, other exceptional situations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pitchFamily="-110" charset="-128"/>
              </a:rPr>
              <a:t>From Program 7-12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if (testScore &lt; 60)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   grade = 'F';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else if (testScore &lt; 70)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	grade = 'D';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else if (testScore &lt; 80)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	grade = 'C';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else if (testScore &lt; 90)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	grade = 'B';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else if (testScore &lt;= 100)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	grade = 'A';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else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pitchFamily="-110" charset="0"/>
                <a:ea typeface="ＭＳ Ｐゴシック" pitchFamily="-110" charset="-128"/>
              </a:rPr>
              <a:t>   	printf ("We do not give scores higher than 100.\n");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– with trailing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else</a:t>
            </a:r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81138"/>
            <a:ext cx="3276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Logical Operators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to create relational expressions from other relational expressions</a:t>
            </a:r>
          </a:p>
          <a:p>
            <a:r>
              <a:rPr lang="en-US" smtClean="0">
                <a:ea typeface="ＭＳ Ｐゴシック" pitchFamily="-110" charset="-128"/>
              </a:rPr>
              <a:t>Operators, meaning, and explanation:</a:t>
            </a:r>
          </a:p>
        </p:txBody>
      </p:sp>
      <p:graphicFrame>
        <p:nvGraphicFramePr>
          <p:cNvPr id="405508" name="Group 4"/>
          <p:cNvGraphicFramePr>
            <a:graphicFrameLocks noGrp="1"/>
          </p:cNvGraphicFramePr>
          <p:nvPr/>
        </p:nvGraphicFramePr>
        <p:xfrm>
          <a:off x="685800" y="3657600"/>
          <a:ext cx="7467600" cy="2322576"/>
        </p:xfrm>
        <a:graphic>
          <a:graphicData uri="http://schemas.openxmlformats.org/drawingml/2006/table">
            <a:tbl>
              <a:tblPr/>
              <a:tblGrid>
                <a:gridCol w="839788"/>
                <a:gridCol w="1212850"/>
                <a:gridCol w="5414962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||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!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Reverses the value of an expression – true expression becomes false, and 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Flowchart – with trailing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else</a:t>
            </a: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smtClean="0">
                <a:ea typeface="ＭＳ Ｐゴシック" pitchFamily="-110" charset="-128"/>
              </a:rPr>
              <a:t>Example: identifying the grade of a score</a:t>
            </a:r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342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Menus</a:t>
            </a:r>
          </a:p>
        </p:txBody>
      </p:sp>
      <p:sp>
        <p:nvSpPr>
          <p:cNvPr id="78852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Menus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099425" cy="4114800"/>
          </a:xfrm>
        </p:spPr>
        <p:txBody>
          <a:bodyPr/>
          <a:lstStyle/>
          <a:p>
            <a:r>
              <a:rPr lang="en-US" u="sng" smtClean="0">
                <a:ea typeface="ＭＳ Ｐゴシック" pitchFamily="-110" charset="-128"/>
              </a:rPr>
              <a:t>Menu-driven program</a:t>
            </a:r>
            <a:r>
              <a:rPr lang="en-US" smtClean="0">
                <a:ea typeface="ＭＳ Ｐゴシック" pitchFamily="-110" charset="-128"/>
              </a:rPr>
              <a:t>: program execution controlled by user selecting from a list of actions</a:t>
            </a:r>
          </a:p>
          <a:p>
            <a:r>
              <a:rPr lang="en-US" u="sng" smtClean="0">
                <a:ea typeface="ＭＳ Ｐゴシック" pitchFamily="-110" charset="-128"/>
              </a:rPr>
              <a:t>Menu</a:t>
            </a:r>
            <a:r>
              <a:rPr lang="en-US" smtClean="0">
                <a:ea typeface="ＭＳ Ｐゴシック" pitchFamily="-110" charset="-128"/>
              </a:rPr>
              <a:t>: list of choices on the screen</a:t>
            </a:r>
          </a:p>
          <a:p>
            <a:r>
              <a:rPr lang="en-US" smtClean="0">
                <a:ea typeface="ＭＳ Ｐゴシック" pitchFamily="-110" charset="-128"/>
              </a:rPr>
              <a:t>Menus can be implemented using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statements</a:t>
            </a:r>
            <a:endParaRPr lang="en-US" u="sng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Menu-driven program organization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Display list of numbered or lettered choices for actions</a:t>
            </a:r>
          </a:p>
          <a:p>
            <a:r>
              <a:rPr lang="en-US" smtClean="0">
                <a:ea typeface="ＭＳ Ｐゴシック" pitchFamily="-110" charset="-128"/>
              </a:rPr>
              <a:t>Prompt user to make selection</a:t>
            </a:r>
          </a:p>
          <a:p>
            <a:r>
              <a:rPr lang="en-US" smtClean="0">
                <a:ea typeface="ＭＳ Ｐゴシック" pitchFamily="-110" charset="-128"/>
              </a:rPr>
              <a:t>Test user selection in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ea typeface="ＭＳ Ｐゴシック" pitchFamily="-110" charset="-128"/>
              </a:rPr>
              <a:t>  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if a match, then execute code for action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if not, then go on to next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endParaRPr lang="en-US" smtClean="0">
              <a:latin typeface="Courier New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7_6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to Lab 7, Exe. 4, No. 1, Program 7.5. in pg. 63.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Use if / else….if to select the menu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Use trailing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else 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to print “We don’t have any”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48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59213" y="5638800"/>
            <a:ext cx="5024437" cy="584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Jump to ‘switch’ – slide #93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Nested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Statements</a:t>
            </a:r>
          </a:p>
        </p:txBody>
      </p:sp>
      <p:sp>
        <p:nvSpPr>
          <p:cNvPr id="83972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0" charset="-128"/>
              </a:rPr>
              <a:t>An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 that is part of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or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</a:t>
            </a:r>
            <a:r>
              <a:rPr lang="en-US" smtClean="0">
                <a:ea typeface="ＭＳ Ｐゴシック" pitchFamily="-110" charset="-128"/>
              </a:rPr>
              <a:t> part of another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110" charset="-128"/>
              </a:rPr>
              <a:t>Can be used to evaluate more than one condition: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-110" charset="-128"/>
              </a:rPr>
              <a:t>	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(score &lt; 100)	  </a:t>
            </a:r>
            <a:r>
              <a:rPr lang="en-US" sz="2400" smtClean="0">
                <a:ea typeface="ＭＳ Ｐゴシック" pitchFamily="-110" charset="-128"/>
              </a:rPr>
              <a:t>or,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if (score &gt; 90)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  grade = 'A';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}</a:t>
            </a:r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4038600"/>
            <a:ext cx="4559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4724400" y="41910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600">
                <a:solidFill>
                  <a:srgbClr val="000000"/>
                </a:solidFill>
              </a:rPr>
              <a:t>condition1</a:t>
            </a: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5029200" y="45720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600">
                <a:solidFill>
                  <a:srgbClr val="000000"/>
                </a:solidFill>
              </a:rPr>
              <a:t>condition2</a:t>
            </a: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5410200" y="50292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condition3</a:t>
            </a:r>
          </a:p>
          <a:p>
            <a:r>
              <a:rPr lang="en-US" sz="1600">
                <a:solidFill>
                  <a:srgbClr val="000000"/>
                </a:solidFill>
              </a:rPr>
              <a:t>TRUE-part,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Problem-solving example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Write a program to calculate and display an area of a rectangle. Size of each side is given by a user from a keyboard. Your program must ensure that the size of each side is not zero or negative. If side is zero, display a warning message to the user and turn the area into zero. If the side given is negative, only take the magnitude.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Problem-solving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71500" indent="-571500">
              <a:buFontTx/>
              <a:buAutoNum type="romanLcParenR"/>
            </a:pPr>
            <a:r>
              <a:rPr lang="en-US" sz="2000" smtClean="0">
                <a:ea typeface="ＭＳ Ｐゴシック" pitchFamily="-110" charset="-128"/>
              </a:rPr>
              <a:t>Problem analysis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Input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media: keyboard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data: width and length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Output: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media: screen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data: area of a rectangle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Process:	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1. To find magnitude of a number: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	if number is negative, magnitude = -(number)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	if number is positive, magnitude = number</a:t>
            </a:r>
          </a:p>
          <a:p>
            <a:pPr marL="571500" indent="-571500">
              <a:buFontTx/>
              <a:buNone/>
            </a:pPr>
            <a:r>
              <a:rPr lang="en-US" sz="2000" smtClean="0">
                <a:ea typeface="ＭＳ Ｐゴシック" pitchFamily="-110" charset="-128"/>
              </a:rPr>
              <a:t>			2. Area of a rectangle = width x length</a:t>
            </a:r>
          </a:p>
          <a:p>
            <a:pPr marL="571500" indent="-571500"/>
            <a:endParaRPr lang="en-US" sz="2000" smtClean="0">
              <a:ea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Problem-solving example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ii) Pseudo-code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1. Read width &amp; length from user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2. if width = 0 or length = 0, then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2.1 begin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2.1.1 print warning message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2.1.2 area = 0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2.2 end_if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3. else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3.1 begin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3.1.1 if negative length then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3.1.1.1	length = magnitude length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3.1.2 end_if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				</a:t>
            </a:r>
          </a:p>
          <a:p>
            <a:pPr>
              <a:buFontTx/>
              <a:buNone/>
            </a:pPr>
            <a:endParaRPr lang="en-US" sz="1800" smtClean="0">
              <a:ea typeface="ＭＳ Ｐゴシック" pitchFamily="-110" charset="-128"/>
            </a:endParaRPr>
          </a:p>
        </p:txBody>
      </p:sp>
      <p:sp>
        <p:nvSpPr>
          <p:cNvPr id="890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3.1.3 if negative width, then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3.1.3.1 width = magnitude width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3.1.4 end_if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3.1.5	area = length * width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3.2 end_else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110" charset="-128"/>
              </a:rPr>
              <a:t>4. print area</a:t>
            </a:r>
          </a:p>
          <a:p>
            <a:endParaRPr lang="en-US" sz="1800" smtClean="0">
              <a:ea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Logical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-110" charset="-128"/>
              </a:rPr>
              <a:t>Also called </a:t>
            </a:r>
            <a:r>
              <a:rPr lang="en-US" sz="2800" smtClean="0">
                <a:solidFill>
                  <a:srgbClr val="FF0000"/>
                </a:solidFill>
                <a:ea typeface="ＭＳ Ｐゴシック" pitchFamily="-110" charset="-128"/>
              </a:rPr>
              <a:t>Boolean</a:t>
            </a:r>
            <a:r>
              <a:rPr lang="en-US" sz="2800" smtClean="0">
                <a:ea typeface="ＭＳ Ｐゴシック" pitchFamily="-110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-110" charset="-128"/>
              </a:rPr>
              <a:t>In C, there is no True or False Value.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-110" charset="-128"/>
              </a:rPr>
              <a:t>A </a:t>
            </a:r>
            <a:r>
              <a:rPr lang="en-US" sz="2800" smtClean="0">
                <a:solidFill>
                  <a:srgbClr val="FF0000"/>
                </a:solidFill>
                <a:ea typeface="ＭＳ Ｐゴシック" pitchFamily="-110" charset="-128"/>
              </a:rPr>
              <a:t>Zero value </a:t>
            </a:r>
            <a:r>
              <a:rPr lang="en-US" sz="2800" smtClean="0">
                <a:ea typeface="ＭＳ Ｐゴシック" pitchFamily="-110" charset="-128"/>
              </a:rPr>
              <a:t>is treated as </a:t>
            </a:r>
            <a:r>
              <a:rPr lang="en-US" sz="2800" smtClean="0">
                <a:solidFill>
                  <a:srgbClr val="FF0000"/>
                </a:solidFill>
                <a:ea typeface="ＭＳ Ｐゴシック" pitchFamily="-110" charset="-128"/>
              </a:rPr>
              <a:t>False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-110" charset="-128"/>
              </a:rPr>
              <a:t>A </a:t>
            </a:r>
            <a:r>
              <a:rPr lang="en-US" sz="2800" smtClean="0">
                <a:solidFill>
                  <a:srgbClr val="FF0000"/>
                </a:solidFill>
                <a:ea typeface="ＭＳ Ｐゴシック" pitchFamily="-110" charset="-128"/>
              </a:rPr>
              <a:t>Non-Zero </a:t>
            </a:r>
            <a:r>
              <a:rPr lang="en-US" sz="2800" smtClean="0">
                <a:ea typeface="ＭＳ Ｐゴシック" pitchFamily="-110" charset="-128"/>
              </a:rPr>
              <a:t>value is treated as </a:t>
            </a:r>
            <a:r>
              <a:rPr lang="en-US" sz="2800" smtClean="0">
                <a:solidFill>
                  <a:srgbClr val="FF0000"/>
                </a:solidFill>
                <a:ea typeface="ＭＳ Ｐゴシック" pitchFamily="-110" charset="-128"/>
              </a:rPr>
              <a:t>True</a:t>
            </a:r>
            <a:r>
              <a:rPr lang="en-US" sz="2800" smtClean="0">
                <a:ea typeface="ＭＳ Ｐゴシック" pitchFamily="-110" charset="-128"/>
              </a:rPr>
              <a:t> </a:t>
            </a:r>
            <a:r>
              <a:rPr lang="en-US" smtClean="0">
                <a:ea typeface="ＭＳ Ｐゴシック" pitchFamily="-110" charset="-128"/>
              </a:rPr>
              <a:t>	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110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86200"/>
            <a:ext cx="5549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6575" y="5486400"/>
            <a:ext cx="28717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chemeClr val="tx2"/>
                </a:solidFill>
                <a:latin typeface="+mn-lt"/>
                <a:ea typeface="Arial" pitchFamily="-110" charset="0"/>
                <a:cs typeface="Arial" pitchFamily="-110" charset="0"/>
              </a:rPr>
              <a:t>True and False in arithmetic 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Problem-solving example</a:t>
            </a:r>
          </a:p>
        </p:txBody>
      </p:sp>
      <p:sp>
        <p:nvSpPr>
          <p:cNvPr id="9011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2514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iii) C program</a:t>
            </a: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endParaRPr lang="en-US" sz="2400" smtClean="0">
              <a:ea typeface="ＭＳ Ｐゴシック" pitchFamily="-110" charset="-128"/>
            </a:endParaRPr>
          </a:p>
          <a:p>
            <a:pP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2-tier </a:t>
            </a:r>
          </a:p>
          <a:p>
            <a:pP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nested if</a:t>
            </a:r>
          </a:p>
          <a:p>
            <a:pPr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1524000"/>
            <a:ext cx="6324600" cy="533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#include &lt;stdio.h&gt;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main ()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{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float area, length, width;</a:t>
            </a:r>
          </a:p>
          <a:p>
            <a:pPr algn="just"/>
            <a:endParaRPr lang="en-US" sz="1400">
              <a:solidFill>
                <a:srgbClr val="000000"/>
              </a:solidFill>
              <a:latin typeface="Courier" pitchFamily="-110" charset="0"/>
            </a:endParaRP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printf (“Enter length and width\n”);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scanf (“%f %f”, &amp;length, &amp;width);</a:t>
            </a:r>
          </a:p>
          <a:p>
            <a:pPr algn="just"/>
            <a:endParaRPr lang="en-US" sz="1400">
              <a:solidFill>
                <a:srgbClr val="000000"/>
              </a:solidFill>
              <a:latin typeface="Courier" pitchFamily="-110" charset="0"/>
            </a:endParaRP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if (length == 0 || width == 0)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{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	printf (“WARNING- INPUT CANNOT BE ZERO”);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area = 0;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}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else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{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if (length &lt; 0)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	length = -length; //find magnitude length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if (width &lt; 0)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	width =-width; //find width magnitude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	area = length * width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}</a:t>
            </a:r>
          </a:p>
          <a:p>
            <a:pPr algn="just"/>
            <a:endParaRPr lang="en-US" sz="1400">
              <a:solidFill>
                <a:srgbClr val="000000"/>
              </a:solidFill>
              <a:latin typeface="Courier" pitchFamily="-110" charset="0"/>
            </a:endParaRP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   printf (“Area of a rectangle is %f\n”);, area);</a:t>
            </a:r>
          </a:p>
          <a:p>
            <a:pPr algn="just"/>
            <a:r>
              <a:rPr lang="en-US" sz="1400">
                <a:solidFill>
                  <a:srgbClr val="000000"/>
                </a:solidFill>
                <a:latin typeface="Courier" pitchFamily="-110" charset="0"/>
              </a:rPr>
              <a:t>}</a:t>
            </a:r>
          </a:p>
        </p:txBody>
      </p:sp>
      <p:sp>
        <p:nvSpPr>
          <p:cNvPr id="90117" name="Left Brace 10"/>
          <p:cNvSpPr>
            <a:spLocks/>
          </p:cNvSpPr>
          <p:nvPr/>
        </p:nvSpPr>
        <p:spPr bwMode="auto">
          <a:xfrm>
            <a:off x="2133600" y="3429000"/>
            <a:ext cx="609600" cy="2743200"/>
          </a:xfrm>
          <a:prstGeom prst="leftBrace">
            <a:avLst>
              <a:gd name="adj1" fmla="val 8333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0118" name="Left Brace 11"/>
          <p:cNvSpPr>
            <a:spLocks/>
          </p:cNvSpPr>
          <p:nvPr/>
        </p:nvSpPr>
        <p:spPr bwMode="auto">
          <a:xfrm>
            <a:off x="2590800" y="4953000"/>
            <a:ext cx="6096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multiple tiers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Defense Ministry is to list names of male staffs whose age is between 20-26 and not yet married</a:t>
            </a:r>
          </a:p>
          <a:p>
            <a:pPr lvl="1">
              <a:buFontTx/>
              <a:buNone/>
            </a:pPr>
            <a:endParaRPr lang="en-US" sz="2400" smtClean="0">
              <a:latin typeface="Courier" pitchFamily="-110" charset="0"/>
              <a:ea typeface="ＭＳ Ｐゴシック" pitchFamily="-110" charset="-128"/>
            </a:endParaRPr>
          </a:p>
          <a:p>
            <a:pPr lvl="1"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if (gender == ‘M’)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	if (marital_status == ‘S’)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			if (age &lt;= 26)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				if (age &gt;= 20)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" pitchFamily="-110" charset="0"/>
                <a:ea typeface="ＭＳ Ｐゴシック" pitchFamily="-110" charset="-128"/>
              </a:rPr>
              <a:t>					printf (“%s\n”, name);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Notes on coding 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An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</a:t>
            </a:r>
            <a:r>
              <a:rPr lang="en-US" smtClean="0">
                <a:ea typeface="ＭＳ Ｐゴシック" pitchFamily="-110" charset="-128"/>
              </a:rPr>
              <a:t> matches the nearest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that does not have an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else</a:t>
            </a:r>
            <a:r>
              <a:rPr lang="en-US" smtClean="0">
                <a:ea typeface="ＭＳ Ｐゴシック" pitchFamily="-110" charset="-128"/>
              </a:rPr>
              <a:t>: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(score &lt; 100)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     if (score &gt; 90)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        grade = 'A';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     else ...// goes with second if,</a:t>
            </a:r>
          </a:p>
          <a:p>
            <a:pPr lvl="1"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             // not first one</a:t>
            </a:r>
          </a:p>
          <a:p>
            <a:r>
              <a:rPr lang="en-US" smtClean="0">
                <a:ea typeface="ＭＳ Ｐゴシック" pitchFamily="-110" charset="-128"/>
              </a:rPr>
              <a:t>Proper indentation helps greatly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7_7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Write nested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statements that perform the following test: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	If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amount1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is greater than 10 and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amount2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is less than 100, display the greater of the two.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Logical Operators</a:t>
            </a:r>
          </a:p>
        </p:txBody>
      </p:sp>
      <p:sp>
        <p:nvSpPr>
          <p:cNvPr id="94212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Logical operators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to create relational expressions from other relational expressions</a:t>
            </a:r>
          </a:p>
          <a:p>
            <a:r>
              <a:rPr lang="en-US" smtClean="0">
                <a:ea typeface="ＭＳ Ｐゴシック" pitchFamily="-110" charset="-128"/>
              </a:rPr>
              <a:t>Operators, meaning, and explanation:</a:t>
            </a:r>
          </a:p>
        </p:txBody>
      </p:sp>
      <p:graphicFrame>
        <p:nvGraphicFramePr>
          <p:cNvPr id="464900" name="Group 4"/>
          <p:cNvGraphicFramePr>
            <a:graphicFrameLocks noGrp="1"/>
          </p:cNvGraphicFramePr>
          <p:nvPr/>
        </p:nvGraphicFramePr>
        <p:xfrm>
          <a:off x="685800" y="3657600"/>
          <a:ext cx="7467600" cy="2322513"/>
        </p:xfrm>
        <a:graphic>
          <a:graphicData uri="http://schemas.openxmlformats.org/drawingml/2006/table">
            <a:tbl>
              <a:tblPr/>
              <a:tblGrid>
                <a:gridCol w="839788"/>
                <a:gridCol w="1212850"/>
                <a:gridCol w="5414962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||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10" charset="0"/>
                          <a:cs typeface="Arial" charset="0"/>
                        </a:rPr>
                        <a:t>!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Reverses the value of an expression – true expression becomes false, and 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Using relational expressions for logical comparison 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 b="65468"/>
          <a:stretch>
            <a:fillRect/>
          </a:stretch>
        </p:blipFill>
        <p:spPr bwMode="auto">
          <a:xfrm>
            <a:off x="0" y="2133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4"/>
          <a:srcRect b="30579"/>
          <a:stretch>
            <a:fillRect/>
          </a:stretch>
        </p:blipFill>
        <p:spPr bwMode="auto">
          <a:xfrm>
            <a:off x="0" y="3352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5"/>
          <a:srcRect r="10448" b="56895"/>
          <a:stretch>
            <a:fillRect/>
          </a:stretch>
        </p:blipFill>
        <p:spPr bwMode="auto">
          <a:xfrm>
            <a:off x="0" y="4572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Box 7"/>
          <p:cNvSpPr txBox="1">
            <a:spLocks noChangeArrowheads="1"/>
          </p:cNvSpPr>
          <p:nvPr/>
        </p:nvSpPr>
        <p:spPr bwMode="auto">
          <a:xfrm>
            <a:off x="76200" y="1447800"/>
            <a:ext cx="203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Relational operators pair in logical expressions</a:t>
            </a:r>
          </a:p>
        </p:txBody>
      </p:sp>
      <p:pic>
        <p:nvPicPr>
          <p:cNvPr id="983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943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Revisited - Nested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</a:t>
            </a:r>
            <a:r>
              <a:rPr lang="en-US" smtClean="0">
                <a:ea typeface="ＭＳ Ｐゴシック" pitchFamily="-110" charset="-128"/>
              </a:rPr>
              <a:t> Statements – multiple tiers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>
                <a:ea typeface="ＭＳ Ｐゴシック" pitchFamily="-110" charset="-128"/>
              </a:rPr>
              <a:t>The statement can also be written as:</a:t>
            </a:r>
          </a:p>
          <a:p>
            <a:pPr>
              <a:buFontTx/>
              <a:buNone/>
            </a:pPr>
            <a:endParaRPr lang="en-US" sz="2400" smtClean="0">
              <a:latin typeface="Courier" pitchFamily="-110" charset="0"/>
              <a:ea typeface="ＭＳ Ｐゴシック" pitchFamily="-110" charset="-128"/>
            </a:endParaRPr>
          </a:p>
          <a:p>
            <a:pPr>
              <a:buFontTx/>
              <a:buNone/>
            </a:pPr>
            <a:r>
              <a:rPr lang="en-US" sz="2600" smtClean="0">
                <a:latin typeface="Courier" pitchFamily="-110" charset="0"/>
                <a:ea typeface="ＭＳ Ｐゴシック" pitchFamily="-110" charset="-128"/>
              </a:rPr>
              <a:t>if (gender == ‘L’) &amp;&amp; (marital_status == ‘S’) &amp;&amp; (age &lt;= 26) &amp;&amp; (age &gt;= 20)</a:t>
            </a:r>
          </a:p>
          <a:p>
            <a:pPr>
              <a:buFontTx/>
              <a:buNone/>
            </a:pPr>
            <a:r>
              <a:rPr lang="en-US" sz="2600" smtClean="0">
                <a:latin typeface="Courier" pitchFamily="-110" charset="0"/>
                <a:ea typeface="ＭＳ Ｐゴシック" pitchFamily="-110" charset="-128"/>
              </a:rPr>
              <a:t>		printf(“%s\n”, name);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Logical Operators - notes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3000" smtClean="0">
                <a:latin typeface="Courier New" pitchFamily="-110" charset="0"/>
                <a:ea typeface="ＭＳ Ｐゴシック" pitchFamily="-110" charset="-128"/>
              </a:rPr>
              <a:t>!</a:t>
            </a:r>
            <a:r>
              <a:rPr lang="en-US" sz="3000" smtClean="0">
                <a:ea typeface="ＭＳ Ｐゴシック" pitchFamily="-110" charset="-128"/>
              </a:rPr>
              <a:t> has highest precedence, followed by </a:t>
            </a:r>
            <a:r>
              <a:rPr lang="en-US" sz="3000" smtClean="0">
                <a:latin typeface="Courier New" pitchFamily="-110" charset="0"/>
                <a:ea typeface="ＭＳ Ｐゴシック" pitchFamily="-110" charset="-128"/>
              </a:rPr>
              <a:t>&amp;&amp;</a:t>
            </a:r>
            <a:r>
              <a:rPr lang="en-US" sz="3000" smtClean="0">
                <a:ea typeface="ＭＳ Ｐゴシック" pitchFamily="-110" charset="-128"/>
              </a:rPr>
              <a:t>, then </a:t>
            </a:r>
            <a:r>
              <a:rPr lang="en-US" sz="3000" smtClean="0">
                <a:latin typeface="Courier New" pitchFamily="-110" charset="0"/>
                <a:ea typeface="ＭＳ Ｐゴシック" pitchFamily="-110" charset="-128"/>
              </a:rPr>
              <a:t>||</a:t>
            </a:r>
          </a:p>
          <a:p>
            <a:r>
              <a:rPr lang="en-US" sz="3000" smtClean="0">
                <a:ea typeface="ＭＳ Ｐゴシック" pitchFamily="-110" charset="-128"/>
              </a:rPr>
              <a:t>If the value of an expression can be determined by evaluating just the sub-expression on left side of a logical operator, then the sub-expression on the right side will not be evaluated (</a:t>
            </a:r>
            <a:r>
              <a:rPr lang="en-US" sz="3000" i="1" smtClean="0">
                <a:ea typeface="ＭＳ Ｐゴシック" pitchFamily="-110" charset="-128"/>
              </a:rPr>
              <a:t>short circuit evaluation</a:t>
            </a:r>
            <a:r>
              <a:rPr lang="en-US" sz="3000" smtClean="0">
                <a:ea typeface="ＭＳ Ｐゴシック" pitchFamily="-110" charset="-128"/>
              </a:rPr>
              <a:t>)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-110" charset="-128"/>
              </a:rPr>
              <a:t>	</a:t>
            </a:r>
            <a:r>
              <a:rPr lang="en-US" smtClean="0">
                <a:latin typeface="Courier New" pitchFamily="-110" charset="0"/>
                <a:ea typeface="ＭＳ Ｐゴシック" pitchFamily="-110" charset="-128"/>
                <a:cs typeface="Courier New" pitchFamily="-110" charset="0"/>
              </a:rPr>
              <a:t>!(x &gt; 2)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  <a:cs typeface="Courier New" pitchFamily="-110" charset="0"/>
              </a:rPr>
              <a:t>	!x &gt;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Logical operators truth table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49400"/>
            <a:ext cx="5791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Checking Numeric Ranges with Logical Operators</a:t>
            </a:r>
          </a:p>
        </p:txBody>
      </p:sp>
      <p:sp>
        <p:nvSpPr>
          <p:cNvPr id="101380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Checking Numeric Ranges with Logical Operators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79263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10" charset="-128"/>
              </a:rPr>
              <a:t>Used to test to see if a value falls </a:t>
            </a:r>
            <a:r>
              <a:rPr lang="en-US" sz="2800" b="1" smtClean="0">
                <a:ea typeface="ＭＳ Ｐゴシック" pitchFamily="-110" charset="-128"/>
              </a:rPr>
              <a:t>inside</a:t>
            </a:r>
            <a:r>
              <a:rPr lang="en-US" sz="2800" smtClean="0">
                <a:ea typeface="ＭＳ Ｐゴシック" pitchFamily="-110" charset="-128"/>
              </a:rPr>
              <a:t> a range: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	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(grade &gt;= 0 &amp;&amp; grade &lt;= 100)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cout &lt;&lt; "Valid grade";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10" charset="-128"/>
              </a:rPr>
              <a:t>Can also test to see if value falls </a:t>
            </a:r>
            <a:r>
              <a:rPr lang="en-US" sz="2800" b="1" smtClean="0">
                <a:ea typeface="ＭＳ Ｐゴシック" pitchFamily="-110" charset="-128"/>
              </a:rPr>
              <a:t>outside</a:t>
            </a:r>
            <a:r>
              <a:rPr lang="en-US" sz="2800" smtClean="0">
                <a:ea typeface="ＭＳ Ｐゴシック" pitchFamily="-110" charset="-128"/>
              </a:rPr>
              <a:t> of range: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	 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if (grade &lt; 0 || grade &gt; 100)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   cout &lt;&lt; "Invalid grade";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ea typeface="ＭＳ Ｐゴシック" pitchFamily="-110" charset="-128"/>
              </a:rPr>
              <a:t>Cannot use mathematical notation: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	if (0 &lt;= grade &lt;= 100) //doesn’t work!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Validating User Input</a:t>
            </a:r>
          </a:p>
        </p:txBody>
      </p:sp>
      <p:sp>
        <p:nvSpPr>
          <p:cNvPr id="103428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Validating User Input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u="sng" smtClean="0">
                <a:ea typeface="ＭＳ Ｐゴシック" pitchFamily="-110" charset="-128"/>
              </a:rPr>
              <a:t>Input validation</a:t>
            </a:r>
            <a:r>
              <a:rPr lang="en-US" smtClean="0">
                <a:ea typeface="ＭＳ Ｐゴシック" pitchFamily="-110" charset="-128"/>
              </a:rPr>
              <a:t>: inspecting input data to determine whether it is acceptable</a:t>
            </a:r>
            <a:endParaRPr lang="en-US" u="sng" smtClean="0">
              <a:ea typeface="ＭＳ Ｐゴシック" pitchFamily="-110" charset="-128"/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Bad output will be produced from bad input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Can perform various tests: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Range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Reasonableness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Valid menu choice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>
                <a:ea typeface="ＭＳ Ｐゴシック" pitchFamily="-110" charset="-128"/>
              </a:rPr>
              <a:t>Divide by zero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i="1"/>
              <a:t>From Program 7-12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371600"/>
            <a:ext cx="7696200" cy="5486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//Get the numeric test score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printf ("Enter your numeric test score and I will\n");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printf ("tell you the letter grade you earned: ");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scanf ("%d", &amp;testScore);</a:t>
            </a:r>
          </a:p>
          <a:p>
            <a:pPr algn="l">
              <a:defRPr/>
            </a:pPr>
            <a:endParaRPr lang="en-US" sz="1200">
              <a:solidFill>
                <a:srgbClr val="000000"/>
              </a:solidFill>
              <a:latin typeface="Courier" pitchFamily="-110" charset="0"/>
              <a:ea typeface="Courier" pitchFamily="-110" charset="0"/>
              <a:cs typeface="Courier" pitchFamily="-110" charset="0"/>
            </a:endParaRP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if (testScore &lt; 0 || testScore &gt; 100) //Input validation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{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  //An invalid score was entered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  printf ("%d is invalid score.\n", testScore);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  printf ("Run the program again and enter a value\n");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  printf ("in the range of 0 to 100.\n");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}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else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{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//Determine the letter grade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if (testScore &lt; 60)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  	grade = 'F';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else if (testScore &lt; 70)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	grade = 'D';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else if (testScore &lt; 80)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	grade = 'C';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else if (testScore &lt; 90)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	grade = 'B';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else if (testScore &lt;= 100)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	grade = 'A';</a:t>
            </a:r>
          </a:p>
          <a:p>
            <a:pPr algn="l">
              <a:defRPr/>
            </a:pPr>
            <a:endParaRPr lang="en-US" sz="1200">
              <a:solidFill>
                <a:srgbClr val="000000"/>
              </a:solidFill>
              <a:latin typeface="Courier" pitchFamily="-110" charset="0"/>
              <a:ea typeface="Courier" pitchFamily="-110" charset="0"/>
              <a:cs typeface="Courier" pitchFamily="-110" charset="0"/>
            </a:endParaRP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//Display the letter grade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	printf ("Your grade is %c ", grade, ".\n");</a:t>
            </a:r>
          </a:p>
          <a:p>
            <a:pPr algn="l">
              <a:defRPr/>
            </a:pPr>
            <a:r>
              <a:rPr lang="en-US" sz="1200">
                <a:solidFill>
                  <a:srgbClr val="000000"/>
                </a:solidFill>
                <a:latin typeface="Courier" pitchFamily="-110" charset="0"/>
                <a:ea typeface="Courier" pitchFamily="-110" charset="0"/>
                <a:cs typeface="Courier" pitchFamily="-110" charset="0"/>
              </a:rPr>
              <a:t>   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More About Variable Definitions and Scope</a:t>
            </a:r>
          </a:p>
        </p:txBody>
      </p:sp>
      <p:sp>
        <p:nvSpPr>
          <p:cNvPr id="107524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More About Variable Definitions and Scope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u="sng" smtClean="0">
                <a:ea typeface="ＭＳ Ｐゴシック" pitchFamily="-110" charset="-128"/>
              </a:rPr>
              <a:t>Scope</a:t>
            </a:r>
            <a:r>
              <a:rPr lang="en-US" smtClean="0">
                <a:ea typeface="ＭＳ Ｐゴシック" pitchFamily="-110" charset="-128"/>
              </a:rPr>
              <a:t> of a variable is the block in which it is defined, from the point of definition to the end of the block</a:t>
            </a:r>
          </a:p>
          <a:p>
            <a:r>
              <a:rPr lang="en-US" smtClean="0">
                <a:ea typeface="ＭＳ Ｐゴシック" pitchFamily="-110" charset="-128"/>
              </a:rPr>
              <a:t>Usually defined at beginning of function</a:t>
            </a:r>
          </a:p>
          <a:p>
            <a:r>
              <a:rPr lang="en-US" smtClean="0">
                <a:ea typeface="ＭＳ Ｐゴシック" pitchFamily="-110" charset="-128"/>
              </a:rPr>
              <a:t>May be defined close to first use</a:t>
            </a:r>
          </a:p>
          <a:p>
            <a:endParaRPr lang="en-US" u="sng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Still  More About Variable Definitions and Scope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84350"/>
            <a:ext cx="8001000" cy="41148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Variables defined inside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{ }</a:t>
            </a:r>
            <a:r>
              <a:rPr lang="en-US" smtClean="0">
                <a:ea typeface="ＭＳ Ｐゴシック" pitchFamily="-110" charset="-128"/>
              </a:rPr>
              <a:t> have </a:t>
            </a:r>
            <a:r>
              <a:rPr lang="en-US" u="sng" smtClean="0">
                <a:ea typeface="ＭＳ Ｐゴシック" pitchFamily="-110" charset="-128"/>
              </a:rPr>
              <a:t>local</a:t>
            </a:r>
            <a:r>
              <a:rPr lang="en-US" smtClean="0">
                <a:ea typeface="ＭＳ Ｐゴシック" pitchFamily="-110" charset="-128"/>
              </a:rPr>
              <a:t> or </a:t>
            </a:r>
            <a:r>
              <a:rPr lang="en-US" u="sng" smtClean="0">
                <a:ea typeface="ＭＳ Ｐゴシック" pitchFamily="-110" charset="-128"/>
              </a:rPr>
              <a:t>block</a:t>
            </a:r>
            <a:r>
              <a:rPr lang="en-US" smtClean="0">
                <a:ea typeface="ＭＳ Ｐゴシック" pitchFamily="-110" charset="-128"/>
              </a:rPr>
              <a:t> scope</a:t>
            </a:r>
          </a:p>
          <a:p>
            <a:r>
              <a:rPr lang="en-US" smtClean="0">
                <a:ea typeface="ＭＳ Ｐゴシック" pitchFamily="-110" charset="-128"/>
              </a:rPr>
              <a:t>When inside a block within another block, can define variables with the same name as in the outer block.  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When in inner block, outer definition is not available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Not a good idea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7_8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1371600"/>
            <a:ext cx="8294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What will the following program display if user enter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test1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40 and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test2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30?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	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495800" y="2416175"/>
            <a:ext cx="4648200" cy="4524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if (sum&gt;60){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int bonus=10;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test1+=bonus; test2+=bonus;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int sum=test1+test2;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("Test 1 with bonus: %d \n", test1);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("Test 2 with bonus: %d \n", test2);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("Sum with bonus: %d \n", sum);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}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printf ("Test 1 : %d \n", test1);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("Test 2 : %d \n", test2);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("Sum: %d \n", sum);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getch();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return 0;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6200" y="2422525"/>
            <a:ext cx="4343400" cy="3292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int main ()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int test1;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("Enter Test 1 score: 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scanf ("%d", &amp;test1);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int test2;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("Enter Test 2 score: 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scanf ("%d", &amp;test2);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int sum=test1+test2;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printf ("Sum: %d \n", sum);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</p:txBody>
      </p:sp>
      <p:sp>
        <p:nvSpPr>
          <p:cNvPr id="112646" name="TextBox 5"/>
          <p:cNvSpPr txBox="1">
            <a:spLocks noChangeArrowheads="1"/>
          </p:cNvSpPr>
          <p:nvPr/>
        </p:nvSpPr>
        <p:spPr bwMode="auto">
          <a:xfrm>
            <a:off x="685800" y="5856288"/>
            <a:ext cx="3240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latin typeface="Courier New" pitchFamily="-110" charset="0"/>
              </a:rPr>
              <a:t>(cont. next)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Comparing Strings</a:t>
            </a:r>
          </a:p>
        </p:txBody>
      </p:sp>
      <p:sp>
        <p:nvSpPr>
          <p:cNvPr id="113668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Relational expression – T/F examples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7283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Comparing Strings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You cannot use relational operators with C-strings </a:t>
            </a:r>
          </a:p>
          <a:p>
            <a:r>
              <a:rPr lang="en-US" smtClean="0">
                <a:ea typeface="ＭＳ Ｐゴシック" pitchFamily="-110" charset="-128"/>
              </a:rPr>
              <a:t>Must use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strcmp</a:t>
            </a:r>
            <a:r>
              <a:rPr lang="en-US" smtClean="0">
                <a:ea typeface="ＭＳ Ｐゴシック" pitchFamily="-110" charset="-128"/>
              </a:rPr>
              <a:t> function to compare C-strings</a:t>
            </a:r>
          </a:p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strcmp</a:t>
            </a:r>
            <a:r>
              <a:rPr lang="en-US" smtClean="0">
                <a:ea typeface="ＭＳ Ｐゴシック" pitchFamily="-110" charset="-128"/>
              </a:rPr>
              <a:t>  compares the ASCII codes of the characters in the C-strings.  Comparison is character-by-character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Comparing Strings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001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	</a:t>
            </a:r>
            <a:r>
              <a:rPr lang="en-US" smtClean="0">
                <a:ea typeface="ＭＳ Ｐゴシック" pitchFamily="-110" charset="-128"/>
              </a:rPr>
              <a:t>The expression</a:t>
            </a:r>
            <a:br>
              <a:rPr lang="en-US" smtClean="0"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         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strcmp(str1, str2)</a:t>
            </a:r>
          </a:p>
          <a:p>
            <a:pPr>
              <a:buFontTx/>
              <a:buNone/>
            </a:pP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/>
            </a:r>
            <a:br>
              <a:rPr lang="en-US" smtClean="0">
                <a:latin typeface="Courier New" pitchFamily="-110" charset="0"/>
                <a:ea typeface="ＭＳ Ｐゴシック" pitchFamily="-110" charset="-128"/>
              </a:rPr>
            </a:br>
            <a:r>
              <a:rPr lang="en-US" smtClean="0">
                <a:ea typeface="ＭＳ Ｐゴシック" pitchFamily="-110" charset="-128"/>
              </a:rPr>
              <a:t>compares the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 </a:t>
            </a:r>
            <a:r>
              <a:rPr lang="en-US" smtClean="0">
                <a:ea typeface="ＭＳ Ｐゴシック" pitchFamily="-110" charset="-128"/>
              </a:rPr>
              <a:t>strings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str1</a:t>
            </a:r>
            <a:r>
              <a:rPr lang="en-US" smtClean="0">
                <a:ea typeface="ＭＳ Ｐゴシック" pitchFamily="-110" charset="-128"/>
              </a:rPr>
              <a:t> and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str2</a:t>
            </a:r>
          </a:p>
          <a:p>
            <a:pPr lvl="2">
              <a:buClr>
                <a:schemeClr val="tx1"/>
              </a:buClr>
            </a:pPr>
            <a:r>
              <a:rPr lang="en-US" smtClean="0">
                <a:ea typeface="ＭＳ Ｐゴシック" pitchFamily="-110" charset="-128"/>
              </a:rPr>
              <a:t>It returns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0</a:t>
            </a:r>
            <a:r>
              <a:rPr lang="en-US" smtClean="0">
                <a:ea typeface="ＭＳ Ｐゴシック" pitchFamily="-110" charset="-128"/>
              </a:rPr>
              <a:t> if the strings are the same</a:t>
            </a:r>
          </a:p>
          <a:p>
            <a:pPr lvl="2">
              <a:buClr>
                <a:schemeClr val="tx1"/>
              </a:buClr>
            </a:pPr>
            <a:r>
              <a:rPr lang="en-US" smtClean="0">
                <a:ea typeface="ＭＳ Ｐゴシック" pitchFamily="-110" charset="-128"/>
              </a:rPr>
              <a:t>It returns a negative number  if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str1 &lt; str2</a:t>
            </a:r>
          </a:p>
          <a:p>
            <a:pPr lvl="2">
              <a:buClr>
                <a:schemeClr val="tx1"/>
              </a:buClr>
            </a:pPr>
            <a:r>
              <a:rPr lang="en-US" smtClean="0">
                <a:ea typeface="ＭＳ Ｐゴシック" pitchFamily="-110" charset="-128"/>
              </a:rPr>
              <a:t>It returns a positive number if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str1 &gt; str2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Comparing strings - example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Tx/>
              <a:buNone/>
            </a:pPr>
            <a:endParaRPr lang="en-US" sz="2400" smtClean="0">
              <a:latin typeface="Courier New" pitchFamily="-110" charset="0"/>
              <a:ea typeface="ＭＳ Ｐゴシック" pitchFamily="-110" charset="-128"/>
            </a:endParaRP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strcmp(“Newyork”,”Newyork”) 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will return zero because 2 strings are equal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. </a:t>
            </a:r>
            <a:br>
              <a:rPr lang="en-US" sz="2400" smtClean="0">
                <a:latin typeface="Courier New" pitchFamily="-110" charset="0"/>
                <a:ea typeface="ＭＳ Ｐゴシック" pitchFamily="-110" charset="-128"/>
              </a:rPr>
            </a:br>
            <a:endParaRPr lang="en-US" sz="2400" smtClean="0">
              <a:latin typeface="Courier New" pitchFamily="-110" charset="0"/>
              <a:ea typeface="ＭＳ Ｐゴシック" pitchFamily="-110" charset="-128"/>
            </a:endParaRP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strcmp(“their”,”there”) 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will return a 9 which is the numeric difference between ASCII ‘i’ and ASCII ’r’. </a:t>
            </a: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/>
            </a:r>
            <a:br>
              <a:rPr lang="en-US" sz="2400" smtClean="0">
                <a:latin typeface="Courier New" pitchFamily="-110" charset="0"/>
                <a:ea typeface="ＭＳ Ｐゴシック" pitchFamily="-110" charset="-128"/>
              </a:rPr>
            </a:br>
            <a:endParaRPr lang="en-US" sz="2400" smtClean="0">
              <a:latin typeface="Courier New" pitchFamily="-110" charset="0"/>
              <a:ea typeface="ＭＳ Ｐゴシック" pitchFamily="-110" charset="-128"/>
            </a:endParaRP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latin typeface="Courier New" pitchFamily="-110" charset="0"/>
                <a:ea typeface="ＭＳ Ｐゴシック" pitchFamily="-110" charset="-128"/>
              </a:rPr>
              <a:t>strcmp(“The”, “the”) 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smtClean="0">
                <a:ea typeface="ＭＳ Ｐゴシック" pitchFamily="-110" charset="-128"/>
              </a:rPr>
              <a:t>will return 32 which is the numeric difference between ASCII “T” &amp; ASCII “t”. </a:t>
            </a:r>
          </a:p>
          <a:p>
            <a:endParaRPr lang="en-US" sz="2400" smtClean="0">
              <a:ea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Comparing Strings - example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//This program correctly tests two C-strings for equality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//with the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strcmp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fuction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.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#include &lt;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stdio.h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&gt;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#include &lt;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conio.h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&gt;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#include &lt;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string.h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&gt;</a:t>
            </a:r>
          </a:p>
          <a:p>
            <a:pPr algn="l">
              <a:defRPr/>
            </a:pPr>
            <a:endParaRPr lang="en-US" sz="1400" dirty="0">
              <a:solidFill>
                <a:srgbClr val="000000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main ()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{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const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SIZE = 40;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char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firstString[SIZE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],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secondString[SIZE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];</a:t>
            </a:r>
          </a:p>
          <a:p>
            <a:pPr algn="l">
              <a:defRPr/>
            </a:pPr>
            <a:endParaRPr lang="en-US" sz="1400" dirty="0">
              <a:solidFill>
                <a:srgbClr val="000000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//Get two strings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("Enter a string: ");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gets(firstString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("Enter another string: ");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gets(secondString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);</a:t>
            </a:r>
          </a:p>
          <a:p>
            <a:pPr algn="l">
              <a:defRPr/>
            </a:pPr>
            <a:endParaRPr lang="en-US" sz="1400" dirty="0">
              <a:solidFill>
                <a:srgbClr val="000000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//Compare them with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strcmp</a:t>
            </a:r>
            <a:endParaRPr lang="en-US" sz="1400" dirty="0">
              <a:solidFill>
                <a:srgbClr val="000000"/>
              </a:solidFill>
              <a:latin typeface="Courier"/>
              <a:ea typeface="Arial" pitchFamily="-110" charset="0"/>
              <a:cs typeface="Courier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if (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strcmp(firstString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secondString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) == 0)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	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("You entered the same string twice.\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");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else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	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("The strings are not the same.\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");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getch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();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   return 0;</a:t>
            </a: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ourier"/>
                <a:ea typeface="Arial" pitchFamily="-110" charset="0"/>
                <a:cs typeface="Courier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5688"/>
            <a:ext cx="781208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Comparing Strings -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7_9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Refer back to Lab 7, Exe. 4, Program 7.5 in pg. 63.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Change the program that you wrote in Exercise Week 7_6 :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Change variable  </a:t>
            </a:r>
            <a:r>
              <a:rPr lang="en-US" sz="2800" b="0">
                <a:solidFill>
                  <a:schemeClr val="tx1"/>
                </a:solidFill>
                <a:latin typeface="Courier New" pitchFamily="-110" charset="0"/>
                <a:ea typeface="ＭＳ Ｐゴシック" pitchFamily="-110" charset="-128"/>
              </a:rPr>
              <a:t>choice</a:t>
            </a: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 to variable </a:t>
            </a:r>
            <a:r>
              <a:rPr lang="en-US" sz="2800" b="0">
                <a:solidFill>
                  <a:schemeClr val="tx1"/>
                </a:solidFill>
                <a:latin typeface="Courier New" pitchFamily="-110" charset="0"/>
                <a:ea typeface="ＭＳ Ｐゴシック" pitchFamily="-110" charset="-128"/>
              </a:rPr>
              <a:t>iceCream[20]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Instead of using menu, use </a:t>
            </a:r>
            <a:r>
              <a:rPr lang="en-US" sz="2800" b="0">
                <a:solidFill>
                  <a:schemeClr val="tx1"/>
                </a:solidFill>
                <a:latin typeface="Courier New" pitchFamily="-110" charset="0"/>
                <a:ea typeface="ＭＳ Ｐゴシック" pitchFamily="-110" charset="-128"/>
              </a:rPr>
              <a:t>gets</a:t>
            </a: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 so the user can enter the flavor and use </a:t>
            </a:r>
            <a:r>
              <a:rPr lang="en-US" sz="2800" b="0">
                <a:solidFill>
                  <a:schemeClr val="tx1"/>
                </a:solidFill>
                <a:latin typeface="Courier New" pitchFamily="-110" charset="0"/>
                <a:ea typeface="ＭＳ Ｐゴシック" pitchFamily="-110" charset="-128"/>
              </a:rPr>
              <a:t>strcmp</a:t>
            </a: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 to </a:t>
            </a:r>
            <a:r>
              <a:rPr lang="en-US" sz="2800" b="0">
                <a:solidFill>
                  <a:schemeClr val="tx1"/>
                </a:solidFill>
                <a:latin typeface="Courier New" pitchFamily="-110" charset="0"/>
                <a:ea typeface="ＭＳ Ｐゴシック" pitchFamily="-110" charset="-128"/>
              </a:rPr>
              <a:t>if / else…if</a:t>
            </a:r>
            <a:r>
              <a:rPr lang="en-US" sz="2800" b="0">
                <a:solidFill>
                  <a:schemeClr val="tx1"/>
                </a:solidFill>
                <a:latin typeface="Arial" charset="0"/>
                <a:ea typeface="ＭＳ Ｐゴシック" pitchFamily="-110" charset="-128"/>
              </a:rPr>
              <a:t> statement.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The Conditional Operator</a:t>
            </a:r>
          </a:p>
        </p:txBody>
      </p:sp>
      <p:sp>
        <p:nvSpPr>
          <p:cNvPr id="122884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Conditional Operator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Can use to create short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  <a:p>
            <a:r>
              <a:rPr lang="en-US" smtClean="0">
                <a:ea typeface="ＭＳ Ｐゴシック" pitchFamily="-110" charset="-128"/>
              </a:rPr>
              <a:t>Format: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expr ? expr : expr;</a:t>
            </a: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286000" y="3657600"/>
            <a:ext cx="347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chemeClr val="tx1"/>
                </a:solidFill>
                <a:latin typeface="Courier New" pitchFamily="-110" charset="0"/>
              </a:rPr>
              <a:t>x&lt;0 ? y=10 : z=20;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18859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First Expression: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Expression to be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tested</a:t>
            </a: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19748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2nd Expression: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Executes if first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expression is true</a:t>
            </a:r>
          </a:p>
        </p:txBody>
      </p:sp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6248400" y="4876800"/>
            <a:ext cx="21145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3rd Expression: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Executes if the first</a:t>
            </a:r>
          </a:p>
          <a:p>
            <a:pPr algn="l">
              <a:lnSpc>
                <a:spcPct val="80000"/>
              </a:lnSpc>
            </a:pPr>
            <a:r>
              <a:rPr lang="en-US" sz="1800" b="0">
                <a:solidFill>
                  <a:schemeClr val="tx1"/>
                </a:solidFill>
                <a:latin typeface="Arial" charset="0"/>
              </a:rPr>
              <a:t>expression is false</a:t>
            </a:r>
          </a:p>
        </p:txBody>
      </p:sp>
      <p:sp>
        <p:nvSpPr>
          <p:cNvPr id="123912" name="AutoShape 8"/>
          <p:cNvSpPr>
            <a:spLocks/>
          </p:cNvSpPr>
          <p:nvPr/>
        </p:nvSpPr>
        <p:spPr bwMode="auto">
          <a:xfrm rot="5400000">
            <a:off x="25908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AutoShape 9"/>
          <p:cNvSpPr>
            <a:spLocks/>
          </p:cNvSpPr>
          <p:nvPr/>
        </p:nvSpPr>
        <p:spPr bwMode="auto">
          <a:xfrm rot="5400000">
            <a:off x="38100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AutoShape 10"/>
          <p:cNvSpPr>
            <a:spLocks/>
          </p:cNvSpPr>
          <p:nvPr/>
        </p:nvSpPr>
        <p:spPr bwMode="auto">
          <a:xfrm rot="5400000">
            <a:off x="5105400" y="3810000"/>
            <a:ext cx="114300" cy="723900"/>
          </a:xfrm>
          <a:prstGeom prst="rightBrace">
            <a:avLst>
              <a:gd name="adj1" fmla="val 52778"/>
              <a:gd name="adj2" fmla="val 501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27" name="Line 11"/>
          <p:cNvSpPr>
            <a:spLocks noChangeShapeType="1"/>
          </p:cNvSpPr>
          <p:nvPr/>
        </p:nvSpPr>
        <p:spPr bwMode="auto">
          <a:xfrm flipV="1">
            <a:off x="1905000" y="4191000"/>
            <a:ext cx="762000" cy="533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5628" name="Line 12"/>
          <p:cNvSpPr>
            <a:spLocks noChangeShapeType="1"/>
          </p:cNvSpPr>
          <p:nvPr/>
        </p:nvSpPr>
        <p:spPr bwMode="auto">
          <a:xfrm flipH="1" flipV="1">
            <a:off x="3886200" y="4191000"/>
            <a:ext cx="838200" cy="533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5629" name="Line 13"/>
          <p:cNvSpPr>
            <a:spLocks noChangeShapeType="1"/>
          </p:cNvSpPr>
          <p:nvPr/>
        </p:nvSpPr>
        <p:spPr bwMode="auto">
          <a:xfrm flipH="1" flipV="1">
            <a:off x="5181600" y="4191000"/>
            <a:ext cx="2133600" cy="609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utoUpdateAnimBg="0"/>
      <p:bldP spid="495622" grpId="0" autoUpdateAnimBg="0"/>
      <p:bldP spid="495623" grpId="0" autoUpdateAnimBg="0"/>
      <p:bldP spid="495627" grpId="0" animBg="1"/>
      <p:bldP spid="495628" grpId="0" animBg="1"/>
      <p:bldP spid="49562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Conditional Operator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value of a conditional expression is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The value of the second expression if the first expression is true</a:t>
            </a:r>
          </a:p>
          <a:p>
            <a:pPr lvl="1"/>
            <a:r>
              <a:rPr lang="en-US" smtClean="0">
                <a:ea typeface="ＭＳ Ｐゴシック" pitchFamily="-110" charset="-128"/>
              </a:rPr>
              <a:t>The value of the third expression if the first expression is false</a:t>
            </a:r>
          </a:p>
          <a:p>
            <a:r>
              <a:rPr lang="en-US" smtClean="0">
                <a:ea typeface="ＭＳ Ｐゴシック" pitchFamily="-110" charset="-128"/>
              </a:rPr>
              <a:t>Parentheses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()</a:t>
            </a:r>
            <a:r>
              <a:rPr lang="en-US" smtClean="0">
                <a:ea typeface="ＭＳ Ｐゴシック" pitchFamily="-110" charset="-128"/>
              </a:rPr>
              <a:t>  may be needed in an expression due to precedence of conditional operator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Conditional Operator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528638"/>
          </a:xfrm>
        </p:spPr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Condition operator vs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  <a:p>
            <a:endParaRPr lang="en-US" smtClean="0">
              <a:ea typeface="ＭＳ Ｐゴシック" pitchFamily="-110" charset="-128"/>
            </a:endParaRPr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533400" y="2362200"/>
            <a:ext cx="7373938" cy="1200150"/>
            <a:chOff x="336" y="1488"/>
            <a:chExt cx="4645" cy="756"/>
          </a:xfrm>
        </p:grpSpPr>
        <p:sp>
          <p:nvSpPr>
            <p:cNvPr id="128012" name="Text Box 5"/>
            <p:cNvSpPr txBox="1">
              <a:spLocks noChangeArrowheads="1"/>
            </p:cNvSpPr>
            <p:nvPr/>
          </p:nvSpPr>
          <p:spPr bwMode="auto">
            <a:xfrm>
              <a:off x="2928" y="1721"/>
              <a:ext cx="2053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(x&lt;0)?(y=10):</a:t>
              </a:r>
              <a:r>
                <a:rPr lang="en-US" sz="1800">
                  <a:solidFill>
                    <a:schemeClr val="tx1"/>
                  </a:solidFill>
                  <a:latin typeface="Courier New" pitchFamily="-110" charset="0"/>
                  <a:sym typeface="Wingdings" pitchFamily="-110" charset="2"/>
                </a:rPr>
                <a:t>(z=20);</a:t>
              </a:r>
              <a:endParaRPr lang="en-US" sz="1800">
                <a:solidFill>
                  <a:schemeClr val="tx1"/>
                </a:solidFill>
                <a:latin typeface="Courier New" pitchFamily="-110" charset="0"/>
              </a:endParaRPr>
            </a:p>
          </p:txBody>
        </p:sp>
        <p:sp>
          <p:nvSpPr>
            <p:cNvPr id="128013" name="Text Box 6"/>
            <p:cNvSpPr txBox="1">
              <a:spLocks noChangeArrowheads="1"/>
            </p:cNvSpPr>
            <p:nvPr/>
          </p:nvSpPr>
          <p:spPr bwMode="auto">
            <a:xfrm>
              <a:off x="336" y="1488"/>
              <a:ext cx="1968" cy="7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if (x&lt;0)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  y=10;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else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  z=20;</a:t>
              </a:r>
            </a:p>
          </p:txBody>
        </p:sp>
        <p:sp>
          <p:nvSpPr>
            <p:cNvPr id="128014" name="Line 7"/>
            <p:cNvSpPr>
              <a:spLocks noChangeShapeType="1"/>
            </p:cNvSpPr>
            <p:nvPr/>
          </p:nvSpPr>
          <p:spPr bwMode="auto">
            <a:xfrm>
              <a:off x="2304" y="1824"/>
              <a:ext cx="624" cy="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8005" name="Group 8"/>
          <p:cNvGrpSpPr>
            <a:grpSpLocks/>
          </p:cNvGrpSpPr>
          <p:nvPr/>
        </p:nvGrpSpPr>
        <p:grpSpPr bwMode="auto">
          <a:xfrm>
            <a:off x="533400" y="3714750"/>
            <a:ext cx="7373938" cy="1200150"/>
            <a:chOff x="336" y="1488"/>
            <a:chExt cx="4645" cy="756"/>
          </a:xfrm>
        </p:grpSpPr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>
              <a:off x="2928" y="1721"/>
              <a:ext cx="2053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a=x&gt;100?0:1</a:t>
              </a:r>
              <a:r>
                <a:rPr lang="en-US" sz="1800">
                  <a:solidFill>
                    <a:schemeClr val="tx1"/>
                  </a:solidFill>
                  <a:latin typeface="Courier New" pitchFamily="-110" charset="0"/>
                  <a:sym typeface="Wingdings" pitchFamily="-110" charset="2"/>
                </a:rPr>
                <a:t>;</a:t>
              </a:r>
              <a:endParaRPr lang="en-US" sz="1800">
                <a:solidFill>
                  <a:schemeClr val="tx1"/>
                </a:solidFill>
                <a:latin typeface="Courier New" pitchFamily="-110" charset="0"/>
              </a:endParaRPr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336" y="1488"/>
              <a:ext cx="1968" cy="7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if (x&gt;100)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  a=0;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else</a:t>
              </a:r>
            </a:p>
            <a:p>
              <a:pPr algn="l"/>
              <a:r>
                <a:rPr lang="en-US" sz="1800">
                  <a:solidFill>
                    <a:schemeClr val="tx1"/>
                  </a:solidFill>
                  <a:latin typeface="Courier New" pitchFamily="-110" charset="0"/>
                </a:rPr>
                <a:t>  a=1;</a:t>
              </a:r>
            </a:p>
          </p:txBody>
        </p:sp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>
              <a:off x="2304" y="1824"/>
              <a:ext cx="624" cy="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Text Box 12"/>
          <p:cNvSpPr txBox="1">
            <a:spLocks noChangeArrowheads="1"/>
          </p:cNvSpPr>
          <p:nvPr/>
        </p:nvSpPr>
        <p:spPr bwMode="auto">
          <a:xfrm>
            <a:off x="4953000" y="5410200"/>
            <a:ext cx="39624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printf(“Your grade is “);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printf((score&lt;60)? “FAIL”: “Pass”);</a:t>
            </a:r>
          </a:p>
        </p:txBody>
      </p:sp>
      <p:sp>
        <p:nvSpPr>
          <p:cNvPr id="128007" name="Text Box 13"/>
          <p:cNvSpPr txBox="1">
            <a:spLocks noChangeArrowheads="1"/>
          </p:cNvSpPr>
          <p:nvPr/>
        </p:nvSpPr>
        <p:spPr bwMode="auto">
          <a:xfrm>
            <a:off x="304800" y="5067300"/>
            <a:ext cx="4114800" cy="1754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if (score&lt;60)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printf(“Your grade is FAIL”);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else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printf(“Your grade is PASS”);</a:t>
            </a:r>
          </a:p>
        </p:txBody>
      </p:sp>
      <p:sp>
        <p:nvSpPr>
          <p:cNvPr id="128008" name="Line 14"/>
          <p:cNvSpPr>
            <a:spLocks noChangeShapeType="1"/>
          </p:cNvSpPr>
          <p:nvPr/>
        </p:nvSpPr>
        <p:spPr bwMode="auto">
          <a:xfrm>
            <a:off x="4419600" y="5562600"/>
            <a:ext cx="533400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if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</a:t>
            </a:r>
          </a:p>
        </p:txBody>
      </p:sp>
      <p:sp>
        <p:nvSpPr>
          <p:cNvPr id="27652" name="Text Box 6" descr="Pink tissue paper"/>
          <p:cNvSpPr txBox="1">
            <a:spLocks noChangeArrowheads="1"/>
          </p:cNvSpPr>
          <p:nvPr/>
        </p:nvSpPr>
        <p:spPr bwMode="auto">
          <a:xfrm>
            <a:off x="1044575" y="1981200"/>
            <a:ext cx="1597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t="73058"/>
          <a:stretch>
            <a:fillRect/>
          </a:stretch>
        </p:blipFill>
        <p:spPr bwMode="auto">
          <a:xfrm>
            <a:off x="1295400" y="5410200"/>
            <a:ext cx="5797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The Conditional Operator - example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1447800"/>
            <a:ext cx="7848600" cy="39624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#include &lt;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stdio.h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&gt;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#include &lt;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conio.h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&gt;</a:t>
            </a:r>
          </a:p>
          <a:p>
            <a:pPr algn="l">
              <a:defRPr/>
            </a:pPr>
            <a:endParaRPr lang="en-US" sz="1600" dirty="0">
              <a:solidFill>
                <a:schemeClr val="tx2"/>
              </a:solidFill>
              <a:latin typeface="Courier"/>
              <a:ea typeface="Arial" charset="0"/>
              <a:cs typeface="Courier"/>
            </a:endParaRPr>
          </a:p>
          <a:p>
            <a:pPr algn="l">
              <a:defRPr/>
            </a:pP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int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main(){</a:t>
            </a:r>
          </a:p>
          <a:p>
            <a:pPr algn="l">
              <a:defRPr/>
            </a:pPr>
            <a:endParaRPr lang="en-US" sz="1600" dirty="0">
              <a:solidFill>
                <a:schemeClr val="tx2"/>
              </a:solidFill>
              <a:latin typeface="Courier"/>
              <a:ea typeface="Arial" charset="0"/>
              <a:cs typeface="Courier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const double PAY_RATE = 50.0;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double hours, charges;</a:t>
            </a:r>
          </a:p>
          <a:p>
            <a:pPr algn="l">
              <a:defRPr/>
            </a:pPr>
            <a:endParaRPr lang="en-US" sz="1600" dirty="0">
              <a:solidFill>
                <a:schemeClr val="tx2"/>
              </a:solidFill>
              <a:latin typeface="Courier"/>
              <a:ea typeface="Arial" charset="0"/>
              <a:cs typeface="Courier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printf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("How many hours were worked? ");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scanf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("%lf", &amp;hours);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	hours = hours &lt; 5 ? 5 : hours; //conditional operator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charges = PAY_RATE * hours;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	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printf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("The charges are $%.2lf", charges);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</a:t>
            </a:r>
            <a:r>
              <a:rPr lang="en-US" sz="1600" dirty="0" err="1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getch</a:t>
            </a: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();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   return 0;</a:t>
            </a:r>
          </a:p>
          <a:p>
            <a:pPr algn="l">
              <a:defRPr/>
            </a:pPr>
            <a:r>
              <a:rPr lang="en-US" sz="1600" dirty="0">
                <a:solidFill>
                  <a:schemeClr val="tx2"/>
                </a:solidFill>
                <a:latin typeface="Courier"/>
                <a:ea typeface="Arial" charset="0"/>
                <a:cs typeface="Courier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/>
            <a:r>
              <a:rPr lang="en-US"/>
              <a:t>Exercise Week 7_10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137160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  <a:latin typeface="Arial" charset="0"/>
              </a:rPr>
              <a:t>Rewrite the following</a:t>
            </a:r>
            <a:r>
              <a:rPr lang="en-US" sz="2400" b="0">
                <a:solidFill>
                  <a:schemeClr val="tx1"/>
                </a:solidFill>
                <a:latin typeface="Courier" pitchFamily="-110" charset="0"/>
              </a:rPr>
              <a:t> if/else</a:t>
            </a:r>
            <a:r>
              <a:rPr lang="en-US" sz="2400" b="0">
                <a:solidFill>
                  <a:schemeClr val="tx1"/>
                </a:solidFill>
                <a:latin typeface="Arial" charset="0"/>
              </a:rPr>
              <a:t> statements as conditional expressions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4191000" cy="3970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if (x&gt;y)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 z = 1;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else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 z = 20;</a:t>
            </a:r>
          </a:p>
          <a:p>
            <a:pPr algn="l"/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if (hours&gt; 40)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 wages *= 1.5;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else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 wages *= 1;</a:t>
            </a:r>
            <a:r>
              <a:rPr lang="en-US" sz="1800" b="0">
                <a:solidFill>
                  <a:schemeClr val="tx1"/>
                </a:solidFill>
                <a:latin typeface="Courier New" pitchFamily="-110" charset="0"/>
              </a:rPr>
              <a:t> </a:t>
            </a:r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if (result &gt;= 0)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printf("The result is +ve”);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else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printf("The result is -ve”);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572000" y="137160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chemeClr val="tx1"/>
                </a:solidFill>
                <a:latin typeface="Arial" charset="0"/>
              </a:rPr>
              <a:t>Rewrite the following conditional expressions as </a:t>
            </a:r>
            <a:r>
              <a:rPr lang="en-US" sz="2400" b="0">
                <a:solidFill>
                  <a:schemeClr val="tx1"/>
                </a:solidFill>
                <a:latin typeface="Courier" pitchFamily="-110" charset="0"/>
              </a:rPr>
              <a:t>if/else </a:t>
            </a:r>
            <a:r>
              <a:rPr lang="en-US" sz="2400" b="0">
                <a:solidFill>
                  <a:schemeClr val="tx1"/>
                </a:solidFill>
                <a:latin typeface="Arial" charset="0"/>
              </a:rPr>
              <a:t>statements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572000" y="2743200"/>
            <a:ext cx="4343400" cy="20240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j = k &gt; 90 ? 57 : 12;</a:t>
            </a:r>
          </a:p>
          <a:p>
            <a:pPr algn="l"/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total += count == 1 ? sales : count * sales;</a:t>
            </a:r>
          </a:p>
          <a:p>
            <a:pPr algn="l"/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printf (((num % 2) == 0) ? "Even\n" : "Odd\n");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0">
                <a:solidFill>
                  <a:schemeClr val="tx1"/>
                </a:solidFill>
                <a:latin typeface="Courier New" pitchFamily="-110" charset="0"/>
              </a:rPr>
              <a:t>switch</a:t>
            </a:r>
            <a:r>
              <a:rPr lang="en-US" b="0">
                <a:solidFill>
                  <a:schemeClr val="tx1"/>
                </a:solidFill>
                <a:latin typeface="Arial" charset="0"/>
              </a:rPr>
              <a:t> Statement</a:t>
            </a:r>
          </a:p>
        </p:txBody>
      </p:sp>
      <p:sp>
        <p:nvSpPr>
          <p:cNvPr id="132100" name="Text Box 6" descr="Pink tissue paper"/>
          <p:cNvSpPr txBox="1">
            <a:spLocks noChangeArrowheads="1"/>
          </p:cNvSpPr>
          <p:nvPr/>
        </p:nvSpPr>
        <p:spPr bwMode="auto">
          <a:xfrm>
            <a:off x="762000" y="1981200"/>
            <a:ext cx="2162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0">
                <a:solidFill>
                  <a:srgbClr val="008000"/>
                </a:solidFill>
                <a:latin typeface="Arial" charset="0"/>
              </a:rPr>
              <a:t>4.16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Used to select among statements from several alternatives</a:t>
            </a:r>
          </a:p>
          <a:p>
            <a:r>
              <a:rPr lang="en-US" smtClean="0">
                <a:ea typeface="ＭＳ Ｐゴシック" pitchFamily="-110" charset="-128"/>
              </a:rPr>
              <a:t>In some cases, can be used instead of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statements</a:t>
            </a:r>
          </a:p>
          <a:p>
            <a:pPr>
              <a:buFontTx/>
              <a:buNone/>
            </a:pPr>
            <a:endParaRPr 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format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switch (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) //integer or char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{                   </a:t>
            </a:r>
            <a:endParaRPr lang="en-US" sz="2800" smtClean="0">
              <a:ea typeface="ＭＳ Ｐゴシック" pitchFamily="-110" charset="-128"/>
            </a:endParaRPr>
          </a:p>
          <a:p>
            <a:pPr>
              <a:buFontTx/>
              <a:buNone/>
            </a:pPr>
            <a:r>
              <a:rPr lang="en-US" sz="2800" smtClean="0">
                <a:ea typeface="ＭＳ Ｐゴシック" pitchFamily="-110" charset="-128"/>
              </a:rPr>
              <a:t>	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case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1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: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1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	case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2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: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2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	...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	case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n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: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n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	default:  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statement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n+1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;</a:t>
            </a:r>
          </a:p>
          <a:p>
            <a:pPr>
              <a:buFontTx/>
              <a:buNone/>
            </a:pP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}</a:t>
            </a:r>
            <a:endParaRPr lang="en-US" sz="2800" smtClean="0">
              <a:ea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</a:rPr>
              <a:t>Conversion from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if/else if</a:t>
            </a:r>
            <a:r>
              <a:rPr lang="en-US" smtClean="0">
                <a:ea typeface="ＭＳ Ｐゴシック" pitchFamily="-110" charset="-128"/>
              </a:rPr>
              <a:t> to </a:t>
            </a:r>
            <a:r>
              <a:rPr lang="en-US" smtClean="0">
                <a:latin typeface="Courier" pitchFamily="-110" charset="0"/>
                <a:ea typeface="ＭＳ Ｐゴシック" pitchFamily="-110" charset="-128"/>
              </a:rPr>
              <a:t>switch</a:t>
            </a:r>
          </a:p>
        </p:txBody>
      </p:sp>
      <p:pic>
        <p:nvPicPr>
          <p:cNvPr id="1361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514600"/>
            <a:ext cx="42846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600200"/>
            <a:ext cx="39528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requirements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>
                <a:ea typeface="ＭＳ Ｐゴシック" pitchFamily="-110" charset="-128"/>
              </a:rPr>
              <a:t>1) 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mtClean="0">
                <a:ea typeface="ＭＳ Ｐゴシック" pitchFamily="-110" charset="-128"/>
              </a:rPr>
              <a:t> must be an integer variable or an expression that evaluates to an integer value</a:t>
            </a:r>
            <a:endParaRPr lang="en-US" smtClean="0">
              <a:latin typeface="Courier New" pitchFamily="-110" charset="0"/>
              <a:ea typeface="ＭＳ Ｐゴシック" pitchFamily="-110" charset="-128"/>
            </a:endParaRPr>
          </a:p>
          <a:p>
            <a:pPr marL="609600" indent="-609600">
              <a:buClr>
                <a:schemeClr val="tx1"/>
              </a:buClr>
              <a:buFontTx/>
              <a:buAutoNum type="arabicParenR" startAt="2"/>
            </a:pP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b="1" i="1" smtClean="0">
                <a:latin typeface="Courier New" pitchFamily="-110" charset="0"/>
                <a:ea typeface="ＭＳ Ｐゴシック" pitchFamily="-110" charset="-128"/>
              </a:rPr>
              <a:t>1</a:t>
            </a:r>
            <a:r>
              <a:rPr lang="en-US" smtClean="0">
                <a:ea typeface="ＭＳ Ｐゴシック" pitchFamily="-110" charset="-128"/>
              </a:rPr>
              <a:t> through </a:t>
            </a:r>
            <a:r>
              <a:rPr lang="en-US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b="1" i="1" smtClean="0">
                <a:latin typeface="Courier New" pitchFamily="-110" charset="0"/>
                <a:ea typeface="ＭＳ Ｐゴシック" pitchFamily="-110" charset="-128"/>
              </a:rPr>
              <a:t>n</a:t>
            </a:r>
            <a:r>
              <a:rPr lang="en-US" smtClean="0">
                <a:ea typeface="ＭＳ Ｐゴシック" pitchFamily="-110" charset="-128"/>
              </a:rPr>
              <a:t> must be constant integer expressions or literals, and must be unique in the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</a:t>
            </a:r>
          </a:p>
          <a:p>
            <a:pPr marL="609600" indent="-609600">
              <a:buClr>
                <a:schemeClr val="tx1"/>
              </a:buClr>
              <a:buFontTx/>
              <a:buAutoNum type="arabicParenR" startAt="2"/>
            </a:pPr>
            <a:r>
              <a:rPr lang="en-US" smtClean="0">
                <a:ea typeface="ＭＳ Ｐゴシック" pitchFamily="-110" charset="-128"/>
              </a:rPr>
              <a:t> </a:t>
            </a:r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default</a:t>
            </a:r>
            <a:r>
              <a:rPr lang="en-US" smtClean="0">
                <a:ea typeface="ＭＳ Ｐゴシック" pitchFamily="-110" charset="-128"/>
              </a:rPr>
              <a:t> is optional but recommended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– how it works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smtClean="0">
                <a:ea typeface="ＭＳ Ｐゴシック" pitchFamily="-110" charset="-128"/>
              </a:rPr>
              <a:t>1)  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ea typeface="ＭＳ Ｐゴシック" pitchFamily="-110" charset="-128"/>
              </a:rPr>
              <a:t> is evaluated</a:t>
            </a:r>
            <a:endParaRPr lang="en-US" sz="2800" smtClean="0">
              <a:latin typeface="Courier New" pitchFamily="-110" charset="0"/>
              <a:ea typeface="ＭＳ Ｐゴシック" pitchFamily="-110" charset="-128"/>
            </a:endParaRPr>
          </a:p>
          <a:p>
            <a:pPr marL="609600" indent="-609600">
              <a:buClr>
                <a:schemeClr val="tx1"/>
              </a:buClr>
              <a:buFontTx/>
              <a:buAutoNum type="arabicParenR" startAt="2"/>
            </a:pPr>
            <a:r>
              <a:rPr lang="en-US" sz="2800" smtClean="0">
                <a:ea typeface="ＭＳ Ｐゴシック" pitchFamily="-110" charset="-128"/>
              </a:rPr>
              <a:t>The value of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ea typeface="ＭＳ Ｐゴシック" pitchFamily="-110" charset="-128"/>
              </a:rPr>
              <a:t> is compared against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1</a:t>
            </a:r>
            <a:r>
              <a:rPr lang="en-US" sz="2800" smtClean="0">
                <a:ea typeface="ＭＳ Ｐゴシック" pitchFamily="-110" charset="-128"/>
              </a:rPr>
              <a:t> through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n</a:t>
            </a:r>
            <a:r>
              <a:rPr lang="en-US" sz="2800" smtClean="0">
                <a:ea typeface="ＭＳ Ｐゴシック" pitchFamily="-110" charset="-128"/>
              </a:rPr>
              <a:t>. </a:t>
            </a:r>
          </a:p>
          <a:p>
            <a:pPr marL="609600" indent="-609600">
              <a:buClr>
                <a:schemeClr val="tx1"/>
              </a:buClr>
              <a:buFontTx/>
              <a:buAutoNum type="arabicParenR" startAt="2"/>
            </a:pPr>
            <a:r>
              <a:rPr lang="en-US" sz="2800" smtClean="0">
                <a:ea typeface="ＭＳ Ｐゴシック" pitchFamily="-110" charset="-128"/>
              </a:rPr>
              <a:t>If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expression</a:t>
            </a:r>
            <a:r>
              <a:rPr lang="en-US" sz="2800" smtClean="0">
                <a:ea typeface="ＭＳ Ｐゴシック" pitchFamily="-110" charset="-128"/>
              </a:rPr>
              <a:t> matches value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i</a:t>
            </a:r>
            <a:r>
              <a:rPr lang="en-US" sz="2800" smtClean="0">
                <a:ea typeface="ＭＳ Ｐゴシック" pitchFamily="-110" charset="-128"/>
              </a:rPr>
              <a:t>, the program branches to the statement following </a:t>
            </a:r>
            <a:r>
              <a:rPr lang="en-US" sz="2800" i="1" smtClean="0">
                <a:latin typeface="Courier New" pitchFamily="-110" charset="0"/>
                <a:ea typeface="ＭＳ Ｐゴシック" pitchFamily="-110" charset="-128"/>
              </a:rPr>
              <a:t>exp</a:t>
            </a:r>
            <a:r>
              <a:rPr lang="en-US" sz="2800" b="1" i="1" smtClean="0">
                <a:latin typeface="Courier New" pitchFamily="-110" charset="0"/>
                <a:ea typeface="ＭＳ Ｐゴシック" pitchFamily="-110" charset="-128"/>
              </a:rPr>
              <a:t>i</a:t>
            </a:r>
            <a:r>
              <a:rPr lang="en-US" sz="2800" smtClean="0">
                <a:ea typeface="ＭＳ Ｐゴシック" pitchFamily="-110" charset="-128"/>
              </a:rPr>
              <a:t> and continues to the end of the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switch</a:t>
            </a:r>
            <a:endParaRPr lang="en-US" sz="2800" smtClean="0">
              <a:ea typeface="ＭＳ Ｐゴシック" pitchFamily="-110" charset="-128"/>
            </a:endParaRPr>
          </a:p>
          <a:p>
            <a:pPr marL="609600" indent="-609600">
              <a:buClr>
                <a:schemeClr val="tx1"/>
              </a:buClr>
              <a:buFontTx/>
              <a:buAutoNum type="arabicParenR" startAt="2"/>
            </a:pPr>
            <a:r>
              <a:rPr lang="en-US" sz="2800" smtClean="0">
                <a:ea typeface="ＭＳ Ｐゴシック" pitchFamily="-110" charset="-128"/>
              </a:rPr>
              <a:t>If no matching value is found, the program branches to the statement after </a:t>
            </a:r>
            <a:r>
              <a:rPr lang="en-US" sz="2800" smtClean="0">
                <a:latin typeface="Courier New" pitchFamily="-110" charset="0"/>
                <a:ea typeface="ＭＳ Ｐゴシック" pitchFamily="-110" charset="-128"/>
              </a:rPr>
              <a:t>default: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– example I</a:t>
            </a:r>
          </a:p>
        </p:txBody>
      </p:sp>
      <p:pic>
        <p:nvPicPr>
          <p:cNvPr id="1392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848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  <a:ea typeface="ＭＳ Ｐゴシック" pitchFamily="-110" charset="-128"/>
              </a:rPr>
              <a:t>switch</a:t>
            </a:r>
            <a:r>
              <a:rPr lang="en-US" smtClean="0">
                <a:ea typeface="ＭＳ Ｐゴシック" pitchFamily="-110" charset="-128"/>
              </a:rPr>
              <a:t> statement – example II</a:t>
            </a:r>
          </a:p>
        </p:txBody>
      </p:sp>
      <p:pic>
        <p:nvPicPr>
          <p:cNvPr id="1402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84325"/>
            <a:ext cx="8001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6576</TotalTime>
  <Words>3081</Words>
  <Application>Microsoft Macintosh PowerPoint</Application>
  <PresentationFormat>On-screen Show (4:3)</PresentationFormat>
  <Paragraphs>703</Paragraphs>
  <Slides>110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7" baseType="lpstr">
      <vt:lpstr>Palatino Linotype</vt:lpstr>
      <vt:lpstr>Arial</vt:lpstr>
      <vt:lpstr>ＭＳ Ｐゴシック</vt:lpstr>
      <vt:lpstr>Courier</vt:lpstr>
      <vt:lpstr>Courier New</vt:lpstr>
      <vt:lpstr>Wingdings</vt:lpstr>
      <vt:lpstr>Default Design</vt:lpstr>
      <vt:lpstr>Making Decisions</vt:lpstr>
      <vt:lpstr>Selection structure</vt:lpstr>
      <vt:lpstr>Slide 3</vt:lpstr>
      <vt:lpstr>Relational Operators</vt:lpstr>
      <vt:lpstr>Logical Operators</vt:lpstr>
      <vt:lpstr>Logical data</vt:lpstr>
      <vt:lpstr>Logical operators truth table</vt:lpstr>
      <vt:lpstr>Relational expression – T/F examples</vt:lpstr>
      <vt:lpstr>Slide 9</vt:lpstr>
      <vt:lpstr>The if Statement</vt:lpstr>
      <vt:lpstr>Slide 11</vt:lpstr>
      <vt:lpstr>Flowchart for Evaluating a Decision</vt:lpstr>
      <vt:lpstr>The if Statement</vt:lpstr>
      <vt:lpstr>if statement – what happens</vt:lpstr>
      <vt:lpstr>if statement - example</vt:lpstr>
      <vt:lpstr>if statement notes</vt:lpstr>
      <vt:lpstr>Flowchart if</vt:lpstr>
      <vt:lpstr>Flowchart if with example</vt:lpstr>
      <vt:lpstr>Slide 19</vt:lpstr>
      <vt:lpstr>Slide 20</vt:lpstr>
      <vt:lpstr>Flags</vt:lpstr>
      <vt:lpstr>Slide 22</vt:lpstr>
      <vt:lpstr>Slide 23</vt:lpstr>
      <vt:lpstr>Expanding the if Statement</vt:lpstr>
      <vt:lpstr>Expanding the if Statement - example</vt:lpstr>
      <vt:lpstr>Slide 26</vt:lpstr>
      <vt:lpstr>Slide 27</vt:lpstr>
      <vt:lpstr>The if/else Statement</vt:lpstr>
      <vt:lpstr>The if/else Statement</vt:lpstr>
      <vt:lpstr>if/else – what happens</vt:lpstr>
      <vt:lpstr>if/else statement – example</vt:lpstr>
      <vt:lpstr>if statement – condition</vt:lpstr>
      <vt:lpstr>if statement – TRUE</vt:lpstr>
      <vt:lpstr>else statement – FALSE</vt:lpstr>
      <vt:lpstr>Flowchart if/else</vt:lpstr>
      <vt:lpstr>if/else statement notes</vt:lpstr>
      <vt:lpstr>Flowchart 2 - if/else </vt:lpstr>
      <vt:lpstr>The three forms of if statements</vt:lpstr>
      <vt:lpstr>Slide 39</vt:lpstr>
      <vt:lpstr>Slide 40</vt:lpstr>
      <vt:lpstr>The if/else if Statement</vt:lpstr>
      <vt:lpstr>if/else if format</vt:lpstr>
      <vt:lpstr>Slide 43</vt:lpstr>
      <vt:lpstr>Slide 44</vt:lpstr>
      <vt:lpstr>Slide 45</vt:lpstr>
      <vt:lpstr>Slide 46</vt:lpstr>
      <vt:lpstr>Using a Trailing else</vt:lpstr>
      <vt:lpstr>From Program 7-12</vt:lpstr>
      <vt:lpstr>Flowchart – with trailing else</vt:lpstr>
      <vt:lpstr>Flowchart – with trailing else</vt:lpstr>
      <vt:lpstr>Slide 51</vt:lpstr>
      <vt:lpstr>Menus</vt:lpstr>
      <vt:lpstr>Menu-driven program organization</vt:lpstr>
      <vt:lpstr>Slide 54</vt:lpstr>
      <vt:lpstr>Slide 55</vt:lpstr>
      <vt:lpstr>Nested if Statements</vt:lpstr>
      <vt:lpstr>Nested if Statements – Problem-solving example</vt:lpstr>
      <vt:lpstr>Nested if Statements – Problem-solving example</vt:lpstr>
      <vt:lpstr>Nested if Statements – Problem-solving example</vt:lpstr>
      <vt:lpstr>Nested if Statements – Problem-solving example</vt:lpstr>
      <vt:lpstr>Nested if Statements – multiple tiers</vt:lpstr>
      <vt:lpstr>Notes on coding nested ifs</vt:lpstr>
      <vt:lpstr>Slide 63</vt:lpstr>
      <vt:lpstr>Slide 64</vt:lpstr>
      <vt:lpstr>Logical operators</vt:lpstr>
      <vt:lpstr>Using relational expressions for logical comparison </vt:lpstr>
      <vt:lpstr>Relational operators pair in logical expressions</vt:lpstr>
      <vt:lpstr>Revisited - Nested if Statements – multiple tiers</vt:lpstr>
      <vt:lpstr>Logical Operators - notes</vt:lpstr>
      <vt:lpstr>Slide 70</vt:lpstr>
      <vt:lpstr>Checking Numeric Ranges with Logical Operators</vt:lpstr>
      <vt:lpstr>Slide 72</vt:lpstr>
      <vt:lpstr>Validating User Input</vt:lpstr>
      <vt:lpstr>Slide 74</vt:lpstr>
      <vt:lpstr>Slide 75</vt:lpstr>
      <vt:lpstr>More About Variable Definitions and Scope</vt:lpstr>
      <vt:lpstr>Still  More About Variable Definitions and Scope</vt:lpstr>
      <vt:lpstr>Slide 78</vt:lpstr>
      <vt:lpstr>Slide 79</vt:lpstr>
      <vt:lpstr>Comparing Strings</vt:lpstr>
      <vt:lpstr>Comparing Strings</vt:lpstr>
      <vt:lpstr>Comparing strings - example</vt:lpstr>
      <vt:lpstr>Slide 83</vt:lpstr>
      <vt:lpstr>Slide 84</vt:lpstr>
      <vt:lpstr>Slide 85</vt:lpstr>
      <vt:lpstr>Slide 86</vt:lpstr>
      <vt:lpstr>The Conditional Operator</vt:lpstr>
      <vt:lpstr>The Conditional Operator</vt:lpstr>
      <vt:lpstr>The Conditional Operator</vt:lpstr>
      <vt:lpstr>Slide 90</vt:lpstr>
      <vt:lpstr>Slide 91</vt:lpstr>
      <vt:lpstr>Slide 92</vt:lpstr>
      <vt:lpstr>The switch Statement</vt:lpstr>
      <vt:lpstr>switch statement format</vt:lpstr>
      <vt:lpstr>Conversion from if/else if to switch</vt:lpstr>
      <vt:lpstr>switch statement requirements</vt:lpstr>
      <vt:lpstr>switch statement – how it works</vt:lpstr>
      <vt:lpstr>switch statement – example I</vt:lpstr>
      <vt:lpstr>switch statement – example II</vt:lpstr>
      <vt:lpstr>switch statement – example III</vt:lpstr>
      <vt:lpstr>break statement</vt:lpstr>
      <vt:lpstr>Slide 102</vt:lpstr>
      <vt:lpstr>Flowchart - switch</vt:lpstr>
      <vt:lpstr>Flowchart – switch example</vt:lpstr>
      <vt:lpstr>Using switch with a menu</vt:lpstr>
      <vt:lpstr>Slide 106</vt:lpstr>
      <vt:lpstr>Slide 107</vt:lpstr>
      <vt:lpstr>Testing for File Open Errors</vt:lpstr>
      <vt:lpstr>Slide 109</vt:lpstr>
      <vt:lpstr>Slide 110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Bag Presentation</dc:title>
  <dc:creator>User</dc:creator>
  <cp:lastModifiedBy>Student</cp:lastModifiedBy>
  <cp:revision>317</cp:revision>
  <dcterms:created xsi:type="dcterms:W3CDTF">2010-08-23T03:30:43Z</dcterms:created>
  <dcterms:modified xsi:type="dcterms:W3CDTF">2011-10-25T03:04:42Z</dcterms:modified>
</cp:coreProperties>
</file>