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822DC9"/>
    <a:srgbClr val="6666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408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0954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575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25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57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586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733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5243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559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935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52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81BF-6D68-4774-AA59-1B60633B9295}" type="datetimeFigureOut">
              <a:rPr lang="en-MY" smtClean="0"/>
              <a:t>19/1/2021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AFB5-C0F6-4892-AC7E-860E0D4EB3A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958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8508" y="1180552"/>
            <a:ext cx="6954982" cy="17787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gency FB" panose="020B0503020202020204" pitchFamily="34" charset="0"/>
              </a:rPr>
              <a:t>The Misuse of Social Media to Facilitate Fraud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9919" y="3215576"/>
            <a:ext cx="1817718" cy="4296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>
                <a:latin typeface="Agency FB" panose="020B0503020202020204" pitchFamily="34" charset="0"/>
              </a:rPr>
              <a:t>Group Members: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70265" y="3736813"/>
            <a:ext cx="6037811" cy="19231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MEK ZHI QING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/>
              <a:t>NG YEN </a:t>
            </a:r>
            <a:r>
              <a:rPr lang="en-US" sz="1800" dirty="0"/>
              <a:t>THONG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ZEREEN TEO HUEY HUEY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SAYANG ELYIANA AMIERA BINTI HELMEY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1800" dirty="0"/>
              <a:t>MUHAMMAD DANIAL HAZEEM BIN MOHAMAD FARDROS</a:t>
            </a:r>
            <a:endParaRPr lang="en-MY" sz="1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07831" y="3736813"/>
            <a:ext cx="1298168" cy="19231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A20EC0077</a:t>
            </a:r>
          </a:p>
          <a:p>
            <a:pPr algn="l"/>
            <a:r>
              <a:rPr lang="en-US" sz="1800" dirty="0"/>
              <a:t>A20EC0107</a:t>
            </a:r>
          </a:p>
          <a:p>
            <a:pPr algn="l"/>
            <a:r>
              <a:rPr lang="en-US" sz="1800" dirty="0"/>
              <a:t>A20EC0173</a:t>
            </a:r>
          </a:p>
          <a:p>
            <a:pPr algn="l"/>
            <a:r>
              <a:rPr lang="en-US" sz="1800"/>
              <a:t>A20EC0143</a:t>
            </a:r>
            <a:endParaRPr lang="en-US" sz="1800" dirty="0"/>
          </a:p>
          <a:p>
            <a:pPr algn="l"/>
            <a:r>
              <a:rPr lang="en-US" sz="1800" dirty="0"/>
              <a:t>B20EC0026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69825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69843"/>
            <a:ext cx="6515100" cy="2762885"/>
          </a:xfrm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r>
              <a:rPr lang="en-US" dirty="0"/>
              <a:t>Fraudsters can act as a keyboard warrior to add fuel to fire.</a:t>
            </a:r>
          </a:p>
          <a:p>
            <a:r>
              <a:rPr lang="en-US" dirty="0"/>
              <a:t>Continuously creates misunderstanding between other social media users.</a:t>
            </a:r>
          </a:p>
          <a:p>
            <a:r>
              <a:rPr lang="en-US" dirty="0"/>
              <a:t>Can ruin one’s reputation without by using false information without problem.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3850178" cy="8568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gency FB" panose="020B0503020202020204" pitchFamily="34" charset="0"/>
              </a:rPr>
              <a:t>Negative Impact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321552"/>
            <a:ext cx="5097087" cy="672061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Community Division</a:t>
            </a:r>
            <a:endParaRPr lang="en-MY" dirty="0"/>
          </a:p>
        </p:txBody>
      </p:sp>
      <p:pic>
        <p:nvPicPr>
          <p:cNvPr id="4098" name="Picture 2" descr="Digitally Divided | Andrew's Blog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15" y="2253614"/>
            <a:ext cx="4105485" cy="307911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02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C187EF-12EA-4551-A55C-84E6B349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09" y="349536"/>
            <a:ext cx="8048940" cy="4520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13069D-4090-434E-9EDB-276FFF9A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11" y="3755311"/>
            <a:ext cx="5039782" cy="283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2219325"/>
            <a:ext cx="4584700" cy="414337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Fraudsters act on social media to badmouth rival companies.</a:t>
            </a:r>
          </a:p>
          <a:p>
            <a:r>
              <a:rPr lang="en-US" dirty="0"/>
              <a:t>Resulting to a boycott of the said company products or services.</a:t>
            </a:r>
          </a:p>
          <a:p>
            <a:r>
              <a:rPr lang="en-US" dirty="0"/>
              <a:t>Said company will face a huge loss hence the toppled economy.</a:t>
            </a:r>
            <a:endParaRPr lang="en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6"/>
            <a:ext cx="3850178" cy="8568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gency FB" panose="020B0503020202020204" pitchFamily="34" charset="0"/>
              </a:rPr>
              <a:t>Negative Impact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363186"/>
            <a:ext cx="5961612" cy="7149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Worsening Economy</a:t>
            </a:r>
            <a:endParaRPr lang="en-MY" dirty="0"/>
          </a:p>
        </p:txBody>
      </p:sp>
      <p:pic>
        <p:nvPicPr>
          <p:cNvPr id="5122" name="Picture 2" descr="Here Are The Countries On The Brink Of Recession Going Into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552701"/>
            <a:ext cx="5802492" cy="3263902"/>
          </a:xfrm>
          <a:prstGeom prst="rect">
            <a:avLst/>
          </a:prstGeom>
          <a:noFill/>
          <a:ln w="28575">
            <a:solidFill>
              <a:schemeClr val="bg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704" y="1984778"/>
            <a:ext cx="4559300" cy="222567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/>
              <a:t>Trick people into disclosing confidential data for financial gain.</a:t>
            </a:r>
          </a:p>
          <a:p>
            <a:r>
              <a:rPr lang="en-US" sz="2400" dirty="0"/>
              <a:t>The scam fall into 3 main groups: e-commerce, investment, and imposter scam.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5202" y="365126"/>
            <a:ext cx="3213100" cy="69769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gency FB" panose="020B0503020202020204" pitchFamily="34" charset="0"/>
              </a:rPr>
              <a:t>Negative Impact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202" y="1221972"/>
            <a:ext cx="6067598" cy="6036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Internet scams – phishing</a:t>
            </a:r>
            <a:endParaRPr lang="en-MY" dirty="0"/>
          </a:p>
        </p:txBody>
      </p:sp>
      <p:sp>
        <p:nvSpPr>
          <p:cNvPr id="2" name="Rectangle 1"/>
          <p:cNvSpPr/>
          <p:nvPr/>
        </p:nvSpPr>
        <p:spPr>
          <a:xfrm>
            <a:off x="5886104" y="1994303"/>
            <a:ext cx="567389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E-commerce scam: Act as a genuine online seller while they are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Investment scam: Advertising too good to be true investment which lead to their money stolen.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Imposter scam: Act as a real brand, friends or relatives to gain trust and lead victims to malicious links or force buy items. </a:t>
            </a:r>
            <a:endParaRPr lang="en-MY" sz="2400" dirty="0"/>
          </a:p>
        </p:txBody>
      </p:sp>
      <p:pic>
        <p:nvPicPr>
          <p:cNvPr id="6148" name="Picture 4" descr="Protecting Students and Faculty from University Phishing Attacks - My  TechDeci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4" y="4417251"/>
            <a:ext cx="45720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6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140" y="395606"/>
            <a:ext cx="4203700" cy="1031874"/>
          </a:xfr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How to Prevent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425"/>
            <a:ext cx="5232400" cy="4435475"/>
          </a:xfr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Up-to-date devices.</a:t>
            </a:r>
          </a:p>
          <a:p>
            <a:r>
              <a:rPr lang="en-US" dirty="0"/>
              <a:t>Use strong passwords.</a:t>
            </a:r>
          </a:p>
          <a:p>
            <a:r>
              <a:rPr lang="en-US" dirty="0"/>
              <a:t>Browse secure websites.</a:t>
            </a:r>
          </a:p>
          <a:p>
            <a:r>
              <a:rPr lang="en-US" dirty="0"/>
              <a:t>Beware of malicious links and malicious mails.</a:t>
            </a:r>
          </a:p>
          <a:p>
            <a:r>
              <a:rPr lang="en-US" dirty="0"/>
              <a:t>Minimize posting personal information on social media.</a:t>
            </a:r>
          </a:p>
          <a:p>
            <a:r>
              <a:rPr lang="en-US" dirty="0"/>
              <a:t>Government strict law enforcement on fake accounts.</a:t>
            </a:r>
          </a:p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3EC7E-A53E-4E72-B86A-46A524F9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400" y="293990"/>
            <a:ext cx="3859845" cy="627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2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1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0" y="423314"/>
            <a:ext cx="5962766" cy="848533"/>
          </a:xfr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What is a Social Media Fraud ?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5153" cy="4375670"/>
          </a:xfr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dirty="0"/>
              <a:t>Fraud: A criminal activity to trick someone out of their money or personal details.</a:t>
            </a:r>
          </a:p>
          <a:p>
            <a:endParaRPr lang="en-US" dirty="0"/>
          </a:p>
          <a:p>
            <a:r>
              <a:rPr lang="en-US" dirty="0"/>
              <a:t>The internet, especially social media, is a new way for fraudsters to target potential victims</a:t>
            </a:r>
          </a:p>
          <a:p>
            <a:endParaRPr lang="en-US" dirty="0"/>
          </a:p>
          <a:p>
            <a:r>
              <a:rPr lang="en-US" dirty="0"/>
              <a:t>Fraudsters reinvented the old tricks of scam for new digital platform.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60" y="2339080"/>
            <a:ext cx="5509491" cy="309908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39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487" y="730159"/>
            <a:ext cx="8143875" cy="83433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High Usage of Social Media Among People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7838" y="1773232"/>
            <a:ext cx="5505450" cy="197326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People make social media as their main aspect of daily lives – online shopping.</a:t>
            </a:r>
          </a:p>
          <a:p>
            <a:r>
              <a:rPr lang="en-US" dirty="0"/>
              <a:t>User’s medium to get information.</a:t>
            </a:r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57838" y="4071012"/>
            <a:ext cx="5505450" cy="205919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Suitable platform to commit fraud due to high usage.</a:t>
            </a:r>
          </a:p>
          <a:p>
            <a:r>
              <a:rPr lang="en-US" dirty="0"/>
              <a:t>High number of teenagers that purchase online without parents' knowledge. </a:t>
            </a:r>
          </a:p>
          <a:p>
            <a:endParaRPr lang="en-MY" dirty="0"/>
          </a:p>
        </p:txBody>
      </p:sp>
      <p:pic>
        <p:nvPicPr>
          <p:cNvPr id="1026" name="Picture 2" descr="10 Social Media Statistics You Need to Know in 2021 [Infographic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6" y="2333940"/>
            <a:ext cx="4816624" cy="30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81639B-2F1C-40BF-93A5-7FC1E8180D12}"/>
              </a:ext>
            </a:extLst>
          </p:cNvPr>
          <p:cNvSpPr txBox="1">
            <a:spLocks/>
          </p:cNvSpPr>
          <p:nvPr/>
        </p:nvSpPr>
        <p:spPr>
          <a:xfrm>
            <a:off x="156688" y="178092"/>
            <a:ext cx="1786412" cy="732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Factor</a:t>
            </a:r>
            <a:endParaRPr lang="en-MY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136" y="1128806"/>
            <a:ext cx="9229725" cy="794087"/>
          </a:xfr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Easy to Spread Inaccurate Information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493" y="4724052"/>
            <a:ext cx="10387013" cy="1368425"/>
          </a:xfrm>
          <a:solidFill>
            <a:schemeClr val="tx2">
              <a:lumMod val="1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People mostly will share information without confirming the truth.</a:t>
            </a:r>
          </a:p>
          <a:p>
            <a:r>
              <a:rPr lang="en-US" dirty="0"/>
              <a:t>Making it easier for fraudsters to carry out their schemes with false information.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Fake News: How Disinformation Is Spread &amp; Technological Advances Are Making  It More Dangerous | Inter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1" y="2352506"/>
            <a:ext cx="4816474" cy="21529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9894" y="6092477"/>
            <a:ext cx="679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ie</a:t>
            </a:r>
            <a:r>
              <a:rPr lang="en-US" dirty="0"/>
              <a:t>. Fraudulent charity donation, medical money for expensive surgery.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1DE897-F2E5-49B4-915A-DBC5F4167CB6}"/>
              </a:ext>
            </a:extLst>
          </p:cNvPr>
          <p:cNvSpPr txBox="1">
            <a:spLocks/>
          </p:cNvSpPr>
          <p:nvPr/>
        </p:nvSpPr>
        <p:spPr>
          <a:xfrm>
            <a:off x="156688" y="178092"/>
            <a:ext cx="1786412" cy="732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Factor</a:t>
            </a:r>
            <a:endParaRPr lang="en-MY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4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825" y="384175"/>
            <a:ext cx="8020050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Easy to Retrieve Personal Information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375" y="1985963"/>
            <a:ext cx="6286500" cy="4310062"/>
          </a:xfrm>
          <a:solidFill>
            <a:srgbClr val="00B0F0"/>
          </a:solidFill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Social media users voluntarily expose personal information publicly.</a:t>
            </a:r>
          </a:p>
          <a:p>
            <a:r>
              <a:rPr lang="en-US" dirty="0"/>
              <a:t>Information such as address, and birthday date can be easily retrieved.</a:t>
            </a:r>
          </a:p>
          <a:p>
            <a:r>
              <a:rPr lang="en-US" dirty="0"/>
              <a:t>Common case is fake social media account with other people identity.</a:t>
            </a:r>
          </a:p>
          <a:p>
            <a:r>
              <a:rPr lang="en-US" dirty="0"/>
              <a:t>By using fake identity, fraudsters can collect victim relatives’ information.</a:t>
            </a:r>
            <a:endParaRPr lang="en-MY" dirty="0"/>
          </a:p>
        </p:txBody>
      </p:sp>
      <p:pic>
        <p:nvPicPr>
          <p:cNvPr id="3074" name="Picture 2" descr="Fake Social Media Accounts Incite Police Investig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49" y="2587228"/>
            <a:ext cx="4115371" cy="270748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CF75AC-4C74-4363-B2E1-815F99EE397D}"/>
              </a:ext>
            </a:extLst>
          </p:cNvPr>
          <p:cNvSpPr txBox="1">
            <a:spLocks/>
          </p:cNvSpPr>
          <p:nvPr/>
        </p:nvSpPr>
        <p:spPr>
          <a:xfrm>
            <a:off x="156688" y="178092"/>
            <a:ext cx="1786412" cy="732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Factor</a:t>
            </a:r>
            <a:endParaRPr lang="en-MY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212" y="527050"/>
            <a:ext cx="5191125" cy="1325563"/>
          </a:xfr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Earn Money in a Short Time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7353" y="2236787"/>
            <a:ext cx="4803122" cy="3382963"/>
          </a:xfrm>
          <a:solidFill>
            <a:srgbClr val="6666FF"/>
          </a:solidFill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Occurs mostly among teenagers.</a:t>
            </a:r>
          </a:p>
          <a:p>
            <a:r>
              <a:rPr lang="en-US" dirty="0"/>
              <a:t>Teenagers desire to buy something with huge amount of price.</a:t>
            </a:r>
          </a:p>
          <a:p>
            <a:r>
              <a:rPr lang="en-US" dirty="0"/>
              <a:t>Leading them to proceed with fraud on social media to earn fast money. </a:t>
            </a:r>
          </a:p>
          <a:p>
            <a:endParaRPr lang="en-US" dirty="0"/>
          </a:p>
          <a:p>
            <a:endParaRPr lang="en-MY" dirty="0"/>
          </a:p>
        </p:txBody>
      </p:sp>
      <p:pic>
        <p:nvPicPr>
          <p:cNvPr id="4098" name="Picture 2" descr="Get-rich-quick social media scams are turning teens into money mules –  Naked Secu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39" y="2608658"/>
            <a:ext cx="5051136" cy="263921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2D1DD3-90EF-49C3-9F40-C17D9080D969}"/>
              </a:ext>
            </a:extLst>
          </p:cNvPr>
          <p:cNvSpPr txBox="1">
            <a:spLocks/>
          </p:cNvSpPr>
          <p:nvPr/>
        </p:nvSpPr>
        <p:spPr>
          <a:xfrm>
            <a:off x="156688" y="178092"/>
            <a:ext cx="1786412" cy="732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Factor</a:t>
            </a:r>
            <a:endParaRPr lang="en-MY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6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49" y="974726"/>
            <a:ext cx="6791325" cy="8255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Negative Influence by Friends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6" y="2437369"/>
            <a:ext cx="5981700" cy="2822575"/>
          </a:xfr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en-US" dirty="0"/>
              <a:t>Attracted by friends getting benefit from  fraudulent activity on social media.</a:t>
            </a:r>
          </a:p>
          <a:p>
            <a:r>
              <a:rPr lang="en-US" dirty="0"/>
              <a:t>Even if not interested, might join them because of peer pressure.</a:t>
            </a:r>
          </a:p>
          <a:p>
            <a:r>
              <a:rPr lang="en-US" dirty="0"/>
              <a:t>Afraid from being left behind.</a:t>
            </a:r>
            <a:endParaRPr lang="en-MY" dirty="0"/>
          </a:p>
        </p:txBody>
      </p:sp>
      <p:pic>
        <p:nvPicPr>
          <p:cNvPr id="5122" name="Picture 2" descr="Peer Pressure: An Epidemic – The Griffin Chron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4" y="2519904"/>
            <a:ext cx="4734099" cy="265217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F3781F-0054-4630-BD5A-6A6E476A0337}"/>
              </a:ext>
            </a:extLst>
          </p:cNvPr>
          <p:cNvSpPr txBox="1">
            <a:spLocks/>
          </p:cNvSpPr>
          <p:nvPr/>
        </p:nvSpPr>
        <p:spPr>
          <a:xfrm>
            <a:off x="156688" y="178092"/>
            <a:ext cx="1786412" cy="7321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Factor</a:t>
            </a:r>
            <a:endParaRPr lang="en-MY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4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3640494" cy="5704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Positive Impact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640" y="1918932"/>
            <a:ext cx="5522167" cy="3912702"/>
          </a:xfrm>
          <a:solidFill>
            <a:srgbClr val="C4D6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Billions of social media user globally, not everyone has the same experience.</a:t>
            </a:r>
          </a:p>
          <a:p>
            <a:r>
              <a:rPr lang="en-US" dirty="0">
                <a:solidFill>
                  <a:schemeClr val="bg1"/>
                </a:solidFill>
              </a:rPr>
              <a:t>Awareness is required to make user aware of frauds that are going around.</a:t>
            </a:r>
          </a:p>
          <a:p>
            <a:r>
              <a:rPr lang="en-US" dirty="0">
                <a:solidFill>
                  <a:schemeClr val="bg1"/>
                </a:solidFill>
              </a:rPr>
              <a:t>Social media users can extract useful information from awareness posts about fraud.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4865" y="1056827"/>
            <a:ext cx="7789988" cy="6506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Awareness amongst social media users.</a:t>
            </a:r>
            <a:endParaRPr lang="en-MY" dirty="0"/>
          </a:p>
        </p:txBody>
      </p:sp>
      <p:pic>
        <p:nvPicPr>
          <p:cNvPr id="2050" name="Picture 2" descr="Three Ways Associations Can Build Brand Awareness Using Technolog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9" y="2536032"/>
            <a:ext cx="4425351" cy="267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799" y="2107617"/>
            <a:ext cx="4902201" cy="387408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Crime of obtaining personal or financial information of another person.</a:t>
            </a:r>
          </a:p>
          <a:p>
            <a:r>
              <a:rPr lang="en-US" dirty="0"/>
              <a:t>Make unauthorized transactions or purchases.</a:t>
            </a:r>
          </a:p>
          <a:p>
            <a:r>
              <a:rPr lang="en-US" dirty="0"/>
              <a:t>Victim mostly do not even realize their identity has been stolen – fraudsters hacking company databases.</a:t>
            </a:r>
            <a:endParaRPr lang="en-MY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57600" y="431313"/>
            <a:ext cx="3696478" cy="689233"/>
          </a:xfr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Negative Impact</a:t>
            </a:r>
            <a:endParaRPr lang="en-MY" dirty="0">
              <a:latin typeface="Agency FB" panose="020B05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81449" y="1458705"/>
            <a:ext cx="3454899" cy="576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Identity Theft</a:t>
            </a:r>
            <a:endParaRPr lang="en-MY" dirty="0"/>
          </a:p>
        </p:txBody>
      </p:sp>
      <p:pic>
        <p:nvPicPr>
          <p:cNvPr id="3074" name="Picture 2" descr="What is Deepfake Identity Theft? | i-S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5" y="2383123"/>
            <a:ext cx="4054358" cy="304026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1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598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Agency FB</vt:lpstr>
      <vt:lpstr>Arial</vt:lpstr>
      <vt:lpstr>Calibri</vt:lpstr>
      <vt:lpstr>Calibri Light</vt:lpstr>
      <vt:lpstr>Office Theme</vt:lpstr>
      <vt:lpstr>The Misuse of Social Media to Facilitate Fraud</vt:lpstr>
      <vt:lpstr>What is a Social Media Fraud ?</vt:lpstr>
      <vt:lpstr>High Usage of Social Media Among People</vt:lpstr>
      <vt:lpstr>Easy to Spread Inaccurate Information</vt:lpstr>
      <vt:lpstr>Easy to Retrieve Personal Information</vt:lpstr>
      <vt:lpstr>Earn Money in a Short Time</vt:lpstr>
      <vt:lpstr>Negative Influence by Friends</vt:lpstr>
      <vt:lpstr>Positive Impact</vt:lpstr>
      <vt:lpstr>Negative Impact</vt:lpstr>
      <vt:lpstr>PowerPoint Presentation</vt:lpstr>
      <vt:lpstr>PowerPoint Presentation</vt:lpstr>
      <vt:lpstr>PowerPoint Presentation</vt:lpstr>
      <vt:lpstr>PowerPoint Presentation</vt:lpstr>
      <vt:lpstr>How to Prevent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Misuse of Social Media to Facilitate Fraud</dc:title>
  <dc:creator>Danial Hazeem</dc:creator>
  <cp:lastModifiedBy>SAYANG ELYIANA AMIERA BINTI HELMEY A20EC0143</cp:lastModifiedBy>
  <cp:revision>34</cp:revision>
  <dcterms:created xsi:type="dcterms:W3CDTF">2020-12-20T10:33:49Z</dcterms:created>
  <dcterms:modified xsi:type="dcterms:W3CDTF">2021-01-19T01:12:45Z</dcterms:modified>
</cp:coreProperties>
</file>