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EB Garamond" panose="020B0604020202020204" charset="0"/>
      <p:regular r:id="rId25"/>
      <p:bold r:id="rId26"/>
      <p:italic r:id="rId27"/>
      <p:boldItalic r:id="rId28"/>
    </p:embeddedFont>
    <p:embeddedFont>
      <p:font typeface="Economica" panose="020B0604020202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Pacifico" panose="020B0604020202020204" charset="0"/>
      <p:regular r:id="rId37"/>
    </p:embeddedFont>
    <p:embeddedFont>
      <p:font typeface="Permanent Marker" panose="020B0604020202020204" charset="0"/>
      <p:regular r:id="rId38"/>
    </p:embeddedFont>
    <p:embeddedFont>
      <p:font typeface="Playfair Display"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Spectral"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3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font" Target="fonts/font3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font" Target="fonts/font2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font" Target="fonts/font33.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002fc955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002fc955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8eb18ecf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8eb18ec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421afc5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421afc5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8eb18ecfa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8eb18ecfa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002fc9558_0_18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002fc9558_0_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002fc9558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002fc955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002fc9558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002fc955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002fc955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002fc955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428f93a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428f93a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002fc955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002fc955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002fc955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002fc955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002fc955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002fc955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002fc9558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002fc9558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yellow">
  <p:cSld name="TITLE_1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0"/>
              </a:spcBef>
              <a:spcAft>
                <a:spcPts val="0"/>
              </a:spcAft>
              <a:buSzPts val="2400"/>
              <a:buChar char="●"/>
              <a:defRPr sz="2400" i="1"/>
            </a:lvl1pPr>
            <a:lvl2pPr marL="914400" lvl="1" indent="-317500" algn="ctr" rtl="0">
              <a:spcBef>
                <a:spcPts val="1600"/>
              </a:spcBef>
              <a:spcAft>
                <a:spcPts val="0"/>
              </a:spcAft>
              <a:buSzPts val="1400"/>
              <a:buChar char="○"/>
              <a:defRPr i="1"/>
            </a:lvl2pPr>
            <a:lvl3pPr marL="1371600" lvl="2" indent="-317500" algn="ctr" rtl="0">
              <a:spcBef>
                <a:spcPts val="1600"/>
              </a:spcBef>
              <a:spcAft>
                <a:spcPts val="0"/>
              </a:spcAft>
              <a:buSzPts val="1400"/>
              <a:buChar char="■"/>
              <a:defRPr i="1"/>
            </a:lvl3pPr>
            <a:lvl4pPr marL="1828800" lvl="3" indent="-381000" algn="ctr" rtl="0">
              <a:spcBef>
                <a:spcPts val="1600"/>
              </a:spcBef>
              <a:spcAft>
                <a:spcPts val="0"/>
              </a:spcAft>
              <a:buSzPts val="2400"/>
              <a:buChar char="●"/>
              <a:defRPr sz="2400" i="1"/>
            </a:lvl4pPr>
            <a:lvl5pPr marL="2286000" lvl="4" indent="-381000" algn="ctr" rtl="0">
              <a:spcBef>
                <a:spcPts val="1600"/>
              </a:spcBef>
              <a:spcAft>
                <a:spcPts val="0"/>
              </a:spcAft>
              <a:buSzPts val="2400"/>
              <a:buChar char="○"/>
              <a:defRPr sz="2400" i="1"/>
            </a:lvl5pPr>
            <a:lvl6pPr marL="2743200" lvl="5" indent="-381000" algn="ctr" rtl="0">
              <a:spcBef>
                <a:spcPts val="1600"/>
              </a:spcBef>
              <a:spcAft>
                <a:spcPts val="0"/>
              </a:spcAft>
              <a:buSzPts val="2400"/>
              <a:buChar char="■"/>
              <a:defRPr sz="2400" i="1"/>
            </a:lvl6pPr>
            <a:lvl7pPr marL="3200400" lvl="6" indent="-381000" algn="ctr" rtl="0">
              <a:spcBef>
                <a:spcPts val="1600"/>
              </a:spcBef>
              <a:spcAft>
                <a:spcPts val="0"/>
              </a:spcAft>
              <a:buSzPts val="2400"/>
              <a:buChar char="●"/>
              <a:defRPr sz="2400" i="1"/>
            </a:lvl7pPr>
            <a:lvl8pPr marL="3657600" lvl="7" indent="-381000" algn="ctr" rtl="0">
              <a:spcBef>
                <a:spcPts val="1600"/>
              </a:spcBef>
              <a:spcAft>
                <a:spcPts val="0"/>
              </a:spcAft>
              <a:buSzPts val="2400"/>
              <a:buChar char="○"/>
              <a:defRPr sz="2400" i="1"/>
            </a:lvl8pPr>
            <a:lvl9pPr marL="4114800" lvl="8" indent="-381000" algn="ctr" rtl="0">
              <a:spcBef>
                <a:spcPts val="1600"/>
              </a:spcBef>
              <a:spcAft>
                <a:spcPts val="1600"/>
              </a:spcAft>
              <a:buSzPts val="2400"/>
              <a:buChar char="■"/>
              <a:defRPr sz="2400" i="1"/>
            </a:lvl9pPr>
          </a:lstStyle>
          <a:p>
            <a:endParaRPr/>
          </a:p>
        </p:txBody>
      </p:sp>
      <p:sp>
        <p:nvSpPr>
          <p:cNvPr id="60" name="Google Shape;60;p13"/>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61" name="Google Shape;61;p1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65500" y="573025"/>
            <a:ext cx="4045200" cy="121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UHIS1022-73</a:t>
            </a:r>
            <a:endParaRPr sz="3200"/>
          </a:p>
          <a:p>
            <a:pPr marL="0" lvl="0" indent="0" algn="ctr" rtl="0">
              <a:spcBef>
                <a:spcPts val="0"/>
              </a:spcBef>
              <a:spcAft>
                <a:spcPts val="0"/>
              </a:spcAft>
              <a:buNone/>
            </a:pPr>
            <a:r>
              <a:rPr lang="en" sz="3200"/>
              <a:t>FALSAFAH DAN ISU SEMASA</a:t>
            </a:r>
            <a:endParaRPr sz="3200"/>
          </a:p>
        </p:txBody>
      </p:sp>
      <p:sp>
        <p:nvSpPr>
          <p:cNvPr id="67" name="Google Shape;67;p14"/>
          <p:cNvSpPr txBox="1">
            <a:spLocks noGrp="1"/>
          </p:cNvSpPr>
          <p:nvPr>
            <p:ph type="subTitle" idx="1"/>
          </p:nvPr>
        </p:nvSpPr>
        <p:spPr>
          <a:xfrm>
            <a:off x="265500" y="2323676"/>
            <a:ext cx="4045200" cy="15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AHLI KUMPULAN: </a:t>
            </a:r>
            <a:endParaRPr/>
          </a:p>
          <a:p>
            <a:pPr marL="0" lvl="0" indent="0" algn="ctr" rtl="0">
              <a:spcBef>
                <a:spcPts val="0"/>
              </a:spcBef>
              <a:spcAft>
                <a:spcPts val="0"/>
              </a:spcAft>
              <a:buNone/>
            </a:pPr>
            <a:r>
              <a:rPr lang="en"/>
              <a:t>MADINA SURAYA</a:t>
            </a:r>
            <a:br>
              <a:rPr lang="en"/>
            </a:br>
            <a:r>
              <a:rPr lang="en"/>
              <a:t>NAYLI NABIHAH</a:t>
            </a:r>
            <a:br>
              <a:rPr lang="en"/>
            </a:br>
            <a:r>
              <a:rPr lang="en"/>
              <a:t>NUR SYAMALIA FAIQAH</a:t>
            </a:r>
            <a:br>
              <a:rPr lang="en"/>
            </a:br>
            <a:r>
              <a:rPr lang="en"/>
              <a:t>ADRINA ASYIQIN</a:t>
            </a:r>
            <a:endParaRPr/>
          </a:p>
        </p:txBody>
      </p:sp>
      <p:sp>
        <p:nvSpPr>
          <p:cNvPr id="68" name="Google Shape;68;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4200">
                <a:solidFill>
                  <a:schemeClr val="dk1"/>
                </a:solidFill>
                <a:latin typeface="Playfair Display"/>
                <a:ea typeface="Playfair Display"/>
                <a:cs typeface="Playfair Display"/>
                <a:sym typeface="Playfair Display"/>
              </a:rPr>
              <a:t>RUKUN NEGARA</a:t>
            </a:r>
            <a:endParaRPr/>
          </a:p>
        </p:txBody>
      </p:sp>
      <p:pic>
        <p:nvPicPr>
          <p:cNvPr id="69" name="Google Shape;69;p14"/>
          <p:cNvPicPr preferRelativeResize="0"/>
          <p:nvPr/>
        </p:nvPicPr>
        <p:blipFill>
          <a:blip r:embed="rId3">
            <a:alphaModFix/>
          </a:blip>
          <a:stretch>
            <a:fillRect/>
          </a:stretch>
        </p:blipFill>
        <p:spPr>
          <a:xfrm>
            <a:off x="7474025" y="0"/>
            <a:ext cx="1669975" cy="1669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grpSp>
        <p:nvGrpSpPr>
          <p:cNvPr id="170" name="Google Shape;170;p23"/>
          <p:cNvGrpSpPr/>
          <p:nvPr/>
        </p:nvGrpSpPr>
        <p:grpSpPr>
          <a:xfrm>
            <a:off x="1414978" y="1378330"/>
            <a:ext cx="6314039" cy="3543784"/>
            <a:chOff x="557511" y="3214925"/>
            <a:chExt cx="719836" cy="720150"/>
          </a:xfrm>
        </p:grpSpPr>
        <p:sp>
          <p:nvSpPr>
            <p:cNvPr id="171" name="Google Shape;171;p23"/>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0198A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C343B"/>
                </a:buClr>
                <a:buSzPts val="1400"/>
                <a:buFont typeface="Calibri"/>
                <a:buNone/>
              </a:pPr>
              <a:endParaRPr sz="1400" b="0" i="0" u="none" strike="noStrike" cap="none">
                <a:solidFill>
                  <a:srgbClr val="2C343B"/>
                </a:solidFill>
                <a:latin typeface="Calibri"/>
                <a:ea typeface="Calibri"/>
                <a:cs typeface="Calibri"/>
                <a:sym typeface="Calibri"/>
              </a:endParaRPr>
            </a:p>
          </p:txBody>
        </p:sp>
        <p:sp>
          <p:nvSpPr>
            <p:cNvPr id="172" name="Google Shape;172;p23"/>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BDE4E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C343B"/>
                </a:buClr>
                <a:buSzPts val="1400"/>
                <a:buFont typeface="Calibri"/>
                <a:buNone/>
              </a:pPr>
              <a:endParaRPr sz="1400" b="0" i="0" u="none" strike="noStrike" cap="none">
                <a:solidFill>
                  <a:srgbClr val="2C343B"/>
                </a:solidFill>
                <a:latin typeface="Calibri"/>
                <a:ea typeface="Calibri"/>
                <a:cs typeface="Calibri"/>
                <a:sym typeface="Calibri"/>
              </a:endParaRPr>
            </a:p>
          </p:txBody>
        </p:sp>
        <p:sp>
          <p:nvSpPr>
            <p:cNvPr id="173" name="Google Shape;173;p23"/>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FE7F8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C343B"/>
                </a:buClr>
                <a:buSzPts val="1400"/>
                <a:buFont typeface="Calibri"/>
                <a:buNone/>
              </a:pPr>
              <a:endParaRPr sz="1400" b="0" i="0" u="none" strike="noStrike" cap="none">
                <a:solidFill>
                  <a:srgbClr val="2C343B"/>
                </a:solidFill>
                <a:latin typeface="Calibri"/>
                <a:ea typeface="Calibri"/>
                <a:cs typeface="Calibri"/>
                <a:sym typeface="Calibri"/>
              </a:endParaRPr>
            </a:p>
          </p:txBody>
        </p:sp>
        <p:sp>
          <p:nvSpPr>
            <p:cNvPr id="174" name="Google Shape;174;p23"/>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FE34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C343B"/>
                </a:buClr>
                <a:buSzPts val="1400"/>
                <a:buFont typeface="Calibri"/>
                <a:buNone/>
              </a:pPr>
              <a:endParaRPr sz="1400" b="0" i="0" u="none" strike="noStrike" cap="none">
                <a:solidFill>
                  <a:srgbClr val="2C343B"/>
                </a:solidFill>
                <a:latin typeface="Calibri"/>
                <a:ea typeface="Calibri"/>
                <a:cs typeface="Calibri"/>
                <a:sym typeface="Calibri"/>
              </a:endParaRPr>
            </a:p>
          </p:txBody>
        </p:sp>
      </p:grpSp>
      <p:sp>
        <p:nvSpPr>
          <p:cNvPr id="175" name="Google Shape;175;p23"/>
          <p:cNvSpPr txBox="1"/>
          <p:nvPr/>
        </p:nvSpPr>
        <p:spPr>
          <a:xfrm>
            <a:off x="1086450" y="565025"/>
            <a:ext cx="69711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latin typeface="Economica"/>
                <a:ea typeface="Economica"/>
                <a:cs typeface="Economica"/>
                <a:sym typeface="Economica"/>
              </a:rPr>
              <a:t>KESOPANAN DAN KESUSILAAN</a:t>
            </a:r>
            <a:endParaRPr sz="3200" b="1">
              <a:latin typeface="Economica"/>
              <a:ea typeface="Economica"/>
              <a:cs typeface="Economica"/>
              <a:sym typeface="Economica"/>
            </a:endParaRPr>
          </a:p>
        </p:txBody>
      </p:sp>
      <p:sp>
        <p:nvSpPr>
          <p:cNvPr id="176" name="Google Shape;176;p23"/>
          <p:cNvSpPr txBox="1"/>
          <p:nvPr/>
        </p:nvSpPr>
        <p:spPr>
          <a:xfrm>
            <a:off x="1912175" y="1476475"/>
            <a:ext cx="19968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Menekankan perkembangan personaliti dan tingkah laku setiap rakyat.</a:t>
            </a:r>
            <a:endParaRPr>
              <a:latin typeface="Open Sans"/>
              <a:ea typeface="Open Sans"/>
              <a:cs typeface="Open Sans"/>
              <a:sym typeface="Open Sans"/>
            </a:endParaRPr>
          </a:p>
        </p:txBody>
      </p:sp>
      <p:sp>
        <p:nvSpPr>
          <p:cNvPr id="177" name="Google Shape;177;p23"/>
          <p:cNvSpPr txBox="1"/>
          <p:nvPr/>
        </p:nvSpPr>
        <p:spPr>
          <a:xfrm>
            <a:off x="1606775" y="3458575"/>
            <a:ext cx="23022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Sebagai panduan supaya perilaku masyarakat terpelihara sesuai dengan keperibadian bangsa dan nilai-nilai murni.</a:t>
            </a:r>
            <a:endParaRPr>
              <a:latin typeface="Open Sans"/>
              <a:ea typeface="Open Sans"/>
              <a:cs typeface="Open Sans"/>
              <a:sym typeface="Open Sans"/>
            </a:endParaRPr>
          </a:p>
        </p:txBody>
      </p:sp>
      <p:sp>
        <p:nvSpPr>
          <p:cNvPr id="178" name="Google Shape;178;p23"/>
          <p:cNvSpPr txBox="1"/>
          <p:nvPr/>
        </p:nvSpPr>
        <p:spPr>
          <a:xfrm>
            <a:off x="5417675" y="1476475"/>
            <a:ext cx="19968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Tujuan:</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Membentuk warga negara yang bersopan santun dan bertatasusila.</a:t>
            </a:r>
            <a:endParaRPr>
              <a:latin typeface="Open Sans"/>
              <a:ea typeface="Open Sans"/>
              <a:cs typeface="Open Sans"/>
              <a:sym typeface="Open Sans"/>
            </a:endParaRPr>
          </a:p>
        </p:txBody>
      </p:sp>
      <p:sp>
        <p:nvSpPr>
          <p:cNvPr id="179" name="Google Shape;179;p23"/>
          <p:cNvSpPr txBox="1"/>
          <p:nvPr/>
        </p:nvSpPr>
        <p:spPr>
          <a:xfrm>
            <a:off x="5267150" y="3571475"/>
            <a:ext cx="19968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Membentuk seseorang individu dan masyarakat yang berdisiplin dan bermoral tinggi.</a:t>
            </a:r>
            <a:endParaRPr>
              <a:latin typeface="Open Sans"/>
              <a:ea typeface="Open Sans"/>
              <a:cs typeface="Open Sans"/>
              <a:sym typeface="Open Sans"/>
            </a:endParaRPr>
          </a:p>
        </p:txBody>
      </p:sp>
    </p:spTree>
  </p:cSld>
  <p:clrMapOvr>
    <a:masterClrMapping/>
  </p:clrMapOvr>
  <mc:AlternateContent xmlns:mc="http://schemas.openxmlformats.org/markup-compatibility/2006">
    <mc:Choice xmlns:p14="http://schemas.microsoft.com/office/powerpoint/2010/main" Requires="p14">
      <p:transition spd="slow" p14:dur="2000" advTm="52779"/>
    </mc:Choice>
    <mc:Fallback>
      <p:transition spd="slow" advTm="527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311700" y="315925"/>
            <a:ext cx="8520600" cy="831300"/>
          </a:xfrm>
          <a:prstGeom prst="rect">
            <a:avLst/>
          </a:prstGeom>
          <a:solidFill>
            <a:srgbClr val="F4CCCC"/>
          </a:solidFill>
        </p:spPr>
        <p:txBody>
          <a:bodyPr spcFirstLastPara="1" wrap="square" lIns="91425" tIns="91425" rIns="91425" bIns="91425" anchor="b" anchorCtr="0">
            <a:noAutofit/>
          </a:bodyPr>
          <a:lstStyle/>
          <a:p>
            <a:pPr marL="0" lvl="0" indent="0" algn="l" rtl="0">
              <a:spcBef>
                <a:spcPts val="0"/>
              </a:spcBef>
              <a:spcAft>
                <a:spcPts val="0"/>
              </a:spcAft>
              <a:buNone/>
            </a:pPr>
            <a:r>
              <a:rPr lang="en" sz="3600"/>
              <a:t>CARA MENERAPKAN RUKUN NEGARA DALAM KEHIDUPAN</a:t>
            </a:r>
            <a:endParaRPr sz="3600"/>
          </a:p>
        </p:txBody>
      </p:sp>
      <p:sp>
        <p:nvSpPr>
          <p:cNvPr id="185" name="Google Shape;185;p24"/>
          <p:cNvSpPr txBox="1">
            <a:spLocks noGrp="1"/>
          </p:cNvSpPr>
          <p:nvPr>
            <p:ph type="body" idx="1"/>
          </p:nvPr>
        </p:nvSpPr>
        <p:spPr>
          <a:xfrm>
            <a:off x="311700" y="1225225"/>
            <a:ext cx="8520600" cy="3354000"/>
          </a:xfrm>
          <a:prstGeom prst="rect">
            <a:avLst/>
          </a:prstGeom>
          <a:solidFill>
            <a:srgbClr val="FCE5CD"/>
          </a:solidFill>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omic Sans MS"/>
              <a:buAutoNum type="arabicPeriod"/>
            </a:pPr>
            <a:r>
              <a:rPr lang="en" sz="1700">
                <a:latin typeface="Comic Sans MS"/>
                <a:ea typeface="Comic Sans MS"/>
                <a:cs typeface="Comic Sans MS"/>
                <a:sym typeface="Comic Sans MS"/>
              </a:rPr>
              <a:t>Ibu bapa memainkan peranan yang besar dalam memupuk intipati rukun negara dalam diri anak-anak. </a:t>
            </a:r>
            <a:endParaRPr sz="170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 sz="1700">
                <a:latin typeface="Comic Sans MS"/>
                <a:ea typeface="Comic Sans MS"/>
                <a:cs typeface="Comic Sans MS"/>
                <a:sym typeface="Comic Sans MS"/>
              </a:rPr>
              <a:t>Pihak kerajaan mengadakan kempen kesedaran. </a:t>
            </a:r>
            <a:endParaRPr sz="170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 sz="1700">
                <a:latin typeface="Comic Sans MS"/>
                <a:ea typeface="Comic Sans MS"/>
                <a:cs typeface="Comic Sans MS"/>
                <a:sym typeface="Comic Sans MS"/>
              </a:rPr>
              <a:t>Pendidikan di sekolah memberi pendedahan buat golongan muda tentang sejarah serta kepentingan rukun negara yang dapat mengekalkan keamanan negara sehingga ke hari ini. </a:t>
            </a:r>
            <a:endParaRPr sz="1700">
              <a:latin typeface="Comic Sans MS"/>
              <a:ea typeface="Comic Sans MS"/>
              <a:cs typeface="Comic Sans MS"/>
              <a:sym typeface="Comic Sans MS"/>
            </a:endParaRPr>
          </a:p>
          <a:p>
            <a:pPr marL="457200" lvl="0" indent="-349250" algn="l" rtl="0">
              <a:lnSpc>
                <a:spcPct val="150000"/>
              </a:lnSpc>
              <a:spcBef>
                <a:spcPts val="0"/>
              </a:spcBef>
              <a:spcAft>
                <a:spcPts val="0"/>
              </a:spcAft>
              <a:buSzPts val="1900"/>
              <a:buFont typeface="Comic Sans MS"/>
              <a:buAutoNum type="arabicPeriod"/>
            </a:pPr>
            <a:r>
              <a:rPr lang="en" sz="1700">
                <a:latin typeface="Comic Sans MS"/>
                <a:ea typeface="Comic Sans MS"/>
                <a:cs typeface="Comic Sans MS"/>
                <a:sym typeface="Comic Sans MS"/>
              </a:rPr>
              <a:t>Pengaruh media massa sebagai agen penyebaran bagi memberi pendedahan tentang rukun negara.</a:t>
            </a:r>
            <a:endParaRPr sz="1700">
              <a:latin typeface="Comic Sans MS"/>
              <a:ea typeface="Comic Sans MS"/>
              <a:cs typeface="Comic Sans MS"/>
              <a:sym typeface="Comic Sans MS"/>
            </a:endParaRPr>
          </a:p>
          <a:p>
            <a:pPr marL="0" lvl="0" indent="0" algn="l" rtl="0">
              <a:lnSpc>
                <a:spcPct val="150000"/>
              </a:lnSpc>
              <a:spcBef>
                <a:spcPts val="1200"/>
              </a:spcBef>
              <a:spcAft>
                <a:spcPts val="1200"/>
              </a:spcAft>
              <a:buNone/>
            </a:pPr>
            <a:endParaRPr sz="1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1576650" y="276050"/>
            <a:ext cx="5990700" cy="595500"/>
          </a:xfrm>
          <a:prstGeom prst="rect">
            <a:avLst/>
          </a:prstGeom>
          <a:solidFill>
            <a:srgbClr val="FFE599"/>
          </a:solidFill>
        </p:spPr>
        <p:txBody>
          <a:bodyPr spcFirstLastPara="1" wrap="square" lIns="91425" tIns="91425" rIns="91425" bIns="91425" anchor="b" anchorCtr="0">
            <a:noAutofit/>
          </a:bodyPr>
          <a:lstStyle/>
          <a:p>
            <a:pPr marL="0" lvl="0" indent="0" algn="ctr" rtl="0">
              <a:lnSpc>
                <a:spcPct val="115000"/>
              </a:lnSpc>
              <a:spcBef>
                <a:spcPts val="2000"/>
              </a:spcBef>
              <a:spcAft>
                <a:spcPts val="600"/>
              </a:spcAft>
              <a:buClr>
                <a:schemeClr val="dk1"/>
              </a:buClr>
              <a:buSzPts val="1100"/>
              <a:buFont typeface="Arial"/>
              <a:buNone/>
            </a:pPr>
            <a:r>
              <a:rPr lang="en" sz="1700" b="1">
                <a:latin typeface="Arial"/>
                <a:ea typeface="Arial"/>
                <a:cs typeface="Arial"/>
                <a:sym typeface="Arial"/>
              </a:rPr>
              <a:t>Kepentingan Menghayati Rukun Negara</a:t>
            </a:r>
            <a:endParaRPr sz="4500"/>
          </a:p>
        </p:txBody>
      </p:sp>
      <p:sp>
        <p:nvSpPr>
          <p:cNvPr id="191" name="Google Shape;191;p25"/>
          <p:cNvSpPr txBox="1">
            <a:spLocks noGrp="1"/>
          </p:cNvSpPr>
          <p:nvPr>
            <p:ph type="body" idx="1"/>
          </p:nvPr>
        </p:nvSpPr>
        <p:spPr>
          <a:xfrm>
            <a:off x="311700" y="1225225"/>
            <a:ext cx="8520600" cy="3605700"/>
          </a:xfrm>
          <a:prstGeom prst="rect">
            <a:avLst/>
          </a:prstGeom>
          <a:solidFill>
            <a:srgbClr val="FFF2CC"/>
          </a:solidFill>
        </p:spPr>
        <p:txBody>
          <a:bodyPr spcFirstLastPara="1" wrap="square" lIns="91425" tIns="91425" rIns="91425" bIns="91425" anchor="t" anchorCtr="0">
            <a:noAutofit/>
          </a:bodyPr>
          <a:lstStyle/>
          <a:p>
            <a:pPr marL="457200" lvl="0" indent="-298450" algn="just" rtl="0">
              <a:lnSpc>
                <a:spcPct val="150000"/>
              </a:lnSpc>
              <a:spcBef>
                <a:spcPts val="0"/>
              </a:spcBef>
              <a:spcAft>
                <a:spcPts val="0"/>
              </a:spcAft>
              <a:buSzPts val="1100"/>
              <a:buFont typeface="Arial"/>
              <a:buAutoNum type="arabicPeriod"/>
            </a:pPr>
            <a:r>
              <a:rPr lang="en" sz="1100">
                <a:latin typeface="Arial"/>
                <a:ea typeface="Arial"/>
                <a:cs typeface="Arial"/>
                <a:sym typeface="Arial"/>
              </a:rPr>
              <a:t>Mencapai perpaduan yang optimum. Rukun negara dapat membentuk satu bangsa yang bersatu padu tanpa mengira asal usul, bahasa, agama dan budaya yang mempunyai semangat cintakan negara.</a:t>
            </a:r>
            <a:endParaRPr sz="1100">
              <a:latin typeface="Arial"/>
              <a:ea typeface="Arial"/>
              <a:cs typeface="Arial"/>
              <a:sym typeface="Arial"/>
            </a:endParaRPr>
          </a:p>
          <a:p>
            <a:pPr marL="457200" lvl="0" indent="0" algn="just" rtl="0">
              <a:lnSpc>
                <a:spcPct val="150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457200" lvl="0" indent="-298450" algn="just" rtl="0">
              <a:lnSpc>
                <a:spcPct val="150000"/>
              </a:lnSpc>
              <a:spcBef>
                <a:spcPts val="0"/>
              </a:spcBef>
              <a:spcAft>
                <a:spcPts val="0"/>
              </a:spcAft>
              <a:buSzPts val="1100"/>
              <a:buFont typeface="Arial"/>
              <a:buAutoNum type="arabicPeriod"/>
            </a:pPr>
            <a:r>
              <a:rPr lang="en" sz="1100">
                <a:latin typeface="Arial"/>
                <a:ea typeface="Arial"/>
                <a:cs typeface="Arial"/>
                <a:sym typeface="Arial"/>
              </a:rPr>
              <a:t>Memelihara satu cara hidup demokratik di Malaysia. Perlembagaan negara mampu menjamin kebebasan hak asasi serta kebebasan menjalankan aktiviti berpolitik.</a:t>
            </a:r>
            <a:endParaRPr sz="1100">
              <a:latin typeface="Arial"/>
              <a:ea typeface="Arial"/>
              <a:cs typeface="Arial"/>
              <a:sym typeface="Arial"/>
            </a:endParaRPr>
          </a:p>
          <a:p>
            <a:pPr marL="457200" lvl="0" indent="0" algn="just" rtl="0">
              <a:lnSpc>
                <a:spcPct val="150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just" rtl="0">
              <a:lnSpc>
                <a:spcPct val="150000"/>
              </a:lnSpc>
              <a:spcBef>
                <a:spcPts val="0"/>
              </a:spcBef>
              <a:spcAft>
                <a:spcPts val="0"/>
              </a:spcAft>
              <a:buSzPts val="1100"/>
              <a:buFont typeface="Arial"/>
              <a:buAutoNum type="arabicPeriod"/>
            </a:pPr>
            <a:r>
              <a:rPr lang="en" sz="1100">
                <a:latin typeface="Arial"/>
                <a:ea typeface="Arial"/>
                <a:cs typeface="Arial"/>
                <a:sym typeface="Arial"/>
              </a:rPr>
              <a:t>Mencipta sebuah masyarakat yang adil. Setiap individu berhak menggunakan kemudahan yang disediakan dan berpeluang menikmati kekayaan negara.</a:t>
            </a:r>
            <a:endParaRPr sz="1100">
              <a:latin typeface="Arial"/>
              <a:ea typeface="Arial"/>
              <a:cs typeface="Arial"/>
              <a:sym typeface="Arial"/>
            </a:endParaRPr>
          </a:p>
          <a:p>
            <a:pPr marL="457200" lvl="0" indent="0" algn="just" rtl="0">
              <a:lnSpc>
                <a:spcPct val="150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just" rtl="0">
              <a:lnSpc>
                <a:spcPct val="150000"/>
              </a:lnSpc>
              <a:spcBef>
                <a:spcPts val="0"/>
              </a:spcBef>
              <a:spcAft>
                <a:spcPts val="0"/>
              </a:spcAft>
              <a:buSzPts val="1100"/>
              <a:buFont typeface="Arial"/>
              <a:buAutoNum type="arabicPeriod"/>
            </a:pPr>
            <a:r>
              <a:rPr lang="en" sz="1100">
                <a:latin typeface="Arial"/>
                <a:ea typeface="Arial"/>
                <a:cs typeface="Arial"/>
                <a:sym typeface="Arial"/>
              </a:rPr>
              <a:t>Membentuk satu sikap yang liberal. Masyarakat bebas melakukan aktiviti keagamaan, adat resam dan kebudayaan masing-masing sesuai dengan perpaduan negara.</a:t>
            </a:r>
            <a:endParaRPr sz="1100">
              <a:latin typeface="Arial"/>
              <a:ea typeface="Arial"/>
              <a:cs typeface="Arial"/>
              <a:sym typeface="Arial"/>
            </a:endParaRPr>
          </a:p>
          <a:p>
            <a:pPr marL="457200" lvl="0" indent="0" algn="just" rtl="0">
              <a:lnSpc>
                <a:spcPct val="150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just" rtl="0">
              <a:lnSpc>
                <a:spcPct val="150000"/>
              </a:lnSpc>
              <a:spcBef>
                <a:spcPts val="0"/>
              </a:spcBef>
              <a:spcAft>
                <a:spcPts val="0"/>
              </a:spcAft>
              <a:buSzPts val="1100"/>
              <a:buFont typeface="Arial"/>
              <a:buAutoNum type="arabicPeriod"/>
            </a:pPr>
            <a:r>
              <a:rPr lang="en" sz="1100">
                <a:latin typeface="Arial"/>
                <a:ea typeface="Arial"/>
                <a:cs typeface="Arial"/>
                <a:sym typeface="Arial"/>
              </a:rPr>
              <a:t>Membina sebuah masyarakat yang progresif dengan mewujudkan generasi yang pakar dalam pelbagai bidang demi mencapai kemajuan negara serta perkembangan teknologi.</a:t>
            </a:r>
            <a:endParaRPr sz="11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p:cNvPicPr preferRelativeResize="0"/>
          <p:nvPr/>
        </p:nvPicPr>
        <p:blipFill>
          <a:blip r:embed="rId3">
            <a:alphaModFix/>
          </a:blip>
          <a:stretch>
            <a:fillRect/>
          </a:stretch>
        </p:blipFill>
        <p:spPr>
          <a:xfrm>
            <a:off x="3019150" y="-7400"/>
            <a:ext cx="6124850" cy="5005900"/>
          </a:xfrm>
          <a:prstGeom prst="rect">
            <a:avLst/>
          </a:prstGeom>
          <a:noFill/>
          <a:ln>
            <a:noFill/>
          </a:ln>
        </p:spPr>
      </p:pic>
      <p:sp>
        <p:nvSpPr>
          <p:cNvPr id="197" name="Google Shape;197;p26"/>
          <p:cNvSpPr txBox="1">
            <a:spLocks noGrp="1"/>
          </p:cNvSpPr>
          <p:nvPr>
            <p:ph type="title"/>
          </p:nvPr>
        </p:nvSpPr>
        <p:spPr>
          <a:xfrm>
            <a:off x="490250" y="450150"/>
            <a:ext cx="5093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999999"/>
                </a:solidFill>
              </a:rPr>
              <a:t>Kesimpulan</a:t>
            </a:r>
            <a:endParaRPr>
              <a:solidFill>
                <a:srgbClr val="999999"/>
              </a:solidFill>
            </a:endParaRPr>
          </a:p>
          <a:p>
            <a:pPr marL="0" lvl="0" indent="0" algn="l" rtl="0">
              <a:spcBef>
                <a:spcPts val="0"/>
              </a:spcBef>
              <a:spcAft>
                <a:spcPts val="0"/>
              </a:spcAft>
              <a:buNone/>
            </a:pPr>
            <a:r>
              <a:rPr lang="en" sz="1400">
                <a:solidFill>
                  <a:srgbClr val="434343"/>
                </a:solidFill>
                <a:highlight>
                  <a:srgbClr val="F4CCCC"/>
                </a:highlight>
                <a:latin typeface="Arial"/>
                <a:ea typeface="Arial"/>
                <a:cs typeface="Arial"/>
                <a:sym typeface="Arial"/>
              </a:rPr>
              <a:t>Rukun negara ialah teras dalam membentuk negara Malaysia. Rukun negara ialah elemen yang sangat kritikal dalam mengekalkan keamanan yang dikecapi sejak Malaysia merdeka. Tanpa rukun negara, rakyat tidak akan ada pegangan yang kukuh dan pastinya pembentukan negara ini akan menjadi satu bencana. Rukun negara juga dapat membentuk insan yang cinta akan negara kerana dengan memahami segala sejarah dan kepentingan rukun negara, individu tersebut pasti akan berasa bangga dengan negara ini seterusnya, berusaha untuk membantu dalam memajukan negara ini dalam pelbagai bidang.  </a:t>
            </a:r>
            <a:endParaRPr sz="5000">
              <a:solidFill>
                <a:srgbClr val="434343"/>
              </a:solidFill>
              <a:highlight>
                <a:srgbClr val="F4CCCC"/>
              </a:highlight>
            </a:endParaRPr>
          </a:p>
          <a:p>
            <a:pPr marL="0" lvl="0" indent="0" algn="l" rtl="0">
              <a:spcBef>
                <a:spcPts val="0"/>
              </a:spcBef>
              <a:spcAft>
                <a:spcPts val="0"/>
              </a:spcAft>
              <a:buNone/>
            </a:pPr>
            <a:endParaRPr sz="16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27"/>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b="1">
                <a:latin typeface="Courier New"/>
                <a:ea typeface="Courier New"/>
                <a:cs typeface="Courier New"/>
                <a:sym typeface="Courier New"/>
              </a:rPr>
              <a:t>TERIMA KASIH</a:t>
            </a:r>
            <a:endParaRPr b="1">
              <a:latin typeface="Courier New"/>
              <a:ea typeface="Courier New"/>
              <a:cs typeface="Courier New"/>
              <a:sym typeface="Courier New"/>
            </a:endParaRPr>
          </a:p>
        </p:txBody>
      </p:sp>
      <p:sp>
        <p:nvSpPr>
          <p:cNvPr id="203" name="Google Shape;203;p27"/>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15"/>
          <p:cNvGrpSpPr/>
          <p:nvPr/>
        </p:nvGrpSpPr>
        <p:grpSpPr>
          <a:xfrm>
            <a:off x="2257407" y="684912"/>
            <a:ext cx="4629190" cy="3907298"/>
            <a:chOff x="2902488" y="902232"/>
            <a:chExt cx="3339000" cy="3339000"/>
          </a:xfrm>
        </p:grpSpPr>
        <p:sp>
          <p:nvSpPr>
            <p:cNvPr id="75" name="Google Shape;75;p15"/>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5"/>
          <p:cNvGrpSpPr/>
          <p:nvPr/>
        </p:nvGrpSpPr>
        <p:grpSpPr>
          <a:xfrm>
            <a:off x="3198364" y="1477664"/>
            <a:ext cx="2619073" cy="2188160"/>
            <a:chOff x="3385499" y="1885504"/>
            <a:chExt cx="1815900" cy="1815900"/>
          </a:xfrm>
        </p:grpSpPr>
        <p:sp>
          <p:nvSpPr>
            <p:cNvPr id="78" name="Google Shape;78;p15"/>
            <p:cNvSpPr/>
            <p:nvPr/>
          </p:nvSpPr>
          <p:spPr>
            <a:xfrm>
              <a:off x="3385499" y="1885504"/>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3622766" y="2624393"/>
              <a:ext cx="1347300" cy="918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rgbClr val="FFFFFF"/>
                  </a:solidFill>
                  <a:latin typeface="Roboto"/>
                  <a:ea typeface="Roboto"/>
                  <a:cs typeface="Roboto"/>
                  <a:sym typeface="Roboto"/>
                </a:rPr>
                <a:t>PENDAHULUAN</a:t>
              </a:r>
              <a:endParaRPr sz="19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800" b="1">
                  <a:solidFill>
                    <a:srgbClr val="FFFFFF"/>
                  </a:solidFill>
                  <a:latin typeface="Roboto"/>
                  <a:ea typeface="Roboto"/>
                  <a:cs typeface="Roboto"/>
                  <a:sym typeface="Roboto"/>
                </a:rPr>
                <a:t>Malaysia adalah negara majmuk yang didiami oleh pelbagai kaum, etnik, bahasa, budaya dan agama. Kejayaan kerajaan membangunkan masyarakat progresif demi keamanan  dan kestabilan politik bermula dengan kebijaksanaan pemimpin menyemai perpaduan dalam kalangan rakyat.</a:t>
              </a:r>
              <a:endParaRPr sz="800" b="1">
                <a:solidFill>
                  <a:srgbClr val="FFFFFF"/>
                </a:solidFill>
                <a:latin typeface="Roboto"/>
                <a:ea typeface="Roboto"/>
                <a:cs typeface="Roboto"/>
                <a:sym typeface="Roboto"/>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endParaRPr>
            </a:p>
            <a:p>
              <a:pPr marL="0" lvl="0" indent="0" algn="ctr" rtl="0">
                <a:lnSpc>
                  <a:spcPct val="115000"/>
                </a:lnSpc>
                <a:spcBef>
                  <a:spcPts val="0"/>
                </a:spcBef>
                <a:spcAft>
                  <a:spcPts val="0"/>
                </a:spcAft>
                <a:buNone/>
              </a:pPr>
              <a:endParaRPr sz="1100" b="1">
                <a:solidFill>
                  <a:srgbClr val="FFFFFF"/>
                </a:solidFill>
                <a:latin typeface="Roboto"/>
                <a:ea typeface="Roboto"/>
                <a:cs typeface="Roboto"/>
                <a:sym typeface="Roboto"/>
              </a:endParaRPr>
            </a:p>
          </p:txBody>
        </p:sp>
      </p:grpSp>
      <p:grpSp>
        <p:nvGrpSpPr>
          <p:cNvPr id="80" name="Google Shape;80;p15"/>
          <p:cNvGrpSpPr/>
          <p:nvPr/>
        </p:nvGrpSpPr>
        <p:grpSpPr>
          <a:xfrm>
            <a:off x="1747914" y="1477673"/>
            <a:ext cx="1401255" cy="1304440"/>
            <a:chOff x="2859873" y="853971"/>
            <a:chExt cx="1068600" cy="1068600"/>
          </a:xfrm>
        </p:grpSpPr>
        <p:sp>
          <p:nvSpPr>
            <p:cNvPr id="81" name="Google Shape;81;p15"/>
            <p:cNvSpPr/>
            <p:nvPr/>
          </p:nvSpPr>
          <p:spPr>
            <a:xfrm>
              <a:off x="2859873" y="853971"/>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a:solidFill>
                    <a:srgbClr val="FFFFFF"/>
                  </a:solidFill>
                  <a:latin typeface="Roboto"/>
                  <a:ea typeface="Roboto"/>
                  <a:cs typeface="Roboto"/>
                  <a:sym typeface="Roboto"/>
                </a:rPr>
                <a:t>Maksud Rukun Negara </a:t>
              </a:r>
              <a:endParaRPr sz="1300">
                <a:solidFill>
                  <a:srgbClr val="FFFFFF"/>
                </a:solidFill>
                <a:latin typeface="Roboto"/>
                <a:ea typeface="Roboto"/>
                <a:cs typeface="Roboto"/>
                <a:sym typeface="Roboto"/>
              </a:endParaRPr>
            </a:p>
          </p:txBody>
        </p:sp>
      </p:grpSp>
      <p:grpSp>
        <p:nvGrpSpPr>
          <p:cNvPr id="83" name="Google Shape;83;p15"/>
          <p:cNvGrpSpPr/>
          <p:nvPr/>
        </p:nvGrpSpPr>
        <p:grpSpPr>
          <a:xfrm>
            <a:off x="5870436" y="2480982"/>
            <a:ext cx="1532266" cy="1304440"/>
            <a:chOff x="5214448" y="3234278"/>
            <a:chExt cx="1068600" cy="1068600"/>
          </a:xfrm>
        </p:grpSpPr>
        <p:sp>
          <p:nvSpPr>
            <p:cNvPr id="84" name="Google Shape;84;p15"/>
            <p:cNvSpPr/>
            <p:nvPr/>
          </p:nvSpPr>
          <p:spPr>
            <a:xfrm>
              <a:off x="5214448" y="3234278"/>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300">
                  <a:solidFill>
                    <a:srgbClr val="FFFFFF"/>
                  </a:solidFill>
                  <a:latin typeface="Roboto"/>
                  <a:ea typeface="Roboto"/>
                  <a:cs typeface="Roboto"/>
                  <a:sym typeface="Roboto"/>
                </a:rPr>
                <a:t>Sebab pemilihan </a:t>
              </a:r>
              <a:endParaRPr sz="1300">
                <a:solidFill>
                  <a:srgbClr val="FFFFFF"/>
                </a:solidFill>
                <a:latin typeface="Roboto"/>
                <a:ea typeface="Roboto"/>
                <a:cs typeface="Roboto"/>
                <a:sym typeface="Roboto"/>
              </a:endParaRPr>
            </a:p>
          </p:txBody>
        </p:sp>
      </p:grpSp>
      <p:sp>
        <p:nvSpPr>
          <p:cNvPr id="86" name="Google Shape;86;p15"/>
          <p:cNvSpPr/>
          <p:nvPr/>
        </p:nvSpPr>
        <p:spPr>
          <a:xfrm>
            <a:off x="6459525" y="347550"/>
            <a:ext cx="1401300" cy="1304400"/>
          </a:xfrm>
          <a:prstGeom prst="flowChartConnector">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rPr>
              <a:t>Mengetahui asal-usul rukun negara</a:t>
            </a:r>
            <a:endParaRPr/>
          </a:p>
        </p:txBody>
      </p:sp>
      <p:sp>
        <p:nvSpPr>
          <p:cNvPr id="87" name="Google Shape;87;p15"/>
          <p:cNvSpPr/>
          <p:nvPr/>
        </p:nvSpPr>
        <p:spPr>
          <a:xfrm>
            <a:off x="7097900" y="1262075"/>
            <a:ext cx="1401300" cy="1218900"/>
          </a:xfrm>
          <a:prstGeom prst="flowChartConnector">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rPr>
              <a:t>Mendalami maksud rukun negara satu persatu</a:t>
            </a:r>
            <a:endParaRPr/>
          </a:p>
        </p:txBody>
      </p:sp>
      <p:sp>
        <p:nvSpPr>
          <p:cNvPr id="88" name="Google Shape;88;p15"/>
          <p:cNvSpPr/>
          <p:nvPr/>
        </p:nvSpPr>
        <p:spPr>
          <a:xfrm>
            <a:off x="7402700" y="2361425"/>
            <a:ext cx="1578300" cy="1304400"/>
          </a:xfrm>
          <a:prstGeom prst="flowChartConnector">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rPr>
              <a:t>Mengaplikasikan rukun negara dalam kehidupan seharian</a:t>
            </a:r>
            <a:endParaRPr/>
          </a:p>
        </p:txBody>
      </p:sp>
      <p:sp>
        <p:nvSpPr>
          <p:cNvPr id="89" name="Google Shape;89;p15"/>
          <p:cNvSpPr txBox="1"/>
          <p:nvPr/>
        </p:nvSpPr>
        <p:spPr>
          <a:xfrm>
            <a:off x="122475" y="189275"/>
            <a:ext cx="2619000" cy="11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Rukun Negara adalah ideologi negara yang telah dibentuk oleh Majlis Gerakan Negara selepas berlakunya peristiwa 13 Mei 1969</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315925"/>
            <a:ext cx="8520600" cy="831300"/>
          </a:xfrm>
          <a:prstGeom prst="rect">
            <a:avLst/>
          </a:prstGeom>
          <a:solidFill>
            <a:srgbClr val="B45F06"/>
          </a:solidFill>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3300">
                <a:latin typeface="Pacifico"/>
                <a:ea typeface="Pacifico"/>
                <a:cs typeface="Pacifico"/>
                <a:sym typeface="Pacifico"/>
              </a:rPr>
              <a:t>Asal-usul Rukun Negara</a:t>
            </a:r>
            <a:endParaRPr sz="6300">
              <a:latin typeface="Pacifico"/>
              <a:ea typeface="Pacifico"/>
              <a:cs typeface="Pacifico"/>
              <a:sym typeface="Pacifico"/>
            </a:endParaRPr>
          </a:p>
        </p:txBody>
      </p:sp>
      <p:sp>
        <p:nvSpPr>
          <p:cNvPr id="95" name="Google Shape;95;p16"/>
          <p:cNvSpPr txBox="1">
            <a:spLocks noGrp="1"/>
          </p:cNvSpPr>
          <p:nvPr>
            <p:ph type="body" idx="1"/>
          </p:nvPr>
        </p:nvSpPr>
        <p:spPr>
          <a:xfrm>
            <a:off x="367350" y="1291425"/>
            <a:ext cx="8520600" cy="30318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Arial"/>
              <a:buChar char="●"/>
            </a:pPr>
            <a:r>
              <a:rPr lang="en" sz="1600">
                <a:latin typeface="Arial"/>
                <a:ea typeface="Arial"/>
                <a:cs typeface="Arial"/>
                <a:sym typeface="Arial"/>
              </a:rPr>
              <a:t>Tarikh pengisytiharan: </a:t>
            </a:r>
            <a:r>
              <a:rPr lang="en" sz="1600">
                <a:solidFill>
                  <a:srgbClr val="FF0000"/>
                </a:solidFill>
                <a:latin typeface="Arial"/>
                <a:ea typeface="Arial"/>
                <a:cs typeface="Arial"/>
                <a:sym typeface="Arial"/>
              </a:rPr>
              <a:t>31 Ogos 1970</a:t>
            </a:r>
            <a:r>
              <a:rPr lang="en" sz="1600">
                <a:latin typeface="Arial"/>
                <a:ea typeface="Arial"/>
                <a:cs typeface="Arial"/>
                <a:sym typeface="Arial"/>
              </a:rPr>
              <a:t> sempena ulang tahun kemerdekaan Malaysia yang ke-13</a:t>
            </a:r>
            <a:endParaRPr sz="1600">
              <a:latin typeface="Arial"/>
              <a:ea typeface="Arial"/>
              <a:cs typeface="Arial"/>
              <a:sym typeface="Arial"/>
            </a:endParaRPr>
          </a:p>
          <a:p>
            <a:pPr marL="457200" lvl="0" indent="0" algn="just" rtl="0">
              <a:spcBef>
                <a:spcPts val="0"/>
              </a:spcBef>
              <a:spcAft>
                <a:spcPts val="0"/>
              </a:spcAft>
              <a:buNone/>
            </a:pPr>
            <a:endParaRPr sz="1600">
              <a:latin typeface="Arial"/>
              <a:ea typeface="Arial"/>
              <a:cs typeface="Arial"/>
              <a:sym typeface="Arial"/>
            </a:endParaRPr>
          </a:p>
          <a:p>
            <a:pPr marL="457200" lvl="0" indent="-330200" algn="just" rtl="0">
              <a:spcBef>
                <a:spcPts val="0"/>
              </a:spcBef>
              <a:spcAft>
                <a:spcPts val="0"/>
              </a:spcAft>
              <a:buSzPts val="1600"/>
              <a:buFont typeface="Arial"/>
              <a:buChar char="●"/>
            </a:pPr>
            <a:r>
              <a:rPr lang="en" sz="1600">
                <a:latin typeface="Arial"/>
                <a:ea typeface="Arial"/>
                <a:cs typeface="Arial"/>
                <a:sym typeface="Arial"/>
              </a:rPr>
              <a:t>Pengisytihar: Seri Paduka Baginda Yang di-Pertuan Agong Almarhum Tuanku Ismail Nasiruddin Shah Ibni Almarhum Sultan Zainal Abidin, Yang di- Pertuan Agong IV </a:t>
            </a:r>
            <a:endParaRPr sz="1600">
              <a:latin typeface="Arial"/>
              <a:ea typeface="Arial"/>
              <a:cs typeface="Arial"/>
              <a:sym typeface="Arial"/>
            </a:endParaRPr>
          </a:p>
          <a:p>
            <a:pPr marL="457200" lvl="0" indent="0" algn="just" rtl="0">
              <a:spcBef>
                <a:spcPts val="0"/>
              </a:spcBef>
              <a:spcAft>
                <a:spcPts val="0"/>
              </a:spcAft>
              <a:buNone/>
            </a:pPr>
            <a:endParaRPr sz="1600">
              <a:latin typeface="Arial"/>
              <a:ea typeface="Arial"/>
              <a:cs typeface="Arial"/>
              <a:sym typeface="Arial"/>
            </a:endParaRPr>
          </a:p>
          <a:p>
            <a:pPr marL="457200" lvl="0" indent="-330200" algn="just" rtl="0">
              <a:spcBef>
                <a:spcPts val="0"/>
              </a:spcBef>
              <a:spcAft>
                <a:spcPts val="0"/>
              </a:spcAft>
              <a:buSzPts val="1600"/>
              <a:buFont typeface="Arial"/>
              <a:buChar char="●"/>
            </a:pPr>
            <a:r>
              <a:rPr lang="en" sz="1600">
                <a:latin typeface="Arial"/>
                <a:ea typeface="Arial"/>
                <a:cs typeface="Arial"/>
                <a:sym typeface="Arial"/>
              </a:rPr>
              <a:t>Sebab pertubuhan: Berikutan peristiwa </a:t>
            </a:r>
            <a:r>
              <a:rPr lang="en" sz="1600">
                <a:solidFill>
                  <a:srgbClr val="FF0000"/>
                </a:solidFill>
                <a:latin typeface="Arial"/>
                <a:ea typeface="Arial"/>
                <a:cs typeface="Arial"/>
                <a:sym typeface="Arial"/>
              </a:rPr>
              <a:t>13 Mei 1969</a:t>
            </a:r>
            <a:r>
              <a:rPr lang="en" sz="1600">
                <a:latin typeface="Arial"/>
                <a:ea typeface="Arial"/>
                <a:cs typeface="Arial"/>
                <a:sym typeface="Arial"/>
              </a:rPr>
              <a:t> yang melemahkan perpaduan antara kaum di Malaysia.</a:t>
            </a:r>
            <a:endParaRPr sz="1600">
              <a:latin typeface="Arial"/>
              <a:ea typeface="Arial"/>
              <a:cs typeface="Arial"/>
              <a:sym typeface="Arial"/>
            </a:endParaRPr>
          </a:p>
          <a:p>
            <a:pPr marL="457200" lvl="0" indent="0" algn="just" rtl="0">
              <a:spcBef>
                <a:spcPts val="0"/>
              </a:spcBef>
              <a:spcAft>
                <a:spcPts val="0"/>
              </a:spcAft>
              <a:buNone/>
            </a:pPr>
            <a:endParaRPr sz="1600">
              <a:latin typeface="Arial"/>
              <a:ea typeface="Arial"/>
              <a:cs typeface="Arial"/>
              <a:sym typeface="Arial"/>
            </a:endParaRPr>
          </a:p>
          <a:p>
            <a:pPr marL="457200" lvl="0" indent="-330200" algn="just" rtl="0">
              <a:spcBef>
                <a:spcPts val="0"/>
              </a:spcBef>
              <a:spcAft>
                <a:spcPts val="0"/>
              </a:spcAft>
              <a:buSzPts val="1600"/>
              <a:buFont typeface="Arial"/>
              <a:buChar char="●"/>
            </a:pPr>
            <a:r>
              <a:rPr lang="en" sz="1600">
                <a:latin typeface="Arial"/>
                <a:ea typeface="Arial"/>
                <a:cs typeface="Arial"/>
                <a:sym typeface="Arial"/>
              </a:rPr>
              <a:t>Tujuan utama: Membentuk perpaduan yang kukuh. </a:t>
            </a:r>
            <a:endParaRPr sz="1600">
              <a:latin typeface="Arial"/>
              <a:ea typeface="Arial"/>
              <a:cs typeface="Arial"/>
              <a:sym typeface="Arial"/>
            </a:endParaRPr>
          </a:p>
          <a:p>
            <a:pPr marL="457200" lvl="0" indent="0" algn="just" rtl="0">
              <a:spcBef>
                <a:spcPts val="0"/>
              </a:spcBef>
              <a:spcAft>
                <a:spcPts val="0"/>
              </a:spcAft>
              <a:buNone/>
            </a:pPr>
            <a:endParaRPr sz="1600">
              <a:latin typeface="Arial"/>
              <a:ea typeface="Arial"/>
              <a:cs typeface="Arial"/>
              <a:sym typeface="Arial"/>
            </a:endParaRPr>
          </a:p>
          <a:p>
            <a:pPr marL="457200" lvl="0" indent="-330200" algn="just" rtl="0">
              <a:spcBef>
                <a:spcPts val="0"/>
              </a:spcBef>
              <a:spcAft>
                <a:spcPts val="0"/>
              </a:spcAft>
              <a:buSzPts val="1600"/>
              <a:buFont typeface="Arial"/>
              <a:buChar char="●"/>
            </a:pPr>
            <a:r>
              <a:rPr lang="en" sz="1600">
                <a:latin typeface="Arial"/>
                <a:ea typeface="Arial"/>
                <a:cs typeface="Arial"/>
                <a:sym typeface="Arial"/>
              </a:rPr>
              <a:t>Pihak yang merangka: Majlis Gerakan Negara (MAGERAN) </a:t>
            </a:r>
            <a:endParaRPr sz="16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0" y="774525"/>
            <a:ext cx="9144000" cy="4011050"/>
          </a:xfrm>
          <a:prstGeom prst="rect">
            <a:avLst/>
          </a:prstGeom>
          <a:noFill/>
          <a:ln>
            <a:noFill/>
          </a:ln>
        </p:spPr>
      </p:pic>
      <p:sp>
        <p:nvSpPr>
          <p:cNvPr id="101" name="Google Shape;101;p17"/>
          <p:cNvSpPr/>
          <p:nvPr/>
        </p:nvSpPr>
        <p:spPr>
          <a:xfrm>
            <a:off x="3441600" y="1427200"/>
            <a:ext cx="2260800" cy="2133900"/>
          </a:xfrm>
          <a:prstGeom prst="ellipse">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EB Garamond"/>
                <a:ea typeface="EB Garamond"/>
                <a:cs typeface="EB Garamond"/>
                <a:sym typeface="EB Garamond"/>
              </a:rPr>
              <a:t>RUKUN NEGARA</a:t>
            </a:r>
            <a:endParaRPr sz="1900">
              <a:latin typeface="EB Garamond"/>
              <a:ea typeface="EB Garamond"/>
              <a:cs typeface="EB Garamond"/>
              <a:sym typeface="EB Garamond"/>
            </a:endParaRPr>
          </a:p>
        </p:txBody>
      </p:sp>
      <p:sp>
        <p:nvSpPr>
          <p:cNvPr id="102" name="Google Shape;102;p17"/>
          <p:cNvSpPr/>
          <p:nvPr/>
        </p:nvSpPr>
        <p:spPr>
          <a:xfrm>
            <a:off x="2614200" y="183725"/>
            <a:ext cx="1808700" cy="1858200"/>
          </a:xfrm>
          <a:prstGeom prst="ellips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EB Garamond"/>
                <a:ea typeface="EB Garamond"/>
                <a:cs typeface="EB Garamond"/>
                <a:sym typeface="EB Garamond"/>
              </a:rPr>
              <a:t>KEPERCAYAAN KEPADA TUHAN</a:t>
            </a:r>
            <a:endParaRPr sz="1000">
              <a:latin typeface="EB Garamond"/>
              <a:ea typeface="EB Garamond"/>
              <a:cs typeface="EB Garamond"/>
              <a:sym typeface="EB Garamond"/>
            </a:endParaRPr>
          </a:p>
        </p:txBody>
      </p:sp>
      <p:sp>
        <p:nvSpPr>
          <p:cNvPr id="103" name="Google Shape;103;p17"/>
          <p:cNvSpPr/>
          <p:nvPr/>
        </p:nvSpPr>
        <p:spPr>
          <a:xfrm>
            <a:off x="4572000" y="183725"/>
            <a:ext cx="1808700" cy="17451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EB Garamond"/>
                <a:ea typeface="EB Garamond"/>
                <a:cs typeface="EB Garamond"/>
                <a:sym typeface="EB Garamond"/>
              </a:rPr>
              <a:t>KESETIAAN KEPADA RAJA DAN NEGARA</a:t>
            </a:r>
            <a:endParaRPr sz="1300">
              <a:latin typeface="EB Garamond"/>
              <a:ea typeface="EB Garamond"/>
              <a:cs typeface="EB Garamond"/>
              <a:sym typeface="EB Garamond"/>
            </a:endParaRPr>
          </a:p>
        </p:txBody>
      </p:sp>
      <p:sp>
        <p:nvSpPr>
          <p:cNvPr id="104" name="Google Shape;104;p17"/>
          <p:cNvSpPr/>
          <p:nvPr/>
        </p:nvSpPr>
        <p:spPr>
          <a:xfrm>
            <a:off x="3710100" y="3144050"/>
            <a:ext cx="1992300" cy="1858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EB Garamond"/>
                <a:ea typeface="EB Garamond"/>
                <a:cs typeface="EB Garamond"/>
                <a:sym typeface="EB Garamond"/>
              </a:rPr>
              <a:t>KEDAULATAN UNDANG-</a:t>
            </a:r>
            <a:endParaRPr sz="1300">
              <a:latin typeface="EB Garamond"/>
              <a:ea typeface="EB Garamond"/>
              <a:cs typeface="EB Garamond"/>
              <a:sym typeface="EB Garamond"/>
            </a:endParaRPr>
          </a:p>
          <a:p>
            <a:pPr marL="0" lvl="0" indent="0" algn="l" rtl="0">
              <a:spcBef>
                <a:spcPts val="0"/>
              </a:spcBef>
              <a:spcAft>
                <a:spcPts val="0"/>
              </a:spcAft>
              <a:buNone/>
            </a:pPr>
            <a:r>
              <a:rPr lang="en" sz="1300">
                <a:latin typeface="EB Garamond"/>
                <a:ea typeface="EB Garamond"/>
                <a:cs typeface="EB Garamond"/>
                <a:sym typeface="EB Garamond"/>
              </a:rPr>
              <a:t>UNDANG</a:t>
            </a:r>
            <a:endParaRPr sz="1300">
              <a:latin typeface="EB Garamond"/>
              <a:ea typeface="EB Garamond"/>
              <a:cs typeface="EB Garamond"/>
              <a:sym typeface="EB Garamond"/>
            </a:endParaRPr>
          </a:p>
        </p:txBody>
      </p:sp>
      <p:sp>
        <p:nvSpPr>
          <p:cNvPr id="105" name="Google Shape;105;p17"/>
          <p:cNvSpPr/>
          <p:nvPr/>
        </p:nvSpPr>
        <p:spPr>
          <a:xfrm>
            <a:off x="2006525" y="2048875"/>
            <a:ext cx="1879500" cy="18582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EB Garamond"/>
                <a:ea typeface="EB Garamond"/>
                <a:cs typeface="EB Garamond"/>
                <a:sym typeface="EB Garamond"/>
              </a:rPr>
              <a:t>KESOPANAN DAN KESUSILAAN</a:t>
            </a:r>
            <a:endParaRPr sz="1300">
              <a:latin typeface="EB Garamond"/>
              <a:ea typeface="EB Garamond"/>
              <a:cs typeface="EB Garamond"/>
              <a:sym typeface="EB Garamond"/>
            </a:endParaRPr>
          </a:p>
        </p:txBody>
      </p:sp>
      <p:sp>
        <p:nvSpPr>
          <p:cNvPr id="106" name="Google Shape;106;p17"/>
          <p:cNvSpPr/>
          <p:nvPr/>
        </p:nvSpPr>
        <p:spPr>
          <a:xfrm>
            <a:off x="5363475" y="1815550"/>
            <a:ext cx="1992300" cy="1929000"/>
          </a:xfrm>
          <a:prstGeom prst="ellipse">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EB Garamond"/>
                <a:ea typeface="EB Garamond"/>
                <a:cs typeface="EB Garamond"/>
                <a:sym typeface="EB Garamond"/>
              </a:rPr>
              <a:t>KELUHURAN</a:t>
            </a:r>
            <a:endParaRPr sz="1200">
              <a:latin typeface="EB Garamond"/>
              <a:ea typeface="EB Garamond"/>
              <a:cs typeface="EB Garamond"/>
              <a:sym typeface="EB Garamond"/>
            </a:endParaRPr>
          </a:p>
          <a:p>
            <a:pPr marL="0" lvl="0" indent="0" algn="ctr" rtl="0">
              <a:spcBef>
                <a:spcPts val="0"/>
              </a:spcBef>
              <a:spcAft>
                <a:spcPts val="0"/>
              </a:spcAft>
              <a:buNone/>
            </a:pPr>
            <a:r>
              <a:rPr lang="en" sz="1200">
                <a:latin typeface="EB Garamond"/>
                <a:ea typeface="EB Garamond"/>
                <a:cs typeface="EB Garamond"/>
                <a:sym typeface="EB Garamond"/>
              </a:rPr>
              <a:t>PERLEMBAGAAN</a:t>
            </a:r>
            <a:endParaRPr sz="1200">
              <a:latin typeface="EB Garamond"/>
              <a:ea typeface="EB Garamond"/>
              <a:cs typeface="EB Garamond"/>
              <a:sym typeface="EB 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315925"/>
            <a:ext cx="8520600" cy="831300"/>
          </a:xfrm>
          <a:prstGeom prst="rect">
            <a:avLst/>
          </a:prstGeom>
          <a:solidFill>
            <a:srgbClr val="E69138"/>
          </a:solidFill>
        </p:spPr>
        <p:txBody>
          <a:bodyPr spcFirstLastPara="1" wrap="square" lIns="91425" tIns="91425" rIns="91425" bIns="91425" anchor="b" anchorCtr="0">
            <a:noAutofit/>
          </a:bodyPr>
          <a:lstStyle/>
          <a:p>
            <a:pPr marL="0" lvl="0" indent="0" algn="l" rtl="0">
              <a:spcBef>
                <a:spcPts val="0"/>
              </a:spcBef>
              <a:spcAft>
                <a:spcPts val="0"/>
              </a:spcAft>
              <a:buNone/>
            </a:pPr>
            <a:r>
              <a:rPr lang="en"/>
              <a:t>MATLAMAT RUKUN NEGARA</a:t>
            </a:r>
            <a:endParaRPr/>
          </a:p>
        </p:txBody>
      </p:sp>
      <p:sp>
        <p:nvSpPr>
          <p:cNvPr id="112" name="Google Shape;112;p18"/>
          <p:cNvSpPr txBox="1">
            <a:spLocks noGrp="1"/>
          </p:cNvSpPr>
          <p:nvPr>
            <p:ph type="body" idx="1"/>
          </p:nvPr>
        </p:nvSpPr>
        <p:spPr>
          <a:xfrm>
            <a:off x="311700" y="1225225"/>
            <a:ext cx="8520600" cy="3354000"/>
          </a:xfrm>
          <a:prstGeom prst="rect">
            <a:avLst/>
          </a:prstGeom>
          <a:solidFill>
            <a:srgbClr val="FCE5CD"/>
          </a:solidFill>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endParaRPr sz="1200">
              <a:latin typeface="Arial"/>
              <a:ea typeface="Arial"/>
              <a:cs typeface="Arial"/>
              <a:sym typeface="Arial"/>
            </a:endParaRPr>
          </a:p>
          <a:p>
            <a:pPr marL="457200" lvl="0" indent="-317500" algn="just" rtl="0">
              <a:lnSpc>
                <a:spcPct val="150000"/>
              </a:lnSpc>
              <a:spcBef>
                <a:spcPts val="0"/>
              </a:spcBef>
              <a:spcAft>
                <a:spcPts val="0"/>
              </a:spcAft>
              <a:buSzPts val="1400"/>
              <a:buFont typeface="Arial"/>
              <a:buAutoNum type="arabicPeriod"/>
            </a:pPr>
            <a:r>
              <a:rPr lang="en" sz="1400">
                <a:latin typeface="Arial"/>
                <a:ea typeface="Arial"/>
                <a:cs typeface="Arial"/>
                <a:sym typeface="Arial"/>
              </a:rPr>
              <a:t>Mencapai perpaduan yang lebih erat dalam kalangan seluruh masyarakat.</a:t>
            </a:r>
            <a:endParaRPr sz="1400">
              <a:latin typeface="Arial"/>
              <a:ea typeface="Arial"/>
              <a:cs typeface="Arial"/>
              <a:sym typeface="Arial"/>
            </a:endParaRPr>
          </a:p>
          <a:p>
            <a:pPr marL="457200" lvl="0" indent="-317500" algn="just" rtl="0">
              <a:lnSpc>
                <a:spcPct val="150000"/>
              </a:lnSpc>
              <a:spcBef>
                <a:spcPts val="0"/>
              </a:spcBef>
              <a:spcAft>
                <a:spcPts val="0"/>
              </a:spcAft>
              <a:buSzPts val="1400"/>
              <a:buFont typeface="Arial"/>
              <a:buAutoNum type="arabicPeriod"/>
            </a:pPr>
            <a:r>
              <a:rPr lang="en" sz="1400">
                <a:latin typeface="Arial"/>
                <a:ea typeface="Arial"/>
                <a:cs typeface="Arial"/>
                <a:sym typeface="Arial"/>
              </a:rPr>
              <a:t>Memelihara satu cara hidup demokratik.</a:t>
            </a:r>
            <a:endParaRPr sz="1400">
              <a:latin typeface="Arial"/>
              <a:ea typeface="Arial"/>
              <a:cs typeface="Arial"/>
              <a:sym typeface="Arial"/>
            </a:endParaRPr>
          </a:p>
          <a:p>
            <a:pPr marL="457200" lvl="0" indent="-317500" algn="just" rtl="0">
              <a:lnSpc>
                <a:spcPct val="150000"/>
              </a:lnSpc>
              <a:spcBef>
                <a:spcPts val="0"/>
              </a:spcBef>
              <a:spcAft>
                <a:spcPts val="0"/>
              </a:spcAft>
              <a:buSzPts val="1400"/>
              <a:buFont typeface="Arial"/>
              <a:buAutoNum type="arabicPeriod"/>
            </a:pPr>
            <a:r>
              <a:rPr lang="en" sz="1400">
                <a:latin typeface="Arial"/>
                <a:ea typeface="Arial"/>
                <a:cs typeface="Arial"/>
                <a:sym typeface="Arial"/>
              </a:rPr>
              <a:t>Mencipta satu masyarakat yang adil apabila kemakmuran negara dapat dinikmati bersama secara adil dan saksama.</a:t>
            </a:r>
            <a:endParaRPr sz="1400">
              <a:latin typeface="Arial"/>
              <a:ea typeface="Arial"/>
              <a:cs typeface="Arial"/>
              <a:sym typeface="Arial"/>
            </a:endParaRPr>
          </a:p>
          <a:p>
            <a:pPr marL="457200" lvl="0" indent="-317500" algn="just" rtl="0">
              <a:lnSpc>
                <a:spcPct val="150000"/>
              </a:lnSpc>
              <a:spcBef>
                <a:spcPts val="0"/>
              </a:spcBef>
              <a:spcAft>
                <a:spcPts val="0"/>
              </a:spcAft>
              <a:buSzPts val="1400"/>
              <a:buFont typeface="Arial"/>
              <a:buAutoNum type="arabicPeriod"/>
            </a:pPr>
            <a:r>
              <a:rPr lang="en" sz="1400">
                <a:latin typeface="Arial"/>
                <a:ea typeface="Arial"/>
                <a:cs typeface="Arial"/>
                <a:sym typeface="Arial"/>
              </a:rPr>
              <a:t>Membentuk satu sikap yang liberal terhadap tradisi kebudayaan yang kaya dan berbagai-bagai corak</a:t>
            </a:r>
            <a:endParaRPr sz="1400">
              <a:latin typeface="Arial"/>
              <a:ea typeface="Arial"/>
              <a:cs typeface="Arial"/>
              <a:sym typeface="Arial"/>
            </a:endParaRPr>
          </a:p>
          <a:p>
            <a:pPr marL="457200" lvl="0" indent="-317500" algn="just" rtl="0">
              <a:lnSpc>
                <a:spcPct val="150000"/>
              </a:lnSpc>
              <a:spcBef>
                <a:spcPts val="0"/>
              </a:spcBef>
              <a:spcAft>
                <a:spcPts val="0"/>
              </a:spcAft>
              <a:buSzPts val="1400"/>
              <a:buFont typeface="Arial"/>
              <a:buAutoNum type="arabicPeriod"/>
            </a:pPr>
            <a:r>
              <a:rPr lang="en" sz="1400">
                <a:latin typeface="Arial"/>
                <a:ea typeface="Arial"/>
                <a:cs typeface="Arial"/>
                <a:sym typeface="Arial"/>
              </a:rPr>
              <a:t>Membina sebuah masyarakat progresif yang menggunakan sains dan teknologi moden (Jabatan Penerangan Malaysia, 2017).</a:t>
            </a:r>
            <a:endParaRPr sz="14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1271750" y="67750"/>
            <a:ext cx="6533175" cy="4893575"/>
          </a:xfrm>
          <a:prstGeom prst="rect">
            <a:avLst/>
          </a:prstGeom>
          <a:noFill/>
          <a:ln>
            <a:noFill/>
          </a:ln>
        </p:spPr>
      </p:pic>
      <p:sp>
        <p:nvSpPr>
          <p:cNvPr id="118" name="Google Shape;118;p19"/>
          <p:cNvSpPr txBox="1"/>
          <p:nvPr/>
        </p:nvSpPr>
        <p:spPr>
          <a:xfrm>
            <a:off x="381500" y="1851075"/>
            <a:ext cx="2614200" cy="1229400"/>
          </a:xfrm>
          <a:prstGeom prst="rect">
            <a:avLst/>
          </a:prstGeom>
          <a:noFill/>
          <a:ln w="9525" cap="flat" cmpd="sng">
            <a:solidFill>
              <a:srgbClr val="66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Spectral"/>
                <a:ea typeface="Spectral"/>
                <a:cs typeface="Spectral"/>
                <a:sym typeface="Spectral"/>
              </a:rPr>
              <a:t>KEPERCAYAAN KEPADA TUHAN</a:t>
            </a:r>
            <a:endParaRPr sz="2400">
              <a:latin typeface="Spectral"/>
              <a:ea typeface="Spectral"/>
              <a:cs typeface="Spectral"/>
              <a:sym typeface="Spectral"/>
            </a:endParaRPr>
          </a:p>
        </p:txBody>
      </p:sp>
      <p:sp>
        <p:nvSpPr>
          <p:cNvPr id="119" name="Google Shape;119;p19"/>
          <p:cNvSpPr/>
          <p:nvPr/>
        </p:nvSpPr>
        <p:spPr>
          <a:xfrm>
            <a:off x="7443875" y="734800"/>
            <a:ext cx="1483800" cy="16362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Agama Islam merupakan agama rasmi negara, namun agama lain tetap bebas dianuti.</a:t>
            </a:r>
            <a:endParaRPr>
              <a:latin typeface="Times New Roman"/>
              <a:ea typeface="Times New Roman"/>
              <a:cs typeface="Times New Roman"/>
              <a:sym typeface="Times New Roman"/>
            </a:endParaRPr>
          </a:p>
        </p:txBody>
      </p:sp>
      <p:sp>
        <p:nvSpPr>
          <p:cNvPr id="120" name="Google Shape;120;p19"/>
          <p:cNvSpPr/>
          <p:nvPr/>
        </p:nvSpPr>
        <p:spPr>
          <a:xfrm>
            <a:off x="4642850" y="1653375"/>
            <a:ext cx="1483800" cy="1427100"/>
          </a:xfrm>
          <a:prstGeom prst="foldedCorner">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Kepercayaan dan agama merupakan unsur yang penting.</a:t>
            </a:r>
            <a:endParaRPr>
              <a:latin typeface="Times New Roman"/>
              <a:ea typeface="Times New Roman"/>
              <a:cs typeface="Times New Roman"/>
              <a:sym typeface="Times New Roman"/>
            </a:endParaRPr>
          </a:p>
        </p:txBody>
      </p:sp>
      <p:sp>
        <p:nvSpPr>
          <p:cNvPr id="121" name="Google Shape;121;p19"/>
          <p:cNvSpPr/>
          <p:nvPr/>
        </p:nvSpPr>
        <p:spPr>
          <a:xfrm>
            <a:off x="3306575" y="423975"/>
            <a:ext cx="1483800" cy="1427100"/>
          </a:xfrm>
          <a:prstGeom prst="foldedCorner">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Malaysia terdiri daripada pelbagai bangsa dan agama yang berbeza</a:t>
            </a:r>
            <a:endParaRPr sz="1500">
              <a:latin typeface="Times New Roman"/>
              <a:ea typeface="Times New Roman"/>
              <a:cs typeface="Times New Roman"/>
              <a:sym typeface="Times New Roman"/>
            </a:endParaRPr>
          </a:p>
        </p:txBody>
      </p:sp>
      <p:sp>
        <p:nvSpPr>
          <p:cNvPr id="122" name="Google Shape;122;p19"/>
          <p:cNvSpPr/>
          <p:nvPr/>
        </p:nvSpPr>
        <p:spPr>
          <a:xfrm>
            <a:off x="5960075" y="2925025"/>
            <a:ext cx="1483800" cy="1565400"/>
          </a:xfrm>
          <a:prstGeom prst="foldedCorner">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Tanpa kedua-duanya, runtuhlah indentiti seseorang individu, bangsa serta negara.</a:t>
            </a:r>
            <a:endParaRPr sz="15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0" y="-56650"/>
            <a:ext cx="9144001" cy="5143499"/>
          </a:xfrm>
          <a:prstGeom prst="rect">
            <a:avLst/>
          </a:prstGeom>
          <a:noFill/>
          <a:ln>
            <a:noFill/>
          </a:ln>
        </p:spPr>
      </p:pic>
      <p:sp>
        <p:nvSpPr>
          <p:cNvPr id="128" name="Google Shape;128;p20"/>
          <p:cNvSpPr txBox="1"/>
          <p:nvPr/>
        </p:nvSpPr>
        <p:spPr>
          <a:xfrm>
            <a:off x="605675" y="1815475"/>
            <a:ext cx="2162100" cy="1394864"/>
          </a:xfrm>
          <a:prstGeom prst="rect">
            <a:avLst/>
          </a:prstGeom>
          <a:solidFill>
            <a:srgbClr val="A64D79"/>
          </a:solidFill>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200">
                <a:latin typeface="Spectral"/>
                <a:ea typeface="Spectral"/>
                <a:cs typeface="Spectral"/>
                <a:sym typeface="Spectral"/>
              </a:rPr>
              <a:t>KESETIAAN KEPADA RAJA DAN NEGARA</a:t>
            </a:r>
            <a:endParaRPr sz="2200">
              <a:latin typeface="Spectral"/>
              <a:ea typeface="Spectral"/>
              <a:cs typeface="Spectral"/>
              <a:sym typeface="Spectral"/>
            </a:endParaRPr>
          </a:p>
        </p:txBody>
      </p:sp>
      <p:sp>
        <p:nvSpPr>
          <p:cNvPr id="129" name="Google Shape;129;p20"/>
          <p:cNvSpPr/>
          <p:nvPr/>
        </p:nvSpPr>
        <p:spPr>
          <a:xfrm>
            <a:off x="3139850" y="427600"/>
            <a:ext cx="1380600" cy="2076900"/>
          </a:xfrm>
          <a:prstGeom prst="foldedCorner">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New Roman"/>
                <a:ea typeface="Times New Roman"/>
                <a:cs typeface="Times New Roman"/>
                <a:sym typeface="Times New Roman"/>
              </a:rPr>
              <a:t>Sistem Demokrasi Berparlimen dan Raja Berpelembagaan merupakan sistem pemerintahan yang digunakan di Malaysia</a:t>
            </a:r>
            <a:endParaRPr sz="1300">
              <a:latin typeface="Times New Roman"/>
              <a:ea typeface="Times New Roman"/>
              <a:cs typeface="Times New Roman"/>
              <a:sym typeface="Times New Roman"/>
            </a:endParaRPr>
          </a:p>
        </p:txBody>
      </p:sp>
      <p:sp>
        <p:nvSpPr>
          <p:cNvPr id="130" name="Google Shape;130;p20"/>
          <p:cNvSpPr/>
          <p:nvPr/>
        </p:nvSpPr>
        <p:spPr>
          <a:xfrm>
            <a:off x="3139850" y="2754050"/>
            <a:ext cx="1380600" cy="1711200"/>
          </a:xfrm>
          <a:prstGeom prst="foldedCorner">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New Roman"/>
                <a:ea typeface="Times New Roman"/>
                <a:cs typeface="Times New Roman"/>
                <a:sym typeface="Times New Roman"/>
              </a:rPr>
              <a:t>Ketua Negara dikenali sebagai Yang di-Pertuan Agong dan hampir setiap negeri juga mengamalkan sistem beraja</a:t>
            </a:r>
            <a:endParaRPr sz="1300">
              <a:latin typeface="Times New Roman"/>
              <a:ea typeface="Times New Roman"/>
              <a:cs typeface="Times New Roman"/>
              <a:sym typeface="Times New Roman"/>
            </a:endParaRPr>
          </a:p>
        </p:txBody>
      </p:sp>
      <p:sp>
        <p:nvSpPr>
          <p:cNvPr id="131" name="Google Shape;131;p20"/>
          <p:cNvSpPr/>
          <p:nvPr/>
        </p:nvSpPr>
        <p:spPr>
          <a:xfrm>
            <a:off x="5121850" y="1213525"/>
            <a:ext cx="1380600" cy="2454900"/>
          </a:xfrm>
          <a:prstGeom prst="foldedCorner">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Setiap warganegara Malaysia perlulah memberikan kesetiaan dan ketaatan pada Seri Paduka Baginda Yang di-Pertuan Agong</a:t>
            </a:r>
            <a:endParaRPr>
              <a:latin typeface="Times New Roman"/>
              <a:ea typeface="Times New Roman"/>
              <a:cs typeface="Times New Roman"/>
              <a:sym typeface="Times New Roman"/>
            </a:endParaRPr>
          </a:p>
        </p:txBody>
      </p:sp>
      <p:sp>
        <p:nvSpPr>
          <p:cNvPr id="132" name="Google Shape;132;p20"/>
          <p:cNvSpPr/>
          <p:nvPr/>
        </p:nvSpPr>
        <p:spPr>
          <a:xfrm>
            <a:off x="6881525" y="1476650"/>
            <a:ext cx="1299900" cy="2076900"/>
          </a:xfrm>
          <a:prstGeom prst="foldedCorner">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Rukun Negara ini diciptakan bagi memupuk rasa sayang dan cinta kepada negara serta menghormati raja.</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1"/>
          <p:cNvSpPr txBox="1"/>
          <p:nvPr/>
        </p:nvSpPr>
        <p:spPr>
          <a:xfrm>
            <a:off x="5741050" y="2971050"/>
            <a:ext cx="3099900" cy="956100"/>
          </a:xfrm>
          <a:prstGeom prst="rect">
            <a:avLst/>
          </a:prstGeom>
          <a:noFill/>
          <a:ln>
            <a:noFill/>
          </a:ln>
          <a:effectLst>
            <a:reflection stA="21000" endPos="60000" fadeDir="5400012" sy="-100000" algn="bl" rotWithShape="0"/>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600" b="1">
                <a:latin typeface="Permanent Marker"/>
                <a:ea typeface="Permanent Marker"/>
                <a:cs typeface="Permanent Marker"/>
                <a:sym typeface="Permanent Marker"/>
              </a:rPr>
              <a:t> KELUHURAN  PERLEMBAGAAN</a:t>
            </a:r>
            <a:r>
              <a:rPr lang="en" sz="2600" b="1">
                <a:solidFill>
                  <a:srgbClr val="FFFFFF"/>
                </a:solidFill>
                <a:highlight>
                  <a:schemeClr val="accent3"/>
                </a:highlight>
                <a:latin typeface="Permanent Marker"/>
                <a:ea typeface="Permanent Marker"/>
                <a:cs typeface="Permanent Marker"/>
                <a:sym typeface="Permanent Marker"/>
              </a:rPr>
              <a:t> </a:t>
            </a:r>
            <a:endParaRPr sz="2600" b="1">
              <a:solidFill>
                <a:srgbClr val="FFFFFF"/>
              </a:solidFill>
              <a:highlight>
                <a:schemeClr val="accent3"/>
              </a:highlight>
              <a:latin typeface="Permanent Marker"/>
              <a:ea typeface="Permanent Marker"/>
              <a:cs typeface="Permanent Marker"/>
              <a:sym typeface="Permanent Marker"/>
            </a:endParaRPr>
          </a:p>
        </p:txBody>
      </p:sp>
      <p:sp>
        <p:nvSpPr>
          <p:cNvPr id="138" name="Google Shape;138;p21"/>
          <p:cNvSpPr/>
          <p:nvPr/>
        </p:nvSpPr>
        <p:spPr>
          <a:xfrm>
            <a:off x="907625" y="532500"/>
            <a:ext cx="1948500" cy="1754700"/>
          </a:xfrm>
          <a:prstGeom prst="round2DiagRect">
            <a:avLst>
              <a:gd name="adj1" fmla="val 16667"/>
              <a:gd name="adj2" fmla="val 0"/>
            </a:avLst>
          </a:prstGeom>
          <a:solidFill>
            <a:srgbClr val="FFE599"/>
          </a:solidFill>
          <a:ln w="9525" cap="flat" cmpd="sng">
            <a:solidFill>
              <a:schemeClr val="dk2"/>
            </a:solidFill>
            <a:prstDash val="solid"/>
            <a:round/>
            <a:headEnd type="none" w="sm" len="sm"/>
            <a:tailEnd type="none" w="sm" len="sm"/>
          </a:ln>
          <a:effectLst>
            <a:outerShdw dist="200025" dir="7800000" algn="bl" rotWithShape="0">
              <a:srgbClr val="F1C232">
                <a:alpha val="2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Mewujudkan pemerintahan yang adil </a:t>
            </a:r>
            <a:endParaRPr/>
          </a:p>
        </p:txBody>
      </p:sp>
      <p:sp>
        <p:nvSpPr>
          <p:cNvPr id="139" name="Google Shape;139;p21"/>
          <p:cNvSpPr/>
          <p:nvPr/>
        </p:nvSpPr>
        <p:spPr>
          <a:xfrm>
            <a:off x="907625" y="2571750"/>
            <a:ext cx="1948500" cy="1754700"/>
          </a:xfrm>
          <a:prstGeom prst="round2DiagRect">
            <a:avLst>
              <a:gd name="adj1" fmla="val 16667"/>
              <a:gd name="adj2" fmla="val 0"/>
            </a:avLst>
          </a:prstGeom>
          <a:solidFill>
            <a:srgbClr val="FFE599"/>
          </a:solidFill>
          <a:ln w="9525" cap="flat" cmpd="sng">
            <a:solidFill>
              <a:schemeClr val="dk2"/>
            </a:solidFill>
            <a:prstDash val="solid"/>
            <a:round/>
            <a:headEnd type="none" w="sm" len="sm"/>
            <a:tailEnd type="none" w="sm" len="sm"/>
          </a:ln>
          <a:effectLst>
            <a:outerShdw dist="200025" dir="7800000" algn="bl" rotWithShape="0">
              <a:srgbClr val="F1C232">
                <a:alpha val="2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Alat penyelesaian masalah</a:t>
            </a:r>
            <a:endParaRPr/>
          </a:p>
        </p:txBody>
      </p:sp>
      <p:sp>
        <p:nvSpPr>
          <p:cNvPr id="140" name="Google Shape;140;p21"/>
          <p:cNvSpPr/>
          <p:nvPr/>
        </p:nvSpPr>
        <p:spPr>
          <a:xfrm>
            <a:off x="3269875" y="2571750"/>
            <a:ext cx="1948500" cy="1754700"/>
          </a:xfrm>
          <a:prstGeom prst="round2DiagRect">
            <a:avLst>
              <a:gd name="adj1" fmla="val 16667"/>
              <a:gd name="adj2" fmla="val 0"/>
            </a:avLst>
          </a:prstGeom>
          <a:solidFill>
            <a:srgbClr val="FFE599"/>
          </a:solidFill>
          <a:ln w="9525" cap="flat" cmpd="sng">
            <a:solidFill>
              <a:schemeClr val="dk2"/>
            </a:solidFill>
            <a:prstDash val="solid"/>
            <a:round/>
            <a:headEnd type="none" w="sm" len="sm"/>
            <a:tailEnd type="none" w="sm" len="sm"/>
          </a:ln>
          <a:effectLst>
            <a:outerShdw dist="200025" dir="7800000" algn="bl" rotWithShape="0">
              <a:srgbClr val="F1C232">
                <a:alpha val="2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Mengekalkan riwayat negara bangsa</a:t>
            </a:r>
            <a:endParaRPr/>
          </a:p>
        </p:txBody>
      </p:sp>
      <p:sp>
        <p:nvSpPr>
          <p:cNvPr id="141" name="Google Shape;141;p21"/>
          <p:cNvSpPr/>
          <p:nvPr/>
        </p:nvSpPr>
        <p:spPr>
          <a:xfrm>
            <a:off x="3269875" y="532500"/>
            <a:ext cx="1948500" cy="1754700"/>
          </a:xfrm>
          <a:prstGeom prst="round2DiagRect">
            <a:avLst>
              <a:gd name="adj1" fmla="val 16667"/>
              <a:gd name="adj2" fmla="val 0"/>
            </a:avLst>
          </a:prstGeom>
          <a:solidFill>
            <a:srgbClr val="FFE599"/>
          </a:solidFill>
          <a:ln w="9525" cap="flat" cmpd="sng">
            <a:solidFill>
              <a:schemeClr val="dk2"/>
            </a:solidFill>
            <a:prstDash val="solid"/>
            <a:round/>
            <a:headEnd type="none" w="sm" len="sm"/>
            <a:tailEnd type="none" w="sm" len="sm"/>
          </a:ln>
          <a:effectLst>
            <a:outerShdw dist="200025" dir="7800000" algn="bl" rotWithShape="0">
              <a:srgbClr val="F1C232">
                <a:alpha val="2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dirty="0"/>
              <a:t>Mengelakkan penyalahgunaan kuasa serta mengawal pergerakan kerajaan dan rakyat</a:t>
            </a:r>
            <a:endParaRPr dirty="0"/>
          </a:p>
        </p:txBody>
      </p:sp>
      <p:sp>
        <p:nvSpPr>
          <p:cNvPr id="142" name="Google Shape;142;p21"/>
          <p:cNvSpPr/>
          <p:nvPr/>
        </p:nvSpPr>
        <p:spPr>
          <a:xfrm>
            <a:off x="5632125" y="532500"/>
            <a:ext cx="1948500" cy="1754700"/>
          </a:xfrm>
          <a:prstGeom prst="round2DiagRect">
            <a:avLst>
              <a:gd name="adj1" fmla="val 16667"/>
              <a:gd name="adj2" fmla="val 0"/>
            </a:avLst>
          </a:prstGeom>
          <a:solidFill>
            <a:srgbClr val="FFE599"/>
          </a:solidFill>
          <a:ln w="9525" cap="flat" cmpd="sng">
            <a:solidFill>
              <a:schemeClr val="dk2"/>
            </a:solidFill>
            <a:prstDash val="solid"/>
            <a:round/>
            <a:headEnd type="none" w="sm" len="sm"/>
            <a:tailEnd type="none" w="sm" len="sm"/>
          </a:ln>
          <a:effectLst>
            <a:outerShdw dist="200025" dir="7800000" algn="bl" rotWithShape="0">
              <a:srgbClr val="F1C232">
                <a:alpha val="2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t>Menjaga keamanan dan kestabilan negara</a:t>
            </a:r>
            <a:endParaRPr/>
          </a:p>
        </p:txBody>
      </p:sp>
    </p:spTree>
  </p:cSld>
  <p:clrMapOvr>
    <a:masterClrMapping/>
  </p:clrMapOvr>
  <mc:AlternateContent xmlns:mc="http://schemas.openxmlformats.org/markup-compatibility/2006">
    <mc:Choice xmlns:p14="http://schemas.microsoft.com/office/powerpoint/2010/main" Requires="p14">
      <p:transition spd="slow" p14:dur="2000" advTm="35050"/>
    </mc:Choice>
    <mc:Fallback>
      <p:transition spd="slow" advTm="350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sp>
        <p:nvSpPr>
          <p:cNvPr id="147" name="Google Shape;147;p22"/>
          <p:cNvSpPr/>
          <p:nvPr/>
        </p:nvSpPr>
        <p:spPr>
          <a:xfrm>
            <a:off x="556650" y="1437750"/>
            <a:ext cx="2589871" cy="3330596"/>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2"/>
          <p:cNvGrpSpPr/>
          <p:nvPr/>
        </p:nvGrpSpPr>
        <p:grpSpPr>
          <a:xfrm>
            <a:off x="3237388" y="679125"/>
            <a:ext cx="5288775" cy="3785250"/>
            <a:chOff x="3328125" y="399400"/>
            <a:chExt cx="5288775" cy="3785250"/>
          </a:xfrm>
        </p:grpSpPr>
        <p:grpSp>
          <p:nvGrpSpPr>
            <p:cNvPr id="149" name="Google Shape;149;p22"/>
            <p:cNvGrpSpPr/>
            <p:nvPr/>
          </p:nvGrpSpPr>
          <p:grpSpPr>
            <a:xfrm>
              <a:off x="3328125" y="399400"/>
              <a:ext cx="5288775" cy="895500"/>
              <a:chOff x="3328125" y="399400"/>
              <a:chExt cx="5288775" cy="895500"/>
            </a:xfrm>
          </p:grpSpPr>
          <p:sp>
            <p:nvSpPr>
              <p:cNvPr id="150" name="Google Shape;150;p22"/>
              <p:cNvSpPr/>
              <p:nvPr/>
            </p:nvSpPr>
            <p:spPr>
              <a:xfrm>
                <a:off x="3654900" y="399400"/>
                <a:ext cx="4962000" cy="895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151" name="Google Shape;151;p22"/>
              <p:cNvSpPr/>
              <p:nvPr/>
            </p:nvSpPr>
            <p:spPr>
              <a:xfrm>
                <a:off x="3328125" y="508300"/>
                <a:ext cx="677700" cy="67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22"/>
            <p:cNvGrpSpPr/>
            <p:nvPr/>
          </p:nvGrpSpPr>
          <p:grpSpPr>
            <a:xfrm>
              <a:off x="3328125" y="1362650"/>
              <a:ext cx="5288775" cy="895500"/>
              <a:chOff x="3328125" y="399400"/>
              <a:chExt cx="5288775" cy="895500"/>
            </a:xfrm>
          </p:grpSpPr>
          <p:sp>
            <p:nvSpPr>
              <p:cNvPr id="153" name="Google Shape;153;p22"/>
              <p:cNvSpPr/>
              <p:nvPr/>
            </p:nvSpPr>
            <p:spPr>
              <a:xfrm>
                <a:off x="3654900" y="399400"/>
                <a:ext cx="4962000" cy="895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3328125" y="508300"/>
                <a:ext cx="677700" cy="67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2"/>
            <p:cNvGrpSpPr/>
            <p:nvPr/>
          </p:nvGrpSpPr>
          <p:grpSpPr>
            <a:xfrm>
              <a:off x="3328125" y="2325900"/>
              <a:ext cx="5288775" cy="895500"/>
              <a:chOff x="3328125" y="399400"/>
              <a:chExt cx="5288775" cy="895500"/>
            </a:xfrm>
          </p:grpSpPr>
          <p:sp>
            <p:nvSpPr>
              <p:cNvPr id="156" name="Google Shape;156;p22"/>
              <p:cNvSpPr/>
              <p:nvPr/>
            </p:nvSpPr>
            <p:spPr>
              <a:xfrm>
                <a:off x="3654900" y="399400"/>
                <a:ext cx="4962000" cy="895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3328125" y="508300"/>
                <a:ext cx="677700" cy="67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2"/>
            <p:cNvGrpSpPr/>
            <p:nvPr/>
          </p:nvGrpSpPr>
          <p:grpSpPr>
            <a:xfrm>
              <a:off x="3328125" y="3289150"/>
              <a:ext cx="5288775" cy="895500"/>
              <a:chOff x="3328125" y="399400"/>
              <a:chExt cx="5288775" cy="895500"/>
            </a:xfrm>
          </p:grpSpPr>
          <p:sp>
            <p:nvSpPr>
              <p:cNvPr id="159" name="Google Shape;159;p22"/>
              <p:cNvSpPr/>
              <p:nvPr/>
            </p:nvSpPr>
            <p:spPr>
              <a:xfrm>
                <a:off x="3654900" y="399400"/>
                <a:ext cx="4962000" cy="895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3328125" y="508300"/>
                <a:ext cx="677700" cy="67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 name="Google Shape;161;p22"/>
          <p:cNvSpPr txBox="1"/>
          <p:nvPr/>
        </p:nvSpPr>
        <p:spPr>
          <a:xfrm>
            <a:off x="465889" y="378450"/>
            <a:ext cx="2771400" cy="105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Courier New"/>
                <a:ea typeface="Courier New"/>
                <a:cs typeface="Courier New"/>
                <a:sym typeface="Courier New"/>
              </a:rPr>
              <a:t>KEDAULATAN </a:t>
            </a:r>
            <a:endParaRPr sz="2400" b="1">
              <a:latin typeface="Courier New"/>
              <a:ea typeface="Courier New"/>
              <a:cs typeface="Courier New"/>
              <a:sym typeface="Courier New"/>
            </a:endParaRPr>
          </a:p>
          <a:p>
            <a:pPr marL="0" lvl="0" indent="0" algn="ctr" rtl="0">
              <a:spcBef>
                <a:spcPts val="0"/>
              </a:spcBef>
              <a:spcAft>
                <a:spcPts val="0"/>
              </a:spcAft>
              <a:buNone/>
            </a:pPr>
            <a:r>
              <a:rPr lang="en" sz="2400" b="1">
                <a:latin typeface="Courier New"/>
                <a:ea typeface="Courier New"/>
                <a:cs typeface="Courier New"/>
                <a:sym typeface="Courier New"/>
              </a:rPr>
              <a:t>UNDANG-UNDANG</a:t>
            </a:r>
            <a:endParaRPr sz="2400" b="1">
              <a:latin typeface="Courier New"/>
              <a:ea typeface="Courier New"/>
              <a:cs typeface="Courier New"/>
              <a:sym typeface="Courier New"/>
            </a:endParaRPr>
          </a:p>
        </p:txBody>
      </p:sp>
      <p:sp>
        <p:nvSpPr>
          <p:cNvPr id="162" name="Google Shape;162;p22"/>
          <p:cNvSpPr txBox="1"/>
          <p:nvPr/>
        </p:nvSpPr>
        <p:spPr>
          <a:xfrm>
            <a:off x="2964975" y="943975"/>
            <a:ext cx="6547500" cy="42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rgbClr val="333333"/>
                </a:solidFill>
                <a:highlight>
                  <a:srgbClr val="FFFFFF"/>
                </a:highlight>
              </a:rPr>
              <a:t>setiap rakyat  adalah sama taraf di sisi undang-undang</a:t>
            </a:r>
            <a:endParaRPr sz="1700">
              <a:latin typeface="Open Sans"/>
              <a:ea typeface="Open Sans"/>
              <a:cs typeface="Open Sans"/>
              <a:sym typeface="Open Sans"/>
            </a:endParaRPr>
          </a:p>
        </p:txBody>
      </p:sp>
      <p:sp>
        <p:nvSpPr>
          <p:cNvPr id="163" name="Google Shape;163;p22"/>
          <p:cNvSpPr txBox="1"/>
          <p:nvPr/>
        </p:nvSpPr>
        <p:spPr>
          <a:xfrm>
            <a:off x="2674500" y="1879450"/>
            <a:ext cx="69711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rgbClr val="333333"/>
                </a:solidFill>
                <a:highlight>
                  <a:srgbClr val="FFFFFF"/>
                </a:highlight>
              </a:rPr>
              <a:t>mencapai keamanan dan kestabilan</a:t>
            </a:r>
            <a:endParaRPr sz="1700">
              <a:latin typeface="Open Sans"/>
              <a:ea typeface="Open Sans"/>
              <a:cs typeface="Open Sans"/>
              <a:sym typeface="Open Sans"/>
            </a:endParaRPr>
          </a:p>
        </p:txBody>
      </p:sp>
      <p:sp>
        <p:nvSpPr>
          <p:cNvPr id="164" name="Google Shape;164;p22"/>
          <p:cNvSpPr txBox="1"/>
          <p:nvPr/>
        </p:nvSpPr>
        <p:spPr>
          <a:xfrm>
            <a:off x="3976050" y="2805325"/>
            <a:ext cx="43680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rgbClr val="333333"/>
                </a:solidFill>
                <a:highlight>
                  <a:srgbClr val="FFFFFF"/>
                </a:highlight>
              </a:rPr>
              <a:t>undang-undang negara dijamin pula oleh institusi kehakiman yang bebas dan berwibawa.</a:t>
            </a:r>
            <a:endParaRPr sz="1700">
              <a:latin typeface="Open Sans"/>
              <a:ea typeface="Open Sans"/>
              <a:cs typeface="Open Sans"/>
              <a:sym typeface="Open Sans"/>
            </a:endParaRPr>
          </a:p>
        </p:txBody>
      </p:sp>
      <p:sp>
        <p:nvSpPr>
          <p:cNvPr id="165" name="Google Shape;165;p22"/>
          <p:cNvSpPr txBox="1"/>
          <p:nvPr/>
        </p:nvSpPr>
        <p:spPr>
          <a:xfrm>
            <a:off x="4045350" y="3618625"/>
            <a:ext cx="4229400" cy="81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rgbClr val="333333"/>
                </a:solidFill>
                <a:highlight>
                  <a:srgbClr val="FFFFFF"/>
                </a:highlight>
              </a:rPr>
              <a:t>menjamin kehidupan anggota masyarakat agar dapat hidup dalam suasana yang teratur dan selamat</a:t>
            </a:r>
            <a:endParaRPr sz="1700">
              <a:latin typeface="Open Sans"/>
              <a:ea typeface="Open Sans"/>
              <a:cs typeface="Open Sans"/>
              <a:sym typeface="Open Sans"/>
            </a:endParaRPr>
          </a:p>
        </p:txBody>
      </p:sp>
    </p:spTree>
  </p:cSld>
  <p:clrMapOvr>
    <a:masterClrMapping/>
  </p:clrMapOvr>
  <mc:AlternateContent xmlns:mc="http://schemas.openxmlformats.org/markup-compatibility/2006">
    <mc:Choice xmlns:p14="http://schemas.microsoft.com/office/powerpoint/2010/main" Requires="p14">
      <p:transition spd="slow" p14:dur="2000" advTm="43615"/>
    </mc:Choice>
    <mc:Fallback>
      <p:transition spd="slow" advTm="43615"/>
    </mc:Fallback>
  </mc:AlternateContent>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757</Words>
  <Application>Microsoft Office PowerPoint</Application>
  <PresentationFormat>On-screen Show (16:9)</PresentationFormat>
  <Paragraphs>86</Paragraphs>
  <Slides>14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EB Garamond</vt:lpstr>
      <vt:lpstr>Times New Roman</vt:lpstr>
      <vt:lpstr>Comic Sans MS</vt:lpstr>
      <vt:lpstr>Pacifico</vt:lpstr>
      <vt:lpstr>Calibri</vt:lpstr>
      <vt:lpstr>Playfair Display</vt:lpstr>
      <vt:lpstr>Arial</vt:lpstr>
      <vt:lpstr>Roboto</vt:lpstr>
      <vt:lpstr>Permanent Marker</vt:lpstr>
      <vt:lpstr>Open Sans</vt:lpstr>
      <vt:lpstr>Courier New</vt:lpstr>
      <vt:lpstr>Economica</vt:lpstr>
      <vt:lpstr>Spectral</vt:lpstr>
      <vt:lpstr>Luxe</vt:lpstr>
      <vt:lpstr>UHIS1022-73 FALSAFAH DAN ISU SEMASA</vt:lpstr>
      <vt:lpstr>PowerPoint Presentation</vt:lpstr>
      <vt:lpstr>Asal-usul Rukun Negara</vt:lpstr>
      <vt:lpstr>PowerPoint Presentation</vt:lpstr>
      <vt:lpstr>MATLAMAT RUKUN NEGARA</vt:lpstr>
      <vt:lpstr>PowerPoint Presentation</vt:lpstr>
      <vt:lpstr>PowerPoint Presentation</vt:lpstr>
      <vt:lpstr>PowerPoint Presentation</vt:lpstr>
      <vt:lpstr>PowerPoint Presentation</vt:lpstr>
      <vt:lpstr>PowerPoint Presentation</vt:lpstr>
      <vt:lpstr>CARA MENERAPKAN RUKUN NEGARA DALAM KEHIDUPAN</vt:lpstr>
      <vt:lpstr>Kepentingan Menghayati Rukun Negara</vt:lpstr>
      <vt:lpstr>Kesimpulan Rukun negara ialah teras dalam membentuk negara Malaysia. Rukun negara ialah elemen yang sangat kritikal dalam mengekalkan keamanan yang dikecapi sejak Malaysia merdeka. Tanpa rukun negara, rakyat tidak akan ada pegangan yang kukuh dan pastinya pembentukan negara ini akan menjadi satu bencana. Rukun negara juga dapat membentuk insan yang cinta akan negara kerana dengan memahami segala sejarah dan kepentingan rukun negara, individu tersebut pasti akan berasa bangga dengan negara ini seterusnya, berusaha untuk membantu dalam memajukan negara ini dalam pelbagai bidang.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UHIS1022-73 FALSAFAH DAN ISU SEMASA</dc:title>
  <dc:creator>Nayli Nabihah</dc:creator>
  <cp:lastModifiedBy>Nayli Nabihah</cp:lastModifiedBy>
  <cp:revision>5</cp:revision>
  <dcterms:modified xsi:type="dcterms:W3CDTF">2021-01-26T08:43:22Z</dcterms:modified>
</cp:coreProperties>
</file>