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modernComment_145_5AD1D455.xml" ContentType="application/vnd.ms-powerpoint.comments+xml"/>
  <Override PartName="/ppt/notesSlides/notesSlide6.xml" ContentType="application/vnd.openxmlformats-officedocument.presentationml.notesSlide+xml"/>
  <Override PartName="/ppt/comments/modernComment_154_C507E6A5.xml" ContentType="application/vnd.ms-powerpoint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modernComment_157_257D1741.xml" ContentType="application/vnd.ms-powerpoint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21" r:id="rId2"/>
    <p:sldId id="270" r:id="rId3"/>
    <p:sldId id="256" r:id="rId4"/>
    <p:sldId id="267" r:id="rId5"/>
    <p:sldId id="269" r:id="rId6"/>
    <p:sldId id="337" r:id="rId7"/>
    <p:sldId id="326" r:id="rId8"/>
    <p:sldId id="348" r:id="rId9"/>
    <p:sldId id="327" r:id="rId10"/>
    <p:sldId id="328" r:id="rId11"/>
    <p:sldId id="275" r:id="rId12"/>
    <p:sldId id="325" r:id="rId13"/>
    <p:sldId id="338" r:id="rId14"/>
    <p:sldId id="340" r:id="rId15"/>
    <p:sldId id="330" r:id="rId16"/>
    <p:sldId id="332" r:id="rId17"/>
    <p:sldId id="333" r:id="rId18"/>
    <p:sldId id="334" r:id="rId19"/>
    <p:sldId id="342" r:id="rId20"/>
    <p:sldId id="343" r:id="rId21"/>
    <p:sldId id="344" r:id="rId22"/>
    <p:sldId id="345" r:id="rId23"/>
    <p:sldId id="347" r:id="rId24"/>
    <p:sldId id="346" r:id="rId25"/>
    <p:sldId id="261" r:id="rId26"/>
    <p:sldId id="335" r:id="rId27"/>
    <p:sldId id="259" r:id="rId28"/>
    <p:sldId id="268" r:id="rId29"/>
    <p:sldId id="341" r:id="rId30"/>
    <p:sldId id="31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hapter 1" id="{C2423AAB-0453-4E87-B2A5-27F2BEE8A1F3}">
          <p14:sldIdLst>
            <p14:sldId id="321"/>
            <p14:sldId id="270"/>
            <p14:sldId id="256"/>
            <p14:sldId id="267"/>
            <p14:sldId id="269"/>
            <p14:sldId id="337"/>
          </p14:sldIdLst>
        </p14:section>
        <p14:section name="Chapter 2" id="{E50AECCC-9B6B-43AC-A906-5598EE86A866}">
          <p14:sldIdLst>
            <p14:sldId id="326"/>
            <p14:sldId id="348"/>
            <p14:sldId id="327"/>
            <p14:sldId id="328"/>
            <p14:sldId id="275"/>
          </p14:sldIdLst>
        </p14:section>
        <p14:section name="Chapter 3" id="{5E14D32B-F44F-4105-BD4C-2518745796E7}">
          <p14:sldIdLst>
            <p14:sldId id="325"/>
            <p14:sldId id="338"/>
            <p14:sldId id="340"/>
          </p14:sldIdLst>
        </p14:section>
        <p14:section name="Chapter 4" id="{A3B557EA-4D97-499B-BE95-5D929D3E6684}">
          <p14:sldIdLst>
            <p14:sldId id="330"/>
            <p14:sldId id="332"/>
            <p14:sldId id="333"/>
            <p14:sldId id="334"/>
            <p14:sldId id="342"/>
            <p14:sldId id="343"/>
            <p14:sldId id="344"/>
            <p14:sldId id="345"/>
            <p14:sldId id="347"/>
            <p14:sldId id="346"/>
            <p14:sldId id="261"/>
            <p14:sldId id="335"/>
            <p14:sldId id="259"/>
          </p14:sldIdLst>
        </p14:section>
        <p14:section name="Chapter 5 Conclusion" id="{F94D470E-2B49-4AD2-9D43-3F75C1D8597D}">
          <p14:sldIdLst>
            <p14:sldId id="268"/>
            <p14:sldId id="341"/>
            <p14:sldId id="31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B238AD8-4A79-3F95-DA11-B1EA160A438B}" name="Rui Kee Loke" initials="RKL" userId="5258a81f55a81586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2F2F2"/>
    <a:srgbClr val="6C1D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43" autoAdjust="0"/>
    <p:restoredTop sz="86797" autoAdjust="0"/>
  </p:normalViewPr>
  <p:slideViewPr>
    <p:cSldViewPr snapToGrid="0">
      <p:cViewPr varScale="1">
        <p:scale>
          <a:sx n="71" d="100"/>
          <a:sy n="71" d="100"/>
        </p:scale>
        <p:origin x="898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modernComment_145_5AD1D45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CD53226-237B-4C24-B7E2-FF09351DDD08}" authorId="{8B238AD8-4A79-3F95-DA11-B1EA160A438B}" created="2024-06-24T03:55:54.921">
    <pc:sldMkLst xmlns:pc="http://schemas.microsoft.com/office/powerpoint/2013/main/command">
      <pc:docMk/>
      <pc:sldMk cId="1523700821" sldId="325"/>
    </pc:sldMkLst>
    <p188:txBody>
      <a:bodyPr/>
      <a:lstStyle/>
      <a:p>
        <a:r>
          <a:rPr lang="en-MY"/>
          <a:t>Increase the font</a:t>
        </a:r>
      </a:p>
    </p188:txBody>
  </p188:cm>
</p188:cmLst>
</file>

<file path=ppt/comments/modernComment_154_C507E6A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1E5CB5D-233A-4834-A9E8-BBE76B943701}" authorId="{8B238AD8-4A79-3F95-DA11-B1EA160A438B}" created="2024-06-24T03:56:22.606">
    <pc:sldMkLst xmlns:pc="http://schemas.microsoft.com/office/powerpoint/2013/main/command">
      <pc:docMk/>
      <pc:sldMk cId="3305629349" sldId="340"/>
    </pc:sldMkLst>
    <p188:txBody>
      <a:bodyPr/>
      <a:lstStyle/>
      <a:p>
        <a:r>
          <a:rPr lang="en-MY"/>
          <a:t>Explain what is TP and TN in my case</a:t>
        </a:r>
      </a:p>
    </p188:txBody>
  </p188:cm>
</p188:cmLst>
</file>

<file path=ppt/comments/modernComment_157_257D174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711D1F2-E2C7-4D9D-887F-5C853BD128CD}" authorId="{8B238AD8-4A79-3F95-DA11-B1EA160A438B}" created="2024-06-26T14:50:16.32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628954945" sldId="343"/>
      <ac:spMk id="16" creationId="{1CA892D1-E745-BD0B-1E09-794B6F64D999}"/>
      <ac:txMk cp="14" len="25">
        <ac:context len="746" hash="908346854"/>
      </ac:txMk>
    </ac:txMkLst>
    <p188:pos x="2585545" y="837216"/>
    <p188:txBody>
      <a:bodyPr/>
      <a:lstStyle/>
      <a:p>
        <a:r>
          <a:rPr lang="en-MY"/>
          <a:t>Check back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509BF-53EE-4D84-844F-BEC1430829BC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B6879-5321-45FF-A6AE-E6B1BB62C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741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B6879-5321-45FF-A6AE-E6B1BB62CB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666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Zhou, K., Huang, X., Song, Q., Chen, R. and Hu, X., 2022. Auto-</a:t>
            </a:r>
            <a:r>
              <a:rPr lang="en-US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gnn</a:t>
            </a:r>
            <a: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: Neural architecture search of graph neural networks. </a:t>
            </a:r>
            <a:r>
              <a:rPr lang="en-US" b="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Frontiers in big Data</a:t>
            </a:r>
            <a: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 </a:t>
            </a:r>
            <a:r>
              <a:rPr lang="en-US" b="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5</a:t>
            </a:r>
            <a: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p.1029307.</a:t>
            </a:r>
          </a:p>
          <a:p>
            <a:r>
              <a:rPr lang="en-MY" dirty="0"/>
              <a:t>https://www.nature.com/articles/s41598-024-59620-4#Sec3 </a:t>
            </a:r>
          </a:p>
          <a:p>
            <a:r>
              <a:rPr lang="en-MY" dirty="0"/>
              <a:t>Vik, D., </a:t>
            </a:r>
            <a:r>
              <a:rPr lang="en-MY" dirty="0" err="1"/>
              <a:t>Pii</a:t>
            </a:r>
            <a:r>
              <a:rPr lang="en-MY" dirty="0"/>
              <a:t>, D., </a:t>
            </a:r>
            <a:r>
              <a:rPr lang="en-MY" dirty="0" err="1"/>
              <a:t>Mudaliar</a:t>
            </a:r>
            <a:r>
              <a:rPr lang="en-MY" dirty="0"/>
              <a:t>, C., </a:t>
            </a:r>
            <a:r>
              <a:rPr lang="en-MY" dirty="0" err="1"/>
              <a:t>Nørregaard</a:t>
            </a:r>
            <a:r>
              <a:rPr lang="en-MY" dirty="0"/>
              <a:t>-Madsen, M. and </a:t>
            </a:r>
            <a:r>
              <a:rPr lang="en-MY" dirty="0" err="1"/>
              <a:t>Kontijevskis</a:t>
            </a:r>
            <a:r>
              <a:rPr lang="en-MY" dirty="0"/>
              <a:t>, A., 2024. Performance and robustness of small molecule retention time prediction with molecular graph neural networks in industrial drug discovery campaigns. Scientific Reports, 14(1), p.8733.</a:t>
            </a:r>
          </a:p>
          <a:p>
            <a:endParaRPr lang="en-MY" dirty="0"/>
          </a:p>
          <a:p>
            <a:r>
              <a:rPr lang="en-MY" dirty="0"/>
              <a:t>Hyper: https://pubs.acs.org/doi/full/10.1021/acsomega.3c10459</a:t>
            </a:r>
          </a:p>
          <a:p>
            <a:r>
              <a:rPr lang="en-MY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Sutthibutpong</a:t>
            </a:r>
            <a:r>
              <a:rPr lang="en-MY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T., </a:t>
            </a:r>
            <a:r>
              <a:rPr lang="en-MY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Posansee</a:t>
            </a:r>
            <a:r>
              <a:rPr lang="en-MY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K., </a:t>
            </a:r>
            <a:r>
              <a:rPr lang="en-MY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Liangruksa</a:t>
            </a:r>
            <a:r>
              <a:rPr lang="en-MY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M., </a:t>
            </a:r>
            <a:r>
              <a:rPr lang="en-MY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Termsaithong</a:t>
            </a:r>
            <a:r>
              <a:rPr lang="en-MY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T., </a:t>
            </a:r>
            <a:r>
              <a:rPr lang="en-MY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Piyayotai</a:t>
            </a:r>
            <a:r>
              <a:rPr lang="en-MY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S., </a:t>
            </a:r>
            <a:r>
              <a:rPr lang="en-MY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Phitsuwan</a:t>
            </a:r>
            <a:r>
              <a:rPr lang="en-MY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P., </a:t>
            </a:r>
            <a:r>
              <a:rPr lang="en-MY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Saparpakorn</a:t>
            </a:r>
            <a:r>
              <a:rPr lang="en-MY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P., </a:t>
            </a:r>
            <a:r>
              <a:rPr lang="en-MY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Hannongbua</a:t>
            </a:r>
            <a:r>
              <a:rPr lang="en-MY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S. and </a:t>
            </a:r>
            <a:r>
              <a:rPr lang="en-MY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Laomettachit</a:t>
            </a:r>
            <a:r>
              <a:rPr lang="en-MY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T., 2024. Combining Deep Learning and Structural </a:t>
            </a:r>
            <a:r>
              <a:rPr lang="en-MY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Modeling</a:t>
            </a:r>
            <a:r>
              <a:rPr lang="en-MY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to Identify Potential Acetylcholinesterase Inhibitors from Hericium </a:t>
            </a:r>
            <a:r>
              <a:rPr lang="en-MY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erinaceus</a:t>
            </a:r>
            <a:r>
              <a:rPr lang="en-MY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 </a:t>
            </a:r>
            <a:r>
              <a:rPr lang="en-MY" b="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ACS omega</a:t>
            </a:r>
            <a:r>
              <a:rPr lang="en-MY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 </a:t>
            </a:r>
            <a:r>
              <a:rPr lang="en-MY" b="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9</a:t>
            </a:r>
            <a:r>
              <a:rPr lang="en-MY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(14), pp.16311-16321.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B6879-5321-45FF-A6AE-E6B1BB62CBA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62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Overall performance is quite good. However, the question of whether the sequential information and molecular features is included remains a question.</a:t>
            </a:r>
          </a:p>
          <a:p>
            <a:endParaRPr lang="en-US" dirty="0"/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B6879-5321-45FF-A6AE-E6B1BB62CB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16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Overall performance is quite good. However, the question of whether the sequential information and molecular features is included remains a question.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B6879-5321-45FF-A6AE-E6B1BB62CB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62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B6879-5321-45FF-A6AE-E6B1BB62CB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127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This shows GNN is viable in various tasks in drug discovery 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B6879-5321-45FF-A6AE-E6B1BB62CB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9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Accuracy = Overall performance</a:t>
            </a:r>
          </a:p>
          <a:p>
            <a:r>
              <a:rPr lang="en-US" dirty="0"/>
              <a:t>F1-score = combining precision and recall into a single metric, suitable for imbalanced dataset</a:t>
            </a:r>
          </a:p>
          <a:p>
            <a:r>
              <a:rPr lang="en-US" dirty="0"/>
              <a:t>ROC-AUC = suitable for imbalanced dataset</a:t>
            </a:r>
          </a:p>
          <a:p>
            <a:endParaRPr lang="en-US" dirty="0"/>
          </a:p>
          <a:p>
            <a:r>
              <a:rPr lang="en-US" altLang="zh-CN" dirty="0"/>
              <a:t>Long answer</a:t>
            </a:r>
          </a:p>
          <a:p>
            <a:r>
              <a:rPr lang="en-US" dirty="0"/>
              <a:t>F1-score=balances the trade-off between precision and recall, making it a suitable metric when you need to consider both false positives and false negatives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B6879-5321-45FF-A6AE-E6B1BB62CB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865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ways to check for duplicated data: </a:t>
            </a:r>
            <a:br>
              <a:rPr lang="en-US" dirty="0"/>
            </a:br>
            <a:r>
              <a:rPr lang="en-US" sz="1800" dirty="0">
                <a:effectLst/>
                <a:latin typeface="Segoe UI" panose="020B0502040204020203" pitchFamily="34" charset="0"/>
              </a:rPr>
              <a:t>1. use </a:t>
            </a:r>
            <a:r>
              <a:rPr lang="en-US" sz="1800" dirty="0" err="1">
                <a:effectLst/>
                <a:latin typeface="Segoe UI" panose="020B0502040204020203" pitchFamily="34" charset="0"/>
              </a:rPr>
              <a:t>df.duplicated</a:t>
            </a:r>
            <a:r>
              <a:rPr lang="en-US" sz="1800" dirty="0">
                <a:effectLst/>
                <a:latin typeface="Segoe UI" panose="020B0502040204020203" pitchFamily="34" charset="0"/>
              </a:rPr>
              <a:t>(). No duplicated rows detected.;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Segoe UI" panose="020B0502040204020203" pitchFamily="34" charset="0"/>
              </a:rPr>
              <a:t>2. check total number of rows vs unique rows based on column SMILES</a:t>
            </a:r>
            <a:endParaRPr lang="en-US" sz="1800" dirty="0">
              <a:effectLst/>
              <a:latin typeface="Arial" panose="020B0604020202020204" pitchFamily="34" charset="0"/>
            </a:endParaRPr>
          </a:p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B6879-5321-45FF-A6AE-E6B1BB62CB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190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B6879-5321-45FF-A6AE-E6B1BB62CBA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97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Explain a bit on the graph. What the color and the feature represents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B6879-5321-45FF-A6AE-E6B1BB62CBA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39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sv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tiff"/><Relationship Id="rId5" Type="http://schemas.openxmlformats.org/officeDocument/2006/relationships/image" Target="../media/image6.svg"/><Relationship Id="rId10" Type="http://schemas.openxmlformats.org/officeDocument/2006/relationships/image" Target="../media/image10.sv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A77FC49-908E-7282-71D1-FF9B45CC79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28041" y="-1428041"/>
            <a:ext cx="6880030" cy="97361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FB5ACA-D821-A539-94D6-EEC7337F3A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99000"/>
          </a:blip>
          <a:stretch>
            <a:fillRect/>
          </a:stretch>
        </p:blipFill>
        <p:spPr>
          <a:xfrm rot="10800000" flipV="1">
            <a:off x="59093" y="0"/>
            <a:ext cx="12073813" cy="310918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500D8EF-2DF1-88B7-4784-92F60D932A2D}"/>
              </a:ext>
            </a:extLst>
          </p:cNvPr>
          <p:cNvSpPr/>
          <p:nvPr userDrawn="1"/>
        </p:nvSpPr>
        <p:spPr>
          <a:xfrm rot="5400000">
            <a:off x="5953544" y="641578"/>
            <a:ext cx="284909" cy="12192000"/>
          </a:xfrm>
          <a:prstGeom prst="rect">
            <a:avLst/>
          </a:prstGeom>
          <a:solidFill>
            <a:srgbClr val="6C1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418E44-B184-3318-E83E-1ED0427C4C32}"/>
              </a:ext>
            </a:extLst>
          </p:cNvPr>
          <p:cNvSpPr txBox="1"/>
          <p:nvPr userDrawn="1"/>
        </p:nvSpPr>
        <p:spPr>
          <a:xfrm>
            <a:off x="5479363" y="6595121"/>
            <a:ext cx="13773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0" dirty="0">
                <a:solidFill>
                  <a:schemeClr val="bg1">
                    <a:lumMod val="95000"/>
                  </a:schemeClr>
                </a:solidFill>
                <a:ea typeface="Montserrat Semi" charset="0"/>
                <a:cs typeface="Montserrat Semi" charset="0"/>
              </a:rPr>
              <a:t>www.utm.my</a:t>
            </a:r>
            <a:endParaRPr lang="en-US" sz="1100" b="1" i="0" dirty="0">
              <a:solidFill>
                <a:schemeClr val="accent4"/>
              </a:solidFill>
              <a:ea typeface="Montserrat Semi" charset="0"/>
              <a:cs typeface="Montserrat Sem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644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C5A05E41-FECA-555C-4DA5-FBDABE88EA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9000"/>
          </a:blip>
          <a:stretch>
            <a:fillRect/>
          </a:stretch>
        </p:blipFill>
        <p:spPr>
          <a:xfrm rot="10800000" flipV="1">
            <a:off x="6764" y="1270"/>
            <a:ext cx="12073813" cy="310918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EFDB3D2-BABB-4614-ACBD-74206D54EFA7}"/>
              </a:ext>
            </a:extLst>
          </p:cNvPr>
          <p:cNvGrpSpPr/>
          <p:nvPr userDrawn="1"/>
        </p:nvGrpSpPr>
        <p:grpSpPr>
          <a:xfrm flipH="1">
            <a:off x="8896479" y="6438899"/>
            <a:ext cx="3295521" cy="419101"/>
            <a:chOff x="0" y="6438899"/>
            <a:chExt cx="4425450" cy="4191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3C9DBE5-42FF-593C-82CE-C4B2774E3AD0}"/>
                </a:ext>
              </a:extLst>
            </p:cNvPr>
            <p:cNvSpPr/>
            <p:nvPr userDrawn="1"/>
          </p:nvSpPr>
          <p:spPr>
            <a:xfrm>
              <a:off x="0" y="6438900"/>
              <a:ext cx="4115884" cy="419099"/>
            </a:xfrm>
            <a:prstGeom prst="rect">
              <a:avLst/>
            </a:prstGeom>
            <a:solidFill>
              <a:srgbClr val="6C1D3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ight Triangle 14">
              <a:extLst>
                <a:ext uri="{FF2B5EF4-FFF2-40B4-BE49-F238E27FC236}">
                  <a16:creationId xmlns:a16="http://schemas.microsoft.com/office/drawing/2014/main" id="{D8516993-C2D5-28D4-6E6E-D3A5B19FD20F}"/>
                </a:ext>
              </a:extLst>
            </p:cNvPr>
            <p:cNvSpPr/>
            <p:nvPr userDrawn="1"/>
          </p:nvSpPr>
          <p:spPr>
            <a:xfrm>
              <a:off x="4115884" y="6438899"/>
              <a:ext cx="309566" cy="419100"/>
            </a:xfrm>
            <a:prstGeom prst="rtTriangle">
              <a:avLst/>
            </a:prstGeom>
            <a:solidFill>
              <a:srgbClr val="6C1D3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EB218D0-0E4A-6601-1430-D75D1D898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974" y="2766218"/>
            <a:ext cx="10515600" cy="1325563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407DD1-72E8-53B4-A8B5-16105BC66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59E7-45DE-4A2D-ACFD-0D8C8BBAB79F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621DE3-618B-CDA6-C30A-1DB7F4E9C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568125-E5E8-EEE2-D064-3848DBBA6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2E74-8957-4046-8937-1199D0665174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F13517-FB38-BE9B-5A77-235BBF8CE8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878" y="283590"/>
            <a:ext cx="1468167" cy="49746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15FA5D2-1257-770C-1E2F-2CCA5238FD2A}"/>
              </a:ext>
            </a:extLst>
          </p:cNvPr>
          <p:cNvGrpSpPr/>
          <p:nvPr userDrawn="1"/>
        </p:nvGrpSpPr>
        <p:grpSpPr>
          <a:xfrm>
            <a:off x="11930388" y="4900065"/>
            <a:ext cx="261612" cy="1456285"/>
            <a:chOff x="-7479" y="4982614"/>
            <a:chExt cx="261612" cy="145628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9FA834-B150-3245-D347-588904243A5E}"/>
                </a:ext>
              </a:extLst>
            </p:cNvPr>
            <p:cNvSpPr/>
            <p:nvPr userDrawn="1"/>
          </p:nvSpPr>
          <p:spPr>
            <a:xfrm>
              <a:off x="-7479" y="4982614"/>
              <a:ext cx="261612" cy="145628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8EF11FA-4280-83FF-5E5F-70581310F2C4}"/>
                </a:ext>
              </a:extLst>
            </p:cNvPr>
            <p:cNvSpPr txBox="1"/>
            <p:nvPr userDrawn="1"/>
          </p:nvSpPr>
          <p:spPr>
            <a:xfrm rot="16200000">
              <a:off x="-565323" y="5578170"/>
              <a:ext cx="137730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i="0" dirty="0">
                  <a:solidFill>
                    <a:schemeClr val="bg1">
                      <a:lumMod val="95000"/>
                    </a:schemeClr>
                  </a:solidFill>
                  <a:ea typeface="Montserrat Semi" charset="0"/>
                  <a:cs typeface="Montserrat Semi" charset="0"/>
                </a:rPr>
                <a:t>www.utm.my</a:t>
              </a:r>
              <a:endParaRPr lang="en-US" sz="1100" b="1" i="0" dirty="0">
                <a:solidFill>
                  <a:schemeClr val="accent4"/>
                </a:solidFill>
                <a:ea typeface="Montserrat Semi" charset="0"/>
                <a:cs typeface="Montserrat Sem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1669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80EC996-29B5-35CD-CAA8-09FAAB535A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 flipV="1">
            <a:off x="4713261" y="1270"/>
            <a:ext cx="7112053" cy="183146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4E085B5-6456-E991-6904-BB25D1005185}"/>
              </a:ext>
            </a:extLst>
          </p:cNvPr>
          <p:cNvSpPr/>
          <p:nvPr userDrawn="1"/>
        </p:nvSpPr>
        <p:spPr>
          <a:xfrm>
            <a:off x="-38099" y="0"/>
            <a:ext cx="4764088" cy="6858000"/>
          </a:xfrm>
          <a:prstGeom prst="rect">
            <a:avLst/>
          </a:prstGeom>
          <a:solidFill>
            <a:srgbClr val="6C1D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B5AF6C-3A58-DD89-B778-7C9B4E493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771969" cy="1600200"/>
          </a:xfrm>
        </p:spPr>
        <p:txBody>
          <a:bodyPr anchor="b">
            <a:normAutofit/>
          </a:bodyPr>
          <a:lstStyle>
            <a:lvl1pPr>
              <a:defRPr sz="28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30643-5DEF-0301-05FB-43BFE7810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C84E7D-D23B-8AA6-561F-6482F0A12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77196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60D1C3-135E-09A0-2E54-EFBC9A5D9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59E7-45DE-4A2D-ACFD-0D8C8BBAB79F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E11F67-329D-954C-CD5C-1AA093EC2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5EB87E-06D7-61E3-D9E0-49BF14B3E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2E74-8957-4046-8937-1199D0665174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8EA7C3-CAA4-9F46-F633-CAA69D61B6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878" y="283590"/>
            <a:ext cx="1468167" cy="49746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DD1F696-3383-CCD0-5F6F-4B9E89375262}"/>
              </a:ext>
            </a:extLst>
          </p:cNvPr>
          <p:cNvSpPr/>
          <p:nvPr userDrawn="1"/>
        </p:nvSpPr>
        <p:spPr>
          <a:xfrm rot="5400000">
            <a:off x="1324286" y="3399184"/>
            <a:ext cx="6858000" cy="596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7DF8517-697A-D659-D645-CCC025297F18}"/>
              </a:ext>
            </a:extLst>
          </p:cNvPr>
          <p:cNvGrpSpPr/>
          <p:nvPr userDrawn="1"/>
        </p:nvGrpSpPr>
        <p:grpSpPr>
          <a:xfrm>
            <a:off x="11930388" y="4900065"/>
            <a:ext cx="261612" cy="1456285"/>
            <a:chOff x="-7479" y="4982614"/>
            <a:chExt cx="261612" cy="145628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28F6DD2-968A-9801-9B22-22DBD1C894E0}"/>
                </a:ext>
              </a:extLst>
            </p:cNvPr>
            <p:cNvSpPr/>
            <p:nvPr userDrawn="1"/>
          </p:nvSpPr>
          <p:spPr>
            <a:xfrm>
              <a:off x="-7479" y="4982614"/>
              <a:ext cx="261612" cy="145628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F835E16-0810-A050-7387-E04FC0CFD8C9}"/>
                </a:ext>
              </a:extLst>
            </p:cNvPr>
            <p:cNvSpPr txBox="1"/>
            <p:nvPr userDrawn="1"/>
          </p:nvSpPr>
          <p:spPr>
            <a:xfrm rot="16200000">
              <a:off x="-565323" y="5578170"/>
              <a:ext cx="137730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i="0" dirty="0">
                  <a:solidFill>
                    <a:schemeClr val="bg1">
                      <a:lumMod val="95000"/>
                    </a:schemeClr>
                  </a:solidFill>
                  <a:ea typeface="Montserrat Semi" charset="0"/>
                  <a:cs typeface="Montserrat Semi" charset="0"/>
                </a:rPr>
                <a:t>www.utm.my</a:t>
              </a:r>
              <a:endParaRPr lang="en-US" sz="1100" b="1" i="0" dirty="0">
                <a:solidFill>
                  <a:schemeClr val="accent4"/>
                </a:solidFill>
                <a:ea typeface="Montserrat Semi" charset="0"/>
                <a:cs typeface="Montserrat Sem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0109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BDE0F43-CB86-1C9B-53B1-54930B9BBD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 flipV="1">
            <a:off x="6765" y="1270"/>
            <a:ext cx="7112053" cy="1831461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38C0B1-8B0B-33DB-42B1-6BBD5950D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59E7-45DE-4A2D-ACFD-0D8C8BBAB79F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7F86FD-0946-30C8-BC74-577779A4D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2CEAC2-352E-92E4-C579-C2A59B694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2E74-8957-4046-8937-1199D0665174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A7D5CF-8052-62A2-8652-9E5660A058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878" y="283590"/>
            <a:ext cx="1468167" cy="49746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CEA865B-9359-931D-9136-36413785F784}"/>
              </a:ext>
            </a:extLst>
          </p:cNvPr>
          <p:cNvGrpSpPr/>
          <p:nvPr userDrawn="1"/>
        </p:nvGrpSpPr>
        <p:grpSpPr>
          <a:xfrm>
            <a:off x="11930388" y="4900065"/>
            <a:ext cx="261612" cy="1456285"/>
            <a:chOff x="-7479" y="4982614"/>
            <a:chExt cx="261612" cy="145628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90C6828-16EB-91B9-7078-52ADFDC0F2F1}"/>
                </a:ext>
              </a:extLst>
            </p:cNvPr>
            <p:cNvSpPr/>
            <p:nvPr userDrawn="1"/>
          </p:nvSpPr>
          <p:spPr>
            <a:xfrm>
              <a:off x="-7479" y="4982614"/>
              <a:ext cx="261612" cy="145628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BEA9D62-1A2E-5482-2A68-9FCEFEB913F9}"/>
                </a:ext>
              </a:extLst>
            </p:cNvPr>
            <p:cNvSpPr txBox="1"/>
            <p:nvPr userDrawn="1"/>
          </p:nvSpPr>
          <p:spPr>
            <a:xfrm rot="16200000">
              <a:off x="-565323" y="5578170"/>
              <a:ext cx="137730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i="0" dirty="0">
                  <a:solidFill>
                    <a:schemeClr val="bg1">
                      <a:lumMod val="95000"/>
                    </a:schemeClr>
                  </a:solidFill>
                  <a:ea typeface="Montserrat Semi" charset="0"/>
                  <a:cs typeface="Montserrat Semi" charset="0"/>
                </a:rPr>
                <a:t>www.utm.my</a:t>
              </a:r>
              <a:endParaRPr lang="en-US" sz="1100" b="1" i="0" dirty="0">
                <a:solidFill>
                  <a:schemeClr val="accent4"/>
                </a:solidFill>
                <a:ea typeface="Montserrat Semi" charset="0"/>
                <a:cs typeface="Montserrat Sem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9613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-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86208AF-0FB5-0709-9E4A-86BB9C81B267}"/>
              </a:ext>
            </a:extLst>
          </p:cNvPr>
          <p:cNvSpPr/>
          <p:nvPr userDrawn="1"/>
        </p:nvSpPr>
        <p:spPr>
          <a:xfrm>
            <a:off x="-38100" y="0"/>
            <a:ext cx="12230100" cy="6858000"/>
          </a:xfrm>
          <a:prstGeom prst="rect">
            <a:avLst/>
          </a:prstGeom>
          <a:solidFill>
            <a:srgbClr val="6C1D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7D46B25-0C92-A630-DD9E-0DC228627926}"/>
              </a:ext>
            </a:extLst>
          </p:cNvPr>
          <p:cNvGrpSpPr/>
          <p:nvPr userDrawn="1"/>
        </p:nvGrpSpPr>
        <p:grpSpPr>
          <a:xfrm>
            <a:off x="7180119" y="6473574"/>
            <a:ext cx="5011881" cy="390911"/>
            <a:chOff x="7180118" y="6489891"/>
            <a:chExt cx="5011881" cy="39091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A51D9DD-D54B-BD6E-1FC0-1E96064A7DD4}"/>
                </a:ext>
              </a:extLst>
            </p:cNvPr>
            <p:cNvSpPr/>
            <p:nvPr userDrawn="1"/>
          </p:nvSpPr>
          <p:spPr>
            <a:xfrm rot="10800000">
              <a:off x="7393415" y="6489891"/>
              <a:ext cx="4798584" cy="3909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id="{B12D63A4-B45F-D7EE-07AE-ED4F2AA9FBF6}"/>
                </a:ext>
              </a:extLst>
            </p:cNvPr>
            <p:cNvSpPr/>
            <p:nvPr userDrawn="1"/>
          </p:nvSpPr>
          <p:spPr>
            <a:xfrm rot="10800000" flipV="1">
              <a:off x="7180118" y="6489895"/>
              <a:ext cx="213299" cy="390907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E4DBBFF-D866-CE38-8CC8-48E42BA7EF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20" y="283589"/>
            <a:ext cx="1470825" cy="497461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38C0B1-8B0B-33DB-42B1-6BBD5950D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59E7-45DE-4A2D-ACFD-0D8C8BBAB79F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7F86FD-0946-30C8-BC74-577779A4D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2CEAC2-352E-92E4-C579-C2A59B694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2E74-8957-4046-8937-1199D0665174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EECA337-96B6-AF15-88CE-5A1B9B8EBDB6}"/>
              </a:ext>
            </a:extLst>
          </p:cNvPr>
          <p:cNvGrpSpPr/>
          <p:nvPr userDrawn="1"/>
        </p:nvGrpSpPr>
        <p:grpSpPr>
          <a:xfrm>
            <a:off x="-58882" y="0"/>
            <a:ext cx="2130820" cy="390908"/>
            <a:chOff x="-58882" y="0"/>
            <a:chExt cx="2130820" cy="39090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55327DB-3941-6535-2638-26DDF5148B23}"/>
                </a:ext>
              </a:extLst>
            </p:cNvPr>
            <p:cNvSpPr/>
            <p:nvPr userDrawn="1"/>
          </p:nvSpPr>
          <p:spPr>
            <a:xfrm>
              <a:off x="-58882" y="1"/>
              <a:ext cx="1921715" cy="3909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ight Triangle 13">
              <a:extLst>
                <a:ext uri="{FF2B5EF4-FFF2-40B4-BE49-F238E27FC236}">
                  <a16:creationId xmlns:a16="http://schemas.microsoft.com/office/drawing/2014/main" id="{751988F2-DBDB-53FA-2E8B-DE674D6D2B6A}"/>
                </a:ext>
              </a:extLst>
            </p:cNvPr>
            <p:cNvSpPr/>
            <p:nvPr userDrawn="1"/>
          </p:nvSpPr>
          <p:spPr>
            <a:xfrm flipV="1">
              <a:off x="1858639" y="0"/>
              <a:ext cx="213299" cy="390907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5B451E3-7C30-F7E8-27F1-20A1711850CE}"/>
              </a:ext>
            </a:extLst>
          </p:cNvPr>
          <p:cNvGrpSpPr/>
          <p:nvPr userDrawn="1"/>
        </p:nvGrpSpPr>
        <p:grpSpPr>
          <a:xfrm>
            <a:off x="11930388" y="4900065"/>
            <a:ext cx="261612" cy="1456285"/>
            <a:chOff x="-7479" y="4982614"/>
            <a:chExt cx="261612" cy="145628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AF9E3A6-8792-EBEF-E21F-6506CA347F72}"/>
                </a:ext>
              </a:extLst>
            </p:cNvPr>
            <p:cNvSpPr/>
            <p:nvPr userDrawn="1"/>
          </p:nvSpPr>
          <p:spPr>
            <a:xfrm>
              <a:off x="-7479" y="4982614"/>
              <a:ext cx="261612" cy="145628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2D7814D-56F3-7C85-157F-E73DAB5F0429}"/>
                </a:ext>
              </a:extLst>
            </p:cNvPr>
            <p:cNvSpPr txBox="1"/>
            <p:nvPr userDrawn="1"/>
          </p:nvSpPr>
          <p:spPr>
            <a:xfrm rot="16200000">
              <a:off x="-565323" y="5578170"/>
              <a:ext cx="137730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i="0" dirty="0">
                  <a:solidFill>
                    <a:schemeClr val="bg1">
                      <a:lumMod val="95000"/>
                    </a:schemeClr>
                  </a:solidFill>
                  <a:ea typeface="Montserrat Semi" charset="0"/>
                  <a:cs typeface="Montserrat Semi" charset="0"/>
                </a:rPr>
                <a:t>www.utm.my</a:t>
              </a:r>
              <a:endParaRPr lang="en-US" sz="1100" b="1" i="0" dirty="0">
                <a:solidFill>
                  <a:schemeClr val="accent4"/>
                </a:solidFill>
                <a:ea typeface="Montserrat Semi" charset="0"/>
                <a:cs typeface="Montserrat Sem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28284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450D105-3168-9AA2-1E36-18264E43F5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 flipV="1">
            <a:off x="6765" y="1270"/>
            <a:ext cx="7112053" cy="1831461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C3EA9C-34EA-199C-CEF0-8463AAE7D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59E7-45DE-4A2D-ACFD-0D8C8BBAB79F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6D9ED6-2507-9043-2434-14990C290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15142B-2BCF-3584-CF46-5568AF239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2E74-8957-4046-8937-1199D066517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117FA9-E26A-4F12-3480-6499E26C73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878" y="283590"/>
            <a:ext cx="1468167" cy="49746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2F26ABC-4A2D-3F29-949F-D733E61C91B2}"/>
              </a:ext>
            </a:extLst>
          </p:cNvPr>
          <p:cNvGrpSpPr/>
          <p:nvPr userDrawn="1"/>
        </p:nvGrpSpPr>
        <p:grpSpPr>
          <a:xfrm>
            <a:off x="11930388" y="4900065"/>
            <a:ext cx="261612" cy="1456285"/>
            <a:chOff x="-7479" y="4982614"/>
            <a:chExt cx="261612" cy="145628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0ED001F-8063-F3C7-2FEF-E453A15D6F8A}"/>
                </a:ext>
              </a:extLst>
            </p:cNvPr>
            <p:cNvSpPr/>
            <p:nvPr userDrawn="1"/>
          </p:nvSpPr>
          <p:spPr>
            <a:xfrm>
              <a:off x="-7479" y="4982614"/>
              <a:ext cx="261612" cy="145628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8584E66-4123-80C8-F229-404A09AEC330}"/>
                </a:ext>
              </a:extLst>
            </p:cNvPr>
            <p:cNvSpPr txBox="1"/>
            <p:nvPr userDrawn="1"/>
          </p:nvSpPr>
          <p:spPr>
            <a:xfrm rot="16200000">
              <a:off x="-565323" y="5578170"/>
              <a:ext cx="137730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i="0" dirty="0">
                  <a:solidFill>
                    <a:schemeClr val="bg1">
                      <a:lumMod val="95000"/>
                    </a:schemeClr>
                  </a:solidFill>
                  <a:ea typeface="Montserrat Semi" charset="0"/>
                  <a:cs typeface="Montserrat Semi" charset="0"/>
                </a:rPr>
                <a:t>www.utm.my</a:t>
              </a:r>
              <a:endParaRPr lang="en-US" sz="1100" b="1" i="0" dirty="0">
                <a:solidFill>
                  <a:schemeClr val="accent4"/>
                </a:solidFill>
                <a:ea typeface="Montserrat Semi" charset="0"/>
                <a:cs typeface="Montserrat Semi" charset="0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812957FA-0954-130C-016A-4BAA3351102F}"/>
              </a:ext>
            </a:extLst>
          </p:cNvPr>
          <p:cNvSpPr/>
          <p:nvPr userDrawn="1"/>
        </p:nvSpPr>
        <p:spPr>
          <a:xfrm rot="5400000">
            <a:off x="6073139" y="761174"/>
            <a:ext cx="45719" cy="12192000"/>
          </a:xfrm>
          <a:prstGeom prst="rect">
            <a:avLst/>
          </a:prstGeom>
          <a:solidFill>
            <a:srgbClr val="6C1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B5F1816-5F6B-7928-15B1-1910931B2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781051"/>
            <a:ext cx="10515600" cy="1325563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3350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450D105-3168-9AA2-1E36-18264E43F5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 flipV="1">
            <a:off x="6765" y="1270"/>
            <a:ext cx="7112053" cy="1831461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C3EA9C-34EA-199C-CEF0-8463AAE7D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59E7-45DE-4A2D-ACFD-0D8C8BBAB79F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6D9ED6-2507-9043-2434-14990C290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15142B-2BCF-3584-CF46-5568AF239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2E74-8957-4046-8937-1199D066517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117FA9-E26A-4F12-3480-6499E26C73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878" y="283590"/>
            <a:ext cx="1468167" cy="49746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2F26ABC-4A2D-3F29-949F-D733E61C91B2}"/>
              </a:ext>
            </a:extLst>
          </p:cNvPr>
          <p:cNvGrpSpPr/>
          <p:nvPr userDrawn="1"/>
        </p:nvGrpSpPr>
        <p:grpSpPr>
          <a:xfrm>
            <a:off x="11930388" y="4900065"/>
            <a:ext cx="261612" cy="1456285"/>
            <a:chOff x="-7479" y="4982614"/>
            <a:chExt cx="261612" cy="145628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0ED001F-8063-F3C7-2FEF-E453A15D6F8A}"/>
                </a:ext>
              </a:extLst>
            </p:cNvPr>
            <p:cNvSpPr/>
            <p:nvPr userDrawn="1"/>
          </p:nvSpPr>
          <p:spPr>
            <a:xfrm>
              <a:off x="-7479" y="4982614"/>
              <a:ext cx="261612" cy="145628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8584E66-4123-80C8-F229-404A09AEC330}"/>
                </a:ext>
              </a:extLst>
            </p:cNvPr>
            <p:cNvSpPr txBox="1"/>
            <p:nvPr userDrawn="1"/>
          </p:nvSpPr>
          <p:spPr>
            <a:xfrm rot="16200000">
              <a:off x="-565323" y="5578170"/>
              <a:ext cx="137730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i="0" dirty="0">
                  <a:solidFill>
                    <a:schemeClr val="bg1">
                      <a:lumMod val="95000"/>
                    </a:schemeClr>
                  </a:solidFill>
                  <a:ea typeface="Montserrat Semi" charset="0"/>
                  <a:cs typeface="Montserrat Semi" charset="0"/>
                </a:rPr>
                <a:t>www.utm.my</a:t>
              </a:r>
              <a:endParaRPr lang="en-US" sz="1100" b="1" i="0" dirty="0">
                <a:solidFill>
                  <a:schemeClr val="accent4"/>
                </a:solidFill>
                <a:ea typeface="Montserrat Semi" charset="0"/>
                <a:cs typeface="Montserrat Semi" charset="0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CAE4AFB9-D289-5BB8-FC6E-3A98AE611BFD}"/>
              </a:ext>
            </a:extLst>
          </p:cNvPr>
          <p:cNvSpPr/>
          <p:nvPr userDrawn="1"/>
        </p:nvSpPr>
        <p:spPr>
          <a:xfrm rot="5400000">
            <a:off x="6079906" y="-6086095"/>
            <a:ext cx="45719" cy="12192000"/>
          </a:xfrm>
          <a:prstGeom prst="rect">
            <a:avLst/>
          </a:prstGeom>
          <a:solidFill>
            <a:srgbClr val="6C1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59C5E7F-48AB-BACC-5157-81B702629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781051"/>
            <a:ext cx="10515600" cy="1325563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8661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0C8336-6E97-19E8-88CA-FE902FF18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59E7-45DE-4A2D-ACFD-0D8C8BBAB79F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0694A3-909C-4BC7-8684-CF6A8DF61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86F0-1709-92BF-CEC8-7DFA93F80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2E74-8957-4046-8937-1199D0665174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7993728-E209-C557-FA87-A687A2439D90}"/>
              </a:ext>
            </a:extLst>
          </p:cNvPr>
          <p:cNvGrpSpPr/>
          <p:nvPr userDrawn="1"/>
        </p:nvGrpSpPr>
        <p:grpSpPr>
          <a:xfrm>
            <a:off x="0" y="0"/>
            <a:ext cx="4323456" cy="7438348"/>
            <a:chOff x="0" y="0"/>
            <a:chExt cx="4323456" cy="7438348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C291997A-C196-DCDE-0EA0-51D4FDEDAD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0"/>
              <a:ext cx="3118649" cy="4463581"/>
            </a:xfrm>
            <a:prstGeom prst="rect">
              <a:avLst/>
            </a:prstGeom>
          </p:spPr>
        </p:pic>
        <p:sp>
          <p:nvSpPr>
            <p:cNvPr id="2" name="Parallelogram 1">
              <a:extLst>
                <a:ext uri="{FF2B5EF4-FFF2-40B4-BE49-F238E27FC236}">
                  <a16:creationId xmlns:a16="http://schemas.microsoft.com/office/drawing/2014/main" id="{14354985-0AB8-E860-28D0-17AD10E6B863}"/>
                </a:ext>
              </a:extLst>
            </p:cNvPr>
            <p:cNvSpPr/>
            <p:nvPr userDrawn="1"/>
          </p:nvSpPr>
          <p:spPr>
            <a:xfrm rot="8446488">
              <a:off x="1155879" y="3069975"/>
              <a:ext cx="2214654" cy="3120244"/>
            </a:xfrm>
            <a:prstGeom prst="parallelogram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9C95F9B9-2A5B-F93A-EA33-600D61519C46}"/>
                </a:ext>
              </a:extLst>
            </p:cNvPr>
            <p:cNvSpPr/>
            <p:nvPr userDrawn="1"/>
          </p:nvSpPr>
          <p:spPr>
            <a:xfrm rot="8446488">
              <a:off x="2539020" y="5497285"/>
              <a:ext cx="1784436" cy="1941063"/>
            </a:xfrm>
            <a:custGeom>
              <a:avLst/>
              <a:gdLst>
                <a:gd name="connsiteX0" fmla="*/ 0 w 2214654"/>
                <a:gd name="connsiteY0" fmla="*/ 3120244 h 3120244"/>
                <a:gd name="connsiteX1" fmla="*/ 553664 w 2214654"/>
                <a:gd name="connsiteY1" fmla="*/ 0 h 3120244"/>
                <a:gd name="connsiteX2" fmla="*/ 2214654 w 2214654"/>
                <a:gd name="connsiteY2" fmla="*/ 0 h 3120244"/>
                <a:gd name="connsiteX3" fmla="*/ 1660991 w 2214654"/>
                <a:gd name="connsiteY3" fmla="*/ 3120244 h 3120244"/>
                <a:gd name="connsiteX4" fmla="*/ 0 w 2214654"/>
                <a:gd name="connsiteY4" fmla="*/ 3120244 h 3120244"/>
                <a:gd name="connsiteX0" fmla="*/ 0 w 2214654"/>
                <a:gd name="connsiteY0" fmla="*/ 3120244 h 3120244"/>
                <a:gd name="connsiteX1" fmla="*/ 341522 w 2214654"/>
                <a:gd name="connsiteY1" fmla="*/ 1179181 h 3120244"/>
                <a:gd name="connsiteX2" fmla="*/ 2214654 w 2214654"/>
                <a:gd name="connsiteY2" fmla="*/ 0 h 3120244"/>
                <a:gd name="connsiteX3" fmla="*/ 1660991 w 2214654"/>
                <a:gd name="connsiteY3" fmla="*/ 3120244 h 3120244"/>
                <a:gd name="connsiteX4" fmla="*/ 0 w 2214654"/>
                <a:gd name="connsiteY4" fmla="*/ 3120244 h 3120244"/>
                <a:gd name="connsiteX0" fmla="*/ 0 w 1784436"/>
                <a:gd name="connsiteY0" fmla="*/ 1941063 h 1941063"/>
                <a:gd name="connsiteX1" fmla="*/ 341522 w 1784436"/>
                <a:gd name="connsiteY1" fmla="*/ 0 h 1941063"/>
                <a:gd name="connsiteX2" fmla="*/ 1784436 w 1784436"/>
                <a:gd name="connsiteY2" fmla="*/ 1205605 h 1941063"/>
                <a:gd name="connsiteX3" fmla="*/ 1660991 w 1784436"/>
                <a:gd name="connsiteY3" fmla="*/ 1941063 h 1941063"/>
                <a:gd name="connsiteX4" fmla="*/ 0 w 1784436"/>
                <a:gd name="connsiteY4" fmla="*/ 1941063 h 194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4436" h="1941063">
                  <a:moveTo>
                    <a:pt x="0" y="1941063"/>
                  </a:moveTo>
                  <a:lnTo>
                    <a:pt x="341522" y="0"/>
                  </a:lnTo>
                  <a:lnTo>
                    <a:pt x="1784436" y="1205605"/>
                  </a:lnTo>
                  <a:lnTo>
                    <a:pt x="1660991" y="1941063"/>
                  </a:lnTo>
                  <a:lnTo>
                    <a:pt x="0" y="194106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Graphic 14">
            <a:extLst>
              <a:ext uri="{FF2B5EF4-FFF2-40B4-BE49-F238E27FC236}">
                <a16:creationId xmlns:a16="http://schemas.microsoft.com/office/drawing/2014/main" id="{0B5606AF-41C6-0137-32A8-807A0A5D0D4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2126331" y="-1062392"/>
            <a:ext cx="2405080" cy="33850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AF4D5AD-886B-F49D-187E-EF188BA5C86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99000"/>
          </a:blip>
          <a:stretch>
            <a:fillRect/>
          </a:stretch>
        </p:blipFill>
        <p:spPr>
          <a:xfrm rot="5400000" flipV="1">
            <a:off x="-2602281" y="2616106"/>
            <a:ext cx="7046892" cy="1814681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ADB128DF-CD31-0CEB-4D7C-71A65806236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0800000">
            <a:off x="283211" y="3743462"/>
            <a:ext cx="2080701" cy="2978013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3FF214BE-EBD1-4C75-B559-2A68D3A7182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5400000">
            <a:off x="1830037" y="6046777"/>
            <a:ext cx="41910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49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E22F56BC-829B-3BC8-96F9-8B26B69F0F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33" b="797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D44EBC3-45F4-19C6-0AEB-16C907B4BCB5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12000">
                <a:srgbClr val="6C1D35">
                  <a:alpha val="68000"/>
                </a:srgbClr>
              </a:gs>
              <a:gs pos="77000">
                <a:schemeClr val="accent1">
                  <a:lumMod val="7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28AE63-F58B-C295-2F24-0E7B07553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59E7-45DE-4A2D-ACFD-0D8C8BBAB79F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D40798-1691-00D6-C3D9-64CC3EB82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1A835F-2749-4B9F-A9CB-5E0BF4302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2E74-8957-4046-8937-1199D0665174}" type="slidenum">
              <a:rPr lang="en-US" smtClean="0"/>
              <a:t>‹#›</a:t>
            </a:fld>
            <a:endParaRPr lang="en-US"/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BBA782F0-1339-9AD7-88E8-E482862A0C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 flipH="1">
            <a:off x="7112000" y="-35081"/>
            <a:ext cx="4917440" cy="6921189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955F31CF-FB2A-3612-E2CA-58665EF22E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 flipH="1">
            <a:off x="11268262" y="349094"/>
            <a:ext cx="2010036" cy="282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884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9A0EB9F-5240-3366-0373-E8B7C3C2A4FE}"/>
              </a:ext>
            </a:extLst>
          </p:cNvPr>
          <p:cNvSpPr/>
          <p:nvPr userDrawn="1"/>
        </p:nvSpPr>
        <p:spPr>
          <a:xfrm>
            <a:off x="0" y="-2"/>
            <a:ext cx="12230100" cy="6858001"/>
          </a:xfrm>
          <a:prstGeom prst="rect">
            <a:avLst/>
          </a:prstGeom>
          <a:solidFill>
            <a:srgbClr val="6C1D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AF7B2D7-FB34-55B3-113A-7F96DDA7A8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7"/>
          <a:stretch/>
        </p:blipFill>
        <p:spPr>
          <a:xfrm rot="16200000">
            <a:off x="2686050" y="-2686050"/>
            <a:ext cx="6858000" cy="122301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7B2BBA-3015-27B9-D210-D15544F2C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59E7-45DE-4A2D-ACFD-0D8C8BBAB79F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FAB71C-4835-3D07-2B7F-A7456A46C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DE7A9C-9AFC-99CF-42E5-627A58693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2E74-8957-4046-8937-1199D0665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643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ECAB3E7-A192-D902-B47D-B2CC33AF3A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9000"/>
          </a:blip>
          <a:stretch>
            <a:fillRect/>
          </a:stretch>
        </p:blipFill>
        <p:spPr>
          <a:xfrm rot="10800000" flipV="1">
            <a:off x="6764" y="1270"/>
            <a:ext cx="12073813" cy="3109189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9956ED8E-CF4D-D756-5FA9-5F3263853A9C}"/>
              </a:ext>
            </a:extLst>
          </p:cNvPr>
          <p:cNvGrpSpPr/>
          <p:nvPr userDrawn="1"/>
        </p:nvGrpSpPr>
        <p:grpSpPr>
          <a:xfrm>
            <a:off x="0" y="6438899"/>
            <a:ext cx="4425450" cy="419100"/>
            <a:chOff x="0" y="6438899"/>
            <a:chExt cx="4425450" cy="4191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185CCF7-2507-F40E-2E71-04B5C07C7F09}"/>
                </a:ext>
              </a:extLst>
            </p:cNvPr>
            <p:cNvSpPr/>
            <p:nvPr userDrawn="1"/>
          </p:nvSpPr>
          <p:spPr>
            <a:xfrm>
              <a:off x="0" y="6438900"/>
              <a:ext cx="4115884" cy="419099"/>
            </a:xfrm>
            <a:prstGeom prst="rect">
              <a:avLst/>
            </a:prstGeom>
            <a:solidFill>
              <a:srgbClr val="6C1D3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ight Triangle 27">
              <a:extLst>
                <a:ext uri="{FF2B5EF4-FFF2-40B4-BE49-F238E27FC236}">
                  <a16:creationId xmlns:a16="http://schemas.microsoft.com/office/drawing/2014/main" id="{891B4BFE-7090-CB15-ACE2-E76D3D5E6402}"/>
                </a:ext>
              </a:extLst>
            </p:cNvPr>
            <p:cNvSpPr/>
            <p:nvPr userDrawn="1"/>
          </p:nvSpPr>
          <p:spPr>
            <a:xfrm>
              <a:off x="4115884" y="6438899"/>
              <a:ext cx="309566" cy="419100"/>
            </a:xfrm>
            <a:prstGeom prst="rtTriangle">
              <a:avLst/>
            </a:prstGeom>
            <a:solidFill>
              <a:srgbClr val="6C1D3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796ACF-1284-B0D3-20AC-1A411B0BC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47751"/>
            <a:ext cx="10515600" cy="1500187"/>
          </a:xfrm>
        </p:spPr>
        <p:txBody>
          <a:bodyPr anchor="t">
            <a:norm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E66E6B-CFF2-F241-A3D1-4FD4DAC4F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814638"/>
            <a:ext cx="10515600" cy="33575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16DBAF-8EC8-76B5-BD68-4EE498D12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59E7-45DE-4A2D-ACFD-0D8C8BBAB79F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C1A71-0977-DB43-6672-9DD2B43F0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1AA75-9A52-677C-BAAB-361020BE4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2E74-8957-4046-8937-1199D0665174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4CA6469-707B-4B2D-CE38-C2E80563F8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878" y="283590"/>
            <a:ext cx="1468167" cy="497461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DB94ABDC-D409-D0CF-BFD9-E874B46B7EEF}"/>
              </a:ext>
            </a:extLst>
          </p:cNvPr>
          <p:cNvGrpSpPr/>
          <p:nvPr userDrawn="1"/>
        </p:nvGrpSpPr>
        <p:grpSpPr>
          <a:xfrm>
            <a:off x="0" y="0"/>
            <a:ext cx="2135014" cy="390908"/>
            <a:chOff x="0" y="0"/>
            <a:chExt cx="2135014" cy="39090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5CC8F0A-14AF-F65B-6D14-A51CBEFF1729}"/>
                </a:ext>
              </a:extLst>
            </p:cNvPr>
            <p:cNvSpPr/>
            <p:nvPr userDrawn="1"/>
          </p:nvSpPr>
          <p:spPr>
            <a:xfrm>
              <a:off x="0" y="1"/>
              <a:ext cx="1921715" cy="390907"/>
            </a:xfrm>
            <a:prstGeom prst="rect">
              <a:avLst/>
            </a:prstGeom>
            <a:solidFill>
              <a:srgbClr val="6C1D3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ight Triangle 22">
              <a:extLst>
                <a:ext uri="{FF2B5EF4-FFF2-40B4-BE49-F238E27FC236}">
                  <a16:creationId xmlns:a16="http://schemas.microsoft.com/office/drawing/2014/main" id="{7D170A48-ED14-4722-ED48-412F8B7C44AA}"/>
                </a:ext>
              </a:extLst>
            </p:cNvPr>
            <p:cNvSpPr/>
            <p:nvPr userDrawn="1"/>
          </p:nvSpPr>
          <p:spPr>
            <a:xfrm flipV="1">
              <a:off x="1921715" y="0"/>
              <a:ext cx="213299" cy="390907"/>
            </a:xfrm>
            <a:prstGeom prst="rtTriangle">
              <a:avLst/>
            </a:prstGeom>
            <a:solidFill>
              <a:srgbClr val="6C1D3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4B6D801-7EDC-E981-F405-040472A43AB5}"/>
              </a:ext>
            </a:extLst>
          </p:cNvPr>
          <p:cNvGrpSpPr/>
          <p:nvPr userDrawn="1"/>
        </p:nvGrpSpPr>
        <p:grpSpPr>
          <a:xfrm>
            <a:off x="11930388" y="4900065"/>
            <a:ext cx="261612" cy="1456285"/>
            <a:chOff x="-7479" y="4982614"/>
            <a:chExt cx="261612" cy="145628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90F7BDA-9A67-4500-FC96-D0DCA5669FC2}"/>
                </a:ext>
              </a:extLst>
            </p:cNvPr>
            <p:cNvSpPr/>
            <p:nvPr userDrawn="1"/>
          </p:nvSpPr>
          <p:spPr>
            <a:xfrm>
              <a:off x="-7479" y="4982614"/>
              <a:ext cx="261612" cy="145628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6D3808A-7510-8E14-D035-56A7CA6C58A0}"/>
                </a:ext>
              </a:extLst>
            </p:cNvPr>
            <p:cNvSpPr txBox="1"/>
            <p:nvPr userDrawn="1"/>
          </p:nvSpPr>
          <p:spPr>
            <a:xfrm rot="16200000">
              <a:off x="-565323" y="5578170"/>
              <a:ext cx="137730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i="0" dirty="0">
                  <a:solidFill>
                    <a:schemeClr val="bg1">
                      <a:lumMod val="95000"/>
                    </a:schemeClr>
                  </a:solidFill>
                  <a:ea typeface="Montserrat Semi" charset="0"/>
                  <a:cs typeface="Montserrat Semi" charset="0"/>
                </a:rPr>
                <a:t>www.utm.my</a:t>
              </a:r>
              <a:endParaRPr lang="en-US" sz="1100" b="1" i="0" dirty="0">
                <a:solidFill>
                  <a:schemeClr val="accent4"/>
                </a:solidFill>
                <a:ea typeface="Montserrat Semi" charset="0"/>
                <a:cs typeface="Montserrat Sem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226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45FB79D-2789-2E82-ACD5-FA141CFFB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9000"/>
          </a:blip>
          <a:stretch>
            <a:fillRect/>
          </a:stretch>
        </p:blipFill>
        <p:spPr>
          <a:xfrm rot="10800000" flipV="1">
            <a:off x="6764" y="1270"/>
            <a:ext cx="12073813" cy="31091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06C3F4-36B0-1561-8EFF-3B31A7774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81125"/>
          </a:xfrm>
        </p:spPr>
        <p:txBody>
          <a:bodyPr anchor="t">
            <a:normAutofit/>
          </a:bodyPr>
          <a:lstStyle>
            <a:lvl1pPr algn="l">
              <a:defRPr sz="40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C4E23C-BC64-3E31-C7C9-1CCB71C59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01118"/>
            <a:ext cx="9144000" cy="346175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BAAB4A-F681-D1CE-536F-A8600B878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59E7-45DE-4A2D-ACFD-0D8C8BBAB79F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2C815-2D69-C272-C63C-A195EBFE3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7A072-5E8E-BDBB-35CA-3A355E5D5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1D35"/>
                </a:solidFill>
              </a:defRPr>
            </a:lvl1pPr>
          </a:lstStyle>
          <a:p>
            <a:fld id="{B5912E74-8957-4046-8937-1199D066517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FB2FEB-1CDE-753F-3231-2131ED23FF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878" y="283590"/>
            <a:ext cx="1468167" cy="497461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60EA2A08-0768-E840-71C5-CB5BA198C844}"/>
              </a:ext>
            </a:extLst>
          </p:cNvPr>
          <p:cNvGrpSpPr/>
          <p:nvPr userDrawn="1"/>
        </p:nvGrpSpPr>
        <p:grpSpPr>
          <a:xfrm>
            <a:off x="0" y="336866"/>
            <a:ext cx="838200" cy="390908"/>
            <a:chOff x="0" y="585597"/>
            <a:chExt cx="838200" cy="39090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7FE56D3-CDFF-99C8-081E-21872711345C}"/>
                </a:ext>
              </a:extLst>
            </p:cNvPr>
            <p:cNvSpPr/>
            <p:nvPr userDrawn="1"/>
          </p:nvSpPr>
          <p:spPr>
            <a:xfrm>
              <a:off x="0" y="585598"/>
              <a:ext cx="624901" cy="390907"/>
            </a:xfrm>
            <a:prstGeom prst="rect">
              <a:avLst/>
            </a:prstGeom>
            <a:solidFill>
              <a:srgbClr val="6C1D3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ight Triangle 22">
              <a:extLst>
                <a:ext uri="{FF2B5EF4-FFF2-40B4-BE49-F238E27FC236}">
                  <a16:creationId xmlns:a16="http://schemas.microsoft.com/office/drawing/2014/main" id="{55D81439-E4CF-3498-4773-82E6A34DB949}"/>
                </a:ext>
              </a:extLst>
            </p:cNvPr>
            <p:cNvSpPr/>
            <p:nvPr userDrawn="1"/>
          </p:nvSpPr>
          <p:spPr>
            <a:xfrm flipV="1">
              <a:off x="624901" y="585597"/>
              <a:ext cx="213299" cy="390907"/>
            </a:xfrm>
            <a:prstGeom prst="rtTriangle">
              <a:avLst/>
            </a:prstGeom>
            <a:solidFill>
              <a:srgbClr val="6C1D3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F56CB3B-27D6-0844-017F-CFA08F52311B}"/>
              </a:ext>
            </a:extLst>
          </p:cNvPr>
          <p:cNvGrpSpPr/>
          <p:nvPr userDrawn="1"/>
        </p:nvGrpSpPr>
        <p:grpSpPr>
          <a:xfrm>
            <a:off x="11930388" y="4900065"/>
            <a:ext cx="261612" cy="1456285"/>
            <a:chOff x="-7479" y="4982614"/>
            <a:chExt cx="261612" cy="145628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45E31CA-977D-9659-5E4D-1E4EC75ABA70}"/>
                </a:ext>
              </a:extLst>
            </p:cNvPr>
            <p:cNvSpPr/>
            <p:nvPr userDrawn="1"/>
          </p:nvSpPr>
          <p:spPr>
            <a:xfrm>
              <a:off x="-7479" y="4982614"/>
              <a:ext cx="261612" cy="145628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B4385F2-2245-0F8C-C446-564E2DE5084A}"/>
                </a:ext>
              </a:extLst>
            </p:cNvPr>
            <p:cNvSpPr txBox="1"/>
            <p:nvPr userDrawn="1"/>
          </p:nvSpPr>
          <p:spPr>
            <a:xfrm rot="16200000">
              <a:off x="-565323" y="5578170"/>
              <a:ext cx="137730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i="0" dirty="0">
                  <a:solidFill>
                    <a:schemeClr val="bg1">
                      <a:lumMod val="95000"/>
                    </a:schemeClr>
                  </a:solidFill>
                  <a:ea typeface="Montserrat Semi" charset="0"/>
                  <a:cs typeface="Montserrat Semi" charset="0"/>
                </a:rPr>
                <a:t>www.utm.my</a:t>
              </a:r>
              <a:endParaRPr lang="en-US" sz="1100" b="1" i="0" dirty="0">
                <a:solidFill>
                  <a:schemeClr val="accent4"/>
                </a:solidFill>
                <a:ea typeface="Montserrat Semi" charset="0"/>
                <a:cs typeface="Montserrat Sem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5987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5386308-8E2B-C701-D9C5-CFF5B6D9F8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 flipV="1">
            <a:off x="6765" y="1270"/>
            <a:ext cx="7112053" cy="18314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8221F6-B30E-6574-4F98-77B2C4903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40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6BEFF-E786-80CC-C462-EC9F1C9C35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B6CF37-673E-EFC4-46AD-C8B8CC64E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59E7-45DE-4A2D-ACFD-0D8C8BBAB79F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3B8A85-2B88-6B89-6CF8-4D396AB7B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4774E-879A-AA6A-5AEF-0FD775B97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2E74-8957-4046-8937-1199D066517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F9B18A-4C13-213C-5ECD-7D00902A82F8}"/>
              </a:ext>
            </a:extLst>
          </p:cNvPr>
          <p:cNvSpPr/>
          <p:nvPr userDrawn="1"/>
        </p:nvSpPr>
        <p:spPr>
          <a:xfrm>
            <a:off x="3894421" y="21431"/>
            <a:ext cx="4460168" cy="256507"/>
          </a:xfrm>
          <a:prstGeom prst="rect">
            <a:avLst/>
          </a:prstGeom>
          <a:solidFill>
            <a:srgbClr val="6C1D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A0DAC0-1D7C-425C-A3EA-189775AB00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878" y="283590"/>
            <a:ext cx="1468167" cy="49746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A6FB34-FC21-998E-F2ED-B41CC15A4311}"/>
              </a:ext>
            </a:extLst>
          </p:cNvPr>
          <p:cNvSpPr/>
          <p:nvPr userDrawn="1"/>
        </p:nvSpPr>
        <p:spPr>
          <a:xfrm>
            <a:off x="-1" y="6808662"/>
            <a:ext cx="12249013" cy="1089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91E5DFC-83E6-86F2-21A3-C9353A831D94}"/>
              </a:ext>
            </a:extLst>
          </p:cNvPr>
          <p:cNvGrpSpPr/>
          <p:nvPr userDrawn="1"/>
        </p:nvGrpSpPr>
        <p:grpSpPr>
          <a:xfrm>
            <a:off x="11930388" y="4900065"/>
            <a:ext cx="261612" cy="1456285"/>
            <a:chOff x="-7479" y="4982614"/>
            <a:chExt cx="261612" cy="145628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0E6CDA0-D409-8B80-7C3D-EE78328F12C7}"/>
                </a:ext>
              </a:extLst>
            </p:cNvPr>
            <p:cNvSpPr/>
            <p:nvPr userDrawn="1"/>
          </p:nvSpPr>
          <p:spPr>
            <a:xfrm>
              <a:off x="-7479" y="4982614"/>
              <a:ext cx="261612" cy="145628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1DCC3F2-36B2-C662-DECB-01503AFCAA9E}"/>
                </a:ext>
              </a:extLst>
            </p:cNvPr>
            <p:cNvSpPr txBox="1"/>
            <p:nvPr userDrawn="1"/>
          </p:nvSpPr>
          <p:spPr>
            <a:xfrm rot="16200000">
              <a:off x="-565323" y="5578170"/>
              <a:ext cx="137730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i="0" dirty="0">
                  <a:solidFill>
                    <a:schemeClr val="bg1">
                      <a:lumMod val="95000"/>
                    </a:schemeClr>
                  </a:solidFill>
                  <a:ea typeface="Montserrat Semi" charset="0"/>
                  <a:cs typeface="Montserrat Semi" charset="0"/>
                </a:rPr>
                <a:t>www.utm.my</a:t>
              </a:r>
              <a:endParaRPr lang="en-US" sz="1100" b="1" i="0" dirty="0">
                <a:solidFill>
                  <a:schemeClr val="accent4"/>
                </a:solidFill>
                <a:ea typeface="Montserrat Semi" charset="0"/>
                <a:cs typeface="Montserrat Sem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8066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60D2230-4C54-C188-62C4-95CC76262B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 flipV="1">
            <a:off x="6765" y="1270"/>
            <a:ext cx="7112053" cy="183146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466CAA0-852B-2260-4E79-4DCDC5D3C474}"/>
              </a:ext>
            </a:extLst>
          </p:cNvPr>
          <p:cNvSpPr/>
          <p:nvPr userDrawn="1"/>
        </p:nvSpPr>
        <p:spPr>
          <a:xfrm>
            <a:off x="-38100" y="1690688"/>
            <a:ext cx="12230100" cy="5167312"/>
          </a:xfrm>
          <a:prstGeom prst="rect">
            <a:avLst/>
          </a:prstGeom>
          <a:solidFill>
            <a:srgbClr val="6C1D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D09984-B07C-717A-A1FC-A0212B127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56CC2-F4AE-C871-25CA-0693B8E51D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04C4D5-028B-CF4F-DB83-2E7DAE1451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84ECB3-6230-1C4A-4271-8B1B329A9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59E7-45DE-4A2D-ACFD-0D8C8BBAB79F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D0EBE9-6EE3-30E5-37E9-966CEBBA4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D42C9F-71DE-08A3-B2D8-60F040A88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2E74-8957-4046-8937-1199D0665174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1BACEB-C3CA-5C73-C1CD-7E28828923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878" y="283590"/>
            <a:ext cx="1468167" cy="49746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32450C2-7E85-EAB2-8C8F-8B13B9657507}"/>
              </a:ext>
            </a:extLst>
          </p:cNvPr>
          <p:cNvGrpSpPr/>
          <p:nvPr userDrawn="1"/>
        </p:nvGrpSpPr>
        <p:grpSpPr>
          <a:xfrm>
            <a:off x="11930388" y="4900065"/>
            <a:ext cx="261612" cy="1456285"/>
            <a:chOff x="-7479" y="4982614"/>
            <a:chExt cx="261612" cy="145628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93644A-0A35-6B8C-F216-AC1945DFC79E}"/>
                </a:ext>
              </a:extLst>
            </p:cNvPr>
            <p:cNvSpPr/>
            <p:nvPr userDrawn="1"/>
          </p:nvSpPr>
          <p:spPr>
            <a:xfrm>
              <a:off x="-7479" y="4982614"/>
              <a:ext cx="261612" cy="145628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A806244-EF9A-642C-8573-A2BFA17DB33E}"/>
                </a:ext>
              </a:extLst>
            </p:cNvPr>
            <p:cNvSpPr txBox="1"/>
            <p:nvPr userDrawn="1"/>
          </p:nvSpPr>
          <p:spPr>
            <a:xfrm rot="16200000">
              <a:off x="-565323" y="5578170"/>
              <a:ext cx="137730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i="0" dirty="0">
                  <a:solidFill>
                    <a:schemeClr val="bg1">
                      <a:lumMod val="95000"/>
                    </a:schemeClr>
                  </a:solidFill>
                  <a:ea typeface="Montserrat Semi" charset="0"/>
                  <a:cs typeface="Montserrat Semi" charset="0"/>
                </a:rPr>
                <a:t>www.utm.my</a:t>
              </a:r>
              <a:endParaRPr lang="en-US" sz="1100" b="1" i="0" dirty="0">
                <a:solidFill>
                  <a:schemeClr val="accent4"/>
                </a:solidFill>
                <a:ea typeface="Montserrat Semi" charset="0"/>
                <a:cs typeface="Montserrat Sem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536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F169F28-4F60-04EA-2355-80F723258D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9000"/>
          </a:blip>
          <a:stretch>
            <a:fillRect/>
          </a:stretch>
        </p:blipFill>
        <p:spPr>
          <a:xfrm rot="10800000" flipV="1">
            <a:off x="6764" y="1270"/>
            <a:ext cx="12073813" cy="31091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D3BD4A-F379-8CFF-EBD6-707DD0E70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159623-7488-E134-22F1-5329048ED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9D7D39-C4CD-9439-3408-FF0BFA1B11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750B8F-83C3-D985-5919-F1A3FDF4D0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CCF953-DD56-9B85-AB4B-B9C9F0FF06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D25C81-2863-04F8-8182-D218BA273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59E7-45DE-4A2D-ACFD-0D8C8BBAB79F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A521E1-8180-A360-8696-A84620A87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3D6C59-8054-7190-9FD8-FAA596348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2E74-8957-4046-8937-1199D0665174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023B567-24C2-C088-6F75-913992BE2D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878" y="283590"/>
            <a:ext cx="1468167" cy="49746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32B20C0-22D4-422D-2940-7F540F191BF7}"/>
              </a:ext>
            </a:extLst>
          </p:cNvPr>
          <p:cNvSpPr/>
          <p:nvPr userDrawn="1"/>
        </p:nvSpPr>
        <p:spPr>
          <a:xfrm>
            <a:off x="6764" y="342265"/>
            <a:ext cx="10269639" cy="45719"/>
          </a:xfrm>
          <a:prstGeom prst="rect">
            <a:avLst/>
          </a:prstGeom>
          <a:solidFill>
            <a:srgbClr val="6C1D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870257A-EF80-EF1A-EE95-68EB9FBC2F71}"/>
              </a:ext>
            </a:extLst>
          </p:cNvPr>
          <p:cNvGrpSpPr/>
          <p:nvPr userDrawn="1"/>
        </p:nvGrpSpPr>
        <p:grpSpPr>
          <a:xfrm>
            <a:off x="11930388" y="4900065"/>
            <a:ext cx="261612" cy="1456285"/>
            <a:chOff x="-7479" y="4982614"/>
            <a:chExt cx="261612" cy="145628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AEA7E83-8757-44B8-B8ED-EFD855548FA2}"/>
                </a:ext>
              </a:extLst>
            </p:cNvPr>
            <p:cNvSpPr/>
            <p:nvPr userDrawn="1"/>
          </p:nvSpPr>
          <p:spPr>
            <a:xfrm>
              <a:off x="-7479" y="4982614"/>
              <a:ext cx="261612" cy="145628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603E4A3-2F29-E99E-59AA-19FD2D71718A}"/>
                </a:ext>
              </a:extLst>
            </p:cNvPr>
            <p:cNvSpPr txBox="1"/>
            <p:nvPr userDrawn="1"/>
          </p:nvSpPr>
          <p:spPr>
            <a:xfrm rot="16200000">
              <a:off x="-565323" y="5578170"/>
              <a:ext cx="137730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i="0" dirty="0">
                  <a:solidFill>
                    <a:schemeClr val="bg1">
                      <a:lumMod val="95000"/>
                    </a:schemeClr>
                  </a:solidFill>
                  <a:ea typeface="Montserrat Semi" charset="0"/>
                  <a:cs typeface="Montserrat Semi" charset="0"/>
                </a:rPr>
                <a:t>www.utm.my</a:t>
              </a:r>
              <a:endParaRPr lang="en-US" sz="1100" b="1" i="0" dirty="0">
                <a:solidFill>
                  <a:schemeClr val="accent4"/>
                </a:solidFill>
                <a:ea typeface="Montserrat Semi" charset="0"/>
                <a:cs typeface="Montserrat Sem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0199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19975F-708A-F234-4722-AEB234342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87F26E-314A-B65E-03F9-0EADD49DAA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C2CC6-2915-3AF9-A194-7961055772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959E7-45DE-4A2D-ACFD-0D8C8BBAB79F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94C745-1356-0A9F-002D-66D467AF4D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9A2B0-BC9C-678A-D6F9-6A0D62CAA9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12E74-8957-4046-8937-1199D0665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53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6" r:id="rId3"/>
    <p:sldLayoutId id="2147483662" r:id="rId4"/>
    <p:sldLayoutId id="2147483651" r:id="rId5"/>
    <p:sldLayoutId id="2147483649" r:id="rId6"/>
    <p:sldLayoutId id="2147483650" r:id="rId7"/>
    <p:sldLayoutId id="2147483652" r:id="rId8"/>
    <p:sldLayoutId id="2147483653" r:id="rId9"/>
    <p:sldLayoutId id="2147483654" r:id="rId10"/>
    <p:sldLayoutId id="2147483656" r:id="rId11"/>
    <p:sldLayoutId id="2147483655" r:id="rId12"/>
    <p:sldLayoutId id="2147483660" r:id="rId13"/>
    <p:sldLayoutId id="2147483657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youtu.be/1GqxqQVFkPo" TargetMode="External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microsoft.com/office/2018/10/relationships/comments" Target="../comments/modernComment_145_5AD1D45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18/10/relationships/comments" Target="../comments/modernComment_154_C507E6A5.xm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0.png"/><Relationship Id="rId4" Type="http://schemas.openxmlformats.org/officeDocument/2006/relationships/image" Target="../media/image18.png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57_257D174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2B2362F-EF82-97D1-8085-902821FA1D5F}"/>
              </a:ext>
            </a:extLst>
          </p:cNvPr>
          <p:cNvSpPr txBox="1"/>
          <p:nvPr/>
        </p:nvSpPr>
        <p:spPr>
          <a:xfrm>
            <a:off x="1841865" y="4681784"/>
            <a:ext cx="6607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pc="300" dirty="0">
                <a:solidFill>
                  <a:schemeClr val="bg1"/>
                </a:solidFill>
              </a:rPr>
              <a:t>Presented by:</a:t>
            </a:r>
          </a:p>
          <a:p>
            <a:r>
              <a:rPr lang="en-MY" sz="1600" spc="300" dirty="0">
                <a:solidFill>
                  <a:schemeClr val="bg1"/>
                </a:solidFill>
              </a:rPr>
              <a:t>LOKE RUI KEE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A31FEC-C1AB-A4DF-DA31-FC4B7684A9DD}"/>
              </a:ext>
            </a:extLst>
          </p:cNvPr>
          <p:cNvSpPr txBox="1"/>
          <p:nvPr/>
        </p:nvSpPr>
        <p:spPr>
          <a:xfrm>
            <a:off x="1706783" y="1810036"/>
            <a:ext cx="96166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300" dirty="0">
                <a:solidFill>
                  <a:schemeClr val="bg1"/>
                </a:solidFill>
              </a:rPr>
              <a:t>BINARY CLASSIFICATION OF </a:t>
            </a:r>
          </a:p>
          <a:p>
            <a:r>
              <a:rPr lang="en-US" sz="3200" spc="300" dirty="0">
                <a:solidFill>
                  <a:schemeClr val="bg1"/>
                </a:solidFill>
              </a:rPr>
              <a:t>ACETYLCHOLINESTERASE INHIBITOR </a:t>
            </a:r>
          </a:p>
          <a:p>
            <a:r>
              <a:rPr lang="en-US" sz="3200" spc="300" dirty="0">
                <a:solidFill>
                  <a:schemeClr val="bg1"/>
                </a:solidFill>
              </a:rPr>
              <a:t>USING GRAPH NEURAL NETWORKS </a:t>
            </a:r>
          </a:p>
          <a:p>
            <a:r>
              <a:rPr lang="en-US" sz="3200" spc="300" dirty="0">
                <a:solidFill>
                  <a:schemeClr val="bg1"/>
                </a:solidFill>
              </a:rPr>
              <a:t>FOR ALZHEIMER'S DISEASE TREATMENT</a:t>
            </a:r>
            <a:endParaRPr lang="en-MY" sz="3200" spc="3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1FBF1DA-5BFF-1707-4D4A-FFFB821B06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783" y="420445"/>
            <a:ext cx="2139445" cy="72360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8526A73A-E833-94D8-3B96-626DBBC27FC5}"/>
              </a:ext>
            </a:extLst>
          </p:cNvPr>
          <p:cNvGrpSpPr/>
          <p:nvPr/>
        </p:nvGrpSpPr>
        <p:grpSpPr>
          <a:xfrm>
            <a:off x="243682" y="3008152"/>
            <a:ext cx="838200" cy="841694"/>
            <a:chOff x="0" y="585597"/>
            <a:chExt cx="838200" cy="390908"/>
          </a:xfrm>
          <a:solidFill>
            <a:schemeClr val="bg1">
              <a:lumMod val="65000"/>
            </a:schemeClr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9D891E-647D-0389-6628-4EE6EB7D852C}"/>
                </a:ext>
              </a:extLst>
            </p:cNvPr>
            <p:cNvSpPr/>
            <p:nvPr userDrawn="1"/>
          </p:nvSpPr>
          <p:spPr>
            <a:xfrm>
              <a:off x="0" y="585598"/>
              <a:ext cx="624901" cy="3909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D91420ED-5903-A743-073E-ED4B56F92DD2}"/>
                </a:ext>
              </a:extLst>
            </p:cNvPr>
            <p:cNvSpPr/>
            <p:nvPr userDrawn="1"/>
          </p:nvSpPr>
          <p:spPr>
            <a:xfrm flipV="1">
              <a:off x="624901" y="585597"/>
              <a:ext cx="213299" cy="39090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20E858A-4845-23C9-B443-2E55F05FAEF2}"/>
              </a:ext>
            </a:extLst>
          </p:cNvPr>
          <p:cNvGrpSpPr/>
          <p:nvPr/>
        </p:nvGrpSpPr>
        <p:grpSpPr>
          <a:xfrm>
            <a:off x="0" y="3008153"/>
            <a:ext cx="838200" cy="841694"/>
            <a:chOff x="0" y="585597"/>
            <a:chExt cx="838200" cy="390908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AE28CBC-C49B-EEF2-721E-8E91D122E2BA}"/>
                </a:ext>
              </a:extLst>
            </p:cNvPr>
            <p:cNvSpPr/>
            <p:nvPr userDrawn="1"/>
          </p:nvSpPr>
          <p:spPr>
            <a:xfrm>
              <a:off x="0" y="585598"/>
              <a:ext cx="624901" cy="3909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8" name="Right Triangle 17">
              <a:extLst>
                <a:ext uri="{FF2B5EF4-FFF2-40B4-BE49-F238E27FC236}">
                  <a16:creationId xmlns:a16="http://schemas.microsoft.com/office/drawing/2014/main" id="{C51E1D26-9907-4A93-EEED-313B135BF054}"/>
                </a:ext>
              </a:extLst>
            </p:cNvPr>
            <p:cNvSpPr/>
            <p:nvPr userDrawn="1"/>
          </p:nvSpPr>
          <p:spPr>
            <a:xfrm flipV="1">
              <a:off x="624901" y="585597"/>
              <a:ext cx="213299" cy="39090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0B02FD5-EB1B-0B91-AD16-E933188FD9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513" y="6383329"/>
            <a:ext cx="2525487" cy="19006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811AF99-4926-2858-7547-4E76321CA805}"/>
              </a:ext>
            </a:extLst>
          </p:cNvPr>
          <p:cNvCxnSpPr>
            <a:cxnSpLocks/>
            <a:endCxn id="2" idx="1"/>
          </p:cNvCxnSpPr>
          <p:nvPr/>
        </p:nvCxnSpPr>
        <p:spPr>
          <a:xfrm>
            <a:off x="-46838" y="6448292"/>
            <a:ext cx="9713351" cy="3006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952865C-DE53-C350-0FAF-10D016107DF8}"/>
              </a:ext>
            </a:extLst>
          </p:cNvPr>
          <p:cNvSpPr txBox="1"/>
          <p:nvPr/>
        </p:nvSpPr>
        <p:spPr>
          <a:xfrm>
            <a:off x="7182792" y="4638606"/>
            <a:ext cx="4478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pc="300" dirty="0">
                <a:solidFill>
                  <a:schemeClr val="bg1"/>
                </a:solidFill>
              </a:rPr>
              <a:t>Supervisor:</a:t>
            </a:r>
          </a:p>
          <a:p>
            <a:r>
              <a:rPr lang="en-MY" sz="1600" spc="300" dirty="0">
                <a:solidFill>
                  <a:schemeClr val="bg1"/>
                </a:solidFill>
              </a:rPr>
              <a:t>DR. NOOR HIDAYAH BINTI ZAKARIA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40401A-7EEF-7E00-6262-F5CB83C7DEA3}"/>
              </a:ext>
            </a:extLst>
          </p:cNvPr>
          <p:cNvSpPr txBox="1"/>
          <p:nvPr/>
        </p:nvSpPr>
        <p:spPr>
          <a:xfrm>
            <a:off x="1841865" y="3905672"/>
            <a:ext cx="6607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1" spc="300" dirty="0">
                <a:solidFill>
                  <a:schemeClr val="bg1"/>
                </a:solidFill>
              </a:rPr>
              <a:t>Presentation Video: </a:t>
            </a:r>
            <a:r>
              <a:rPr lang="en-US" altLang="zh-CN" sz="1400" i="1" spc="300" dirty="0">
                <a:solidFill>
                  <a:schemeClr val="bg1"/>
                </a:solidFill>
                <a:hlinkClick r:id="rId5"/>
              </a:rPr>
              <a:t>https://youtu.be/1GqxqQVFkPo</a:t>
            </a:r>
            <a:endParaRPr lang="en-US" altLang="zh-CN" sz="1400" i="1" spc="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540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3">
            <a:extLst>
              <a:ext uri="{FF2B5EF4-FFF2-40B4-BE49-F238E27FC236}">
                <a16:creationId xmlns:a16="http://schemas.microsoft.com/office/drawing/2014/main" id="{899A60BD-08AA-CE86-5516-AAE082E1E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47515"/>
            <a:ext cx="10515600" cy="721995"/>
          </a:xfrm>
        </p:spPr>
        <p:txBody>
          <a:bodyPr/>
          <a:lstStyle/>
          <a:p>
            <a:r>
              <a:rPr lang="en-US" dirty="0"/>
              <a:t>Related Works of GNN in Drug Discovery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127709-F112-7168-174F-8EEFE6C4FE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018" y="6594272"/>
            <a:ext cx="1951264" cy="146845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E20EC84-8592-3A65-81E8-28583C338B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909824"/>
              </p:ext>
            </p:extLst>
          </p:nvPr>
        </p:nvGraphicFramePr>
        <p:xfrm>
          <a:off x="839788" y="1240342"/>
          <a:ext cx="10752772" cy="50122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05332">
                  <a:extLst>
                    <a:ext uri="{9D8B030D-6E8A-4147-A177-3AD203B41FA5}">
                      <a16:colId xmlns:a16="http://schemas.microsoft.com/office/drawing/2014/main" val="1100849054"/>
                    </a:ext>
                  </a:extLst>
                </a:gridCol>
                <a:gridCol w="6847440">
                  <a:extLst>
                    <a:ext uri="{9D8B030D-6E8A-4147-A177-3AD203B41FA5}">
                      <a16:colId xmlns:a16="http://schemas.microsoft.com/office/drawing/2014/main" val="32204887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>
                          <a:effectLst/>
                        </a:rPr>
                        <a:t>Related Work</a:t>
                      </a:r>
                      <a:endParaRPr lang="en-MY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08" marR="514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>
                          <a:effectLst/>
                        </a:rPr>
                        <a:t>Description</a:t>
                      </a:r>
                      <a:endParaRPr lang="en-MY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08" marR="51408" marT="0" marB="0"/>
                </a:tc>
                <a:extLst>
                  <a:ext uri="{0D108BD9-81ED-4DB2-BD59-A6C34878D82A}">
                    <a16:rowId xmlns:a16="http://schemas.microsoft.com/office/drawing/2014/main" val="3271941947"/>
                  </a:ext>
                </a:extLst>
              </a:tr>
              <a:tr h="38661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 err="1">
                          <a:effectLst/>
                        </a:rPr>
                        <a:t>DeepChem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b="0" dirty="0">
                          <a:effectLst/>
                        </a:rPr>
                        <a:t>(</a:t>
                      </a:r>
                      <a:r>
                        <a:rPr lang="en-US" sz="1600" b="0" dirty="0" err="1">
                          <a:effectLst/>
                        </a:rPr>
                        <a:t>Ramsundar</a:t>
                      </a:r>
                      <a:r>
                        <a:rPr lang="en-US" sz="1600" b="0" dirty="0">
                          <a:effectLst/>
                        </a:rPr>
                        <a:t>, 2018)</a:t>
                      </a:r>
                      <a:endParaRPr lang="en-MY" sz="160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08" marR="514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>
                          <a:effectLst/>
                        </a:rPr>
                        <a:t>Open-source library with various GNN models for drug discovery</a:t>
                      </a:r>
                      <a:endParaRPr lang="en-MY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08" marR="51408" marT="0" marB="0"/>
                </a:tc>
                <a:extLst>
                  <a:ext uri="{0D108BD9-81ED-4DB2-BD59-A6C34878D82A}">
                    <a16:rowId xmlns:a16="http://schemas.microsoft.com/office/drawing/2014/main" val="2563277664"/>
                  </a:ext>
                </a:extLst>
              </a:tr>
              <a:tr h="100351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>
                          <a:effectLst/>
                        </a:rPr>
                        <a:t>JT-VAE (Junction Tree Variational Autoencoder) </a:t>
                      </a:r>
                      <a:r>
                        <a:rPr lang="en-US" sz="1600" b="0" dirty="0">
                          <a:effectLst/>
                        </a:rPr>
                        <a:t>(Jin, </a:t>
                      </a:r>
                      <a:r>
                        <a:rPr lang="en-US" sz="1600" b="0" dirty="0" err="1">
                          <a:effectLst/>
                        </a:rPr>
                        <a:t>Barzilay</a:t>
                      </a:r>
                      <a:r>
                        <a:rPr lang="en-US" sz="1600" b="0" dirty="0">
                          <a:effectLst/>
                        </a:rPr>
                        <a:t>, and </a:t>
                      </a:r>
                      <a:r>
                        <a:rPr lang="en-US" sz="1600" b="0" dirty="0" err="1">
                          <a:effectLst/>
                        </a:rPr>
                        <a:t>Jaakkola</a:t>
                      </a:r>
                      <a:r>
                        <a:rPr lang="en-US" sz="1600" b="0" dirty="0">
                          <a:effectLst/>
                        </a:rPr>
                        <a:t>, 2018)	</a:t>
                      </a:r>
                      <a:endParaRPr lang="en-MY" sz="160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08" marR="514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>
                          <a:effectLst/>
                        </a:rPr>
                        <a:t>Encode molecular structure as junction tree for molecule generation</a:t>
                      </a:r>
                      <a:endParaRPr lang="en-MY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08" marR="51408" marT="0" marB="0"/>
                </a:tc>
                <a:extLst>
                  <a:ext uri="{0D108BD9-81ED-4DB2-BD59-A6C34878D82A}">
                    <a16:rowId xmlns:a16="http://schemas.microsoft.com/office/drawing/2014/main" val="578290534"/>
                  </a:ext>
                </a:extLst>
              </a:tr>
              <a:tr h="38661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>
                          <a:effectLst/>
                        </a:rPr>
                        <a:t>D-MPNN (Deep Graph Library) </a:t>
                      </a:r>
                      <a:r>
                        <a:rPr lang="en-US" sz="1600" b="0" dirty="0">
                          <a:effectLst/>
                        </a:rPr>
                        <a:t>(Han et al., 2022)</a:t>
                      </a:r>
                      <a:endParaRPr lang="en-MY" sz="160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08" marR="514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>
                          <a:effectLst/>
                        </a:rPr>
                        <a:t>Predict molecular property by passing message along directed edges of molecular graph</a:t>
                      </a:r>
                      <a:endParaRPr lang="en-MY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08" marR="51408" marT="0" marB="0"/>
                </a:tc>
                <a:extLst>
                  <a:ext uri="{0D108BD9-81ED-4DB2-BD59-A6C34878D82A}">
                    <a16:rowId xmlns:a16="http://schemas.microsoft.com/office/drawing/2014/main" val="667866668"/>
                  </a:ext>
                </a:extLst>
              </a:tr>
              <a:tr h="7978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 err="1">
                          <a:effectLst/>
                        </a:rPr>
                        <a:t>GraphDTA</a:t>
                      </a:r>
                      <a:r>
                        <a:rPr lang="en-US" sz="1600" dirty="0">
                          <a:effectLst/>
                        </a:rPr>
                        <a:t> (Graph Drug-Target Interaction) Model </a:t>
                      </a:r>
                      <a:r>
                        <a:rPr lang="en-US" sz="1600" b="0" dirty="0">
                          <a:effectLst/>
                        </a:rPr>
                        <a:t>(Nguyen et al., 2021)</a:t>
                      </a:r>
                      <a:r>
                        <a:rPr lang="en-US" sz="1600" dirty="0">
                          <a:effectLst/>
                        </a:rPr>
                        <a:t>	</a:t>
                      </a:r>
                      <a:endParaRPr lang="en-MY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08" marR="514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>
                          <a:effectLst/>
                        </a:rPr>
                        <a:t>Predict drug-target interaction with structural information</a:t>
                      </a:r>
                      <a:endParaRPr lang="en-MY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08" marR="51408" marT="0" marB="0"/>
                </a:tc>
                <a:extLst>
                  <a:ext uri="{0D108BD9-81ED-4DB2-BD59-A6C34878D82A}">
                    <a16:rowId xmlns:a16="http://schemas.microsoft.com/office/drawing/2014/main" val="402800737"/>
                  </a:ext>
                </a:extLst>
              </a:tr>
              <a:tr h="100351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 err="1">
                          <a:effectLst/>
                        </a:rPr>
                        <a:t>GraphConvModel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b="0" dirty="0">
                          <a:effectLst/>
                        </a:rPr>
                        <a:t>(</a:t>
                      </a:r>
                      <a:r>
                        <a:rPr lang="en-US" sz="1600" b="0" dirty="0" err="1">
                          <a:effectLst/>
                        </a:rPr>
                        <a:t>Duvenaud</a:t>
                      </a:r>
                      <a:r>
                        <a:rPr lang="en-US" sz="1600" b="0" dirty="0">
                          <a:effectLst/>
                        </a:rPr>
                        <a:t> et al., 2015)</a:t>
                      </a:r>
                      <a:endParaRPr lang="en-MY" sz="160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08" marR="514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>
                          <a:effectLst/>
                        </a:rPr>
                        <a:t>Commonly used for drug discovery by learning molecular features from graph representation. Have separate weights for nodes of different degree, an additional </a:t>
                      </a:r>
                      <a:r>
                        <a:rPr lang="en-US" sz="1600" dirty="0" err="1">
                          <a:effectLst/>
                        </a:rPr>
                        <a:t>GraphPool</a:t>
                      </a:r>
                      <a:r>
                        <a:rPr lang="en-US" sz="1600" dirty="0">
                          <a:effectLst/>
                        </a:rPr>
                        <a:t> operation after each graph convolution.</a:t>
                      </a:r>
                      <a:endParaRPr lang="en-MY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08" marR="51408" marT="0" marB="0"/>
                </a:tc>
                <a:extLst>
                  <a:ext uri="{0D108BD9-81ED-4DB2-BD59-A6C34878D82A}">
                    <a16:rowId xmlns:a16="http://schemas.microsoft.com/office/drawing/2014/main" val="3039703342"/>
                  </a:ext>
                </a:extLst>
              </a:tr>
              <a:tr h="59224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>
                          <a:effectLst/>
                        </a:rPr>
                        <a:t>Attentive FP (Attentive Fingerprints) Model </a:t>
                      </a:r>
                      <a:r>
                        <a:rPr lang="en-US" sz="1600" b="0" dirty="0">
                          <a:effectLst/>
                        </a:rPr>
                        <a:t>(Xiong et al., 2019)</a:t>
                      </a:r>
                      <a:endParaRPr lang="en-MY" sz="160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08" marR="514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>
                          <a:effectLst/>
                        </a:rPr>
                        <a:t>Predict by capturing importance of different molecular substructure.</a:t>
                      </a:r>
                      <a:endParaRPr lang="en-MY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1408" marR="51408" marT="0" marB="0"/>
                </a:tc>
                <a:extLst>
                  <a:ext uri="{0D108BD9-81ED-4DB2-BD59-A6C34878D82A}">
                    <a16:rowId xmlns:a16="http://schemas.microsoft.com/office/drawing/2014/main" val="1858778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2883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86133-417D-9582-AD5C-C9B40323D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Gap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6979B5B-0657-B488-506A-5AEF05047DE7}"/>
              </a:ext>
            </a:extLst>
          </p:cNvPr>
          <p:cNvSpPr txBox="1"/>
          <p:nvPr/>
        </p:nvSpPr>
        <p:spPr>
          <a:xfrm>
            <a:off x="985520" y="1690688"/>
            <a:ext cx="10515600" cy="480131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just"/>
            <a:r>
              <a:rPr lang="en-US" b="1" dirty="0">
                <a:ea typeface="Roboto Condensed Light" panose="02000000000000000000" pitchFamily="2" charset="0"/>
                <a:cs typeface="Roboto Condensed Light" panose="02000000000000000000" pitchFamily="2" charset="0"/>
              </a:rPr>
              <a:t>Side Effects and Limitations of Current </a:t>
            </a:r>
            <a:r>
              <a:rPr lang="en-US" b="1" dirty="0" err="1">
                <a:ea typeface="Roboto Condensed Light" panose="02000000000000000000" pitchFamily="2" charset="0"/>
                <a:cs typeface="Roboto Condensed Light" panose="02000000000000000000" pitchFamily="2" charset="0"/>
              </a:rPr>
              <a:t>AChEIs</a:t>
            </a:r>
            <a:r>
              <a:rPr lang="en-US" dirty="0">
                <a:ea typeface="Roboto Condensed Light" panose="02000000000000000000" pitchFamily="2" charset="0"/>
                <a:cs typeface="Roboto Condensed Light" panose="02000000000000000000" pitchFamily="2" charset="0"/>
              </a:rPr>
              <a:t>: Existing acetylcholinesterase inhibitors (</a:t>
            </a:r>
            <a:r>
              <a:rPr lang="en-US" dirty="0" err="1">
                <a:ea typeface="Roboto Condensed Light" panose="02000000000000000000" pitchFamily="2" charset="0"/>
                <a:cs typeface="Roboto Condensed Light" panose="02000000000000000000" pitchFamily="2" charset="0"/>
              </a:rPr>
              <a:t>AChEIs</a:t>
            </a:r>
            <a:r>
              <a:rPr lang="en-US" dirty="0">
                <a:ea typeface="Roboto Condensed Light" panose="02000000000000000000" pitchFamily="2" charset="0"/>
                <a:cs typeface="Roboto Condensed Light" panose="02000000000000000000" pitchFamily="2" charset="0"/>
              </a:rPr>
              <a:t>) like tacrine and donepezil, used in Alzheimer's disease (AD) treatment, cause significant side effects (nausea, diarrhea, vomiting, anorexia) and have limitations in efficacy, therapeutic range, and </a:t>
            </a:r>
            <a:r>
              <a:rPr lang="en-US" dirty="0" err="1">
                <a:ea typeface="Roboto Condensed Light" panose="02000000000000000000" pitchFamily="2" charset="0"/>
                <a:cs typeface="Roboto Condensed Light" panose="02000000000000000000" pitchFamily="2" charset="0"/>
              </a:rPr>
              <a:t>toxicity.Alternative</a:t>
            </a:r>
            <a:r>
              <a:rPr lang="en-US" dirty="0"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</a:p>
          <a:p>
            <a:pPr algn="just"/>
            <a:endParaRPr lang="en-US" dirty="0"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  <a:p>
            <a:pPr algn="just"/>
            <a:r>
              <a:rPr lang="en-US" b="1" dirty="0" err="1">
                <a:ea typeface="Roboto Condensed Light" panose="02000000000000000000" pitchFamily="2" charset="0"/>
                <a:cs typeface="Roboto Condensed Light" panose="02000000000000000000" pitchFamily="2" charset="0"/>
              </a:rPr>
              <a:t>AChEIs</a:t>
            </a:r>
            <a:r>
              <a:rPr lang="en-US" b="1" dirty="0">
                <a:ea typeface="Roboto Condensed Light" panose="02000000000000000000" pitchFamily="2" charset="0"/>
                <a:cs typeface="Roboto Condensed Light" panose="02000000000000000000" pitchFamily="2" charset="0"/>
              </a:rPr>
              <a:t> remain essential</a:t>
            </a:r>
            <a:r>
              <a:rPr lang="en-US" dirty="0">
                <a:ea typeface="Roboto Condensed Light" panose="02000000000000000000" pitchFamily="2" charset="0"/>
                <a:cs typeface="Roboto Condensed Light" panose="02000000000000000000" pitchFamily="2" charset="0"/>
              </a:rPr>
              <a:t>: Though there are hypotheses to replace </a:t>
            </a:r>
            <a:r>
              <a:rPr lang="en-US" dirty="0" err="1">
                <a:ea typeface="Roboto Condensed Light" panose="02000000000000000000" pitchFamily="2" charset="0"/>
                <a:cs typeface="Roboto Condensed Light" panose="02000000000000000000" pitchFamily="2" charset="0"/>
              </a:rPr>
              <a:t>AChEIs</a:t>
            </a:r>
            <a:r>
              <a:rPr lang="en-US" dirty="0">
                <a:ea typeface="Roboto Condensed Light" panose="02000000000000000000" pitchFamily="2" charset="0"/>
                <a:cs typeface="Roboto Condensed Light" panose="02000000000000000000" pitchFamily="2" charset="0"/>
              </a:rPr>
              <a:t> with butyrylcholinesterase inhibitors (</a:t>
            </a:r>
            <a:r>
              <a:rPr lang="en-US" dirty="0" err="1">
                <a:ea typeface="Roboto Condensed Light" panose="02000000000000000000" pitchFamily="2" charset="0"/>
                <a:cs typeface="Roboto Condensed Light" panose="02000000000000000000" pitchFamily="2" charset="0"/>
              </a:rPr>
              <a:t>BChEIs</a:t>
            </a:r>
            <a:r>
              <a:rPr lang="en-US" dirty="0">
                <a:ea typeface="Roboto Condensed Light" panose="02000000000000000000" pitchFamily="2" charset="0"/>
                <a:cs typeface="Roboto Condensed Light" panose="02000000000000000000" pitchFamily="2" charset="0"/>
              </a:rPr>
              <a:t>) or dual inhibitors due to observed increases in </a:t>
            </a:r>
            <a:r>
              <a:rPr lang="en-US" dirty="0" err="1">
                <a:ea typeface="Roboto Condensed Light" panose="02000000000000000000" pitchFamily="2" charset="0"/>
                <a:cs typeface="Roboto Condensed Light" panose="02000000000000000000" pitchFamily="2" charset="0"/>
              </a:rPr>
              <a:t>BChE</a:t>
            </a:r>
            <a:r>
              <a:rPr lang="en-US" dirty="0">
                <a:ea typeface="Roboto Condensed Light" panose="02000000000000000000" pitchFamily="2" charset="0"/>
                <a:cs typeface="Roboto Condensed Light" panose="02000000000000000000" pitchFamily="2" charset="0"/>
              </a:rPr>
              <a:t> levels in AD patients, </a:t>
            </a:r>
            <a:r>
              <a:rPr lang="en-US" dirty="0" err="1">
                <a:ea typeface="Roboto Condensed Light" panose="02000000000000000000" pitchFamily="2" charset="0"/>
                <a:cs typeface="Roboto Condensed Light" panose="02000000000000000000" pitchFamily="2" charset="0"/>
              </a:rPr>
              <a:t>AChEIs</a:t>
            </a:r>
            <a:r>
              <a:rPr lang="en-US" dirty="0">
                <a:ea typeface="Roboto Condensed Light" panose="02000000000000000000" pitchFamily="2" charset="0"/>
                <a:cs typeface="Roboto Condensed Light" panose="02000000000000000000" pitchFamily="2" charset="0"/>
              </a:rPr>
              <a:t> remain essential due to their direct targeting of </a:t>
            </a:r>
            <a:r>
              <a:rPr lang="en-US" dirty="0" err="1">
                <a:ea typeface="Roboto Condensed Light" panose="02000000000000000000" pitchFamily="2" charset="0"/>
                <a:cs typeface="Roboto Condensed Light" panose="02000000000000000000" pitchFamily="2" charset="0"/>
              </a:rPr>
              <a:t>AChE</a:t>
            </a:r>
            <a:r>
              <a:rPr lang="en-US" dirty="0">
                <a:ea typeface="Roboto Condensed Light" panose="02000000000000000000" pitchFamily="2" charset="0"/>
                <a:cs typeface="Roboto Condensed Light" panose="02000000000000000000" pitchFamily="2" charset="0"/>
              </a:rPr>
              <a:t>, a well-defined approach for AD treatment.</a:t>
            </a:r>
          </a:p>
          <a:p>
            <a:pPr algn="just"/>
            <a:endParaRPr lang="en-US" dirty="0"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  <a:p>
            <a:pPr algn="just"/>
            <a:r>
              <a:rPr lang="en-US" b="1" dirty="0">
                <a:ea typeface="Roboto Condensed Light" panose="02000000000000000000" pitchFamily="2" charset="0"/>
                <a:cs typeface="Roboto Condensed Light" panose="02000000000000000000" pitchFamily="2" charset="0"/>
              </a:rPr>
              <a:t>Need for New </a:t>
            </a:r>
            <a:r>
              <a:rPr lang="en-US" b="1" dirty="0" err="1">
                <a:ea typeface="Roboto Condensed Light" panose="02000000000000000000" pitchFamily="2" charset="0"/>
                <a:cs typeface="Roboto Condensed Light" panose="02000000000000000000" pitchFamily="2" charset="0"/>
              </a:rPr>
              <a:t>AChEIs</a:t>
            </a:r>
            <a:r>
              <a:rPr lang="en-US" dirty="0">
                <a:ea typeface="Roboto Condensed Light" panose="02000000000000000000" pitchFamily="2" charset="0"/>
                <a:cs typeface="Roboto Condensed Light" panose="02000000000000000000" pitchFamily="2" charset="0"/>
              </a:rPr>
              <a:t>: There is a need to discover new </a:t>
            </a:r>
            <a:r>
              <a:rPr lang="en-US" dirty="0" err="1">
                <a:ea typeface="Roboto Condensed Light" panose="02000000000000000000" pitchFamily="2" charset="0"/>
                <a:cs typeface="Roboto Condensed Light" panose="02000000000000000000" pitchFamily="2" charset="0"/>
              </a:rPr>
              <a:t>AChEIs</a:t>
            </a:r>
            <a:r>
              <a:rPr lang="en-US" dirty="0">
                <a:ea typeface="Roboto Condensed Light" panose="02000000000000000000" pitchFamily="2" charset="0"/>
                <a:cs typeface="Roboto Condensed Light" panose="02000000000000000000" pitchFamily="2" charset="0"/>
              </a:rPr>
              <a:t> with high inhibition activity and low toxicity.</a:t>
            </a:r>
          </a:p>
          <a:p>
            <a:pPr algn="just"/>
            <a:endParaRPr lang="en-US" dirty="0"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  <a:p>
            <a:pPr algn="just"/>
            <a:r>
              <a:rPr lang="en-US" b="1" dirty="0">
                <a:ea typeface="Roboto Condensed Light" panose="02000000000000000000" pitchFamily="2" charset="0"/>
                <a:cs typeface="Roboto Condensed Light" panose="02000000000000000000" pitchFamily="2" charset="0"/>
              </a:rPr>
              <a:t>Underutilization of GNN-Based Models</a:t>
            </a:r>
            <a:r>
              <a:rPr lang="en-US" dirty="0">
                <a:ea typeface="Roboto Condensed Light" panose="02000000000000000000" pitchFamily="2" charset="0"/>
                <a:cs typeface="Roboto Condensed Light" panose="02000000000000000000" pitchFamily="2" charset="0"/>
              </a:rPr>
              <a:t>: Despite promising results from Graph Neural Network (GNN)-based models in drug-target interaction (DTI) tasks, their application in </a:t>
            </a:r>
            <a:r>
              <a:rPr lang="en-US" dirty="0" err="1">
                <a:ea typeface="Roboto Condensed Light" panose="02000000000000000000" pitchFamily="2" charset="0"/>
                <a:cs typeface="Roboto Condensed Light" panose="02000000000000000000" pitchFamily="2" charset="0"/>
              </a:rPr>
              <a:t>AChE</a:t>
            </a:r>
            <a:r>
              <a:rPr lang="en-US" dirty="0">
                <a:ea typeface="Roboto Condensed Light" panose="02000000000000000000" pitchFamily="2" charset="0"/>
                <a:cs typeface="Roboto Condensed Light" panose="02000000000000000000" pitchFamily="2" charset="0"/>
              </a:rPr>
              <a:t> inhibitor classification is limited compared to other machine learning and deep learning approaches.</a:t>
            </a:r>
          </a:p>
          <a:p>
            <a:pPr algn="just"/>
            <a:endParaRPr lang="en-US" dirty="0"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  <a:p>
            <a:pPr algn="just"/>
            <a:r>
              <a:rPr lang="en-US" b="1" dirty="0">
                <a:ea typeface="Roboto Condensed Light" panose="02000000000000000000" pitchFamily="2" charset="0"/>
                <a:cs typeface="Roboto Condensed Light" panose="02000000000000000000" pitchFamily="2" charset="0"/>
              </a:rPr>
              <a:t>Call for enhancement of GNN</a:t>
            </a:r>
            <a:r>
              <a:rPr lang="en-US" dirty="0">
                <a:ea typeface="Roboto Condensed Light" panose="02000000000000000000" pitchFamily="2" charset="0"/>
                <a:cs typeface="Roboto Condensed Light" panose="02000000000000000000" pitchFamily="2" charset="0"/>
              </a:rPr>
              <a:t>: There is a call to enhance the generalization of GNN models to unseen data, address data imbalance, integrate heterogeneous data for robustness, and improve the interpretability of graph-based models.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58F1EA-447C-486C-DE06-EF8199F796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018" y="6594272"/>
            <a:ext cx="1951264" cy="14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206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73E15C23-C01E-33BA-2322-FDDAFEC09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063" y="2139690"/>
            <a:ext cx="3819981" cy="2206168"/>
          </a:xfrm>
        </p:spPr>
        <p:txBody>
          <a:bodyPr anchor="t"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Research Framework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CEB01F-0B0D-313F-7196-7E06D006F8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108" y="6557679"/>
            <a:ext cx="1951264" cy="146845"/>
          </a:xfrm>
          <a:prstGeom prst="rect">
            <a:avLst/>
          </a:prstGeom>
        </p:spPr>
      </p:pic>
      <p:pic>
        <p:nvPicPr>
          <p:cNvPr id="4" name="Picture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C1446444-E8D6-41AA-D378-C42464FC54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116" y="199128"/>
            <a:ext cx="3682474" cy="643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70082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3">
            <a:extLst>
              <a:ext uri="{FF2B5EF4-FFF2-40B4-BE49-F238E27FC236}">
                <a16:creationId xmlns:a16="http://schemas.microsoft.com/office/drawing/2014/main" id="{899A60BD-08AA-CE86-5516-AAE082E1E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136"/>
            <a:ext cx="10515600" cy="804914"/>
          </a:xfrm>
        </p:spPr>
        <p:txBody>
          <a:bodyPr/>
          <a:lstStyle/>
          <a:p>
            <a:pPr algn="ctr"/>
            <a:r>
              <a:rPr lang="en-US" dirty="0"/>
              <a:t>Dataset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127709-F112-7168-174F-8EEFE6C4FE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018" y="6594272"/>
            <a:ext cx="1951264" cy="146845"/>
          </a:xfrm>
          <a:prstGeom prst="rect">
            <a:avLst/>
          </a:prstGeom>
        </p:spPr>
      </p:pic>
      <p:grpSp>
        <p:nvGrpSpPr>
          <p:cNvPr id="5" name="Google Shape;172;p9">
            <a:extLst>
              <a:ext uri="{FF2B5EF4-FFF2-40B4-BE49-F238E27FC236}">
                <a16:creationId xmlns:a16="http://schemas.microsoft.com/office/drawing/2014/main" id="{1134D7D0-03AD-515D-B9D3-05314F21DAE0}"/>
              </a:ext>
            </a:extLst>
          </p:cNvPr>
          <p:cNvGrpSpPr/>
          <p:nvPr/>
        </p:nvGrpSpPr>
        <p:grpSpPr>
          <a:xfrm>
            <a:off x="3683888" y="1417890"/>
            <a:ext cx="5958876" cy="5020701"/>
            <a:chOff x="6205081" y="1417890"/>
            <a:chExt cx="5148719" cy="4338096"/>
          </a:xfrm>
        </p:grpSpPr>
        <p:pic>
          <p:nvPicPr>
            <p:cNvPr id="6" name="Google Shape;173;p9">
              <a:extLst>
                <a:ext uri="{FF2B5EF4-FFF2-40B4-BE49-F238E27FC236}">
                  <a16:creationId xmlns:a16="http://schemas.microsoft.com/office/drawing/2014/main" id="{41B9B08F-8BB1-52A1-E02E-49AB725DDB1F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205081" y="1417890"/>
              <a:ext cx="5148719" cy="43380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Google Shape;174;p9">
              <a:extLst>
                <a:ext uri="{FF2B5EF4-FFF2-40B4-BE49-F238E27FC236}">
                  <a16:creationId xmlns:a16="http://schemas.microsoft.com/office/drawing/2014/main" id="{05C315C1-D07B-9811-149B-6D71CB4882A6}"/>
                </a:ext>
              </a:extLst>
            </p:cNvPr>
            <p:cNvSpPr/>
            <p:nvPr/>
          </p:nvSpPr>
          <p:spPr>
            <a:xfrm>
              <a:off x="10457426" y="1587001"/>
              <a:ext cx="535039" cy="4168639"/>
            </a:xfrm>
            <a:prstGeom prst="rect">
              <a:avLst/>
            </a:prstGeom>
            <a:solidFill>
              <a:srgbClr val="92D050">
                <a:alpha val="4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75;p9">
              <a:extLst>
                <a:ext uri="{FF2B5EF4-FFF2-40B4-BE49-F238E27FC236}">
                  <a16:creationId xmlns:a16="http://schemas.microsoft.com/office/drawing/2014/main" id="{1EDFF093-DDF1-35AE-96FA-2C90B501E8C9}"/>
                </a:ext>
              </a:extLst>
            </p:cNvPr>
            <p:cNvSpPr/>
            <p:nvPr/>
          </p:nvSpPr>
          <p:spPr>
            <a:xfrm>
              <a:off x="6312310" y="1587001"/>
              <a:ext cx="2761806" cy="4168639"/>
            </a:xfrm>
            <a:prstGeom prst="rect">
              <a:avLst/>
            </a:prstGeom>
            <a:solidFill>
              <a:srgbClr val="92D050">
                <a:alpha val="40784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CF78305-1BAA-2F24-5649-1E3FC2C753DB}"/>
              </a:ext>
            </a:extLst>
          </p:cNvPr>
          <p:cNvSpPr txBox="1"/>
          <p:nvPr/>
        </p:nvSpPr>
        <p:spPr>
          <a:xfrm>
            <a:off x="7065282" y="474752"/>
            <a:ext cx="4034202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200" dirty="0">
                <a:ea typeface="Roboto Condensed Light" panose="02000000000000000000" pitchFamily="2" charset="0"/>
                <a:cs typeface="Roboto Condensed Light" panose="02000000000000000000" pitchFamily="2" charset="0"/>
              </a:rPr>
              <a:t>(</a:t>
            </a:r>
            <a:r>
              <a:rPr lang="en-US" sz="1200" dirty="0" err="1">
                <a:ea typeface="Roboto Condensed Light" panose="02000000000000000000" pitchFamily="2" charset="0"/>
                <a:cs typeface="Roboto Condensed Light" panose="02000000000000000000" pitchFamily="2" charset="0"/>
              </a:rPr>
              <a:t>Vignaux</a:t>
            </a:r>
            <a:r>
              <a:rPr lang="en-US" sz="1200" dirty="0"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n-US" sz="1200" i="1" dirty="0">
                <a:ea typeface="Roboto Condensed Light" panose="02000000000000000000" pitchFamily="2" charset="0"/>
                <a:cs typeface="Roboto Condensed Light" panose="02000000000000000000" pitchFamily="2" charset="0"/>
              </a:rPr>
              <a:t>et al.</a:t>
            </a:r>
            <a:r>
              <a:rPr lang="en-US" sz="1200" dirty="0">
                <a:ea typeface="Roboto Condensed Light" panose="02000000000000000000" pitchFamily="2" charset="0"/>
                <a:cs typeface="Roboto Condensed Light" panose="02000000000000000000" pitchFamily="2" charset="0"/>
              </a:rPr>
              <a:t> 2023)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9ACF56-160D-4D9E-C221-E0CC51141C62}"/>
              </a:ext>
            </a:extLst>
          </p:cNvPr>
          <p:cNvSpPr txBox="1"/>
          <p:nvPr/>
        </p:nvSpPr>
        <p:spPr>
          <a:xfrm>
            <a:off x="9902056" y="1159534"/>
            <a:ext cx="923491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just"/>
            <a:r>
              <a:rPr lang="en-US" sz="2400" b="1" dirty="0">
                <a:ea typeface="Roboto Condensed Light" panose="02000000000000000000" pitchFamily="2" charset="0"/>
                <a:cs typeface="Roboto Condensed Light" panose="02000000000000000000" pitchFamily="2" charset="0"/>
              </a:rPr>
              <a:t>Target</a:t>
            </a:r>
            <a:endParaRPr lang="en-US" sz="2400" dirty="0"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E3698F-26A6-87EE-60D2-2969292C70F1}"/>
              </a:ext>
            </a:extLst>
          </p:cNvPr>
          <p:cNvSpPr txBox="1"/>
          <p:nvPr/>
        </p:nvSpPr>
        <p:spPr>
          <a:xfrm>
            <a:off x="2207016" y="1053497"/>
            <a:ext cx="1070088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just"/>
            <a:r>
              <a:rPr lang="en-US" sz="2400" b="1" dirty="0">
                <a:ea typeface="Roboto Condensed Light" panose="02000000000000000000" pitchFamily="2" charset="0"/>
                <a:cs typeface="Roboto Condensed Light" panose="02000000000000000000" pitchFamily="2" charset="0"/>
              </a:rPr>
              <a:t>Feature</a:t>
            </a:r>
            <a:endParaRPr lang="en-US" sz="2400" dirty="0"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9948AE2-8BB2-DCE4-CB1B-A650B255A74B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3277104" y="1284330"/>
            <a:ext cx="516704" cy="306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1B258CD-258D-ABB1-3A62-3D247A0EB2A2}"/>
              </a:ext>
            </a:extLst>
          </p:cNvPr>
          <p:cNvCxnSpPr>
            <a:cxnSpLocks/>
            <a:stCxn id="4" idx="1"/>
            <a:endCxn id="7" idx="0"/>
          </p:cNvCxnSpPr>
          <p:nvPr/>
        </p:nvCxnSpPr>
        <p:spPr>
          <a:xfrm flipH="1">
            <a:off x="8914958" y="1390367"/>
            <a:ext cx="987098" cy="2232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011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C33507F-306A-4550-E549-C869A96AD1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6985" y="277109"/>
            <a:ext cx="9144000" cy="747119"/>
          </a:xfrm>
        </p:spPr>
        <p:txBody>
          <a:bodyPr/>
          <a:lstStyle/>
          <a:p>
            <a:r>
              <a:rPr lang="en-US" dirty="0"/>
              <a:t>Performance Measurement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5E698A-0049-78A0-7E7E-D51BF2E6D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353" y="6580891"/>
            <a:ext cx="1951264" cy="14684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2992902-2888-1FB9-EE38-AA6A3F499A67}"/>
              </a:ext>
            </a:extLst>
          </p:cNvPr>
          <p:cNvGrpSpPr/>
          <p:nvPr/>
        </p:nvGrpSpPr>
        <p:grpSpPr>
          <a:xfrm>
            <a:off x="710725" y="1043284"/>
            <a:ext cx="5446027" cy="646331"/>
            <a:chOff x="5292036" y="974450"/>
            <a:chExt cx="5446027" cy="64633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8AC7086-6AF9-EF69-CEB0-765DD50C52F1}"/>
                </a:ext>
              </a:extLst>
            </p:cNvPr>
            <p:cNvSpPr txBox="1"/>
            <p:nvPr/>
          </p:nvSpPr>
          <p:spPr>
            <a:xfrm>
              <a:off x="6230371" y="1052382"/>
              <a:ext cx="4507692" cy="4001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000" b="1" dirty="0">
                  <a:cs typeface="Arial" pitchFamily="34" charset="0"/>
                </a:rPr>
                <a:t>ACCURACY</a:t>
              </a:r>
              <a:endParaRPr lang="ko-KR" altLang="en-US" sz="2000" b="1" dirty="0"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EA99865-8A49-57C1-2E5C-EF58899AFD60}"/>
                </a:ext>
              </a:extLst>
            </p:cNvPr>
            <p:cNvSpPr txBox="1"/>
            <p:nvPr/>
          </p:nvSpPr>
          <p:spPr>
            <a:xfrm>
              <a:off x="5292036" y="974450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cs typeface="Arial" pitchFamily="34" charset="0"/>
                </a:rPr>
                <a:t>01</a:t>
              </a:r>
              <a:endParaRPr lang="ko-KR" altLang="en-US" sz="3600" b="1" dirty="0"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5DAB610-D782-7B83-A132-B1AC80E35FBC}"/>
              </a:ext>
            </a:extLst>
          </p:cNvPr>
          <p:cNvGrpSpPr/>
          <p:nvPr/>
        </p:nvGrpSpPr>
        <p:grpSpPr>
          <a:xfrm>
            <a:off x="710725" y="2323542"/>
            <a:ext cx="5446027" cy="646331"/>
            <a:chOff x="5292036" y="974450"/>
            <a:chExt cx="5446027" cy="64633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AB877C6-6C5D-10F4-EC21-A96208347E09}"/>
                </a:ext>
              </a:extLst>
            </p:cNvPr>
            <p:cNvSpPr txBox="1"/>
            <p:nvPr/>
          </p:nvSpPr>
          <p:spPr>
            <a:xfrm>
              <a:off x="6230371" y="1052382"/>
              <a:ext cx="4507692" cy="4001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000" b="1" dirty="0">
                  <a:cs typeface="Arial" pitchFamily="34" charset="0"/>
                </a:rPr>
                <a:t>F1-SCORE </a:t>
              </a:r>
              <a:endParaRPr lang="ko-KR" altLang="en-US" sz="2000" b="1" dirty="0"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C27EEDA-6D5F-CF81-4DCF-F91A43B8A81D}"/>
                </a:ext>
              </a:extLst>
            </p:cNvPr>
            <p:cNvSpPr txBox="1"/>
            <p:nvPr/>
          </p:nvSpPr>
          <p:spPr>
            <a:xfrm>
              <a:off x="5292036" y="974450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cs typeface="Arial" pitchFamily="34" charset="0"/>
                </a:rPr>
                <a:t>02</a:t>
              </a:r>
              <a:endParaRPr lang="ko-KR" altLang="en-US" sz="3600" b="1" dirty="0"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B91ED59-BBA9-BA63-4C69-E9CF4E6114AF}"/>
              </a:ext>
            </a:extLst>
          </p:cNvPr>
          <p:cNvGrpSpPr/>
          <p:nvPr/>
        </p:nvGrpSpPr>
        <p:grpSpPr>
          <a:xfrm>
            <a:off x="710725" y="3809089"/>
            <a:ext cx="5446027" cy="646331"/>
            <a:chOff x="5292036" y="974450"/>
            <a:chExt cx="5446027" cy="64633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7932FFA-1E1E-ABF3-27F9-8DF4AABB0B59}"/>
                </a:ext>
              </a:extLst>
            </p:cNvPr>
            <p:cNvSpPr txBox="1"/>
            <p:nvPr/>
          </p:nvSpPr>
          <p:spPr>
            <a:xfrm>
              <a:off x="6230371" y="1052382"/>
              <a:ext cx="4507692" cy="4001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000" b="1" dirty="0">
                  <a:cs typeface="Arial" pitchFamily="34" charset="0"/>
                </a:rPr>
                <a:t>ROC-AUC</a:t>
              </a:r>
              <a:endParaRPr lang="ko-KR" altLang="en-US" sz="2000" b="1" dirty="0"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AA262CC-4DF1-2A72-6B70-2F34E07DA6A3}"/>
                </a:ext>
              </a:extLst>
            </p:cNvPr>
            <p:cNvSpPr txBox="1"/>
            <p:nvPr/>
          </p:nvSpPr>
          <p:spPr>
            <a:xfrm>
              <a:off x="5292036" y="974450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cs typeface="Arial" pitchFamily="34" charset="0"/>
                </a:rPr>
                <a:t>03</a:t>
              </a:r>
              <a:endParaRPr lang="ko-KR" altLang="en-US" sz="3600" b="1" dirty="0">
                <a:cs typeface="Arial" pitchFamily="34" charset="0"/>
              </a:endParaRPr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435DE97F-9A55-C80A-B453-C7B18213EAAE}"/>
              </a:ext>
            </a:extLst>
          </p:cNvPr>
          <p:cNvSpPr txBox="1">
            <a:spLocks/>
          </p:cNvSpPr>
          <p:nvPr/>
        </p:nvSpPr>
        <p:spPr>
          <a:xfrm>
            <a:off x="5114018" y="458290"/>
            <a:ext cx="6367257" cy="12893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68C167C-FC0D-7F3C-976E-9F9283B61005}"/>
                  </a:ext>
                </a:extLst>
              </p:cNvPr>
              <p:cNvSpPr txBox="1"/>
              <p:nvPr/>
            </p:nvSpPr>
            <p:spPr>
              <a:xfrm>
                <a:off x="1507779" y="1521326"/>
                <a:ext cx="6135328" cy="6154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MY" i="1" smtClean="0">
                          <a:latin typeface="Cambria Math" panose="02040503050406030204" pitchFamily="18" charset="0"/>
                        </a:rPr>
                        <m:t>𝐴𝐶𝐶</m:t>
                      </m:r>
                      <m:r>
                        <a:rPr lang="en-MY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MY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MY" i="1">
                              <a:latin typeface="Cambria Math" panose="02040503050406030204" pitchFamily="18" charset="0"/>
                            </a:rPr>
                            <m:t>𝑇𝑃</m:t>
                          </m:r>
                          <m:r>
                            <a:rPr lang="en-MY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MY" i="1">
                              <a:latin typeface="Cambria Math" panose="02040503050406030204" pitchFamily="18" charset="0"/>
                            </a:rPr>
                            <m:t>𝑇𝑁</m:t>
                          </m:r>
                        </m:num>
                        <m:den>
                          <m:r>
                            <a:rPr lang="en-MY" i="1">
                              <a:latin typeface="Cambria Math" panose="02040503050406030204" pitchFamily="18" charset="0"/>
                            </a:rPr>
                            <m:t>𝑇𝑃</m:t>
                          </m:r>
                          <m:r>
                            <a:rPr lang="en-MY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MY" i="1">
                              <a:latin typeface="Cambria Math" panose="02040503050406030204" pitchFamily="18" charset="0"/>
                            </a:rPr>
                            <m:t>𝑇𝑁</m:t>
                          </m:r>
                          <m:r>
                            <a:rPr lang="en-MY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MY" i="1">
                              <a:latin typeface="Cambria Math" panose="02040503050406030204" pitchFamily="18" charset="0"/>
                            </a:rPr>
                            <m:t>𝐹𝑁</m:t>
                          </m:r>
                          <m:r>
                            <a:rPr lang="en-MY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MY" i="1">
                              <a:latin typeface="Cambria Math" panose="02040503050406030204" pitchFamily="18" charset="0"/>
                            </a:rPr>
                            <m:t>𝐹𝑃</m:t>
                          </m:r>
                        </m:den>
                      </m:f>
                      <m:r>
                        <a:rPr lang="en-MY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MY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MY" i="1">
                              <a:latin typeface="Cambria Math" panose="02040503050406030204" pitchFamily="18" charset="0"/>
                            </a:rPr>
                            <m:t>𝑇𝑃</m:t>
                          </m:r>
                          <m:r>
                            <a:rPr lang="en-MY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MY" i="1">
                              <a:latin typeface="Cambria Math" panose="02040503050406030204" pitchFamily="18" charset="0"/>
                            </a:rPr>
                            <m:t>𝑇𝑁</m:t>
                          </m:r>
                        </m:num>
                        <m:den>
                          <m:r>
                            <a:rPr lang="en-MY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MY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MY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MY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68C167C-FC0D-7F3C-976E-9F9283B610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779" y="1521326"/>
                <a:ext cx="6135328" cy="6154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43F72C8-4E72-89D5-D850-9603BE3B7EAC}"/>
                  </a:ext>
                </a:extLst>
              </p:cNvPr>
              <p:cNvSpPr txBox="1"/>
              <p:nvPr/>
            </p:nvSpPr>
            <p:spPr>
              <a:xfrm>
                <a:off x="1025204" y="2819355"/>
                <a:ext cx="6135328" cy="6649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MY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MY" i="0">
                          <a:latin typeface="Cambria Math" panose="02040503050406030204" pitchFamily="18" charset="0"/>
                        </a:rPr>
                        <m:t>1= </m:t>
                      </m:r>
                      <m:f>
                        <m:fPr>
                          <m:ctrlPr>
                            <a:rPr lang="en-MY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MY" i="0">
                              <a:latin typeface="Cambria Math" panose="02040503050406030204" pitchFamily="18" charset="0"/>
                            </a:rPr>
                            <m:t>2 ×</m:t>
                          </m:r>
                          <m:r>
                            <a:rPr lang="en-MY" i="1">
                              <a:latin typeface="Cambria Math" panose="02040503050406030204" pitchFamily="18" charset="0"/>
                            </a:rPr>
                            <m:t>𝑝𝑟𝑒𝑐𝑖𝑠𝑖𝑜𝑛</m:t>
                          </m:r>
                          <m:r>
                            <a:rPr lang="en-MY" i="0">
                              <a:latin typeface="Cambria Math" panose="02040503050406030204" pitchFamily="18" charset="0"/>
                            </a:rPr>
                            <m:t> ×</m:t>
                          </m:r>
                          <m:r>
                            <a:rPr lang="en-MY" i="1">
                              <a:latin typeface="Cambria Math" panose="02040503050406030204" pitchFamily="18" charset="0"/>
                            </a:rPr>
                            <m:t>𝑟𝑒𝑐𝑎𝑙𝑙</m:t>
                          </m:r>
                        </m:num>
                        <m:den>
                          <m:r>
                            <a:rPr lang="en-MY" i="1">
                              <a:latin typeface="Cambria Math" panose="02040503050406030204" pitchFamily="18" charset="0"/>
                            </a:rPr>
                            <m:t>𝑝𝑟𝑒𝑐𝑖𝑠𝑖𝑜𝑛</m:t>
                          </m:r>
                          <m:r>
                            <a:rPr lang="en-MY" i="0">
                              <a:latin typeface="Cambria Math" panose="02040503050406030204" pitchFamily="18" charset="0"/>
                            </a:rPr>
                            <m:t> ×</m:t>
                          </m:r>
                          <m:r>
                            <a:rPr lang="en-MY" i="1">
                              <a:latin typeface="Cambria Math" panose="02040503050406030204" pitchFamily="18" charset="0"/>
                            </a:rPr>
                            <m:t>𝑟𝑒𝑐𝑎𝑙𝑙</m:t>
                          </m:r>
                        </m:den>
                      </m:f>
                    </m:oMath>
                  </m:oMathPara>
                </a14:m>
                <a:endParaRPr lang="en-MY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43F72C8-4E72-89D5-D850-9603BE3B7E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204" y="2819355"/>
                <a:ext cx="6135328" cy="6649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2" descr="How to explain the ROC AUC score and ROC curve?">
            <a:extLst>
              <a:ext uri="{FF2B5EF4-FFF2-40B4-BE49-F238E27FC236}">
                <a16:creationId xmlns:a16="http://schemas.microsoft.com/office/drawing/2014/main" id="{4A6A33CE-D1C2-EF3D-0A72-EF20175DD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994" y="4376552"/>
            <a:ext cx="3438115" cy="193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141AB6C-6094-F282-DC98-181B13194B32}"/>
                  </a:ext>
                </a:extLst>
              </p:cNvPr>
              <p:cNvSpPr txBox="1"/>
              <p:nvPr/>
            </p:nvSpPr>
            <p:spPr>
              <a:xfrm>
                <a:off x="4565051" y="2457759"/>
                <a:ext cx="6120244" cy="6154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𝑝𝑟𝑒𝑐𝑖𝑠𝑖𝑜𝑛</m:t>
                      </m:r>
                      <m:r>
                        <a:rPr lang="en-MY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MY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MY" i="1">
                              <a:latin typeface="Cambria Math" panose="02040503050406030204" pitchFamily="18" charset="0"/>
                            </a:rPr>
                            <m:t>𝑇𝑃</m:t>
                          </m:r>
                        </m:num>
                        <m:den>
                          <m:r>
                            <a:rPr lang="en-MY" i="1">
                              <a:latin typeface="Cambria Math" panose="02040503050406030204" pitchFamily="18" charset="0"/>
                            </a:rPr>
                            <m:t>𝑇𝑃</m:t>
                          </m:r>
                          <m:r>
                            <a:rPr lang="en-MY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MY" i="1">
                              <a:latin typeface="Cambria Math" panose="02040503050406030204" pitchFamily="18" charset="0"/>
                            </a:rPr>
                            <m:t>𝐹𝑃</m:t>
                          </m:r>
                        </m:den>
                      </m:f>
                    </m:oMath>
                  </m:oMathPara>
                </a14:m>
                <a:endParaRPr lang="en-MY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141AB6C-6094-F282-DC98-181B13194B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051" y="2457759"/>
                <a:ext cx="6120244" cy="61549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5349867-77F2-DDC7-84DC-874981F5615C}"/>
                  </a:ext>
                </a:extLst>
              </p:cNvPr>
              <p:cNvSpPr txBox="1"/>
              <p:nvPr/>
            </p:nvSpPr>
            <p:spPr>
              <a:xfrm>
                <a:off x="4674005" y="3211639"/>
                <a:ext cx="6120244" cy="6154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MY" i="1" smtClean="0">
                          <a:latin typeface="Cambria Math" panose="02040503050406030204" pitchFamily="18" charset="0"/>
                        </a:rPr>
                        <m:t>𝑅𝑒𝑐𝑎𝑙𝑙</m:t>
                      </m:r>
                      <m:r>
                        <a:rPr lang="en-MY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MY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MY" i="1">
                              <a:latin typeface="Cambria Math" panose="02040503050406030204" pitchFamily="18" charset="0"/>
                            </a:rPr>
                            <m:t>𝑇𝑃</m:t>
                          </m:r>
                        </m:num>
                        <m:den>
                          <m:r>
                            <a:rPr lang="en-MY" i="1">
                              <a:latin typeface="Cambria Math" panose="02040503050406030204" pitchFamily="18" charset="0"/>
                            </a:rPr>
                            <m:t>𝑇𝑃</m:t>
                          </m:r>
                          <m:r>
                            <a:rPr lang="en-MY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MY" i="1">
                              <a:latin typeface="Cambria Math" panose="02040503050406030204" pitchFamily="18" charset="0"/>
                            </a:rPr>
                            <m:t>𝐹𝑁</m:t>
                          </m:r>
                        </m:den>
                      </m:f>
                      <m:r>
                        <a:rPr lang="en-MY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MY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MY" i="1">
                              <a:latin typeface="Cambria Math" panose="02040503050406030204" pitchFamily="18" charset="0"/>
                            </a:rPr>
                            <m:t>𝑇𝑃</m:t>
                          </m:r>
                        </m:num>
                        <m:den>
                          <m:r>
                            <a:rPr lang="en-MY" i="1"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</m:oMath>
                  </m:oMathPara>
                </a14:m>
                <a:endParaRPr lang="en-MY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5349867-77F2-DDC7-84DC-874981F561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005" y="3211639"/>
                <a:ext cx="6120244" cy="61549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562934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63027A-A8CD-9E48-8312-06F52A14B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018" y="6594272"/>
            <a:ext cx="1951264" cy="14684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DEE2537-B6FF-01C5-542C-8F031F2AD7C3}"/>
              </a:ext>
            </a:extLst>
          </p:cNvPr>
          <p:cNvSpPr txBox="1">
            <a:spLocks/>
          </p:cNvSpPr>
          <p:nvPr/>
        </p:nvSpPr>
        <p:spPr>
          <a:xfrm>
            <a:off x="5114018" y="298213"/>
            <a:ext cx="6367257" cy="51707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Proposed Solution</a:t>
            </a:r>
          </a:p>
        </p:txBody>
      </p:sp>
      <p:pic>
        <p:nvPicPr>
          <p:cNvPr id="14" name="Picture 13" descr="A diagram of data processing&#10;&#10;Description automatically generated">
            <a:extLst>
              <a:ext uri="{FF2B5EF4-FFF2-40B4-BE49-F238E27FC236}">
                <a16:creationId xmlns:a16="http://schemas.microsoft.com/office/drawing/2014/main" id="{581F0ECE-72FA-AFB2-6908-8105027E36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50" y="815283"/>
            <a:ext cx="4293744" cy="538638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1B2C48B-6CC5-E7D4-1E4D-A72968210DCB}"/>
              </a:ext>
            </a:extLst>
          </p:cNvPr>
          <p:cNvSpPr txBox="1"/>
          <p:nvPr/>
        </p:nvSpPr>
        <p:spPr>
          <a:xfrm>
            <a:off x="5358367" y="1136064"/>
            <a:ext cx="5878558" cy="403187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171450" indent="-1714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ea typeface="Roboto Condensed Light" panose="02000000000000000000" pitchFamily="2" charset="0"/>
                <a:cs typeface="Roboto Condensed Light" panose="02000000000000000000" pitchFamily="2" charset="0"/>
              </a:rPr>
              <a:t>The dataset is obtained from </a:t>
            </a:r>
            <a:r>
              <a:rPr lang="en-US" dirty="0" err="1">
                <a:ea typeface="Roboto Condensed Light" panose="02000000000000000000" pitchFamily="2" charset="0"/>
                <a:cs typeface="Roboto Condensed Light" panose="02000000000000000000" pitchFamily="2" charset="0"/>
              </a:rPr>
              <a:t>Vignaux</a:t>
            </a:r>
            <a:r>
              <a:rPr lang="en-US" dirty="0">
                <a:ea typeface="Roboto Condensed Light" panose="02000000000000000000" pitchFamily="2" charset="0"/>
                <a:cs typeface="Roboto Condensed Light" panose="02000000000000000000" pitchFamily="2" charset="0"/>
              </a:rPr>
              <a:t> et al., which includes a curated list of human </a:t>
            </a:r>
            <a:r>
              <a:rPr lang="en-US" dirty="0" err="1">
                <a:ea typeface="Roboto Condensed Light" panose="02000000000000000000" pitchFamily="2" charset="0"/>
                <a:cs typeface="Roboto Condensed Light" panose="02000000000000000000" pitchFamily="2" charset="0"/>
              </a:rPr>
              <a:t>AChE</a:t>
            </a:r>
            <a:r>
              <a:rPr lang="en-US" dirty="0">
                <a:ea typeface="Roboto Condensed Light" panose="02000000000000000000" pitchFamily="2" charset="0"/>
                <a:cs typeface="Roboto Condensed Light" panose="02000000000000000000" pitchFamily="2" charset="0"/>
              </a:rPr>
              <a:t> inhibition data from </a:t>
            </a:r>
            <a:r>
              <a:rPr lang="en-US" dirty="0" err="1">
                <a:ea typeface="Roboto Condensed Light" panose="02000000000000000000" pitchFamily="2" charset="0"/>
                <a:cs typeface="Roboto Condensed Light" panose="02000000000000000000" pitchFamily="2" charset="0"/>
              </a:rPr>
              <a:t>ChEMBL</a:t>
            </a:r>
            <a:r>
              <a:rPr lang="en-US" dirty="0">
                <a:ea typeface="Roboto Condensed Light" panose="02000000000000000000" pitchFamily="2" charset="0"/>
                <a:cs typeface="Roboto Condensed Light" panose="02000000000000000000" pitchFamily="2" charset="0"/>
              </a:rPr>
              <a:t> 30. </a:t>
            </a:r>
          </a:p>
          <a:p>
            <a:pPr marL="171450" indent="-1714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ea typeface="Roboto Condensed Light" panose="02000000000000000000" pitchFamily="2" charset="0"/>
                <a:cs typeface="Roboto Condensed Light" panose="02000000000000000000" pitchFamily="2" charset="0"/>
              </a:rPr>
              <a:t>To ensure the dataset is in ideal format for analysis and the training model specified in this study, some data preprocessing and transformation techniques are utilized.</a:t>
            </a:r>
          </a:p>
          <a:p>
            <a:pPr marL="171450" indent="-1714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ea typeface="Roboto Condensed Light" panose="02000000000000000000" pitchFamily="2" charset="0"/>
                <a:cs typeface="Roboto Condensed Light" panose="02000000000000000000" pitchFamily="2" charset="0"/>
              </a:rPr>
              <a:t>Data splitting, featurization and loading are done as preparation to transform the dataset into vector of descriptors in format for graph convolutional model training. </a:t>
            </a:r>
          </a:p>
          <a:p>
            <a:pPr marL="171450" indent="-1714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ea typeface="Roboto Condensed Light" panose="02000000000000000000" pitchFamily="2" charset="0"/>
                <a:cs typeface="Roboto Condensed Light" panose="02000000000000000000" pitchFamily="2" charset="0"/>
              </a:rPr>
              <a:t>This is followed by model training with the selected model architecture, </a:t>
            </a:r>
            <a:r>
              <a:rPr lang="en-US" dirty="0" err="1">
                <a:ea typeface="Roboto Condensed Light" panose="02000000000000000000" pitchFamily="2" charset="0"/>
                <a:cs typeface="Roboto Condensed Light" panose="02000000000000000000" pitchFamily="2" charset="0"/>
              </a:rPr>
              <a:t>DeepChem's</a:t>
            </a:r>
            <a:r>
              <a:rPr lang="en-US" dirty="0">
                <a:ea typeface="Roboto Condensed Light" panose="02000000000000000000" pitchFamily="2" charset="0"/>
                <a:cs typeface="Roboto Condensed Light" panose="02000000000000000000" pitchFamily="2" charset="0"/>
              </a:rPr>
              <a:t> </a:t>
            </a:r>
            <a:r>
              <a:rPr lang="en-US" dirty="0" err="1">
                <a:ea typeface="Roboto Condensed Light" panose="02000000000000000000" pitchFamily="2" charset="0"/>
                <a:cs typeface="Roboto Condensed Light" panose="02000000000000000000" pitchFamily="2" charset="0"/>
              </a:rPr>
              <a:t>GraphConvModel</a:t>
            </a:r>
            <a:endParaRPr lang="en-US" dirty="0"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  <a:p>
            <a:pPr marL="171450" indent="-1714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ea typeface="Roboto Condensed Light" panose="02000000000000000000" pitchFamily="2" charset="0"/>
                <a:cs typeface="Roboto Condensed Light" panose="02000000000000000000" pitchFamily="2" charset="0"/>
              </a:rPr>
              <a:t>The model is then evaluated in terms of Accuracy, F1-score, ROC-AUC.</a:t>
            </a:r>
          </a:p>
        </p:txBody>
      </p:sp>
    </p:spTree>
    <p:extLst>
      <p:ext uri="{BB962C8B-B14F-4D97-AF65-F5344CB8AC3E}">
        <p14:creationId xmlns:p14="http://schemas.microsoft.com/office/powerpoint/2010/main" val="654611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812CF-61BE-A88B-76FD-2E1C6A882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859" y="252208"/>
            <a:ext cx="11334282" cy="799150"/>
          </a:xfrm>
        </p:spPr>
        <p:txBody>
          <a:bodyPr/>
          <a:lstStyle/>
          <a:p>
            <a:r>
              <a:rPr lang="en-US" dirty="0"/>
              <a:t>Data Preparation and Processing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CDDE96C-C2E5-7FF4-271A-DCD89DD27AE9}"/>
              </a:ext>
            </a:extLst>
          </p:cNvPr>
          <p:cNvCxnSpPr/>
          <p:nvPr/>
        </p:nvCxnSpPr>
        <p:spPr>
          <a:xfrm>
            <a:off x="6052803" y="1299973"/>
            <a:ext cx="0" cy="42580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BE8E74E3-D0F6-B1D8-B1C2-A1D968A231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018" y="6594272"/>
            <a:ext cx="1951264" cy="14684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8DCE96C-48C4-BC2F-079F-86AEEA5CC315}"/>
              </a:ext>
            </a:extLst>
          </p:cNvPr>
          <p:cNvSpPr txBox="1">
            <a:spLocks/>
          </p:cNvSpPr>
          <p:nvPr/>
        </p:nvSpPr>
        <p:spPr>
          <a:xfrm>
            <a:off x="428859" y="1202621"/>
            <a:ext cx="4675915" cy="799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800" dirty="0"/>
              <a:t>Checking Missing Value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D40E6C3-E946-48EA-9481-662EE70F0D89}"/>
              </a:ext>
            </a:extLst>
          </p:cNvPr>
          <p:cNvSpPr txBox="1">
            <a:spLocks/>
          </p:cNvSpPr>
          <p:nvPr/>
        </p:nvSpPr>
        <p:spPr>
          <a:xfrm>
            <a:off x="6678587" y="1136181"/>
            <a:ext cx="4675915" cy="799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800" dirty="0"/>
              <a:t>Checking Duplicated Data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4CEC888-0A72-7C84-3C74-15053F0BCF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507191"/>
              </p:ext>
            </p:extLst>
          </p:nvPr>
        </p:nvGraphicFramePr>
        <p:xfrm>
          <a:off x="428859" y="2819305"/>
          <a:ext cx="4824610" cy="10412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5925">
                  <a:extLst>
                    <a:ext uri="{9D8B030D-6E8A-4147-A177-3AD203B41FA5}">
                      <a16:colId xmlns:a16="http://schemas.microsoft.com/office/drawing/2014/main" val="4079817040"/>
                    </a:ext>
                  </a:extLst>
                </a:gridCol>
                <a:gridCol w="2668685">
                  <a:extLst>
                    <a:ext uri="{9D8B030D-6E8A-4147-A177-3AD203B41FA5}">
                      <a16:colId xmlns:a16="http://schemas.microsoft.com/office/drawing/2014/main" val="1908916929"/>
                    </a:ext>
                  </a:extLst>
                </a:gridCol>
              </a:tblGrid>
              <a:tr h="3459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700">
                          <a:effectLst/>
                        </a:rPr>
                        <a:t> </a:t>
                      </a:r>
                      <a:endParaRPr lang="en-MY" sz="17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6815" marR="968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700">
                          <a:effectLst/>
                        </a:rPr>
                        <a:t>Number of Missing Values</a:t>
                      </a:r>
                      <a:endParaRPr lang="en-MY" sz="17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6815" marR="96815" marT="0" marB="0"/>
                </a:tc>
                <a:extLst>
                  <a:ext uri="{0D108BD9-81ED-4DB2-BD59-A6C34878D82A}">
                    <a16:rowId xmlns:a16="http://schemas.microsoft.com/office/drawing/2014/main" val="3481907745"/>
                  </a:ext>
                </a:extLst>
              </a:tr>
              <a:tr h="3459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700">
                          <a:effectLst/>
                        </a:rPr>
                        <a:t>SMILES</a:t>
                      </a:r>
                      <a:endParaRPr lang="en-MY" sz="17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6815" marR="968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700" dirty="0">
                          <a:effectLst/>
                        </a:rPr>
                        <a:t>0</a:t>
                      </a:r>
                      <a:endParaRPr lang="en-MY" sz="17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6815" marR="96815" marT="0" marB="0"/>
                </a:tc>
                <a:extLst>
                  <a:ext uri="{0D108BD9-81ED-4DB2-BD59-A6C34878D82A}">
                    <a16:rowId xmlns:a16="http://schemas.microsoft.com/office/drawing/2014/main" val="4032937462"/>
                  </a:ext>
                </a:extLst>
              </a:tr>
              <a:tr h="3459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700" dirty="0">
                          <a:effectLst/>
                        </a:rPr>
                        <a:t>single-class-label</a:t>
                      </a:r>
                      <a:endParaRPr lang="en-MY" sz="17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6815" marR="968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700" dirty="0">
                          <a:effectLst/>
                        </a:rPr>
                        <a:t>0</a:t>
                      </a:r>
                      <a:endParaRPr lang="en-MY" sz="17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6815" marR="96815" marT="0" marB="0"/>
                </a:tc>
                <a:extLst>
                  <a:ext uri="{0D108BD9-81ED-4DB2-BD59-A6C34878D82A}">
                    <a16:rowId xmlns:a16="http://schemas.microsoft.com/office/drawing/2014/main" val="348443033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0D8AC2E-B486-3DE1-8B37-50186D8DF0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375963"/>
              </p:ext>
            </p:extLst>
          </p:nvPr>
        </p:nvGraphicFramePr>
        <p:xfrm>
          <a:off x="6403698" y="2750083"/>
          <a:ext cx="5473340" cy="16061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6670">
                  <a:extLst>
                    <a:ext uri="{9D8B030D-6E8A-4147-A177-3AD203B41FA5}">
                      <a16:colId xmlns:a16="http://schemas.microsoft.com/office/drawing/2014/main" val="436524676"/>
                    </a:ext>
                  </a:extLst>
                </a:gridCol>
                <a:gridCol w="2736670">
                  <a:extLst>
                    <a:ext uri="{9D8B030D-6E8A-4147-A177-3AD203B41FA5}">
                      <a16:colId xmlns:a16="http://schemas.microsoft.com/office/drawing/2014/main" val="1321640917"/>
                    </a:ext>
                  </a:extLst>
                </a:gridCol>
              </a:tblGrid>
              <a:tr h="2038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effectLst/>
                        </a:rPr>
                        <a:t>Duplicated SMILES</a:t>
                      </a:r>
                      <a:endParaRPr lang="en-MY" sz="1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7987" marR="1079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MY" sz="1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7987" marR="107987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581275"/>
                  </a:ext>
                </a:extLst>
              </a:tr>
              <a:tr h="3958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effectLst/>
                        </a:rPr>
                        <a:t>Total Number of Rows</a:t>
                      </a:r>
                      <a:endParaRPr lang="en-MY" sz="1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7987" marR="1079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900" dirty="0">
                          <a:effectLst/>
                        </a:rPr>
                        <a:t>4075</a:t>
                      </a:r>
                      <a:endParaRPr lang="en-MY" sz="1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7987" marR="107987" marT="0" marB="0"/>
                </a:tc>
                <a:extLst>
                  <a:ext uri="{0D108BD9-81ED-4DB2-BD59-A6C34878D82A}">
                    <a16:rowId xmlns:a16="http://schemas.microsoft.com/office/drawing/2014/main" val="613110000"/>
                  </a:ext>
                </a:extLst>
              </a:tr>
              <a:tr h="3958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effectLst/>
                        </a:rPr>
                        <a:t>Unique Rows based on SMILES column</a:t>
                      </a:r>
                      <a:endParaRPr lang="en-MY" sz="1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7987" marR="1079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900" dirty="0">
                          <a:effectLst/>
                        </a:rPr>
                        <a:t>4075</a:t>
                      </a:r>
                      <a:endParaRPr lang="en-MY" sz="1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7987" marR="107987" marT="0" marB="0"/>
                </a:tc>
                <a:extLst>
                  <a:ext uri="{0D108BD9-81ED-4DB2-BD59-A6C34878D82A}">
                    <a16:rowId xmlns:a16="http://schemas.microsoft.com/office/drawing/2014/main" val="35047405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4775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812CF-61BE-A88B-76FD-2E1C6A882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859" y="252207"/>
            <a:ext cx="11334280" cy="799151"/>
          </a:xfrm>
        </p:spPr>
        <p:txBody>
          <a:bodyPr/>
          <a:lstStyle/>
          <a:p>
            <a:r>
              <a:rPr lang="en-US" dirty="0"/>
              <a:t>Data Preparation and Processing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CDDE96C-C2E5-7FF4-271A-DCD89DD27AE9}"/>
              </a:ext>
            </a:extLst>
          </p:cNvPr>
          <p:cNvCxnSpPr/>
          <p:nvPr/>
        </p:nvCxnSpPr>
        <p:spPr>
          <a:xfrm>
            <a:off x="6052803" y="1299973"/>
            <a:ext cx="0" cy="42580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BE8E74E3-D0F6-B1D8-B1C2-A1D968A23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018" y="6594272"/>
            <a:ext cx="1951264" cy="14684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8DCE96C-48C4-BC2F-079F-86AEEA5CC315}"/>
              </a:ext>
            </a:extLst>
          </p:cNvPr>
          <p:cNvSpPr txBox="1">
            <a:spLocks/>
          </p:cNvSpPr>
          <p:nvPr/>
        </p:nvSpPr>
        <p:spPr>
          <a:xfrm>
            <a:off x="428859" y="1202621"/>
            <a:ext cx="4675915" cy="799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800" dirty="0"/>
              <a:t>Checking Class Label Distribution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D40E6C3-E946-48EA-9481-662EE70F0D89}"/>
              </a:ext>
            </a:extLst>
          </p:cNvPr>
          <p:cNvSpPr txBox="1">
            <a:spLocks/>
          </p:cNvSpPr>
          <p:nvPr/>
        </p:nvSpPr>
        <p:spPr>
          <a:xfrm>
            <a:off x="6855867" y="1202621"/>
            <a:ext cx="4675915" cy="799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800" dirty="0"/>
              <a:t>Data Splitting (80 : 20 )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8EB9132-C344-BA23-609D-94C7AFFA5C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749426"/>
              </p:ext>
            </p:extLst>
          </p:nvPr>
        </p:nvGraphicFramePr>
        <p:xfrm>
          <a:off x="708972" y="3067278"/>
          <a:ext cx="4405046" cy="7008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9530">
                  <a:extLst>
                    <a:ext uri="{9D8B030D-6E8A-4147-A177-3AD203B41FA5}">
                      <a16:colId xmlns:a16="http://schemas.microsoft.com/office/drawing/2014/main" val="332113391"/>
                    </a:ext>
                  </a:extLst>
                </a:gridCol>
                <a:gridCol w="1385408">
                  <a:extLst>
                    <a:ext uri="{9D8B030D-6E8A-4147-A177-3AD203B41FA5}">
                      <a16:colId xmlns:a16="http://schemas.microsoft.com/office/drawing/2014/main" val="591606831"/>
                    </a:ext>
                  </a:extLst>
                </a:gridCol>
                <a:gridCol w="1260108">
                  <a:extLst>
                    <a:ext uri="{9D8B030D-6E8A-4147-A177-3AD203B41FA5}">
                      <a16:colId xmlns:a16="http://schemas.microsoft.com/office/drawing/2014/main" val="3382133205"/>
                    </a:ext>
                  </a:extLst>
                </a:gridCol>
              </a:tblGrid>
              <a:tr h="3504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700">
                          <a:effectLst/>
                        </a:rPr>
                        <a:t> </a:t>
                      </a:r>
                      <a:endParaRPr lang="en-MY" sz="17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974" marR="95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700" dirty="0">
                          <a:effectLst/>
                        </a:rPr>
                        <a:t>Class 0</a:t>
                      </a:r>
                      <a:endParaRPr lang="en-MY" sz="17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974" marR="95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700">
                          <a:effectLst/>
                        </a:rPr>
                        <a:t>Class 1</a:t>
                      </a:r>
                      <a:endParaRPr lang="en-MY" sz="17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974" marR="95974" marT="0" marB="0"/>
                </a:tc>
                <a:extLst>
                  <a:ext uri="{0D108BD9-81ED-4DB2-BD59-A6C34878D82A}">
                    <a16:rowId xmlns:a16="http://schemas.microsoft.com/office/drawing/2014/main" val="3662834332"/>
                  </a:ext>
                </a:extLst>
              </a:tr>
              <a:tr h="3504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700">
                          <a:effectLst/>
                        </a:rPr>
                        <a:t>Amount of Data</a:t>
                      </a:r>
                      <a:endParaRPr lang="en-MY" sz="17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974" marR="95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700">
                          <a:effectLst/>
                        </a:rPr>
                        <a:t>2262</a:t>
                      </a:r>
                      <a:endParaRPr lang="en-MY" sz="17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974" marR="959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700" dirty="0">
                          <a:effectLst/>
                        </a:rPr>
                        <a:t>1813</a:t>
                      </a:r>
                      <a:endParaRPr lang="en-MY" sz="17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974" marR="95974" marT="0" marB="0"/>
                </a:tc>
                <a:extLst>
                  <a:ext uri="{0D108BD9-81ED-4DB2-BD59-A6C34878D82A}">
                    <a16:rowId xmlns:a16="http://schemas.microsoft.com/office/drawing/2014/main" val="367237677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D351615-09BC-1E00-E8BA-328F9E1164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723043"/>
              </p:ext>
            </p:extLst>
          </p:nvPr>
        </p:nvGraphicFramePr>
        <p:xfrm>
          <a:off x="6653174" y="3144438"/>
          <a:ext cx="5081302" cy="6236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8415">
                  <a:extLst>
                    <a:ext uri="{9D8B030D-6E8A-4147-A177-3AD203B41FA5}">
                      <a16:colId xmlns:a16="http://schemas.microsoft.com/office/drawing/2014/main" val="1787198977"/>
                    </a:ext>
                  </a:extLst>
                </a:gridCol>
                <a:gridCol w="1768920">
                  <a:extLst>
                    <a:ext uri="{9D8B030D-6E8A-4147-A177-3AD203B41FA5}">
                      <a16:colId xmlns:a16="http://schemas.microsoft.com/office/drawing/2014/main" val="777161360"/>
                    </a:ext>
                  </a:extLst>
                </a:gridCol>
                <a:gridCol w="1553967">
                  <a:extLst>
                    <a:ext uri="{9D8B030D-6E8A-4147-A177-3AD203B41FA5}">
                      <a16:colId xmlns:a16="http://schemas.microsoft.com/office/drawing/2014/main" val="370124362"/>
                    </a:ext>
                  </a:extLst>
                </a:gridCol>
              </a:tblGrid>
              <a:tr h="3118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</a:pPr>
                      <a:r>
                        <a:rPr lang="en-MY" sz="1500">
                          <a:effectLst/>
                        </a:rPr>
                        <a:t> </a:t>
                      </a:r>
                      <a:endParaRPr lang="en-MY" sz="15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274" marR="872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</a:pPr>
                      <a:r>
                        <a:rPr lang="en-MY" sz="1500" dirty="0">
                          <a:effectLst/>
                        </a:rPr>
                        <a:t>Training Set</a:t>
                      </a:r>
                      <a:endParaRPr lang="en-MY" sz="15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274" marR="872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</a:pPr>
                      <a:r>
                        <a:rPr lang="en-MY" sz="1500">
                          <a:effectLst/>
                        </a:rPr>
                        <a:t>Testing Set</a:t>
                      </a:r>
                      <a:endParaRPr lang="en-MY" sz="15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274" marR="87274" marT="0" marB="0"/>
                </a:tc>
                <a:extLst>
                  <a:ext uri="{0D108BD9-81ED-4DB2-BD59-A6C34878D82A}">
                    <a16:rowId xmlns:a16="http://schemas.microsoft.com/office/drawing/2014/main" val="2720052314"/>
                  </a:ext>
                </a:extLst>
              </a:tr>
              <a:tr h="3118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</a:pPr>
                      <a:r>
                        <a:rPr lang="en-MY" sz="1500" dirty="0">
                          <a:effectLst/>
                        </a:rPr>
                        <a:t>Amount of Data</a:t>
                      </a:r>
                      <a:endParaRPr lang="en-MY" sz="15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274" marR="872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</a:pPr>
                      <a:r>
                        <a:rPr lang="en-MY" sz="1500" dirty="0">
                          <a:effectLst/>
                        </a:rPr>
                        <a:t>3261</a:t>
                      </a:r>
                      <a:endParaRPr lang="en-MY" sz="15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274" marR="872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500"/>
                        </a:spcBef>
                      </a:pPr>
                      <a:r>
                        <a:rPr lang="en-MY" sz="1500" dirty="0">
                          <a:effectLst/>
                        </a:rPr>
                        <a:t>816</a:t>
                      </a:r>
                      <a:endParaRPr lang="en-MY" sz="15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87274" marR="87274" marT="0" marB="0"/>
                </a:tc>
                <a:extLst>
                  <a:ext uri="{0D108BD9-81ED-4DB2-BD59-A6C34878D82A}">
                    <a16:rowId xmlns:a16="http://schemas.microsoft.com/office/drawing/2014/main" val="1018461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1190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BAC19653-4277-607A-1D22-93888C2D4A30}"/>
              </a:ext>
            </a:extLst>
          </p:cNvPr>
          <p:cNvSpPr txBox="1"/>
          <p:nvPr/>
        </p:nvSpPr>
        <p:spPr>
          <a:xfrm>
            <a:off x="564326" y="2117944"/>
            <a:ext cx="10885994" cy="270843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a typeface="Roboto Condensed Light" panose="02000000000000000000" pitchFamily="2" charset="0"/>
                <a:cs typeface="Roboto Condensed Light" panose="02000000000000000000" pitchFamily="2" charset="0"/>
              </a:rPr>
              <a:t>The </a:t>
            </a:r>
            <a:r>
              <a:rPr lang="en-US" sz="2000" dirty="0" err="1">
                <a:ea typeface="Roboto Condensed Light" panose="02000000000000000000" pitchFamily="2" charset="0"/>
                <a:cs typeface="Roboto Condensed Light" panose="02000000000000000000" pitchFamily="2" charset="0"/>
              </a:rPr>
              <a:t>featurizer</a:t>
            </a:r>
            <a:r>
              <a:rPr lang="en-US" sz="2000" dirty="0">
                <a:ea typeface="Roboto Condensed Light" panose="02000000000000000000" pitchFamily="2" charset="0"/>
                <a:cs typeface="Roboto Condensed Light" panose="02000000000000000000" pitchFamily="2" charset="0"/>
              </a:rPr>
              <a:t> is defined using the </a:t>
            </a:r>
            <a:r>
              <a:rPr lang="en-US" sz="2000" dirty="0" err="1">
                <a:ea typeface="Roboto Condensed Light" panose="02000000000000000000" pitchFamily="2" charset="0"/>
                <a:cs typeface="Roboto Condensed Light" panose="02000000000000000000" pitchFamily="2" charset="0"/>
              </a:rPr>
              <a:t>ConvMolFeaturizer</a:t>
            </a:r>
            <a:r>
              <a:rPr lang="en-US" sz="2000" dirty="0">
                <a:ea typeface="Roboto Condensed Light" panose="02000000000000000000" pitchFamily="2" charset="0"/>
                <a:cs typeface="Roboto Condensed Light" panose="02000000000000000000" pitchFamily="2" charset="0"/>
              </a:rPr>
              <a:t> function in </a:t>
            </a:r>
            <a:r>
              <a:rPr lang="en-US" sz="2000" dirty="0" err="1">
                <a:ea typeface="Roboto Condensed Light" panose="02000000000000000000" pitchFamily="2" charset="0"/>
                <a:cs typeface="Roboto Condensed Light" panose="02000000000000000000" pitchFamily="2" charset="0"/>
              </a:rPr>
              <a:t>DeepChem</a:t>
            </a:r>
            <a:r>
              <a:rPr lang="en-US" sz="2000" dirty="0">
                <a:ea typeface="Roboto Condensed Light" panose="02000000000000000000" pitchFamily="2" charset="0"/>
                <a:cs typeface="Roboto Condensed Light" panose="02000000000000000000" pitchFamily="2" charset="0"/>
              </a:rPr>
              <a:t>. It is a </a:t>
            </a:r>
            <a:r>
              <a:rPr lang="en-US" sz="2000" dirty="0" err="1">
                <a:ea typeface="Roboto Condensed Light" panose="02000000000000000000" pitchFamily="2" charset="0"/>
                <a:cs typeface="Roboto Condensed Light" panose="02000000000000000000" pitchFamily="2" charset="0"/>
              </a:rPr>
              <a:t>featurizer</a:t>
            </a:r>
            <a:r>
              <a:rPr lang="en-US" sz="2000" dirty="0">
                <a:ea typeface="Roboto Condensed Light" panose="02000000000000000000" pitchFamily="2" charset="0"/>
                <a:cs typeface="Roboto Condensed Light" panose="02000000000000000000" pitchFamily="2" charset="0"/>
              </a:rPr>
              <a:t> specifically designed for molecular data such as the SMILES data in this case. It’s used to generate molecular graph representations suitable for processing of GNN models. 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a typeface="Roboto Condensed Light" panose="02000000000000000000" pitchFamily="2" charset="0"/>
                <a:cs typeface="Roboto Condensed Light" panose="02000000000000000000" pitchFamily="2" charset="0"/>
              </a:rPr>
              <a:t>The </a:t>
            </a:r>
            <a:r>
              <a:rPr lang="en-US" sz="2000" dirty="0" err="1">
                <a:ea typeface="Roboto Condensed Light" panose="02000000000000000000" pitchFamily="2" charset="0"/>
                <a:cs typeface="Roboto Condensed Light" panose="02000000000000000000" pitchFamily="2" charset="0"/>
              </a:rPr>
              <a:t>DataLoader</a:t>
            </a:r>
            <a:r>
              <a:rPr lang="en-US" sz="2000" dirty="0">
                <a:ea typeface="Roboto Condensed Light" panose="02000000000000000000" pitchFamily="2" charset="0"/>
                <a:cs typeface="Roboto Condensed Light" panose="02000000000000000000" pitchFamily="2" charset="0"/>
              </a:rPr>
              <a:t> object is used to load CSV data, specifically the task (single-class-label), feature field ('SMILES', representing the molecular structure)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a typeface="Roboto Condensed Light" panose="02000000000000000000" pitchFamily="2" charset="0"/>
                <a:cs typeface="Roboto Condensed Light" panose="02000000000000000000" pitchFamily="2" charset="0"/>
              </a:rPr>
              <a:t>featurization function to be applied to the data. 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a typeface="Roboto Condensed Light" panose="02000000000000000000" pitchFamily="2" charset="0"/>
                <a:cs typeface="Roboto Condensed Light" panose="02000000000000000000" pitchFamily="2" charset="0"/>
              </a:rPr>
              <a:t>This process is to create the train and test dataset that’s compatible with the model</a:t>
            </a:r>
            <a:r>
              <a:rPr lang="en-US" dirty="0">
                <a:ea typeface="Roboto Condensed Light" panose="02000000000000000000" pitchFamily="2" charset="0"/>
                <a:cs typeface="Roboto Condensed Light" panose="02000000000000000000" pitchFamily="2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8E74E3-D0F6-B1D8-B1C2-A1D968A23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018" y="6594272"/>
            <a:ext cx="1951264" cy="14684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8DCE96C-48C4-BC2F-079F-86AEEA5CC315}"/>
              </a:ext>
            </a:extLst>
          </p:cNvPr>
          <p:cNvSpPr txBox="1">
            <a:spLocks/>
          </p:cNvSpPr>
          <p:nvPr/>
        </p:nvSpPr>
        <p:spPr>
          <a:xfrm>
            <a:off x="699792" y="1202620"/>
            <a:ext cx="4675915" cy="799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800" dirty="0"/>
              <a:t>Data Featurization and Loading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1B6CC82-33F7-747E-91C4-3FDDC60FF238}"/>
              </a:ext>
            </a:extLst>
          </p:cNvPr>
          <p:cNvSpPr txBox="1">
            <a:spLocks/>
          </p:cNvSpPr>
          <p:nvPr/>
        </p:nvSpPr>
        <p:spPr>
          <a:xfrm>
            <a:off x="428859" y="252207"/>
            <a:ext cx="11334280" cy="799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Data Preparation and Processing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361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8E74E3-D0F6-B1D8-B1C2-A1D968A23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018" y="6594272"/>
            <a:ext cx="1951264" cy="14684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8DCE96C-48C4-BC2F-079F-86AEEA5CC315}"/>
              </a:ext>
            </a:extLst>
          </p:cNvPr>
          <p:cNvSpPr txBox="1">
            <a:spLocks/>
          </p:cNvSpPr>
          <p:nvPr/>
        </p:nvSpPr>
        <p:spPr>
          <a:xfrm>
            <a:off x="699792" y="781195"/>
            <a:ext cx="4675915" cy="799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1B6CC82-33F7-747E-91C4-3FDDC60FF238}"/>
              </a:ext>
            </a:extLst>
          </p:cNvPr>
          <p:cNvSpPr txBox="1">
            <a:spLocks/>
          </p:cNvSpPr>
          <p:nvPr/>
        </p:nvSpPr>
        <p:spPr>
          <a:xfrm>
            <a:off x="428859" y="252207"/>
            <a:ext cx="11334280" cy="799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4000" dirty="0"/>
              <a:t>Data Featurization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71E953-0026-E617-9C0A-07815A468A54}"/>
              </a:ext>
            </a:extLst>
          </p:cNvPr>
          <p:cNvSpPr txBox="1"/>
          <p:nvPr/>
        </p:nvSpPr>
        <p:spPr>
          <a:xfrm>
            <a:off x="2815673" y="1847723"/>
            <a:ext cx="5587965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800" dirty="0">
                <a:ea typeface="Roboto Condensed Light" panose="02000000000000000000" pitchFamily="2" charset="0"/>
                <a:cs typeface="Roboto Condensed Light" panose="02000000000000000000" pitchFamily="2" charset="0"/>
              </a:rPr>
              <a:t>CN(C)C(=O)Oc1cccc([N+](C)(C)C)c1</a:t>
            </a:r>
            <a:endParaRPr lang="en-US" sz="2800" dirty="0"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pic>
        <p:nvPicPr>
          <p:cNvPr id="20" name="Picture 19" descr="A diagram of a company&#10;&#10;Description automatically generated">
            <a:extLst>
              <a:ext uri="{FF2B5EF4-FFF2-40B4-BE49-F238E27FC236}">
                <a16:creationId xmlns:a16="http://schemas.microsoft.com/office/drawing/2014/main" id="{B87EDE47-7035-796A-AE84-FF3920F082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47"/>
          <a:stretch/>
        </p:blipFill>
        <p:spPr>
          <a:xfrm>
            <a:off x="1025455" y="781195"/>
            <a:ext cx="1654752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277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1FB2F59-E19D-7E86-09AC-E5DBDF5DED6E}"/>
              </a:ext>
            </a:extLst>
          </p:cNvPr>
          <p:cNvSpPr txBox="1"/>
          <p:nvPr/>
        </p:nvSpPr>
        <p:spPr>
          <a:xfrm>
            <a:off x="1198880" y="1831297"/>
            <a:ext cx="10017760" cy="415498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666666"/>
                </a:solidFill>
                <a:effectLst/>
              </a:rPr>
              <a:t>Despite numerous studies identifying various factors contributing to Alzheimer's disease (AD), its primary cause remains undetermined.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666666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666666"/>
                </a:solidFill>
                <a:effectLst/>
              </a:rPr>
              <a:t>One prominent theory, the cholinergic hypothesis, suggests that cognitive impairments in AD are linked to damage in cholinergic neurons and reduced levels of acetylcholine (</a:t>
            </a:r>
            <a:r>
              <a:rPr lang="en-US" sz="2400" b="0" i="0" dirty="0" err="1">
                <a:solidFill>
                  <a:srgbClr val="666666"/>
                </a:solidFill>
                <a:effectLst/>
              </a:rPr>
              <a:t>ACh</a:t>
            </a:r>
            <a:r>
              <a:rPr lang="en-US" sz="2400" b="0" i="0" dirty="0">
                <a:solidFill>
                  <a:srgbClr val="666666"/>
                </a:solidFill>
                <a:effectLst/>
              </a:rPr>
              <a:t>), a neurotransmitter crucial for learning, memory, and other higher-order functions</a:t>
            </a:r>
            <a:r>
              <a:rPr lang="en-US" sz="2400" dirty="0">
                <a:solidFill>
                  <a:srgbClr val="666666"/>
                </a:solidFill>
              </a:rPr>
              <a:t> </a:t>
            </a:r>
            <a:r>
              <a:rPr lang="en-US" sz="2400" b="0" i="0" dirty="0">
                <a:solidFill>
                  <a:srgbClr val="666666"/>
                </a:solidFill>
                <a:effectLst/>
              </a:rPr>
              <a:t>(Briggs, 2016).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666666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666666"/>
                </a:solidFill>
                <a:effectLst/>
              </a:rPr>
              <a:t>Acetylcholinesterase (</a:t>
            </a:r>
            <a:r>
              <a:rPr lang="en-US" sz="2400" b="0" i="0" dirty="0" err="1">
                <a:solidFill>
                  <a:srgbClr val="666666"/>
                </a:solidFill>
                <a:effectLst/>
              </a:rPr>
              <a:t>AChE</a:t>
            </a:r>
            <a:r>
              <a:rPr lang="en-US" sz="2400" b="0" i="0" dirty="0">
                <a:solidFill>
                  <a:srgbClr val="666666"/>
                </a:solidFill>
                <a:effectLst/>
              </a:rPr>
              <a:t>), an enzyme that degrades </a:t>
            </a:r>
            <a:r>
              <a:rPr lang="en-US" sz="2400" b="0" i="0" dirty="0" err="1">
                <a:solidFill>
                  <a:srgbClr val="666666"/>
                </a:solidFill>
                <a:effectLst/>
              </a:rPr>
              <a:t>ACh</a:t>
            </a:r>
            <a:r>
              <a:rPr lang="en-US" sz="2400" b="0" i="0" dirty="0">
                <a:solidFill>
                  <a:srgbClr val="666666"/>
                </a:solidFill>
                <a:effectLst/>
              </a:rPr>
              <a:t>, is a common target in AD treatment, with </a:t>
            </a:r>
            <a:r>
              <a:rPr lang="en-US" sz="2400" b="0" i="0" dirty="0" err="1">
                <a:solidFill>
                  <a:srgbClr val="666666"/>
                </a:solidFill>
                <a:effectLst/>
              </a:rPr>
              <a:t>AChE</a:t>
            </a:r>
            <a:r>
              <a:rPr lang="en-US" sz="2400" b="0" i="0" dirty="0">
                <a:solidFill>
                  <a:srgbClr val="666666"/>
                </a:solidFill>
                <a:effectLst/>
              </a:rPr>
              <a:t> inhibitors increasing cholinergic activity by preventing </a:t>
            </a:r>
            <a:r>
              <a:rPr lang="en-US" sz="2400" b="0" i="0" dirty="0" err="1">
                <a:solidFill>
                  <a:srgbClr val="666666"/>
                </a:solidFill>
                <a:effectLst/>
              </a:rPr>
              <a:t>ACh</a:t>
            </a:r>
            <a:r>
              <a:rPr lang="en-US" sz="2400" b="0" i="0" dirty="0">
                <a:solidFill>
                  <a:srgbClr val="666666"/>
                </a:solidFill>
                <a:effectLst/>
              </a:rPr>
              <a:t> breakdown (Basnet </a:t>
            </a:r>
            <a:r>
              <a:rPr lang="en-US" sz="2400" b="0" i="1" dirty="0">
                <a:solidFill>
                  <a:srgbClr val="666666"/>
                </a:solidFill>
                <a:effectLst/>
              </a:rPr>
              <a:t>et al</a:t>
            </a:r>
            <a:r>
              <a:rPr lang="en-US" sz="2400" b="0" i="0" dirty="0">
                <a:solidFill>
                  <a:srgbClr val="666666"/>
                </a:solidFill>
                <a:effectLst/>
              </a:rPr>
              <a:t>., 2020).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C33507F-306A-4550-E549-C869A96AD1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8880" y="668519"/>
            <a:ext cx="9144000" cy="1381125"/>
          </a:xfrm>
        </p:spPr>
        <p:txBody>
          <a:bodyPr/>
          <a:lstStyle/>
          <a:p>
            <a:r>
              <a:rPr lang="en-US" dirty="0"/>
              <a:t>Problem Background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5E698A-0049-78A0-7E7E-D51BF2E6D3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018" y="6594272"/>
            <a:ext cx="1951264" cy="14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359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8E74E3-D0F6-B1D8-B1C2-A1D968A231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018" y="6594272"/>
            <a:ext cx="1951264" cy="14684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8DCE96C-48C4-BC2F-079F-86AEEA5CC315}"/>
              </a:ext>
            </a:extLst>
          </p:cNvPr>
          <p:cNvSpPr txBox="1">
            <a:spLocks/>
          </p:cNvSpPr>
          <p:nvPr/>
        </p:nvSpPr>
        <p:spPr>
          <a:xfrm>
            <a:off x="699792" y="781195"/>
            <a:ext cx="4675915" cy="799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1B6CC82-33F7-747E-91C4-3FDDC60FF238}"/>
              </a:ext>
            </a:extLst>
          </p:cNvPr>
          <p:cNvSpPr txBox="1">
            <a:spLocks/>
          </p:cNvSpPr>
          <p:nvPr/>
        </p:nvSpPr>
        <p:spPr>
          <a:xfrm>
            <a:off x="428859" y="252207"/>
            <a:ext cx="11334280" cy="799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4000" dirty="0"/>
              <a:t>Data Featurization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A892D1-E745-BD0B-1E09-794B6F64D999}"/>
              </a:ext>
            </a:extLst>
          </p:cNvPr>
          <p:cNvSpPr txBox="1"/>
          <p:nvPr/>
        </p:nvSpPr>
        <p:spPr>
          <a:xfrm>
            <a:off x="6096000" y="1180770"/>
            <a:ext cx="4186727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b="1" dirty="0"/>
              <a:t>Atom Feature</a:t>
            </a:r>
          </a:p>
          <a:p>
            <a:endParaRPr lang="en-MY" b="1" dirty="0"/>
          </a:p>
          <a:p>
            <a:r>
              <a:rPr lang="en-MY" b="1" dirty="0"/>
              <a:t>i.e. Atom 0, carbon atom:</a:t>
            </a:r>
            <a:endParaRPr lang="en-MY" dirty="0"/>
          </a:p>
          <a:p>
            <a:r>
              <a:rPr lang="en-MY" dirty="0"/>
              <a:t>[[0, 1, 0, 0, 0, 0, 0, 0,  # Carbon atom</a:t>
            </a:r>
          </a:p>
          <a:p>
            <a:r>
              <a:rPr lang="en-MY" dirty="0"/>
              <a:t>  0, 0, 0, 0,               # Formal charge</a:t>
            </a:r>
          </a:p>
          <a:p>
            <a:r>
              <a:rPr lang="en-MY" dirty="0"/>
              <a:t>  1, 0,                     # Chirality</a:t>
            </a:r>
          </a:p>
          <a:p>
            <a:r>
              <a:rPr lang="en-MY" dirty="0"/>
              <a:t>  0, 1, 0,                  # Hybridization (sp2)</a:t>
            </a:r>
          </a:p>
          <a:p>
            <a:r>
              <a:rPr lang="en-MY" dirty="0"/>
              <a:t>  0,                        # Not aromatic</a:t>
            </a:r>
          </a:p>
          <a:p>
            <a:r>
              <a:rPr lang="en-MY" dirty="0"/>
              <a:t>  0, 1, 0, 0,               # 1 hydrogen</a:t>
            </a:r>
          </a:p>
          <a:p>
            <a:r>
              <a:rPr lang="en-MY" dirty="0"/>
              <a:t>  0, 0, 0, 1,               # Implicit Valence</a:t>
            </a:r>
          </a:p>
          <a:p>
            <a:r>
              <a:rPr lang="en-MY" dirty="0"/>
              <a:t>  1, 0, 0, 0],              # Degree (4 bonds)</a:t>
            </a:r>
          </a:p>
          <a:p>
            <a:r>
              <a:rPr lang="en-MY" dirty="0"/>
              <a:t> [0, 1, 0, 0, 0, 0, 0, 0,  # Carbon atom</a:t>
            </a:r>
          </a:p>
          <a:p>
            <a:r>
              <a:rPr lang="en-MY" dirty="0"/>
              <a:t>  0, 0, 0, 0,               # Formal charge</a:t>
            </a:r>
          </a:p>
          <a:p>
            <a:r>
              <a:rPr lang="en-MY" dirty="0"/>
              <a:t>  1, 0,                     # Chirality</a:t>
            </a:r>
          </a:p>
          <a:p>
            <a:r>
              <a:rPr lang="en-MY" dirty="0"/>
              <a:t>  0, 1, 0,                  # Hybridization (sp2)</a:t>
            </a:r>
          </a:p>
          <a:p>
            <a:r>
              <a:rPr lang="en-MY" dirty="0"/>
              <a:t>  0,                        # Not aromatic</a:t>
            </a:r>
          </a:p>
          <a:p>
            <a:r>
              <a:rPr lang="en-MY" dirty="0"/>
              <a:t>  0, 1, 0, 0,               # 1 hydrogen</a:t>
            </a:r>
          </a:p>
          <a:p>
            <a:r>
              <a:rPr lang="en-MY" dirty="0"/>
              <a:t>  0, 0, 0, 1,               # Implicit Valence</a:t>
            </a:r>
          </a:p>
          <a:p>
            <a:r>
              <a:rPr lang="en-MY" dirty="0"/>
              <a:t>  1, 0, 0, 0],              # Degree (4 bonds)</a:t>
            </a:r>
          </a:p>
        </p:txBody>
      </p:sp>
      <p:pic>
        <p:nvPicPr>
          <p:cNvPr id="14" name="Picture 13" descr="A diagram of a company&#10;&#10;Description automatically generated">
            <a:extLst>
              <a:ext uri="{FF2B5EF4-FFF2-40B4-BE49-F238E27FC236}">
                <a16:creationId xmlns:a16="http://schemas.microsoft.com/office/drawing/2014/main" id="{12748FE7-4EE6-3293-5186-5DF1FF3AC98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0" r="65212"/>
          <a:stretch/>
        </p:blipFill>
        <p:spPr>
          <a:xfrm>
            <a:off x="2119745" y="943169"/>
            <a:ext cx="2161308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95494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8E74E3-D0F6-B1D8-B1C2-A1D968A23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018" y="6594272"/>
            <a:ext cx="1951264" cy="14684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8DCE96C-48C4-BC2F-079F-86AEEA5CC315}"/>
              </a:ext>
            </a:extLst>
          </p:cNvPr>
          <p:cNvSpPr txBox="1">
            <a:spLocks/>
          </p:cNvSpPr>
          <p:nvPr/>
        </p:nvSpPr>
        <p:spPr>
          <a:xfrm>
            <a:off x="699792" y="781195"/>
            <a:ext cx="4675915" cy="799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1B6CC82-33F7-747E-91C4-3FDDC60FF238}"/>
              </a:ext>
            </a:extLst>
          </p:cNvPr>
          <p:cNvSpPr txBox="1">
            <a:spLocks/>
          </p:cNvSpPr>
          <p:nvPr/>
        </p:nvSpPr>
        <p:spPr>
          <a:xfrm>
            <a:off x="428859" y="252207"/>
            <a:ext cx="11334280" cy="799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4000" dirty="0"/>
              <a:t>Data Featurization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66591C-EC87-E4FC-01A1-760DE9EC626F}"/>
              </a:ext>
            </a:extLst>
          </p:cNvPr>
          <p:cNvSpPr txBox="1"/>
          <p:nvPr/>
        </p:nvSpPr>
        <p:spPr>
          <a:xfrm>
            <a:off x="6311658" y="1720840"/>
            <a:ext cx="382179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dirty="0"/>
              <a:t>Bond Features:</a:t>
            </a:r>
          </a:p>
          <a:p>
            <a:endParaRPr lang="en-MY" dirty="0"/>
          </a:p>
          <a:p>
            <a:r>
              <a:rPr lang="en-MY" dirty="0"/>
              <a:t>[[1, 0, 0, 0,  # Single bond</a:t>
            </a:r>
          </a:p>
          <a:p>
            <a:r>
              <a:rPr lang="en-MY" dirty="0"/>
              <a:t>  0,           # Not conjugated</a:t>
            </a:r>
          </a:p>
          <a:p>
            <a:r>
              <a:rPr lang="en-MY" dirty="0"/>
              <a:t>  0],          # Not in ring</a:t>
            </a:r>
          </a:p>
          <a:p>
            <a:r>
              <a:rPr lang="en-MY" dirty="0"/>
              <a:t> [0, 1, 0, 0,  # Double bond</a:t>
            </a:r>
          </a:p>
          <a:p>
            <a:r>
              <a:rPr lang="en-MY" dirty="0"/>
              <a:t>  0,           # Not conjugated</a:t>
            </a:r>
          </a:p>
          <a:p>
            <a:r>
              <a:rPr lang="en-MY" dirty="0"/>
              <a:t>  0],          # Not in ring</a:t>
            </a:r>
          </a:p>
          <a:p>
            <a:r>
              <a:rPr lang="en-MY" dirty="0"/>
              <a:t> ...</a:t>
            </a:r>
          </a:p>
          <a:p>
            <a:r>
              <a:rPr lang="en-MY" dirty="0"/>
              <a:t> [1, 0, 0, 0,  # Single bond</a:t>
            </a:r>
          </a:p>
          <a:p>
            <a:r>
              <a:rPr lang="en-MY" dirty="0"/>
              <a:t>  0,           # Not conjugated</a:t>
            </a:r>
          </a:p>
          <a:p>
            <a:r>
              <a:rPr lang="en-MY" dirty="0"/>
              <a:t>  1]]          # In ring</a:t>
            </a:r>
          </a:p>
        </p:txBody>
      </p:sp>
      <p:pic>
        <p:nvPicPr>
          <p:cNvPr id="10" name="Picture 9" descr="A diagram of a company&#10;&#10;Description automatically generated">
            <a:extLst>
              <a:ext uri="{FF2B5EF4-FFF2-40B4-BE49-F238E27FC236}">
                <a16:creationId xmlns:a16="http://schemas.microsoft.com/office/drawing/2014/main" id="{AA6AC663-72ED-3317-6286-FB80E332F0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95" r="42796"/>
          <a:stretch/>
        </p:blipFill>
        <p:spPr>
          <a:xfrm>
            <a:off x="2058549" y="881268"/>
            <a:ext cx="2199266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323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8E74E3-D0F6-B1D8-B1C2-A1D968A23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018" y="6594272"/>
            <a:ext cx="1951264" cy="14684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8DCE96C-48C4-BC2F-079F-86AEEA5CC315}"/>
              </a:ext>
            </a:extLst>
          </p:cNvPr>
          <p:cNvSpPr txBox="1">
            <a:spLocks/>
          </p:cNvSpPr>
          <p:nvPr/>
        </p:nvSpPr>
        <p:spPr>
          <a:xfrm>
            <a:off x="699792" y="781195"/>
            <a:ext cx="4675915" cy="799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1B6CC82-33F7-747E-91C4-3FDDC60FF238}"/>
              </a:ext>
            </a:extLst>
          </p:cNvPr>
          <p:cNvSpPr txBox="1">
            <a:spLocks/>
          </p:cNvSpPr>
          <p:nvPr/>
        </p:nvSpPr>
        <p:spPr>
          <a:xfrm>
            <a:off x="428859" y="252207"/>
            <a:ext cx="11334280" cy="799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4000" dirty="0"/>
              <a:t>Data Featurization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0D7D4F-FBE3-6BD8-6F41-B500C37BFDFE}"/>
              </a:ext>
            </a:extLst>
          </p:cNvPr>
          <p:cNvSpPr txBox="1"/>
          <p:nvPr/>
        </p:nvSpPr>
        <p:spPr>
          <a:xfrm>
            <a:off x="5114018" y="1602054"/>
            <a:ext cx="612544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dirty="0"/>
              <a:t>Adjacency List:</a:t>
            </a:r>
          </a:p>
          <a:p>
            <a:r>
              <a:rPr lang="en-MY" dirty="0"/>
              <a:t>[[1, 2, 3],       # Atom 0 connected to atoms 1, 2, 3</a:t>
            </a:r>
          </a:p>
          <a:p>
            <a:r>
              <a:rPr lang="en-MY" dirty="0"/>
              <a:t> [0, 4, 5],       # Atom 1 connected to atoms 0, 4, 5</a:t>
            </a:r>
          </a:p>
          <a:p>
            <a:r>
              <a:rPr lang="en-MY" dirty="0"/>
              <a:t> [0, 6],          # Atom 2 connected to atoms 0, 6</a:t>
            </a:r>
          </a:p>
          <a:p>
            <a:r>
              <a:rPr lang="en-MY" dirty="0"/>
              <a:t> [0, 7],          # Atom 3 connected to atoms 0, 7</a:t>
            </a:r>
          </a:p>
          <a:p>
            <a:r>
              <a:rPr lang="en-MY" dirty="0"/>
              <a:t> [1],             # Atom 4 connected to atom 1</a:t>
            </a:r>
          </a:p>
          <a:p>
            <a:r>
              <a:rPr lang="en-MY" dirty="0"/>
              <a:t> [1],             # Atom 5 connected to atom 1</a:t>
            </a:r>
          </a:p>
          <a:p>
            <a:r>
              <a:rPr lang="en-MY" dirty="0"/>
              <a:t> [2, 8],          # Atom 6 connected to atoms 2, 8</a:t>
            </a:r>
          </a:p>
          <a:p>
            <a:r>
              <a:rPr lang="en-MY" dirty="0"/>
              <a:t> [3],             # Atom 7 connected to atom 3</a:t>
            </a:r>
          </a:p>
          <a:p>
            <a:r>
              <a:rPr lang="en-MY" dirty="0"/>
              <a:t> [6, 9, 10, 11],  # Atom 8 connected to atoms 6, 9, 10, 11</a:t>
            </a:r>
          </a:p>
          <a:p>
            <a:r>
              <a:rPr lang="en-MY" dirty="0"/>
              <a:t> [8],             # Atom 9 connected to atom 8</a:t>
            </a:r>
          </a:p>
          <a:p>
            <a:r>
              <a:rPr lang="en-MY" dirty="0"/>
              <a:t> [8],             # Atom 10 connected to atom 8</a:t>
            </a:r>
          </a:p>
          <a:p>
            <a:r>
              <a:rPr lang="en-MY" dirty="0"/>
              <a:t> [8]]             # Atom 11 connected to atom 8</a:t>
            </a:r>
          </a:p>
        </p:txBody>
      </p:sp>
      <p:pic>
        <p:nvPicPr>
          <p:cNvPr id="11" name="Picture 10" descr="A diagram of a company&#10;&#10;Description automatically generated">
            <a:extLst>
              <a:ext uri="{FF2B5EF4-FFF2-40B4-BE49-F238E27FC236}">
                <a16:creationId xmlns:a16="http://schemas.microsoft.com/office/drawing/2014/main" id="{C26BE67E-4766-D8EC-8E92-3A04ED421A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17" r="18473"/>
          <a:stretch/>
        </p:blipFill>
        <p:spPr>
          <a:xfrm>
            <a:off x="1797627" y="1016592"/>
            <a:ext cx="1787235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9591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8E74E3-D0F6-B1D8-B1C2-A1D968A231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018" y="6594272"/>
            <a:ext cx="1951264" cy="14684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8DCE96C-48C4-BC2F-079F-86AEEA5CC315}"/>
              </a:ext>
            </a:extLst>
          </p:cNvPr>
          <p:cNvSpPr txBox="1">
            <a:spLocks/>
          </p:cNvSpPr>
          <p:nvPr/>
        </p:nvSpPr>
        <p:spPr>
          <a:xfrm>
            <a:off x="699792" y="781195"/>
            <a:ext cx="4675915" cy="799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1B6CC82-33F7-747E-91C4-3FDDC60FF238}"/>
              </a:ext>
            </a:extLst>
          </p:cNvPr>
          <p:cNvSpPr txBox="1">
            <a:spLocks/>
          </p:cNvSpPr>
          <p:nvPr/>
        </p:nvSpPr>
        <p:spPr>
          <a:xfrm>
            <a:off x="428859" y="252207"/>
            <a:ext cx="11334280" cy="799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4000" dirty="0"/>
              <a:t>Data Featurization: Graph Representation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BD04610-2C27-2C41-D2B1-08B3A64A2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109" y="2658232"/>
            <a:ext cx="4540219" cy="343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diagram of a graph representation&#10;&#10;Description automatically generated">
            <a:extLst>
              <a:ext uri="{FF2B5EF4-FFF2-40B4-BE49-F238E27FC236}">
                <a16:creationId xmlns:a16="http://schemas.microsoft.com/office/drawing/2014/main" id="{61906A1A-9E2F-46AC-C603-61718CA29C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454" y="948170"/>
            <a:ext cx="3743325" cy="55435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4631E52-6525-2786-A71A-FB8C2225853C}"/>
              </a:ext>
            </a:extLst>
          </p:cNvPr>
          <p:cNvSpPr txBox="1"/>
          <p:nvPr/>
        </p:nvSpPr>
        <p:spPr>
          <a:xfrm>
            <a:off x="6286237" y="1265871"/>
            <a:ext cx="5587965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t-BR" sz="2800" dirty="0">
                <a:ea typeface="Roboto Condensed Light" panose="02000000000000000000" pitchFamily="2" charset="0"/>
                <a:cs typeface="Roboto Condensed Light" panose="02000000000000000000" pitchFamily="2" charset="0"/>
              </a:rPr>
              <a:t>CN(C)C(=O)Oc1cccc([N+](C)(C)C)c1</a:t>
            </a:r>
            <a:endParaRPr lang="en-US" sz="2800" dirty="0"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A6994585-2139-521C-8078-1D98AA7936C2}"/>
              </a:ext>
            </a:extLst>
          </p:cNvPr>
          <p:cNvSpPr/>
          <p:nvPr/>
        </p:nvSpPr>
        <p:spPr>
          <a:xfrm>
            <a:off x="8775418" y="1915986"/>
            <a:ext cx="304800" cy="61535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436916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8E74E3-D0F6-B1D8-B1C2-A1D968A23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018" y="6594272"/>
            <a:ext cx="1951264" cy="14684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8DCE96C-48C4-BC2F-079F-86AEEA5CC315}"/>
              </a:ext>
            </a:extLst>
          </p:cNvPr>
          <p:cNvSpPr txBox="1">
            <a:spLocks/>
          </p:cNvSpPr>
          <p:nvPr/>
        </p:nvSpPr>
        <p:spPr>
          <a:xfrm>
            <a:off x="699792" y="781195"/>
            <a:ext cx="4675915" cy="799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1B6CC82-33F7-747E-91C4-3FDDC60FF238}"/>
              </a:ext>
            </a:extLst>
          </p:cNvPr>
          <p:cNvSpPr txBox="1">
            <a:spLocks/>
          </p:cNvSpPr>
          <p:nvPr/>
        </p:nvSpPr>
        <p:spPr>
          <a:xfrm>
            <a:off x="428859" y="252207"/>
            <a:ext cx="11334280" cy="799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4000" dirty="0"/>
              <a:t>Data Featurization and Loading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0D7D4F-FBE3-6BD8-6F41-B500C37BFDFE}"/>
              </a:ext>
            </a:extLst>
          </p:cNvPr>
          <p:cNvSpPr txBox="1"/>
          <p:nvPr/>
        </p:nvSpPr>
        <p:spPr>
          <a:xfrm>
            <a:off x="4690064" y="2004050"/>
            <a:ext cx="695877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MY" sz="2800" b="1" dirty="0"/>
              <a:t>Output </a:t>
            </a:r>
            <a:r>
              <a:rPr lang="en-MY" sz="2800" b="1" dirty="0" err="1"/>
              <a:t>ConvMol</a:t>
            </a:r>
            <a:r>
              <a:rPr lang="en-MY" sz="2800" b="1" dirty="0"/>
              <a:t> Object per SMILES string: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MY" sz="2800" dirty="0"/>
              <a:t>Atom Feature Vector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MY" sz="2800" dirty="0"/>
              <a:t>Bond Feature Vector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MY" sz="2800" dirty="0"/>
              <a:t>Adjacency List</a:t>
            </a:r>
          </a:p>
          <a:p>
            <a:pPr marL="1257300" lvl="2" indent="-342900">
              <a:buFont typeface="+mj-lt"/>
              <a:buAutoNum type="arabicPeriod"/>
            </a:pPr>
            <a:endParaRPr lang="en-MY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MY" sz="2800" dirty="0"/>
              <a:t>Objects are loaded and stored into variables: </a:t>
            </a:r>
            <a:r>
              <a:rPr lang="en-MY" sz="2800" dirty="0" err="1"/>
              <a:t>train_dataset</a:t>
            </a:r>
            <a:r>
              <a:rPr lang="en-MY" sz="2800" dirty="0"/>
              <a:t>, </a:t>
            </a:r>
            <a:r>
              <a:rPr lang="en-MY" sz="2800" dirty="0" err="1"/>
              <a:t>test_dataset</a:t>
            </a:r>
            <a:endParaRPr lang="en-MY" sz="2800" dirty="0"/>
          </a:p>
        </p:txBody>
      </p:sp>
      <p:pic>
        <p:nvPicPr>
          <p:cNvPr id="5" name="Picture 4" descr="A diagram of a company&#10;&#10;Description automatically generated">
            <a:extLst>
              <a:ext uri="{FF2B5EF4-FFF2-40B4-BE49-F238E27FC236}">
                <a16:creationId xmlns:a16="http://schemas.microsoft.com/office/drawing/2014/main" id="{F0FB5A7F-CE31-415E-73C9-BB68DAB11C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88" r="-5577"/>
          <a:stretch/>
        </p:blipFill>
        <p:spPr>
          <a:xfrm>
            <a:off x="2353419" y="1016592"/>
            <a:ext cx="2002304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1517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3">
            <a:extLst>
              <a:ext uri="{FF2B5EF4-FFF2-40B4-BE49-F238E27FC236}">
                <a16:creationId xmlns:a16="http://schemas.microsoft.com/office/drawing/2014/main" id="{899A60BD-08AA-CE86-5516-AAE082E1E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367" y="116883"/>
            <a:ext cx="10515600" cy="1325563"/>
          </a:xfrm>
        </p:spPr>
        <p:txBody>
          <a:bodyPr/>
          <a:lstStyle/>
          <a:p>
            <a:r>
              <a:rPr lang="en-US" dirty="0"/>
              <a:t>Model Training: Hyperparameter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127709-F112-7168-174F-8EEFE6C4FE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018" y="6594272"/>
            <a:ext cx="1951264" cy="146845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D42BE3B-7252-CA6F-4D4F-C980DCD8AB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708513"/>
              </p:ext>
            </p:extLst>
          </p:nvPr>
        </p:nvGraphicFramePr>
        <p:xfrm>
          <a:off x="2774061" y="1908897"/>
          <a:ext cx="6423356" cy="42678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5081">
                  <a:extLst>
                    <a:ext uri="{9D8B030D-6E8A-4147-A177-3AD203B41FA5}">
                      <a16:colId xmlns:a16="http://schemas.microsoft.com/office/drawing/2014/main" val="2887486542"/>
                    </a:ext>
                  </a:extLst>
                </a:gridCol>
                <a:gridCol w="3378275">
                  <a:extLst>
                    <a:ext uri="{9D8B030D-6E8A-4147-A177-3AD203B41FA5}">
                      <a16:colId xmlns:a16="http://schemas.microsoft.com/office/drawing/2014/main" val="1047306192"/>
                    </a:ext>
                  </a:extLst>
                </a:gridCol>
              </a:tblGrid>
              <a:tr h="3804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900" dirty="0">
                          <a:effectLst/>
                        </a:rPr>
                        <a:t>Hyperparameter</a:t>
                      </a:r>
                      <a:endParaRPr lang="en-MY" sz="1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6464" marR="1064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900" dirty="0">
                          <a:effectLst/>
                        </a:rPr>
                        <a:t>Settings </a:t>
                      </a:r>
                      <a:endParaRPr lang="en-MY" sz="1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6464" marR="106464" marT="0" marB="0"/>
                </a:tc>
                <a:extLst>
                  <a:ext uri="{0D108BD9-81ED-4DB2-BD59-A6C34878D82A}">
                    <a16:rowId xmlns:a16="http://schemas.microsoft.com/office/drawing/2014/main" val="3104470893"/>
                  </a:ext>
                </a:extLst>
              </a:tr>
              <a:tr h="3804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900">
                          <a:effectLst/>
                        </a:rPr>
                        <a:t>ntasks</a:t>
                      </a:r>
                      <a:endParaRPr lang="en-MY" sz="1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6464" marR="1064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900">
                          <a:effectLst/>
                        </a:rPr>
                        <a:t>1</a:t>
                      </a:r>
                      <a:endParaRPr lang="en-MY" sz="1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6464" marR="106464" marT="0" marB="0"/>
                </a:tc>
                <a:extLst>
                  <a:ext uri="{0D108BD9-81ED-4DB2-BD59-A6C34878D82A}">
                    <a16:rowId xmlns:a16="http://schemas.microsoft.com/office/drawing/2014/main" val="1556936612"/>
                  </a:ext>
                </a:extLst>
              </a:tr>
              <a:tr h="3804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900" dirty="0" err="1">
                          <a:effectLst/>
                        </a:rPr>
                        <a:t>graph_conv_layers</a:t>
                      </a:r>
                      <a:endParaRPr lang="en-MY" sz="1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6464" marR="1064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900">
                          <a:effectLst/>
                        </a:rPr>
                        <a:t>[64, 64]</a:t>
                      </a:r>
                      <a:endParaRPr lang="en-MY" sz="1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6464" marR="106464" marT="0" marB="0"/>
                </a:tc>
                <a:extLst>
                  <a:ext uri="{0D108BD9-81ED-4DB2-BD59-A6C34878D82A}">
                    <a16:rowId xmlns:a16="http://schemas.microsoft.com/office/drawing/2014/main" val="3355724062"/>
                  </a:ext>
                </a:extLst>
              </a:tr>
              <a:tr h="3804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900">
                          <a:effectLst/>
                        </a:rPr>
                        <a:t>dense_layer_size</a:t>
                      </a:r>
                      <a:endParaRPr lang="en-MY" sz="1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6464" marR="1064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900">
                          <a:effectLst/>
                        </a:rPr>
                        <a:t>128</a:t>
                      </a:r>
                      <a:endParaRPr lang="en-MY" sz="1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6464" marR="106464" marT="0" marB="0"/>
                </a:tc>
                <a:extLst>
                  <a:ext uri="{0D108BD9-81ED-4DB2-BD59-A6C34878D82A}">
                    <a16:rowId xmlns:a16="http://schemas.microsoft.com/office/drawing/2014/main" val="3362529997"/>
                  </a:ext>
                </a:extLst>
              </a:tr>
              <a:tr h="3804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900">
                          <a:effectLst/>
                        </a:rPr>
                        <a:t>dropout</a:t>
                      </a:r>
                      <a:endParaRPr lang="en-MY" sz="1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6464" marR="1064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900">
                          <a:effectLst/>
                        </a:rPr>
                        <a:t>0.0</a:t>
                      </a:r>
                      <a:endParaRPr lang="en-MY" sz="1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6464" marR="106464" marT="0" marB="0"/>
                </a:tc>
                <a:extLst>
                  <a:ext uri="{0D108BD9-81ED-4DB2-BD59-A6C34878D82A}">
                    <a16:rowId xmlns:a16="http://schemas.microsoft.com/office/drawing/2014/main" val="378643858"/>
                  </a:ext>
                </a:extLst>
              </a:tr>
              <a:tr h="3804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900">
                          <a:effectLst/>
                        </a:rPr>
                        <a:t>mode</a:t>
                      </a:r>
                      <a:endParaRPr lang="en-MY" sz="1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6464" marR="1064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900">
                          <a:effectLst/>
                        </a:rPr>
                        <a:t>classification</a:t>
                      </a:r>
                      <a:endParaRPr lang="en-MY" sz="1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6464" marR="106464" marT="0" marB="0"/>
                </a:tc>
                <a:extLst>
                  <a:ext uri="{0D108BD9-81ED-4DB2-BD59-A6C34878D82A}">
                    <a16:rowId xmlns:a16="http://schemas.microsoft.com/office/drawing/2014/main" val="1923084142"/>
                  </a:ext>
                </a:extLst>
              </a:tr>
              <a:tr h="3804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900">
                          <a:effectLst/>
                        </a:rPr>
                        <a:t>number_atom_features</a:t>
                      </a:r>
                      <a:endParaRPr lang="en-MY" sz="1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6464" marR="1064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900" dirty="0">
                          <a:effectLst/>
                        </a:rPr>
                        <a:t>75</a:t>
                      </a:r>
                      <a:endParaRPr lang="en-MY" sz="1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6464" marR="106464" marT="0" marB="0"/>
                </a:tc>
                <a:extLst>
                  <a:ext uri="{0D108BD9-81ED-4DB2-BD59-A6C34878D82A}">
                    <a16:rowId xmlns:a16="http://schemas.microsoft.com/office/drawing/2014/main" val="3967952437"/>
                  </a:ext>
                </a:extLst>
              </a:tr>
              <a:tr h="3804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900">
                          <a:effectLst/>
                        </a:rPr>
                        <a:t>n_classes</a:t>
                      </a:r>
                      <a:endParaRPr lang="en-MY" sz="1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6464" marR="1064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900">
                          <a:effectLst/>
                        </a:rPr>
                        <a:t>2</a:t>
                      </a:r>
                      <a:endParaRPr lang="en-MY" sz="1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6464" marR="106464" marT="0" marB="0"/>
                </a:tc>
                <a:extLst>
                  <a:ext uri="{0D108BD9-81ED-4DB2-BD59-A6C34878D82A}">
                    <a16:rowId xmlns:a16="http://schemas.microsoft.com/office/drawing/2014/main" val="3432266818"/>
                  </a:ext>
                </a:extLst>
              </a:tr>
              <a:tr h="3804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900">
                          <a:effectLst/>
                        </a:rPr>
                        <a:t>batch_size</a:t>
                      </a:r>
                      <a:endParaRPr lang="en-MY" sz="1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6464" marR="1064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900">
                          <a:effectLst/>
                        </a:rPr>
                        <a:t>100</a:t>
                      </a:r>
                      <a:endParaRPr lang="en-MY" sz="1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6464" marR="106464" marT="0" marB="0"/>
                </a:tc>
                <a:extLst>
                  <a:ext uri="{0D108BD9-81ED-4DB2-BD59-A6C34878D82A}">
                    <a16:rowId xmlns:a16="http://schemas.microsoft.com/office/drawing/2014/main" val="2842194655"/>
                  </a:ext>
                </a:extLst>
              </a:tr>
              <a:tr h="3804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900">
                          <a:effectLst/>
                        </a:rPr>
                        <a:t>batch_normalize</a:t>
                      </a:r>
                      <a:endParaRPr lang="en-MY" sz="1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6464" marR="1064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900">
                          <a:effectLst/>
                        </a:rPr>
                        <a:t>True</a:t>
                      </a:r>
                      <a:endParaRPr lang="en-MY" sz="1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6464" marR="106464" marT="0" marB="0"/>
                </a:tc>
                <a:extLst>
                  <a:ext uri="{0D108BD9-81ED-4DB2-BD59-A6C34878D82A}">
                    <a16:rowId xmlns:a16="http://schemas.microsoft.com/office/drawing/2014/main" val="1707783838"/>
                  </a:ext>
                </a:extLst>
              </a:tr>
              <a:tr h="3804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900">
                          <a:effectLst/>
                        </a:rPr>
                        <a:t>uncertainty</a:t>
                      </a:r>
                      <a:endParaRPr lang="en-MY" sz="19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6464" marR="1064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900" dirty="0">
                          <a:effectLst/>
                        </a:rPr>
                        <a:t>False</a:t>
                      </a:r>
                      <a:endParaRPr lang="en-MY" sz="19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6464" marR="106464" marT="0" marB="0"/>
                </a:tc>
                <a:extLst>
                  <a:ext uri="{0D108BD9-81ED-4DB2-BD59-A6C34878D82A}">
                    <a16:rowId xmlns:a16="http://schemas.microsoft.com/office/drawing/2014/main" val="274367152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8548745-CA71-F9B2-E857-8DBFFAEF83EA}"/>
              </a:ext>
            </a:extLst>
          </p:cNvPr>
          <p:cNvSpPr txBox="1"/>
          <p:nvPr/>
        </p:nvSpPr>
        <p:spPr>
          <a:xfrm>
            <a:off x="979033" y="1321356"/>
            <a:ext cx="57542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dirty="0" err="1"/>
              <a:t>GraphConv</a:t>
            </a:r>
            <a:r>
              <a:rPr lang="en-MY" sz="1800" dirty="0" err="1"/>
              <a:t>Model</a:t>
            </a:r>
            <a:r>
              <a:rPr lang="en-MY" sz="1800" dirty="0"/>
              <a:t> is fitted with </a:t>
            </a:r>
            <a:r>
              <a:rPr lang="en-MY" sz="1800" dirty="0" err="1"/>
              <a:t>train_dataset</a:t>
            </a:r>
            <a:endParaRPr lang="en-MY" sz="1800" dirty="0"/>
          </a:p>
        </p:txBody>
      </p:sp>
    </p:spTree>
    <p:extLst>
      <p:ext uri="{BB962C8B-B14F-4D97-AF65-F5344CB8AC3E}">
        <p14:creationId xmlns:p14="http://schemas.microsoft.com/office/powerpoint/2010/main" val="14004554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86133-417D-9582-AD5C-C9B40323D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765429"/>
          </a:xfrm>
        </p:spPr>
        <p:txBody>
          <a:bodyPr/>
          <a:lstStyle/>
          <a:p>
            <a:pPr algn="ctr"/>
            <a:r>
              <a:rPr lang="en-US" dirty="0"/>
              <a:t>Model Summary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58F1EA-447C-486C-DE06-EF8199F796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018" y="6594272"/>
            <a:ext cx="1951264" cy="146845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284422C-DE60-646C-4FD5-2833A0BA76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902006"/>
              </p:ext>
            </p:extLst>
          </p:nvPr>
        </p:nvGraphicFramePr>
        <p:xfrm>
          <a:off x="2914748" y="1256614"/>
          <a:ext cx="6362503" cy="48841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7831">
                  <a:extLst>
                    <a:ext uri="{9D8B030D-6E8A-4147-A177-3AD203B41FA5}">
                      <a16:colId xmlns:a16="http://schemas.microsoft.com/office/drawing/2014/main" val="557290701"/>
                    </a:ext>
                  </a:extLst>
                </a:gridCol>
                <a:gridCol w="1708543">
                  <a:extLst>
                    <a:ext uri="{9D8B030D-6E8A-4147-A177-3AD203B41FA5}">
                      <a16:colId xmlns:a16="http://schemas.microsoft.com/office/drawing/2014/main" val="3407853894"/>
                    </a:ext>
                  </a:extLst>
                </a:gridCol>
                <a:gridCol w="2126129">
                  <a:extLst>
                    <a:ext uri="{9D8B030D-6E8A-4147-A177-3AD203B41FA5}">
                      <a16:colId xmlns:a16="http://schemas.microsoft.com/office/drawing/2014/main" val="2612505899"/>
                    </a:ext>
                  </a:extLst>
                </a:gridCol>
              </a:tblGrid>
              <a:tr h="4938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600" dirty="0">
                          <a:effectLst/>
                        </a:rPr>
                        <a:t>Layer</a:t>
                      </a:r>
                      <a:endParaRPr lang="en-MY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3878" marR="138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600" dirty="0">
                          <a:effectLst/>
                        </a:rPr>
                        <a:t>Output Shape</a:t>
                      </a:r>
                      <a:endParaRPr lang="en-MY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3878" marR="138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600" dirty="0">
                          <a:effectLst/>
                        </a:rPr>
                        <a:t>Number of Parameters</a:t>
                      </a:r>
                      <a:endParaRPr lang="en-MY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3878" marR="13878" marT="0" marB="0"/>
                </a:tc>
                <a:extLst>
                  <a:ext uri="{0D108BD9-81ED-4DB2-BD59-A6C34878D82A}">
                    <a16:rowId xmlns:a16="http://schemas.microsoft.com/office/drawing/2014/main" val="4032926148"/>
                  </a:ext>
                </a:extLst>
              </a:tr>
              <a:tr h="3058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600">
                          <a:effectLst/>
                        </a:rPr>
                        <a:t>graph_conv</a:t>
                      </a:r>
                      <a:endParaRPr lang="en-MY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3878" marR="138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600" dirty="0">
                          <a:effectLst/>
                        </a:rPr>
                        <a:t>multiple</a:t>
                      </a:r>
                      <a:endParaRPr lang="en-MY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3878" marR="138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600">
                          <a:effectLst/>
                        </a:rPr>
                        <a:t>102,144</a:t>
                      </a:r>
                      <a:endParaRPr lang="en-MY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3878" marR="13878" marT="0" marB="0"/>
                </a:tc>
                <a:extLst>
                  <a:ext uri="{0D108BD9-81ED-4DB2-BD59-A6C34878D82A}">
                    <a16:rowId xmlns:a16="http://schemas.microsoft.com/office/drawing/2014/main" val="2069114748"/>
                  </a:ext>
                </a:extLst>
              </a:tr>
              <a:tr h="3058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600">
                          <a:effectLst/>
                        </a:rPr>
                        <a:t>graph_conv_1	</a:t>
                      </a:r>
                      <a:endParaRPr lang="en-MY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3878" marR="138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600">
                          <a:effectLst/>
                        </a:rPr>
                        <a:t>multiple</a:t>
                      </a:r>
                      <a:endParaRPr lang="en-MY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3878" marR="138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600">
                          <a:effectLst/>
                        </a:rPr>
                        <a:t>87,360</a:t>
                      </a:r>
                      <a:endParaRPr lang="en-MY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3878" marR="13878" marT="0" marB="0"/>
                </a:tc>
                <a:extLst>
                  <a:ext uri="{0D108BD9-81ED-4DB2-BD59-A6C34878D82A}">
                    <a16:rowId xmlns:a16="http://schemas.microsoft.com/office/drawing/2014/main" val="194602387"/>
                  </a:ext>
                </a:extLst>
              </a:tr>
              <a:tr h="3684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600">
                          <a:effectLst/>
                        </a:rPr>
                        <a:t>batch_normalization	</a:t>
                      </a:r>
                      <a:endParaRPr lang="en-MY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3878" marR="138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600">
                          <a:effectLst/>
                        </a:rPr>
                        <a:t>multiple</a:t>
                      </a:r>
                      <a:endParaRPr lang="en-MY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3878" marR="138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600" dirty="0">
                          <a:effectLst/>
                        </a:rPr>
                        <a:t>256</a:t>
                      </a:r>
                      <a:endParaRPr lang="en-MY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3878" marR="13878" marT="0" marB="0"/>
                </a:tc>
                <a:extLst>
                  <a:ext uri="{0D108BD9-81ED-4DB2-BD59-A6C34878D82A}">
                    <a16:rowId xmlns:a16="http://schemas.microsoft.com/office/drawing/2014/main" val="2844783435"/>
                  </a:ext>
                </a:extLst>
              </a:tr>
              <a:tr h="3684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600">
                          <a:effectLst/>
                        </a:rPr>
                        <a:t>batch_normalization_1</a:t>
                      </a:r>
                      <a:endParaRPr lang="en-MY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3878" marR="138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600" dirty="0">
                          <a:effectLst/>
                        </a:rPr>
                        <a:t>multiple</a:t>
                      </a:r>
                      <a:endParaRPr lang="en-MY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3878" marR="138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600" dirty="0">
                          <a:effectLst/>
                        </a:rPr>
                        <a:t>256</a:t>
                      </a:r>
                      <a:endParaRPr lang="en-MY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3878" marR="13878" marT="0" marB="0"/>
                </a:tc>
                <a:extLst>
                  <a:ext uri="{0D108BD9-81ED-4DB2-BD59-A6C34878D82A}">
                    <a16:rowId xmlns:a16="http://schemas.microsoft.com/office/drawing/2014/main" val="2977605128"/>
                  </a:ext>
                </a:extLst>
              </a:tr>
              <a:tr h="3684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600">
                          <a:effectLst/>
                        </a:rPr>
                        <a:t>batch_normalization_2</a:t>
                      </a:r>
                      <a:endParaRPr lang="en-MY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3878" marR="138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600">
                          <a:effectLst/>
                        </a:rPr>
                        <a:t>multiple</a:t>
                      </a:r>
                      <a:endParaRPr lang="en-MY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3878" marR="138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600" dirty="0">
                          <a:effectLst/>
                        </a:rPr>
                        <a:t>512</a:t>
                      </a:r>
                      <a:endParaRPr lang="en-MY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3878" marR="13878" marT="0" marB="0"/>
                </a:tc>
                <a:extLst>
                  <a:ext uri="{0D108BD9-81ED-4DB2-BD59-A6C34878D82A}">
                    <a16:rowId xmlns:a16="http://schemas.microsoft.com/office/drawing/2014/main" val="1059355431"/>
                  </a:ext>
                </a:extLst>
              </a:tr>
              <a:tr h="3058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600">
                          <a:effectLst/>
                        </a:rPr>
                        <a:t>graph_pool</a:t>
                      </a:r>
                      <a:endParaRPr lang="en-MY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3878" marR="138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600" dirty="0">
                          <a:effectLst/>
                        </a:rPr>
                        <a:t>multiple</a:t>
                      </a:r>
                      <a:endParaRPr lang="en-MY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3878" marR="138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600" dirty="0">
                          <a:effectLst/>
                        </a:rPr>
                        <a:t>0</a:t>
                      </a:r>
                      <a:endParaRPr lang="en-MY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3878" marR="13878" marT="0" marB="0"/>
                </a:tc>
                <a:extLst>
                  <a:ext uri="{0D108BD9-81ED-4DB2-BD59-A6C34878D82A}">
                    <a16:rowId xmlns:a16="http://schemas.microsoft.com/office/drawing/2014/main" val="11651089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600" dirty="0">
                          <a:effectLst/>
                        </a:rPr>
                        <a:t>graph_pool_1</a:t>
                      </a:r>
                    </a:p>
                  </a:txBody>
                  <a:tcPr marL="1927" marR="1927" marT="1927" marB="192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600" dirty="0">
                          <a:effectLst/>
                        </a:rPr>
                        <a:t>multiple</a:t>
                      </a:r>
                      <a:endParaRPr lang="en-MY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8504" marR="18504" marT="9252" marB="9252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600" dirty="0">
                          <a:effectLst/>
                        </a:rPr>
                        <a:t>0</a:t>
                      </a:r>
                      <a:endParaRPr lang="en-MY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8504" marR="18504" marT="9252" marB="9252"/>
                </a:tc>
                <a:extLst>
                  <a:ext uri="{0D108BD9-81ED-4DB2-BD59-A6C34878D82A}">
                    <a16:rowId xmlns:a16="http://schemas.microsoft.com/office/drawing/2014/main" val="3224948259"/>
                  </a:ext>
                </a:extLst>
              </a:tr>
              <a:tr h="3058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600" dirty="0">
                          <a:effectLst/>
                        </a:rPr>
                        <a:t>dense</a:t>
                      </a:r>
                      <a:endParaRPr lang="en-MY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3878" marR="138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600">
                          <a:effectLst/>
                        </a:rPr>
                        <a:t>multiple</a:t>
                      </a:r>
                      <a:endParaRPr lang="en-MY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3878" marR="138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600" dirty="0">
                          <a:effectLst/>
                        </a:rPr>
                        <a:t>8,320</a:t>
                      </a:r>
                      <a:endParaRPr lang="en-MY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3878" marR="13878" marT="0" marB="0"/>
                </a:tc>
                <a:extLst>
                  <a:ext uri="{0D108BD9-81ED-4DB2-BD59-A6C34878D82A}">
                    <a16:rowId xmlns:a16="http://schemas.microsoft.com/office/drawing/2014/main" val="222701496"/>
                  </a:ext>
                </a:extLst>
              </a:tr>
              <a:tr h="3058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600">
                          <a:effectLst/>
                        </a:rPr>
                        <a:t>graph_gather</a:t>
                      </a:r>
                      <a:endParaRPr lang="en-MY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3878" marR="138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600">
                          <a:effectLst/>
                        </a:rPr>
                        <a:t>multiple</a:t>
                      </a:r>
                      <a:endParaRPr lang="en-MY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3878" marR="138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600" dirty="0">
                          <a:effectLst/>
                        </a:rPr>
                        <a:t>0</a:t>
                      </a:r>
                      <a:endParaRPr lang="en-MY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3878" marR="13878" marT="0" marB="0"/>
                </a:tc>
                <a:extLst>
                  <a:ext uri="{0D108BD9-81ED-4DB2-BD59-A6C34878D82A}">
                    <a16:rowId xmlns:a16="http://schemas.microsoft.com/office/drawing/2014/main" val="2969056829"/>
                  </a:ext>
                </a:extLst>
              </a:tr>
              <a:tr h="3058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600">
                          <a:effectLst/>
                        </a:rPr>
                        <a:t>trim_graph_output</a:t>
                      </a:r>
                      <a:endParaRPr lang="en-MY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3878" marR="138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600">
                          <a:effectLst/>
                        </a:rPr>
                        <a:t>multiple</a:t>
                      </a:r>
                      <a:endParaRPr lang="en-MY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3878" marR="138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600" dirty="0">
                          <a:effectLst/>
                        </a:rPr>
                        <a:t>0</a:t>
                      </a:r>
                      <a:endParaRPr lang="en-MY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3878" marR="13878" marT="0" marB="0"/>
                </a:tc>
                <a:extLst>
                  <a:ext uri="{0D108BD9-81ED-4DB2-BD59-A6C34878D82A}">
                    <a16:rowId xmlns:a16="http://schemas.microsoft.com/office/drawing/2014/main" val="1766651371"/>
                  </a:ext>
                </a:extLst>
              </a:tr>
              <a:tr h="3058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600">
                          <a:effectLst/>
                        </a:rPr>
                        <a:t>dense_1</a:t>
                      </a:r>
                      <a:endParaRPr lang="en-MY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3878" marR="138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600">
                          <a:effectLst/>
                        </a:rPr>
                        <a:t>multiple</a:t>
                      </a:r>
                      <a:endParaRPr lang="en-MY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3878" marR="138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600" dirty="0">
                          <a:effectLst/>
                        </a:rPr>
                        <a:t>514</a:t>
                      </a:r>
                      <a:endParaRPr lang="en-MY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3878" marR="13878" marT="0" marB="0"/>
                </a:tc>
                <a:extLst>
                  <a:ext uri="{0D108BD9-81ED-4DB2-BD59-A6C34878D82A}">
                    <a16:rowId xmlns:a16="http://schemas.microsoft.com/office/drawing/2014/main" val="4108619922"/>
                  </a:ext>
                </a:extLst>
              </a:tr>
              <a:tr h="3058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600">
                          <a:effectLst/>
                        </a:rPr>
                        <a:t>reshape</a:t>
                      </a:r>
                      <a:endParaRPr lang="en-MY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3878" marR="138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600">
                          <a:effectLst/>
                        </a:rPr>
                        <a:t>multiple</a:t>
                      </a:r>
                      <a:endParaRPr lang="en-MY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3878" marR="138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600" dirty="0">
                          <a:effectLst/>
                        </a:rPr>
                        <a:t>0</a:t>
                      </a:r>
                      <a:endParaRPr lang="en-MY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3878" marR="13878" marT="0" marB="0"/>
                </a:tc>
                <a:extLst>
                  <a:ext uri="{0D108BD9-81ED-4DB2-BD59-A6C34878D82A}">
                    <a16:rowId xmlns:a16="http://schemas.microsoft.com/office/drawing/2014/main" val="2776597302"/>
                  </a:ext>
                </a:extLst>
              </a:tr>
              <a:tr h="3058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600">
                          <a:effectLst/>
                        </a:rPr>
                        <a:t>softmax</a:t>
                      </a:r>
                      <a:endParaRPr lang="en-MY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3878" marR="138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600" dirty="0">
                          <a:effectLst/>
                        </a:rPr>
                        <a:t>multiple</a:t>
                      </a:r>
                      <a:endParaRPr lang="en-MY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3878" marR="138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1600" dirty="0">
                          <a:effectLst/>
                        </a:rPr>
                        <a:t>0</a:t>
                      </a:r>
                      <a:endParaRPr lang="en-MY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3878" marR="13878" marT="0" marB="0"/>
                </a:tc>
                <a:extLst>
                  <a:ext uri="{0D108BD9-81ED-4DB2-BD59-A6C34878D82A}">
                    <a16:rowId xmlns:a16="http://schemas.microsoft.com/office/drawing/2014/main" val="2964141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05951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98773A-5415-C408-A866-2B6074B2D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Result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0384DE-8BB0-8578-282C-6A8C124195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448" y="6560382"/>
            <a:ext cx="1943103" cy="146231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4DFFB55-FED8-B0FC-10CF-2CE3A3AC41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191853"/>
              </p:ext>
            </p:extLst>
          </p:nvPr>
        </p:nvGraphicFramePr>
        <p:xfrm>
          <a:off x="537432" y="2281710"/>
          <a:ext cx="11117134" cy="38601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5468">
                  <a:extLst>
                    <a:ext uri="{9D8B030D-6E8A-4147-A177-3AD203B41FA5}">
                      <a16:colId xmlns:a16="http://schemas.microsoft.com/office/drawing/2014/main" val="415014326"/>
                    </a:ext>
                  </a:extLst>
                </a:gridCol>
                <a:gridCol w="3690065">
                  <a:extLst>
                    <a:ext uri="{9D8B030D-6E8A-4147-A177-3AD203B41FA5}">
                      <a16:colId xmlns:a16="http://schemas.microsoft.com/office/drawing/2014/main" val="2358879208"/>
                    </a:ext>
                  </a:extLst>
                </a:gridCol>
                <a:gridCol w="1611725">
                  <a:extLst>
                    <a:ext uri="{9D8B030D-6E8A-4147-A177-3AD203B41FA5}">
                      <a16:colId xmlns:a16="http://schemas.microsoft.com/office/drawing/2014/main" val="3547578724"/>
                    </a:ext>
                  </a:extLst>
                </a:gridCol>
                <a:gridCol w="1874938">
                  <a:extLst>
                    <a:ext uri="{9D8B030D-6E8A-4147-A177-3AD203B41FA5}">
                      <a16:colId xmlns:a16="http://schemas.microsoft.com/office/drawing/2014/main" val="2009632187"/>
                    </a:ext>
                  </a:extLst>
                </a:gridCol>
                <a:gridCol w="1874938">
                  <a:extLst>
                    <a:ext uri="{9D8B030D-6E8A-4147-A177-3AD203B41FA5}">
                      <a16:colId xmlns:a16="http://schemas.microsoft.com/office/drawing/2014/main" val="996280404"/>
                    </a:ext>
                  </a:extLst>
                </a:gridCol>
              </a:tblGrid>
              <a:tr h="378729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2200">
                          <a:effectLst/>
                        </a:rPr>
                        <a:t>Research</a:t>
                      </a:r>
                      <a:endParaRPr lang="en-MY" sz="2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5361" marR="105361" marT="52681" marB="52681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2200" dirty="0">
                          <a:effectLst/>
                        </a:rPr>
                        <a:t>Classification Model</a:t>
                      </a:r>
                      <a:endParaRPr lang="en-MY" sz="2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5361" marR="105361" marT="52681" marB="52681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2200" dirty="0">
                          <a:effectLst/>
                        </a:rPr>
                        <a:t>Result</a:t>
                      </a:r>
                      <a:endParaRPr lang="en-MY" sz="2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05361" marR="105361" marT="52681" marB="52681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8201171"/>
                  </a:ext>
                </a:extLst>
              </a:tr>
              <a:tr h="447054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2200" dirty="0">
                          <a:effectLst/>
                        </a:rPr>
                        <a:t>Accuracy</a:t>
                      </a:r>
                      <a:endParaRPr lang="en-MY" sz="2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23250" marR="1232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2200" dirty="0">
                          <a:effectLst/>
                        </a:rPr>
                        <a:t>F1-Score</a:t>
                      </a:r>
                      <a:endParaRPr lang="en-MY" sz="2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23250" marR="1232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2200" dirty="0">
                          <a:effectLst/>
                        </a:rPr>
                        <a:t>AUC-ROC</a:t>
                      </a:r>
                      <a:endParaRPr lang="en-MY" sz="2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23250" marR="123250" marT="0" marB="0"/>
                </a:tc>
                <a:extLst>
                  <a:ext uri="{0D108BD9-81ED-4DB2-BD59-A6C34878D82A}">
                    <a16:rowId xmlns:a16="http://schemas.microsoft.com/office/drawing/2014/main" val="3456718643"/>
                  </a:ext>
                </a:extLst>
              </a:tr>
              <a:tr h="9475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2200" dirty="0" err="1">
                          <a:effectLst/>
                        </a:rPr>
                        <a:t>Sutthibutpong</a:t>
                      </a:r>
                      <a:r>
                        <a:rPr lang="en-MY" sz="2200" dirty="0">
                          <a:effectLst/>
                        </a:rPr>
                        <a:t> </a:t>
                      </a:r>
                      <a:r>
                        <a:rPr lang="en-MY" sz="2200" i="1" dirty="0">
                          <a:effectLst/>
                        </a:rPr>
                        <a:t>et al.</a:t>
                      </a:r>
                      <a:r>
                        <a:rPr lang="en-MY" sz="2200" dirty="0">
                          <a:effectLst/>
                        </a:rPr>
                        <a:t>, 2024</a:t>
                      </a:r>
                      <a:endParaRPr lang="en-MY" sz="2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23250" marR="1232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2200" dirty="0">
                          <a:effectLst/>
                        </a:rPr>
                        <a:t>Graph Convolutional Network</a:t>
                      </a:r>
                      <a:endParaRPr lang="en-MY" sz="2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23250" marR="1232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200" dirty="0"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-</a:t>
                      </a:r>
                      <a:endParaRPr lang="en-MY" sz="2200" dirty="0"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23250" marR="1232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2200" dirty="0"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123250" marR="1232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2200" dirty="0">
                          <a:effectLst/>
                          <a:latin typeface="+mn-lt"/>
                        </a:rPr>
                        <a:t>0.98</a:t>
                      </a:r>
                      <a:endParaRPr lang="en-MY" sz="2200" dirty="0"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23250" marR="123250" marT="0" marB="0"/>
                </a:tc>
                <a:extLst>
                  <a:ext uri="{0D108BD9-81ED-4DB2-BD59-A6C34878D82A}">
                    <a16:rowId xmlns:a16="http://schemas.microsoft.com/office/drawing/2014/main" val="3270960236"/>
                  </a:ext>
                </a:extLst>
              </a:tr>
              <a:tr h="9475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2200" dirty="0">
                          <a:effectLst/>
                        </a:rPr>
                        <a:t>Pan </a:t>
                      </a:r>
                      <a:r>
                        <a:rPr lang="en-MY" sz="2200" i="1" dirty="0">
                          <a:effectLst/>
                        </a:rPr>
                        <a:t>et al.</a:t>
                      </a:r>
                      <a:r>
                        <a:rPr lang="en-MY" sz="2200" dirty="0">
                          <a:effectLst/>
                        </a:rPr>
                        <a:t>, 2024</a:t>
                      </a:r>
                      <a:endParaRPr lang="en-MY" sz="2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23250" marR="1232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2200" dirty="0">
                          <a:effectLst/>
                        </a:rPr>
                        <a:t>Graph Convolutional Network with 1D CNN</a:t>
                      </a:r>
                      <a:endParaRPr lang="en-MY" sz="2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23250" marR="1232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2200" dirty="0"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0.84</a:t>
                      </a:r>
                    </a:p>
                  </a:txBody>
                  <a:tcPr marL="123250" marR="1232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2200" dirty="0">
                          <a:effectLst/>
                          <a:latin typeface="+mn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0.85</a:t>
                      </a:r>
                    </a:p>
                  </a:txBody>
                  <a:tcPr marL="123250" marR="1232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2200" dirty="0">
                          <a:effectLst/>
                          <a:latin typeface="+mn-lt"/>
                        </a:rPr>
                        <a:t>0.93</a:t>
                      </a:r>
                      <a:endParaRPr lang="en-MY" sz="2200" dirty="0"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23250" marR="123250" marT="0" marB="0"/>
                </a:tc>
                <a:extLst>
                  <a:ext uri="{0D108BD9-81ED-4DB2-BD59-A6C34878D82A}">
                    <a16:rowId xmlns:a16="http://schemas.microsoft.com/office/drawing/2014/main" val="479509136"/>
                  </a:ext>
                </a:extLst>
              </a:tr>
              <a:tr h="9475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2200" dirty="0">
                          <a:effectLst/>
                        </a:rPr>
                        <a:t>Preliminary Result</a:t>
                      </a:r>
                      <a:endParaRPr lang="en-MY" sz="2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23250" marR="1232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2200" dirty="0">
                          <a:effectLst/>
                        </a:rPr>
                        <a:t>Graph Convolutional Network</a:t>
                      </a:r>
                      <a:endParaRPr lang="en-MY" sz="2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23250" marR="1232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2200" dirty="0">
                          <a:effectLst/>
                        </a:rPr>
                        <a:t>0.79</a:t>
                      </a:r>
                      <a:endParaRPr lang="en-MY" sz="2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23250" marR="1232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2200" dirty="0">
                          <a:effectLst/>
                        </a:rPr>
                        <a:t>0.79</a:t>
                      </a:r>
                      <a:endParaRPr lang="en-MY" sz="2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23250" marR="1232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MY" sz="2200" dirty="0">
                          <a:effectLst/>
                        </a:rPr>
                        <a:t>0.87</a:t>
                      </a:r>
                      <a:endParaRPr lang="en-MY" sz="2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23250" marR="123250" marT="0" marB="0"/>
                </a:tc>
                <a:extLst>
                  <a:ext uri="{0D108BD9-81ED-4DB2-BD59-A6C34878D82A}">
                    <a16:rowId xmlns:a16="http://schemas.microsoft.com/office/drawing/2014/main" val="26015324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15550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">
            <a:extLst>
              <a:ext uri="{FF2B5EF4-FFF2-40B4-BE49-F238E27FC236}">
                <a16:creationId xmlns:a16="http://schemas.microsoft.com/office/drawing/2014/main" id="{448DC7DD-0BEB-8C69-5BDA-57DCA8584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5AD62B-479B-2246-1A16-6CAE9750E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018" y="6594272"/>
            <a:ext cx="1951264" cy="146845"/>
          </a:xfrm>
          <a:prstGeom prst="rect">
            <a:avLst/>
          </a:prstGeom>
        </p:spPr>
      </p:pic>
      <p:sp>
        <p:nvSpPr>
          <p:cNvPr id="4" name="Google Shape;284;p19">
            <a:extLst>
              <a:ext uri="{FF2B5EF4-FFF2-40B4-BE49-F238E27FC236}">
                <a16:creationId xmlns:a16="http://schemas.microsoft.com/office/drawing/2014/main" id="{203AD196-BEEF-B702-1746-903CC76081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651634" y="1591944"/>
            <a:ext cx="9402446" cy="3387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b="0" dirty="0">
                <a:ea typeface="Times New Roman"/>
                <a:cs typeface="Times New Roman"/>
                <a:sym typeface="Times New Roman"/>
              </a:rPr>
              <a:t>RO1: To investigate featurization strategies for labeled graph object generation for GNN. </a:t>
            </a:r>
            <a:endParaRPr b="0"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b="0" dirty="0">
                <a:ea typeface="Times New Roman"/>
                <a:cs typeface="Times New Roman"/>
                <a:sym typeface="Times New Roman"/>
              </a:rPr>
              <a:t>RO2: To develop a GNN model in predicting </a:t>
            </a:r>
            <a:r>
              <a:rPr lang="en-US" b="0" dirty="0" err="1">
                <a:ea typeface="Times New Roman"/>
                <a:cs typeface="Times New Roman"/>
                <a:sym typeface="Times New Roman"/>
              </a:rPr>
              <a:t>AChE</a:t>
            </a:r>
            <a:r>
              <a:rPr lang="en-US" b="0" dirty="0">
                <a:ea typeface="Times New Roman"/>
                <a:cs typeface="Times New Roman"/>
                <a:sym typeface="Times New Roman"/>
              </a:rPr>
              <a:t> inhibitors using SMILES-encoded molecular data.</a:t>
            </a:r>
            <a:endParaRPr b="0"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b="0" dirty="0">
                <a:ea typeface="Times New Roman"/>
                <a:cs typeface="Times New Roman"/>
                <a:sym typeface="Times New Roman"/>
              </a:rPr>
              <a:t>RO3: To evaluate the ability of GNN to classify compounds as </a:t>
            </a:r>
            <a:r>
              <a:rPr lang="en-US" b="0" dirty="0" err="1">
                <a:ea typeface="Times New Roman"/>
                <a:cs typeface="Times New Roman"/>
                <a:sym typeface="Times New Roman"/>
              </a:rPr>
              <a:t>AChE</a:t>
            </a:r>
            <a:r>
              <a:rPr lang="en-US" b="0" dirty="0">
                <a:ea typeface="Times New Roman"/>
                <a:cs typeface="Times New Roman"/>
                <a:sym typeface="Times New Roman"/>
              </a:rPr>
              <a:t> inhibitors or non-inhibitors in terms of Accuracy, F1-score, ROC-AUC</a:t>
            </a:r>
            <a:endParaRPr b="0" dirty="0"/>
          </a:p>
        </p:txBody>
      </p:sp>
      <p:pic>
        <p:nvPicPr>
          <p:cNvPr id="5" name="Google Shape;286;p19" descr="Free Check SVG, PNG Icon, Symbol. Download Image.">
            <a:extLst>
              <a:ext uri="{FF2B5EF4-FFF2-40B4-BE49-F238E27FC236}">
                <a16:creationId xmlns:a16="http://schemas.microsoft.com/office/drawing/2014/main" id="{D9D9ECEC-71DE-6387-F3E9-5A8A5A62EEC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5520" y="2518727"/>
            <a:ext cx="582613" cy="582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86;p19" descr="Free Check SVG, PNG Icon, Symbol. Download Image.">
            <a:extLst>
              <a:ext uri="{FF2B5EF4-FFF2-40B4-BE49-F238E27FC236}">
                <a16:creationId xmlns:a16="http://schemas.microsoft.com/office/drawing/2014/main" id="{7F79AA77-6DF4-D3A5-F4C8-5D2D6182A7A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5519" y="1651748"/>
            <a:ext cx="582613" cy="5826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57069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">
            <a:extLst>
              <a:ext uri="{FF2B5EF4-FFF2-40B4-BE49-F238E27FC236}">
                <a16:creationId xmlns:a16="http://schemas.microsoft.com/office/drawing/2014/main" id="{448DC7DD-0BEB-8C69-5BDA-57DCA8584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Future Works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5AD62B-479B-2246-1A16-6CAE9750EC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018" y="6594272"/>
            <a:ext cx="1951264" cy="146845"/>
          </a:xfrm>
          <a:prstGeom prst="rect">
            <a:avLst/>
          </a:prstGeom>
        </p:spPr>
      </p:pic>
      <p:sp>
        <p:nvSpPr>
          <p:cNvPr id="4" name="Google Shape;284;p19">
            <a:extLst>
              <a:ext uri="{FF2B5EF4-FFF2-40B4-BE49-F238E27FC236}">
                <a16:creationId xmlns:a16="http://schemas.microsoft.com/office/drawing/2014/main" id="{203AD196-BEEF-B702-1746-903CC76081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63875" y="1560771"/>
            <a:ext cx="10827068" cy="4697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ea typeface="Times New Roman"/>
                <a:cs typeface="Times New Roman"/>
                <a:sym typeface="Times New Roman"/>
              </a:rPr>
              <a:t>Hyperparameter Tuning: </a:t>
            </a:r>
            <a:r>
              <a:rPr lang="en-US" sz="1800" b="0" dirty="0">
                <a:ea typeface="Times New Roman"/>
                <a:cs typeface="Times New Roman"/>
                <a:sym typeface="Times New Roman"/>
              </a:rPr>
              <a:t>Further refinement of the </a:t>
            </a:r>
            <a:r>
              <a:rPr lang="en-US" sz="1800" b="0" dirty="0" err="1">
                <a:ea typeface="Times New Roman"/>
                <a:cs typeface="Times New Roman"/>
                <a:sym typeface="Times New Roman"/>
              </a:rPr>
              <a:t>GraphConv</a:t>
            </a:r>
            <a:r>
              <a:rPr lang="en-US" sz="1800" b="0" dirty="0">
                <a:ea typeface="Times New Roman"/>
                <a:cs typeface="Times New Roman"/>
                <a:sym typeface="Times New Roman"/>
              </a:rPr>
              <a:t> model by tuning its hyperparameters to enhance performance (Zhou </a:t>
            </a:r>
            <a:r>
              <a:rPr lang="en-US" sz="1800" b="0" i="1" dirty="0">
                <a:ea typeface="Times New Roman"/>
                <a:cs typeface="Times New Roman"/>
                <a:sym typeface="Times New Roman"/>
              </a:rPr>
              <a:t>et al</a:t>
            </a:r>
            <a:r>
              <a:rPr lang="en-US" sz="1800" b="0" dirty="0">
                <a:ea typeface="Times New Roman"/>
                <a:cs typeface="Times New Roman"/>
                <a:sym typeface="Times New Roman"/>
              </a:rPr>
              <a:t>., 2022).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ea typeface="Times New Roman"/>
                <a:cs typeface="Times New Roman"/>
                <a:sym typeface="Times New Roman"/>
              </a:rPr>
              <a:t>Cross-Validation Techniques: </a:t>
            </a:r>
            <a:r>
              <a:rPr lang="en-US" sz="1800" b="0" dirty="0">
                <a:ea typeface="Times New Roman"/>
                <a:cs typeface="Times New Roman"/>
                <a:sym typeface="Times New Roman"/>
              </a:rPr>
              <a:t>Implementation of five-fold cross-validation (</a:t>
            </a:r>
            <a:r>
              <a:rPr lang="en-US" sz="1800" b="0" dirty="0" err="1">
                <a:ea typeface="Times New Roman"/>
                <a:cs typeface="Times New Roman"/>
                <a:sym typeface="Times New Roman"/>
              </a:rPr>
              <a:t>Sutthibutpong</a:t>
            </a:r>
            <a:r>
              <a:rPr lang="en-US" sz="1800" b="0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1" dirty="0">
                <a:ea typeface="Times New Roman"/>
                <a:cs typeface="Times New Roman"/>
                <a:sym typeface="Times New Roman"/>
              </a:rPr>
              <a:t>et al.</a:t>
            </a:r>
            <a:r>
              <a:rPr lang="en-US" sz="1800" b="0" dirty="0">
                <a:ea typeface="Times New Roman"/>
                <a:cs typeface="Times New Roman"/>
                <a:sym typeface="Times New Roman"/>
              </a:rPr>
              <a:t>, 2024), nested five-fold cross-validation (</a:t>
            </a:r>
            <a:r>
              <a:rPr lang="en-US" sz="1800" b="0" dirty="0" err="1">
                <a:ea typeface="Times New Roman"/>
                <a:cs typeface="Times New Roman"/>
                <a:sym typeface="Times New Roman"/>
              </a:rPr>
              <a:t>Vignaux</a:t>
            </a:r>
            <a:r>
              <a:rPr lang="en-US" sz="1800" b="0" dirty="0"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800" b="0" i="1" dirty="0">
                <a:ea typeface="Times New Roman"/>
                <a:cs typeface="Times New Roman"/>
                <a:sym typeface="Times New Roman"/>
              </a:rPr>
              <a:t>et al</a:t>
            </a:r>
            <a:r>
              <a:rPr lang="en-US" sz="1800" b="0" dirty="0">
                <a:ea typeface="Times New Roman"/>
                <a:cs typeface="Times New Roman"/>
                <a:sym typeface="Times New Roman"/>
              </a:rPr>
              <a:t>., 2023) and ten-fold cross-validation techniques (Nguyen </a:t>
            </a:r>
            <a:r>
              <a:rPr lang="en-US" sz="1800" b="0" i="1" dirty="0">
                <a:ea typeface="Times New Roman"/>
                <a:cs typeface="Times New Roman"/>
                <a:sym typeface="Times New Roman"/>
              </a:rPr>
              <a:t>et al</a:t>
            </a:r>
            <a:r>
              <a:rPr lang="en-US" sz="1800" b="0" dirty="0">
                <a:ea typeface="Times New Roman"/>
                <a:cs typeface="Times New Roman"/>
                <a:sym typeface="Times New Roman"/>
              </a:rPr>
              <a:t>., 2022) to improve model evaluation and robustness.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ea typeface="Times New Roman"/>
                <a:cs typeface="Times New Roman"/>
                <a:sym typeface="Times New Roman"/>
              </a:rPr>
              <a:t>Graph Representation Techniques: </a:t>
            </a:r>
            <a:r>
              <a:rPr lang="en-US" sz="1800" b="0" dirty="0">
                <a:ea typeface="Times New Roman"/>
                <a:cs typeface="Times New Roman"/>
                <a:sym typeface="Times New Roman"/>
              </a:rPr>
              <a:t>Exploration of different graph representation techniques such as </a:t>
            </a:r>
            <a:r>
              <a:rPr lang="en-US" sz="1800" b="0" dirty="0" err="1">
                <a:ea typeface="Times New Roman"/>
                <a:cs typeface="Times New Roman"/>
                <a:sym typeface="Times New Roman"/>
              </a:rPr>
              <a:t>RDKit</a:t>
            </a:r>
            <a:r>
              <a:rPr lang="en-US" sz="1800" b="0" dirty="0">
                <a:ea typeface="Times New Roman"/>
                <a:cs typeface="Times New Roman"/>
                <a:sym typeface="Times New Roman"/>
              </a:rPr>
              <a:t> to better capture the structural information of molecules (Vik </a:t>
            </a:r>
            <a:r>
              <a:rPr lang="en-US" sz="1800" b="0" i="1" dirty="0">
                <a:ea typeface="Times New Roman"/>
                <a:cs typeface="Times New Roman"/>
                <a:sym typeface="Times New Roman"/>
              </a:rPr>
              <a:t>et al</a:t>
            </a:r>
            <a:r>
              <a:rPr lang="en-US" sz="1800" b="0" dirty="0">
                <a:ea typeface="Times New Roman"/>
                <a:cs typeface="Times New Roman"/>
                <a:sym typeface="Times New Roman"/>
              </a:rPr>
              <a:t>, 2024).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ea typeface="Times New Roman"/>
                <a:cs typeface="Times New Roman"/>
                <a:sym typeface="Times New Roman"/>
              </a:rPr>
              <a:t>Transfer Learning Techniques: </a:t>
            </a:r>
            <a:r>
              <a:rPr lang="en-US" sz="1800" b="0" dirty="0">
                <a:ea typeface="Times New Roman"/>
                <a:cs typeface="Times New Roman"/>
                <a:sym typeface="Times New Roman"/>
              </a:rPr>
              <a:t>Application of transfer learning to leverage pre-trained models and enhance the performance of the GNN model on new datasets (Zhang </a:t>
            </a:r>
            <a:r>
              <a:rPr lang="en-US" sz="1800" b="0" i="1" dirty="0">
                <a:ea typeface="Times New Roman"/>
                <a:cs typeface="Times New Roman"/>
                <a:sym typeface="Times New Roman"/>
              </a:rPr>
              <a:t>et al</a:t>
            </a:r>
            <a:r>
              <a:rPr lang="en-US" sz="1800" b="0" dirty="0">
                <a:ea typeface="Times New Roman"/>
                <a:cs typeface="Times New Roman"/>
                <a:sym typeface="Times New Roman"/>
              </a:rPr>
              <a:t>., 2022). </a:t>
            </a:r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ea typeface="Times New Roman"/>
                <a:cs typeface="Times New Roman"/>
                <a:sym typeface="Times New Roman"/>
              </a:rPr>
              <a:t>Diverse GNN-Based Models: </a:t>
            </a:r>
            <a:r>
              <a:rPr lang="en-US" sz="1800" b="0" dirty="0">
                <a:ea typeface="Times New Roman"/>
                <a:cs typeface="Times New Roman"/>
                <a:sym typeface="Times New Roman"/>
              </a:rPr>
              <a:t>Evaluation of other GNN-based models such as Graph Attention Network (GAT), Graph Isomorphism Network (GIN), and Molecular Graph Convolutional Neural Network (MGCNN) to determine the most effective approach for drug-target interaction classification.</a:t>
            </a:r>
          </a:p>
        </p:txBody>
      </p:sp>
    </p:spTree>
    <p:extLst>
      <p:ext uri="{BB962C8B-B14F-4D97-AF65-F5344CB8AC3E}">
        <p14:creationId xmlns:p14="http://schemas.microsoft.com/office/powerpoint/2010/main" val="2408425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A6896CFD-2A25-C02C-DFD9-CBB8D6779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47751"/>
            <a:ext cx="10515600" cy="1500187"/>
          </a:xfrm>
        </p:spPr>
        <p:txBody>
          <a:bodyPr/>
          <a:lstStyle/>
          <a:p>
            <a:r>
              <a:rPr lang="en-US" dirty="0"/>
              <a:t>Problem Statement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0EACC6-2D61-9CD7-383F-34F4A25AD011}"/>
              </a:ext>
            </a:extLst>
          </p:cNvPr>
          <p:cNvSpPr txBox="1"/>
          <p:nvPr/>
        </p:nvSpPr>
        <p:spPr>
          <a:xfrm>
            <a:off x="831850" y="2447837"/>
            <a:ext cx="9958070" cy="230832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666666"/>
                </a:solidFill>
                <a:effectLst/>
              </a:rPr>
              <a:t>Traditional machine learning and deep neural networks face significant challenges in processing high-dimensional molecular data, such as SMILES.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666666"/>
              </a:solidFill>
              <a:effectLst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666666"/>
                </a:solidFill>
                <a:effectLst/>
              </a:rPr>
              <a:t>Both require </a:t>
            </a:r>
            <a:r>
              <a:rPr lang="en-US" sz="2400" b="1" i="0" dirty="0">
                <a:solidFill>
                  <a:srgbClr val="666666"/>
                </a:solidFill>
                <a:effectLst/>
              </a:rPr>
              <a:t>labor-intensive feature engineering</a:t>
            </a:r>
            <a:r>
              <a:rPr lang="en-US" sz="2400" b="0" i="0" dirty="0">
                <a:solidFill>
                  <a:srgbClr val="666666"/>
                </a:solidFill>
                <a:effectLst/>
              </a:rPr>
              <a:t>, and one-hot encoding in deep learning </a:t>
            </a:r>
            <a:r>
              <a:rPr lang="en-US" sz="2400" b="1" i="0" dirty="0">
                <a:solidFill>
                  <a:srgbClr val="666666"/>
                </a:solidFill>
                <a:effectLst/>
              </a:rPr>
              <a:t>loses sequential information</a:t>
            </a:r>
            <a:r>
              <a:rPr lang="en-US" sz="2400" b="0" i="0" dirty="0">
                <a:solidFill>
                  <a:srgbClr val="666666"/>
                </a:solidFill>
                <a:effectLst/>
              </a:rPr>
              <a:t>, limiting the accurate and interpretable classification of </a:t>
            </a:r>
            <a:r>
              <a:rPr lang="en-US" sz="2400" dirty="0">
                <a:solidFill>
                  <a:srgbClr val="666666"/>
                </a:solidFill>
              </a:rPr>
              <a:t>a</a:t>
            </a:r>
            <a:r>
              <a:rPr lang="en-US" sz="2400" b="0" i="0" dirty="0">
                <a:solidFill>
                  <a:srgbClr val="666666"/>
                </a:solidFill>
                <a:effectLst/>
              </a:rPr>
              <a:t>cetylcholinesterase inhibitors.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BB93CE-FE44-B264-B29B-62D7A4855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018" y="6594272"/>
            <a:ext cx="1951264" cy="14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2447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4820F6-6C26-1EBF-5C42-FA03DE41E161}"/>
              </a:ext>
            </a:extLst>
          </p:cNvPr>
          <p:cNvSpPr txBox="1"/>
          <p:nvPr/>
        </p:nvSpPr>
        <p:spPr bwMode="auto">
          <a:xfrm>
            <a:off x="3647115" y="2649752"/>
            <a:ext cx="4706938" cy="1015663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chemeClr val="bg1"/>
                </a:solidFill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C1C89C-415D-8541-332A-2F542D81F044}"/>
              </a:ext>
            </a:extLst>
          </p:cNvPr>
          <p:cNvSpPr txBox="1"/>
          <p:nvPr/>
        </p:nvSpPr>
        <p:spPr>
          <a:xfrm>
            <a:off x="4434467" y="4076956"/>
            <a:ext cx="1661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>
                <a:solidFill>
                  <a:schemeClr val="bg1"/>
                </a:solidFill>
              </a:rPr>
              <a:t>univteknologimalaysia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136870D-2DAD-C7DB-DE9D-5E9D14D472AB}"/>
              </a:ext>
            </a:extLst>
          </p:cNvPr>
          <p:cNvGrpSpPr/>
          <p:nvPr/>
        </p:nvGrpSpPr>
        <p:grpSpPr>
          <a:xfrm>
            <a:off x="3366240" y="4067101"/>
            <a:ext cx="280228" cy="281958"/>
            <a:chOff x="2163763" y="-1266825"/>
            <a:chExt cx="1028700" cy="1035050"/>
          </a:xfrm>
          <a:solidFill>
            <a:schemeClr val="bg1">
              <a:lumMod val="95000"/>
            </a:schemeClr>
          </a:solidFill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9CA6BC94-EC3A-003F-BBFA-332A294D5F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63763" y="-1266825"/>
              <a:ext cx="1028700" cy="1035050"/>
            </a:xfrm>
            <a:custGeom>
              <a:avLst/>
              <a:gdLst>
                <a:gd name="T0" fmla="*/ 198 w 396"/>
                <a:gd name="T1" fmla="*/ 0 h 396"/>
                <a:gd name="T2" fmla="*/ 338 w 396"/>
                <a:gd name="T3" fmla="*/ 58 h 396"/>
                <a:gd name="T4" fmla="*/ 396 w 396"/>
                <a:gd name="T5" fmla="*/ 198 h 396"/>
                <a:gd name="T6" fmla="*/ 338 w 396"/>
                <a:gd name="T7" fmla="*/ 338 h 396"/>
                <a:gd name="T8" fmla="*/ 198 w 396"/>
                <a:gd name="T9" fmla="*/ 396 h 396"/>
                <a:gd name="T10" fmla="*/ 58 w 396"/>
                <a:gd name="T11" fmla="*/ 338 h 396"/>
                <a:gd name="T12" fmla="*/ 0 w 396"/>
                <a:gd name="T13" fmla="*/ 198 h 396"/>
                <a:gd name="T14" fmla="*/ 58 w 396"/>
                <a:gd name="T15" fmla="*/ 58 h 396"/>
                <a:gd name="T16" fmla="*/ 198 w 396"/>
                <a:gd name="T17" fmla="*/ 0 h 396"/>
                <a:gd name="T18" fmla="*/ 327 w 396"/>
                <a:gd name="T19" fmla="*/ 69 h 396"/>
                <a:gd name="T20" fmla="*/ 198 w 396"/>
                <a:gd name="T21" fmla="*/ 15 h 396"/>
                <a:gd name="T22" fmla="*/ 69 w 396"/>
                <a:gd name="T23" fmla="*/ 69 h 396"/>
                <a:gd name="T24" fmla="*/ 15 w 396"/>
                <a:gd name="T25" fmla="*/ 198 h 396"/>
                <a:gd name="T26" fmla="*/ 69 w 396"/>
                <a:gd name="T27" fmla="*/ 327 h 396"/>
                <a:gd name="T28" fmla="*/ 198 w 396"/>
                <a:gd name="T29" fmla="*/ 380 h 396"/>
                <a:gd name="T30" fmla="*/ 327 w 396"/>
                <a:gd name="T31" fmla="*/ 327 h 396"/>
                <a:gd name="T32" fmla="*/ 380 w 396"/>
                <a:gd name="T33" fmla="*/ 198 h 396"/>
                <a:gd name="T34" fmla="*/ 327 w 396"/>
                <a:gd name="T35" fmla="*/ 69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6" h="396">
                  <a:moveTo>
                    <a:pt x="198" y="0"/>
                  </a:moveTo>
                  <a:cubicBezTo>
                    <a:pt x="252" y="0"/>
                    <a:pt x="302" y="22"/>
                    <a:pt x="338" y="58"/>
                  </a:cubicBezTo>
                  <a:cubicBezTo>
                    <a:pt x="374" y="93"/>
                    <a:pt x="396" y="143"/>
                    <a:pt x="396" y="198"/>
                  </a:cubicBezTo>
                  <a:cubicBezTo>
                    <a:pt x="396" y="252"/>
                    <a:pt x="374" y="302"/>
                    <a:pt x="338" y="338"/>
                  </a:cubicBezTo>
                  <a:cubicBezTo>
                    <a:pt x="302" y="374"/>
                    <a:pt x="252" y="396"/>
                    <a:pt x="198" y="396"/>
                  </a:cubicBezTo>
                  <a:cubicBezTo>
                    <a:pt x="143" y="396"/>
                    <a:pt x="93" y="374"/>
                    <a:pt x="58" y="338"/>
                  </a:cubicBezTo>
                  <a:cubicBezTo>
                    <a:pt x="22" y="302"/>
                    <a:pt x="0" y="252"/>
                    <a:pt x="0" y="198"/>
                  </a:cubicBezTo>
                  <a:cubicBezTo>
                    <a:pt x="0" y="143"/>
                    <a:pt x="22" y="93"/>
                    <a:pt x="58" y="58"/>
                  </a:cubicBezTo>
                  <a:cubicBezTo>
                    <a:pt x="93" y="22"/>
                    <a:pt x="143" y="0"/>
                    <a:pt x="198" y="0"/>
                  </a:cubicBezTo>
                  <a:close/>
                  <a:moveTo>
                    <a:pt x="327" y="69"/>
                  </a:moveTo>
                  <a:cubicBezTo>
                    <a:pt x="294" y="36"/>
                    <a:pt x="248" y="15"/>
                    <a:pt x="198" y="15"/>
                  </a:cubicBezTo>
                  <a:cubicBezTo>
                    <a:pt x="147" y="15"/>
                    <a:pt x="102" y="36"/>
                    <a:pt x="69" y="69"/>
                  </a:cubicBezTo>
                  <a:cubicBezTo>
                    <a:pt x="36" y="102"/>
                    <a:pt x="15" y="147"/>
                    <a:pt x="15" y="198"/>
                  </a:cubicBezTo>
                  <a:cubicBezTo>
                    <a:pt x="15" y="248"/>
                    <a:pt x="36" y="294"/>
                    <a:pt x="69" y="327"/>
                  </a:cubicBezTo>
                  <a:cubicBezTo>
                    <a:pt x="102" y="360"/>
                    <a:pt x="147" y="380"/>
                    <a:pt x="198" y="380"/>
                  </a:cubicBezTo>
                  <a:cubicBezTo>
                    <a:pt x="248" y="380"/>
                    <a:pt x="294" y="360"/>
                    <a:pt x="327" y="327"/>
                  </a:cubicBezTo>
                  <a:cubicBezTo>
                    <a:pt x="360" y="294"/>
                    <a:pt x="380" y="248"/>
                    <a:pt x="380" y="198"/>
                  </a:cubicBezTo>
                  <a:cubicBezTo>
                    <a:pt x="380" y="147"/>
                    <a:pt x="360" y="102"/>
                    <a:pt x="327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ED93D63C-4E6A-702C-8FFD-729BB391A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288" y="-1014413"/>
              <a:ext cx="246063" cy="528638"/>
            </a:xfrm>
            <a:custGeom>
              <a:avLst/>
              <a:gdLst>
                <a:gd name="T0" fmla="*/ 63 w 95"/>
                <a:gd name="T1" fmla="*/ 60 h 202"/>
                <a:gd name="T2" fmla="*/ 63 w 95"/>
                <a:gd name="T3" fmla="*/ 44 h 202"/>
                <a:gd name="T4" fmla="*/ 72 w 95"/>
                <a:gd name="T5" fmla="*/ 34 h 202"/>
                <a:gd name="T6" fmla="*/ 94 w 95"/>
                <a:gd name="T7" fmla="*/ 34 h 202"/>
                <a:gd name="T8" fmla="*/ 94 w 95"/>
                <a:gd name="T9" fmla="*/ 0 h 202"/>
                <a:gd name="T10" fmla="*/ 63 w 95"/>
                <a:gd name="T11" fmla="*/ 0 h 202"/>
                <a:gd name="T12" fmla="*/ 21 w 95"/>
                <a:gd name="T13" fmla="*/ 42 h 202"/>
                <a:gd name="T14" fmla="*/ 21 w 95"/>
                <a:gd name="T15" fmla="*/ 60 h 202"/>
                <a:gd name="T16" fmla="*/ 0 w 95"/>
                <a:gd name="T17" fmla="*/ 60 h 202"/>
                <a:gd name="T18" fmla="*/ 0 w 95"/>
                <a:gd name="T19" fmla="*/ 85 h 202"/>
                <a:gd name="T20" fmla="*/ 0 w 95"/>
                <a:gd name="T21" fmla="*/ 101 h 202"/>
                <a:gd name="T22" fmla="*/ 21 w 95"/>
                <a:gd name="T23" fmla="*/ 101 h 202"/>
                <a:gd name="T24" fmla="*/ 21 w 95"/>
                <a:gd name="T25" fmla="*/ 202 h 202"/>
                <a:gd name="T26" fmla="*/ 61 w 95"/>
                <a:gd name="T27" fmla="*/ 202 h 202"/>
                <a:gd name="T28" fmla="*/ 61 w 95"/>
                <a:gd name="T29" fmla="*/ 101 h 202"/>
                <a:gd name="T30" fmla="*/ 91 w 95"/>
                <a:gd name="T31" fmla="*/ 101 h 202"/>
                <a:gd name="T32" fmla="*/ 92 w 95"/>
                <a:gd name="T33" fmla="*/ 85 h 202"/>
                <a:gd name="T34" fmla="*/ 95 w 95"/>
                <a:gd name="T35" fmla="*/ 60 h 202"/>
                <a:gd name="T36" fmla="*/ 63 w 95"/>
                <a:gd name="T37" fmla="*/ 6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5" h="202">
                  <a:moveTo>
                    <a:pt x="63" y="60"/>
                  </a:moveTo>
                  <a:cubicBezTo>
                    <a:pt x="63" y="44"/>
                    <a:pt x="63" y="44"/>
                    <a:pt x="63" y="44"/>
                  </a:cubicBezTo>
                  <a:cubicBezTo>
                    <a:pt x="63" y="36"/>
                    <a:pt x="68" y="34"/>
                    <a:pt x="72" y="34"/>
                  </a:cubicBezTo>
                  <a:cubicBezTo>
                    <a:pt x="75" y="34"/>
                    <a:pt x="94" y="34"/>
                    <a:pt x="94" y="34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21" y="25"/>
                    <a:pt x="21" y="42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21" y="147"/>
                    <a:pt x="21" y="202"/>
                    <a:pt x="21" y="202"/>
                  </a:cubicBezTo>
                  <a:cubicBezTo>
                    <a:pt x="61" y="202"/>
                    <a:pt x="61" y="202"/>
                    <a:pt x="61" y="202"/>
                  </a:cubicBezTo>
                  <a:cubicBezTo>
                    <a:pt x="61" y="202"/>
                    <a:pt x="61" y="146"/>
                    <a:pt x="61" y="101"/>
                  </a:cubicBezTo>
                  <a:cubicBezTo>
                    <a:pt x="91" y="101"/>
                    <a:pt x="91" y="101"/>
                    <a:pt x="91" y="101"/>
                  </a:cubicBezTo>
                  <a:cubicBezTo>
                    <a:pt x="92" y="85"/>
                    <a:pt x="92" y="85"/>
                    <a:pt x="92" y="85"/>
                  </a:cubicBezTo>
                  <a:cubicBezTo>
                    <a:pt x="95" y="60"/>
                    <a:pt x="95" y="60"/>
                    <a:pt x="95" y="60"/>
                  </a:cubicBezTo>
                  <a:lnTo>
                    <a:pt x="63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09B19F7-B624-3ABA-C567-5166FD20AAE7}"/>
              </a:ext>
            </a:extLst>
          </p:cNvPr>
          <p:cNvGrpSpPr/>
          <p:nvPr/>
        </p:nvGrpSpPr>
        <p:grpSpPr>
          <a:xfrm>
            <a:off x="7531144" y="4077067"/>
            <a:ext cx="279796" cy="281958"/>
            <a:chOff x="3470276" y="-1266825"/>
            <a:chExt cx="1027113" cy="1035050"/>
          </a:xfrm>
          <a:solidFill>
            <a:schemeClr val="bg1">
              <a:lumMod val="95000"/>
            </a:schemeClr>
          </a:solidFill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1D2869D3-FA80-AF09-B200-6780D06BD5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70276" y="-1266825"/>
              <a:ext cx="1027113" cy="1035050"/>
            </a:xfrm>
            <a:custGeom>
              <a:avLst/>
              <a:gdLst>
                <a:gd name="T0" fmla="*/ 198 w 396"/>
                <a:gd name="T1" fmla="*/ 0 h 396"/>
                <a:gd name="T2" fmla="*/ 338 w 396"/>
                <a:gd name="T3" fmla="*/ 58 h 396"/>
                <a:gd name="T4" fmla="*/ 396 w 396"/>
                <a:gd name="T5" fmla="*/ 198 h 396"/>
                <a:gd name="T6" fmla="*/ 338 w 396"/>
                <a:gd name="T7" fmla="*/ 338 h 396"/>
                <a:gd name="T8" fmla="*/ 198 w 396"/>
                <a:gd name="T9" fmla="*/ 396 h 396"/>
                <a:gd name="T10" fmla="*/ 58 w 396"/>
                <a:gd name="T11" fmla="*/ 338 h 396"/>
                <a:gd name="T12" fmla="*/ 0 w 396"/>
                <a:gd name="T13" fmla="*/ 198 h 396"/>
                <a:gd name="T14" fmla="*/ 58 w 396"/>
                <a:gd name="T15" fmla="*/ 58 h 396"/>
                <a:gd name="T16" fmla="*/ 198 w 396"/>
                <a:gd name="T17" fmla="*/ 0 h 396"/>
                <a:gd name="T18" fmla="*/ 328 w 396"/>
                <a:gd name="T19" fmla="*/ 69 h 396"/>
                <a:gd name="T20" fmla="*/ 198 w 396"/>
                <a:gd name="T21" fmla="*/ 15 h 396"/>
                <a:gd name="T22" fmla="*/ 69 w 396"/>
                <a:gd name="T23" fmla="*/ 69 h 396"/>
                <a:gd name="T24" fmla="*/ 16 w 396"/>
                <a:gd name="T25" fmla="*/ 198 h 396"/>
                <a:gd name="T26" fmla="*/ 69 w 396"/>
                <a:gd name="T27" fmla="*/ 327 h 396"/>
                <a:gd name="T28" fmla="*/ 198 w 396"/>
                <a:gd name="T29" fmla="*/ 380 h 396"/>
                <a:gd name="T30" fmla="*/ 328 w 396"/>
                <a:gd name="T31" fmla="*/ 327 h 396"/>
                <a:gd name="T32" fmla="*/ 381 w 396"/>
                <a:gd name="T33" fmla="*/ 198 h 396"/>
                <a:gd name="T34" fmla="*/ 328 w 396"/>
                <a:gd name="T35" fmla="*/ 69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6" h="396">
                  <a:moveTo>
                    <a:pt x="198" y="0"/>
                  </a:moveTo>
                  <a:cubicBezTo>
                    <a:pt x="253" y="0"/>
                    <a:pt x="303" y="22"/>
                    <a:pt x="338" y="58"/>
                  </a:cubicBezTo>
                  <a:cubicBezTo>
                    <a:pt x="374" y="93"/>
                    <a:pt x="396" y="143"/>
                    <a:pt x="396" y="198"/>
                  </a:cubicBezTo>
                  <a:cubicBezTo>
                    <a:pt x="396" y="252"/>
                    <a:pt x="374" y="302"/>
                    <a:pt x="338" y="338"/>
                  </a:cubicBezTo>
                  <a:cubicBezTo>
                    <a:pt x="303" y="374"/>
                    <a:pt x="253" y="396"/>
                    <a:pt x="198" y="396"/>
                  </a:cubicBezTo>
                  <a:cubicBezTo>
                    <a:pt x="144" y="396"/>
                    <a:pt x="94" y="374"/>
                    <a:pt x="58" y="338"/>
                  </a:cubicBezTo>
                  <a:cubicBezTo>
                    <a:pt x="22" y="302"/>
                    <a:pt x="0" y="252"/>
                    <a:pt x="0" y="198"/>
                  </a:cubicBezTo>
                  <a:cubicBezTo>
                    <a:pt x="0" y="143"/>
                    <a:pt x="22" y="93"/>
                    <a:pt x="58" y="58"/>
                  </a:cubicBezTo>
                  <a:cubicBezTo>
                    <a:pt x="94" y="22"/>
                    <a:pt x="144" y="0"/>
                    <a:pt x="198" y="0"/>
                  </a:cubicBezTo>
                  <a:close/>
                  <a:moveTo>
                    <a:pt x="328" y="69"/>
                  </a:moveTo>
                  <a:cubicBezTo>
                    <a:pt x="294" y="36"/>
                    <a:pt x="249" y="15"/>
                    <a:pt x="198" y="15"/>
                  </a:cubicBezTo>
                  <a:cubicBezTo>
                    <a:pt x="148" y="15"/>
                    <a:pt x="102" y="36"/>
                    <a:pt x="69" y="69"/>
                  </a:cubicBezTo>
                  <a:cubicBezTo>
                    <a:pt x="36" y="102"/>
                    <a:pt x="16" y="147"/>
                    <a:pt x="16" y="198"/>
                  </a:cubicBezTo>
                  <a:cubicBezTo>
                    <a:pt x="16" y="248"/>
                    <a:pt x="36" y="294"/>
                    <a:pt x="69" y="327"/>
                  </a:cubicBezTo>
                  <a:cubicBezTo>
                    <a:pt x="102" y="360"/>
                    <a:pt x="148" y="380"/>
                    <a:pt x="198" y="380"/>
                  </a:cubicBezTo>
                  <a:cubicBezTo>
                    <a:pt x="249" y="380"/>
                    <a:pt x="294" y="360"/>
                    <a:pt x="328" y="327"/>
                  </a:cubicBezTo>
                  <a:cubicBezTo>
                    <a:pt x="361" y="294"/>
                    <a:pt x="381" y="248"/>
                    <a:pt x="381" y="198"/>
                  </a:cubicBezTo>
                  <a:cubicBezTo>
                    <a:pt x="381" y="147"/>
                    <a:pt x="361" y="102"/>
                    <a:pt x="328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2E0A07B-CE26-AFAB-9272-1F467B6A0A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7451" y="-1011238"/>
              <a:ext cx="515938" cy="520700"/>
            </a:xfrm>
            <a:custGeom>
              <a:avLst/>
              <a:gdLst>
                <a:gd name="T0" fmla="*/ 49 w 199"/>
                <a:gd name="T1" fmla="*/ 100 h 199"/>
                <a:gd name="T2" fmla="*/ 99 w 199"/>
                <a:gd name="T3" fmla="*/ 49 h 199"/>
                <a:gd name="T4" fmla="*/ 150 w 199"/>
                <a:gd name="T5" fmla="*/ 100 h 199"/>
                <a:gd name="T6" fmla="*/ 99 w 199"/>
                <a:gd name="T7" fmla="*/ 150 h 199"/>
                <a:gd name="T8" fmla="*/ 49 w 199"/>
                <a:gd name="T9" fmla="*/ 100 h 199"/>
                <a:gd name="T10" fmla="*/ 152 w 199"/>
                <a:gd name="T11" fmla="*/ 0 h 199"/>
                <a:gd name="T12" fmla="*/ 47 w 199"/>
                <a:gd name="T13" fmla="*/ 0 h 199"/>
                <a:gd name="T14" fmla="*/ 0 w 199"/>
                <a:gd name="T15" fmla="*/ 47 h 199"/>
                <a:gd name="T16" fmla="*/ 0 w 199"/>
                <a:gd name="T17" fmla="*/ 152 h 199"/>
                <a:gd name="T18" fmla="*/ 47 w 199"/>
                <a:gd name="T19" fmla="*/ 199 h 199"/>
                <a:gd name="T20" fmla="*/ 152 w 199"/>
                <a:gd name="T21" fmla="*/ 199 h 199"/>
                <a:gd name="T22" fmla="*/ 199 w 199"/>
                <a:gd name="T23" fmla="*/ 152 h 199"/>
                <a:gd name="T24" fmla="*/ 199 w 199"/>
                <a:gd name="T25" fmla="*/ 47 h 199"/>
                <a:gd name="T26" fmla="*/ 152 w 199"/>
                <a:gd name="T27" fmla="*/ 0 h 199"/>
                <a:gd name="T28" fmla="*/ 47 w 199"/>
                <a:gd name="T29" fmla="*/ 12 h 199"/>
                <a:gd name="T30" fmla="*/ 152 w 199"/>
                <a:gd name="T31" fmla="*/ 12 h 199"/>
                <a:gd name="T32" fmla="*/ 187 w 199"/>
                <a:gd name="T33" fmla="*/ 47 h 199"/>
                <a:gd name="T34" fmla="*/ 187 w 199"/>
                <a:gd name="T35" fmla="*/ 152 h 199"/>
                <a:gd name="T36" fmla="*/ 152 w 199"/>
                <a:gd name="T37" fmla="*/ 187 h 199"/>
                <a:gd name="T38" fmla="*/ 47 w 199"/>
                <a:gd name="T39" fmla="*/ 187 h 199"/>
                <a:gd name="T40" fmla="*/ 12 w 199"/>
                <a:gd name="T41" fmla="*/ 152 h 199"/>
                <a:gd name="T42" fmla="*/ 12 w 199"/>
                <a:gd name="T43" fmla="*/ 47 h 199"/>
                <a:gd name="T44" fmla="*/ 47 w 199"/>
                <a:gd name="T45" fmla="*/ 12 h 199"/>
                <a:gd name="T46" fmla="*/ 162 w 199"/>
                <a:gd name="T47" fmla="*/ 27 h 199"/>
                <a:gd name="T48" fmla="*/ 152 w 199"/>
                <a:gd name="T49" fmla="*/ 37 h 199"/>
                <a:gd name="T50" fmla="*/ 162 w 199"/>
                <a:gd name="T51" fmla="*/ 48 h 199"/>
                <a:gd name="T52" fmla="*/ 173 w 199"/>
                <a:gd name="T53" fmla="*/ 37 h 199"/>
                <a:gd name="T54" fmla="*/ 162 w 199"/>
                <a:gd name="T55" fmla="*/ 27 h 199"/>
                <a:gd name="T56" fmla="*/ 163 w 199"/>
                <a:gd name="T57" fmla="*/ 100 h 199"/>
                <a:gd name="T58" fmla="*/ 99 w 199"/>
                <a:gd name="T59" fmla="*/ 36 h 199"/>
                <a:gd name="T60" fmla="*/ 35 w 199"/>
                <a:gd name="T61" fmla="*/ 100 h 199"/>
                <a:gd name="T62" fmla="*/ 99 w 199"/>
                <a:gd name="T63" fmla="*/ 164 h 199"/>
                <a:gd name="T64" fmla="*/ 163 w 199"/>
                <a:gd name="T65" fmla="*/ 10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9" h="199">
                  <a:moveTo>
                    <a:pt x="49" y="100"/>
                  </a:moveTo>
                  <a:cubicBezTo>
                    <a:pt x="49" y="72"/>
                    <a:pt x="71" y="49"/>
                    <a:pt x="99" y="49"/>
                  </a:cubicBezTo>
                  <a:cubicBezTo>
                    <a:pt x="127" y="49"/>
                    <a:pt x="150" y="72"/>
                    <a:pt x="150" y="100"/>
                  </a:cubicBezTo>
                  <a:cubicBezTo>
                    <a:pt x="150" y="128"/>
                    <a:pt x="127" y="150"/>
                    <a:pt x="99" y="150"/>
                  </a:cubicBezTo>
                  <a:cubicBezTo>
                    <a:pt x="71" y="150"/>
                    <a:pt x="49" y="128"/>
                    <a:pt x="49" y="100"/>
                  </a:cubicBezTo>
                  <a:close/>
                  <a:moveTo>
                    <a:pt x="152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21" y="0"/>
                    <a:pt x="0" y="21"/>
                    <a:pt x="0" y="47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78"/>
                    <a:pt x="21" y="199"/>
                    <a:pt x="47" y="199"/>
                  </a:cubicBezTo>
                  <a:cubicBezTo>
                    <a:pt x="152" y="199"/>
                    <a:pt x="152" y="199"/>
                    <a:pt x="152" y="199"/>
                  </a:cubicBezTo>
                  <a:cubicBezTo>
                    <a:pt x="178" y="199"/>
                    <a:pt x="199" y="178"/>
                    <a:pt x="199" y="152"/>
                  </a:cubicBezTo>
                  <a:cubicBezTo>
                    <a:pt x="199" y="47"/>
                    <a:pt x="199" y="47"/>
                    <a:pt x="199" y="47"/>
                  </a:cubicBezTo>
                  <a:cubicBezTo>
                    <a:pt x="199" y="21"/>
                    <a:pt x="178" y="0"/>
                    <a:pt x="152" y="0"/>
                  </a:cubicBezTo>
                  <a:close/>
                  <a:moveTo>
                    <a:pt x="47" y="12"/>
                  </a:moveTo>
                  <a:cubicBezTo>
                    <a:pt x="152" y="12"/>
                    <a:pt x="152" y="12"/>
                    <a:pt x="152" y="12"/>
                  </a:cubicBezTo>
                  <a:cubicBezTo>
                    <a:pt x="171" y="12"/>
                    <a:pt x="187" y="28"/>
                    <a:pt x="187" y="47"/>
                  </a:cubicBezTo>
                  <a:cubicBezTo>
                    <a:pt x="187" y="152"/>
                    <a:pt x="187" y="152"/>
                    <a:pt x="187" y="152"/>
                  </a:cubicBezTo>
                  <a:cubicBezTo>
                    <a:pt x="187" y="171"/>
                    <a:pt x="171" y="187"/>
                    <a:pt x="152" y="187"/>
                  </a:cubicBezTo>
                  <a:cubicBezTo>
                    <a:pt x="47" y="187"/>
                    <a:pt x="47" y="187"/>
                    <a:pt x="47" y="187"/>
                  </a:cubicBezTo>
                  <a:cubicBezTo>
                    <a:pt x="28" y="187"/>
                    <a:pt x="12" y="171"/>
                    <a:pt x="12" y="152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28"/>
                    <a:pt x="28" y="12"/>
                    <a:pt x="47" y="12"/>
                  </a:cubicBezTo>
                  <a:close/>
                  <a:moveTo>
                    <a:pt x="162" y="27"/>
                  </a:moveTo>
                  <a:cubicBezTo>
                    <a:pt x="156" y="27"/>
                    <a:pt x="152" y="32"/>
                    <a:pt x="152" y="37"/>
                  </a:cubicBezTo>
                  <a:cubicBezTo>
                    <a:pt x="152" y="43"/>
                    <a:pt x="156" y="48"/>
                    <a:pt x="162" y="48"/>
                  </a:cubicBezTo>
                  <a:cubicBezTo>
                    <a:pt x="168" y="48"/>
                    <a:pt x="173" y="43"/>
                    <a:pt x="173" y="37"/>
                  </a:cubicBezTo>
                  <a:cubicBezTo>
                    <a:pt x="173" y="32"/>
                    <a:pt x="168" y="27"/>
                    <a:pt x="162" y="27"/>
                  </a:cubicBezTo>
                  <a:close/>
                  <a:moveTo>
                    <a:pt x="163" y="100"/>
                  </a:moveTo>
                  <a:cubicBezTo>
                    <a:pt x="163" y="64"/>
                    <a:pt x="135" y="36"/>
                    <a:pt x="99" y="36"/>
                  </a:cubicBezTo>
                  <a:cubicBezTo>
                    <a:pt x="64" y="36"/>
                    <a:pt x="35" y="64"/>
                    <a:pt x="35" y="100"/>
                  </a:cubicBezTo>
                  <a:cubicBezTo>
                    <a:pt x="35" y="135"/>
                    <a:pt x="64" y="164"/>
                    <a:pt x="99" y="164"/>
                  </a:cubicBezTo>
                  <a:cubicBezTo>
                    <a:pt x="135" y="164"/>
                    <a:pt x="163" y="135"/>
                    <a:pt x="163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01DB2CC-6680-AB58-44EA-DF265753FC9C}"/>
              </a:ext>
            </a:extLst>
          </p:cNvPr>
          <p:cNvSpPr txBox="1"/>
          <p:nvPr/>
        </p:nvSpPr>
        <p:spPr>
          <a:xfrm>
            <a:off x="6711844" y="4072060"/>
            <a:ext cx="3029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>
                <a:solidFill>
                  <a:schemeClr val="bg1"/>
                </a:solidFill>
              </a:rPr>
              <a:t>utm.my</a:t>
            </a:r>
          </a:p>
        </p:txBody>
      </p:sp>
      <p:sp>
        <p:nvSpPr>
          <p:cNvPr id="25" name="Shape 2865">
            <a:extLst>
              <a:ext uri="{FF2B5EF4-FFF2-40B4-BE49-F238E27FC236}">
                <a16:creationId xmlns:a16="http://schemas.microsoft.com/office/drawing/2014/main" id="{123F8921-49CA-90DB-32D1-C5AA4C985D01}"/>
              </a:ext>
            </a:extLst>
          </p:cNvPr>
          <p:cNvSpPr/>
          <p:nvPr/>
        </p:nvSpPr>
        <p:spPr>
          <a:xfrm>
            <a:off x="3720466" y="407695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3430" y="9320"/>
                </a:moveTo>
                <a:cubicBezTo>
                  <a:pt x="11975" y="9320"/>
                  <a:pt x="11780" y="10196"/>
                  <a:pt x="11780" y="10196"/>
                </a:cubicBezTo>
                <a:lnTo>
                  <a:pt x="11782" y="9327"/>
                </a:lnTo>
                <a:lnTo>
                  <a:pt x="9818" y="9327"/>
                </a:lnTo>
                <a:lnTo>
                  <a:pt x="9818" y="14727"/>
                </a:lnTo>
                <a:lnTo>
                  <a:pt x="11782" y="14727"/>
                </a:lnTo>
                <a:lnTo>
                  <a:pt x="11782" y="11782"/>
                </a:lnTo>
                <a:cubicBezTo>
                  <a:pt x="11782" y="11782"/>
                  <a:pt x="11782" y="10793"/>
                  <a:pt x="12616" y="10793"/>
                </a:cubicBezTo>
                <a:cubicBezTo>
                  <a:pt x="13086" y="10793"/>
                  <a:pt x="13255" y="11232"/>
                  <a:pt x="13255" y="11782"/>
                </a:cubicBezTo>
                <a:lnTo>
                  <a:pt x="13255" y="14727"/>
                </a:lnTo>
                <a:lnTo>
                  <a:pt x="15218" y="14727"/>
                </a:lnTo>
                <a:lnTo>
                  <a:pt x="15218" y="11782"/>
                </a:lnTo>
                <a:cubicBezTo>
                  <a:pt x="15218" y="10245"/>
                  <a:pt x="14550" y="9320"/>
                  <a:pt x="13430" y="9320"/>
                </a:cubicBezTo>
                <a:moveTo>
                  <a:pt x="6873" y="14727"/>
                </a:moveTo>
                <a:lnTo>
                  <a:pt x="8829" y="14727"/>
                </a:lnTo>
                <a:lnTo>
                  <a:pt x="8829" y="9320"/>
                </a:lnTo>
                <a:lnTo>
                  <a:pt x="6873" y="9320"/>
                </a:lnTo>
                <a:cubicBezTo>
                  <a:pt x="6873" y="9320"/>
                  <a:pt x="6873" y="14727"/>
                  <a:pt x="6873" y="14727"/>
                </a:cubicBezTo>
                <a:close/>
                <a:moveTo>
                  <a:pt x="7851" y="6873"/>
                </a:moveTo>
                <a:cubicBezTo>
                  <a:pt x="7311" y="6873"/>
                  <a:pt x="6873" y="7313"/>
                  <a:pt x="6873" y="7856"/>
                </a:cubicBezTo>
                <a:cubicBezTo>
                  <a:pt x="6873" y="8399"/>
                  <a:pt x="7311" y="8839"/>
                  <a:pt x="7851" y="8839"/>
                </a:cubicBezTo>
                <a:cubicBezTo>
                  <a:pt x="8391" y="8839"/>
                  <a:pt x="8829" y="8399"/>
                  <a:pt x="8829" y="7856"/>
                </a:cubicBezTo>
                <a:cubicBezTo>
                  <a:pt x="8829" y="7313"/>
                  <a:pt x="8391" y="6873"/>
                  <a:pt x="7851" y="687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26" name="Shape 2861">
            <a:extLst>
              <a:ext uri="{FF2B5EF4-FFF2-40B4-BE49-F238E27FC236}">
                <a16:creationId xmlns:a16="http://schemas.microsoft.com/office/drawing/2014/main" id="{1380BA52-67A1-3ED5-42D9-2A461EBA05A8}"/>
              </a:ext>
            </a:extLst>
          </p:cNvPr>
          <p:cNvSpPr/>
          <p:nvPr/>
        </p:nvSpPr>
        <p:spPr>
          <a:xfrm>
            <a:off x="4072196" y="4076956"/>
            <a:ext cx="279328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24" y="12090"/>
                </a:moveTo>
                <a:cubicBezTo>
                  <a:pt x="14019" y="12090"/>
                  <a:pt x="14019" y="12428"/>
                  <a:pt x="14019" y="12428"/>
                </a:cubicBezTo>
                <a:lnTo>
                  <a:pt x="14019" y="12863"/>
                </a:lnTo>
                <a:lnTo>
                  <a:pt x="14628" y="12863"/>
                </a:lnTo>
                <a:lnTo>
                  <a:pt x="14628" y="12428"/>
                </a:lnTo>
                <a:cubicBezTo>
                  <a:pt x="14628" y="12428"/>
                  <a:pt x="14628" y="12090"/>
                  <a:pt x="14324" y="12090"/>
                </a:cubicBezTo>
                <a:moveTo>
                  <a:pt x="15287" y="12380"/>
                </a:moveTo>
                <a:lnTo>
                  <a:pt x="15287" y="13348"/>
                </a:lnTo>
                <a:lnTo>
                  <a:pt x="14019" y="13348"/>
                </a:lnTo>
                <a:lnTo>
                  <a:pt x="14019" y="14072"/>
                </a:lnTo>
                <a:cubicBezTo>
                  <a:pt x="14019" y="14072"/>
                  <a:pt x="14019" y="14411"/>
                  <a:pt x="14324" y="14411"/>
                </a:cubicBezTo>
                <a:cubicBezTo>
                  <a:pt x="14628" y="14411"/>
                  <a:pt x="14628" y="14072"/>
                  <a:pt x="14628" y="14072"/>
                </a:cubicBezTo>
                <a:lnTo>
                  <a:pt x="14628" y="13734"/>
                </a:lnTo>
                <a:lnTo>
                  <a:pt x="15287" y="13734"/>
                </a:lnTo>
                <a:lnTo>
                  <a:pt x="15287" y="14266"/>
                </a:lnTo>
                <a:cubicBezTo>
                  <a:pt x="15287" y="14266"/>
                  <a:pt x="15186" y="14943"/>
                  <a:pt x="14375" y="14943"/>
                </a:cubicBezTo>
                <a:cubicBezTo>
                  <a:pt x="13564" y="14943"/>
                  <a:pt x="13411" y="14266"/>
                  <a:pt x="13411" y="14266"/>
                </a:cubicBezTo>
                <a:lnTo>
                  <a:pt x="13411" y="12380"/>
                </a:lnTo>
                <a:cubicBezTo>
                  <a:pt x="13411" y="12380"/>
                  <a:pt x="13411" y="11558"/>
                  <a:pt x="14375" y="11558"/>
                </a:cubicBezTo>
                <a:cubicBezTo>
                  <a:pt x="15338" y="11558"/>
                  <a:pt x="15287" y="12380"/>
                  <a:pt x="15287" y="12380"/>
                </a:cubicBezTo>
                <a:moveTo>
                  <a:pt x="12904" y="14169"/>
                </a:moveTo>
                <a:cubicBezTo>
                  <a:pt x="12904" y="14169"/>
                  <a:pt x="12904" y="14943"/>
                  <a:pt x="12347" y="14943"/>
                </a:cubicBezTo>
                <a:cubicBezTo>
                  <a:pt x="12005" y="14943"/>
                  <a:pt x="11798" y="14762"/>
                  <a:pt x="11687" y="14621"/>
                </a:cubicBezTo>
                <a:lnTo>
                  <a:pt x="11687" y="14895"/>
                </a:lnTo>
                <a:lnTo>
                  <a:pt x="11028" y="14895"/>
                </a:lnTo>
                <a:lnTo>
                  <a:pt x="11028" y="10446"/>
                </a:lnTo>
                <a:lnTo>
                  <a:pt x="11687" y="10446"/>
                </a:lnTo>
                <a:lnTo>
                  <a:pt x="11687" y="11888"/>
                </a:lnTo>
                <a:cubicBezTo>
                  <a:pt x="11788" y="11782"/>
                  <a:pt x="12036" y="11558"/>
                  <a:pt x="12347" y="11558"/>
                </a:cubicBezTo>
                <a:cubicBezTo>
                  <a:pt x="12752" y="11558"/>
                  <a:pt x="12904" y="11896"/>
                  <a:pt x="12904" y="12332"/>
                </a:cubicBezTo>
                <a:cubicBezTo>
                  <a:pt x="12904" y="12332"/>
                  <a:pt x="12904" y="14169"/>
                  <a:pt x="12904" y="14169"/>
                </a:cubicBezTo>
                <a:close/>
                <a:moveTo>
                  <a:pt x="10521" y="14895"/>
                </a:moveTo>
                <a:lnTo>
                  <a:pt x="9913" y="14895"/>
                </a:lnTo>
                <a:lnTo>
                  <a:pt x="9913" y="14605"/>
                </a:lnTo>
                <a:cubicBezTo>
                  <a:pt x="9913" y="14605"/>
                  <a:pt x="9558" y="14943"/>
                  <a:pt x="9152" y="14943"/>
                </a:cubicBezTo>
                <a:cubicBezTo>
                  <a:pt x="8747" y="14943"/>
                  <a:pt x="8696" y="14556"/>
                  <a:pt x="8696" y="14556"/>
                </a:cubicBezTo>
                <a:lnTo>
                  <a:pt x="8696" y="11558"/>
                </a:lnTo>
                <a:lnTo>
                  <a:pt x="9304" y="11558"/>
                </a:lnTo>
                <a:lnTo>
                  <a:pt x="9304" y="14362"/>
                </a:lnTo>
                <a:cubicBezTo>
                  <a:pt x="9304" y="14362"/>
                  <a:pt x="9304" y="14508"/>
                  <a:pt x="9507" y="14508"/>
                </a:cubicBezTo>
                <a:cubicBezTo>
                  <a:pt x="9710" y="14508"/>
                  <a:pt x="9913" y="14266"/>
                  <a:pt x="9913" y="14266"/>
                </a:cubicBezTo>
                <a:lnTo>
                  <a:pt x="9913" y="11558"/>
                </a:lnTo>
                <a:lnTo>
                  <a:pt x="10521" y="11558"/>
                </a:lnTo>
                <a:cubicBezTo>
                  <a:pt x="10521" y="11558"/>
                  <a:pt x="10521" y="14895"/>
                  <a:pt x="10521" y="14895"/>
                </a:cubicBezTo>
                <a:close/>
                <a:moveTo>
                  <a:pt x="8595" y="11074"/>
                </a:moveTo>
                <a:lnTo>
                  <a:pt x="7834" y="11074"/>
                </a:lnTo>
                <a:lnTo>
                  <a:pt x="7834" y="14895"/>
                </a:lnTo>
                <a:lnTo>
                  <a:pt x="7124" y="14895"/>
                </a:lnTo>
                <a:lnTo>
                  <a:pt x="7124" y="11074"/>
                </a:lnTo>
                <a:lnTo>
                  <a:pt x="6363" y="11074"/>
                </a:lnTo>
                <a:lnTo>
                  <a:pt x="6363" y="10446"/>
                </a:lnTo>
                <a:lnTo>
                  <a:pt x="8595" y="10446"/>
                </a:lnTo>
                <a:cubicBezTo>
                  <a:pt x="8595" y="10446"/>
                  <a:pt x="8595" y="11074"/>
                  <a:pt x="8595" y="11074"/>
                </a:cubicBezTo>
                <a:close/>
                <a:moveTo>
                  <a:pt x="14527" y="9430"/>
                </a:moveTo>
                <a:cubicBezTo>
                  <a:pt x="14527" y="9430"/>
                  <a:pt x="12667" y="9334"/>
                  <a:pt x="10800" y="9334"/>
                </a:cubicBezTo>
                <a:cubicBezTo>
                  <a:pt x="8940" y="9334"/>
                  <a:pt x="7074" y="9430"/>
                  <a:pt x="7074" y="9430"/>
                </a:cubicBezTo>
                <a:cubicBezTo>
                  <a:pt x="6233" y="9430"/>
                  <a:pt x="5552" y="10080"/>
                  <a:pt x="5552" y="10881"/>
                </a:cubicBezTo>
                <a:cubicBezTo>
                  <a:pt x="5552" y="10881"/>
                  <a:pt x="5400" y="11822"/>
                  <a:pt x="5400" y="12767"/>
                </a:cubicBezTo>
                <a:cubicBezTo>
                  <a:pt x="5400" y="13708"/>
                  <a:pt x="5552" y="14652"/>
                  <a:pt x="5552" y="14652"/>
                </a:cubicBezTo>
                <a:cubicBezTo>
                  <a:pt x="5552" y="15454"/>
                  <a:pt x="6233" y="16103"/>
                  <a:pt x="7074" y="16103"/>
                </a:cubicBezTo>
                <a:cubicBezTo>
                  <a:pt x="7074" y="16103"/>
                  <a:pt x="8905" y="16200"/>
                  <a:pt x="10800" y="16200"/>
                </a:cubicBezTo>
                <a:cubicBezTo>
                  <a:pt x="12630" y="16200"/>
                  <a:pt x="14527" y="16103"/>
                  <a:pt x="14527" y="16103"/>
                </a:cubicBezTo>
                <a:cubicBezTo>
                  <a:pt x="15367" y="16103"/>
                  <a:pt x="16048" y="15454"/>
                  <a:pt x="16048" y="14652"/>
                </a:cubicBezTo>
                <a:cubicBezTo>
                  <a:pt x="16048" y="14652"/>
                  <a:pt x="16200" y="13700"/>
                  <a:pt x="16200" y="12767"/>
                </a:cubicBezTo>
                <a:cubicBezTo>
                  <a:pt x="16200" y="11814"/>
                  <a:pt x="16048" y="10881"/>
                  <a:pt x="16048" y="10881"/>
                </a:cubicBezTo>
                <a:cubicBezTo>
                  <a:pt x="16048" y="10080"/>
                  <a:pt x="15367" y="9430"/>
                  <a:pt x="14527" y="9430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1992" y="12090"/>
                </a:moveTo>
                <a:cubicBezTo>
                  <a:pt x="11860" y="12090"/>
                  <a:pt x="11757" y="12168"/>
                  <a:pt x="11687" y="12243"/>
                </a:cubicBezTo>
                <a:lnTo>
                  <a:pt x="11687" y="14276"/>
                </a:lnTo>
                <a:cubicBezTo>
                  <a:pt x="11751" y="14345"/>
                  <a:pt x="11847" y="14411"/>
                  <a:pt x="11992" y="14411"/>
                </a:cubicBezTo>
                <a:cubicBezTo>
                  <a:pt x="12296" y="14411"/>
                  <a:pt x="12296" y="14072"/>
                  <a:pt x="12296" y="14072"/>
                </a:cubicBezTo>
                <a:lnTo>
                  <a:pt x="12296" y="12428"/>
                </a:lnTo>
                <a:cubicBezTo>
                  <a:pt x="12296" y="12428"/>
                  <a:pt x="12245" y="12090"/>
                  <a:pt x="11992" y="12090"/>
                </a:cubicBezTo>
                <a:moveTo>
                  <a:pt x="7986" y="8751"/>
                </a:moveTo>
                <a:lnTo>
                  <a:pt x="8696" y="8751"/>
                </a:lnTo>
                <a:lnTo>
                  <a:pt x="8696" y="7188"/>
                </a:lnTo>
                <a:lnTo>
                  <a:pt x="9507" y="4970"/>
                </a:lnTo>
                <a:lnTo>
                  <a:pt x="8848" y="4970"/>
                </a:lnTo>
                <a:lnTo>
                  <a:pt x="8341" y="6433"/>
                </a:lnTo>
                <a:lnTo>
                  <a:pt x="7834" y="4970"/>
                </a:lnTo>
                <a:lnTo>
                  <a:pt x="7124" y="4970"/>
                </a:lnTo>
                <a:lnTo>
                  <a:pt x="7986" y="7188"/>
                </a:lnTo>
                <a:cubicBezTo>
                  <a:pt x="7986" y="7188"/>
                  <a:pt x="7986" y="8751"/>
                  <a:pt x="7986" y="8751"/>
                </a:cubicBezTo>
                <a:close/>
                <a:moveTo>
                  <a:pt x="12397" y="8801"/>
                </a:moveTo>
                <a:cubicBezTo>
                  <a:pt x="12802" y="8801"/>
                  <a:pt x="13158" y="8449"/>
                  <a:pt x="13158" y="8449"/>
                </a:cubicBezTo>
                <a:lnTo>
                  <a:pt x="13158" y="8751"/>
                </a:lnTo>
                <a:lnTo>
                  <a:pt x="13766" y="8751"/>
                </a:lnTo>
                <a:lnTo>
                  <a:pt x="13766" y="5878"/>
                </a:lnTo>
                <a:lnTo>
                  <a:pt x="13158" y="5878"/>
                </a:lnTo>
                <a:lnTo>
                  <a:pt x="13158" y="8096"/>
                </a:lnTo>
                <a:cubicBezTo>
                  <a:pt x="13158" y="8096"/>
                  <a:pt x="12955" y="8348"/>
                  <a:pt x="12752" y="8348"/>
                </a:cubicBezTo>
                <a:cubicBezTo>
                  <a:pt x="12549" y="8348"/>
                  <a:pt x="12549" y="8196"/>
                  <a:pt x="12549" y="8196"/>
                </a:cubicBezTo>
                <a:lnTo>
                  <a:pt x="12549" y="5878"/>
                </a:lnTo>
                <a:lnTo>
                  <a:pt x="11941" y="5878"/>
                </a:lnTo>
                <a:lnTo>
                  <a:pt x="11941" y="8398"/>
                </a:lnTo>
                <a:cubicBezTo>
                  <a:pt x="11941" y="8398"/>
                  <a:pt x="11992" y="8801"/>
                  <a:pt x="12397" y="8801"/>
                </a:cubicBezTo>
                <a:moveTo>
                  <a:pt x="10166" y="6634"/>
                </a:moveTo>
                <a:cubicBezTo>
                  <a:pt x="10166" y="6467"/>
                  <a:pt x="10302" y="6332"/>
                  <a:pt x="10470" y="6332"/>
                </a:cubicBezTo>
                <a:cubicBezTo>
                  <a:pt x="10639" y="6332"/>
                  <a:pt x="10775" y="6467"/>
                  <a:pt x="10775" y="6634"/>
                </a:cubicBezTo>
                <a:lnTo>
                  <a:pt x="10775" y="8045"/>
                </a:lnTo>
                <a:cubicBezTo>
                  <a:pt x="10775" y="8212"/>
                  <a:pt x="10639" y="8348"/>
                  <a:pt x="10470" y="8348"/>
                </a:cubicBezTo>
                <a:cubicBezTo>
                  <a:pt x="10302" y="8348"/>
                  <a:pt x="10166" y="8212"/>
                  <a:pt x="10166" y="8045"/>
                </a:cubicBezTo>
                <a:cubicBezTo>
                  <a:pt x="10166" y="8045"/>
                  <a:pt x="10166" y="6634"/>
                  <a:pt x="10166" y="6634"/>
                </a:cubicBezTo>
                <a:close/>
                <a:moveTo>
                  <a:pt x="10369" y="8801"/>
                </a:moveTo>
                <a:lnTo>
                  <a:pt x="10572" y="8801"/>
                </a:lnTo>
                <a:cubicBezTo>
                  <a:pt x="11020" y="8801"/>
                  <a:pt x="11383" y="8440"/>
                  <a:pt x="11383" y="7995"/>
                </a:cubicBezTo>
                <a:lnTo>
                  <a:pt x="11383" y="6684"/>
                </a:lnTo>
                <a:cubicBezTo>
                  <a:pt x="11383" y="6239"/>
                  <a:pt x="11020" y="5878"/>
                  <a:pt x="10572" y="5878"/>
                </a:cubicBezTo>
                <a:lnTo>
                  <a:pt x="10369" y="5878"/>
                </a:lnTo>
                <a:cubicBezTo>
                  <a:pt x="9921" y="5878"/>
                  <a:pt x="9558" y="6239"/>
                  <a:pt x="9558" y="6684"/>
                </a:cubicBezTo>
                <a:lnTo>
                  <a:pt x="9558" y="7995"/>
                </a:lnTo>
                <a:cubicBezTo>
                  <a:pt x="9558" y="8440"/>
                  <a:pt x="9921" y="8801"/>
                  <a:pt x="10369" y="880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970F175F-7AF7-89EA-112A-720572DAA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53684" y="4070864"/>
            <a:ext cx="289182" cy="28918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8BBE6196-BF2A-FEBF-C038-9FC0BED4A868}"/>
              </a:ext>
            </a:extLst>
          </p:cNvPr>
          <p:cNvSpPr txBox="1"/>
          <p:nvPr/>
        </p:nvSpPr>
        <p:spPr>
          <a:xfrm>
            <a:off x="7819166" y="4069364"/>
            <a:ext cx="1861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 err="1">
                <a:solidFill>
                  <a:schemeClr val="bg1"/>
                </a:solidFill>
              </a:rPr>
              <a:t>utmofficial</a:t>
            </a:r>
            <a:endParaRPr lang="en-MY" sz="1200" dirty="0">
              <a:solidFill>
                <a:schemeClr val="bg1"/>
              </a:solidFill>
            </a:endParaRP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B08DA86B-1F79-234F-1249-1C05AE9EA6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89397" y="4076956"/>
            <a:ext cx="289182" cy="28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522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812CF-61BE-A88B-76FD-2E1C6A882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327" y="415375"/>
            <a:ext cx="4549692" cy="1325563"/>
          </a:xfrm>
        </p:spPr>
        <p:txBody>
          <a:bodyPr/>
          <a:lstStyle/>
          <a:p>
            <a:r>
              <a:rPr lang="en-US" dirty="0"/>
              <a:t>Research Goal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AC19653-4277-607A-1D22-93888C2D4A30}"/>
              </a:ext>
            </a:extLst>
          </p:cNvPr>
          <p:cNvSpPr txBox="1"/>
          <p:nvPr/>
        </p:nvSpPr>
        <p:spPr>
          <a:xfrm>
            <a:off x="564326" y="2117944"/>
            <a:ext cx="4307471" cy="286232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Roboto Condensed Light" panose="02000000000000000000" pitchFamily="2" charset="0"/>
                <a:cs typeface="Roboto Condensed Light" panose="02000000000000000000" pitchFamily="2" charset="0"/>
              </a:rPr>
              <a:t>Implement GNNs for classifying </a:t>
            </a:r>
            <a:r>
              <a:rPr lang="en-US" sz="2000" dirty="0" err="1">
                <a:ea typeface="Roboto Condensed Light" panose="02000000000000000000" pitchFamily="2" charset="0"/>
                <a:cs typeface="Roboto Condensed Light" panose="02000000000000000000" pitchFamily="2" charset="0"/>
              </a:rPr>
              <a:t>AChE</a:t>
            </a:r>
            <a:r>
              <a:rPr lang="en-US" sz="2000" dirty="0">
                <a:ea typeface="Roboto Condensed Light" panose="02000000000000000000" pitchFamily="2" charset="0"/>
                <a:cs typeface="Roboto Condensed Light" panose="02000000000000000000" pitchFamily="2" charset="0"/>
              </a:rPr>
              <a:t> inhibitors using SMILES-encoded molecular data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Roboto Condensed Light" panose="02000000000000000000" pitchFamily="2" charset="0"/>
                <a:cs typeface="Roboto Condensed Light" panose="02000000000000000000" pitchFamily="2" charset="0"/>
              </a:rPr>
              <a:t>enhance classification accuracy and preserving sequential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Roboto Condensed Light" panose="02000000000000000000" pitchFamily="2" charset="0"/>
                <a:cs typeface="Roboto Condensed Light" panose="02000000000000000000" pitchFamily="2" charset="0"/>
              </a:rPr>
              <a:t>Contribute to drug discovery efforts for Alzheimer’s disease treatment.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CDDE96C-C2E5-7FF4-271A-DCD89DD27AE9}"/>
              </a:ext>
            </a:extLst>
          </p:cNvPr>
          <p:cNvCxnSpPr/>
          <p:nvPr/>
        </p:nvCxnSpPr>
        <p:spPr>
          <a:xfrm>
            <a:off x="5104774" y="1356735"/>
            <a:ext cx="0" cy="42580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BE8E74E3-D0F6-B1D8-B1C2-A1D968A23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018" y="6594272"/>
            <a:ext cx="1951264" cy="146845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81E5E3B9-6C7F-BD2E-EDA3-CBC43C2894EA}"/>
              </a:ext>
            </a:extLst>
          </p:cNvPr>
          <p:cNvSpPr txBox="1">
            <a:spLocks/>
          </p:cNvSpPr>
          <p:nvPr/>
        </p:nvSpPr>
        <p:spPr>
          <a:xfrm>
            <a:off x="6176882" y="381631"/>
            <a:ext cx="46538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Research Objectives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396A5E9-D1D7-1B6A-1F6D-2DD218B7F8EA}"/>
              </a:ext>
            </a:extLst>
          </p:cNvPr>
          <p:cNvSpPr/>
          <p:nvPr/>
        </p:nvSpPr>
        <p:spPr>
          <a:xfrm>
            <a:off x="5945672" y="2855572"/>
            <a:ext cx="1620180" cy="1620180"/>
          </a:xfrm>
          <a:prstGeom prst="ellipse">
            <a:avLst/>
          </a:prstGeom>
          <a:noFill/>
          <a:ln w="69850">
            <a:solidFill>
              <a:schemeClr val="bg1">
                <a:lumMod val="75000"/>
                <a:alpha val="3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A9EC7268-198F-4198-ED76-F584F8A57F91}"/>
              </a:ext>
            </a:extLst>
          </p:cNvPr>
          <p:cNvSpPr/>
          <p:nvPr/>
        </p:nvSpPr>
        <p:spPr>
          <a:xfrm>
            <a:off x="5946518" y="2856418"/>
            <a:ext cx="1618488" cy="1618488"/>
          </a:xfrm>
          <a:prstGeom prst="arc">
            <a:avLst>
              <a:gd name="adj1" fmla="val 10766207"/>
              <a:gd name="adj2" fmla="val 0"/>
            </a:avLst>
          </a:prstGeom>
          <a:ln w="69850" cap="rnd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4E66C27-26BE-8220-1444-2F5AE022FD7A}"/>
              </a:ext>
            </a:extLst>
          </p:cNvPr>
          <p:cNvSpPr/>
          <p:nvPr/>
        </p:nvSpPr>
        <p:spPr>
          <a:xfrm>
            <a:off x="7565852" y="2855572"/>
            <a:ext cx="1620180" cy="1620180"/>
          </a:xfrm>
          <a:prstGeom prst="ellipse">
            <a:avLst/>
          </a:prstGeom>
          <a:noFill/>
          <a:ln w="69850">
            <a:solidFill>
              <a:schemeClr val="bg1">
                <a:lumMod val="75000"/>
                <a:alpha val="3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3FB03390-1EE2-2FF5-8113-4D27447F4BCB}"/>
              </a:ext>
            </a:extLst>
          </p:cNvPr>
          <p:cNvSpPr/>
          <p:nvPr/>
        </p:nvSpPr>
        <p:spPr>
          <a:xfrm rot="10800000">
            <a:off x="7566698" y="2856418"/>
            <a:ext cx="1618488" cy="1618488"/>
          </a:xfrm>
          <a:prstGeom prst="arc">
            <a:avLst>
              <a:gd name="adj1" fmla="val 10766207"/>
              <a:gd name="adj2" fmla="val 0"/>
            </a:avLst>
          </a:prstGeom>
          <a:ln w="69850" cap="rnd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E671923-7E68-E5AF-2198-A5E608A7C74A}"/>
              </a:ext>
            </a:extLst>
          </p:cNvPr>
          <p:cNvSpPr/>
          <p:nvPr/>
        </p:nvSpPr>
        <p:spPr>
          <a:xfrm>
            <a:off x="9185334" y="2855572"/>
            <a:ext cx="1620180" cy="1620180"/>
          </a:xfrm>
          <a:prstGeom prst="ellipse">
            <a:avLst/>
          </a:prstGeom>
          <a:noFill/>
          <a:ln w="69850">
            <a:solidFill>
              <a:schemeClr val="bg1">
                <a:lumMod val="75000"/>
                <a:alpha val="3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9BAA26EA-D518-CCE7-8C1B-072B9D8573FF}"/>
              </a:ext>
            </a:extLst>
          </p:cNvPr>
          <p:cNvSpPr/>
          <p:nvPr/>
        </p:nvSpPr>
        <p:spPr>
          <a:xfrm>
            <a:off x="9186180" y="2856418"/>
            <a:ext cx="1618488" cy="1618488"/>
          </a:xfrm>
          <a:prstGeom prst="arc">
            <a:avLst>
              <a:gd name="adj1" fmla="val 10766207"/>
              <a:gd name="adj2" fmla="val 0"/>
            </a:avLst>
          </a:prstGeom>
          <a:ln w="69850" cap="rnd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2E54BC50-2A82-DA59-5E45-9C40CF380B2F}"/>
              </a:ext>
            </a:extLst>
          </p:cNvPr>
          <p:cNvSpPr/>
          <p:nvPr/>
        </p:nvSpPr>
        <p:spPr>
          <a:xfrm>
            <a:off x="6598943" y="2717002"/>
            <a:ext cx="313638" cy="31363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29B7FB6F-B777-4C1D-9D06-166BFD33D92C}"/>
              </a:ext>
            </a:extLst>
          </p:cNvPr>
          <p:cNvSpPr/>
          <p:nvPr/>
        </p:nvSpPr>
        <p:spPr>
          <a:xfrm>
            <a:off x="8217444" y="4310383"/>
            <a:ext cx="313638" cy="31363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F40EF7A0-5A6E-BAA6-546E-1AFBE6AE02B4}"/>
              </a:ext>
            </a:extLst>
          </p:cNvPr>
          <p:cNvSpPr/>
          <p:nvPr/>
        </p:nvSpPr>
        <p:spPr>
          <a:xfrm>
            <a:off x="9821331" y="2716390"/>
            <a:ext cx="313638" cy="3136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3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7C98147-9701-A631-F27A-2649D35FE51B}"/>
              </a:ext>
            </a:extLst>
          </p:cNvPr>
          <p:cNvGrpSpPr/>
          <p:nvPr/>
        </p:nvGrpSpPr>
        <p:grpSpPr>
          <a:xfrm>
            <a:off x="9652524" y="3322762"/>
            <a:ext cx="685800" cy="685800"/>
            <a:chOff x="6719583" y="2712870"/>
            <a:chExt cx="914400" cy="914400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DDCDF098-4195-BA51-7B42-8184FD6D7B0B}"/>
                </a:ext>
              </a:extLst>
            </p:cNvPr>
            <p:cNvSpPr/>
            <p:nvPr/>
          </p:nvSpPr>
          <p:spPr>
            <a:xfrm>
              <a:off x="6719583" y="2712870"/>
              <a:ext cx="914400" cy="914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" name="Freeform 5">
              <a:extLst>
                <a:ext uri="{FF2B5EF4-FFF2-40B4-BE49-F238E27FC236}">
                  <a16:creationId xmlns:a16="http://schemas.microsoft.com/office/drawing/2014/main" id="{F640AEAE-7671-A76F-99FA-5F64AB7EF3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49896" y="2930203"/>
              <a:ext cx="465137" cy="466725"/>
            </a:xfrm>
            <a:custGeom>
              <a:avLst/>
              <a:gdLst>
                <a:gd name="T0" fmla="*/ 0 w 124"/>
                <a:gd name="T1" fmla="*/ 62 h 124"/>
                <a:gd name="T2" fmla="*/ 124 w 124"/>
                <a:gd name="T3" fmla="*/ 62 h 124"/>
                <a:gd name="T4" fmla="*/ 116 w 124"/>
                <a:gd name="T5" fmla="*/ 60 h 124"/>
                <a:gd name="T6" fmla="*/ 87 w 124"/>
                <a:gd name="T7" fmla="*/ 35 h 124"/>
                <a:gd name="T8" fmla="*/ 116 w 124"/>
                <a:gd name="T9" fmla="*/ 60 h 124"/>
                <a:gd name="T10" fmla="*/ 43 w 124"/>
                <a:gd name="T11" fmla="*/ 95 h 124"/>
                <a:gd name="T12" fmla="*/ 60 w 124"/>
                <a:gd name="T13" fmla="*/ 116 h 124"/>
                <a:gd name="T14" fmla="*/ 64 w 124"/>
                <a:gd name="T15" fmla="*/ 8 h 124"/>
                <a:gd name="T16" fmla="*/ 64 w 124"/>
                <a:gd name="T17" fmla="*/ 36 h 124"/>
                <a:gd name="T18" fmla="*/ 64 w 124"/>
                <a:gd name="T19" fmla="*/ 8 h 124"/>
                <a:gd name="T20" fmla="*/ 100 w 124"/>
                <a:gd name="T21" fmla="*/ 23 h 124"/>
                <a:gd name="T22" fmla="*/ 71 w 124"/>
                <a:gd name="T23" fmla="*/ 9 h 124"/>
                <a:gd name="T24" fmla="*/ 60 w 124"/>
                <a:gd name="T25" fmla="*/ 36 h 124"/>
                <a:gd name="T26" fmla="*/ 60 w 124"/>
                <a:gd name="T27" fmla="*/ 8 h 124"/>
                <a:gd name="T28" fmla="*/ 38 w 124"/>
                <a:gd name="T29" fmla="*/ 31 h 124"/>
                <a:gd name="T30" fmla="*/ 53 w 124"/>
                <a:gd name="T31" fmla="*/ 9 h 124"/>
                <a:gd name="T32" fmla="*/ 40 w 124"/>
                <a:gd name="T33" fmla="*/ 36 h 124"/>
                <a:gd name="T34" fmla="*/ 60 w 124"/>
                <a:gd name="T35" fmla="*/ 60 h 124"/>
                <a:gd name="T36" fmla="*/ 40 w 124"/>
                <a:gd name="T37" fmla="*/ 36 h 124"/>
                <a:gd name="T38" fmla="*/ 60 w 124"/>
                <a:gd name="T39" fmla="*/ 88 h 124"/>
                <a:gd name="T40" fmla="*/ 36 w 124"/>
                <a:gd name="T41" fmla="*/ 64 h 124"/>
                <a:gd name="T42" fmla="*/ 53 w 124"/>
                <a:gd name="T43" fmla="*/ 115 h 124"/>
                <a:gd name="T44" fmla="*/ 40 w 124"/>
                <a:gd name="T45" fmla="*/ 96 h 124"/>
                <a:gd name="T46" fmla="*/ 64 w 124"/>
                <a:gd name="T47" fmla="*/ 116 h 124"/>
                <a:gd name="T48" fmla="*/ 81 w 124"/>
                <a:gd name="T49" fmla="*/ 95 h 124"/>
                <a:gd name="T50" fmla="*/ 64 w 124"/>
                <a:gd name="T51" fmla="*/ 116 h 124"/>
                <a:gd name="T52" fmla="*/ 97 w 124"/>
                <a:gd name="T53" fmla="*/ 103 h 124"/>
                <a:gd name="T54" fmla="*/ 84 w 124"/>
                <a:gd name="T55" fmla="*/ 96 h 124"/>
                <a:gd name="T56" fmla="*/ 64 w 124"/>
                <a:gd name="T57" fmla="*/ 88 h 124"/>
                <a:gd name="T58" fmla="*/ 88 w 124"/>
                <a:gd name="T59" fmla="*/ 64 h 124"/>
                <a:gd name="T60" fmla="*/ 64 w 124"/>
                <a:gd name="T61" fmla="*/ 60 h 124"/>
                <a:gd name="T62" fmla="*/ 84 w 124"/>
                <a:gd name="T63" fmla="*/ 36 h 124"/>
                <a:gd name="T64" fmla="*/ 64 w 124"/>
                <a:gd name="T65" fmla="*/ 60 h 124"/>
                <a:gd name="T66" fmla="*/ 37 w 124"/>
                <a:gd name="T67" fmla="*/ 35 h 124"/>
                <a:gd name="T68" fmla="*/ 8 w 124"/>
                <a:gd name="T69" fmla="*/ 60 h 124"/>
                <a:gd name="T70" fmla="*/ 8 w 124"/>
                <a:gd name="T71" fmla="*/ 64 h 124"/>
                <a:gd name="T72" fmla="*/ 38 w 124"/>
                <a:gd name="T73" fmla="*/ 93 h 124"/>
                <a:gd name="T74" fmla="*/ 8 w 124"/>
                <a:gd name="T75" fmla="*/ 64 h 124"/>
                <a:gd name="T76" fmla="*/ 86 w 124"/>
                <a:gd name="T77" fmla="*/ 93 h 124"/>
                <a:gd name="T78" fmla="*/ 116 w 124"/>
                <a:gd name="T79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4" h="124">
                  <a:moveTo>
                    <a:pt x="62" y="0"/>
                  </a:moveTo>
                  <a:cubicBezTo>
                    <a:pt x="28" y="0"/>
                    <a:pt x="0" y="28"/>
                    <a:pt x="0" y="62"/>
                  </a:cubicBezTo>
                  <a:cubicBezTo>
                    <a:pt x="0" y="96"/>
                    <a:pt x="28" y="124"/>
                    <a:pt x="62" y="124"/>
                  </a:cubicBezTo>
                  <a:cubicBezTo>
                    <a:pt x="96" y="124"/>
                    <a:pt x="124" y="96"/>
                    <a:pt x="124" y="62"/>
                  </a:cubicBezTo>
                  <a:cubicBezTo>
                    <a:pt x="124" y="28"/>
                    <a:pt x="96" y="0"/>
                    <a:pt x="62" y="0"/>
                  </a:cubicBezTo>
                  <a:close/>
                  <a:moveTo>
                    <a:pt x="116" y="60"/>
                  </a:moveTo>
                  <a:cubicBezTo>
                    <a:pt x="92" y="60"/>
                    <a:pt x="92" y="60"/>
                    <a:pt x="92" y="60"/>
                  </a:cubicBezTo>
                  <a:cubicBezTo>
                    <a:pt x="92" y="51"/>
                    <a:pt x="90" y="43"/>
                    <a:pt x="87" y="35"/>
                  </a:cubicBezTo>
                  <a:cubicBezTo>
                    <a:pt x="93" y="33"/>
                    <a:pt x="98" y="30"/>
                    <a:pt x="102" y="26"/>
                  </a:cubicBezTo>
                  <a:cubicBezTo>
                    <a:pt x="110" y="35"/>
                    <a:pt x="115" y="47"/>
                    <a:pt x="116" y="60"/>
                  </a:cubicBezTo>
                  <a:close/>
                  <a:moveTo>
                    <a:pt x="60" y="116"/>
                  </a:moveTo>
                  <a:cubicBezTo>
                    <a:pt x="53" y="110"/>
                    <a:pt x="48" y="103"/>
                    <a:pt x="43" y="95"/>
                  </a:cubicBezTo>
                  <a:cubicBezTo>
                    <a:pt x="49" y="93"/>
                    <a:pt x="54" y="92"/>
                    <a:pt x="60" y="92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0" y="116"/>
                    <a:pt x="60" y="116"/>
                    <a:pt x="60" y="116"/>
                  </a:cubicBezTo>
                  <a:close/>
                  <a:moveTo>
                    <a:pt x="64" y="8"/>
                  </a:moveTo>
                  <a:cubicBezTo>
                    <a:pt x="72" y="14"/>
                    <a:pt x="78" y="23"/>
                    <a:pt x="82" y="33"/>
                  </a:cubicBezTo>
                  <a:cubicBezTo>
                    <a:pt x="76" y="35"/>
                    <a:pt x="70" y="36"/>
                    <a:pt x="64" y="36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4" y="8"/>
                    <a:pt x="64" y="8"/>
                  </a:cubicBezTo>
                  <a:close/>
                  <a:moveTo>
                    <a:pt x="71" y="9"/>
                  </a:moveTo>
                  <a:cubicBezTo>
                    <a:pt x="82" y="11"/>
                    <a:pt x="92" y="16"/>
                    <a:pt x="100" y="23"/>
                  </a:cubicBezTo>
                  <a:cubicBezTo>
                    <a:pt x="95" y="26"/>
                    <a:pt x="91" y="29"/>
                    <a:pt x="86" y="31"/>
                  </a:cubicBezTo>
                  <a:cubicBezTo>
                    <a:pt x="82" y="23"/>
                    <a:pt x="77" y="15"/>
                    <a:pt x="71" y="9"/>
                  </a:cubicBezTo>
                  <a:close/>
                  <a:moveTo>
                    <a:pt x="60" y="8"/>
                  </a:moveTo>
                  <a:cubicBezTo>
                    <a:pt x="60" y="36"/>
                    <a:pt x="60" y="36"/>
                    <a:pt x="60" y="36"/>
                  </a:cubicBezTo>
                  <a:cubicBezTo>
                    <a:pt x="54" y="36"/>
                    <a:pt x="48" y="35"/>
                    <a:pt x="42" y="33"/>
                  </a:cubicBezTo>
                  <a:cubicBezTo>
                    <a:pt x="46" y="23"/>
                    <a:pt x="52" y="14"/>
                    <a:pt x="60" y="8"/>
                  </a:cubicBezTo>
                  <a:cubicBezTo>
                    <a:pt x="60" y="8"/>
                    <a:pt x="60" y="8"/>
                    <a:pt x="60" y="8"/>
                  </a:cubicBezTo>
                  <a:close/>
                  <a:moveTo>
                    <a:pt x="38" y="31"/>
                  </a:moveTo>
                  <a:cubicBezTo>
                    <a:pt x="33" y="29"/>
                    <a:pt x="29" y="26"/>
                    <a:pt x="24" y="23"/>
                  </a:cubicBezTo>
                  <a:cubicBezTo>
                    <a:pt x="32" y="16"/>
                    <a:pt x="42" y="11"/>
                    <a:pt x="53" y="9"/>
                  </a:cubicBezTo>
                  <a:cubicBezTo>
                    <a:pt x="47" y="15"/>
                    <a:pt x="42" y="23"/>
                    <a:pt x="38" y="31"/>
                  </a:cubicBezTo>
                  <a:close/>
                  <a:moveTo>
                    <a:pt x="40" y="36"/>
                  </a:moveTo>
                  <a:cubicBezTo>
                    <a:pt x="47" y="38"/>
                    <a:pt x="53" y="40"/>
                    <a:pt x="60" y="4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52"/>
                    <a:pt x="38" y="44"/>
                    <a:pt x="40" y="36"/>
                  </a:cubicBezTo>
                  <a:close/>
                  <a:moveTo>
                    <a:pt x="60" y="64"/>
                  </a:moveTo>
                  <a:cubicBezTo>
                    <a:pt x="60" y="88"/>
                    <a:pt x="60" y="88"/>
                    <a:pt x="60" y="88"/>
                  </a:cubicBezTo>
                  <a:cubicBezTo>
                    <a:pt x="54" y="88"/>
                    <a:pt x="48" y="89"/>
                    <a:pt x="42" y="91"/>
                  </a:cubicBezTo>
                  <a:cubicBezTo>
                    <a:pt x="38" y="83"/>
                    <a:pt x="36" y="74"/>
                    <a:pt x="36" y="64"/>
                  </a:cubicBezTo>
                  <a:lnTo>
                    <a:pt x="60" y="64"/>
                  </a:lnTo>
                  <a:close/>
                  <a:moveTo>
                    <a:pt x="53" y="115"/>
                  </a:moveTo>
                  <a:cubicBezTo>
                    <a:pt x="43" y="114"/>
                    <a:pt x="34" y="109"/>
                    <a:pt x="27" y="103"/>
                  </a:cubicBezTo>
                  <a:cubicBezTo>
                    <a:pt x="31" y="100"/>
                    <a:pt x="35" y="98"/>
                    <a:pt x="40" y="96"/>
                  </a:cubicBezTo>
                  <a:cubicBezTo>
                    <a:pt x="43" y="103"/>
                    <a:pt x="48" y="110"/>
                    <a:pt x="53" y="115"/>
                  </a:cubicBezTo>
                  <a:close/>
                  <a:moveTo>
                    <a:pt x="64" y="116"/>
                  </a:moveTo>
                  <a:cubicBezTo>
                    <a:pt x="64" y="92"/>
                    <a:pt x="64" y="92"/>
                    <a:pt x="64" y="92"/>
                  </a:cubicBezTo>
                  <a:cubicBezTo>
                    <a:pt x="70" y="92"/>
                    <a:pt x="75" y="93"/>
                    <a:pt x="81" y="95"/>
                  </a:cubicBezTo>
                  <a:cubicBezTo>
                    <a:pt x="76" y="103"/>
                    <a:pt x="71" y="110"/>
                    <a:pt x="64" y="116"/>
                  </a:cubicBezTo>
                  <a:cubicBezTo>
                    <a:pt x="64" y="116"/>
                    <a:pt x="64" y="116"/>
                    <a:pt x="64" y="116"/>
                  </a:cubicBezTo>
                  <a:close/>
                  <a:moveTo>
                    <a:pt x="84" y="96"/>
                  </a:moveTo>
                  <a:cubicBezTo>
                    <a:pt x="89" y="98"/>
                    <a:pt x="93" y="100"/>
                    <a:pt x="97" y="103"/>
                  </a:cubicBezTo>
                  <a:cubicBezTo>
                    <a:pt x="90" y="109"/>
                    <a:pt x="81" y="114"/>
                    <a:pt x="71" y="115"/>
                  </a:cubicBezTo>
                  <a:cubicBezTo>
                    <a:pt x="76" y="110"/>
                    <a:pt x="81" y="103"/>
                    <a:pt x="84" y="96"/>
                  </a:cubicBezTo>
                  <a:close/>
                  <a:moveTo>
                    <a:pt x="82" y="91"/>
                  </a:moveTo>
                  <a:cubicBezTo>
                    <a:pt x="76" y="89"/>
                    <a:pt x="70" y="88"/>
                    <a:pt x="64" y="88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74"/>
                    <a:pt x="86" y="83"/>
                    <a:pt x="82" y="91"/>
                  </a:cubicBezTo>
                  <a:close/>
                  <a:moveTo>
                    <a:pt x="64" y="60"/>
                  </a:moveTo>
                  <a:cubicBezTo>
                    <a:pt x="64" y="40"/>
                    <a:pt x="64" y="40"/>
                    <a:pt x="64" y="40"/>
                  </a:cubicBezTo>
                  <a:cubicBezTo>
                    <a:pt x="71" y="40"/>
                    <a:pt x="77" y="38"/>
                    <a:pt x="84" y="36"/>
                  </a:cubicBezTo>
                  <a:cubicBezTo>
                    <a:pt x="86" y="44"/>
                    <a:pt x="88" y="52"/>
                    <a:pt x="88" y="60"/>
                  </a:cubicBezTo>
                  <a:lnTo>
                    <a:pt x="64" y="60"/>
                  </a:lnTo>
                  <a:close/>
                  <a:moveTo>
                    <a:pt x="22" y="26"/>
                  </a:moveTo>
                  <a:cubicBezTo>
                    <a:pt x="26" y="30"/>
                    <a:pt x="31" y="33"/>
                    <a:pt x="37" y="35"/>
                  </a:cubicBezTo>
                  <a:cubicBezTo>
                    <a:pt x="34" y="43"/>
                    <a:pt x="32" y="51"/>
                    <a:pt x="32" y="60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9" y="47"/>
                    <a:pt x="14" y="35"/>
                    <a:pt x="22" y="26"/>
                  </a:cubicBezTo>
                  <a:close/>
                  <a:moveTo>
                    <a:pt x="8" y="64"/>
                  </a:moveTo>
                  <a:cubicBezTo>
                    <a:pt x="32" y="64"/>
                    <a:pt x="32" y="64"/>
                    <a:pt x="32" y="64"/>
                  </a:cubicBezTo>
                  <a:cubicBezTo>
                    <a:pt x="32" y="74"/>
                    <a:pt x="34" y="84"/>
                    <a:pt x="38" y="93"/>
                  </a:cubicBezTo>
                  <a:cubicBezTo>
                    <a:pt x="33" y="95"/>
                    <a:pt x="28" y="97"/>
                    <a:pt x="24" y="100"/>
                  </a:cubicBezTo>
                  <a:cubicBezTo>
                    <a:pt x="15" y="91"/>
                    <a:pt x="9" y="78"/>
                    <a:pt x="8" y="64"/>
                  </a:cubicBezTo>
                  <a:close/>
                  <a:moveTo>
                    <a:pt x="100" y="100"/>
                  </a:moveTo>
                  <a:cubicBezTo>
                    <a:pt x="96" y="97"/>
                    <a:pt x="91" y="95"/>
                    <a:pt x="86" y="93"/>
                  </a:cubicBezTo>
                  <a:cubicBezTo>
                    <a:pt x="90" y="84"/>
                    <a:pt x="92" y="74"/>
                    <a:pt x="92" y="64"/>
                  </a:cubicBezTo>
                  <a:cubicBezTo>
                    <a:pt x="116" y="64"/>
                    <a:pt x="116" y="64"/>
                    <a:pt x="116" y="64"/>
                  </a:cubicBezTo>
                  <a:cubicBezTo>
                    <a:pt x="115" y="78"/>
                    <a:pt x="109" y="91"/>
                    <a:pt x="100" y="1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B4B5132-346E-6365-A960-A9DD8244747A}"/>
              </a:ext>
            </a:extLst>
          </p:cNvPr>
          <p:cNvGrpSpPr/>
          <p:nvPr/>
        </p:nvGrpSpPr>
        <p:grpSpPr>
          <a:xfrm>
            <a:off x="8031350" y="3322762"/>
            <a:ext cx="685800" cy="685800"/>
            <a:chOff x="4558017" y="2712870"/>
            <a:chExt cx="914400" cy="914400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992FDD6D-FA52-78F5-3C69-B7F6A85C140A}"/>
                </a:ext>
              </a:extLst>
            </p:cNvPr>
            <p:cNvSpPr/>
            <p:nvPr/>
          </p:nvSpPr>
          <p:spPr>
            <a:xfrm>
              <a:off x="4558017" y="2712870"/>
              <a:ext cx="914400" cy="914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E276CA50-1F8D-AFD0-7D16-55D9D6AE0CAE}"/>
                </a:ext>
              </a:extLst>
            </p:cNvPr>
            <p:cNvGrpSpPr/>
            <p:nvPr/>
          </p:nvGrpSpPr>
          <p:grpSpPr>
            <a:xfrm>
              <a:off x="4774711" y="2917439"/>
              <a:ext cx="481012" cy="482600"/>
              <a:chOff x="4198938" y="2905126"/>
              <a:chExt cx="481012" cy="482600"/>
            </a:xfrm>
            <a:solidFill>
              <a:schemeClr val="bg1"/>
            </a:solidFill>
          </p:grpSpPr>
          <p:sp>
            <p:nvSpPr>
              <p:cNvPr id="68" name="Freeform 57">
                <a:extLst>
                  <a:ext uri="{FF2B5EF4-FFF2-40B4-BE49-F238E27FC236}">
                    <a16:creationId xmlns:a16="http://schemas.microsoft.com/office/drawing/2014/main" id="{153D8E5E-D27D-61CB-EFF6-72920DDCFF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98938" y="2905126"/>
                <a:ext cx="150812" cy="482600"/>
              </a:xfrm>
              <a:custGeom>
                <a:avLst/>
                <a:gdLst>
                  <a:gd name="T0" fmla="*/ 32 w 40"/>
                  <a:gd name="T1" fmla="*/ 24 h 128"/>
                  <a:gd name="T2" fmla="*/ 32 w 40"/>
                  <a:gd name="T3" fmla="*/ 12 h 128"/>
                  <a:gd name="T4" fmla="*/ 20 w 40"/>
                  <a:gd name="T5" fmla="*/ 0 h 128"/>
                  <a:gd name="T6" fmla="*/ 8 w 40"/>
                  <a:gd name="T7" fmla="*/ 12 h 128"/>
                  <a:gd name="T8" fmla="*/ 8 w 40"/>
                  <a:gd name="T9" fmla="*/ 24 h 128"/>
                  <a:gd name="T10" fmla="*/ 0 w 40"/>
                  <a:gd name="T11" fmla="*/ 40 h 128"/>
                  <a:gd name="T12" fmla="*/ 8 w 40"/>
                  <a:gd name="T13" fmla="*/ 56 h 128"/>
                  <a:gd name="T14" fmla="*/ 8 w 40"/>
                  <a:gd name="T15" fmla="*/ 116 h 128"/>
                  <a:gd name="T16" fmla="*/ 20 w 40"/>
                  <a:gd name="T17" fmla="*/ 128 h 128"/>
                  <a:gd name="T18" fmla="*/ 32 w 40"/>
                  <a:gd name="T19" fmla="*/ 116 h 128"/>
                  <a:gd name="T20" fmla="*/ 32 w 40"/>
                  <a:gd name="T21" fmla="*/ 56 h 128"/>
                  <a:gd name="T22" fmla="*/ 40 w 40"/>
                  <a:gd name="T23" fmla="*/ 40 h 128"/>
                  <a:gd name="T24" fmla="*/ 32 w 40"/>
                  <a:gd name="T25" fmla="*/ 24 h 128"/>
                  <a:gd name="T26" fmla="*/ 16 w 40"/>
                  <a:gd name="T27" fmla="*/ 12 h 128"/>
                  <a:gd name="T28" fmla="*/ 20 w 40"/>
                  <a:gd name="T29" fmla="*/ 8 h 128"/>
                  <a:gd name="T30" fmla="*/ 24 w 40"/>
                  <a:gd name="T31" fmla="*/ 12 h 128"/>
                  <a:gd name="T32" fmla="*/ 24 w 40"/>
                  <a:gd name="T33" fmla="*/ 20 h 128"/>
                  <a:gd name="T34" fmla="*/ 20 w 40"/>
                  <a:gd name="T35" fmla="*/ 20 h 128"/>
                  <a:gd name="T36" fmla="*/ 16 w 40"/>
                  <a:gd name="T37" fmla="*/ 20 h 128"/>
                  <a:gd name="T38" fmla="*/ 16 w 40"/>
                  <a:gd name="T39" fmla="*/ 12 h 128"/>
                  <a:gd name="T40" fmla="*/ 24 w 40"/>
                  <a:gd name="T41" fmla="*/ 116 h 128"/>
                  <a:gd name="T42" fmla="*/ 20 w 40"/>
                  <a:gd name="T43" fmla="*/ 120 h 128"/>
                  <a:gd name="T44" fmla="*/ 16 w 40"/>
                  <a:gd name="T45" fmla="*/ 116 h 128"/>
                  <a:gd name="T46" fmla="*/ 16 w 40"/>
                  <a:gd name="T47" fmla="*/ 60 h 128"/>
                  <a:gd name="T48" fmla="*/ 20 w 40"/>
                  <a:gd name="T49" fmla="*/ 60 h 128"/>
                  <a:gd name="T50" fmla="*/ 24 w 40"/>
                  <a:gd name="T51" fmla="*/ 60 h 128"/>
                  <a:gd name="T52" fmla="*/ 24 w 40"/>
                  <a:gd name="T53" fmla="*/ 116 h 128"/>
                  <a:gd name="T54" fmla="*/ 31 w 40"/>
                  <a:gd name="T55" fmla="*/ 43 h 128"/>
                  <a:gd name="T56" fmla="*/ 31 w 40"/>
                  <a:gd name="T57" fmla="*/ 44 h 128"/>
                  <a:gd name="T58" fmla="*/ 30 w 40"/>
                  <a:gd name="T59" fmla="*/ 47 h 128"/>
                  <a:gd name="T60" fmla="*/ 30 w 40"/>
                  <a:gd name="T61" fmla="*/ 47 h 128"/>
                  <a:gd name="T62" fmla="*/ 27 w 40"/>
                  <a:gd name="T63" fmla="*/ 50 h 128"/>
                  <a:gd name="T64" fmla="*/ 27 w 40"/>
                  <a:gd name="T65" fmla="*/ 50 h 128"/>
                  <a:gd name="T66" fmla="*/ 24 w 40"/>
                  <a:gd name="T67" fmla="*/ 51 h 128"/>
                  <a:gd name="T68" fmla="*/ 20 w 40"/>
                  <a:gd name="T69" fmla="*/ 52 h 128"/>
                  <a:gd name="T70" fmla="*/ 16 w 40"/>
                  <a:gd name="T71" fmla="*/ 51 h 128"/>
                  <a:gd name="T72" fmla="*/ 13 w 40"/>
                  <a:gd name="T73" fmla="*/ 50 h 128"/>
                  <a:gd name="T74" fmla="*/ 13 w 40"/>
                  <a:gd name="T75" fmla="*/ 50 h 128"/>
                  <a:gd name="T76" fmla="*/ 10 w 40"/>
                  <a:gd name="T77" fmla="*/ 47 h 128"/>
                  <a:gd name="T78" fmla="*/ 10 w 40"/>
                  <a:gd name="T79" fmla="*/ 47 h 128"/>
                  <a:gd name="T80" fmla="*/ 9 w 40"/>
                  <a:gd name="T81" fmla="*/ 44 h 128"/>
                  <a:gd name="T82" fmla="*/ 9 w 40"/>
                  <a:gd name="T83" fmla="*/ 43 h 128"/>
                  <a:gd name="T84" fmla="*/ 8 w 40"/>
                  <a:gd name="T85" fmla="*/ 40 h 128"/>
                  <a:gd name="T86" fmla="*/ 9 w 40"/>
                  <a:gd name="T87" fmla="*/ 37 h 128"/>
                  <a:gd name="T88" fmla="*/ 9 w 40"/>
                  <a:gd name="T89" fmla="*/ 36 h 128"/>
                  <a:gd name="T90" fmla="*/ 10 w 40"/>
                  <a:gd name="T91" fmla="*/ 33 h 128"/>
                  <a:gd name="T92" fmla="*/ 10 w 40"/>
                  <a:gd name="T93" fmla="*/ 33 h 128"/>
                  <a:gd name="T94" fmla="*/ 13 w 40"/>
                  <a:gd name="T95" fmla="*/ 30 h 128"/>
                  <a:gd name="T96" fmla="*/ 13 w 40"/>
                  <a:gd name="T97" fmla="*/ 30 h 128"/>
                  <a:gd name="T98" fmla="*/ 16 w 40"/>
                  <a:gd name="T99" fmla="*/ 29 h 128"/>
                  <a:gd name="T100" fmla="*/ 20 w 40"/>
                  <a:gd name="T101" fmla="*/ 28 h 128"/>
                  <a:gd name="T102" fmla="*/ 24 w 40"/>
                  <a:gd name="T103" fmla="*/ 29 h 128"/>
                  <a:gd name="T104" fmla="*/ 27 w 40"/>
                  <a:gd name="T105" fmla="*/ 30 h 128"/>
                  <a:gd name="T106" fmla="*/ 27 w 40"/>
                  <a:gd name="T107" fmla="*/ 30 h 128"/>
                  <a:gd name="T108" fmla="*/ 30 w 40"/>
                  <a:gd name="T109" fmla="*/ 33 h 128"/>
                  <a:gd name="T110" fmla="*/ 30 w 40"/>
                  <a:gd name="T111" fmla="*/ 33 h 128"/>
                  <a:gd name="T112" fmla="*/ 31 w 40"/>
                  <a:gd name="T113" fmla="*/ 36 h 128"/>
                  <a:gd name="T114" fmla="*/ 31 w 40"/>
                  <a:gd name="T115" fmla="*/ 37 h 128"/>
                  <a:gd name="T116" fmla="*/ 32 w 40"/>
                  <a:gd name="T117" fmla="*/ 40 h 128"/>
                  <a:gd name="T118" fmla="*/ 31 w 40"/>
                  <a:gd name="T119" fmla="*/ 43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0" h="128">
                    <a:moveTo>
                      <a:pt x="32" y="24"/>
                    </a:move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5"/>
                      <a:pt x="27" y="0"/>
                      <a:pt x="20" y="0"/>
                    </a:cubicBezTo>
                    <a:cubicBezTo>
                      <a:pt x="13" y="0"/>
                      <a:pt x="8" y="5"/>
                      <a:pt x="8" y="12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3" y="28"/>
                      <a:pt x="0" y="33"/>
                      <a:pt x="0" y="40"/>
                    </a:cubicBezTo>
                    <a:cubicBezTo>
                      <a:pt x="0" y="47"/>
                      <a:pt x="3" y="52"/>
                      <a:pt x="8" y="5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8" y="123"/>
                      <a:pt x="13" y="128"/>
                      <a:pt x="20" y="128"/>
                    </a:cubicBezTo>
                    <a:cubicBezTo>
                      <a:pt x="27" y="128"/>
                      <a:pt x="32" y="123"/>
                      <a:pt x="32" y="116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7" y="52"/>
                      <a:pt x="40" y="47"/>
                      <a:pt x="40" y="40"/>
                    </a:cubicBezTo>
                    <a:cubicBezTo>
                      <a:pt x="40" y="33"/>
                      <a:pt x="37" y="28"/>
                      <a:pt x="32" y="24"/>
                    </a:cubicBezTo>
                    <a:close/>
                    <a:moveTo>
                      <a:pt x="16" y="12"/>
                    </a:moveTo>
                    <a:cubicBezTo>
                      <a:pt x="16" y="10"/>
                      <a:pt x="18" y="8"/>
                      <a:pt x="20" y="8"/>
                    </a:cubicBezTo>
                    <a:cubicBezTo>
                      <a:pt x="22" y="8"/>
                      <a:pt x="24" y="10"/>
                      <a:pt x="24" y="12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3" y="20"/>
                      <a:pt x="21" y="20"/>
                      <a:pt x="20" y="20"/>
                    </a:cubicBezTo>
                    <a:cubicBezTo>
                      <a:pt x="19" y="20"/>
                      <a:pt x="17" y="20"/>
                      <a:pt x="16" y="20"/>
                    </a:cubicBezTo>
                    <a:lnTo>
                      <a:pt x="16" y="12"/>
                    </a:lnTo>
                    <a:close/>
                    <a:moveTo>
                      <a:pt x="24" y="116"/>
                    </a:moveTo>
                    <a:cubicBezTo>
                      <a:pt x="24" y="118"/>
                      <a:pt x="22" y="120"/>
                      <a:pt x="20" y="120"/>
                    </a:cubicBezTo>
                    <a:cubicBezTo>
                      <a:pt x="18" y="120"/>
                      <a:pt x="16" y="118"/>
                      <a:pt x="16" y="116"/>
                    </a:cubicBezTo>
                    <a:cubicBezTo>
                      <a:pt x="16" y="60"/>
                      <a:pt x="16" y="60"/>
                      <a:pt x="16" y="60"/>
                    </a:cubicBezTo>
                    <a:cubicBezTo>
                      <a:pt x="17" y="60"/>
                      <a:pt x="19" y="60"/>
                      <a:pt x="20" y="60"/>
                    </a:cubicBezTo>
                    <a:cubicBezTo>
                      <a:pt x="21" y="60"/>
                      <a:pt x="23" y="60"/>
                      <a:pt x="24" y="60"/>
                    </a:cubicBezTo>
                    <a:lnTo>
                      <a:pt x="24" y="116"/>
                    </a:lnTo>
                    <a:close/>
                    <a:moveTo>
                      <a:pt x="31" y="43"/>
                    </a:moveTo>
                    <a:cubicBezTo>
                      <a:pt x="31" y="44"/>
                      <a:pt x="31" y="44"/>
                      <a:pt x="31" y="44"/>
                    </a:cubicBezTo>
                    <a:cubicBezTo>
                      <a:pt x="31" y="45"/>
                      <a:pt x="30" y="46"/>
                      <a:pt x="30" y="47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29" y="48"/>
                      <a:pt x="28" y="49"/>
                      <a:pt x="27" y="50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26" y="50"/>
                      <a:pt x="25" y="51"/>
                      <a:pt x="24" y="51"/>
                    </a:cubicBezTo>
                    <a:cubicBezTo>
                      <a:pt x="23" y="52"/>
                      <a:pt x="21" y="52"/>
                      <a:pt x="20" y="52"/>
                    </a:cubicBezTo>
                    <a:cubicBezTo>
                      <a:pt x="19" y="52"/>
                      <a:pt x="17" y="52"/>
                      <a:pt x="16" y="51"/>
                    </a:cubicBezTo>
                    <a:cubicBezTo>
                      <a:pt x="15" y="51"/>
                      <a:pt x="14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2" y="49"/>
                      <a:pt x="11" y="48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6"/>
                      <a:pt x="9" y="45"/>
                      <a:pt x="9" y="44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8" y="42"/>
                      <a:pt x="8" y="41"/>
                      <a:pt x="8" y="40"/>
                    </a:cubicBezTo>
                    <a:cubicBezTo>
                      <a:pt x="8" y="39"/>
                      <a:pt x="8" y="38"/>
                      <a:pt x="9" y="37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5"/>
                      <a:pt x="10" y="34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1" y="32"/>
                      <a:pt x="12" y="31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4" y="30"/>
                      <a:pt x="15" y="29"/>
                      <a:pt x="16" y="29"/>
                    </a:cubicBezTo>
                    <a:cubicBezTo>
                      <a:pt x="17" y="28"/>
                      <a:pt x="19" y="28"/>
                      <a:pt x="20" y="28"/>
                    </a:cubicBezTo>
                    <a:cubicBezTo>
                      <a:pt x="21" y="28"/>
                      <a:pt x="23" y="28"/>
                      <a:pt x="24" y="29"/>
                    </a:cubicBezTo>
                    <a:cubicBezTo>
                      <a:pt x="25" y="29"/>
                      <a:pt x="26" y="30"/>
                      <a:pt x="27" y="30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8" y="31"/>
                      <a:pt x="29" y="32"/>
                      <a:pt x="30" y="33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0" y="34"/>
                      <a:pt x="31" y="35"/>
                      <a:pt x="31" y="36"/>
                    </a:cubicBezTo>
                    <a:cubicBezTo>
                      <a:pt x="31" y="36"/>
                      <a:pt x="31" y="36"/>
                      <a:pt x="31" y="37"/>
                    </a:cubicBezTo>
                    <a:cubicBezTo>
                      <a:pt x="32" y="38"/>
                      <a:pt x="32" y="39"/>
                      <a:pt x="32" y="40"/>
                    </a:cubicBezTo>
                    <a:cubicBezTo>
                      <a:pt x="32" y="41"/>
                      <a:pt x="32" y="42"/>
                      <a:pt x="31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9" name="Freeform 58">
                <a:extLst>
                  <a:ext uri="{FF2B5EF4-FFF2-40B4-BE49-F238E27FC236}">
                    <a16:creationId xmlns:a16="http://schemas.microsoft.com/office/drawing/2014/main" id="{DA01613C-CEF8-C59A-BBBC-AA0D6C82AD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29138" y="2905126"/>
                <a:ext cx="150812" cy="482600"/>
              </a:xfrm>
              <a:custGeom>
                <a:avLst/>
                <a:gdLst>
                  <a:gd name="T0" fmla="*/ 32 w 40"/>
                  <a:gd name="T1" fmla="*/ 24 h 128"/>
                  <a:gd name="T2" fmla="*/ 32 w 40"/>
                  <a:gd name="T3" fmla="*/ 12 h 128"/>
                  <a:gd name="T4" fmla="*/ 20 w 40"/>
                  <a:gd name="T5" fmla="*/ 0 h 128"/>
                  <a:gd name="T6" fmla="*/ 8 w 40"/>
                  <a:gd name="T7" fmla="*/ 12 h 128"/>
                  <a:gd name="T8" fmla="*/ 8 w 40"/>
                  <a:gd name="T9" fmla="*/ 24 h 128"/>
                  <a:gd name="T10" fmla="*/ 0 w 40"/>
                  <a:gd name="T11" fmla="*/ 40 h 128"/>
                  <a:gd name="T12" fmla="*/ 8 w 40"/>
                  <a:gd name="T13" fmla="*/ 56 h 128"/>
                  <a:gd name="T14" fmla="*/ 8 w 40"/>
                  <a:gd name="T15" fmla="*/ 116 h 128"/>
                  <a:gd name="T16" fmla="*/ 20 w 40"/>
                  <a:gd name="T17" fmla="*/ 128 h 128"/>
                  <a:gd name="T18" fmla="*/ 32 w 40"/>
                  <a:gd name="T19" fmla="*/ 116 h 128"/>
                  <a:gd name="T20" fmla="*/ 32 w 40"/>
                  <a:gd name="T21" fmla="*/ 56 h 128"/>
                  <a:gd name="T22" fmla="*/ 40 w 40"/>
                  <a:gd name="T23" fmla="*/ 40 h 128"/>
                  <a:gd name="T24" fmla="*/ 32 w 40"/>
                  <a:gd name="T25" fmla="*/ 24 h 128"/>
                  <a:gd name="T26" fmla="*/ 16 w 40"/>
                  <a:gd name="T27" fmla="*/ 12 h 128"/>
                  <a:gd name="T28" fmla="*/ 20 w 40"/>
                  <a:gd name="T29" fmla="*/ 8 h 128"/>
                  <a:gd name="T30" fmla="*/ 24 w 40"/>
                  <a:gd name="T31" fmla="*/ 12 h 128"/>
                  <a:gd name="T32" fmla="*/ 24 w 40"/>
                  <a:gd name="T33" fmla="*/ 20 h 128"/>
                  <a:gd name="T34" fmla="*/ 20 w 40"/>
                  <a:gd name="T35" fmla="*/ 20 h 128"/>
                  <a:gd name="T36" fmla="*/ 16 w 40"/>
                  <a:gd name="T37" fmla="*/ 20 h 128"/>
                  <a:gd name="T38" fmla="*/ 16 w 40"/>
                  <a:gd name="T39" fmla="*/ 12 h 128"/>
                  <a:gd name="T40" fmla="*/ 24 w 40"/>
                  <a:gd name="T41" fmla="*/ 116 h 128"/>
                  <a:gd name="T42" fmla="*/ 20 w 40"/>
                  <a:gd name="T43" fmla="*/ 120 h 128"/>
                  <a:gd name="T44" fmla="*/ 16 w 40"/>
                  <a:gd name="T45" fmla="*/ 116 h 128"/>
                  <a:gd name="T46" fmla="*/ 16 w 40"/>
                  <a:gd name="T47" fmla="*/ 60 h 128"/>
                  <a:gd name="T48" fmla="*/ 20 w 40"/>
                  <a:gd name="T49" fmla="*/ 60 h 128"/>
                  <a:gd name="T50" fmla="*/ 24 w 40"/>
                  <a:gd name="T51" fmla="*/ 60 h 128"/>
                  <a:gd name="T52" fmla="*/ 24 w 40"/>
                  <a:gd name="T53" fmla="*/ 116 h 128"/>
                  <a:gd name="T54" fmla="*/ 31 w 40"/>
                  <a:gd name="T55" fmla="*/ 43 h 128"/>
                  <a:gd name="T56" fmla="*/ 31 w 40"/>
                  <a:gd name="T57" fmla="*/ 44 h 128"/>
                  <a:gd name="T58" fmla="*/ 30 w 40"/>
                  <a:gd name="T59" fmla="*/ 47 h 128"/>
                  <a:gd name="T60" fmla="*/ 30 w 40"/>
                  <a:gd name="T61" fmla="*/ 47 h 128"/>
                  <a:gd name="T62" fmla="*/ 27 w 40"/>
                  <a:gd name="T63" fmla="*/ 50 h 128"/>
                  <a:gd name="T64" fmla="*/ 27 w 40"/>
                  <a:gd name="T65" fmla="*/ 50 h 128"/>
                  <a:gd name="T66" fmla="*/ 24 w 40"/>
                  <a:gd name="T67" fmla="*/ 51 h 128"/>
                  <a:gd name="T68" fmla="*/ 20 w 40"/>
                  <a:gd name="T69" fmla="*/ 52 h 128"/>
                  <a:gd name="T70" fmla="*/ 16 w 40"/>
                  <a:gd name="T71" fmla="*/ 51 h 128"/>
                  <a:gd name="T72" fmla="*/ 13 w 40"/>
                  <a:gd name="T73" fmla="*/ 50 h 128"/>
                  <a:gd name="T74" fmla="*/ 13 w 40"/>
                  <a:gd name="T75" fmla="*/ 50 h 128"/>
                  <a:gd name="T76" fmla="*/ 10 w 40"/>
                  <a:gd name="T77" fmla="*/ 47 h 128"/>
                  <a:gd name="T78" fmla="*/ 10 w 40"/>
                  <a:gd name="T79" fmla="*/ 47 h 128"/>
                  <a:gd name="T80" fmla="*/ 9 w 40"/>
                  <a:gd name="T81" fmla="*/ 44 h 128"/>
                  <a:gd name="T82" fmla="*/ 9 w 40"/>
                  <a:gd name="T83" fmla="*/ 43 h 128"/>
                  <a:gd name="T84" fmla="*/ 8 w 40"/>
                  <a:gd name="T85" fmla="*/ 40 h 128"/>
                  <a:gd name="T86" fmla="*/ 9 w 40"/>
                  <a:gd name="T87" fmla="*/ 37 h 128"/>
                  <a:gd name="T88" fmla="*/ 9 w 40"/>
                  <a:gd name="T89" fmla="*/ 36 h 128"/>
                  <a:gd name="T90" fmla="*/ 10 w 40"/>
                  <a:gd name="T91" fmla="*/ 33 h 128"/>
                  <a:gd name="T92" fmla="*/ 10 w 40"/>
                  <a:gd name="T93" fmla="*/ 33 h 128"/>
                  <a:gd name="T94" fmla="*/ 13 w 40"/>
                  <a:gd name="T95" fmla="*/ 30 h 128"/>
                  <a:gd name="T96" fmla="*/ 13 w 40"/>
                  <a:gd name="T97" fmla="*/ 30 h 128"/>
                  <a:gd name="T98" fmla="*/ 16 w 40"/>
                  <a:gd name="T99" fmla="*/ 29 h 128"/>
                  <a:gd name="T100" fmla="*/ 20 w 40"/>
                  <a:gd name="T101" fmla="*/ 28 h 128"/>
                  <a:gd name="T102" fmla="*/ 24 w 40"/>
                  <a:gd name="T103" fmla="*/ 29 h 128"/>
                  <a:gd name="T104" fmla="*/ 27 w 40"/>
                  <a:gd name="T105" fmla="*/ 30 h 128"/>
                  <a:gd name="T106" fmla="*/ 27 w 40"/>
                  <a:gd name="T107" fmla="*/ 30 h 128"/>
                  <a:gd name="T108" fmla="*/ 30 w 40"/>
                  <a:gd name="T109" fmla="*/ 33 h 128"/>
                  <a:gd name="T110" fmla="*/ 30 w 40"/>
                  <a:gd name="T111" fmla="*/ 33 h 128"/>
                  <a:gd name="T112" fmla="*/ 31 w 40"/>
                  <a:gd name="T113" fmla="*/ 36 h 128"/>
                  <a:gd name="T114" fmla="*/ 31 w 40"/>
                  <a:gd name="T115" fmla="*/ 37 h 128"/>
                  <a:gd name="T116" fmla="*/ 32 w 40"/>
                  <a:gd name="T117" fmla="*/ 40 h 128"/>
                  <a:gd name="T118" fmla="*/ 31 w 40"/>
                  <a:gd name="T119" fmla="*/ 43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0" h="128">
                    <a:moveTo>
                      <a:pt x="32" y="24"/>
                    </a:move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5"/>
                      <a:pt x="27" y="0"/>
                      <a:pt x="20" y="0"/>
                    </a:cubicBezTo>
                    <a:cubicBezTo>
                      <a:pt x="13" y="0"/>
                      <a:pt x="8" y="5"/>
                      <a:pt x="8" y="12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3" y="28"/>
                      <a:pt x="0" y="33"/>
                      <a:pt x="0" y="40"/>
                    </a:cubicBezTo>
                    <a:cubicBezTo>
                      <a:pt x="0" y="47"/>
                      <a:pt x="3" y="52"/>
                      <a:pt x="8" y="5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8" y="123"/>
                      <a:pt x="13" y="128"/>
                      <a:pt x="20" y="128"/>
                    </a:cubicBezTo>
                    <a:cubicBezTo>
                      <a:pt x="27" y="128"/>
                      <a:pt x="32" y="123"/>
                      <a:pt x="32" y="116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7" y="52"/>
                      <a:pt x="40" y="47"/>
                      <a:pt x="40" y="40"/>
                    </a:cubicBezTo>
                    <a:cubicBezTo>
                      <a:pt x="40" y="33"/>
                      <a:pt x="37" y="28"/>
                      <a:pt x="32" y="24"/>
                    </a:cubicBezTo>
                    <a:close/>
                    <a:moveTo>
                      <a:pt x="16" y="12"/>
                    </a:moveTo>
                    <a:cubicBezTo>
                      <a:pt x="16" y="10"/>
                      <a:pt x="18" y="8"/>
                      <a:pt x="20" y="8"/>
                    </a:cubicBezTo>
                    <a:cubicBezTo>
                      <a:pt x="22" y="8"/>
                      <a:pt x="24" y="10"/>
                      <a:pt x="24" y="12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3" y="20"/>
                      <a:pt x="21" y="20"/>
                      <a:pt x="20" y="20"/>
                    </a:cubicBezTo>
                    <a:cubicBezTo>
                      <a:pt x="19" y="20"/>
                      <a:pt x="17" y="20"/>
                      <a:pt x="16" y="20"/>
                    </a:cubicBezTo>
                    <a:lnTo>
                      <a:pt x="16" y="12"/>
                    </a:lnTo>
                    <a:close/>
                    <a:moveTo>
                      <a:pt x="24" y="116"/>
                    </a:moveTo>
                    <a:cubicBezTo>
                      <a:pt x="24" y="118"/>
                      <a:pt x="22" y="120"/>
                      <a:pt x="20" y="120"/>
                    </a:cubicBezTo>
                    <a:cubicBezTo>
                      <a:pt x="18" y="120"/>
                      <a:pt x="16" y="118"/>
                      <a:pt x="16" y="116"/>
                    </a:cubicBezTo>
                    <a:cubicBezTo>
                      <a:pt x="16" y="60"/>
                      <a:pt x="16" y="60"/>
                      <a:pt x="16" y="60"/>
                    </a:cubicBezTo>
                    <a:cubicBezTo>
                      <a:pt x="17" y="60"/>
                      <a:pt x="19" y="60"/>
                      <a:pt x="20" y="60"/>
                    </a:cubicBezTo>
                    <a:cubicBezTo>
                      <a:pt x="21" y="60"/>
                      <a:pt x="23" y="60"/>
                      <a:pt x="24" y="60"/>
                    </a:cubicBezTo>
                    <a:lnTo>
                      <a:pt x="24" y="116"/>
                    </a:lnTo>
                    <a:close/>
                    <a:moveTo>
                      <a:pt x="31" y="43"/>
                    </a:moveTo>
                    <a:cubicBezTo>
                      <a:pt x="31" y="44"/>
                      <a:pt x="31" y="44"/>
                      <a:pt x="31" y="44"/>
                    </a:cubicBezTo>
                    <a:cubicBezTo>
                      <a:pt x="31" y="45"/>
                      <a:pt x="30" y="46"/>
                      <a:pt x="30" y="47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29" y="48"/>
                      <a:pt x="28" y="49"/>
                      <a:pt x="27" y="50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26" y="50"/>
                      <a:pt x="25" y="51"/>
                      <a:pt x="24" y="51"/>
                    </a:cubicBezTo>
                    <a:cubicBezTo>
                      <a:pt x="23" y="52"/>
                      <a:pt x="21" y="52"/>
                      <a:pt x="20" y="52"/>
                    </a:cubicBezTo>
                    <a:cubicBezTo>
                      <a:pt x="19" y="52"/>
                      <a:pt x="17" y="52"/>
                      <a:pt x="16" y="51"/>
                    </a:cubicBezTo>
                    <a:cubicBezTo>
                      <a:pt x="15" y="51"/>
                      <a:pt x="14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2" y="49"/>
                      <a:pt x="11" y="48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6"/>
                      <a:pt x="9" y="45"/>
                      <a:pt x="9" y="44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8" y="42"/>
                      <a:pt x="8" y="41"/>
                      <a:pt x="8" y="40"/>
                    </a:cubicBezTo>
                    <a:cubicBezTo>
                      <a:pt x="8" y="39"/>
                      <a:pt x="8" y="38"/>
                      <a:pt x="9" y="37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5"/>
                      <a:pt x="10" y="34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1" y="32"/>
                      <a:pt x="12" y="31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4" y="30"/>
                      <a:pt x="15" y="29"/>
                      <a:pt x="16" y="29"/>
                    </a:cubicBezTo>
                    <a:cubicBezTo>
                      <a:pt x="17" y="28"/>
                      <a:pt x="19" y="28"/>
                      <a:pt x="20" y="28"/>
                    </a:cubicBezTo>
                    <a:cubicBezTo>
                      <a:pt x="21" y="28"/>
                      <a:pt x="23" y="28"/>
                      <a:pt x="24" y="29"/>
                    </a:cubicBezTo>
                    <a:cubicBezTo>
                      <a:pt x="25" y="29"/>
                      <a:pt x="26" y="30"/>
                      <a:pt x="27" y="30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8" y="31"/>
                      <a:pt x="29" y="32"/>
                      <a:pt x="30" y="33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0" y="34"/>
                      <a:pt x="31" y="35"/>
                      <a:pt x="31" y="36"/>
                    </a:cubicBezTo>
                    <a:cubicBezTo>
                      <a:pt x="31" y="36"/>
                      <a:pt x="31" y="36"/>
                      <a:pt x="31" y="37"/>
                    </a:cubicBezTo>
                    <a:cubicBezTo>
                      <a:pt x="32" y="38"/>
                      <a:pt x="32" y="39"/>
                      <a:pt x="32" y="40"/>
                    </a:cubicBezTo>
                    <a:cubicBezTo>
                      <a:pt x="32" y="41"/>
                      <a:pt x="32" y="42"/>
                      <a:pt x="31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0" name="Freeform 59">
                <a:extLst>
                  <a:ext uri="{FF2B5EF4-FFF2-40B4-BE49-F238E27FC236}">
                    <a16:creationId xmlns:a16="http://schemas.microsoft.com/office/drawing/2014/main" id="{DDAD44B7-8A95-36F6-48FC-73A19E3437A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64038" y="2905126"/>
                <a:ext cx="150812" cy="482600"/>
              </a:xfrm>
              <a:custGeom>
                <a:avLst/>
                <a:gdLst>
                  <a:gd name="T0" fmla="*/ 32 w 40"/>
                  <a:gd name="T1" fmla="*/ 72 h 128"/>
                  <a:gd name="T2" fmla="*/ 32 w 40"/>
                  <a:gd name="T3" fmla="*/ 12 h 128"/>
                  <a:gd name="T4" fmla="*/ 20 w 40"/>
                  <a:gd name="T5" fmla="*/ 0 h 128"/>
                  <a:gd name="T6" fmla="*/ 8 w 40"/>
                  <a:gd name="T7" fmla="*/ 12 h 128"/>
                  <a:gd name="T8" fmla="*/ 8 w 40"/>
                  <a:gd name="T9" fmla="*/ 72 h 128"/>
                  <a:gd name="T10" fmla="*/ 0 w 40"/>
                  <a:gd name="T11" fmla="*/ 88 h 128"/>
                  <a:gd name="T12" fmla="*/ 8 w 40"/>
                  <a:gd name="T13" fmla="*/ 104 h 128"/>
                  <a:gd name="T14" fmla="*/ 8 w 40"/>
                  <a:gd name="T15" fmla="*/ 116 h 128"/>
                  <a:gd name="T16" fmla="*/ 20 w 40"/>
                  <a:gd name="T17" fmla="*/ 128 h 128"/>
                  <a:gd name="T18" fmla="*/ 32 w 40"/>
                  <a:gd name="T19" fmla="*/ 116 h 128"/>
                  <a:gd name="T20" fmla="*/ 32 w 40"/>
                  <a:gd name="T21" fmla="*/ 104 h 128"/>
                  <a:gd name="T22" fmla="*/ 40 w 40"/>
                  <a:gd name="T23" fmla="*/ 88 h 128"/>
                  <a:gd name="T24" fmla="*/ 32 w 40"/>
                  <a:gd name="T25" fmla="*/ 72 h 128"/>
                  <a:gd name="T26" fmla="*/ 16 w 40"/>
                  <a:gd name="T27" fmla="*/ 12 h 128"/>
                  <a:gd name="T28" fmla="*/ 20 w 40"/>
                  <a:gd name="T29" fmla="*/ 8 h 128"/>
                  <a:gd name="T30" fmla="*/ 24 w 40"/>
                  <a:gd name="T31" fmla="*/ 12 h 128"/>
                  <a:gd name="T32" fmla="*/ 24 w 40"/>
                  <a:gd name="T33" fmla="*/ 68 h 128"/>
                  <a:gd name="T34" fmla="*/ 20 w 40"/>
                  <a:gd name="T35" fmla="*/ 68 h 128"/>
                  <a:gd name="T36" fmla="*/ 16 w 40"/>
                  <a:gd name="T37" fmla="*/ 68 h 128"/>
                  <a:gd name="T38" fmla="*/ 16 w 40"/>
                  <a:gd name="T39" fmla="*/ 12 h 128"/>
                  <a:gd name="T40" fmla="*/ 24 w 40"/>
                  <a:gd name="T41" fmla="*/ 116 h 128"/>
                  <a:gd name="T42" fmla="*/ 20 w 40"/>
                  <a:gd name="T43" fmla="*/ 120 h 128"/>
                  <a:gd name="T44" fmla="*/ 16 w 40"/>
                  <a:gd name="T45" fmla="*/ 116 h 128"/>
                  <a:gd name="T46" fmla="*/ 16 w 40"/>
                  <a:gd name="T47" fmla="*/ 108 h 128"/>
                  <a:gd name="T48" fmla="*/ 20 w 40"/>
                  <a:gd name="T49" fmla="*/ 108 h 128"/>
                  <a:gd name="T50" fmla="*/ 24 w 40"/>
                  <a:gd name="T51" fmla="*/ 108 h 128"/>
                  <a:gd name="T52" fmla="*/ 24 w 40"/>
                  <a:gd name="T53" fmla="*/ 116 h 128"/>
                  <a:gd name="T54" fmla="*/ 31 w 40"/>
                  <a:gd name="T55" fmla="*/ 91 h 128"/>
                  <a:gd name="T56" fmla="*/ 31 w 40"/>
                  <a:gd name="T57" fmla="*/ 92 h 128"/>
                  <a:gd name="T58" fmla="*/ 30 w 40"/>
                  <a:gd name="T59" fmla="*/ 95 h 128"/>
                  <a:gd name="T60" fmla="*/ 30 w 40"/>
                  <a:gd name="T61" fmla="*/ 95 h 128"/>
                  <a:gd name="T62" fmla="*/ 27 w 40"/>
                  <a:gd name="T63" fmla="*/ 98 h 128"/>
                  <a:gd name="T64" fmla="*/ 27 w 40"/>
                  <a:gd name="T65" fmla="*/ 98 h 128"/>
                  <a:gd name="T66" fmla="*/ 24 w 40"/>
                  <a:gd name="T67" fmla="*/ 99 h 128"/>
                  <a:gd name="T68" fmla="*/ 20 w 40"/>
                  <a:gd name="T69" fmla="*/ 100 h 128"/>
                  <a:gd name="T70" fmla="*/ 16 w 40"/>
                  <a:gd name="T71" fmla="*/ 99 h 128"/>
                  <a:gd name="T72" fmla="*/ 13 w 40"/>
                  <a:gd name="T73" fmla="*/ 98 h 128"/>
                  <a:gd name="T74" fmla="*/ 13 w 40"/>
                  <a:gd name="T75" fmla="*/ 98 h 128"/>
                  <a:gd name="T76" fmla="*/ 10 w 40"/>
                  <a:gd name="T77" fmla="*/ 95 h 128"/>
                  <a:gd name="T78" fmla="*/ 10 w 40"/>
                  <a:gd name="T79" fmla="*/ 95 h 128"/>
                  <a:gd name="T80" fmla="*/ 9 w 40"/>
                  <a:gd name="T81" fmla="*/ 92 h 128"/>
                  <a:gd name="T82" fmla="*/ 9 w 40"/>
                  <a:gd name="T83" fmla="*/ 91 h 128"/>
                  <a:gd name="T84" fmla="*/ 8 w 40"/>
                  <a:gd name="T85" fmla="*/ 88 h 128"/>
                  <a:gd name="T86" fmla="*/ 9 w 40"/>
                  <a:gd name="T87" fmla="*/ 85 h 128"/>
                  <a:gd name="T88" fmla="*/ 9 w 40"/>
                  <a:gd name="T89" fmla="*/ 84 h 128"/>
                  <a:gd name="T90" fmla="*/ 10 w 40"/>
                  <a:gd name="T91" fmla="*/ 81 h 128"/>
                  <a:gd name="T92" fmla="*/ 10 w 40"/>
                  <a:gd name="T93" fmla="*/ 81 h 128"/>
                  <a:gd name="T94" fmla="*/ 13 w 40"/>
                  <a:gd name="T95" fmla="*/ 78 h 128"/>
                  <a:gd name="T96" fmla="*/ 13 w 40"/>
                  <a:gd name="T97" fmla="*/ 78 h 128"/>
                  <a:gd name="T98" fmla="*/ 16 w 40"/>
                  <a:gd name="T99" fmla="*/ 77 h 128"/>
                  <a:gd name="T100" fmla="*/ 20 w 40"/>
                  <a:gd name="T101" fmla="*/ 76 h 128"/>
                  <a:gd name="T102" fmla="*/ 24 w 40"/>
                  <a:gd name="T103" fmla="*/ 77 h 128"/>
                  <a:gd name="T104" fmla="*/ 27 w 40"/>
                  <a:gd name="T105" fmla="*/ 78 h 128"/>
                  <a:gd name="T106" fmla="*/ 27 w 40"/>
                  <a:gd name="T107" fmla="*/ 78 h 128"/>
                  <a:gd name="T108" fmla="*/ 30 w 40"/>
                  <a:gd name="T109" fmla="*/ 81 h 128"/>
                  <a:gd name="T110" fmla="*/ 30 w 40"/>
                  <a:gd name="T111" fmla="*/ 81 h 128"/>
                  <a:gd name="T112" fmla="*/ 31 w 40"/>
                  <a:gd name="T113" fmla="*/ 84 h 128"/>
                  <a:gd name="T114" fmla="*/ 31 w 40"/>
                  <a:gd name="T115" fmla="*/ 85 h 128"/>
                  <a:gd name="T116" fmla="*/ 32 w 40"/>
                  <a:gd name="T117" fmla="*/ 88 h 128"/>
                  <a:gd name="T118" fmla="*/ 31 w 40"/>
                  <a:gd name="T119" fmla="*/ 91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0" h="128">
                    <a:moveTo>
                      <a:pt x="32" y="72"/>
                    </a:move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5"/>
                      <a:pt x="27" y="0"/>
                      <a:pt x="20" y="0"/>
                    </a:cubicBezTo>
                    <a:cubicBezTo>
                      <a:pt x="13" y="0"/>
                      <a:pt x="8" y="5"/>
                      <a:pt x="8" y="12"/>
                    </a:cubicBezTo>
                    <a:cubicBezTo>
                      <a:pt x="8" y="72"/>
                      <a:pt x="8" y="72"/>
                      <a:pt x="8" y="72"/>
                    </a:cubicBezTo>
                    <a:cubicBezTo>
                      <a:pt x="3" y="76"/>
                      <a:pt x="0" y="81"/>
                      <a:pt x="0" y="88"/>
                    </a:cubicBezTo>
                    <a:cubicBezTo>
                      <a:pt x="0" y="95"/>
                      <a:pt x="3" y="100"/>
                      <a:pt x="8" y="104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8" y="123"/>
                      <a:pt x="13" y="128"/>
                      <a:pt x="20" y="128"/>
                    </a:cubicBezTo>
                    <a:cubicBezTo>
                      <a:pt x="27" y="128"/>
                      <a:pt x="32" y="123"/>
                      <a:pt x="32" y="116"/>
                    </a:cubicBezTo>
                    <a:cubicBezTo>
                      <a:pt x="32" y="104"/>
                      <a:pt x="32" y="104"/>
                      <a:pt x="32" y="104"/>
                    </a:cubicBezTo>
                    <a:cubicBezTo>
                      <a:pt x="37" y="100"/>
                      <a:pt x="40" y="95"/>
                      <a:pt x="40" y="88"/>
                    </a:cubicBezTo>
                    <a:cubicBezTo>
                      <a:pt x="40" y="81"/>
                      <a:pt x="37" y="76"/>
                      <a:pt x="32" y="72"/>
                    </a:cubicBezTo>
                    <a:close/>
                    <a:moveTo>
                      <a:pt x="16" y="12"/>
                    </a:moveTo>
                    <a:cubicBezTo>
                      <a:pt x="16" y="10"/>
                      <a:pt x="18" y="8"/>
                      <a:pt x="20" y="8"/>
                    </a:cubicBezTo>
                    <a:cubicBezTo>
                      <a:pt x="22" y="8"/>
                      <a:pt x="24" y="10"/>
                      <a:pt x="24" y="12"/>
                    </a:cubicBezTo>
                    <a:cubicBezTo>
                      <a:pt x="24" y="68"/>
                      <a:pt x="24" y="68"/>
                      <a:pt x="24" y="68"/>
                    </a:cubicBezTo>
                    <a:cubicBezTo>
                      <a:pt x="23" y="68"/>
                      <a:pt x="21" y="68"/>
                      <a:pt x="20" y="68"/>
                    </a:cubicBezTo>
                    <a:cubicBezTo>
                      <a:pt x="19" y="68"/>
                      <a:pt x="17" y="68"/>
                      <a:pt x="16" y="68"/>
                    </a:cubicBezTo>
                    <a:lnTo>
                      <a:pt x="16" y="12"/>
                    </a:lnTo>
                    <a:close/>
                    <a:moveTo>
                      <a:pt x="24" y="116"/>
                    </a:moveTo>
                    <a:cubicBezTo>
                      <a:pt x="24" y="118"/>
                      <a:pt x="22" y="120"/>
                      <a:pt x="20" y="120"/>
                    </a:cubicBezTo>
                    <a:cubicBezTo>
                      <a:pt x="18" y="120"/>
                      <a:pt x="16" y="118"/>
                      <a:pt x="16" y="116"/>
                    </a:cubicBezTo>
                    <a:cubicBezTo>
                      <a:pt x="16" y="108"/>
                      <a:pt x="16" y="108"/>
                      <a:pt x="16" y="108"/>
                    </a:cubicBezTo>
                    <a:cubicBezTo>
                      <a:pt x="17" y="108"/>
                      <a:pt x="19" y="108"/>
                      <a:pt x="20" y="108"/>
                    </a:cubicBezTo>
                    <a:cubicBezTo>
                      <a:pt x="21" y="108"/>
                      <a:pt x="23" y="108"/>
                      <a:pt x="24" y="108"/>
                    </a:cubicBezTo>
                    <a:lnTo>
                      <a:pt x="24" y="116"/>
                    </a:lnTo>
                    <a:close/>
                    <a:moveTo>
                      <a:pt x="31" y="91"/>
                    </a:moveTo>
                    <a:cubicBezTo>
                      <a:pt x="31" y="92"/>
                      <a:pt x="31" y="92"/>
                      <a:pt x="31" y="92"/>
                    </a:cubicBezTo>
                    <a:cubicBezTo>
                      <a:pt x="31" y="93"/>
                      <a:pt x="30" y="94"/>
                      <a:pt x="30" y="95"/>
                    </a:cubicBezTo>
                    <a:cubicBezTo>
                      <a:pt x="30" y="95"/>
                      <a:pt x="30" y="95"/>
                      <a:pt x="30" y="95"/>
                    </a:cubicBezTo>
                    <a:cubicBezTo>
                      <a:pt x="29" y="96"/>
                      <a:pt x="28" y="97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6" y="98"/>
                      <a:pt x="25" y="99"/>
                      <a:pt x="24" y="99"/>
                    </a:cubicBezTo>
                    <a:cubicBezTo>
                      <a:pt x="23" y="100"/>
                      <a:pt x="21" y="100"/>
                      <a:pt x="20" y="100"/>
                    </a:cubicBezTo>
                    <a:cubicBezTo>
                      <a:pt x="19" y="100"/>
                      <a:pt x="17" y="100"/>
                      <a:pt x="16" y="99"/>
                    </a:cubicBezTo>
                    <a:cubicBezTo>
                      <a:pt x="15" y="99"/>
                      <a:pt x="14" y="98"/>
                      <a:pt x="13" y="98"/>
                    </a:cubicBezTo>
                    <a:cubicBezTo>
                      <a:pt x="13" y="98"/>
                      <a:pt x="13" y="98"/>
                      <a:pt x="13" y="98"/>
                    </a:cubicBezTo>
                    <a:cubicBezTo>
                      <a:pt x="12" y="97"/>
                      <a:pt x="11" y="96"/>
                      <a:pt x="10" y="95"/>
                    </a:cubicBezTo>
                    <a:cubicBezTo>
                      <a:pt x="10" y="95"/>
                      <a:pt x="10" y="95"/>
                      <a:pt x="10" y="95"/>
                    </a:cubicBezTo>
                    <a:cubicBezTo>
                      <a:pt x="10" y="94"/>
                      <a:pt x="9" y="93"/>
                      <a:pt x="9" y="92"/>
                    </a:cubicBezTo>
                    <a:cubicBezTo>
                      <a:pt x="9" y="92"/>
                      <a:pt x="9" y="92"/>
                      <a:pt x="9" y="91"/>
                    </a:cubicBezTo>
                    <a:cubicBezTo>
                      <a:pt x="8" y="90"/>
                      <a:pt x="8" y="89"/>
                      <a:pt x="8" y="88"/>
                    </a:cubicBezTo>
                    <a:cubicBezTo>
                      <a:pt x="8" y="87"/>
                      <a:pt x="8" y="86"/>
                      <a:pt x="9" y="85"/>
                    </a:cubicBezTo>
                    <a:cubicBezTo>
                      <a:pt x="9" y="84"/>
                      <a:pt x="9" y="84"/>
                      <a:pt x="9" y="84"/>
                    </a:cubicBezTo>
                    <a:cubicBezTo>
                      <a:pt x="9" y="83"/>
                      <a:pt x="10" y="82"/>
                      <a:pt x="10" y="81"/>
                    </a:cubicBezTo>
                    <a:cubicBezTo>
                      <a:pt x="10" y="81"/>
                      <a:pt x="10" y="81"/>
                      <a:pt x="10" y="81"/>
                    </a:cubicBezTo>
                    <a:cubicBezTo>
                      <a:pt x="11" y="80"/>
                      <a:pt x="12" y="79"/>
                      <a:pt x="13" y="78"/>
                    </a:cubicBezTo>
                    <a:cubicBezTo>
                      <a:pt x="13" y="78"/>
                      <a:pt x="13" y="78"/>
                      <a:pt x="13" y="78"/>
                    </a:cubicBezTo>
                    <a:cubicBezTo>
                      <a:pt x="14" y="78"/>
                      <a:pt x="15" y="77"/>
                      <a:pt x="16" y="77"/>
                    </a:cubicBezTo>
                    <a:cubicBezTo>
                      <a:pt x="17" y="76"/>
                      <a:pt x="19" y="76"/>
                      <a:pt x="20" y="76"/>
                    </a:cubicBezTo>
                    <a:cubicBezTo>
                      <a:pt x="21" y="76"/>
                      <a:pt x="23" y="76"/>
                      <a:pt x="24" y="77"/>
                    </a:cubicBezTo>
                    <a:cubicBezTo>
                      <a:pt x="25" y="77"/>
                      <a:pt x="26" y="78"/>
                      <a:pt x="27" y="78"/>
                    </a:cubicBezTo>
                    <a:cubicBezTo>
                      <a:pt x="27" y="78"/>
                      <a:pt x="27" y="78"/>
                      <a:pt x="27" y="78"/>
                    </a:cubicBezTo>
                    <a:cubicBezTo>
                      <a:pt x="28" y="79"/>
                      <a:pt x="29" y="80"/>
                      <a:pt x="30" y="81"/>
                    </a:cubicBezTo>
                    <a:cubicBezTo>
                      <a:pt x="30" y="81"/>
                      <a:pt x="30" y="81"/>
                      <a:pt x="30" y="81"/>
                    </a:cubicBezTo>
                    <a:cubicBezTo>
                      <a:pt x="30" y="82"/>
                      <a:pt x="31" y="83"/>
                      <a:pt x="31" y="84"/>
                    </a:cubicBezTo>
                    <a:cubicBezTo>
                      <a:pt x="31" y="84"/>
                      <a:pt x="31" y="84"/>
                      <a:pt x="31" y="85"/>
                    </a:cubicBezTo>
                    <a:cubicBezTo>
                      <a:pt x="32" y="86"/>
                      <a:pt x="32" y="87"/>
                      <a:pt x="32" y="88"/>
                    </a:cubicBezTo>
                    <a:cubicBezTo>
                      <a:pt x="32" y="89"/>
                      <a:pt x="32" y="90"/>
                      <a:pt x="31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787285E0-83A6-4904-E29C-7AC8A59BEF3F}"/>
              </a:ext>
            </a:extLst>
          </p:cNvPr>
          <p:cNvGrpSpPr/>
          <p:nvPr/>
        </p:nvGrpSpPr>
        <p:grpSpPr>
          <a:xfrm>
            <a:off x="6412862" y="3322762"/>
            <a:ext cx="685800" cy="685800"/>
            <a:chOff x="2400033" y="2712870"/>
            <a:chExt cx="914400" cy="914400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43BB223C-E95E-E3CF-AE4C-FFE70DC970B9}"/>
                </a:ext>
              </a:extLst>
            </p:cNvPr>
            <p:cNvSpPr/>
            <p:nvPr/>
          </p:nvSpPr>
          <p:spPr>
            <a:xfrm>
              <a:off x="2400033" y="2712870"/>
              <a:ext cx="914400" cy="914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3" name="Freeform 60">
              <a:extLst>
                <a:ext uri="{FF2B5EF4-FFF2-40B4-BE49-F238E27FC236}">
                  <a16:creationId xmlns:a16="http://schemas.microsoft.com/office/drawing/2014/main" id="{EE04A43C-A71F-E5D2-C65A-9418A4DABF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16727" y="2917439"/>
              <a:ext cx="481012" cy="482600"/>
            </a:xfrm>
            <a:custGeom>
              <a:avLst/>
              <a:gdLst>
                <a:gd name="T0" fmla="*/ 126 w 128"/>
                <a:gd name="T1" fmla="*/ 1 h 128"/>
                <a:gd name="T2" fmla="*/ 124 w 128"/>
                <a:gd name="T3" fmla="*/ 0 h 128"/>
                <a:gd name="T4" fmla="*/ 122 w 128"/>
                <a:gd name="T5" fmla="*/ 1 h 128"/>
                <a:gd name="T6" fmla="*/ 2 w 128"/>
                <a:gd name="T7" fmla="*/ 81 h 128"/>
                <a:gd name="T8" fmla="*/ 0 w 128"/>
                <a:gd name="T9" fmla="*/ 84 h 128"/>
                <a:gd name="T10" fmla="*/ 3 w 128"/>
                <a:gd name="T11" fmla="*/ 88 h 128"/>
                <a:gd name="T12" fmla="*/ 34 w 128"/>
                <a:gd name="T13" fmla="*/ 100 h 128"/>
                <a:gd name="T14" fmla="*/ 49 w 128"/>
                <a:gd name="T15" fmla="*/ 126 h 128"/>
                <a:gd name="T16" fmla="*/ 52 w 128"/>
                <a:gd name="T17" fmla="*/ 128 h 128"/>
                <a:gd name="T18" fmla="*/ 52 w 128"/>
                <a:gd name="T19" fmla="*/ 128 h 128"/>
                <a:gd name="T20" fmla="*/ 55 w 128"/>
                <a:gd name="T21" fmla="*/ 126 h 128"/>
                <a:gd name="T22" fmla="*/ 64 w 128"/>
                <a:gd name="T23" fmla="*/ 112 h 128"/>
                <a:gd name="T24" fmla="*/ 103 w 128"/>
                <a:gd name="T25" fmla="*/ 128 h 128"/>
                <a:gd name="T26" fmla="*/ 104 w 128"/>
                <a:gd name="T27" fmla="*/ 128 h 128"/>
                <a:gd name="T28" fmla="*/ 106 w 128"/>
                <a:gd name="T29" fmla="*/ 127 h 128"/>
                <a:gd name="T30" fmla="*/ 108 w 128"/>
                <a:gd name="T31" fmla="*/ 125 h 128"/>
                <a:gd name="T32" fmla="*/ 128 w 128"/>
                <a:gd name="T33" fmla="*/ 5 h 128"/>
                <a:gd name="T34" fmla="*/ 126 w 128"/>
                <a:gd name="T35" fmla="*/ 1 h 128"/>
                <a:gd name="T36" fmla="*/ 13 w 128"/>
                <a:gd name="T37" fmla="*/ 83 h 128"/>
                <a:gd name="T38" fmla="*/ 105 w 128"/>
                <a:gd name="T39" fmla="*/ 21 h 128"/>
                <a:gd name="T40" fmla="*/ 38 w 128"/>
                <a:gd name="T41" fmla="*/ 93 h 128"/>
                <a:gd name="T42" fmla="*/ 37 w 128"/>
                <a:gd name="T43" fmla="*/ 93 h 128"/>
                <a:gd name="T44" fmla="*/ 13 w 128"/>
                <a:gd name="T45" fmla="*/ 83 h 128"/>
                <a:gd name="T46" fmla="*/ 41 w 128"/>
                <a:gd name="T47" fmla="*/ 96 h 128"/>
                <a:gd name="T48" fmla="*/ 41 w 128"/>
                <a:gd name="T49" fmla="*/ 96 h 128"/>
                <a:gd name="T50" fmla="*/ 117 w 128"/>
                <a:gd name="T51" fmla="*/ 15 h 128"/>
                <a:gd name="T52" fmla="*/ 52 w 128"/>
                <a:gd name="T53" fmla="*/ 116 h 128"/>
                <a:gd name="T54" fmla="*/ 41 w 128"/>
                <a:gd name="T55" fmla="*/ 96 h 128"/>
                <a:gd name="T56" fmla="*/ 101 w 128"/>
                <a:gd name="T57" fmla="*/ 118 h 128"/>
                <a:gd name="T58" fmla="*/ 67 w 128"/>
                <a:gd name="T59" fmla="*/ 105 h 128"/>
                <a:gd name="T60" fmla="*/ 64 w 128"/>
                <a:gd name="T61" fmla="*/ 104 h 128"/>
                <a:gd name="T62" fmla="*/ 117 w 128"/>
                <a:gd name="T63" fmla="*/ 23 h 128"/>
                <a:gd name="T64" fmla="*/ 101 w 128"/>
                <a:gd name="T65" fmla="*/ 11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8">
                  <a:moveTo>
                    <a:pt x="126" y="1"/>
                  </a:moveTo>
                  <a:cubicBezTo>
                    <a:pt x="126" y="0"/>
                    <a:pt x="125" y="0"/>
                    <a:pt x="124" y="0"/>
                  </a:cubicBezTo>
                  <a:cubicBezTo>
                    <a:pt x="123" y="0"/>
                    <a:pt x="122" y="0"/>
                    <a:pt x="122" y="1"/>
                  </a:cubicBezTo>
                  <a:cubicBezTo>
                    <a:pt x="2" y="81"/>
                    <a:pt x="2" y="81"/>
                    <a:pt x="2" y="81"/>
                  </a:cubicBezTo>
                  <a:cubicBezTo>
                    <a:pt x="1" y="81"/>
                    <a:pt x="0" y="83"/>
                    <a:pt x="0" y="84"/>
                  </a:cubicBezTo>
                  <a:cubicBezTo>
                    <a:pt x="0" y="86"/>
                    <a:pt x="1" y="87"/>
                    <a:pt x="3" y="88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49" y="126"/>
                    <a:pt x="49" y="126"/>
                    <a:pt x="49" y="126"/>
                  </a:cubicBezTo>
                  <a:cubicBezTo>
                    <a:pt x="49" y="127"/>
                    <a:pt x="51" y="128"/>
                    <a:pt x="52" y="128"/>
                  </a:cubicBezTo>
                  <a:cubicBezTo>
                    <a:pt x="52" y="128"/>
                    <a:pt x="52" y="128"/>
                    <a:pt x="52" y="128"/>
                  </a:cubicBezTo>
                  <a:cubicBezTo>
                    <a:pt x="53" y="128"/>
                    <a:pt x="55" y="127"/>
                    <a:pt x="55" y="126"/>
                  </a:cubicBezTo>
                  <a:cubicBezTo>
                    <a:pt x="64" y="112"/>
                    <a:pt x="64" y="112"/>
                    <a:pt x="64" y="112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4" y="128"/>
                  </a:cubicBezTo>
                  <a:cubicBezTo>
                    <a:pt x="105" y="128"/>
                    <a:pt x="105" y="128"/>
                    <a:pt x="106" y="127"/>
                  </a:cubicBezTo>
                  <a:cubicBezTo>
                    <a:pt x="107" y="127"/>
                    <a:pt x="108" y="126"/>
                    <a:pt x="108" y="125"/>
                  </a:cubicBezTo>
                  <a:cubicBezTo>
                    <a:pt x="128" y="5"/>
                    <a:pt x="128" y="5"/>
                    <a:pt x="128" y="5"/>
                  </a:cubicBezTo>
                  <a:cubicBezTo>
                    <a:pt x="128" y="3"/>
                    <a:pt x="128" y="2"/>
                    <a:pt x="126" y="1"/>
                  </a:cubicBezTo>
                  <a:close/>
                  <a:moveTo>
                    <a:pt x="13" y="83"/>
                  </a:moveTo>
                  <a:cubicBezTo>
                    <a:pt x="105" y="21"/>
                    <a:pt x="105" y="21"/>
                    <a:pt x="105" y="21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7" y="93"/>
                    <a:pt x="37" y="93"/>
                    <a:pt x="37" y="93"/>
                  </a:cubicBezTo>
                  <a:lnTo>
                    <a:pt x="13" y="83"/>
                  </a:lnTo>
                  <a:close/>
                  <a:moveTo>
                    <a:pt x="41" y="96"/>
                  </a:moveTo>
                  <a:cubicBezTo>
                    <a:pt x="41" y="96"/>
                    <a:pt x="41" y="96"/>
                    <a:pt x="41" y="96"/>
                  </a:cubicBezTo>
                  <a:cubicBezTo>
                    <a:pt x="117" y="15"/>
                    <a:pt x="117" y="15"/>
                    <a:pt x="117" y="15"/>
                  </a:cubicBezTo>
                  <a:cubicBezTo>
                    <a:pt x="52" y="116"/>
                    <a:pt x="52" y="116"/>
                    <a:pt x="52" y="116"/>
                  </a:cubicBezTo>
                  <a:lnTo>
                    <a:pt x="41" y="96"/>
                  </a:lnTo>
                  <a:close/>
                  <a:moveTo>
                    <a:pt x="101" y="118"/>
                  </a:moveTo>
                  <a:cubicBezTo>
                    <a:pt x="67" y="105"/>
                    <a:pt x="67" y="105"/>
                    <a:pt x="67" y="105"/>
                  </a:cubicBezTo>
                  <a:cubicBezTo>
                    <a:pt x="66" y="104"/>
                    <a:pt x="65" y="104"/>
                    <a:pt x="64" y="104"/>
                  </a:cubicBezTo>
                  <a:cubicBezTo>
                    <a:pt x="117" y="23"/>
                    <a:pt x="117" y="23"/>
                    <a:pt x="117" y="23"/>
                  </a:cubicBezTo>
                  <a:lnTo>
                    <a:pt x="101" y="1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C1CC165D-40C1-5FB6-F9F1-B76F9A2EF185}"/>
              </a:ext>
            </a:extLst>
          </p:cNvPr>
          <p:cNvSpPr txBox="1"/>
          <p:nvPr/>
        </p:nvSpPr>
        <p:spPr>
          <a:xfrm>
            <a:off x="5624857" y="2012075"/>
            <a:ext cx="2406493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ea typeface="Roboto Condensed Light" panose="02000000000000000000" pitchFamily="2" charset="0"/>
                <a:cs typeface="Roboto Condensed Light" panose="02000000000000000000" pitchFamily="2" charset="0"/>
              </a:rPr>
              <a:t>for labeled graph object generation for GNN. 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FB36276-F9FD-ADA2-1985-72493E772D6E}"/>
              </a:ext>
            </a:extLst>
          </p:cNvPr>
          <p:cNvSpPr txBox="1"/>
          <p:nvPr/>
        </p:nvSpPr>
        <p:spPr>
          <a:xfrm>
            <a:off x="5326988" y="1545731"/>
            <a:ext cx="3093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INVESTIGATE FEATURIZATION STRATEGIES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91C943F-9542-6128-6BB1-F29077B28134}"/>
              </a:ext>
            </a:extLst>
          </p:cNvPr>
          <p:cNvSpPr txBox="1"/>
          <p:nvPr/>
        </p:nvSpPr>
        <p:spPr>
          <a:xfrm>
            <a:off x="7246031" y="5036483"/>
            <a:ext cx="240649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ea typeface="Roboto Condensed Light" panose="02000000000000000000" pitchFamily="2" charset="0"/>
                <a:cs typeface="Roboto Condensed Light" panose="02000000000000000000" pitchFamily="2" charset="0"/>
              </a:rPr>
              <a:t>in predicting </a:t>
            </a:r>
            <a:r>
              <a:rPr lang="en-US" sz="1400" dirty="0" err="1">
                <a:ea typeface="Roboto Condensed Light" panose="02000000000000000000" pitchFamily="2" charset="0"/>
                <a:cs typeface="Roboto Condensed Light" panose="02000000000000000000" pitchFamily="2" charset="0"/>
              </a:rPr>
              <a:t>AChE</a:t>
            </a:r>
            <a:r>
              <a:rPr lang="en-US" sz="1400" dirty="0">
                <a:ea typeface="Roboto Condensed Light" panose="02000000000000000000" pitchFamily="2" charset="0"/>
                <a:cs typeface="Roboto Condensed Light" panose="02000000000000000000" pitchFamily="2" charset="0"/>
              </a:rPr>
              <a:t> inhibitors using SMILES-encoded molecular data.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45A5631-73CA-C88D-BA6A-383F3BC646BC}"/>
              </a:ext>
            </a:extLst>
          </p:cNvPr>
          <p:cNvSpPr txBox="1"/>
          <p:nvPr/>
        </p:nvSpPr>
        <p:spPr>
          <a:xfrm>
            <a:off x="7189918" y="4767640"/>
            <a:ext cx="2528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IMPLEMENT A GNN MODEL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50F616A-7418-D5D0-7157-1C6CC22E828C}"/>
              </a:ext>
            </a:extLst>
          </p:cNvPr>
          <p:cNvSpPr txBox="1"/>
          <p:nvPr/>
        </p:nvSpPr>
        <p:spPr>
          <a:xfrm>
            <a:off x="8655866" y="1999082"/>
            <a:ext cx="295820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ea typeface="Roboto Condensed Light" panose="02000000000000000000" pitchFamily="2" charset="0"/>
                <a:cs typeface="Roboto Condensed Light" panose="02000000000000000000" pitchFamily="2" charset="0"/>
              </a:rPr>
              <a:t>to classify compounds as </a:t>
            </a:r>
            <a:r>
              <a:rPr lang="en-US" sz="1400" dirty="0" err="1">
                <a:ea typeface="Roboto Condensed Light" panose="02000000000000000000" pitchFamily="2" charset="0"/>
                <a:cs typeface="Roboto Condensed Light" panose="02000000000000000000" pitchFamily="2" charset="0"/>
              </a:rPr>
              <a:t>AChE</a:t>
            </a:r>
            <a:r>
              <a:rPr lang="en-US" sz="1400" dirty="0">
                <a:ea typeface="Roboto Condensed Light" panose="02000000000000000000" pitchFamily="2" charset="0"/>
                <a:cs typeface="Roboto Condensed Light" panose="02000000000000000000" pitchFamily="2" charset="0"/>
              </a:rPr>
              <a:t> inhibitors or non-inhibitors in terms of Accuracy, F1-score, ROC-AUC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76ED008-6377-CC13-74A9-180F8ABA19C7}"/>
              </a:ext>
            </a:extLst>
          </p:cNvPr>
          <p:cNvSpPr txBox="1"/>
          <p:nvPr/>
        </p:nvSpPr>
        <p:spPr>
          <a:xfrm>
            <a:off x="8631368" y="1532738"/>
            <a:ext cx="29797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EVALUATE THE ABILITY OF GNNS </a:t>
            </a:r>
          </a:p>
        </p:txBody>
      </p:sp>
    </p:spTree>
    <p:extLst>
      <p:ext uri="{BB962C8B-B14F-4D97-AF65-F5344CB8AC3E}">
        <p14:creationId xmlns:p14="http://schemas.microsoft.com/office/powerpoint/2010/main" val="506695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">
            <a:extLst>
              <a:ext uri="{FF2B5EF4-FFF2-40B4-BE49-F238E27FC236}">
                <a16:creationId xmlns:a16="http://schemas.microsoft.com/office/drawing/2014/main" id="{6A6FAA6A-D5A2-D497-081C-DCE5B7811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Research Scopes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9D8A22-FDE9-03B0-EABB-6E05E539BC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018" y="6594272"/>
            <a:ext cx="1951264" cy="1468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34ECD7-E53A-1FC4-6DA9-EDE5E3843265}"/>
              </a:ext>
            </a:extLst>
          </p:cNvPr>
          <p:cNvSpPr txBox="1"/>
          <p:nvPr/>
        </p:nvSpPr>
        <p:spPr>
          <a:xfrm>
            <a:off x="1430704" y="1678649"/>
            <a:ext cx="9999295" cy="31393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0" i="0" dirty="0">
                <a:solidFill>
                  <a:srgbClr val="666666"/>
                </a:solidFill>
                <a:effectLst/>
              </a:rPr>
              <a:t>This project focuses on investigating the ability of Graph Neural Networks (GNNs) to classify potential </a:t>
            </a:r>
            <a:r>
              <a:rPr lang="en-US" b="0" i="0" dirty="0" err="1">
                <a:solidFill>
                  <a:srgbClr val="666666"/>
                </a:solidFill>
                <a:effectLst/>
              </a:rPr>
              <a:t>AChE</a:t>
            </a:r>
            <a:r>
              <a:rPr lang="en-US" b="0" i="0" dirty="0">
                <a:solidFill>
                  <a:srgbClr val="666666"/>
                </a:solidFill>
                <a:effectLst/>
              </a:rPr>
              <a:t> Inhibitors. </a:t>
            </a:r>
          </a:p>
          <a:p>
            <a:pPr marL="342900" indent="-342900">
              <a:buFont typeface="+mj-lt"/>
              <a:buAutoNum type="arabicPeriod"/>
            </a:pPr>
            <a:endParaRPr lang="en-US" b="0" i="0" dirty="0">
              <a:solidFill>
                <a:srgbClr val="666666"/>
              </a:solidFill>
              <a:effectLst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0" i="0" dirty="0">
                <a:solidFill>
                  <a:srgbClr val="666666"/>
                </a:solidFill>
                <a:effectLst/>
              </a:rPr>
              <a:t>The input training dataset is SMILES-encoded molecular data of 4075 inhibitors and non-inhibitors targeting human </a:t>
            </a:r>
            <a:r>
              <a:rPr lang="en-US" b="0" i="0" dirty="0" err="1">
                <a:solidFill>
                  <a:srgbClr val="666666"/>
                </a:solidFill>
                <a:effectLst/>
              </a:rPr>
              <a:t>AChE</a:t>
            </a:r>
            <a:r>
              <a:rPr lang="en-US" b="0" i="0" dirty="0">
                <a:solidFill>
                  <a:srgbClr val="666666"/>
                </a:solidFill>
                <a:effectLst/>
              </a:rPr>
              <a:t> with an activity cutoff of 1 </a:t>
            </a:r>
            <a:r>
              <a:rPr lang="en-US" b="0" i="0" dirty="0" err="1">
                <a:solidFill>
                  <a:srgbClr val="666666"/>
                </a:solidFill>
                <a:effectLst/>
              </a:rPr>
              <a:t>μM</a:t>
            </a:r>
            <a:r>
              <a:rPr lang="en-US" b="0" i="0" dirty="0">
                <a:solidFill>
                  <a:srgbClr val="666666"/>
                </a:solidFill>
                <a:effectLst/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endParaRPr lang="en-US" b="0" i="0" dirty="0">
              <a:solidFill>
                <a:srgbClr val="666666"/>
              </a:solidFill>
              <a:effectLst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0" i="0" dirty="0">
                <a:solidFill>
                  <a:srgbClr val="666666"/>
                </a:solidFill>
                <a:effectLst/>
              </a:rPr>
              <a:t>The output of the model is expected to be the classification of whether the input compound shows </a:t>
            </a:r>
            <a:r>
              <a:rPr lang="en-US" b="0" i="0" dirty="0" err="1">
                <a:solidFill>
                  <a:srgbClr val="666666"/>
                </a:solidFill>
                <a:effectLst/>
              </a:rPr>
              <a:t>AChE</a:t>
            </a:r>
            <a:r>
              <a:rPr lang="en-US" b="0" i="0" dirty="0">
                <a:solidFill>
                  <a:srgbClr val="666666"/>
                </a:solidFill>
                <a:effectLst/>
              </a:rPr>
              <a:t> inhibition capability. </a:t>
            </a:r>
          </a:p>
          <a:p>
            <a:pPr marL="342900" indent="-342900">
              <a:buFont typeface="+mj-lt"/>
              <a:buAutoNum type="arabicPeriod"/>
            </a:pPr>
            <a:endParaRPr lang="en-US" b="0" i="0" dirty="0">
              <a:solidFill>
                <a:srgbClr val="666666"/>
              </a:solidFill>
              <a:effectLst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0" i="0" dirty="0">
                <a:solidFill>
                  <a:srgbClr val="666666"/>
                </a:solidFill>
                <a:effectLst/>
              </a:rPr>
              <a:t>Each compound is assigned a binary activity, specifically in binary 1 (activity value -log M ≥0.5) or 0 (activity value -log M ≤ 0.5).</a:t>
            </a:r>
            <a:endParaRPr lang="en-US" b="0" i="0" dirty="0">
              <a:solidFill>
                <a:srgbClr val="666666"/>
              </a:solidFill>
              <a:effectLst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843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">
            <a:extLst>
              <a:ext uri="{FF2B5EF4-FFF2-40B4-BE49-F238E27FC236}">
                <a16:creationId xmlns:a16="http://schemas.microsoft.com/office/drawing/2014/main" id="{6A6FAA6A-D5A2-D497-081C-DCE5B7811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Research Importance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9D8A22-FDE9-03B0-EABB-6E05E539BC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018" y="6594272"/>
            <a:ext cx="1951264" cy="1468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34ECD7-E53A-1FC4-6DA9-EDE5E3843265}"/>
              </a:ext>
            </a:extLst>
          </p:cNvPr>
          <p:cNvSpPr txBox="1"/>
          <p:nvPr/>
        </p:nvSpPr>
        <p:spPr>
          <a:xfrm>
            <a:off x="1430704" y="1776972"/>
            <a:ext cx="9999295" cy="22510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66666"/>
                </a:solidFill>
              </a:rPr>
              <a:t>M</a:t>
            </a:r>
            <a:r>
              <a:rPr lang="en-US" sz="2400" b="0" i="0" dirty="0">
                <a:solidFill>
                  <a:srgbClr val="666666"/>
                </a:solidFill>
                <a:effectLst/>
              </a:rPr>
              <a:t>itigate the loss of sequential information during data transformation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66666"/>
                </a:solidFill>
              </a:rPr>
              <a:t>U</a:t>
            </a:r>
            <a:r>
              <a:rPr lang="en-US" sz="2400" b="0" i="0" dirty="0">
                <a:solidFill>
                  <a:srgbClr val="666666"/>
                </a:solidFill>
                <a:effectLst/>
              </a:rPr>
              <a:t>nlocking new perspective for understanding molecular interactions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666666"/>
                </a:solidFill>
                <a:effectLst/>
              </a:rPr>
              <a:t>Accelerate drug discovery efforts by enhancing the accuracy and efficiency of classification models.</a:t>
            </a:r>
          </a:p>
        </p:txBody>
      </p:sp>
    </p:spTree>
    <p:extLst>
      <p:ext uri="{BB962C8B-B14F-4D97-AF65-F5344CB8AC3E}">
        <p14:creationId xmlns:p14="http://schemas.microsoft.com/office/powerpoint/2010/main" val="2332543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3">
            <a:extLst>
              <a:ext uri="{FF2B5EF4-FFF2-40B4-BE49-F238E27FC236}">
                <a16:creationId xmlns:a16="http://schemas.microsoft.com/office/drawing/2014/main" id="{899A60BD-08AA-CE86-5516-AAE082E1E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838" y="116883"/>
            <a:ext cx="10515600" cy="726397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Related Works in </a:t>
            </a:r>
            <a:r>
              <a:rPr lang="en-US" sz="3200" dirty="0" err="1"/>
              <a:t>AChE</a:t>
            </a:r>
            <a:r>
              <a:rPr lang="en-US" sz="3200" dirty="0"/>
              <a:t> Inhibitor Classification with Deep Learning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127709-F112-7168-174F-8EEFE6C4FE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018" y="6594272"/>
            <a:ext cx="1951264" cy="1468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C2C2C7E0-F842-6D8C-FFA1-8297F987045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8773448"/>
                  </p:ext>
                </p:extLst>
              </p:nvPr>
            </p:nvGraphicFramePr>
            <p:xfrm>
              <a:off x="414354" y="817578"/>
              <a:ext cx="11350591" cy="490743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729558">
                      <a:extLst>
                        <a:ext uri="{9D8B030D-6E8A-4147-A177-3AD203B41FA5}">
                          <a16:colId xmlns:a16="http://schemas.microsoft.com/office/drawing/2014/main" val="3008269293"/>
                        </a:ext>
                      </a:extLst>
                    </a:gridCol>
                    <a:gridCol w="2952362">
                      <a:extLst>
                        <a:ext uri="{9D8B030D-6E8A-4147-A177-3AD203B41FA5}">
                          <a16:colId xmlns:a16="http://schemas.microsoft.com/office/drawing/2014/main" val="3426820666"/>
                        </a:ext>
                      </a:extLst>
                    </a:gridCol>
                    <a:gridCol w="2549552">
                      <a:extLst>
                        <a:ext uri="{9D8B030D-6E8A-4147-A177-3AD203B41FA5}">
                          <a16:colId xmlns:a16="http://schemas.microsoft.com/office/drawing/2014/main" val="3987733093"/>
                        </a:ext>
                      </a:extLst>
                    </a:gridCol>
                    <a:gridCol w="3119119">
                      <a:extLst>
                        <a:ext uri="{9D8B030D-6E8A-4147-A177-3AD203B41FA5}">
                          <a16:colId xmlns:a16="http://schemas.microsoft.com/office/drawing/2014/main" val="1859289034"/>
                        </a:ext>
                      </a:extLst>
                    </a:gridCol>
                  </a:tblGrid>
                  <a:tr h="22752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800" dirty="0">
                              <a:effectLst/>
                            </a:rPr>
                            <a:t>Proposed Model </a:t>
                          </a:r>
                          <a:endParaRPr lang="en-MY" sz="18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4630" marR="6463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800" dirty="0">
                              <a:effectLst/>
                            </a:rPr>
                            <a:t>Dataset</a:t>
                          </a:r>
                          <a:endParaRPr lang="en-MY" sz="18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4630" marR="6463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800" dirty="0">
                              <a:effectLst/>
                            </a:rPr>
                            <a:t>Output</a:t>
                          </a:r>
                          <a:endParaRPr lang="en-MY" sz="18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4630" marR="6463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800" dirty="0">
                              <a:effectLst/>
                            </a:rPr>
                            <a:t>Performance</a:t>
                          </a:r>
                          <a:endParaRPr lang="en-MY" sz="18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4630" marR="6463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99098665"/>
                      </a:ext>
                    </a:extLst>
                  </a:tr>
                  <a:tr h="72905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Graph Convolutional Network (GCN) 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(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Sutthibutpong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1800" b="0" i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et al.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, 2024)</a:t>
                          </a:r>
                          <a:endParaRPr lang="en-MY" sz="18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800" dirty="0">
                              <a:effectLst/>
                              <a:latin typeface="+mn-lt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Bioactivity data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MY" sz="1800" i="1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Arial" panose="020B0604020202020204" pitchFamily="34" charset="0"/>
                                    </a:rPr>
                                    <m:t>𝐼𝐶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Arial" panose="020B0604020202020204" pitchFamily="34" charset="0"/>
                                    </a:rPr>
                                    <m:t>50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  <a:latin typeface="+mn-lt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) of </a:t>
                          </a:r>
                          <a:r>
                            <a:rPr lang="en-US" sz="1800" dirty="0" err="1">
                              <a:effectLst/>
                              <a:latin typeface="+mn-lt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AChE</a:t>
                          </a:r>
                          <a:r>
                            <a:rPr lang="en-US" sz="1800" dirty="0">
                              <a:effectLst/>
                              <a:latin typeface="+mn-lt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 inhibition compounds for human</a:t>
                          </a:r>
                          <a:r>
                            <a:rPr lang="en-US" sz="1800" baseline="0" dirty="0">
                              <a:effectLst/>
                              <a:latin typeface="+mn-lt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 from PubChem P22303</a:t>
                          </a:r>
                          <a:endParaRPr lang="en-MY" sz="1800" dirty="0">
                            <a:effectLst/>
                            <a:latin typeface="+mn-lt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800" dirty="0">
                              <a:effectLst/>
                              <a:latin typeface="+mn-lt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Active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MY" sz="1800" i="1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Arial" panose="020B0604020202020204" pitchFamily="34" charset="0"/>
                                    </a:rPr>
                                    <m:t>𝐼𝐶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Arial" panose="020B0604020202020204" pitchFamily="34" charset="0"/>
                                    </a:rPr>
                                    <m:t>50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  <a:latin typeface="+mn-lt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≤ 10 </a:t>
                          </a:r>
                          <a:r>
                            <a:rPr lang="en-US" sz="1800" dirty="0" err="1">
                              <a:effectLst/>
                              <a:latin typeface="+mn-lt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μM</a:t>
                          </a:r>
                          <a:r>
                            <a:rPr lang="en-US" sz="1800" dirty="0">
                              <a:effectLst/>
                              <a:latin typeface="+mn-lt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) and</a:t>
                          </a:r>
                          <a:endParaRPr lang="en-MY" sz="1800" dirty="0">
                            <a:effectLst/>
                            <a:latin typeface="+mn-lt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800" dirty="0">
                              <a:effectLst/>
                              <a:latin typeface="+mn-lt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Inactive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MY" sz="1800" i="1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Arial" panose="020B0604020202020204" pitchFamily="34" charset="0"/>
                                    </a:rPr>
                                    <m:t>𝐼𝐶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Arial" panose="020B0604020202020204" pitchFamily="34" charset="0"/>
                                    </a:rPr>
                                    <m:t>50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  <a:latin typeface="+mn-lt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≥ 10 </a:t>
                          </a:r>
                          <a:r>
                            <a:rPr lang="en-US" sz="1800" dirty="0" err="1">
                              <a:effectLst/>
                              <a:latin typeface="+mn-lt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μM</a:t>
                          </a:r>
                          <a:r>
                            <a:rPr lang="en-US" sz="1800" dirty="0">
                              <a:effectLst/>
                              <a:latin typeface="+mn-lt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) probability score from 0 to 1.</a:t>
                          </a:r>
                          <a:endParaRPr lang="en-MY" sz="1800" dirty="0">
                            <a:effectLst/>
                            <a:latin typeface="+mn-lt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800" dirty="0">
                              <a:effectLst/>
                              <a:latin typeface="+mn-lt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Average AUC = 0.9858 ± 0.0022</a:t>
                          </a:r>
                          <a:endParaRPr lang="en-MY" sz="1800" dirty="0">
                            <a:effectLst/>
                            <a:latin typeface="+mn-lt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9548347"/>
                      </a:ext>
                    </a:extLst>
                  </a:tr>
                  <a:tr h="72905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Graph Convolutional Network (GCN) with 1D CNN 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(Pan </a:t>
                          </a:r>
                          <a:r>
                            <a:rPr lang="en-US" sz="1800" b="0" i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et al.,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 2024)</a:t>
                          </a:r>
                          <a:endParaRPr lang="en-MY" sz="18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800" dirty="0">
                              <a:effectLst/>
                              <a:latin typeface="+mn-lt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Selectivity assays of the ChE and inhibitors data from PubChem (Meng </a:t>
                          </a:r>
                          <a:r>
                            <a:rPr lang="en-US" sz="1800" i="1" dirty="0">
                              <a:effectLst/>
                              <a:latin typeface="+mn-lt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et al.,</a:t>
                          </a:r>
                          <a:r>
                            <a:rPr lang="en-US" sz="1800" dirty="0">
                              <a:effectLst/>
                              <a:latin typeface="+mn-lt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 2021)</a:t>
                          </a:r>
                          <a:endParaRPr lang="en-MY" sz="1800" dirty="0">
                            <a:effectLst/>
                            <a:latin typeface="+mn-lt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800" dirty="0">
                              <a:effectLst/>
                              <a:latin typeface="+mn-lt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DTI score probability from 0 to 1. Active=DTI&gt;0.5.</a:t>
                          </a:r>
                          <a:endParaRPr lang="en-MY" sz="1800" dirty="0">
                            <a:effectLst/>
                            <a:latin typeface="+mn-lt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800" dirty="0">
                              <a:effectLst/>
                              <a:latin typeface="+mn-lt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Accuracy=84%, Sensitivity=81%, Specificity=88%, F1-score=85%</a:t>
                          </a:r>
                          <a:endParaRPr lang="en-MY" sz="1800" dirty="0">
                            <a:effectLst/>
                            <a:latin typeface="+mn-lt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18410955"/>
                      </a:ext>
                    </a:extLst>
                  </a:tr>
                  <a:tr h="100309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800" dirty="0">
                              <a:solidFill>
                                <a:srgbClr val="FFFFFF"/>
                              </a:solidFill>
                              <a:effectLst/>
                            </a:rPr>
                            <a:t>Assay Central 3-Layer Deep Learning (DL) </a:t>
                          </a:r>
                          <a:r>
                            <a:rPr lang="en-US" sz="1800" b="0" dirty="0">
                              <a:solidFill>
                                <a:srgbClr val="FFFFFF"/>
                              </a:solidFill>
                              <a:effectLst/>
                            </a:rPr>
                            <a:t>(</a:t>
                          </a:r>
                          <a:r>
                            <a:rPr lang="en-US" sz="1800" b="0" dirty="0" err="1">
                              <a:solidFill>
                                <a:srgbClr val="FFFFFF"/>
                              </a:solidFill>
                              <a:effectLst/>
                            </a:rPr>
                            <a:t>Vignaux</a:t>
                          </a:r>
                          <a:r>
                            <a:rPr lang="en-US" sz="1800" b="0" dirty="0">
                              <a:solidFill>
                                <a:srgbClr val="FFFFFF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1800" b="0" i="1" dirty="0">
                              <a:solidFill>
                                <a:srgbClr val="FFFFFF"/>
                              </a:solidFill>
                              <a:effectLst/>
                            </a:rPr>
                            <a:t>et al</a:t>
                          </a:r>
                          <a:r>
                            <a:rPr lang="en-US" sz="1800" b="0" dirty="0">
                              <a:solidFill>
                                <a:srgbClr val="FFFFFF"/>
                              </a:solidFill>
                              <a:effectLst/>
                            </a:rPr>
                            <a:t>., 2023)</a:t>
                          </a:r>
                          <a:endParaRPr lang="en-MY" sz="1800" b="0" dirty="0">
                            <a:solidFill>
                              <a:srgbClr val="FFFFFF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4630" marR="6463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800" dirty="0">
                              <a:effectLst/>
                            </a:rPr>
                            <a:t>Bioactivity data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MY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𝐼𝐶</m:t>
                                  </m:r>
                                </m:e>
                                <m:sub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50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) of </a:t>
                          </a:r>
                          <a:r>
                            <a:rPr lang="en-US" sz="1800" dirty="0" err="1">
                              <a:effectLst/>
                            </a:rPr>
                            <a:t>AChE</a:t>
                          </a:r>
                          <a:r>
                            <a:rPr lang="en-US" sz="1800" dirty="0">
                              <a:effectLst/>
                            </a:rPr>
                            <a:t> compounds for human (CHEMBL220) from ChEMBL30 and </a:t>
                          </a:r>
                          <a:r>
                            <a:rPr lang="en-US" sz="1800" dirty="0" err="1">
                              <a:effectLst/>
                            </a:rPr>
                            <a:t>BindingDB</a:t>
                          </a:r>
                          <a:endParaRPr lang="en-MY" sz="18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142773" marR="142773" marT="71386" marB="713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800" dirty="0">
                              <a:effectLst/>
                            </a:rPr>
                            <a:t>1 = Inhibitor (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MY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func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≥6</m:t>
                              </m:r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 ) and 0 = Non-inhibitor (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MY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func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≤6</m:t>
                              </m:r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)</a:t>
                          </a:r>
                          <a:endParaRPr lang="en-MY" sz="18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142773" marR="142773" marT="71386" marB="713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800" dirty="0">
                              <a:effectLst/>
                            </a:rPr>
                            <a:t>Accuracy=85%, Precision=84%,</a:t>
                          </a:r>
                          <a:r>
                            <a:rPr lang="en-MY" sz="1800" dirty="0">
                              <a:effectLst/>
                            </a:rPr>
                            <a:t> </a:t>
                          </a:r>
                          <a:r>
                            <a:rPr lang="en-US" sz="1800" dirty="0">
                              <a:effectLst/>
                            </a:rPr>
                            <a:t>Recall=83%,</a:t>
                          </a:r>
                          <a:endParaRPr lang="en-MY" sz="1800" dirty="0">
                            <a:effectLst/>
                          </a:endParaRPr>
                        </a:p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800" dirty="0">
                              <a:effectLst/>
                            </a:rPr>
                            <a:t>Specificity=87%</a:t>
                          </a:r>
                          <a:r>
                            <a:rPr lang="en-MY" sz="1800" dirty="0">
                              <a:effectLst/>
                            </a:rPr>
                            <a:t>, </a:t>
                          </a:r>
                          <a:r>
                            <a:rPr lang="en-US" sz="1800" dirty="0">
                              <a:effectLst/>
                            </a:rPr>
                            <a:t>MCC=70%</a:t>
                          </a:r>
                          <a:endParaRPr lang="en-MY" sz="18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4630" marR="6463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180080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C2C2C7E0-F842-6D8C-FFA1-8297F987045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8773448"/>
                  </p:ext>
                </p:extLst>
              </p:nvPr>
            </p:nvGraphicFramePr>
            <p:xfrm>
              <a:off x="414354" y="817578"/>
              <a:ext cx="11350591" cy="490743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729558">
                      <a:extLst>
                        <a:ext uri="{9D8B030D-6E8A-4147-A177-3AD203B41FA5}">
                          <a16:colId xmlns:a16="http://schemas.microsoft.com/office/drawing/2014/main" val="3008269293"/>
                        </a:ext>
                      </a:extLst>
                    </a:gridCol>
                    <a:gridCol w="2952362">
                      <a:extLst>
                        <a:ext uri="{9D8B030D-6E8A-4147-A177-3AD203B41FA5}">
                          <a16:colId xmlns:a16="http://schemas.microsoft.com/office/drawing/2014/main" val="3426820666"/>
                        </a:ext>
                      </a:extLst>
                    </a:gridCol>
                    <a:gridCol w="2549552">
                      <a:extLst>
                        <a:ext uri="{9D8B030D-6E8A-4147-A177-3AD203B41FA5}">
                          <a16:colId xmlns:a16="http://schemas.microsoft.com/office/drawing/2014/main" val="3987733093"/>
                        </a:ext>
                      </a:extLst>
                    </a:gridCol>
                    <a:gridCol w="3119119">
                      <a:extLst>
                        <a:ext uri="{9D8B030D-6E8A-4147-A177-3AD203B41FA5}">
                          <a16:colId xmlns:a16="http://schemas.microsoft.com/office/drawing/2014/main" val="1859289034"/>
                        </a:ext>
                      </a:extLst>
                    </a:gridCol>
                  </a:tblGrid>
                  <a:tr h="36747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800" dirty="0">
                              <a:effectLst/>
                            </a:rPr>
                            <a:t>Proposed Model </a:t>
                          </a:r>
                          <a:endParaRPr lang="en-MY" sz="18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4630" marR="6463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800" dirty="0">
                              <a:effectLst/>
                            </a:rPr>
                            <a:t>Dataset</a:t>
                          </a:r>
                          <a:endParaRPr lang="en-MY" sz="18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4630" marR="6463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800" dirty="0">
                              <a:effectLst/>
                            </a:rPr>
                            <a:t>Output</a:t>
                          </a:r>
                          <a:endParaRPr lang="en-MY" sz="18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4630" marR="6463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800" dirty="0">
                              <a:effectLst/>
                            </a:rPr>
                            <a:t>Performance</a:t>
                          </a:r>
                          <a:endParaRPr lang="en-MY" sz="18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4630" marR="6463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99098665"/>
                      </a:ext>
                    </a:extLst>
                  </a:tr>
                  <a:tr h="160337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Graph Convolutional Network (GCN) 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(</a:t>
                          </a:r>
                          <a:r>
                            <a:rPr lang="en-US" sz="1800" b="0" dirty="0" err="1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Sutthibutpong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1800" b="0" i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et al.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, 2024)</a:t>
                          </a:r>
                          <a:endParaRPr lang="en-MY" sz="18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2577" t="-23106" r="-192371" b="-186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23445" t="-23106" r="-123206" b="-186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800" dirty="0">
                              <a:effectLst/>
                              <a:latin typeface="+mn-lt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Average AUC = 0.9858 ± 0.0022</a:t>
                          </a:r>
                          <a:endParaRPr lang="en-MY" sz="1800" dirty="0">
                            <a:effectLst/>
                            <a:latin typeface="+mn-lt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9548347"/>
                      </a:ext>
                    </a:extLst>
                  </a:tr>
                  <a:tr h="119189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8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Graph Convolutional Network (GCN) with 1D CNN 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(Pan </a:t>
                          </a:r>
                          <a:r>
                            <a:rPr lang="en-US" sz="1800" b="0" i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et al.,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 2024)</a:t>
                          </a:r>
                          <a:endParaRPr lang="en-MY" sz="1800" b="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800" dirty="0">
                              <a:effectLst/>
                              <a:latin typeface="+mn-lt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Selectivity assays of the ChE and inhibitors data from PubChem (Meng </a:t>
                          </a:r>
                          <a:r>
                            <a:rPr lang="en-US" sz="1800" i="1" dirty="0">
                              <a:effectLst/>
                              <a:latin typeface="+mn-lt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et al.,</a:t>
                          </a:r>
                          <a:r>
                            <a:rPr lang="en-US" sz="1800" dirty="0">
                              <a:effectLst/>
                              <a:latin typeface="+mn-lt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 2021)</a:t>
                          </a:r>
                          <a:endParaRPr lang="en-MY" sz="1800" dirty="0">
                            <a:effectLst/>
                            <a:latin typeface="+mn-lt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800" dirty="0">
                              <a:effectLst/>
                              <a:latin typeface="+mn-lt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DTI score probability from 0 to 1. Active=DTI&gt;0.5.</a:t>
                          </a:r>
                          <a:endParaRPr lang="en-MY" sz="1800" dirty="0">
                            <a:effectLst/>
                            <a:latin typeface="+mn-lt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800" dirty="0">
                              <a:effectLst/>
                              <a:latin typeface="+mn-lt"/>
                              <a:ea typeface="SimSun" panose="02010600030101010101" pitchFamily="2" charset="-122"/>
                              <a:cs typeface="Arial" panose="020B0604020202020204" pitchFamily="34" charset="0"/>
                            </a:rPr>
                            <a:t>Accuracy=84%, Sensitivity=81%, Specificity=88%, F1-score=85%</a:t>
                          </a:r>
                          <a:endParaRPr lang="en-MY" sz="1800" dirty="0">
                            <a:effectLst/>
                            <a:latin typeface="+mn-lt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18410955"/>
                      </a:ext>
                    </a:extLst>
                  </a:tr>
                  <a:tr h="174468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800" dirty="0">
                              <a:solidFill>
                                <a:srgbClr val="FFFFFF"/>
                              </a:solidFill>
                              <a:effectLst/>
                            </a:rPr>
                            <a:t>Assay Central 3-Layer Deep Learning (DL) </a:t>
                          </a:r>
                          <a:r>
                            <a:rPr lang="en-US" sz="1800" b="0" dirty="0">
                              <a:solidFill>
                                <a:srgbClr val="FFFFFF"/>
                              </a:solidFill>
                              <a:effectLst/>
                            </a:rPr>
                            <a:t>(</a:t>
                          </a:r>
                          <a:r>
                            <a:rPr lang="en-US" sz="1800" b="0" dirty="0" err="1">
                              <a:solidFill>
                                <a:srgbClr val="FFFFFF"/>
                              </a:solidFill>
                              <a:effectLst/>
                            </a:rPr>
                            <a:t>Vignaux</a:t>
                          </a:r>
                          <a:r>
                            <a:rPr lang="en-US" sz="1800" b="0" dirty="0">
                              <a:solidFill>
                                <a:srgbClr val="FFFFFF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1800" b="0" i="1" dirty="0">
                              <a:solidFill>
                                <a:srgbClr val="FFFFFF"/>
                              </a:solidFill>
                              <a:effectLst/>
                            </a:rPr>
                            <a:t>et al</a:t>
                          </a:r>
                          <a:r>
                            <a:rPr lang="en-US" sz="1800" b="0" dirty="0">
                              <a:solidFill>
                                <a:srgbClr val="FFFFFF"/>
                              </a:solidFill>
                              <a:effectLst/>
                            </a:rPr>
                            <a:t>., 2023)</a:t>
                          </a:r>
                          <a:endParaRPr lang="en-MY" sz="1800" b="0" dirty="0">
                            <a:solidFill>
                              <a:srgbClr val="FFFFFF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4630" marR="6463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42773" marR="142773" marT="71386" marB="713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92577" t="-181185" r="-192371" b="-3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42773" marR="142773" marT="71386" marB="71386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23445" t="-181185" r="-123206" b="-3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800" dirty="0">
                              <a:effectLst/>
                            </a:rPr>
                            <a:t>Accuracy=85%, Precision=84%,</a:t>
                          </a:r>
                          <a:r>
                            <a:rPr lang="en-MY" sz="1800" dirty="0">
                              <a:effectLst/>
                            </a:rPr>
                            <a:t> </a:t>
                          </a:r>
                          <a:r>
                            <a:rPr lang="en-US" sz="1800" dirty="0">
                              <a:effectLst/>
                            </a:rPr>
                            <a:t>Recall=83%,</a:t>
                          </a:r>
                          <a:endParaRPr lang="en-MY" sz="1800" dirty="0">
                            <a:effectLst/>
                          </a:endParaRPr>
                        </a:p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800" dirty="0">
                              <a:effectLst/>
                            </a:rPr>
                            <a:t>Specificity=87%</a:t>
                          </a:r>
                          <a:r>
                            <a:rPr lang="en-MY" sz="1800" dirty="0">
                              <a:effectLst/>
                            </a:rPr>
                            <a:t>, </a:t>
                          </a:r>
                          <a:r>
                            <a:rPr lang="en-US" sz="1800" dirty="0">
                              <a:effectLst/>
                            </a:rPr>
                            <a:t>MCC=70%</a:t>
                          </a:r>
                          <a:endParaRPr lang="en-MY" sz="18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4630" marR="6463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91800805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14070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3">
            <a:extLst>
              <a:ext uri="{FF2B5EF4-FFF2-40B4-BE49-F238E27FC236}">
                <a16:creationId xmlns:a16="http://schemas.microsoft.com/office/drawing/2014/main" id="{899A60BD-08AA-CE86-5516-AAE082E1E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838" y="116883"/>
            <a:ext cx="10515600" cy="726397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Related Works in </a:t>
            </a:r>
            <a:r>
              <a:rPr lang="en-US" sz="3200" dirty="0" err="1"/>
              <a:t>AChE</a:t>
            </a:r>
            <a:r>
              <a:rPr lang="en-US" sz="3200" dirty="0"/>
              <a:t> Inhibitor Classification with Deep Learning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127709-F112-7168-174F-8EEFE6C4FE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018" y="6594272"/>
            <a:ext cx="1951264" cy="1468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C2C2C7E0-F842-6D8C-FFA1-8297F987045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66226403"/>
                  </p:ext>
                </p:extLst>
              </p:nvPr>
            </p:nvGraphicFramePr>
            <p:xfrm>
              <a:off x="414354" y="902825"/>
              <a:ext cx="11350591" cy="508189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729558">
                      <a:extLst>
                        <a:ext uri="{9D8B030D-6E8A-4147-A177-3AD203B41FA5}">
                          <a16:colId xmlns:a16="http://schemas.microsoft.com/office/drawing/2014/main" val="3008269293"/>
                        </a:ext>
                      </a:extLst>
                    </a:gridCol>
                    <a:gridCol w="2952362">
                      <a:extLst>
                        <a:ext uri="{9D8B030D-6E8A-4147-A177-3AD203B41FA5}">
                          <a16:colId xmlns:a16="http://schemas.microsoft.com/office/drawing/2014/main" val="3426820666"/>
                        </a:ext>
                      </a:extLst>
                    </a:gridCol>
                    <a:gridCol w="2549552">
                      <a:extLst>
                        <a:ext uri="{9D8B030D-6E8A-4147-A177-3AD203B41FA5}">
                          <a16:colId xmlns:a16="http://schemas.microsoft.com/office/drawing/2014/main" val="3987733093"/>
                        </a:ext>
                      </a:extLst>
                    </a:gridCol>
                    <a:gridCol w="3119119">
                      <a:extLst>
                        <a:ext uri="{9D8B030D-6E8A-4147-A177-3AD203B41FA5}">
                          <a16:colId xmlns:a16="http://schemas.microsoft.com/office/drawing/2014/main" val="1859289034"/>
                        </a:ext>
                      </a:extLst>
                    </a:gridCol>
                  </a:tblGrid>
                  <a:tr h="14227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800" dirty="0">
                              <a:effectLst/>
                            </a:rPr>
                            <a:t>Proposed Model </a:t>
                          </a:r>
                          <a:endParaRPr lang="en-MY" sz="18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4630" marR="6463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800" dirty="0">
                              <a:effectLst/>
                            </a:rPr>
                            <a:t>Dataset</a:t>
                          </a:r>
                          <a:endParaRPr lang="en-MY" sz="18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4630" marR="6463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800" dirty="0">
                              <a:effectLst/>
                            </a:rPr>
                            <a:t>Output</a:t>
                          </a:r>
                          <a:endParaRPr lang="en-MY" sz="18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4630" marR="6463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800" dirty="0">
                              <a:effectLst/>
                            </a:rPr>
                            <a:t>Performance</a:t>
                          </a:r>
                          <a:endParaRPr lang="en-MY" sz="18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4630" marR="64630" marT="0" marB="0"/>
                    </a:tc>
                    <a:extLst>
                      <a:ext uri="{0D108BD9-81ED-4DB2-BD59-A6C34878D82A}">
                        <a16:rowId xmlns:a16="http://schemas.microsoft.com/office/drawing/2014/main" val="3499098665"/>
                      </a:ext>
                    </a:extLst>
                  </a:tr>
                  <a:tr h="100309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effectLst/>
                            </a:rPr>
                            <a:t>1D Convolutional Neural Network (CNN) </a:t>
                          </a:r>
                          <a:r>
                            <a:rPr lang="en-US" sz="1800" b="0" dirty="0">
                              <a:effectLst/>
                            </a:rPr>
                            <a:t>(Nguyen </a:t>
                          </a:r>
                          <a:r>
                            <a:rPr lang="en-US" sz="1800" b="0" i="1" dirty="0">
                              <a:effectLst/>
                            </a:rPr>
                            <a:t>et al</a:t>
                          </a:r>
                          <a:r>
                            <a:rPr lang="en-US" sz="1800" b="0" dirty="0">
                              <a:effectLst/>
                            </a:rPr>
                            <a:t>., 2022)</a:t>
                          </a:r>
                          <a:endParaRPr lang="en-MY" sz="1800" b="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  <a:p>
                          <a:pPr>
                            <a:lnSpc>
                              <a:spcPct val="150000"/>
                            </a:lnSpc>
                          </a:pPr>
                          <a:endParaRPr lang="en-MY" sz="1800" b="0" dirty="0">
                            <a:solidFill>
                              <a:srgbClr val="FFFFFF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4630" marR="6463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800" dirty="0">
                              <a:effectLst/>
                            </a:rPr>
                            <a:t>Public compounds from </a:t>
                          </a:r>
                          <a:r>
                            <a:rPr lang="en-US" sz="1800" dirty="0" err="1">
                              <a:effectLst/>
                            </a:rPr>
                            <a:t>ChEMBL</a:t>
                          </a:r>
                          <a:r>
                            <a:rPr lang="en-US" sz="1800" dirty="0">
                              <a:effectLst/>
                            </a:rPr>
                            <a:t> database and previous studies </a:t>
                          </a:r>
                          <a:endParaRPr lang="en-MY" sz="1800" dirty="0">
                            <a:effectLst/>
                          </a:endParaRPr>
                        </a:p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800" dirty="0">
                              <a:effectLst/>
                            </a:rPr>
                            <a:t>(Khan et al., 2018; </a:t>
                          </a:r>
                          <a:r>
                            <a:rPr lang="en-US" sz="1800" dirty="0" err="1">
                              <a:effectLst/>
                            </a:rPr>
                            <a:t>Uriarte-Pueyo</a:t>
                          </a:r>
                          <a:r>
                            <a:rPr lang="en-US" sz="1800" dirty="0">
                              <a:effectLst/>
                            </a:rPr>
                            <a:t> and Calvo, 2011)</a:t>
                          </a:r>
                          <a:endParaRPr lang="en-MY" sz="18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142773" marR="142773" marT="71386" marB="71386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800" dirty="0">
                              <a:effectLst/>
                            </a:rPr>
                            <a:t>Active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MY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𝐼𝐶</m:t>
                                  </m:r>
                                </m:e>
                                <m:sub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50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&lt; 50 </a:t>
                          </a:r>
                          <a:r>
                            <a:rPr lang="en-US" sz="1800" dirty="0" err="1">
                              <a:effectLst/>
                            </a:rPr>
                            <a:t>μg</a:t>
                          </a:r>
                          <a:r>
                            <a:rPr lang="en-US" sz="1800" dirty="0">
                              <a:effectLst/>
                            </a:rPr>
                            <a:t>/mL) and</a:t>
                          </a:r>
                          <a:endParaRPr lang="en-MY" sz="1800" dirty="0">
                            <a:effectLst/>
                          </a:endParaRPr>
                        </a:p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800" dirty="0">
                              <a:effectLst/>
                            </a:rPr>
                            <a:t>Inactive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MY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𝐼𝐶</m:t>
                                  </m:r>
                                </m:e>
                                <m:sub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50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≥ 50 </a:t>
                          </a:r>
                          <a:r>
                            <a:rPr lang="en-US" sz="1800" dirty="0" err="1">
                              <a:effectLst/>
                            </a:rPr>
                            <a:t>μg</a:t>
                          </a:r>
                          <a:r>
                            <a:rPr lang="en-US" sz="1800" dirty="0">
                              <a:effectLst/>
                            </a:rPr>
                            <a:t>/mL)</a:t>
                          </a:r>
                          <a:endParaRPr lang="en-MY" sz="18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4630" marR="6463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800" dirty="0">
                              <a:effectLst/>
                            </a:rPr>
                            <a:t>Accuracy= 94.3%, Precision=97.1%, </a:t>
                          </a:r>
                          <a:endParaRPr lang="en-MY" sz="1800" dirty="0">
                            <a:effectLst/>
                          </a:endParaRPr>
                        </a:p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800" dirty="0">
                              <a:effectLst/>
                            </a:rPr>
                            <a:t>Recall=95.9%, Specificity=86.2% </a:t>
                          </a:r>
                          <a:endParaRPr lang="en-MY" sz="18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4630" marR="64630" marT="0" marB="0"/>
                    </a:tc>
                    <a:extLst>
                      <a:ext uri="{0D108BD9-81ED-4DB2-BD59-A6C34878D82A}">
                        <a16:rowId xmlns:a16="http://schemas.microsoft.com/office/drawing/2014/main" val="2834658131"/>
                      </a:ext>
                    </a:extLst>
                  </a:tr>
                  <a:tr h="100309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800" dirty="0">
                              <a:effectLst/>
                            </a:rPr>
                            <a:t>3-Layer Deep Neural Network </a:t>
                          </a:r>
                          <a:r>
                            <a:rPr lang="en-US" sz="1800" b="0" dirty="0">
                              <a:effectLst/>
                            </a:rPr>
                            <a:t>(</a:t>
                          </a:r>
                          <a:r>
                            <a:rPr lang="en-US" sz="1800" b="0" dirty="0" err="1">
                              <a:effectLst/>
                            </a:rPr>
                            <a:t>Bustamam</a:t>
                          </a:r>
                          <a:r>
                            <a:rPr lang="en-US" sz="1800" b="0" dirty="0">
                              <a:effectLst/>
                            </a:rPr>
                            <a:t> </a:t>
                          </a:r>
                          <a:r>
                            <a:rPr lang="en-US" sz="1800" b="0" i="1" dirty="0">
                              <a:effectLst/>
                            </a:rPr>
                            <a:t>et al., </a:t>
                          </a:r>
                          <a:r>
                            <a:rPr lang="en-US" sz="1800" b="0" dirty="0">
                              <a:effectLst/>
                            </a:rPr>
                            <a:t>2021)</a:t>
                          </a:r>
                          <a:endParaRPr lang="en-MY" sz="1800" b="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4630" marR="64630" marT="0" marB="0"/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800" dirty="0">
                              <a:effectLst/>
                            </a:rPr>
                            <a:t>Bioactivity data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MY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𝐼𝐶</m:t>
                                  </m:r>
                                </m:e>
                                <m:sub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50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) of </a:t>
                          </a:r>
                          <a:r>
                            <a:rPr lang="en-US" sz="1800" dirty="0" err="1">
                              <a:effectLst/>
                            </a:rPr>
                            <a:t>AChE</a:t>
                          </a:r>
                          <a:r>
                            <a:rPr lang="en-US" sz="1800" dirty="0">
                              <a:effectLst/>
                            </a:rPr>
                            <a:t> compounds for human (CHEMBL220)</a:t>
                          </a:r>
                          <a:endParaRPr lang="en-MY" sz="18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142773" marR="142773" marT="71386" marB="71386"/>
                    </a:tc>
                    <a:tc rowSpan="2"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800" dirty="0">
                              <a:effectLst/>
                            </a:rPr>
                            <a:t>Active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≥1000</m:t>
                              </m:r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𝑛𝑀</m:t>
                              </m:r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),</a:t>
                          </a:r>
                          <a:endParaRPr lang="en-MY" sz="1800" dirty="0">
                            <a:effectLst/>
                          </a:endParaRPr>
                        </a:p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800" dirty="0">
                              <a:effectLst/>
                            </a:rPr>
                            <a:t>Inactive (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≤1000</m:t>
                              </m:r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𝑛𝑀</m:t>
                              </m:r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), and</a:t>
                          </a:r>
                          <a:endParaRPr lang="en-MY" sz="1800" dirty="0">
                            <a:effectLst/>
                          </a:endParaRPr>
                        </a:p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800" dirty="0">
                              <a:effectLst/>
                            </a:rPr>
                            <a:t>Intermediate (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≥1000</m:t>
                              </m:r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𝑛𝑀</m:t>
                              </m:r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≤10000</m:t>
                              </m:r>
                              <m:r>
                                <a:rPr lang="en-US" sz="1800">
                                  <a:effectLst/>
                                  <a:latin typeface="Cambria Math" panose="02040503050406030204" pitchFamily="18" charset="0"/>
                                </a:rPr>
                                <m:t>𝑛𝑀</m:t>
                              </m:r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)</a:t>
                          </a:r>
                          <a:endParaRPr lang="en-MY" sz="18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142773" marR="142773" marT="71386" marB="71386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800" dirty="0">
                              <a:effectLst/>
                            </a:rPr>
                            <a:t>Accuracy=84.1%, Sensitivity=77.6%,</a:t>
                          </a:r>
                          <a:r>
                            <a:rPr lang="en-MY" sz="1800" dirty="0">
                              <a:effectLst/>
                            </a:rPr>
                            <a:t> </a:t>
                          </a:r>
                          <a:r>
                            <a:rPr lang="en-US" sz="1800" dirty="0">
                              <a:effectLst/>
                            </a:rPr>
                            <a:t>Specificity=92.2%</a:t>
                          </a:r>
                          <a:r>
                            <a:rPr lang="en-MY" sz="1800" dirty="0">
                              <a:effectLst/>
                            </a:rPr>
                            <a:t>, </a:t>
                          </a:r>
                          <a:r>
                            <a:rPr lang="en-US" sz="1800" dirty="0">
                              <a:effectLst/>
                            </a:rPr>
                            <a:t>MCC=69.6%</a:t>
                          </a:r>
                          <a:endParaRPr lang="en-MY" sz="18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4630" marR="64630" marT="0" marB="0"/>
                    </a:tc>
                    <a:extLst>
                      <a:ext uri="{0D108BD9-81ED-4DB2-BD59-A6C34878D82A}">
                        <a16:rowId xmlns:a16="http://schemas.microsoft.com/office/drawing/2014/main" val="2245630742"/>
                      </a:ext>
                    </a:extLst>
                  </a:tr>
                  <a:tr h="91715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800" dirty="0">
                              <a:effectLst/>
                            </a:rPr>
                            <a:t>Multilayer Perceptron (MLP) </a:t>
                          </a:r>
                          <a:r>
                            <a:rPr lang="en-US" sz="1800" b="0" dirty="0">
                              <a:effectLst/>
                            </a:rPr>
                            <a:t>(</a:t>
                          </a:r>
                          <a:r>
                            <a:rPr lang="en-US" sz="1800" b="0" dirty="0" err="1">
                              <a:effectLst/>
                            </a:rPr>
                            <a:t>Bustamam</a:t>
                          </a:r>
                          <a:r>
                            <a:rPr lang="en-US" sz="1800" b="0" dirty="0">
                              <a:effectLst/>
                            </a:rPr>
                            <a:t> </a:t>
                          </a:r>
                          <a:r>
                            <a:rPr lang="en-US" sz="1800" b="0" i="1" dirty="0">
                              <a:effectLst/>
                            </a:rPr>
                            <a:t>et al</a:t>
                          </a:r>
                          <a:r>
                            <a:rPr lang="en-US" sz="1800" b="0" dirty="0">
                              <a:effectLst/>
                            </a:rPr>
                            <a:t>., 2021)</a:t>
                          </a:r>
                          <a:endParaRPr lang="en-MY" sz="1800" b="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4630" marR="64630" marT="0" marB="0"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800" dirty="0">
                              <a:effectLst/>
                            </a:rPr>
                            <a:t>Accuracy=84.1%, Sensitivity=77.6%,</a:t>
                          </a:r>
                          <a:r>
                            <a:rPr lang="en-MY" sz="1800" dirty="0">
                              <a:effectLst/>
                            </a:rPr>
                            <a:t> </a:t>
                          </a:r>
                          <a:r>
                            <a:rPr lang="en-US" sz="1800" dirty="0">
                              <a:effectLst/>
                            </a:rPr>
                            <a:t>Specificity=92.2%, MCC=66.8%</a:t>
                          </a:r>
                          <a:endParaRPr lang="en-MY" sz="18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4630" marR="64630" marT="0" marB="0"/>
                    </a:tc>
                    <a:extLst>
                      <a:ext uri="{0D108BD9-81ED-4DB2-BD59-A6C34878D82A}">
                        <a16:rowId xmlns:a16="http://schemas.microsoft.com/office/drawing/2014/main" val="32315974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C2C2C7E0-F842-6D8C-FFA1-8297F987045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66226403"/>
                  </p:ext>
                </p:extLst>
              </p:nvPr>
            </p:nvGraphicFramePr>
            <p:xfrm>
              <a:off x="414354" y="902825"/>
              <a:ext cx="11350591" cy="508189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729558">
                      <a:extLst>
                        <a:ext uri="{9D8B030D-6E8A-4147-A177-3AD203B41FA5}">
                          <a16:colId xmlns:a16="http://schemas.microsoft.com/office/drawing/2014/main" val="3008269293"/>
                        </a:ext>
                      </a:extLst>
                    </a:gridCol>
                    <a:gridCol w="2952362">
                      <a:extLst>
                        <a:ext uri="{9D8B030D-6E8A-4147-A177-3AD203B41FA5}">
                          <a16:colId xmlns:a16="http://schemas.microsoft.com/office/drawing/2014/main" val="3426820666"/>
                        </a:ext>
                      </a:extLst>
                    </a:gridCol>
                    <a:gridCol w="2549552">
                      <a:extLst>
                        <a:ext uri="{9D8B030D-6E8A-4147-A177-3AD203B41FA5}">
                          <a16:colId xmlns:a16="http://schemas.microsoft.com/office/drawing/2014/main" val="3987733093"/>
                        </a:ext>
                      </a:extLst>
                    </a:gridCol>
                    <a:gridCol w="3119119">
                      <a:extLst>
                        <a:ext uri="{9D8B030D-6E8A-4147-A177-3AD203B41FA5}">
                          <a16:colId xmlns:a16="http://schemas.microsoft.com/office/drawing/2014/main" val="1859289034"/>
                        </a:ext>
                      </a:extLst>
                    </a:gridCol>
                  </a:tblGrid>
                  <a:tr h="36747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800" dirty="0">
                              <a:effectLst/>
                            </a:rPr>
                            <a:t>Proposed Model </a:t>
                          </a:r>
                          <a:endParaRPr lang="en-MY" sz="18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4630" marR="6463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800" dirty="0">
                              <a:effectLst/>
                            </a:rPr>
                            <a:t>Dataset</a:t>
                          </a:r>
                          <a:endParaRPr lang="en-MY" sz="18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4630" marR="6463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800" dirty="0">
                              <a:effectLst/>
                            </a:rPr>
                            <a:t>Output</a:t>
                          </a:r>
                          <a:endParaRPr lang="en-MY" sz="18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4630" marR="6463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800" dirty="0">
                              <a:effectLst/>
                            </a:rPr>
                            <a:t>Performance</a:t>
                          </a:r>
                          <a:endParaRPr lang="en-MY" sz="18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4630" marR="64630" marT="0" marB="0"/>
                    </a:tc>
                    <a:extLst>
                      <a:ext uri="{0D108BD9-81ED-4DB2-BD59-A6C34878D82A}">
                        <a16:rowId xmlns:a16="http://schemas.microsoft.com/office/drawing/2014/main" val="3499098665"/>
                      </a:ext>
                    </a:extLst>
                  </a:tr>
                  <a:tr h="215616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effectLst/>
                            </a:rPr>
                            <a:t>1D Convolutional Neural Network (CNN) </a:t>
                          </a:r>
                          <a:r>
                            <a:rPr lang="en-US" sz="1800" b="0" dirty="0">
                              <a:effectLst/>
                            </a:rPr>
                            <a:t>(Nguyen </a:t>
                          </a:r>
                          <a:r>
                            <a:rPr lang="en-US" sz="1800" b="0" i="1" dirty="0">
                              <a:effectLst/>
                            </a:rPr>
                            <a:t>et al</a:t>
                          </a:r>
                          <a:r>
                            <a:rPr lang="en-US" sz="1800" b="0" dirty="0">
                              <a:effectLst/>
                            </a:rPr>
                            <a:t>., 2022)</a:t>
                          </a:r>
                          <a:endParaRPr lang="en-MY" sz="1800" b="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  <a:p>
                          <a:pPr>
                            <a:lnSpc>
                              <a:spcPct val="150000"/>
                            </a:lnSpc>
                          </a:pPr>
                          <a:endParaRPr lang="en-MY" sz="1800" b="0" dirty="0">
                            <a:solidFill>
                              <a:srgbClr val="FFFFFF"/>
                            </a:solidFill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4630" marR="6463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800" dirty="0">
                              <a:effectLst/>
                            </a:rPr>
                            <a:t>Public compounds from </a:t>
                          </a:r>
                          <a:r>
                            <a:rPr lang="en-US" sz="1800" dirty="0" err="1">
                              <a:effectLst/>
                            </a:rPr>
                            <a:t>ChEMBL</a:t>
                          </a:r>
                          <a:r>
                            <a:rPr lang="en-US" sz="1800" dirty="0">
                              <a:effectLst/>
                            </a:rPr>
                            <a:t> database and previous studies </a:t>
                          </a:r>
                          <a:endParaRPr lang="en-MY" sz="1800" dirty="0">
                            <a:effectLst/>
                          </a:endParaRPr>
                        </a:p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800" dirty="0">
                              <a:effectLst/>
                            </a:rPr>
                            <a:t>(Khan et al., 2018; </a:t>
                          </a:r>
                          <a:r>
                            <a:rPr lang="en-US" sz="1800" dirty="0" err="1">
                              <a:effectLst/>
                            </a:rPr>
                            <a:t>Uriarte-Pueyo</a:t>
                          </a:r>
                          <a:r>
                            <a:rPr lang="en-US" sz="1800" dirty="0">
                              <a:effectLst/>
                            </a:rPr>
                            <a:t> and Calvo, 2011)</a:t>
                          </a:r>
                          <a:endParaRPr lang="en-MY" sz="18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142773" marR="142773" marT="71386" marB="71386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4630" marR="64630" marT="0" marB="0">
                        <a:blipFill>
                          <a:blip r:embed="rId4"/>
                          <a:stretch>
                            <a:fillRect l="-223445" t="-17232" r="-123684" b="-1220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800" dirty="0">
                              <a:effectLst/>
                            </a:rPr>
                            <a:t>Accuracy= 94.3%, Precision=97.1%, </a:t>
                          </a:r>
                          <a:endParaRPr lang="en-MY" sz="1800" dirty="0">
                            <a:effectLst/>
                          </a:endParaRPr>
                        </a:p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800" dirty="0">
                              <a:effectLst/>
                            </a:rPr>
                            <a:t>Recall=95.9%, Specificity=86.2% </a:t>
                          </a:r>
                          <a:endParaRPr lang="en-MY" sz="18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4630" marR="64630" marT="0" marB="0"/>
                    </a:tc>
                    <a:extLst>
                      <a:ext uri="{0D108BD9-81ED-4DB2-BD59-A6C34878D82A}">
                        <a16:rowId xmlns:a16="http://schemas.microsoft.com/office/drawing/2014/main" val="2834658131"/>
                      </a:ext>
                    </a:extLst>
                  </a:tr>
                  <a:tr h="119043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800" dirty="0">
                              <a:effectLst/>
                            </a:rPr>
                            <a:t>3-Layer Deep Neural Network </a:t>
                          </a:r>
                          <a:r>
                            <a:rPr lang="en-US" sz="1800" b="0" dirty="0">
                              <a:effectLst/>
                            </a:rPr>
                            <a:t>(</a:t>
                          </a:r>
                          <a:r>
                            <a:rPr lang="en-US" sz="1800" b="0" dirty="0" err="1">
                              <a:effectLst/>
                            </a:rPr>
                            <a:t>Bustamam</a:t>
                          </a:r>
                          <a:r>
                            <a:rPr lang="en-US" sz="1800" b="0" dirty="0">
                              <a:effectLst/>
                            </a:rPr>
                            <a:t> </a:t>
                          </a:r>
                          <a:r>
                            <a:rPr lang="en-US" sz="1800" b="0" i="1" dirty="0">
                              <a:effectLst/>
                            </a:rPr>
                            <a:t>et al., </a:t>
                          </a:r>
                          <a:r>
                            <a:rPr lang="en-US" sz="1800" b="0" dirty="0">
                              <a:effectLst/>
                            </a:rPr>
                            <a:t>2021)</a:t>
                          </a:r>
                          <a:endParaRPr lang="en-MY" sz="1800" b="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4630" marR="64630" marT="0" marB="0"/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42773" marR="142773" marT="71386" marB="71386">
                        <a:blipFill>
                          <a:blip r:embed="rId4"/>
                          <a:stretch>
                            <a:fillRect l="-92577" t="-98810" r="-192784" b="-2857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42773" marR="142773" marT="71386" marB="71386">
                        <a:blipFill>
                          <a:blip r:embed="rId4"/>
                          <a:stretch>
                            <a:fillRect l="-223445" t="-98810" r="-123684" b="-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800" dirty="0">
                              <a:effectLst/>
                            </a:rPr>
                            <a:t>Accuracy=84.1%, Sensitivity=77.6%,</a:t>
                          </a:r>
                          <a:r>
                            <a:rPr lang="en-MY" sz="1800" dirty="0">
                              <a:effectLst/>
                            </a:rPr>
                            <a:t> </a:t>
                          </a:r>
                          <a:r>
                            <a:rPr lang="en-US" sz="1800" dirty="0">
                              <a:effectLst/>
                            </a:rPr>
                            <a:t>Specificity=92.2%</a:t>
                          </a:r>
                          <a:r>
                            <a:rPr lang="en-MY" sz="1800" dirty="0">
                              <a:effectLst/>
                            </a:rPr>
                            <a:t>, </a:t>
                          </a:r>
                          <a:r>
                            <a:rPr lang="en-US" sz="1800" dirty="0">
                              <a:effectLst/>
                            </a:rPr>
                            <a:t>MCC=69.6%</a:t>
                          </a:r>
                          <a:endParaRPr lang="en-MY" sz="18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4630" marR="64630" marT="0" marB="0"/>
                    </a:tc>
                    <a:extLst>
                      <a:ext uri="{0D108BD9-81ED-4DB2-BD59-A6C34878D82A}">
                        <a16:rowId xmlns:a16="http://schemas.microsoft.com/office/drawing/2014/main" val="2245630742"/>
                      </a:ext>
                    </a:extLst>
                  </a:tr>
                  <a:tr h="136781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800" dirty="0">
                              <a:effectLst/>
                            </a:rPr>
                            <a:t>Multilayer Perceptron (MLP) </a:t>
                          </a:r>
                          <a:r>
                            <a:rPr lang="en-US" sz="1800" b="0" dirty="0">
                              <a:effectLst/>
                            </a:rPr>
                            <a:t>(</a:t>
                          </a:r>
                          <a:r>
                            <a:rPr lang="en-US" sz="1800" b="0" dirty="0" err="1">
                              <a:effectLst/>
                            </a:rPr>
                            <a:t>Bustamam</a:t>
                          </a:r>
                          <a:r>
                            <a:rPr lang="en-US" sz="1800" b="0" dirty="0">
                              <a:effectLst/>
                            </a:rPr>
                            <a:t> </a:t>
                          </a:r>
                          <a:r>
                            <a:rPr lang="en-US" sz="1800" b="0" i="1" dirty="0">
                              <a:effectLst/>
                            </a:rPr>
                            <a:t>et al</a:t>
                          </a:r>
                          <a:r>
                            <a:rPr lang="en-US" sz="1800" b="0" dirty="0">
                              <a:effectLst/>
                            </a:rPr>
                            <a:t>., 2021)</a:t>
                          </a:r>
                          <a:endParaRPr lang="en-MY" sz="1800" b="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4630" marR="64630" marT="0" marB="0"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MY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1800" dirty="0">
                              <a:effectLst/>
                            </a:rPr>
                            <a:t>Accuracy=84.1%, Sensitivity=77.6%,</a:t>
                          </a:r>
                          <a:r>
                            <a:rPr lang="en-MY" sz="1800" dirty="0">
                              <a:effectLst/>
                            </a:rPr>
                            <a:t> </a:t>
                          </a:r>
                          <a:r>
                            <a:rPr lang="en-US" sz="1800" dirty="0">
                              <a:effectLst/>
                            </a:rPr>
                            <a:t>Specificity=92.2%, MCC=66.8%</a:t>
                          </a:r>
                          <a:endParaRPr lang="en-MY" sz="18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64630" marR="64630" marT="0" marB="0"/>
                    </a:tc>
                    <a:extLst>
                      <a:ext uri="{0D108BD9-81ED-4DB2-BD59-A6C34878D82A}">
                        <a16:rowId xmlns:a16="http://schemas.microsoft.com/office/drawing/2014/main" val="323159747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45581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3">
            <a:extLst>
              <a:ext uri="{FF2B5EF4-FFF2-40B4-BE49-F238E27FC236}">
                <a16:creationId xmlns:a16="http://schemas.microsoft.com/office/drawing/2014/main" id="{899A60BD-08AA-CE86-5516-AAE082E1E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68" y="116883"/>
            <a:ext cx="10515600" cy="787357"/>
          </a:xfrm>
        </p:spPr>
        <p:txBody>
          <a:bodyPr>
            <a:normAutofit/>
          </a:bodyPr>
          <a:lstStyle/>
          <a:p>
            <a:r>
              <a:rPr lang="en-US" sz="3200" dirty="0"/>
              <a:t>Types and Application of GNNs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127709-F112-7168-174F-8EEFE6C4FE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018" y="6594272"/>
            <a:ext cx="1951264" cy="146845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B303C20-2B20-FDA2-6A9A-03CA6F447D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477493"/>
              </p:ext>
            </p:extLst>
          </p:nvPr>
        </p:nvGraphicFramePr>
        <p:xfrm>
          <a:off x="411261" y="904240"/>
          <a:ext cx="11356778" cy="53666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23969">
                  <a:extLst>
                    <a:ext uri="{9D8B030D-6E8A-4147-A177-3AD203B41FA5}">
                      <a16:colId xmlns:a16="http://schemas.microsoft.com/office/drawing/2014/main" val="609600731"/>
                    </a:ext>
                  </a:extLst>
                </a:gridCol>
                <a:gridCol w="2547226">
                  <a:extLst>
                    <a:ext uri="{9D8B030D-6E8A-4147-A177-3AD203B41FA5}">
                      <a16:colId xmlns:a16="http://schemas.microsoft.com/office/drawing/2014/main" val="1942081504"/>
                    </a:ext>
                  </a:extLst>
                </a:gridCol>
                <a:gridCol w="2623240">
                  <a:extLst>
                    <a:ext uri="{9D8B030D-6E8A-4147-A177-3AD203B41FA5}">
                      <a16:colId xmlns:a16="http://schemas.microsoft.com/office/drawing/2014/main" val="2487642961"/>
                    </a:ext>
                  </a:extLst>
                </a:gridCol>
                <a:gridCol w="2862343">
                  <a:extLst>
                    <a:ext uri="{9D8B030D-6E8A-4147-A177-3AD203B41FA5}">
                      <a16:colId xmlns:a16="http://schemas.microsoft.com/office/drawing/2014/main" val="4280970376"/>
                    </a:ext>
                  </a:extLst>
                </a:gridCol>
              </a:tblGrid>
              <a:tr h="14505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>
                          <a:effectLst/>
                        </a:rPr>
                        <a:t>Architecture Variation</a:t>
                      </a:r>
                      <a:endParaRPr lang="en-MY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1205" marR="412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>
                          <a:effectLst/>
                        </a:rPr>
                        <a:t>Focus</a:t>
                      </a:r>
                      <a:endParaRPr lang="en-MY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1205" marR="412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>
                          <a:effectLst/>
                        </a:rPr>
                        <a:t>Mechanism</a:t>
                      </a:r>
                      <a:endParaRPr lang="en-MY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1205" marR="412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>
                          <a:effectLst/>
                        </a:rPr>
                        <a:t>Strength</a:t>
                      </a:r>
                      <a:endParaRPr lang="en-MY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1205" marR="41205" marT="0" marB="0"/>
                </a:tc>
                <a:extLst>
                  <a:ext uri="{0D108BD9-81ED-4DB2-BD59-A6C34878D82A}">
                    <a16:rowId xmlns:a16="http://schemas.microsoft.com/office/drawing/2014/main" val="2092984710"/>
                  </a:ext>
                </a:extLst>
              </a:tr>
              <a:tr h="80433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>
                          <a:effectLst/>
                        </a:rPr>
                        <a:t>Graph Convolutional Network (GCN)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0" dirty="0">
                          <a:effectLst/>
                        </a:rPr>
                        <a:t>(</a:t>
                      </a:r>
                      <a:r>
                        <a:rPr lang="en-US" sz="1600" b="0" dirty="0" err="1">
                          <a:effectLst/>
                        </a:rPr>
                        <a:t>Kipf</a:t>
                      </a:r>
                      <a:r>
                        <a:rPr lang="en-US" sz="1600" b="0" dirty="0">
                          <a:effectLst/>
                        </a:rPr>
                        <a:t> and Welling, 2016)</a:t>
                      </a:r>
                      <a:endParaRPr lang="en-MY" sz="160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1205" marR="412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>
                          <a:effectLst/>
                        </a:rPr>
                        <a:t>Using convolutional approach with graph structures</a:t>
                      </a:r>
                      <a:endParaRPr lang="en-MY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1205" marR="412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>
                          <a:effectLst/>
                        </a:rPr>
                        <a:t>Aggregate information from neighboring nodes with fixed weight </a:t>
                      </a:r>
                      <a:endParaRPr lang="en-MY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1205" marR="412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>
                          <a:effectLst/>
                        </a:rPr>
                        <a:t>Good for capturing local graph structure and suitable for scaling</a:t>
                      </a:r>
                      <a:endParaRPr lang="en-MY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1205" marR="41205" marT="0" marB="0"/>
                </a:tc>
                <a:extLst>
                  <a:ext uri="{0D108BD9-81ED-4DB2-BD59-A6C34878D82A}">
                    <a16:rowId xmlns:a16="http://schemas.microsoft.com/office/drawing/2014/main" val="309717447"/>
                  </a:ext>
                </a:extLst>
              </a:tr>
              <a:tr h="11339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 err="1">
                          <a:effectLst/>
                        </a:rPr>
                        <a:t>GraphSAGE</a:t>
                      </a:r>
                      <a:r>
                        <a:rPr lang="en-US" sz="1600" dirty="0">
                          <a:effectLst/>
                        </a:rPr>
                        <a:t> (Graph Sample and Aggregate)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0" dirty="0">
                          <a:effectLst/>
                        </a:rPr>
                        <a:t>(Hamilton, Ying and </a:t>
                      </a:r>
                      <a:r>
                        <a:rPr lang="en-US" sz="1600" b="0" dirty="0" err="1">
                          <a:effectLst/>
                        </a:rPr>
                        <a:t>Leskovec</a:t>
                      </a:r>
                      <a:r>
                        <a:rPr lang="en-US" sz="1600" b="0" dirty="0">
                          <a:effectLst/>
                        </a:rPr>
                        <a:t>, 2017)</a:t>
                      </a:r>
                      <a:endParaRPr lang="en-MY" sz="160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1205" marR="412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>
                          <a:effectLst/>
                        </a:rPr>
                        <a:t>Allow flexible sampling and aggregation of node features</a:t>
                      </a:r>
                      <a:endParaRPr lang="en-MY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1205" marR="412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>
                          <a:effectLst/>
                        </a:rPr>
                        <a:t>Aggregate information from different-sized neighborhoods.</a:t>
                      </a:r>
                      <a:endParaRPr lang="en-MY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1205" marR="412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>
                          <a:effectLst/>
                        </a:rPr>
                        <a:t>Can handle various  graph sizes and structures effectively; adaptable to different tasks.</a:t>
                      </a:r>
                      <a:endParaRPr lang="en-MY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1205" marR="41205" marT="0" marB="0"/>
                </a:tc>
                <a:extLst>
                  <a:ext uri="{0D108BD9-81ED-4DB2-BD59-A6C34878D82A}">
                    <a16:rowId xmlns:a16="http://schemas.microsoft.com/office/drawing/2014/main" val="1297497936"/>
                  </a:ext>
                </a:extLst>
              </a:tr>
              <a:tr h="11339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>
                          <a:effectLst/>
                        </a:rPr>
                        <a:t>Message Passing Neural Network (MPNN)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(Gilmer </a:t>
                      </a:r>
                      <a:r>
                        <a:rPr lang="en-US" sz="1600" b="0" i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et al.</a:t>
                      </a:r>
                      <a:r>
                        <a:rPr lang="en-US" sz="1600" b="0" i="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, 2017)</a:t>
                      </a:r>
                      <a:endParaRPr lang="en-MY" sz="1600" b="0" i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1205" marR="412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>
                          <a:effectLst/>
                        </a:rPr>
                        <a:t>Flexible message passing among nodes</a:t>
                      </a:r>
                      <a:endParaRPr lang="en-MY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1205" marR="412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>
                          <a:effectLst/>
                        </a:rPr>
                        <a:t>Nodes exchange messages among themselves iteratively based on their local neighborhood structures.</a:t>
                      </a:r>
                      <a:endParaRPr lang="en-MY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1205" marR="412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>
                          <a:effectLst/>
                        </a:rPr>
                        <a:t>Versatile for incorporating different edge and node features; suitable for molecular property prediction</a:t>
                      </a:r>
                      <a:endParaRPr lang="en-MY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1205" marR="41205" marT="0" marB="0"/>
                </a:tc>
                <a:extLst>
                  <a:ext uri="{0D108BD9-81ED-4DB2-BD59-A6C34878D82A}">
                    <a16:rowId xmlns:a16="http://schemas.microsoft.com/office/drawing/2014/main" val="2359830252"/>
                  </a:ext>
                </a:extLst>
              </a:tr>
              <a:tr h="11339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MY" sz="1600" dirty="0">
                          <a:effectLst/>
                        </a:rPr>
                        <a:t>Graph Isomorphism Network (GIN)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MY" sz="1600" b="0" dirty="0">
                          <a:effectLst/>
                        </a:rPr>
                        <a:t>(Xu </a:t>
                      </a:r>
                      <a:r>
                        <a:rPr lang="en-MY" sz="1600" b="0" i="1" dirty="0">
                          <a:effectLst/>
                        </a:rPr>
                        <a:t>et al.</a:t>
                      </a:r>
                      <a:r>
                        <a:rPr lang="en-MY" sz="1600" b="0" dirty="0">
                          <a:effectLst/>
                        </a:rPr>
                        <a:t>, 2018)</a:t>
                      </a:r>
                      <a:endParaRPr lang="en-MY" sz="1600" b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1205" marR="412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>
                          <a:effectLst/>
                        </a:rPr>
                        <a:t>Information is aggregated irrespective of node order</a:t>
                      </a:r>
                      <a:endParaRPr lang="en-MY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1205" marR="412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>
                          <a:effectLst/>
                        </a:rPr>
                        <a:t>Learn graph representations by integrating multiple layers of message</a:t>
                      </a:r>
                      <a:endParaRPr lang="en-MY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1205" marR="412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dirty="0">
                          <a:effectLst/>
                        </a:rPr>
                        <a:t>Able to capture structural similarities between graphs; suitable for graph classification tasks.</a:t>
                      </a:r>
                      <a:endParaRPr lang="en-MY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1205" marR="41205" marT="0" marB="0"/>
                </a:tc>
                <a:extLst>
                  <a:ext uri="{0D108BD9-81ED-4DB2-BD59-A6C34878D82A}">
                    <a16:rowId xmlns:a16="http://schemas.microsoft.com/office/drawing/2014/main" val="15977778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4410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6C1D35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6C3636"/>
      </a:accent6>
      <a:hlink>
        <a:srgbClr val="CC9900"/>
      </a:hlink>
      <a:folHlink>
        <a:srgbClr val="96A9A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8375</TotalTime>
  <Words>2952</Words>
  <Application>Microsoft Office PowerPoint</Application>
  <PresentationFormat>Widescreen</PresentationFormat>
  <Paragraphs>383</Paragraphs>
  <Slides>30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Montserrat Semi</vt:lpstr>
      <vt:lpstr>Arial</vt:lpstr>
      <vt:lpstr>Calibri</vt:lpstr>
      <vt:lpstr>Cambria Math</vt:lpstr>
      <vt:lpstr>Open Sans</vt:lpstr>
      <vt:lpstr>Roboto Condensed Light</vt:lpstr>
      <vt:lpstr>Segoe UI</vt:lpstr>
      <vt:lpstr>Source Sans Pro Light</vt:lpstr>
      <vt:lpstr>Times New Roman</vt:lpstr>
      <vt:lpstr>Office Theme</vt:lpstr>
      <vt:lpstr>PowerPoint Presentation</vt:lpstr>
      <vt:lpstr>Problem Background</vt:lpstr>
      <vt:lpstr>Problem Statement</vt:lpstr>
      <vt:lpstr>Research Goal</vt:lpstr>
      <vt:lpstr>Research Scopes</vt:lpstr>
      <vt:lpstr>Research Importance</vt:lpstr>
      <vt:lpstr>Related Works in AChE Inhibitor Classification with Deep Learning</vt:lpstr>
      <vt:lpstr>Related Works in AChE Inhibitor Classification with Deep Learning</vt:lpstr>
      <vt:lpstr>Types and Application of GNNs</vt:lpstr>
      <vt:lpstr>Related Works of GNN in Drug Discovery</vt:lpstr>
      <vt:lpstr>Research Gap</vt:lpstr>
      <vt:lpstr>Research Framework</vt:lpstr>
      <vt:lpstr>Dataset</vt:lpstr>
      <vt:lpstr>Performance Measurement</vt:lpstr>
      <vt:lpstr>PowerPoint Presentation</vt:lpstr>
      <vt:lpstr>Data Preparation and Processing</vt:lpstr>
      <vt:lpstr>Data Preparation and Processing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Model Training: Hyperparameter</vt:lpstr>
      <vt:lpstr>Model Summary</vt:lpstr>
      <vt:lpstr>Preliminary Result</vt:lpstr>
      <vt:lpstr>Conclusion</vt:lpstr>
      <vt:lpstr>Future Works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NUR AMALINA BINTI HAMIDI</dc:creator>
  <cp:lastModifiedBy>Rui Kee Loke</cp:lastModifiedBy>
  <cp:revision>209</cp:revision>
  <dcterms:created xsi:type="dcterms:W3CDTF">2023-12-31T03:09:43Z</dcterms:created>
  <dcterms:modified xsi:type="dcterms:W3CDTF">2024-06-27T04:49:38Z</dcterms:modified>
</cp:coreProperties>
</file>