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63" r:id="rId5"/>
    <p:sldId id="257" r:id="rId6"/>
    <p:sldId id="260" r:id="rId7"/>
    <p:sldId id="258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2" r:id="rId19"/>
    <p:sldId id="275" r:id="rId20"/>
    <p:sldId id="273" r:id="rId21"/>
    <p:sldId id="276" r:id="rId22"/>
    <p:sldId id="277" r:id="rId23"/>
    <p:sldId id="278" r:id="rId24"/>
    <p:sldId id="299" r:id="rId25"/>
    <p:sldId id="289" r:id="rId26"/>
    <p:sldId id="290" r:id="rId27"/>
    <p:sldId id="291" r:id="rId28"/>
    <p:sldId id="292" r:id="rId29"/>
    <p:sldId id="301" r:id="rId30"/>
    <p:sldId id="293" r:id="rId31"/>
    <p:sldId id="302" r:id="rId32"/>
    <p:sldId id="295" r:id="rId33"/>
    <p:sldId id="296" r:id="rId34"/>
    <p:sldId id="303" r:id="rId35"/>
    <p:sldId id="294" r:id="rId36"/>
    <p:sldId id="300" r:id="rId37"/>
    <p:sldId id="297" r:id="rId38"/>
    <p:sldId id="298" r:id="rId39"/>
    <p:sldId id="304" r:id="rId40"/>
    <p:sldId id="305" r:id="rId41"/>
    <p:sldId id="306" r:id="rId42"/>
    <p:sldId id="307" r:id="rId43"/>
    <p:sldId id="308" r:id="rId44"/>
    <p:sldId id="287" r:id="rId45"/>
    <p:sldId id="288" r:id="rId46"/>
    <p:sldId id="30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 Yee Jen A20EC0061" initials="LYJA" lastIdx="1" clrIdx="0">
    <p:extLst>
      <p:ext uri="{19B8F6BF-5375-455C-9EA6-DF929625EA0E}">
        <p15:presenceInfo xmlns:p15="http://schemas.microsoft.com/office/powerpoint/2012/main" userId="Lai Yee Jen A20EC006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B867EF"/>
    <a:srgbClr val="9622E7"/>
    <a:srgbClr val="53A9FF"/>
    <a:srgbClr val="6DB6FF"/>
    <a:srgbClr val="EB6FD0"/>
    <a:srgbClr val="EB91BB"/>
    <a:srgbClr val="99CCFF"/>
    <a:srgbClr val="E6CCCF"/>
    <a:srgbClr val="454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656B7-46B0-4A94-838E-C26C75B4141D}" v="649" dt="2020-11-10T06:17:48.119"/>
    <p1510:client id="{5E32FA94-4893-A37C-6C77-4475D24DFCFD}" v="1445" dt="2020-11-11T05:05:36.948"/>
    <p1510:client id="{6446366B-1006-FFAA-116C-C9602C6D2158}" v="3236" dt="2020-11-10T15:49:00.382"/>
    <p1510:client id="{87138693-7D89-41F7-913F-9C5F87452975}" v="536" dt="2020-11-11T04:52:14.788"/>
    <p1510:client id="{94F95CF7-565A-63F2-BAEF-BB2A430E8742}" v="349" dt="2020-11-10T15:36:23.928"/>
    <p1510:client id="{959C3F1A-1C5E-40C4-5E31-07D59E2874BB}" v="2108" dt="2020-11-10T07:12:00.022"/>
    <p1510:client id="{98DD5A2A-14AD-7986-CAFC-624F9E788FDB}" v="223" dt="2020-11-11T03:16:27.287"/>
    <p1510:client id="{99D29DCC-88DF-B487-C682-278D8AC4C01E}" v="541" dt="2020-11-10T13:54:27.787"/>
    <p1510:client id="{F75C0FE4-7E25-FF67-96F4-4144F8450D63}" v="41" dt="2020-11-11T05:07:2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25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8A12E-6AAF-4CED-BA50-2F0F531D960B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394074-E94E-40C3-AE74-61DBF5B4842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 sz="2800" b="1">
              <a:latin typeface="Agency FB" panose="020B0503020202020204" pitchFamily="34" charset="0"/>
              <a:cs typeface="Aharoni" panose="020B0604020202020204" pitchFamily="2" charset="-79"/>
            </a:rPr>
            <a:t>Memory Management</a:t>
          </a:r>
          <a:endParaRPr lang="en-US" sz="2800" b="1">
            <a:latin typeface="Agency FB" panose="020B0503020202020204" pitchFamily="34" charset="0"/>
            <a:cs typeface="Aharoni" panose="020B0604020202020204" pitchFamily="2" charset="-79"/>
          </a:endParaRPr>
        </a:p>
      </dgm:t>
    </dgm:pt>
    <dgm:pt modelId="{E54DF28F-1559-4C1B-BB2B-0720F0FFD7BD}" type="parTrans" cxnId="{873A0E33-F4EA-4A30-9125-1A68441D4C84}">
      <dgm:prSet/>
      <dgm:spPr/>
      <dgm:t>
        <a:bodyPr/>
        <a:lstStyle/>
        <a:p>
          <a:endParaRPr lang="en-US"/>
        </a:p>
      </dgm:t>
    </dgm:pt>
    <dgm:pt modelId="{09EDB5E0-8C19-46B9-90BA-C7AD351573B9}" type="sibTrans" cxnId="{873A0E33-F4EA-4A30-9125-1A68441D4C84}">
      <dgm:prSet/>
      <dgm:spPr/>
      <dgm:t>
        <a:bodyPr/>
        <a:lstStyle/>
        <a:p>
          <a:endParaRPr lang="en-US"/>
        </a:p>
      </dgm:t>
    </dgm:pt>
    <dgm:pt modelId="{A75F32AE-6361-4739-9E8B-B6673248BFF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 sz="2800" b="1">
              <a:latin typeface="Agency FB" panose="020B0503020202020204" pitchFamily="34" charset="0"/>
            </a:rPr>
            <a:t>Processor Management</a:t>
          </a:r>
          <a:endParaRPr lang="en-US" sz="2800" b="1">
            <a:latin typeface="Agency FB" panose="020B0503020202020204" pitchFamily="34" charset="0"/>
          </a:endParaRPr>
        </a:p>
      </dgm:t>
    </dgm:pt>
    <dgm:pt modelId="{5984D05D-D225-469D-B42F-6F5F1BB3977F}" type="parTrans" cxnId="{2C6560DB-4F7F-4A09-996A-222FF1C4A684}">
      <dgm:prSet/>
      <dgm:spPr/>
      <dgm:t>
        <a:bodyPr/>
        <a:lstStyle/>
        <a:p>
          <a:endParaRPr lang="en-US"/>
        </a:p>
      </dgm:t>
    </dgm:pt>
    <dgm:pt modelId="{0EFEAC89-2961-4C63-8E76-D1913A3B8E07}" type="sibTrans" cxnId="{2C6560DB-4F7F-4A09-996A-222FF1C4A684}">
      <dgm:prSet/>
      <dgm:spPr/>
      <dgm:t>
        <a:bodyPr/>
        <a:lstStyle/>
        <a:p>
          <a:endParaRPr lang="en-US"/>
        </a:p>
      </dgm:t>
    </dgm:pt>
    <dgm:pt modelId="{942D83F7-89ED-4D7D-BD44-2238806F29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 sz="2800" b="1">
              <a:latin typeface="Agency FB" panose="020B0503020202020204" pitchFamily="34" charset="0"/>
            </a:rPr>
            <a:t>File Management</a:t>
          </a:r>
          <a:endParaRPr lang="en-US" sz="2800" b="1">
            <a:latin typeface="Agency FB" panose="020B0503020202020204" pitchFamily="34" charset="0"/>
          </a:endParaRPr>
        </a:p>
      </dgm:t>
    </dgm:pt>
    <dgm:pt modelId="{62C41B3F-35A0-4A4A-9A71-C5FBDF42F85E}" type="parTrans" cxnId="{7C1CD0B2-9BED-4008-B68F-0461BD6BC688}">
      <dgm:prSet/>
      <dgm:spPr/>
      <dgm:t>
        <a:bodyPr/>
        <a:lstStyle/>
        <a:p>
          <a:endParaRPr lang="en-US"/>
        </a:p>
      </dgm:t>
    </dgm:pt>
    <dgm:pt modelId="{77536DF6-5C46-4E2B-B3ED-4C6D3A9908B8}" type="sibTrans" cxnId="{7C1CD0B2-9BED-4008-B68F-0461BD6BC688}">
      <dgm:prSet/>
      <dgm:spPr/>
      <dgm:t>
        <a:bodyPr/>
        <a:lstStyle/>
        <a:p>
          <a:endParaRPr lang="en-US"/>
        </a:p>
      </dgm:t>
    </dgm:pt>
    <dgm:pt modelId="{39112D79-2FEC-4E25-80A7-30C71374B36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 sz="2800" b="1">
              <a:latin typeface="Agency FB" panose="020B0503020202020204" pitchFamily="34" charset="0"/>
            </a:rPr>
            <a:t>Device Management</a:t>
          </a:r>
          <a:endParaRPr lang="en-US" sz="2800" b="1">
            <a:latin typeface="Agency FB" panose="020B0503020202020204" pitchFamily="34" charset="0"/>
          </a:endParaRPr>
        </a:p>
      </dgm:t>
    </dgm:pt>
    <dgm:pt modelId="{D3B76B35-2F8E-4A8E-BA21-8E755F2EEA84}" type="parTrans" cxnId="{DCEE6D4F-437D-4016-87B2-A84577FD19F3}">
      <dgm:prSet/>
      <dgm:spPr/>
      <dgm:t>
        <a:bodyPr/>
        <a:lstStyle/>
        <a:p>
          <a:endParaRPr lang="en-US"/>
        </a:p>
      </dgm:t>
    </dgm:pt>
    <dgm:pt modelId="{B937840C-36FF-46F1-BAE2-34F74C871338}" type="sibTrans" cxnId="{DCEE6D4F-437D-4016-87B2-A84577FD19F3}">
      <dgm:prSet/>
      <dgm:spPr/>
      <dgm:t>
        <a:bodyPr/>
        <a:lstStyle/>
        <a:p>
          <a:endParaRPr lang="en-US"/>
        </a:p>
      </dgm:t>
    </dgm:pt>
    <dgm:pt modelId="{30590B27-6A06-4947-9623-3BBBE08FAEB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MY" sz="2800" b="1">
              <a:latin typeface="Agency FB" panose="020B0503020202020204" pitchFamily="34" charset="0"/>
            </a:rPr>
            <a:t>Security Management</a:t>
          </a:r>
          <a:endParaRPr lang="en-US" sz="2800" b="1">
            <a:latin typeface="Agency FB" panose="020B0503020202020204" pitchFamily="34" charset="0"/>
          </a:endParaRPr>
        </a:p>
      </dgm:t>
    </dgm:pt>
    <dgm:pt modelId="{9E749D65-361B-4386-882B-1F986B0D8CBB}" type="parTrans" cxnId="{1A406DD3-DBE6-40E1-B069-BB1BA198C8D6}">
      <dgm:prSet/>
      <dgm:spPr/>
      <dgm:t>
        <a:bodyPr/>
        <a:lstStyle/>
        <a:p>
          <a:endParaRPr lang="en-US"/>
        </a:p>
      </dgm:t>
    </dgm:pt>
    <dgm:pt modelId="{878EFE2E-A506-4919-953F-5C8CC77D7E5D}" type="sibTrans" cxnId="{1A406DD3-DBE6-40E1-B069-BB1BA198C8D6}">
      <dgm:prSet/>
      <dgm:spPr/>
      <dgm:t>
        <a:bodyPr/>
        <a:lstStyle/>
        <a:p>
          <a:endParaRPr lang="en-US"/>
        </a:p>
      </dgm:t>
    </dgm:pt>
    <dgm:pt modelId="{5FCF5CF9-9BA5-4F77-843A-A1D68408952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sz="2000" b="1">
            <a:latin typeface="Agency FB" panose="020B0503020202020204" pitchFamily="34" charset="0"/>
          </a:endParaRPr>
        </a:p>
      </dgm:t>
    </dgm:pt>
    <dgm:pt modelId="{BE36CEA1-E830-4831-A4CF-574AFE2DA186}" type="sibTrans" cxnId="{31DA953E-1B51-4DB4-8A5D-D81963E6B541}">
      <dgm:prSet/>
      <dgm:spPr/>
      <dgm:t>
        <a:bodyPr/>
        <a:lstStyle/>
        <a:p>
          <a:endParaRPr lang="en-US"/>
        </a:p>
      </dgm:t>
    </dgm:pt>
    <dgm:pt modelId="{1B7A86BF-042D-4B3E-AB0A-D13B821F6754}" type="parTrans" cxnId="{31DA953E-1B51-4DB4-8A5D-D81963E6B541}">
      <dgm:prSet/>
      <dgm:spPr/>
      <dgm:t>
        <a:bodyPr/>
        <a:lstStyle/>
        <a:p>
          <a:endParaRPr lang="en-US"/>
        </a:p>
      </dgm:t>
    </dgm:pt>
    <dgm:pt modelId="{CB27C5FC-E94E-4103-A6B5-6387E5A845A9}" type="pres">
      <dgm:prSet presAssocID="{ED78A12E-6AAF-4CED-BA50-2F0F531D960B}" presName="root" presStyleCnt="0">
        <dgm:presLayoutVars>
          <dgm:dir/>
          <dgm:resizeHandles val="exact"/>
        </dgm:presLayoutVars>
      </dgm:prSet>
      <dgm:spPr/>
    </dgm:pt>
    <dgm:pt modelId="{1997E93F-4CC0-47C4-83BF-C019E5D16AE9}" type="pres">
      <dgm:prSet presAssocID="{40394074-E94E-40C3-AE74-61DBF5B4842A}" presName="compNode" presStyleCnt="0"/>
      <dgm:spPr/>
    </dgm:pt>
    <dgm:pt modelId="{C29D1F93-0205-4B47-9CD0-734D73463A9E}" type="pres">
      <dgm:prSet presAssocID="{40394074-E94E-40C3-AE74-61DBF5B4842A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28AD218-5366-484E-9821-FF5F123BD3D0}" type="pres">
      <dgm:prSet presAssocID="{40394074-E94E-40C3-AE74-61DBF5B4842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C8098C3-B7D0-4F42-8372-85D3742BD90B}" type="pres">
      <dgm:prSet presAssocID="{40394074-E94E-40C3-AE74-61DBF5B4842A}" presName="spaceRect" presStyleCnt="0"/>
      <dgm:spPr/>
    </dgm:pt>
    <dgm:pt modelId="{BF6E6EA4-C86E-40CA-85B9-1CBE4D48E21A}" type="pres">
      <dgm:prSet presAssocID="{40394074-E94E-40C3-AE74-61DBF5B4842A}" presName="textRect" presStyleLbl="revTx" presStyleIdx="0" presStyleCnt="6" custScaleX="117541" custLinFactNeighborX="-394" custLinFactNeighborY="-44044">
        <dgm:presLayoutVars>
          <dgm:chMax val="1"/>
          <dgm:chPref val="1"/>
        </dgm:presLayoutVars>
      </dgm:prSet>
      <dgm:spPr/>
    </dgm:pt>
    <dgm:pt modelId="{0F66B090-4FB1-418A-ABE9-442492B043A9}" type="pres">
      <dgm:prSet presAssocID="{09EDB5E0-8C19-46B9-90BA-C7AD351573B9}" presName="sibTrans" presStyleCnt="0"/>
      <dgm:spPr/>
    </dgm:pt>
    <dgm:pt modelId="{6AAD7ED1-D136-4527-B2EE-546198F11B1B}" type="pres">
      <dgm:prSet presAssocID="{A75F32AE-6361-4739-9E8B-B6673248BFF3}" presName="compNode" presStyleCnt="0"/>
      <dgm:spPr/>
    </dgm:pt>
    <dgm:pt modelId="{66CDD59A-2F45-4D69-9101-9D2A80C5A304}" type="pres">
      <dgm:prSet presAssocID="{A75F32AE-6361-4739-9E8B-B6673248BFF3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BAC957A-8F24-49CA-8B93-40296AB12E28}" type="pres">
      <dgm:prSet presAssocID="{A75F32AE-6361-4739-9E8B-B6673248BFF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CFACF14-8CB1-4730-8E5A-E5844524E3D8}" type="pres">
      <dgm:prSet presAssocID="{A75F32AE-6361-4739-9E8B-B6673248BFF3}" presName="spaceRect" presStyleCnt="0"/>
      <dgm:spPr/>
    </dgm:pt>
    <dgm:pt modelId="{D671D97E-1E32-4A90-8297-1499FE087348}" type="pres">
      <dgm:prSet presAssocID="{A75F32AE-6361-4739-9E8B-B6673248BFF3}" presName="textRect" presStyleLbl="revTx" presStyleIdx="1" presStyleCnt="6" custScaleX="117541" custLinFactNeighborX="-394" custLinFactNeighborY="-44044">
        <dgm:presLayoutVars>
          <dgm:chMax val="1"/>
          <dgm:chPref val="1"/>
        </dgm:presLayoutVars>
      </dgm:prSet>
      <dgm:spPr/>
    </dgm:pt>
    <dgm:pt modelId="{3BA99A0F-ECC4-461B-90AA-655D0B6364F6}" type="pres">
      <dgm:prSet presAssocID="{0EFEAC89-2961-4C63-8E76-D1913A3B8E07}" presName="sibTrans" presStyleCnt="0"/>
      <dgm:spPr/>
    </dgm:pt>
    <dgm:pt modelId="{AEFFD1F2-1E30-4DA8-8599-9B0C7CD6E103}" type="pres">
      <dgm:prSet presAssocID="{942D83F7-89ED-4D7D-BD44-2238806F29AD}" presName="compNode" presStyleCnt="0"/>
      <dgm:spPr/>
    </dgm:pt>
    <dgm:pt modelId="{38CBE673-B5B6-45B5-9FF2-818D20E16864}" type="pres">
      <dgm:prSet presAssocID="{942D83F7-89ED-4D7D-BD44-2238806F29AD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2E71C9E-64E6-4059-9B7E-BDFAA5367B1F}" type="pres">
      <dgm:prSet presAssocID="{942D83F7-89ED-4D7D-BD44-2238806F29A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71E193B-4EB8-4D5F-B74D-45EFE34F29A0}" type="pres">
      <dgm:prSet presAssocID="{942D83F7-89ED-4D7D-BD44-2238806F29AD}" presName="spaceRect" presStyleCnt="0"/>
      <dgm:spPr/>
    </dgm:pt>
    <dgm:pt modelId="{755F4BA7-3F12-40E5-B7C5-71F908BBDE56}" type="pres">
      <dgm:prSet presAssocID="{942D83F7-89ED-4D7D-BD44-2238806F29AD}" presName="textRect" presStyleLbl="revTx" presStyleIdx="2" presStyleCnt="6" custScaleX="117541" custLinFactNeighborX="-394" custLinFactNeighborY="-44044">
        <dgm:presLayoutVars>
          <dgm:chMax val="1"/>
          <dgm:chPref val="1"/>
        </dgm:presLayoutVars>
      </dgm:prSet>
      <dgm:spPr/>
    </dgm:pt>
    <dgm:pt modelId="{923C94AD-F938-48D7-A3AC-6A126C8C9573}" type="pres">
      <dgm:prSet presAssocID="{77536DF6-5C46-4E2B-B3ED-4C6D3A9908B8}" presName="sibTrans" presStyleCnt="0"/>
      <dgm:spPr/>
    </dgm:pt>
    <dgm:pt modelId="{19F86C14-4043-441F-8138-EF46724D7189}" type="pres">
      <dgm:prSet presAssocID="{39112D79-2FEC-4E25-80A7-30C71374B36B}" presName="compNode" presStyleCnt="0"/>
      <dgm:spPr/>
    </dgm:pt>
    <dgm:pt modelId="{FE98DD86-3D37-46F8-97DA-AC4794222ADE}" type="pres">
      <dgm:prSet presAssocID="{39112D79-2FEC-4E25-80A7-30C71374B36B}" presName="iconBgRect" presStyleLbl="bgShp" presStyleIdx="3" presStyleCnt="6" custLinFactNeighborX="1241" custLinFactNeighborY="-41493"/>
      <dgm:spPr>
        <a:prstGeom prst="round2DiagRect">
          <a:avLst>
            <a:gd name="adj1" fmla="val 29727"/>
            <a:gd name="adj2" fmla="val 0"/>
          </a:avLst>
        </a:prstGeom>
        <a:solidFill>
          <a:srgbClr val="E6CCCF"/>
        </a:solidFill>
      </dgm:spPr>
    </dgm:pt>
    <dgm:pt modelId="{7E8A92FA-565A-4A22-98F3-51EB7065AC24}" type="pres">
      <dgm:prSet presAssocID="{39112D79-2FEC-4E25-80A7-30C71374B36B}" presName="iconRect" presStyleLbl="node1" presStyleIdx="3" presStyleCnt="6" custLinFactNeighborX="2162" custLinFactNeighborY="-7231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"/>
        </a:ext>
      </dgm:extLst>
    </dgm:pt>
    <dgm:pt modelId="{C546AEC7-7146-44CD-BFA9-575DD6F1865A}" type="pres">
      <dgm:prSet presAssocID="{39112D79-2FEC-4E25-80A7-30C71374B36B}" presName="spaceRect" presStyleCnt="0"/>
      <dgm:spPr/>
    </dgm:pt>
    <dgm:pt modelId="{B68D6C7B-FF0E-4928-B815-31A6B7920DFD}" type="pres">
      <dgm:prSet presAssocID="{39112D79-2FEC-4E25-80A7-30C71374B36B}" presName="textRect" presStyleLbl="revTx" presStyleIdx="3" presStyleCnt="6" custScaleX="117541" custLinFactNeighborX="292" custLinFactNeighborY="-97685">
        <dgm:presLayoutVars>
          <dgm:chMax val="1"/>
          <dgm:chPref val="1"/>
        </dgm:presLayoutVars>
      </dgm:prSet>
      <dgm:spPr/>
    </dgm:pt>
    <dgm:pt modelId="{5BC7D7C5-3CE3-469F-9967-9BD5CCA45A4E}" type="pres">
      <dgm:prSet presAssocID="{B937840C-36FF-46F1-BAE2-34F74C871338}" presName="sibTrans" presStyleCnt="0"/>
      <dgm:spPr/>
    </dgm:pt>
    <dgm:pt modelId="{1D432C1F-90D9-47B5-A03B-6795B0AFCADF}" type="pres">
      <dgm:prSet presAssocID="{5FCF5CF9-9BA5-4F77-843A-A1D684089522}" presName="compNode" presStyleCnt="0"/>
      <dgm:spPr/>
    </dgm:pt>
    <dgm:pt modelId="{F097F7C9-71C2-4B3A-B127-46BF04E0DF7C}" type="pres">
      <dgm:prSet presAssocID="{5FCF5CF9-9BA5-4F77-843A-A1D684089522}" presName="iconBgRect" presStyleLbl="bgShp" presStyleIdx="4" presStyleCnt="6" custLinFactNeighborX="1241" custLinFactNeighborY="-41493"/>
      <dgm:spPr>
        <a:prstGeom prst="round2DiagRect">
          <a:avLst>
            <a:gd name="adj1" fmla="val 29727"/>
            <a:gd name="adj2" fmla="val 0"/>
          </a:avLst>
        </a:prstGeom>
        <a:solidFill>
          <a:srgbClr val="E6CCCF"/>
        </a:solidFill>
      </dgm:spPr>
    </dgm:pt>
    <dgm:pt modelId="{261D29EE-953E-4445-8E67-C565C7BAA349}" type="pres">
      <dgm:prSet presAssocID="{5FCF5CF9-9BA5-4F77-843A-A1D684089522}" presName="iconRect" presStyleLbl="node1" presStyleIdx="4" presStyleCnt="6" custLinFactNeighborX="2162" custLinFactNeighborY="-7231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E6CCCF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Ui Ux"/>
        </a:ext>
      </dgm:extLst>
    </dgm:pt>
    <dgm:pt modelId="{AA50A513-2EAE-4E06-AF53-50BBFFBDFF37}" type="pres">
      <dgm:prSet presAssocID="{5FCF5CF9-9BA5-4F77-843A-A1D684089522}" presName="spaceRect" presStyleCnt="0"/>
      <dgm:spPr/>
    </dgm:pt>
    <dgm:pt modelId="{1777BDAB-CC1F-4662-906A-ABE5C5E3122C}" type="pres">
      <dgm:prSet presAssocID="{5FCF5CF9-9BA5-4F77-843A-A1D684089522}" presName="textRect" presStyleLbl="revTx" presStyleIdx="4" presStyleCnt="6" custScaleX="117541" custLinFactY="-13261" custLinFactNeighborX="2044" custLinFactNeighborY="-100000">
        <dgm:presLayoutVars>
          <dgm:chMax val="1"/>
          <dgm:chPref val="1"/>
        </dgm:presLayoutVars>
      </dgm:prSet>
      <dgm:spPr/>
    </dgm:pt>
    <dgm:pt modelId="{CFA00434-E01A-496E-8260-B4824886F92D}" type="pres">
      <dgm:prSet presAssocID="{BE36CEA1-E830-4831-A4CF-574AFE2DA186}" presName="sibTrans" presStyleCnt="0"/>
      <dgm:spPr/>
    </dgm:pt>
    <dgm:pt modelId="{2F27D884-E027-4E2A-9DCE-7A6FD3FF2804}" type="pres">
      <dgm:prSet presAssocID="{30590B27-6A06-4947-9623-3BBBE08FAEB6}" presName="compNode" presStyleCnt="0"/>
      <dgm:spPr/>
    </dgm:pt>
    <dgm:pt modelId="{48B7DA1D-2BE4-48CA-9B9F-6A3F171C146E}" type="pres">
      <dgm:prSet presAssocID="{30590B27-6A06-4947-9623-3BBBE08FAEB6}" presName="iconBgRect" presStyleLbl="bgShp" presStyleIdx="5" presStyleCnt="6" custLinFactNeighborX="1241" custLinFactNeighborY="-41493"/>
      <dgm:spPr>
        <a:prstGeom prst="round2DiagRect">
          <a:avLst>
            <a:gd name="adj1" fmla="val 29727"/>
            <a:gd name="adj2" fmla="val 0"/>
          </a:avLst>
        </a:prstGeom>
        <a:solidFill>
          <a:srgbClr val="E6CCCF"/>
        </a:solidFill>
      </dgm:spPr>
    </dgm:pt>
    <dgm:pt modelId="{7505AFE4-FD8F-418C-B5B9-F8A2E91303DE}" type="pres">
      <dgm:prSet presAssocID="{30590B27-6A06-4947-9623-3BBBE08FAEB6}" presName="iconRect" presStyleLbl="node1" presStyleIdx="5" presStyleCnt="6" custLinFactNeighborX="2162" custLinFactNeighborY="-7231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BAD2FE3-BEF5-4ECB-99EE-C8E00CCB4F31}" type="pres">
      <dgm:prSet presAssocID="{30590B27-6A06-4947-9623-3BBBE08FAEB6}" presName="spaceRect" presStyleCnt="0"/>
      <dgm:spPr/>
    </dgm:pt>
    <dgm:pt modelId="{787685CD-ED2C-4E02-BB45-8ECF6FF98C25}" type="pres">
      <dgm:prSet presAssocID="{30590B27-6A06-4947-9623-3BBBE08FAEB6}" presName="textRect" presStyleLbl="revTx" presStyleIdx="5" presStyleCnt="6" custScaleX="117541" custLinFactNeighborX="3220" custLinFactNeighborY="-95677">
        <dgm:presLayoutVars>
          <dgm:chMax val="1"/>
          <dgm:chPref val="1"/>
        </dgm:presLayoutVars>
      </dgm:prSet>
      <dgm:spPr/>
    </dgm:pt>
  </dgm:ptLst>
  <dgm:cxnLst>
    <dgm:cxn modelId="{47BD5B06-F3BC-4527-A94E-87D8FAA32F74}" type="presOf" srcId="{30590B27-6A06-4947-9623-3BBBE08FAEB6}" destId="{787685CD-ED2C-4E02-BB45-8ECF6FF98C25}" srcOrd="0" destOrd="0" presId="urn:microsoft.com/office/officeart/2018/5/layout/IconLeafLabelList"/>
    <dgm:cxn modelId="{873A0E33-F4EA-4A30-9125-1A68441D4C84}" srcId="{ED78A12E-6AAF-4CED-BA50-2F0F531D960B}" destId="{40394074-E94E-40C3-AE74-61DBF5B4842A}" srcOrd="0" destOrd="0" parTransId="{E54DF28F-1559-4C1B-BB2B-0720F0FFD7BD}" sibTransId="{09EDB5E0-8C19-46B9-90BA-C7AD351573B9}"/>
    <dgm:cxn modelId="{31DA953E-1B51-4DB4-8A5D-D81963E6B541}" srcId="{ED78A12E-6AAF-4CED-BA50-2F0F531D960B}" destId="{5FCF5CF9-9BA5-4F77-843A-A1D684089522}" srcOrd="4" destOrd="0" parTransId="{1B7A86BF-042D-4B3E-AB0A-D13B821F6754}" sibTransId="{BE36CEA1-E830-4831-A4CF-574AFE2DA186}"/>
    <dgm:cxn modelId="{FCAAC066-9C1D-420D-B6D2-73C7469C1AAD}" type="presOf" srcId="{942D83F7-89ED-4D7D-BD44-2238806F29AD}" destId="{755F4BA7-3F12-40E5-B7C5-71F908BBDE56}" srcOrd="0" destOrd="0" presId="urn:microsoft.com/office/officeart/2018/5/layout/IconLeafLabelList"/>
    <dgm:cxn modelId="{DCEE6D4F-437D-4016-87B2-A84577FD19F3}" srcId="{ED78A12E-6AAF-4CED-BA50-2F0F531D960B}" destId="{39112D79-2FEC-4E25-80A7-30C71374B36B}" srcOrd="3" destOrd="0" parTransId="{D3B76B35-2F8E-4A8E-BA21-8E755F2EEA84}" sibTransId="{B937840C-36FF-46F1-BAE2-34F74C871338}"/>
    <dgm:cxn modelId="{7732B9AC-AA60-46C3-9B71-6FB919B66B62}" type="presOf" srcId="{39112D79-2FEC-4E25-80A7-30C71374B36B}" destId="{B68D6C7B-FF0E-4928-B815-31A6B7920DFD}" srcOrd="0" destOrd="0" presId="urn:microsoft.com/office/officeart/2018/5/layout/IconLeafLabelList"/>
    <dgm:cxn modelId="{274E18AF-3655-4234-8CD1-F4F8515E2C3E}" type="presOf" srcId="{ED78A12E-6AAF-4CED-BA50-2F0F531D960B}" destId="{CB27C5FC-E94E-4103-A6B5-6387E5A845A9}" srcOrd="0" destOrd="0" presId="urn:microsoft.com/office/officeart/2018/5/layout/IconLeafLabelList"/>
    <dgm:cxn modelId="{7C1CD0B2-9BED-4008-B68F-0461BD6BC688}" srcId="{ED78A12E-6AAF-4CED-BA50-2F0F531D960B}" destId="{942D83F7-89ED-4D7D-BD44-2238806F29AD}" srcOrd="2" destOrd="0" parTransId="{62C41B3F-35A0-4A4A-9A71-C5FBDF42F85E}" sibTransId="{77536DF6-5C46-4E2B-B3ED-4C6D3A9908B8}"/>
    <dgm:cxn modelId="{F306A7BB-B40C-4742-B587-DFB4C66F6EA5}" type="presOf" srcId="{40394074-E94E-40C3-AE74-61DBF5B4842A}" destId="{BF6E6EA4-C86E-40CA-85B9-1CBE4D48E21A}" srcOrd="0" destOrd="0" presId="urn:microsoft.com/office/officeart/2018/5/layout/IconLeafLabelList"/>
    <dgm:cxn modelId="{EDE463CA-ABCD-42B8-A091-BDF09474466B}" type="presOf" srcId="{5FCF5CF9-9BA5-4F77-843A-A1D684089522}" destId="{1777BDAB-CC1F-4662-906A-ABE5C5E3122C}" srcOrd="0" destOrd="0" presId="urn:microsoft.com/office/officeart/2018/5/layout/IconLeafLabelList"/>
    <dgm:cxn modelId="{1A406DD3-DBE6-40E1-B069-BB1BA198C8D6}" srcId="{ED78A12E-6AAF-4CED-BA50-2F0F531D960B}" destId="{30590B27-6A06-4947-9623-3BBBE08FAEB6}" srcOrd="5" destOrd="0" parTransId="{9E749D65-361B-4386-882B-1F986B0D8CBB}" sibTransId="{878EFE2E-A506-4919-953F-5C8CC77D7E5D}"/>
    <dgm:cxn modelId="{2C6560DB-4F7F-4A09-996A-222FF1C4A684}" srcId="{ED78A12E-6AAF-4CED-BA50-2F0F531D960B}" destId="{A75F32AE-6361-4739-9E8B-B6673248BFF3}" srcOrd="1" destOrd="0" parTransId="{5984D05D-D225-469D-B42F-6F5F1BB3977F}" sibTransId="{0EFEAC89-2961-4C63-8E76-D1913A3B8E07}"/>
    <dgm:cxn modelId="{FDC641FC-B4F0-40BF-9056-0552A9B924F2}" type="presOf" srcId="{A75F32AE-6361-4739-9E8B-B6673248BFF3}" destId="{D671D97E-1E32-4A90-8297-1499FE087348}" srcOrd="0" destOrd="0" presId="urn:microsoft.com/office/officeart/2018/5/layout/IconLeafLabelList"/>
    <dgm:cxn modelId="{06269AF8-B719-4277-85E6-9AD573F801D9}" type="presParOf" srcId="{CB27C5FC-E94E-4103-A6B5-6387E5A845A9}" destId="{1997E93F-4CC0-47C4-83BF-C019E5D16AE9}" srcOrd="0" destOrd="0" presId="urn:microsoft.com/office/officeart/2018/5/layout/IconLeafLabelList"/>
    <dgm:cxn modelId="{C8D40A7A-CBC9-443E-9EE8-F66FA08E8099}" type="presParOf" srcId="{1997E93F-4CC0-47C4-83BF-C019E5D16AE9}" destId="{C29D1F93-0205-4B47-9CD0-734D73463A9E}" srcOrd="0" destOrd="0" presId="urn:microsoft.com/office/officeart/2018/5/layout/IconLeafLabelList"/>
    <dgm:cxn modelId="{767443B8-A50E-41D3-A727-CEB83400EE56}" type="presParOf" srcId="{1997E93F-4CC0-47C4-83BF-C019E5D16AE9}" destId="{728AD218-5366-484E-9821-FF5F123BD3D0}" srcOrd="1" destOrd="0" presId="urn:microsoft.com/office/officeart/2018/5/layout/IconLeafLabelList"/>
    <dgm:cxn modelId="{17C3EA7B-53CE-40DA-86F1-1BAB2623E0FD}" type="presParOf" srcId="{1997E93F-4CC0-47C4-83BF-C019E5D16AE9}" destId="{5C8098C3-B7D0-4F42-8372-85D3742BD90B}" srcOrd="2" destOrd="0" presId="urn:microsoft.com/office/officeart/2018/5/layout/IconLeafLabelList"/>
    <dgm:cxn modelId="{9FBB707A-F3C1-48B6-8C1C-53C9205660DF}" type="presParOf" srcId="{1997E93F-4CC0-47C4-83BF-C019E5D16AE9}" destId="{BF6E6EA4-C86E-40CA-85B9-1CBE4D48E21A}" srcOrd="3" destOrd="0" presId="urn:microsoft.com/office/officeart/2018/5/layout/IconLeafLabelList"/>
    <dgm:cxn modelId="{B246AB4B-4982-4131-8BD9-107CD72A85C9}" type="presParOf" srcId="{CB27C5FC-E94E-4103-A6B5-6387E5A845A9}" destId="{0F66B090-4FB1-418A-ABE9-442492B043A9}" srcOrd="1" destOrd="0" presId="urn:microsoft.com/office/officeart/2018/5/layout/IconLeafLabelList"/>
    <dgm:cxn modelId="{D393FA54-2FFE-46B6-83E1-6D6C337E702D}" type="presParOf" srcId="{CB27C5FC-E94E-4103-A6B5-6387E5A845A9}" destId="{6AAD7ED1-D136-4527-B2EE-546198F11B1B}" srcOrd="2" destOrd="0" presId="urn:microsoft.com/office/officeart/2018/5/layout/IconLeafLabelList"/>
    <dgm:cxn modelId="{73132A7D-88E6-4B3F-B984-2394352BAAAF}" type="presParOf" srcId="{6AAD7ED1-D136-4527-B2EE-546198F11B1B}" destId="{66CDD59A-2F45-4D69-9101-9D2A80C5A304}" srcOrd="0" destOrd="0" presId="urn:microsoft.com/office/officeart/2018/5/layout/IconLeafLabelList"/>
    <dgm:cxn modelId="{2416ED1D-8B79-40E1-939F-C6FE747B14C2}" type="presParOf" srcId="{6AAD7ED1-D136-4527-B2EE-546198F11B1B}" destId="{CBAC957A-8F24-49CA-8B93-40296AB12E28}" srcOrd="1" destOrd="0" presId="urn:microsoft.com/office/officeart/2018/5/layout/IconLeafLabelList"/>
    <dgm:cxn modelId="{3FAF861F-B9F2-4EA2-BED8-89C164EC0FBA}" type="presParOf" srcId="{6AAD7ED1-D136-4527-B2EE-546198F11B1B}" destId="{ACFACF14-8CB1-4730-8E5A-E5844524E3D8}" srcOrd="2" destOrd="0" presId="urn:microsoft.com/office/officeart/2018/5/layout/IconLeafLabelList"/>
    <dgm:cxn modelId="{860042C9-429E-4504-AFBF-5D4874D2EB86}" type="presParOf" srcId="{6AAD7ED1-D136-4527-B2EE-546198F11B1B}" destId="{D671D97E-1E32-4A90-8297-1499FE087348}" srcOrd="3" destOrd="0" presId="urn:microsoft.com/office/officeart/2018/5/layout/IconLeafLabelList"/>
    <dgm:cxn modelId="{4ECA051D-1E1B-4A42-BFF8-D94C79F904F7}" type="presParOf" srcId="{CB27C5FC-E94E-4103-A6B5-6387E5A845A9}" destId="{3BA99A0F-ECC4-461B-90AA-655D0B6364F6}" srcOrd="3" destOrd="0" presId="urn:microsoft.com/office/officeart/2018/5/layout/IconLeafLabelList"/>
    <dgm:cxn modelId="{4C65AEB7-BBE1-488C-AB75-FF0D56EBC040}" type="presParOf" srcId="{CB27C5FC-E94E-4103-A6B5-6387E5A845A9}" destId="{AEFFD1F2-1E30-4DA8-8599-9B0C7CD6E103}" srcOrd="4" destOrd="0" presId="urn:microsoft.com/office/officeart/2018/5/layout/IconLeafLabelList"/>
    <dgm:cxn modelId="{31D9F16D-EF54-4699-83D0-21BC0FB6D7B3}" type="presParOf" srcId="{AEFFD1F2-1E30-4DA8-8599-9B0C7CD6E103}" destId="{38CBE673-B5B6-45B5-9FF2-818D20E16864}" srcOrd="0" destOrd="0" presId="urn:microsoft.com/office/officeart/2018/5/layout/IconLeafLabelList"/>
    <dgm:cxn modelId="{52EF6A31-56D0-4F0B-A2D6-60F45FC9B73D}" type="presParOf" srcId="{AEFFD1F2-1E30-4DA8-8599-9B0C7CD6E103}" destId="{B2E71C9E-64E6-4059-9B7E-BDFAA5367B1F}" srcOrd="1" destOrd="0" presId="urn:microsoft.com/office/officeart/2018/5/layout/IconLeafLabelList"/>
    <dgm:cxn modelId="{B91432F7-53C7-4FF5-AF8A-BC42152E004B}" type="presParOf" srcId="{AEFFD1F2-1E30-4DA8-8599-9B0C7CD6E103}" destId="{D71E193B-4EB8-4D5F-B74D-45EFE34F29A0}" srcOrd="2" destOrd="0" presId="urn:microsoft.com/office/officeart/2018/5/layout/IconLeafLabelList"/>
    <dgm:cxn modelId="{93EE8F69-B649-43BC-A326-A67B9BB6568E}" type="presParOf" srcId="{AEFFD1F2-1E30-4DA8-8599-9B0C7CD6E103}" destId="{755F4BA7-3F12-40E5-B7C5-71F908BBDE56}" srcOrd="3" destOrd="0" presId="urn:microsoft.com/office/officeart/2018/5/layout/IconLeafLabelList"/>
    <dgm:cxn modelId="{07628641-9340-4B36-8847-3EF0B92187D1}" type="presParOf" srcId="{CB27C5FC-E94E-4103-A6B5-6387E5A845A9}" destId="{923C94AD-F938-48D7-A3AC-6A126C8C9573}" srcOrd="5" destOrd="0" presId="urn:microsoft.com/office/officeart/2018/5/layout/IconLeafLabelList"/>
    <dgm:cxn modelId="{AA5A76EA-DD52-4A62-B15C-E8ABAACB10F7}" type="presParOf" srcId="{CB27C5FC-E94E-4103-A6B5-6387E5A845A9}" destId="{19F86C14-4043-441F-8138-EF46724D7189}" srcOrd="6" destOrd="0" presId="urn:microsoft.com/office/officeart/2018/5/layout/IconLeafLabelList"/>
    <dgm:cxn modelId="{F2B322FE-6BB8-4072-965A-6282DB60BE6E}" type="presParOf" srcId="{19F86C14-4043-441F-8138-EF46724D7189}" destId="{FE98DD86-3D37-46F8-97DA-AC4794222ADE}" srcOrd="0" destOrd="0" presId="urn:microsoft.com/office/officeart/2018/5/layout/IconLeafLabelList"/>
    <dgm:cxn modelId="{E27507F7-930B-4DDD-923E-5EB71F54BFB3}" type="presParOf" srcId="{19F86C14-4043-441F-8138-EF46724D7189}" destId="{7E8A92FA-565A-4A22-98F3-51EB7065AC24}" srcOrd="1" destOrd="0" presId="urn:microsoft.com/office/officeart/2018/5/layout/IconLeafLabelList"/>
    <dgm:cxn modelId="{0B6184EC-1E2F-44E9-A690-AA0FA1782BE7}" type="presParOf" srcId="{19F86C14-4043-441F-8138-EF46724D7189}" destId="{C546AEC7-7146-44CD-BFA9-575DD6F1865A}" srcOrd="2" destOrd="0" presId="urn:microsoft.com/office/officeart/2018/5/layout/IconLeafLabelList"/>
    <dgm:cxn modelId="{96531C5A-486C-4020-B2FE-9CAD0B81FF10}" type="presParOf" srcId="{19F86C14-4043-441F-8138-EF46724D7189}" destId="{B68D6C7B-FF0E-4928-B815-31A6B7920DFD}" srcOrd="3" destOrd="0" presId="urn:microsoft.com/office/officeart/2018/5/layout/IconLeafLabelList"/>
    <dgm:cxn modelId="{E715465D-D060-4D6B-973E-10FC35391D65}" type="presParOf" srcId="{CB27C5FC-E94E-4103-A6B5-6387E5A845A9}" destId="{5BC7D7C5-3CE3-469F-9967-9BD5CCA45A4E}" srcOrd="7" destOrd="0" presId="urn:microsoft.com/office/officeart/2018/5/layout/IconLeafLabelList"/>
    <dgm:cxn modelId="{CDAC4D2A-AFAE-465B-B992-4BAD8C555792}" type="presParOf" srcId="{CB27C5FC-E94E-4103-A6B5-6387E5A845A9}" destId="{1D432C1F-90D9-47B5-A03B-6795B0AFCADF}" srcOrd="8" destOrd="0" presId="urn:microsoft.com/office/officeart/2018/5/layout/IconLeafLabelList"/>
    <dgm:cxn modelId="{35E58622-F863-4A54-9DD6-543F94ABE4F3}" type="presParOf" srcId="{1D432C1F-90D9-47B5-A03B-6795B0AFCADF}" destId="{F097F7C9-71C2-4B3A-B127-46BF04E0DF7C}" srcOrd="0" destOrd="0" presId="urn:microsoft.com/office/officeart/2018/5/layout/IconLeafLabelList"/>
    <dgm:cxn modelId="{0BE7768C-D347-42C5-9E68-0CF90DEBF60D}" type="presParOf" srcId="{1D432C1F-90D9-47B5-A03B-6795B0AFCADF}" destId="{261D29EE-953E-4445-8E67-C565C7BAA349}" srcOrd="1" destOrd="0" presId="urn:microsoft.com/office/officeart/2018/5/layout/IconLeafLabelList"/>
    <dgm:cxn modelId="{198B6276-D0CF-434B-B0F1-F676258CBE30}" type="presParOf" srcId="{1D432C1F-90D9-47B5-A03B-6795B0AFCADF}" destId="{AA50A513-2EAE-4E06-AF53-50BBFFBDFF37}" srcOrd="2" destOrd="0" presId="urn:microsoft.com/office/officeart/2018/5/layout/IconLeafLabelList"/>
    <dgm:cxn modelId="{AF7117B1-AA9F-4920-8C67-87FE1919E5FB}" type="presParOf" srcId="{1D432C1F-90D9-47B5-A03B-6795B0AFCADF}" destId="{1777BDAB-CC1F-4662-906A-ABE5C5E3122C}" srcOrd="3" destOrd="0" presId="urn:microsoft.com/office/officeart/2018/5/layout/IconLeafLabelList"/>
    <dgm:cxn modelId="{FEA9794C-E4FE-46C2-B8F0-BA0D03168B70}" type="presParOf" srcId="{CB27C5FC-E94E-4103-A6B5-6387E5A845A9}" destId="{CFA00434-E01A-496E-8260-B4824886F92D}" srcOrd="9" destOrd="0" presId="urn:microsoft.com/office/officeart/2018/5/layout/IconLeafLabelList"/>
    <dgm:cxn modelId="{995BE418-7B7C-4823-9122-413D5CAAA645}" type="presParOf" srcId="{CB27C5FC-E94E-4103-A6B5-6387E5A845A9}" destId="{2F27D884-E027-4E2A-9DCE-7A6FD3FF2804}" srcOrd="10" destOrd="0" presId="urn:microsoft.com/office/officeart/2018/5/layout/IconLeafLabelList"/>
    <dgm:cxn modelId="{2386FA01-DE80-4A3D-9897-9F233723DB0E}" type="presParOf" srcId="{2F27D884-E027-4E2A-9DCE-7A6FD3FF2804}" destId="{48B7DA1D-2BE4-48CA-9B9F-6A3F171C146E}" srcOrd="0" destOrd="0" presId="urn:microsoft.com/office/officeart/2018/5/layout/IconLeafLabelList"/>
    <dgm:cxn modelId="{EDCB6CC7-676C-459B-8F94-736B140E63E3}" type="presParOf" srcId="{2F27D884-E027-4E2A-9DCE-7A6FD3FF2804}" destId="{7505AFE4-FD8F-418C-B5B9-F8A2E91303DE}" srcOrd="1" destOrd="0" presId="urn:microsoft.com/office/officeart/2018/5/layout/IconLeafLabelList"/>
    <dgm:cxn modelId="{505856C3-25FF-494D-8BB4-70BF0678904E}" type="presParOf" srcId="{2F27D884-E027-4E2A-9DCE-7A6FD3FF2804}" destId="{7BAD2FE3-BEF5-4ECB-99EE-C8E00CCB4F31}" srcOrd="2" destOrd="0" presId="urn:microsoft.com/office/officeart/2018/5/layout/IconLeafLabelList"/>
    <dgm:cxn modelId="{69663BC6-1AC9-4BAE-B7F9-A0D04517684B}" type="presParOf" srcId="{2F27D884-E027-4E2A-9DCE-7A6FD3FF2804}" destId="{787685CD-ED2C-4E02-BB45-8ECF6FF98C2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D1F93-0205-4B47-9CD0-734D73463A9E}">
      <dsp:nvSpPr>
        <dsp:cNvPr id="0" name=""/>
        <dsp:cNvSpPr/>
      </dsp:nvSpPr>
      <dsp:spPr>
        <a:xfrm>
          <a:off x="1176977" y="186613"/>
          <a:ext cx="1236491" cy="12364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D218-5366-484E-9821-FF5F123BD3D0}">
      <dsp:nvSpPr>
        <dsp:cNvPr id="0" name=""/>
        <dsp:cNvSpPr/>
      </dsp:nvSpPr>
      <dsp:spPr>
        <a:xfrm>
          <a:off x="1440492" y="450128"/>
          <a:ext cx="709462" cy="7094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E6EA4-C86E-40CA-85B9-1CBE4D48E21A}">
      <dsp:nvSpPr>
        <dsp:cNvPr id="0" name=""/>
        <dsp:cNvSpPr/>
      </dsp:nvSpPr>
      <dsp:spPr>
        <a:xfrm>
          <a:off x="595938" y="1441574"/>
          <a:ext cx="238259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2800" b="1" kern="1200">
              <a:latin typeface="Agency FB" panose="020B0503020202020204" pitchFamily="34" charset="0"/>
              <a:cs typeface="Aharoni" panose="020B0604020202020204" pitchFamily="2" charset="-79"/>
            </a:rPr>
            <a:t>Memory Management</a:t>
          </a:r>
          <a:endParaRPr lang="en-US" sz="2800" b="1" kern="1200">
            <a:latin typeface="Agency FB" panose="020B0503020202020204" pitchFamily="34" charset="0"/>
            <a:cs typeface="Aharoni" panose="020B0604020202020204" pitchFamily="2" charset="-79"/>
          </a:endParaRPr>
        </a:p>
      </dsp:txBody>
      <dsp:txXfrm>
        <a:off x="595938" y="1441574"/>
        <a:ext cx="2382596" cy="832500"/>
      </dsp:txXfrm>
    </dsp:sp>
    <dsp:sp modelId="{66CDD59A-2F45-4D69-9101-9D2A80C5A304}">
      <dsp:nvSpPr>
        <dsp:cNvPr id="0" name=""/>
        <dsp:cNvSpPr/>
      </dsp:nvSpPr>
      <dsp:spPr>
        <a:xfrm>
          <a:off x="3914305" y="186613"/>
          <a:ext cx="1236491" cy="12364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C957A-8F24-49CA-8B93-40296AB12E28}">
      <dsp:nvSpPr>
        <dsp:cNvPr id="0" name=""/>
        <dsp:cNvSpPr/>
      </dsp:nvSpPr>
      <dsp:spPr>
        <a:xfrm>
          <a:off x="4177819" y="450128"/>
          <a:ext cx="709462" cy="7094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1D97E-1E32-4A90-8297-1499FE087348}">
      <dsp:nvSpPr>
        <dsp:cNvPr id="0" name=""/>
        <dsp:cNvSpPr/>
      </dsp:nvSpPr>
      <dsp:spPr>
        <a:xfrm>
          <a:off x="3333266" y="1441574"/>
          <a:ext cx="238259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2800" b="1" kern="1200">
              <a:latin typeface="Agency FB" panose="020B0503020202020204" pitchFamily="34" charset="0"/>
            </a:rPr>
            <a:t>Processor Management</a:t>
          </a:r>
          <a:endParaRPr lang="en-US" sz="2800" b="1" kern="1200">
            <a:latin typeface="Agency FB" panose="020B0503020202020204" pitchFamily="34" charset="0"/>
          </a:endParaRPr>
        </a:p>
      </dsp:txBody>
      <dsp:txXfrm>
        <a:off x="3333266" y="1441574"/>
        <a:ext cx="2382596" cy="832500"/>
      </dsp:txXfrm>
    </dsp:sp>
    <dsp:sp modelId="{38CBE673-B5B6-45B5-9FF2-818D20E16864}">
      <dsp:nvSpPr>
        <dsp:cNvPr id="0" name=""/>
        <dsp:cNvSpPr/>
      </dsp:nvSpPr>
      <dsp:spPr>
        <a:xfrm>
          <a:off x="6651633" y="186613"/>
          <a:ext cx="1236491" cy="1236491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71C9E-64E6-4059-9B7E-BDFAA5367B1F}">
      <dsp:nvSpPr>
        <dsp:cNvPr id="0" name=""/>
        <dsp:cNvSpPr/>
      </dsp:nvSpPr>
      <dsp:spPr>
        <a:xfrm>
          <a:off x="6915147" y="450128"/>
          <a:ext cx="709462" cy="7094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F4BA7-3F12-40E5-B7C5-71F908BBDE56}">
      <dsp:nvSpPr>
        <dsp:cNvPr id="0" name=""/>
        <dsp:cNvSpPr/>
      </dsp:nvSpPr>
      <dsp:spPr>
        <a:xfrm>
          <a:off x="6070593" y="1441574"/>
          <a:ext cx="238259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2800" b="1" kern="1200">
              <a:latin typeface="Agency FB" panose="020B0503020202020204" pitchFamily="34" charset="0"/>
            </a:rPr>
            <a:t>File Management</a:t>
          </a:r>
          <a:endParaRPr lang="en-US" sz="2800" b="1" kern="1200">
            <a:latin typeface="Agency FB" panose="020B0503020202020204" pitchFamily="34" charset="0"/>
          </a:endParaRPr>
        </a:p>
      </dsp:txBody>
      <dsp:txXfrm>
        <a:off x="6070593" y="1441574"/>
        <a:ext cx="2382596" cy="832500"/>
      </dsp:txXfrm>
    </dsp:sp>
    <dsp:sp modelId="{FE98DD86-3D37-46F8-97DA-AC4794222ADE}">
      <dsp:nvSpPr>
        <dsp:cNvPr id="0" name=""/>
        <dsp:cNvSpPr/>
      </dsp:nvSpPr>
      <dsp:spPr>
        <a:xfrm>
          <a:off x="1192322" y="2634442"/>
          <a:ext cx="1236491" cy="1236491"/>
        </a:xfrm>
        <a:prstGeom prst="round2DiagRect">
          <a:avLst>
            <a:gd name="adj1" fmla="val 29727"/>
            <a:gd name="adj2" fmla="val 0"/>
          </a:avLst>
        </a:prstGeom>
        <a:solidFill>
          <a:srgbClr val="E6C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A92FA-565A-4A22-98F3-51EB7065AC24}">
      <dsp:nvSpPr>
        <dsp:cNvPr id="0" name=""/>
        <dsp:cNvSpPr/>
      </dsp:nvSpPr>
      <dsp:spPr>
        <a:xfrm>
          <a:off x="1455830" y="2897959"/>
          <a:ext cx="709462" cy="7094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68D6C7B-FF0E-4928-B815-31A6B7920DFD}">
      <dsp:nvSpPr>
        <dsp:cNvPr id="0" name=""/>
        <dsp:cNvSpPr/>
      </dsp:nvSpPr>
      <dsp:spPr>
        <a:xfrm>
          <a:off x="609844" y="3955899"/>
          <a:ext cx="238259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2800" b="1" kern="1200">
              <a:latin typeface="Agency FB" panose="020B0503020202020204" pitchFamily="34" charset="0"/>
            </a:rPr>
            <a:t>Device Management</a:t>
          </a:r>
          <a:endParaRPr lang="en-US" sz="2800" b="1" kern="1200">
            <a:latin typeface="Agency FB" panose="020B0503020202020204" pitchFamily="34" charset="0"/>
          </a:endParaRPr>
        </a:p>
      </dsp:txBody>
      <dsp:txXfrm>
        <a:off x="609844" y="3955899"/>
        <a:ext cx="2382596" cy="832500"/>
      </dsp:txXfrm>
    </dsp:sp>
    <dsp:sp modelId="{F097F7C9-71C2-4B3A-B127-46BF04E0DF7C}">
      <dsp:nvSpPr>
        <dsp:cNvPr id="0" name=""/>
        <dsp:cNvSpPr/>
      </dsp:nvSpPr>
      <dsp:spPr>
        <a:xfrm>
          <a:off x="3929650" y="2634442"/>
          <a:ext cx="1236491" cy="1236491"/>
        </a:xfrm>
        <a:prstGeom prst="round2DiagRect">
          <a:avLst>
            <a:gd name="adj1" fmla="val 29727"/>
            <a:gd name="adj2" fmla="val 0"/>
          </a:avLst>
        </a:prstGeom>
        <a:solidFill>
          <a:srgbClr val="E6C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D29EE-953E-4445-8E67-C565C7BAA349}">
      <dsp:nvSpPr>
        <dsp:cNvPr id="0" name=""/>
        <dsp:cNvSpPr/>
      </dsp:nvSpPr>
      <dsp:spPr>
        <a:xfrm>
          <a:off x="4193158" y="2897959"/>
          <a:ext cx="709462" cy="709462"/>
        </a:xfrm>
        <a:prstGeom prst="rect">
          <a:avLst/>
        </a:prstGeom>
        <a:solidFill>
          <a:srgbClr val="E6CCCF"/>
        </a:solidFill>
        <a:ln w="15875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1777BDAB-CC1F-4662-906A-ABE5C5E3122C}">
      <dsp:nvSpPr>
        <dsp:cNvPr id="0" name=""/>
        <dsp:cNvSpPr/>
      </dsp:nvSpPr>
      <dsp:spPr>
        <a:xfrm>
          <a:off x="3382685" y="3826229"/>
          <a:ext cx="238259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000" b="1" kern="1200">
            <a:latin typeface="Agency FB" panose="020B0503020202020204" pitchFamily="34" charset="0"/>
          </a:endParaRPr>
        </a:p>
      </dsp:txBody>
      <dsp:txXfrm>
        <a:off x="3382685" y="3826229"/>
        <a:ext cx="2382596" cy="832500"/>
      </dsp:txXfrm>
    </dsp:sp>
    <dsp:sp modelId="{48B7DA1D-2BE4-48CA-9B9F-6A3F171C146E}">
      <dsp:nvSpPr>
        <dsp:cNvPr id="0" name=""/>
        <dsp:cNvSpPr/>
      </dsp:nvSpPr>
      <dsp:spPr>
        <a:xfrm>
          <a:off x="6666977" y="2634442"/>
          <a:ext cx="1236491" cy="1236491"/>
        </a:xfrm>
        <a:prstGeom prst="round2DiagRect">
          <a:avLst>
            <a:gd name="adj1" fmla="val 29727"/>
            <a:gd name="adj2" fmla="val 0"/>
          </a:avLst>
        </a:prstGeom>
        <a:solidFill>
          <a:srgbClr val="E6CCC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5AFE4-FD8F-418C-B5B9-F8A2E91303DE}">
      <dsp:nvSpPr>
        <dsp:cNvPr id="0" name=""/>
        <dsp:cNvSpPr/>
      </dsp:nvSpPr>
      <dsp:spPr>
        <a:xfrm>
          <a:off x="6930486" y="2897959"/>
          <a:ext cx="709462" cy="7094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787685CD-ED2C-4E02-BB45-8ECF6FF98C25}">
      <dsp:nvSpPr>
        <dsp:cNvPr id="0" name=""/>
        <dsp:cNvSpPr/>
      </dsp:nvSpPr>
      <dsp:spPr>
        <a:xfrm>
          <a:off x="6143850" y="3972616"/>
          <a:ext cx="2382596" cy="83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MY" sz="2800" b="1" kern="1200">
              <a:latin typeface="Agency FB" panose="020B0503020202020204" pitchFamily="34" charset="0"/>
            </a:rPr>
            <a:t>Security Management</a:t>
          </a:r>
          <a:endParaRPr lang="en-US" sz="2800" b="1" kern="1200">
            <a:latin typeface="Agency FB" panose="020B0503020202020204" pitchFamily="34" charset="0"/>
          </a:endParaRPr>
        </a:p>
      </dsp:txBody>
      <dsp:txXfrm>
        <a:off x="6143850" y="3972616"/>
        <a:ext cx="2382596" cy="83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5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4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4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0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1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9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04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3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15.svg"/><Relationship Id="rId4" Type="http://schemas.openxmlformats.org/officeDocument/2006/relationships/image" Target="../media/image67.sv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image" Target="../media/image82.svg"/><Relationship Id="rId4" Type="http://schemas.openxmlformats.org/officeDocument/2006/relationships/image" Target="../media/image76.svg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91.svg"/><Relationship Id="rId4" Type="http://schemas.openxmlformats.org/officeDocument/2006/relationships/image" Target="../media/image85.svg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32FB-4206-474F-A812-B47D2E10E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06" y="625058"/>
            <a:ext cx="5532328" cy="1830584"/>
          </a:xfrm>
        </p:spPr>
        <p:txBody>
          <a:bodyPr>
            <a:noAutofit/>
          </a:bodyPr>
          <a:lstStyle/>
          <a:p>
            <a:r>
              <a:rPr lang="en-US" sz="6000" err="1"/>
              <a:t>ChapteR</a:t>
            </a:r>
            <a:r>
              <a:rPr lang="en-US" sz="6000"/>
              <a:t> 4</a:t>
            </a:r>
            <a:br>
              <a:rPr lang="en-US" sz="4800"/>
            </a:br>
            <a:r>
              <a:rPr lang="en-US" sz="4800"/>
              <a:t>SYSTEM SOFTWARE</a:t>
            </a:r>
            <a:endParaRPr lang="en-MY" sz="4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E6D1A-C218-4BF5-BA61-8F7FDFE3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206" y="3299055"/>
            <a:ext cx="5829360" cy="2722149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3200" b="1" u="sng"/>
              <a:t>Group member:</a:t>
            </a:r>
          </a:p>
          <a:p>
            <a:pPr>
              <a:lnSpc>
                <a:spcPct val="100000"/>
              </a:lnSpc>
            </a:pPr>
            <a:r>
              <a:rPr lang="en-MY" sz="2400" b="1">
                <a:solidFill>
                  <a:srgbClr val="B867EF"/>
                </a:solidFill>
              </a:rPr>
              <a:t>- LAI YEE JEN</a:t>
            </a:r>
          </a:p>
          <a:p>
            <a:pPr>
              <a:lnSpc>
                <a:spcPct val="100000"/>
              </a:lnSpc>
            </a:pPr>
            <a:r>
              <a:rPr lang="en-MY" sz="2400" b="1">
                <a:solidFill>
                  <a:srgbClr val="B867EF"/>
                </a:solidFill>
              </a:rPr>
              <a:t>- THAM CHUAN YEW</a:t>
            </a:r>
          </a:p>
          <a:p>
            <a:pPr>
              <a:lnSpc>
                <a:spcPct val="100000"/>
              </a:lnSpc>
            </a:pPr>
            <a:r>
              <a:rPr lang="en-MY" sz="2400" b="1">
                <a:solidFill>
                  <a:srgbClr val="B867EF"/>
                </a:solidFill>
              </a:rPr>
              <a:t>- MUHAMMAD ZAKI MUFTHI</a:t>
            </a:r>
          </a:p>
          <a:p>
            <a:pPr>
              <a:lnSpc>
                <a:spcPct val="100000"/>
              </a:lnSpc>
            </a:pPr>
            <a:r>
              <a:rPr lang="en-MY" sz="2400" b="1">
                <a:solidFill>
                  <a:srgbClr val="B867EF"/>
                </a:solidFill>
              </a:rPr>
              <a:t>- MUHAMMAD SABIQ AHSAN</a:t>
            </a:r>
          </a:p>
          <a:p>
            <a:endParaRPr lang="en-MY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0598A20-E3B8-4788-89DB-1EC8B431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4" y="1352550"/>
            <a:ext cx="3209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7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6CF5EC-CB52-4804-B08E-54A50758CEE2}"/>
              </a:ext>
            </a:extLst>
          </p:cNvPr>
          <p:cNvSpPr txBox="1"/>
          <p:nvPr/>
        </p:nvSpPr>
        <p:spPr>
          <a:xfrm>
            <a:off x="4536075" y="289679"/>
            <a:ext cx="729456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Whitney"/>
              </a:rPr>
              <a:t>5. BOOTING AND APPLICATION </a:t>
            </a:r>
          </a:p>
          <a:p>
            <a:r>
              <a:rPr lang="en-US" sz="3600">
                <a:latin typeface="Whitney"/>
              </a:rPr>
              <a:t>MANAGEMENT</a:t>
            </a:r>
            <a:endParaRPr lang="en-US" sz="3600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starts-up and restarts the computer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runs application and multitask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foreground and background applications</a:t>
            </a:r>
          </a:p>
          <a:p>
            <a:pPr marL="457200" indent="-457200">
              <a:buFont typeface="Arial"/>
              <a:buChar char="•"/>
            </a:pPr>
            <a:endParaRPr lang="en-US">
              <a:latin typeface="Gill Sans 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8475A-39D6-4001-A01F-7D525A139CF0}"/>
              </a:ext>
            </a:extLst>
          </p:cNvPr>
          <p:cNvSpPr txBox="1"/>
          <p:nvPr/>
        </p:nvSpPr>
        <p:spPr>
          <a:xfrm>
            <a:off x="1444083" y="3239562"/>
            <a:ext cx="7897880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Whitney"/>
              </a:rPr>
              <a:t>6. SECURITY MANAGEMENT</a:t>
            </a:r>
            <a:endParaRPr lang="en-US"/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secure and protect the computer system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internal and external security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Whitney"/>
              </a:rPr>
              <a:t>protects against unauthorized access, system threats, program threats</a:t>
            </a:r>
          </a:p>
        </p:txBody>
      </p:sp>
      <p:sp>
        <p:nvSpPr>
          <p:cNvPr id="2" name="Rectangle 1" descr="Ui Ux">
            <a:extLst>
              <a:ext uri="{FF2B5EF4-FFF2-40B4-BE49-F238E27FC236}">
                <a16:creationId xmlns:a16="http://schemas.microsoft.com/office/drawing/2014/main" id="{995D0453-16E3-4599-8CB1-C26D0C81D549}"/>
              </a:ext>
            </a:extLst>
          </p:cNvPr>
          <p:cNvSpPr/>
          <p:nvPr/>
        </p:nvSpPr>
        <p:spPr>
          <a:xfrm>
            <a:off x="1444082" y="433547"/>
            <a:ext cx="2469185" cy="246918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 descr="Lock">
            <a:extLst>
              <a:ext uri="{FF2B5EF4-FFF2-40B4-BE49-F238E27FC236}">
                <a16:creationId xmlns:a16="http://schemas.microsoft.com/office/drawing/2014/main" id="{3DA22DB0-5B48-45EA-9B9F-7DAD17F95B6B}"/>
              </a:ext>
            </a:extLst>
          </p:cNvPr>
          <p:cNvSpPr/>
          <p:nvPr/>
        </p:nvSpPr>
        <p:spPr>
          <a:xfrm>
            <a:off x="8845427" y="3392395"/>
            <a:ext cx="2464321" cy="246432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4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A65F-95B4-48E6-B186-46D133CC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TWO TYPES OF OPERATING SYSTEM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54D4-82C9-411F-B2B8-B0C74148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952" y="1707550"/>
            <a:ext cx="3210656" cy="1224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3200"/>
              <a:t>MOBILE 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B0B60D-ED83-4093-85AA-949E51E2DA9A}"/>
              </a:ext>
            </a:extLst>
          </p:cNvPr>
          <p:cNvSpPr txBox="1">
            <a:spLocks/>
          </p:cNvSpPr>
          <p:nvPr/>
        </p:nvSpPr>
        <p:spPr>
          <a:xfrm>
            <a:off x="6801171" y="1622708"/>
            <a:ext cx="3440820" cy="139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rgbClr val="B71E42"/>
                </a:solidFill>
              </a:rPr>
              <a:t>2.</a:t>
            </a:r>
            <a:r>
              <a:rPr lang="en-US" sz="3200"/>
              <a:t>   DESKTOP OS</a:t>
            </a:r>
          </a:p>
        </p:txBody>
      </p:sp>
      <p:pic>
        <p:nvPicPr>
          <p:cNvPr id="8" name="Picture 2" descr="Desktop microsoft os screen technology windows icon - Social Media Logos Ii  Flat Colorful">
            <a:extLst>
              <a:ext uri="{FF2B5EF4-FFF2-40B4-BE49-F238E27FC236}">
                <a16:creationId xmlns:a16="http://schemas.microsoft.com/office/drawing/2014/main" id="{A0F564BF-C306-4199-BB74-2D1B3EBDC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53" y="2319642"/>
            <a:ext cx="3716855" cy="371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2F9C8D3-8F63-4F8E-8C89-D4CC4F0A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52" y="3057889"/>
            <a:ext cx="3100476" cy="17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0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atch Clip: Super Mario Bros. Gameplay - Best of Gaming! | Prime Video">
            <a:extLst>
              <a:ext uri="{FF2B5EF4-FFF2-40B4-BE49-F238E27FC236}">
                <a16:creationId xmlns:a16="http://schemas.microsoft.com/office/drawing/2014/main" id="{410CBF70-D2CE-4E7C-B6C0-427703543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6" t="13366" r="31007"/>
          <a:stretch/>
        </p:blipFill>
        <p:spPr bwMode="auto">
          <a:xfrm>
            <a:off x="9316720" y="1249680"/>
            <a:ext cx="1686560" cy="35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hone In Hand PNG Image | Phone template, Best smartphone, Iphone phone  cases">
            <a:extLst>
              <a:ext uri="{FF2B5EF4-FFF2-40B4-BE49-F238E27FC236}">
                <a16:creationId xmlns:a16="http://schemas.microsoft.com/office/drawing/2014/main" id="{7BBD7560-D005-44F6-81F7-3CB64AFE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95" y="1046991"/>
            <a:ext cx="3983358" cy="50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6B095-4EA3-4E99-B754-CFFA63B9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394" y="703856"/>
            <a:ext cx="6862339" cy="563586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3000" u="sng"/>
              <a:t>ANDROID OS</a:t>
            </a:r>
          </a:p>
          <a:p>
            <a:r>
              <a:rPr lang="en-US" sz="2400">
                <a:latin typeface="Whitney"/>
              </a:rPr>
              <a:t>developed by Google and Open Handset Alliance in 2008</a:t>
            </a:r>
          </a:p>
          <a:p>
            <a:r>
              <a:rPr lang="en-US" sz="2400">
                <a:latin typeface="Whitney"/>
              </a:rPr>
              <a:t>designed for touchscreen mobile devices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Whitney"/>
              </a:rPr>
              <a:t>free and open source </a:t>
            </a:r>
          </a:p>
          <a:p>
            <a:pPr>
              <a:lnSpc>
                <a:spcPct val="110000"/>
              </a:lnSpc>
            </a:pPr>
            <a:endParaRPr lang="en-US" sz="2400">
              <a:latin typeface="Whitney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000">
                <a:solidFill>
                  <a:srgbClr val="B9284A"/>
                </a:solidFill>
              </a:rPr>
              <a:t>2.   </a:t>
            </a:r>
            <a:r>
              <a:rPr lang="en-US" sz="3000" u="sng"/>
              <a:t>iOS</a:t>
            </a:r>
          </a:p>
          <a:p>
            <a:r>
              <a:rPr lang="en-US" sz="2400">
                <a:latin typeface="Whitney"/>
              </a:rPr>
              <a:t>developed by Apple in 2007</a:t>
            </a:r>
          </a:p>
          <a:p>
            <a:r>
              <a:rPr lang="en-US" sz="2400">
                <a:latin typeface="Whitney"/>
              </a:rPr>
              <a:t>exclusive for Apple's hardware</a:t>
            </a:r>
          </a:p>
          <a:p>
            <a:r>
              <a:rPr lang="en-US" sz="2400">
                <a:latin typeface="Whitney"/>
              </a:rPr>
              <a:t>second-most widely installed OS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267F93-A571-4412-9642-25915AAC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2" y="3429000"/>
            <a:ext cx="602424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9A5834-2A95-4C3F-B9F2-07D3F79048C6}"/>
              </a:ext>
            </a:extLst>
          </p:cNvPr>
          <p:cNvSpPr txBox="1"/>
          <p:nvPr/>
        </p:nvSpPr>
        <p:spPr>
          <a:xfrm>
            <a:off x="9505362" y="6211669"/>
            <a:ext cx="272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MOBILE OS</a:t>
            </a:r>
            <a:endParaRPr lang="en-MY" sz="36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3" descr="A picture containing wheel&#10;&#10;Description automatically generated">
            <a:extLst>
              <a:ext uri="{FF2B5EF4-FFF2-40B4-BE49-F238E27FC236}">
                <a16:creationId xmlns:a16="http://schemas.microsoft.com/office/drawing/2014/main" id="{171B4887-4CC9-41D8-91C1-FD625FBA1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792" y="72405"/>
            <a:ext cx="1332471" cy="8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7BEF-0E0D-4914-9BDA-5DF860E4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00AF-6EEE-4EE5-A4EC-4B4C70A84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Whitney"/>
              </a:rPr>
              <a:t>developed by Microsoft Corporation in 1985</a:t>
            </a:r>
          </a:p>
          <a:p>
            <a:r>
              <a:rPr lang="en-US" sz="2400">
                <a:latin typeface="Whitney"/>
              </a:rPr>
              <a:t>most-widely used desktop OS</a:t>
            </a:r>
          </a:p>
          <a:p>
            <a:r>
              <a:rPr lang="en-US" sz="2400">
                <a:latin typeface="Whitney"/>
              </a:rPr>
              <a:t>supports almost every application</a:t>
            </a:r>
          </a:p>
          <a:p>
            <a:r>
              <a:rPr lang="en-US" sz="2400">
                <a:latin typeface="Whitney"/>
              </a:rPr>
              <a:t>supports high-end gaming technology</a:t>
            </a:r>
          </a:p>
          <a:p>
            <a:endParaRPr lang="en-US" sz="2400">
              <a:latin typeface="Whitney"/>
            </a:endParaRP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70EB1-E524-41B0-ADE0-5D4B527520BF}"/>
              </a:ext>
            </a:extLst>
          </p:cNvPr>
          <p:cNvSpPr txBox="1"/>
          <p:nvPr/>
        </p:nvSpPr>
        <p:spPr>
          <a:xfrm>
            <a:off x="9222557" y="6211669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DESKTOP OS</a:t>
            </a:r>
            <a:endParaRPr lang="en-MY" sz="36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43CC3A8-C6A8-48EF-8150-AE6DBFA4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">
            <a:off x="8359280" y="2319964"/>
            <a:ext cx="2566640" cy="2548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picture containing table, photo, paper, covered&#10;&#10;Description automatically generated">
            <a:extLst>
              <a:ext uri="{FF2B5EF4-FFF2-40B4-BE49-F238E27FC236}">
                <a16:creationId xmlns:a16="http://schemas.microsoft.com/office/drawing/2014/main" id="{D20D39E7-9324-4BE9-AD8A-EEC23330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332">
            <a:off x="376025" y="4634379"/>
            <a:ext cx="1920473" cy="1920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E222F9-2A9F-4B8E-9C6E-15EE9003C2BA}"/>
              </a:ext>
            </a:extLst>
          </p:cNvPr>
          <p:cNvSpPr txBox="1"/>
          <p:nvPr/>
        </p:nvSpPr>
        <p:spPr>
          <a:xfrm rot="451569">
            <a:off x="8767498" y="4853034"/>
            <a:ext cx="115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Whitney"/>
              </a:rPr>
              <a:t>Bill Gates</a:t>
            </a:r>
            <a:endParaRPr lang="en-MY" sz="2000">
              <a:latin typeface="Whitney"/>
            </a:endParaRPr>
          </a:p>
        </p:txBody>
      </p:sp>
    </p:spTree>
    <p:extLst>
      <p:ext uri="{BB962C8B-B14F-4D97-AF65-F5344CB8AC3E}">
        <p14:creationId xmlns:p14="http://schemas.microsoft.com/office/powerpoint/2010/main" val="199983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6516-0221-4996-A4E1-407D7456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0CD2-BC86-4EBD-9338-0860D73B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6" name="Picture 12" descr="How to retrieve missing desktop icons in Windows 10 - CCM">
            <a:extLst>
              <a:ext uri="{FF2B5EF4-FFF2-40B4-BE49-F238E27FC236}">
                <a16:creationId xmlns:a16="http://schemas.microsoft.com/office/drawing/2014/main" id="{B7D169BF-6EF5-4BE3-B794-9E88A172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4" y="429370"/>
            <a:ext cx="10670292" cy="59992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6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4A7F-0A29-4B26-8156-12CBD8B4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>
                <a:latin typeface="Whitney"/>
              </a:rPr>
              <a:t>developed by Apple in 2001</a:t>
            </a:r>
          </a:p>
          <a:p>
            <a:r>
              <a:rPr lang="en-MY" sz="2400">
                <a:latin typeface="Whitney"/>
              </a:rPr>
              <a:t>second most-widely used OS</a:t>
            </a:r>
          </a:p>
          <a:p>
            <a:r>
              <a:rPr lang="en-MY" sz="2400">
                <a:latin typeface="Whitney"/>
              </a:rPr>
              <a:t>high security system</a:t>
            </a:r>
          </a:p>
          <a:p>
            <a:r>
              <a:rPr lang="en-MY" sz="2400">
                <a:solidFill>
                  <a:srgbClr val="111111"/>
                </a:solidFill>
                <a:latin typeface="Whitney"/>
              </a:rPr>
              <a:t>s</a:t>
            </a:r>
            <a:r>
              <a:rPr lang="en-MY" sz="2400" i="0">
                <a:solidFill>
                  <a:srgbClr val="111111"/>
                </a:solidFill>
                <a:effectLst/>
                <a:latin typeface="Whitney"/>
              </a:rPr>
              <a:t>imple yet </a:t>
            </a:r>
            <a:r>
              <a:rPr lang="en-MY" sz="2400">
                <a:solidFill>
                  <a:srgbClr val="111111"/>
                </a:solidFill>
                <a:latin typeface="Whitney"/>
              </a:rPr>
              <a:t>elegant </a:t>
            </a:r>
            <a:r>
              <a:rPr lang="en-MY" sz="2400" i="0">
                <a:solidFill>
                  <a:srgbClr val="111111"/>
                </a:solidFill>
                <a:effectLst/>
                <a:latin typeface="Whitney"/>
              </a:rPr>
              <a:t>interface and displays</a:t>
            </a:r>
          </a:p>
          <a:p>
            <a:endParaRPr lang="en-MY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8C44C0-4424-4D63-9C1B-18F9C3EC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/>
              <a:t>MAC OS</a:t>
            </a:r>
            <a:endParaRPr lang="en-MY" sz="4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14BFF-A0DC-4614-8A41-688046A87A5B}"/>
              </a:ext>
            </a:extLst>
          </p:cNvPr>
          <p:cNvSpPr txBox="1"/>
          <p:nvPr/>
        </p:nvSpPr>
        <p:spPr>
          <a:xfrm>
            <a:off x="9222557" y="6211669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DESKTOP OS</a:t>
            </a:r>
            <a:endParaRPr lang="en-MY" sz="36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Mac OS Logo PNG Transparent &amp; SVG Vector - Freebie Supply">
            <a:extLst>
              <a:ext uri="{FF2B5EF4-FFF2-40B4-BE49-F238E27FC236}">
                <a16:creationId xmlns:a16="http://schemas.microsoft.com/office/drawing/2014/main" id="{7538B82E-328F-4477-BD8E-D3302830E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432">
            <a:off x="766235" y="4422243"/>
            <a:ext cx="2088204" cy="20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A8FEEA01-F1F6-4C9D-8E56-CB10D153F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8" r="15969" b="676"/>
          <a:stretch/>
        </p:blipFill>
        <p:spPr>
          <a:xfrm rot="-480000">
            <a:off x="7940432" y="2473149"/>
            <a:ext cx="2555931" cy="2033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E24F3-C3FD-4C29-9DCD-FB4088EC095C}"/>
              </a:ext>
            </a:extLst>
          </p:cNvPr>
          <p:cNvSpPr txBox="1"/>
          <p:nvPr/>
        </p:nvSpPr>
        <p:spPr>
          <a:xfrm rot="21245207">
            <a:off x="8807872" y="4476273"/>
            <a:ext cx="13023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Steve Jobs</a:t>
            </a:r>
          </a:p>
        </p:txBody>
      </p:sp>
    </p:spTree>
    <p:extLst>
      <p:ext uri="{BB962C8B-B14F-4D97-AF65-F5344CB8AC3E}">
        <p14:creationId xmlns:p14="http://schemas.microsoft.com/office/powerpoint/2010/main" val="403554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188C-A942-4C41-A13D-9D92B7AD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CB15-223C-4FC4-9779-917A7360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150135F-24A7-4804-8553-FD6985EB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46" y="254301"/>
            <a:ext cx="9917708" cy="61985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07-BB35-4917-A8AE-F2C7D0D8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err="1"/>
              <a:t>LInux</a:t>
            </a:r>
            <a:endParaRPr lang="en-MY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38EEB-8283-4FE8-8017-3F13F0462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>
                <a:solidFill>
                  <a:srgbClr val="202122"/>
                </a:solidFill>
                <a:effectLst/>
                <a:latin typeface="Whitney"/>
              </a:rPr>
              <a:t>developed </a:t>
            </a:r>
            <a:r>
              <a:rPr lang="en-MY" sz="2400" b="0" i="0">
                <a:solidFill>
                  <a:srgbClr val="202122"/>
                </a:solidFill>
                <a:effectLst/>
                <a:latin typeface="Whitney"/>
              </a:rPr>
              <a:t>by </a:t>
            </a:r>
            <a:r>
              <a:rPr lang="en-MY" sz="2400" b="0" i="0" u="none" strike="noStrike">
                <a:effectLst/>
                <a:latin typeface="Whitney"/>
              </a:rPr>
              <a:t>Linus Torvalds </a:t>
            </a:r>
            <a:r>
              <a:rPr lang="en-US" sz="2400" b="0" i="0">
                <a:solidFill>
                  <a:srgbClr val="202122"/>
                </a:solidFill>
                <a:effectLst/>
                <a:latin typeface="Whitney"/>
              </a:rPr>
              <a:t>in 1991</a:t>
            </a:r>
            <a:endParaRPr lang="en-US" sz="2400" b="0" i="0">
              <a:effectLst/>
              <a:latin typeface="Whitney"/>
            </a:endParaRPr>
          </a:p>
          <a:p>
            <a:r>
              <a:rPr lang="en-US" sz="2400" b="0" i="0">
                <a:solidFill>
                  <a:srgbClr val="202122"/>
                </a:solidFill>
                <a:effectLst/>
                <a:latin typeface="Whitney"/>
              </a:rPr>
              <a:t>family of </a:t>
            </a:r>
            <a:r>
              <a:rPr lang="en-US" sz="2400" b="0" i="0" u="none" strike="noStrike">
                <a:effectLst/>
                <a:latin typeface="Whitney"/>
              </a:rPr>
              <a:t>open-source</a:t>
            </a:r>
            <a:r>
              <a:rPr lang="en-US" sz="2400" b="0" i="0">
                <a:effectLst/>
                <a:latin typeface="Whitney"/>
              </a:rPr>
              <a:t> </a:t>
            </a:r>
            <a:r>
              <a:rPr lang="en-US" sz="2400" b="0" i="0" u="none" strike="noStrike">
                <a:effectLst/>
                <a:latin typeface="Whitney"/>
              </a:rPr>
              <a:t>Unix-like</a:t>
            </a:r>
            <a:r>
              <a:rPr lang="en-US" sz="2400" b="0" i="0">
                <a:effectLst/>
                <a:latin typeface="Whitney"/>
              </a:rPr>
              <a:t> </a:t>
            </a:r>
            <a:r>
              <a:rPr lang="en-US" sz="2400" b="0" i="0" u="none" strike="noStrike">
                <a:effectLst/>
                <a:latin typeface="Whitney"/>
              </a:rPr>
              <a:t>operating systems</a:t>
            </a:r>
          </a:p>
          <a:p>
            <a:r>
              <a:rPr lang="en-US" sz="2400">
                <a:latin typeface="Whitney"/>
              </a:rPr>
              <a:t>highly customizable</a:t>
            </a:r>
          </a:p>
          <a:p>
            <a:r>
              <a:rPr lang="en-US" sz="2400">
                <a:latin typeface="Whitney"/>
              </a:rPr>
              <a:t>fast and easy installation</a:t>
            </a:r>
          </a:p>
          <a:p>
            <a:endParaRPr lang="en-MY">
              <a:latin typeface="Whitne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03501-997E-4801-9E20-27FAB89E847A}"/>
              </a:ext>
            </a:extLst>
          </p:cNvPr>
          <p:cNvSpPr txBox="1"/>
          <p:nvPr/>
        </p:nvSpPr>
        <p:spPr>
          <a:xfrm>
            <a:off x="9222557" y="6211669"/>
            <a:ext cx="303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DESKTOP OS</a:t>
            </a:r>
            <a:endParaRPr lang="en-MY" sz="36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8D7484-BC0C-4BD8-B0DE-E292EEC80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-984" r="-837" b="656"/>
          <a:stretch/>
        </p:blipFill>
        <p:spPr bwMode="auto">
          <a:xfrm rot="359540">
            <a:off x="8819278" y="2344003"/>
            <a:ext cx="2031917" cy="2586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9038F-2E28-47D0-A177-81921A297F89}"/>
              </a:ext>
            </a:extLst>
          </p:cNvPr>
          <p:cNvSpPr txBox="1"/>
          <p:nvPr/>
        </p:nvSpPr>
        <p:spPr>
          <a:xfrm rot="314011">
            <a:off x="8787825" y="4936354"/>
            <a:ext cx="193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b="0" i="0" u="none" strike="noStrike">
                <a:effectLst/>
                <a:latin typeface="Whitney"/>
              </a:rPr>
              <a:t>Linus Torvalds</a:t>
            </a:r>
            <a:endParaRPr lang="en-MY" sz="2000"/>
          </a:p>
        </p:txBody>
      </p:sp>
      <p:pic>
        <p:nvPicPr>
          <p:cNvPr id="1028" name="Picture 4" descr="Linux - Wikipedia">
            <a:extLst>
              <a:ext uri="{FF2B5EF4-FFF2-40B4-BE49-F238E27FC236}">
                <a16:creationId xmlns:a16="http://schemas.microsoft.com/office/drawing/2014/main" id="{2D27CF54-54CE-43BA-A326-730DA744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53">
            <a:off x="664826" y="4516542"/>
            <a:ext cx="1877673" cy="222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E14F7-F377-4403-80E2-2F1C76FBB8D3}"/>
              </a:ext>
            </a:extLst>
          </p:cNvPr>
          <p:cNvSpPr txBox="1"/>
          <p:nvPr/>
        </p:nvSpPr>
        <p:spPr>
          <a:xfrm rot="313621">
            <a:off x="1948237" y="4978777"/>
            <a:ext cx="193823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MY" sz="2000" b="0" i="0" u="none" strike="noStrike">
                <a:effectLst/>
                <a:latin typeface="Copperplate Gothic Bold"/>
              </a:rPr>
              <a:t>Hi ~</a:t>
            </a:r>
            <a:endParaRPr lang="en-MY" sz="2000">
              <a:latin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24116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623A-4209-484D-910F-7BCA8015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FF23-35D0-46BF-B6A0-24832D23A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122" name="Picture 2" descr="Linux Mint - Wikipedia">
            <a:extLst>
              <a:ext uri="{FF2B5EF4-FFF2-40B4-BE49-F238E27FC236}">
                <a16:creationId xmlns:a16="http://schemas.microsoft.com/office/drawing/2014/main" id="{9C770BC0-6A61-4D55-A41D-7F92C305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5" y="454160"/>
            <a:ext cx="10622079" cy="59749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8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004B-96CA-4AEC-80AC-81A2D826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400"/>
              <a:t>VIRTUALIZATION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AF3A-C97B-4667-B7B1-45E4B2F6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79440" cy="377232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Whitney"/>
                <a:ea typeface="+mn-lt"/>
                <a:cs typeface="+mn-lt"/>
              </a:rPr>
              <a:t>Run multiple operating systems on a physical machine</a:t>
            </a:r>
          </a:p>
          <a:p>
            <a:r>
              <a:rPr lang="en-US" sz="2400" dirty="0">
                <a:latin typeface="Whitney"/>
                <a:ea typeface="+mn-lt"/>
                <a:cs typeface="+mn-lt"/>
              </a:rPr>
              <a:t>Virtual machine appears as an independent computer</a:t>
            </a:r>
          </a:p>
          <a:p>
            <a:r>
              <a:rPr lang="en-US" sz="2400" b="1" u="sng" dirty="0">
                <a:latin typeface="Whitney"/>
              </a:rPr>
              <a:t>Examples of virtualization software: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Whitney"/>
              </a:rPr>
              <a:t>Parallels Desktop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Whitney"/>
              </a:rPr>
              <a:t>Oracle Virtualization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Whitney"/>
              </a:rPr>
              <a:t>Microsoft Hyper-V</a:t>
            </a:r>
          </a:p>
          <a:p>
            <a:pPr marL="457200" indent="-457200">
              <a:buAutoNum type="arabicPeriod"/>
            </a:pPr>
            <a:endParaRPr lang="en-US" sz="2400" b="1" u="sng" dirty="0">
              <a:latin typeface="Whitney"/>
            </a:endParaRPr>
          </a:p>
          <a:p>
            <a:pPr marL="914400" lvl="1" indent="-457200">
              <a:buAutoNum type="arabicPeriod"/>
            </a:pPr>
            <a:endParaRPr lang="en-US" sz="2400" dirty="0">
              <a:latin typeface="Whitney"/>
            </a:endParaRPr>
          </a:p>
          <a:p>
            <a:pPr marL="685800"/>
            <a:endParaRPr lang="en-US" sz="2400" dirty="0">
              <a:latin typeface="Gill Sans MT" panose="020B0502020104020203"/>
            </a:endParaRPr>
          </a:p>
          <a:p>
            <a:pPr marL="914400" lvl="1" indent="-457200">
              <a:buAutoNum type="arabicPeriod"/>
            </a:pPr>
            <a:endParaRPr lang="en-US" sz="2400" dirty="0">
              <a:latin typeface="Whitney"/>
            </a:endParaRPr>
          </a:p>
        </p:txBody>
      </p:sp>
      <p:pic>
        <p:nvPicPr>
          <p:cNvPr id="5" name="Graphic 4" descr="Illustrator">
            <a:extLst>
              <a:ext uri="{FF2B5EF4-FFF2-40B4-BE49-F238E27FC236}">
                <a16:creationId xmlns:a16="http://schemas.microsoft.com/office/drawing/2014/main" id="{540B4B59-C401-40BF-9C65-573B52D0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0363" y="213098"/>
            <a:ext cx="1640656" cy="1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2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7F38-35FF-4A5D-9207-A6A70E40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SYSTEM SOFTWARE</a:t>
            </a:r>
            <a:endParaRPr lang="en-MY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B087-692B-40B4-B80D-29EB448A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>
                <a:effectLst/>
                <a:latin typeface="Whitney"/>
              </a:rPr>
              <a:t>designed to run a computer’s hardware and application </a:t>
            </a:r>
            <a:r>
              <a:rPr lang="en-US" sz="2800">
                <a:latin typeface="Whitney"/>
              </a:rPr>
              <a:t>programs</a:t>
            </a:r>
          </a:p>
          <a:p>
            <a:r>
              <a:rPr lang="en-US" sz="2800" b="0" i="0">
                <a:effectLst/>
                <a:latin typeface="Whitney"/>
              </a:rPr>
              <a:t>runs independently and provides platform for running application software</a:t>
            </a:r>
          </a:p>
          <a:p>
            <a:r>
              <a:rPr lang="en-US" sz="2800" b="0" i="0">
                <a:effectLst/>
                <a:latin typeface="Whitney"/>
              </a:rPr>
              <a:t>installed on the computer when operating system is installed</a:t>
            </a:r>
          </a:p>
          <a:p>
            <a:pPr marL="0" indent="0">
              <a:buNone/>
            </a:pPr>
            <a:endParaRPr lang="en-US">
              <a:latin typeface="Whitney"/>
            </a:endParaRPr>
          </a:p>
        </p:txBody>
      </p:sp>
      <p:pic>
        <p:nvPicPr>
          <p:cNvPr id="4" name="Graphic 5" descr="Cloud Computing">
            <a:extLst>
              <a:ext uri="{FF2B5EF4-FFF2-40B4-BE49-F238E27FC236}">
                <a16:creationId xmlns:a16="http://schemas.microsoft.com/office/drawing/2014/main" id="{60933331-F620-43D4-85C8-01864C0F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9686" y="-41851"/>
            <a:ext cx="1885168" cy="18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5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F2381-F965-4A93-A9B4-C1AE6DE9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Utilities</a:t>
            </a:r>
            <a:endParaRPr lang="en-MY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1F08-C768-43A2-B47E-4C08CD40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r>
              <a:rPr lang="en-MY" sz="2400">
                <a:latin typeface="Whitney"/>
                <a:ea typeface="+mn-lt"/>
                <a:cs typeface="+mn-lt"/>
              </a:rPr>
              <a:t>analyse, configure, optimize or maintain a computer</a:t>
            </a:r>
          </a:p>
          <a:p>
            <a:r>
              <a:rPr lang="en-US" sz="2400">
                <a:latin typeface="Whitney"/>
              </a:rPr>
              <a:t>specialized programs to make computing easier </a:t>
            </a:r>
            <a:endParaRPr lang="en-MY" sz="2400">
              <a:latin typeface="Whitney"/>
            </a:endParaRPr>
          </a:p>
          <a:p>
            <a:r>
              <a:rPr lang="en-US" sz="2400" b="1" u="sng">
                <a:solidFill>
                  <a:srgbClr val="000000"/>
                </a:solidFill>
                <a:latin typeface="Whitney"/>
                <a:cs typeface="arial"/>
              </a:rPr>
              <a:t>Four main types of </a:t>
            </a:r>
            <a:r>
              <a:rPr lang="en-US" sz="2400" b="1" u="sng" err="1">
                <a:solidFill>
                  <a:srgbClr val="000000"/>
                </a:solidFill>
                <a:latin typeface="Whitney"/>
                <a:cs typeface="arial"/>
              </a:rPr>
              <a:t>ultilities</a:t>
            </a:r>
            <a:r>
              <a:rPr lang="en-US" sz="2400" b="1" u="sng">
                <a:solidFill>
                  <a:srgbClr val="000000"/>
                </a:solidFill>
                <a:latin typeface="Whitney"/>
                <a:cs typeface="arial"/>
              </a:rPr>
              <a:t>:</a:t>
            </a:r>
          </a:p>
          <a:p>
            <a:pPr marL="914400" lvl="1" indent="-457200">
              <a:buAutoNum type="arabicPeriod"/>
            </a:pPr>
            <a:r>
              <a:rPr lang="en-US" sz="2400">
                <a:solidFill>
                  <a:srgbClr val="000000"/>
                </a:solidFill>
                <a:latin typeface="Whitney"/>
                <a:cs typeface="arial"/>
              </a:rPr>
              <a:t>System utilities</a:t>
            </a:r>
          </a:p>
          <a:p>
            <a:pPr marL="914400" lvl="1" indent="-457200">
              <a:buAutoNum type="arabicPeriod"/>
            </a:pPr>
            <a:r>
              <a:rPr lang="en-US" sz="2400">
                <a:solidFill>
                  <a:srgbClr val="000000"/>
                </a:solidFill>
                <a:latin typeface="Whitney"/>
                <a:cs typeface="arial"/>
              </a:rPr>
              <a:t>Storage device management utilities</a:t>
            </a:r>
          </a:p>
          <a:p>
            <a:pPr marL="914400" lvl="1" indent="-457200">
              <a:buAutoNum type="arabicPeriod"/>
            </a:pPr>
            <a:r>
              <a:rPr lang="en-US" sz="2400">
                <a:solidFill>
                  <a:srgbClr val="000000"/>
                </a:solidFill>
                <a:latin typeface="Whitney"/>
                <a:cs typeface="arial"/>
              </a:rPr>
              <a:t>File management utilities</a:t>
            </a:r>
          </a:p>
          <a:p>
            <a:pPr marL="914400" lvl="1" indent="-457200">
              <a:buAutoNum type="arabicPeriod"/>
            </a:pPr>
            <a:r>
              <a:rPr lang="en-US" sz="2400">
                <a:solidFill>
                  <a:srgbClr val="000000"/>
                </a:solidFill>
                <a:latin typeface="Whitney"/>
                <a:cs typeface="arial"/>
              </a:rPr>
              <a:t>Miscellaneous utilities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Gill Sans MT"/>
              <a:cs typeface="arial"/>
            </a:endParaRPr>
          </a:p>
          <a:p>
            <a:endParaRPr lang="en-US">
              <a:solidFill>
                <a:srgbClr val="4D5156"/>
              </a:solidFill>
              <a:latin typeface="arial"/>
              <a:cs typeface="arial"/>
            </a:endParaRPr>
          </a:p>
          <a:p>
            <a:endParaRPr lang="en-MY"/>
          </a:p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421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A picture containing person, sitting, table, person&#10;&#10;Description automatically generated">
            <a:extLst>
              <a:ext uri="{FF2B5EF4-FFF2-40B4-BE49-F238E27FC236}">
                <a16:creationId xmlns:a16="http://schemas.microsoft.com/office/drawing/2014/main" id="{C085CB50-1179-46DB-84D7-227EE541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3" y="736571"/>
            <a:ext cx="11292212" cy="52909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raphic 4" descr="Tools">
            <a:extLst>
              <a:ext uri="{FF2B5EF4-FFF2-40B4-BE49-F238E27FC236}">
                <a16:creationId xmlns:a16="http://schemas.microsoft.com/office/drawing/2014/main" id="{6326342E-6174-4E51-A563-688C8009B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552" y="3949444"/>
            <a:ext cx="1127116" cy="1157865"/>
          </a:xfrm>
          <a:prstGeom prst="rect">
            <a:avLst/>
          </a:prstGeom>
        </p:spPr>
      </p:pic>
      <p:pic>
        <p:nvPicPr>
          <p:cNvPr id="10" name="Graphic 9" descr="Covid-19">
            <a:extLst>
              <a:ext uri="{FF2B5EF4-FFF2-40B4-BE49-F238E27FC236}">
                <a16:creationId xmlns:a16="http://schemas.microsoft.com/office/drawing/2014/main" id="{C9DC4FDF-F1C0-455A-B778-A92A9A71F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96078">
            <a:off x="1586497" y="980008"/>
            <a:ext cx="1659120" cy="1659120"/>
          </a:xfrm>
          <a:prstGeom prst="rect">
            <a:avLst/>
          </a:prstGeom>
        </p:spPr>
      </p:pic>
      <p:pic>
        <p:nvPicPr>
          <p:cNvPr id="11" name="Graphic 4" descr="Clipboard">
            <a:extLst>
              <a:ext uri="{FF2B5EF4-FFF2-40B4-BE49-F238E27FC236}">
                <a16:creationId xmlns:a16="http://schemas.microsoft.com/office/drawing/2014/main" id="{488976C7-E778-4D45-ABEA-AED7BF4AE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12468" y="3846647"/>
            <a:ext cx="1350979" cy="1371432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454456BD-6BC1-49F0-8F1E-E1DA4EEDDC0A}"/>
              </a:ext>
            </a:extLst>
          </p:cNvPr>
          <p:cNvSpPr/>
          <p:nvPr/>
        </p:nvSpPr>
        <p:spPr>
          <a:xfrm>
            <a:off x="9460875" y="1312148"/>
            <a:ext cx="373914" cy="68688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C6B5FE4F-149B-4F9E-B471-4BEB5AD73B6E}"/>
              </a:ext>
            </a:extLst>
          </p:cNvPr>
          <p:cNvSpPr/>
          <p:nvPr/>
        </p:nvSpPr>
        <p:spPr>
          <a:xfrm>
            <a:off x="8902972" y="1740880"/>
            <a:ext cx="1496415" cy="809157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72F6-8D3D-497A-AA1A-239D0CB4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Antivirus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03CF-B6C2-47AD-9027-359C9CE53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78708"/>
            <a:ext cx="9843357" cy="4076914"/>
          </a:xfrm>
        </p:spPr>
        <p:txBody>
          <a:bodyPr>
            <a:noAutofit/>
          </a:bodyPr>
          <a:lstStyle/>
          <a:p>
            <a:r>
              <a:rPr lang="en-US" sz="2400">
                <a:latin typeface="Whitney"/>
              </a:rPr>
              <a:t>prevent, detect and remove malware</a:t>
            </a:r>
          </a:p>
          <a:p>
            <a:r>
              <a:rPr lang="en-US" sz="2400">
                <a:latin typeface="Whitney"/>
              </a:rPr>
              <a:t>surfing hacked sites, downloading infected files, opening malicious email attachments</a:t>
            </a:r>
          </a:p>
          <a:p>
            <a:r>
              <a:rPr lang="en-US" sz="2400" b="1" u="sng">
                <a:latin typeface="Whitney"/>
              </a:rPr>
              <a:t>Examples of malwares:</a:t>
            </a:r>
            <a:r>
              <a:rPr lang="en-US" sz="2400">
                <a:latin typeface="Whitney"/>
              </a:rPr>
              <a:t> 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Adware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Spyware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Trojan 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Ransomware </a:t>
            </a:r>
          </a:p>
        </p:txBody>
      </p:sp>
      <p:pic>
        <p:nvPicPr>
          <p:cNvPr id="5" name="Graphic 4" descr="Covid-19">
            <a:extLst>
              <a:ext uri="{FF2B5EF4-FFF2-40B4-BE49-F238E27FC236}">
                <a16:creationId xmlns:a16="http://schemas.microsoft.com/office/drawing/2014/main" id="{455EE350-AAD3-4886-A778-60EDBF8E3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96078">
            <a:off x="9581569" y="33945"/>
            <a:ext cx="1899203" cy="18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76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0611-1070-4118-BB81-2B9970FF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Diagnostic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A9E-A998-4101-8E85-BB8E3BBF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01603" cy="3909900"/>
          </a:xfrm>
        </p:spPr>
        <p:txBody>
          <a:bodyPr>
            <a:normAutofit/>
          </a:bodyPr>
          <a:lstStyle/>
          <a:p>
            <a:r>
              <a:rPr lang="en-US" sz="2400">
                <a:latin typeface="Whitney"/>
                <a:ea typeface="+mn-lt"/>
                <a:cs typeface="+mn-lt"/>
              </a:rPr>
              <a:t>determines the operational status within the software, hardware in component</a:t>
            </a:r>
          </a:p>
          <a:p>
            <a:r>
              <a:rPr lang="en-US" sz="2400">
                <a:latin typeface="Whitney"/>
              </a:rPr>
              <a:t>troubleshoots the problems and provide guidance to user</a:t>
            </a:r>
          </a:p>
          <a:p>
            <a:r>
              <a:rPr lang="en-US" sz="2400" b="1" u="sng">
                <a:latin typeface="Whitney"/>
              </a:rPr>
              <a:t>Examples of programs: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Performance monitor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Reliability monitor</a:t>
            </a:r>
          </a:p>
          <a:p>
            <a:pPr marL="914400" lvl="1" indent="-457200">
              <a:buAutoNum type="arabicPeriod"/>
            </a:pPr>
            <a:r>
              <a:rPr lang="en-US" sz="2400" err="1">
                <a:latin typeface="Whitney"/>
              </a:rPr>
              <a:t>JScreenFix</a:t>
            </a:r>
            <a:endParaRPr lang="en-US" sz="2400">
              <a:latin typeface="Whitney"/>
            </a:endParaRPr>
          </a:p>
        </p:txBody>
      </p:sp>
      <p:pic>
        <p:nvPicPr>
          <p:cNvPr id="4" name="Graphic 4" descr="Tools">
            <a:extLst>
              <a:ext uri="{FF2B5EF4-FFF2-40B4-BE49-F238E27FC236}">
                <a16:creationId xmlns:a16="http://schemas.microsoft.com/office/drawing/2014/main" id="{9C3CD0C5-07FB-4857-A209-4F4B62A56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1127" y="285580"/>
            <a:ext cx="1388075" cy="14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1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48F5-7C73-4F14-9008-AA5EBE4D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Clipboard managers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BDDB-D5CE-45AA-8D77-E4D6D0E4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01604" cy="3836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  <a:ea typeface="+mn-lt"/>
                <a:cs typeface="+mn-lt"/>
              </a:rPr>
              <a:t>adds functionality to an operating system's clipboard</a:t>
            </a:r>
          </a:p>
          <a:p>
            <a:r>
              <a:rPr lang="en-US" sz="2400">
                <a:latin typeface="Whitney"/>
                <a:ea typeface="+mn-lt"/>
                <a:cs typeface="+mn-lt"/>
              </a:rPr>
              <a:t>store data copied to the clipboard and permits extended use of the data</a:t>
            </a:r>
          </a:p>
          <a:p>
            <a:r>
              <a:rPr lang="en-US" sz="2400" b="1" u="sng">
                <a:latin typeface="Whitney"/>
              </a:rPr>
              <a:t>Examples of features:</a:t>
            </a:r>
          </a:p>
          <a:p>
            <a:pPr marL="914400" lvl="1">
              <a:buAutoNum type="arabicPeriod"/>
            </a:pPr>
            <a:r>
              <a:rPr lang="en-US" sz="2400">
                <a:latin typeface="Whitney"/>
                <a:ea typeface="+mn-lt"/>
                <a:cs typeface="+mn-lt"/>
              </a:rPr>
              <a:t> Multiple buffers and the ability to merge, split, and edit their contents</a:t>
            </a:r>
            <a:endParaRPr lang="en-US" sz="2400" b="1" u="sng">
              <a:latin typeface="Whitney"/>
            </a:endParaRPr>
          </a:p>
          <a:p>
            <a:pPr marL="914400" lvl="1">
              <a:buAutoNum type="arabicPeriod"/>
            </a:pPr>
            <a:r>
              <a:rPr lang="en-US" sz="2400">
                <a:latin typeface="Whitney"/>
                <a:ea typeface="+mn-lt"/>
                <a:cs typeface="+mn-lt"/>
              </a:rPr>
              <a:t> Selecting which buffer "cut" or "copy" operations should store data in</a:t>
            </a:r>
            <a:endParaRPr lang="en-US" sz="2400">
              <a:latin typeface="Whitney"/>
            </a:endParaRPr>
          </a:p>
          <a:p>
            <a:pPr marL="914400" lvl="1">
              <a:buAutoNum type="arabicPeriod"/>
            </a:pPr>
            <a:r>
              <a:rPr lang="en-US" sz="2400">
                <a:latin typeface="Whitney"/>
                <a:ea typeface="+mn-lt"/>
                <a:cs typeface="+mn-lt"/>
              </a:rPr>
              <a:t> Handling formatted text, tabular data, data objects, media content, and URLs</a:t>
            </a:r>
            <a:endParaRPr lang="en-US" sz="2400">
              <a:latin typeface="Whitney"/>
            </a:endParaRPr>
          </a:p>
          <a:p>
            <a:pPr marL="457200" indent="-457200">
              <a:buAutoNum type="arabicPeriod"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457200" indent="-457200">
              <a:buAutoNum type="arabicPeriod"/>
            </a:pPr>
            <a:endParaRPr lang="en-US" sz="2400" b="1" u="sng"/>
          </a:p>
        </p:txBody>
      </p:sp>
      <p:pic>
        <p:nvPicPr>
          <p:cNvPr id="4" name="Graphic 4" descr="Clipboard">
            <a:extLst>
              <a:ext uri="{FF2B5EF4-FFF2-40B4-BE49-F238E27FC236}">
                <a16:creationId xmlns:a16="http://schemas.microsoft.com/office/drawing/2014/main" id="{8D567FB6-3BB1-4A81-9D46-C95656EA4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5043" y="67962"/>
            <a:ext cx="1810266" cy="18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0AFC-2328-4B2D-8F8D-24C84D96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Package manager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3DC5-7715-43B7-97ED-9DCB52D0E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42663"/>
            <a:ext cx="9864233" cy="43169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  <a:ea typeface="+mn-lt"/>
                <a:cs typeface="+mn-lt"/>
              </a:rPr>
              <a:t>automates the process of installing, upgrading, configuring, and removing computer programs</a:t>
            </a:r>
          </a:p>
          <a:p>
            <a:r>
              <a:rPr lang="en-US" sz="2400">
                <a:latin typeface="Whitney"/>
              </a:rPr>
              <a:t>deals with packages which contain metadata such as software's name, version number and description of its purpose</a:t>
            </a:r>
          </a:p>
          <a:p>
            <a:r>
              <a:rPr lang="en-US" sz="2400" b="1" u="sng">
                <a:latin typeface="Whitney"/>
              </a:rPr>
              <a:t>Examples of functions: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Extract package archives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Verify package's checksums and certificates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Install or update existing software from app store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D2475E4-B5FB-4C25-92CC-260E319BA882}"/>
              </a:ext>
            </a:extLst>
          </p:cNvPr>
          <p:cNvSpPr/>
          <p:nvPr/>
        </p:nvSpPr>
        <p:spPr>
          <a:xfrm>
            <a:off x="10212437" y="529271"/>
            <a:ext cx="436544" cy="791264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CA5954CE-A609-4854-851E-5A6B71E39FA1}"/>
              </a:ext>
            </a:extLst>
          </p:cNvPr>
          <p:cNvSpPr/>
          <p:nvPr/>
        </p:nvSpPr>
        <p:spPr>
          <a:xfrm>
            <a:off x="9571027" y="1020634"/>
            <a:ext cx="1757373" cy="923978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Diagram&#10;&#10;Description automatically generated">
            <a:extLst>
              <a:ext uri="{FF2B5EF4-FFF2-40B4-BE49-F238E27FC236}">
                <a16:creationId xmlns:a16="http://schemas.microsoft.com/office/drawing/2014/main" id="{0C30090F-862E-4A15-898F-C5361A88B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18" y="418561"/>
            <a:ext cx="10843364" cy="5582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Graphic 5" descr="Cloud">
            <a:extLst>
              <a:ext uri="{FF2B5EF4-FFF2-40B4-BE49-F238E27FC236}">
                <a16:creationId xmlns:a16="http://schemas.microsoft.com/office/drawing/2014/main" id="{51888227-CEA7-4662-963F-09ECD0FB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1147" y="1088058"/>
            <a:ext cx="1547321" cy="1556613"/>
          </a:xfrm>
          <a:prstGeom prst="rect">
            <a:avLst/>
          </a:prstGeom>
        </p:spPr>
      </p:pic>
      <p:pic>
        <p:nvPicPr>
          <p:cNvPr id="8" name="Graphic 4" descr="Line arrow: Rotate left">
            <a:extLst>
              <a:ext uri="{FF2B5EF4-FFF2-40B4-BE49-F238E27FC236}">
                <a16:creationId xmlns:a16="http://schemas.microsoft.com/office/drawing/2014/main" id="{75BA8B97-1806-4B58-89F4-DF030456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5046" y="1683807"/>
            <a:ext cx="583302" cy="583302"/>
          </a:xfrm>
          <a:prstGeom prst="rect">
            <a:avLst/>
          </a:prstGeom>
        </p:spPr>
      </p:pic>
      <p:pic>
        <p:nvPicPr>
          <p:cNvPr id="5" name="Graphic 4" descr="Inbox Check">
            <a:extLst>
              <a:ext uri="{FF2B5EF4-FFF2-40B4-BE49-F238E27FC236}">
                <a16:creationId xmlns:a16="http://schemas.microsoft.com/office/drawing/2014/main" id="{82F111D4-E3E3-405E-8572-6E3D9D09F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9386" y="3778993"/>
            <a:ext cx="1300264" cy="1300264"/>
          </a:xfrm>
          <a:prstGeom prst="rect">
            <a:avLst/>
          </a:prstGeom>
        </p:spPr>
      </p:pic>
      <p:pic>
        <p:nvPicPr>
          <p:cNvPr id="9" name="Graphic 8" descr="Database">
            <a:extLst>
              <a:ext uri="{FF2B5EF4-FFF2-40B4-BE49-F238E27FC236}">
                <a16:creationId xmlns:a16="http://schemas.microsoft.com/office/drawing/2014/main" id="{F927083B-4053-4749-8BBC-68C34A06E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34013" y="1323130"/>
            <a:ext cx="1321541" cy="1321541"/>
          </a:xfrm>
          <a:prstGeom prst="rect">
            <a:avLst/>
          </a:prstGeom>
        </p:spPr>
      </p:pic>
      <p:pic>
        <p:nvPicPr>
          <p:cNvPr id="7" name="Graphic 6" descr="Garbage">
            <a:extLst>
              <a:ext uri="{FF2B5EF4-FFF2-40B4-BE49-F238E27FC236}">
                <a16:creationId xmlns:a16="http://schemas.microsoft.com/office/drawing/2014/main" id="{BC9AF0E2-2BA7-44B2-B2DD-B36EA7677D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6095" y="3864718"/>
            <a:ext cx="1300264" cy="13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40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159B5-94B9-4701-8216-07A06CC8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Backup software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720B8-D032-4488-998B-123D388E0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</a:rPr>
              <a:t>programs that perform a backup</a:t>
            </a:r>
          </a:p>
          <a:p>
            <a:r>
              <a:rPr lang="en-US" sz="2400">
                <a:latin typeface="Whitney"/>
                <a:ea typeface="+mn-lt"/>
                <a:cs typeface="+mn-lt"/>
              </a:rPr>
              <a:t>create supplementary exact copies of files, databases or entire computers to be restored in the event of data loss </a:t>
            </a:r>
          </a:p>
          <a:p>
            <a:r>
              <a:rPr lang="en-US" sz="2400" b="1" u="sng">
                <a:latin typeface="Whitney"/>
              </a:rPr>
              <a:t>Example of features: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Data compression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Schedules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Encryption </a:t>
            </a:r>
          </a:p>
        </p:txBody>
      </p:sp>
      <p:pic>
        <p:nvPicPr>
          <p:cNvPr id="5" name="Graphic 5" descr="Cloud">
            <a:extLst>
              <a:ext uri="{FF2B5EF4-FFF2-40B4-BE49-F238E27FC236}">
                <a16:creationId xmlns:a16="http://schemas.microsoft.com/office/drawing/2014/main" id="{3B5857EC-F6E1-4F44-A3E6-E1E2933F3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9669" y="-112352"/>
            <a:ext cx="2278004" cy="2287296"/>
          </a:xfrm>
          <a:prstGeom prst="rect">
            <a:avLst/>
          </a:prstGeom>
        </p:spPr>
      </p:pic>
      <p:pic>
        <p:nvPicPr>
          <p:cNvPr id="4" name="Graphic 4" descr="Line arrow: Rotate left">
            <a:extLst>
              <a:ext uri="{FF2B5EF4-FFF2-40B4-BE49-F238E27FC236}">
                <a16:creationId xmlns:a16="http://schemas.microsoft.com/office/drawing/2014/main" id="{D34D6BEE-FA12-4A6A-9BAB-4BD50711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71897" y="702603"/>
            <a:ext cx="854698" cy="8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23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A18C-F272-4EA7-BFB3-6B87056E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Disk checkerS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1A32-D537-4D86-9DDC-654CC275B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</a:rPr>
              <a:t>scan hard disk to find files that are corrupted </a:t>
            </a:r>
            <a:r>
              <a:rPr lang="en-US" sz="2400" b="0" i="0">
                <a:solidFill>
                  <a:srgbClr val="202122"/>
                </a:solidFill>
                <a:effectLst/>
                <a:latin typeface="Whitney"/>
              </a:rPr>
              <a:t>in some way, or were not correctly saved</a:t>
            </a:r>
            <a:endParaRPr lang="en-US" sz="2400">
              <a:latin typeface="Whitney"/>
            </a:endParaRPr>
          </a:p>
          <a:p>
            <a:r>
              <a:rPr lang="en-US" sz="2400">
                <a:latin typeface="Whitney"/>
              </a:rPr>
              <a:t>eliminates them for a more efficient hard drive</a:t>
            </a:r>
          </a:p>
          <a:p>
            <a:r>
              <a:rPr lang="en-US" sz="2400" b="1" u="sng">
                <a:latin typeface="Whitney"/>
                <a:ea typeface="+mn-lt"/>
                <a:cs typeface="+mn-lt"/>
              </a:rPr>
              <a:t>Examples of disk checker tools: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  <a:ea typeface="+mn-lt"/>
                <a:cs typeface="+mn-lt"/>
              </a:rPr>
              <a:t>CHKDSK</a:t>
            </a:r>
          </a:p>
          <a:p>
            <a:pPr marL="914400" lvl="1" indent="-457200">
              <a:buAutoNum type="arabicPeriod"/>
            </a:pPr>
            <a:r>
              <a:rPr lang="en-US" sz="2400" err="1">
                <a:latin typeface="Whitney"/>
                <a:ea typeface="+mn-lt"/>
                <a:cs typeface="+mn-lt"/>
              </a:rPr>
              <a:t>fsck</a:t>
            </a:r>
            <a:endParaRPr lang="en-US" sz="2400">
              <a:latin typeface="Whitney"/>
              <a:ea typeface="+mn-lt"/>
              <a:cs typeface="+mn-lt"/>
            </a:endParaRPr>
          </a:p>
        </p:txBody>
      </p:sp>
      <p:pic>
        <p:nvPicPr>
          <p:cNvPr id="7" name="Graphic 6" descr="Inbox Check">
            <a:extLst>
              <a:ext uri="{FF2B5EF4-FFF2-40B4-BE49-F238E27FC236}">
                <a16:creationId xmlns:a16="http://schemas.microsoft.com/office/drawing/2014/main" id="{58A2C59D-0019-445E-A778-2136C5F81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0812" y="186192"/>
            <a:ext cx="1667562" cy="166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51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1D7D-4F1F-45C0-AEA5-1915FFDD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Disk formatters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3E3F-956C-44C7-84D3-CD423CF2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  <a:ea typeface="+mn-lt"/>
                <a:cs typeface="+mn-lt"/>
              </a:rPr>
              <a:t>prepare data storage devices such as a hard disk drive, solid-state drive, floppy disk or USB flash drive for initial use</a:t>
            </a:r>
          </a:p>
          <a:p>
            <a:r>
              <a:rPr lang="en-US" sz="2400">
                <a:latin typeface="Whitney"/>
              </a:rPr>
              <a:t>erase existing files on disk to free up storage</a:t>
            </a:r>
          </a:p>
          <a:p>
            <a:r>
              <a:rPr lang="en-US" sz="2400" b="1" u="sng">
                <a:latin typeface="Whitney"/>
              </a:rPr>
              <a:t>Processes of disk formatting:</a:t>
            </a:r>
            <a:endParaRPr lang="en-US" sz="2400">
              <a:latin typeface="Whitney"/>
            </a:endParaRP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Low-level formatting</a:t>
            </a:r>
            <a:endParaRPr lang="en-US" sz="2400" b="1" u="sng">
              <a:latin typeface="Whitney"/>
            </a:endParaRP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Partitioning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High-level formatting</a:t>
            </a:r>
          </a:p>
          <a:p>
            <a:endParaRPr lang="en-US"/>
          </a:p>
        </p:txBody>
      </p:sp>
      <p:pic>
        <p:nvPicPr>
          <p:cNvPr id="5" name="Graphic 4" descr="Garbage">
            <a:extLst>
              <a:ext uri="{FF2B5EF4-FFF2-40B4-BE49-F238E27FC236}">
                <a16:creationId xmlns:a16="http://schemas.microsoft.com/office/drawing/2014/main" id="{6DF101FA-B6CC-4D52-877C-EAF57BF5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877" y="158304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A74D4-8F9D-4B3D-A3A8-DF0EE0B357C5}"/>
              </a:ext>
            </a:extLst>
          </p:cNvPr>
          <p:cNvSpPr txBox="1"/>
          <p:nvPr/>
        </p:nvSpPr>
        <p:spPr>
          <a:xfrm>
            <a:off x="995776" y="398428"/>
            <a:ext cx="10615197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Whitney"/>
              </a:rPr>
              <a:t>Example:</a:t>
            </a:r>
            <a:r>
              <a:rPr lang="en-US" sz="2800">
                <a:latin typeface="Whitney"/>
              </a:rPr>
              <a:t> operating systems, computational science software, game engines</a:t>
            </a:r>
            <a:endParaRPr lang="en-US" sz="2800" b="0" i="0">
              <a:effectLst/>
              <a:latin typeface="Whitney"/>
            </a:endParaRPr>
          </a:p>
          <a:p>
            <a:endParaRPr lang="en-US" sz="2800">
              <a:latin typeface="Whitney"/>
            </a:endParaRPr>
          </a:p>
          <a:p>
            <a:endParaRPr lang="en-MY"/>
          </a:p>
        </p:txBody>
      </p:sp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id="{7C355AE8-B5A2-4674-8A04-0C245191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6" y="1536337"/>
            <a:ext cx="3785323" cy="3785323"/>
          </a:xfrm>
          <a:prstGeom prst="rect">
            <a:avLst/>
          </a:prstGeom>
        </p:spPr>
      </p:pic>
      <p:pic>
        <p:nvPicPr>
          <p:cNvPr id="6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92C89D4-F839-4BBB-9B47-A8CE3E9A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26" y="2992261"/>
            <a:ext cx="6059378" cy="3467310"/>
          </a:xfrm>
          <a:prstGeom prst="rect">
            <a:avLst/>
          </a:prstGeom>
        </p:spPr>
      </p:pic>
      <p:pic>
        <p:nvPicPr>
          <p:cNvPr id="7172" name="Picture 4" descr="Tom Rickey on Twitter: &quot;It's not as cuddly as his cat but the Schrodinger  equation tells all about the electron cloud, key to molecular behavior.  4,000 citations have relied on NWChem via @">
            <a:extLst>
              <a:ext uri="{FF2B5EF4-FFF2-40B4-BE49-F238E27FC236}">
                <a16:creationId xmlns:a16="http://schemas.microsoft.com/office/drawing/2014/main" id="{5B687DE7-AD8F-46FF-888D-DAC6A4F1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13" y="1374155"/>
            <a:ext cx="6664360" cy="20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38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14F5-6751-4774-AE5D-97221915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Disk compression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24F6F-411C-4D53-A374-B4C4EA68A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  <a:ea typeface="+mn-lt"/>
                <a:cs typeface="+mn-lt"/>
              </a:rPr>
              <a:t>increases the amount of information that can be stored on a hard disk drive of given size</a:t>
            </a:r>
          </a:p>
          <a:p>
            <a:r>
              <a:rPr lang="en-US" sz="2400">
                <a:latin typeface="Whitney"/>
              </a:rPr>
              <a:t>compresses the information to be stored and decompresses it when it needs to be read</a:t>
            </a:r>
          </a:p>
          <a:p>
            <a:r>
              <a:rPr lang="en-US" sz="2400" b="1" u="sng">
                <a:latin typeface="Whitney"/>
              </a:rPr>
              <a:t>Examples of disk compression software:</a:t>
            </a:r>
            <a:endParaRPr lang="en-US" sz="2400">
              <a:latin typeface="Whitney"/>
            </a:endParaRP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Stacker</a:t>
            </a:r>
          </a:p>
          <a:p>
            <a:pPr marL="914400" lvl="1" indent="-457200">
              <a:buAutoNum type="arabicPeriod"/>
            </a:pPr>
            <a:r>
              <a:rPr lang="en-US" sz="2400" err="1">
                <a:latin typeface="Whitney"/>
              </a:rPr>
              <a:t>XtraDrive</a:t>
            </a:r>
            <a:endParaRPr lang="en-US" sz="2400">
              <a:latin typeface="Whitney"/>
            </a:endParaRPr>
          </a:p>
          <a:p>
            <a:pPr marL="914400" lvl="1" indent="-457200">
              <a:buAutoNum type="arabicPeriod"/>
            </a:pPr>
            <a:r>
              <a:rPr lang="en-US" sz="2400" err="1">
                <a:latin typeface="Whitney"/>
              </a:rPr>
              <a:t>DiskDoubler</a:t>
            </a:r>
            <a:endParaRPr lang="en-US" sz="2400">
              <a:latin typeface="Whitney"/>
            </a:endParaRPr>
          </a:p>
        </p:txBody>
      </p:sp>
      <p:pic>
        <p:nvPicPr>
          <p:cNvPr id="5" name="Graphic 4" descr="Database">
            <a:extLst>
              <a:ext uri="{FF2B5EF4-FFF2-40B4-BE49-F238E27FC236}">
                <a16:creationId xmlns:a16="http://schemas.microsoft.com/office/drawing/2014/main" id="{9215AB82-C5B4-4E0C-9572-DC852438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6988" y="237227"/>
            <a:ext cx="1616527" cy="1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4427B6D-5D67-4606-886A-99B3E5C5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33" y="475714"/>
            <a:ext cx="10791172" cy="55516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Graphic 12" descr="Large paint brush">
            <a:extLst>
              <a:ext uri="{FF2B5EF4-FFF2-40B4-BE49-F238E27FC236}">
                <a16:creationId xmlns:a16="http://schemas.microsoft.com/office/drawing/2014/main" id="{29775763-F6D0-4C03-BB64-3150890B0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7778" y="1307017"/>
            <a:ext cx="1353447" cy="1353447"/>
          </a:xfrm>
          <a:prstGeom prst="rect">
            <a:avLst/>
          </a:prstGeom>
        </p:spPr>
      </p:pic>
      <p:pic>
        <p:nvPicPr>
          <p:cNvPr id="5" name="Graphic 4" descr="Folder Search">
            <a:extLst>
              <a:ext uri="{FF2B5EF4-FFF2-40B4-BE49-F238E27FC236}">
                <a16:creationId xmlns:a16="http://schemas.microsoft.com/office/drawing/2014/main" id="{B9168878-8D35-49BE-A2ED-8360D8CB5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1379" y="1377718"/>
            <a:ext cx="1282746" cy="1282746"/>
          </a:xfrm>
          <a:prstGeom prst="rect">
            <a:avLst/>
          </a:prstGeom>
        </p:spPr>
      </p:pic>
      <p:pic>
        <p:nvPicPr>
          <p:cNvPr id="10" name="Graphic 9" descr="Syncing cloud">
            <a:extLst>
              <a:ext uri="{FF2B5EF4-FFF2-40B4-BE49-F238E27FC236}">
                <a16:creationId xmlns:a16="http://schemas.microsoft.com/office/drawing/2014/main" id="{EA6CDB2A-71C0-4195-B37A-3B3D0BE8DB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1400" y="3810000"/>
            <a:ext cx="1314450" cy="1314450"/>
          </a:xfrm>
          <a:prstGeom prst="rect">
            <a:avLst/>
          </a:prstGeom>
        </p:spPr>
      </p:pic>
      <p:pic>
        <p:nvPicPr>
          <p:cNvPr id="12" name="Graphic 11" descr="Filing Box Archive">
            <a:extLst>
              <a:ext uri="{FF2B5EF4-FFF2-40B4-BE49-F238E27FC236}">
                <a16:creationId xmlns:a16="http://schemas.microsoft.com/office/drawing/2014/main" id="{034CA9D7-A949-47ED-9079-A61B93963F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96152" y="3895725"/>
            <a:ext cx="131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5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FD20-3BB9-4C38-B2D9-20E62D8A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Disk cleaner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04AF-2F6E-4F07-9CBC-813C15439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Whitney"/>
                <a:ea typeface="+mn-lt"/>
                <a:cs typeface="+mn-lt"/>
              </a:rPr>
              <a:t>find and delete potentially unnecessary or potentially unwanted files from a computer</a:t>
            </a:r>
            <a:endParaRPr lang="en-US" sz="2400">
              <a:latin typeface="Whitney"/>
            </a:endParaRPr>
          </a:p>
          <a:p>
            <a:r>
              <a:rPr lang="en-US" sz="2400">
                <a:latin typeface="Whitney"/>
                <a:ea typeface="+mn-lt"/>
                <a:cs typeface="+mn-lt"/>
              </a:rPr>
              <a:t>to free up disk space, eliminate clutter or to protect privacy</a:t>
            </a:r>
            <a:endParaRPr lang="en-US" sz="2400">
              <a:latin typeface="Whitney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D87D8FAE-104F-472A-9BE4-2C02939B0188}"/>
              </a:ext>
            </a:extLst>
          </p:cNvPr>
          <p:cNvSpPr/>
          <p:nvPr/>
        </p:nvSpPr>
        <p:spPr>
          <a:xfrm>
            <a:off x="2512778" y="3777476"/>
            <a:ext cx="2536900" cy="2536901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>
                <a:latin typeface="Lucida Calligraphy"/>
              </a:rPr>
              <a:t>Unnecessary Files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Whitney"/>
              </a:rPr>
              <a:t>Temporary files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Whitney"/>
              </a:rPr>
              <a:t>Trash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Whitney"/>
              </a:rPr>
              <a:t>Old backups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Whitney"/>
              </a:rPr>
              <a:t>Web caches</a:t>
            </a: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7AF2209D-D719-4B08-8D7A-B40A392E099C}"/>
              </a:ext>
            </a:extLst>
          </p:cNvPr>
          <p:cNvSpPr/>
          <p:nvPr/>
        </p:nvSpPr>
        <p:spPr>
          <a:xfrm>
            <a:off x="7465778" y="3740305"/>
            <a:ext cx="2536900" cy="253690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u="sng">
                <a:latin typeface="Lucida Calligraphy"/>
              </a:rPr>
              <a:t>Privacy Risks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Whitney"/>
              </a:rPr>
              <a:t>HTTP cookies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Whitney"/>
              </a:rPr>
              <a:t>Local shared objects</a:t>
            </a:r>
          </a:p>
          <a:p>
            <a:pPr marL="285750" indent="-285750" algn="just">
              <a:buFont typeface="Arial"/>
              <a:buChar char="•"/>
            </a:pPr>
            <a:r>
              <a:rPr lang="en-US">
                <a:latin typeface="Whitney"/>
              </a:rPr>
              <a:t>Log files</a:t>
            </a:r>
          </a:p>
          <a:p>
            <a:pPr algn="just"/>
            <a:endParaRPr lang="en-US"/>
          </a:p>
        </p:txBody>
      </p:sp>
      <p:pic>
        <p:nvPicPr>
          <p:cNvPr id="12" name="Graphic 12" descr="Large paint brush">
            <a:extLst>
              <a:ext uri="{FF2B5EF4-FFF2-40B4-BE49-F238E27FC236}">
                <a16:creationId xmlns:a16="http://schemas.microsoft.com/office/drawing/2014/main" id="{C3CA6721-AA65-4D59-9417-422B05BDC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3822" y="218472"/>
            <a:ext cx="1635282" cy="16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87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64FE-7A2E-42B0-9876-B833BAB0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Data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44F95-59AC-40EE-B4B7-A82FEF238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087751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Whitney"/>
              </a:rPr>
              <a:t>recover inaccessible, lost, damaged or formatted data from secondary storage</a:t>
            </a:r>
          </a:p>
          <a:p>
            <a:r>
              <a:rPr lang="en-US" sz="2400">
                <a:latin typeface="Whitney"/>
              </a:rPr>
              <a:t>recovery may be needed for physically-damaged storage devices or logically-damaged file system</a:t>
            </a:r>
          </a:p>
          <a:p>
            <a:r>
              <a:rPr lang="en-US" sz="2400" b="1" u="sng">
                <a:latin typeface="Whitney"/>
              </a:rPr>
              <a:t>Examples of data recovery software:</a:t>
            </a:r>
            <a:endParaRPr lang="en-US" sz="2400">
              <a:latin typeface="Whitney"/>
            </a:endParaRPr>
          </a:p>
          <a:p>
            <a:pPr marL="914400" lvl="1" indent="-457200">
              <a:buAutoNum type="arabicPeriod"/>
            </a:pPr>
            <a:r>
              <a:rPr lang="en-US" sz="2400" err="1">
                <a:latin typeface="Whitney"/>
              </a:rPr>
              <a:t>EaseUS</a:t>
            </a:r>
            <a:r>
              <a:rPr lang="en-US" sz="2400">
                <a:latin typeface="Whitney"/>
              </a:rPr>
              <a:t> Data Recovery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Stellar Data Recovery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Paragon Backup and Recovery</a:t>
            </a:r>
          </a:p>
          <a:p>
            <a:pPr marL="457200" indent="-457200">
              <a:buAutoNum type="arabicPeriod"/>
            </a:pPr>
            <a:endParaRPr lang="en-US" b="1" u="sng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Graphic 4" descr="Syncing cloud">
            <a:extLst>
              <a:ext uri="{FF2B5EF4-FFF2-40B4-BE49-F238E27FC236}">
                <a16:creationId xmlns:a16="http://schemas.microsoft.com/office/drawing/2014/main" id="{F891A0A2-0307-4EF5-9A35-4B093079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2602" y="140695"/>
            <a:ext cx="1794048" cy="17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71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2BDB-872A-48B0-B868-3D2BD116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File archiverS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EB70-32BB-4F08-9880-3C58049DE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Whitney"/>
                <a:ea typeface="+mn-lt"/>
                <a:cs typeface="+mn-lt"/>
              </a:rPr>
              <a:t>combine a number of files together into one archive file</a:t>
            </a:r>
          </a:p>
          <a:p>
            <a:r>
              <a:rPr lang="en-US" sz="2400">
                <a:latin typeface="Whitney"/>
                <a:ea typeface="+mn-lt"/>
                <a:cs typeface="+mn-lt"/>
              </a:rPr>
              <a:t>ease transportation and storage due to reduced size of archive</a:t>
            </a:r>
          </a:p>
          <a:p>
            <a:r>
              <a:rPr lang="en-US" sz="2400" b="1" u="sng">
                <a:latin typeface="Whitney"/>
                <a:ea typeface="+mn-lt"/>
                <a:cs typeface="+mn-lt"/>
              </a:rPr>
              <a:t>Examples of file archivers: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  <a:ea typeface="+mn-lt"/>
                <a:cs typeface="+mn-lt"/>
              </a:rPr>
              <a:t>WinRAR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  <a:ea typeface="+mn-lt"/>
                <a:cs typeface="+mn-lt"/>
              </a:rPr>
              <a:t>7-zip</a:t>
            </a:r>
          </a:p>
          <a:p>
            <a:pPr marL="914400" lvl="1" indent="-457200">
              <a:buAutoNum type="arabicPeriod"/>
            </a:pPr>
            <a:r>
              <a:rPr lang="en-US" sz="2400" err="1">
                <a:latin typeface="Whitney"/>
                <a:ea typeface="+mn-lt"/>
                <a:cs typeface="+mn-lt"/>
              </a:rPr>
              <a:t>Keka</a:t>
            </a:r>
            <a:endParaRPr lang="en-US" sz="2400">
              <a:latin typeface="Whitney"/>
              <a:ea typeface="+mn-lt"/>
              <a:cs typeface="+mn-lt"/>
            </a:endParaRPr>
          </a:p>
        </p:txBody>
      </p:sp>
      <p:pic>
        <p:nvPicPr>
          <p:cNvPr id="5" name="Graphic 4" descr="Filing Box Archive">
            <a:extLst>
              <a:ext uri="{FF2B5EF4-FFF2-40B4-BE49-F238E27FC236}">
                <a16:creationId xmlns:a16="http://schemas.microsoft.com/office/drawing/2014/main" id="{136728E5-0AD2-4D1F-B19C-B6D743081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5625" y="248775"/>
            <a:ext cx="1685967" cy="16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83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1D14-B719-453B-9376-2117EE91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File managerS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D682-39C2-406D-9D42-E11B0A70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Whitney"/>
                <a:ea typeface="+mn-lt"/>
                <a:cs typeface="+mn-lt"/>
              </a:rPr>
              <a:t>provides a user interface to manage files and folders</a:t>
            </a:r>
          </a:p>
          <a:p>
            <a:r>
              <a:rPr lang="en-US" sz="2400">
                <a:latin typeface="Whitney"/>
              </a:rPr>
              <a:t>allows users to view, edit, copy and delete files</a:t>
            </a:r>
          </a:p>
          <a:p>
            <a:r>
              <a:rPr lang="en-US" sz="2400" b="1" u="sng">
                <a:latin typeface="Whitney"/>
              </a:rPr>
              <a:t>Examples of file manager: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Total Commander</a:t>
            </a:r>
            <a:endParaRPr lang="en-US" sz="2400" b="1" u="sng">
              <a:latin typeface="Whitney"/>
            </a:endParaRP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Directory Opus</a:t>
            </a:r>
          </a:p>
          <a:p>
            <a:pPr marL="914400" lvl="1" indent="-457200">
              <a:buAutoNum type="arabicPeriod"/>
            </a:pPr>
            <a:r>
              <a:rPr lang="en-US" sz="2400">
                <a:latin typeface="Whitney"/>
              </a:rPr>
              <a:t>Clover</a:t>
            </a:r>
          </a:p>
          <a:p>
            <a:endParaRPr lang="en-US"/>
          </a:p>
        </p:txBody>
      </p:sp>
      <p:pic>
        <p:nvPicPr>
          <p:cNvPr id="5" name="Graphic 4" descr="Folder Search">
            <a:extLst>
              <a:ext uri="{FF2B5EF4-FFF2-40B4-BE49-F238E27FC236}">
                <a16:creationId xmlns:a16="http://schemas.microsoft.com/office/drawing/2014/main" id="{459E7F8E-72E4-4B54-AB17-6177B7CEB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0312" y="49316"/>
            <a:ext cx="1804438" cy="18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1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Diagram&#10;&#10;Description automatically generated">
            <a:extLst>
              <a:ext uri="{FF2B5EF4-FFF2-40B4-BE49-F238E27FC236}">
                <a16:creationId xmlns:a16="http://schemas.microsoft.com/office/drawing/2014/main" id="{3235AADC-1DBE-43D7-BED3-7F8CAA7F5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63" y="463226"/>
            <a:ext cx="10665912" cy="55348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raphic 4" descr="Monitor">
            <a:extLst>
              <a:ext uri="{FF2B5EF4-FFF2-40B4-BE49-F238E27FC236}">
                <a16:creationId xmlns:a16="http://schemas.microsoft.com/office/drawing/2014/main" id="{5CC67767-D94D-4653-808C-E01E1567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4609" y="1381328"/>
            <a:ext cx="1235412" cy="1235412"/>
          </a:xfrm>
          <a:prstGeom prst="rect">
            <a:avLst/>
          </a:prstGeom>
        </p:spPr>
      </p:pic>
      <p:pic>
        <p:nvPicPr>
          <p:cNvPr id="8" name="Graphic 7" descr="Download">
            <a:extLst>
              <a:ext uri="{FF2B5EF4-FFF2-40B4-BE49-F238E27FC236}">
                <a16:creationId xmlns:a16="http://schemas.microsoft.com/office/drawing/2014/main" id="{FC6338C4-8E05-4749-921D-94E8B6252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5953" y="3812313"/>
            <a:ext cx="1313236" cy="1313236"/>
          </a:xfrm>
          <a:prstGeom prst="rect">
            <a:avLst/>
          </a:prstGeom>
        </p:spPr>
      </p:pic>
      <p:pic>
        <p:nvPicPr>
          <p:cNvPr id="2" name="Graphic 2" descr="Gears">
            <a:extLst>
              <a:ext uri="{FF2B5EF4-FFF2-40B4-BE49-F238E27FC236}">
                <a16:creationId xmlns:a16="http://schemas.microsoft.com/office/drawing/2014/main" id="{72D5DC67-07F2-49C5-A712-CFB5D1779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6210" y="3784061"/>
            <a:ext cx="1369741" cy="1369741"/>
          </a:xfrm>
          <a:prstGeom prst="rect">
            <a:avLst/>
          </a:prstGeom>
        </p:spPr>
      </p:pic>
      <p:pic>
        <p:nvPicPr>
          <p:cNvPr id="9" name="Graphic 8" descr="Continuous Improvement">
            <a:extLst>
              <a:ext uri="{FF2B5EF4-FFF2-40B4-BE49-F238E27FC236}">
                <a16:creationId xmlns:a16="http://schemas.microsoft.com/office/drawing/2014/main" id="{4C3EB983-29E5-4027-8F73-2A0599AEF3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41353" y="1131216"/>
            <a:ext cx="1599800" cy="15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5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05D9-0F2F-4B58-AED5-1AA240FC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Data generators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6F70-A813-4EBA-BE0F-4DBAF6C9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146529"/>
          </a:xfrm>
        </p:spPr>
        <p:txBody>
          <a:bodyPr>
            <a:normAutofit/>
          </a:bodyPr>
          <a:lstStyle/>
          <a:p>
            <a:r>
              <a:rPr lang="en-US" sz="2400">
                <a:latin typeface="Whitney"/>
                <a:ea typeface="+mn-lt"/>
                <a:cs typeface="+mn-lt"/>
              </a:rPr>
              <a:t>specialized software tool that generates false or mock data for use in testing software applications</a:t>
            </a:r>
          </a:p>
          <a:p>
            <a:r>
              <a:rPr lang="en-US" sz="2400">
                <a:latin typeface="Whitney"/>
                <a:ea typeface="+mn-lt"/>
                <a:cs typeface="+mn-lt"/>
              </a:rPr>
              <a:t>commonly used for testing databases and database management software (DBMS)</a:t>
            </a:r>
          </a:p>
          <a:p>
            <a:r>
              <a:rPr lang="en-US" sz="2400" b="1" u="sng">
                <a:latin typeface="Whitney"/>
              </a:rPr>
              <a:t>Examples of data generators:</a:t>
            </a:r>
            <a:endParaRPr lang="en-US" sz="2400">
              <a:latin typeface="Whitney"/>
            </a:endParaRPr>
          </a:p>
          <a:p>
            <a:pPr marL="914400" lvl="1">
              <a:buAutoNum type="arabicPeriod"/>
            </a:pPr>
            <a:r>
              <a:rPr lang="en-US" sz="2400">
                <a:latin typeface="Whitney"/>
              </a:rPr>
              <a:t>DATPROF</a:t>
            </a:r>
          </a:p>
          <a:p>
            <a:pPr marL="914400" lvl="1">
              <a:buAutoNum type="arabicPeriod"/>
            </a:pPr>
            <a:r>
              <a:rPr lang="en-US" sz="2400">
                <a:latin typeface="Whitney"/>
              </a:rPr>
              <a:t>REDGATE SQL DATA GENERATOR</a:t>
            </a:r>
          </a:p>
          <a:p>
            <a:pPr marL="914400" lvl="1">
              <a:buAutoNum type="arabicPeriod"/>
            </a:pPr>
            <a:r>
              <a:rPr lang="en-US" sz="2400">
                <a:latin typeface="Whitney"/>
              </a:rPr>
              <a:t>INFORMATICA TEST DATA MANAGEMENT</a:t>
            </a:r>
          </a:p>
          <a:p>
            <a:pPr marL="457200" indent="-457200">
              <a:buAutoNum type="arabicPeriod"/>
            </a:pPr>
            <a:endParaRPr lang="en-US">
              <a:latin typeface="Whitney"/>
            </a:endParaRPr>
          </a:p>
        </p:txBody>
      </p:sp>
      <p:pic>
        <p:nvPicPr>
          <p:cNvPr id="5" name="Graphic 4" descr="Continuous Improvement">
            <a:extLst>
              <a:ext uri="{FF2B5EF4-FFF2-40B4-BE49-F238E27FC236}">
                <a16:creationId xmlns:a16="http://schemas.microsoft.com/office/drawing/2014/main" id="{2FD63FE9-DAFC-40B9-8EFF-118B8328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5241" y="26306"/>
            <a:ext cx="1923756" cy="19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44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94A1-41AD-481C-8AF0-94D179E2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INSTALLATION</a:t>
            </a:r>
            <a:endParaRPr lang="en-MY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3FE5E-236F-4EDC-B2CB-93057238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>
                <a:latin typeface="Whitney"/>
                <a:ea typeface="+mn-lt"/>
                <a:cs typeface="+mn-lt"/>
              </a:rPr>
              <a:t>process of making hardware or software ready for use</a:t>
            </a:r>
          </a:p>
          <a:p>
            <a:r>
              <a:rPr lang="en-MY" sz="2400">
                <a:latin typeface="Whitney"/>
              </a:rPr>
              <a:t>two broad categories</a:t>
            </a:r>
          </a:p>
          <a:p>
            <a:pPr marL="914400" lvl="1" indent="-457200">
              <a:buAutoNum type="arabicPeriod"/>
            </a:pPr>
            <a:r>
              <a:rPr lang="en-MY" sz="2400">
                <a:latin typeface="Whitney"/>
              </a:rPr>
              <a:t>Physical - </a:t>
            </a:r>
            <a:r>
              <a:rPr lang="en-MY" sz="2400">
                <a:latin typeface="Whitney"/>
                <a:ea typeface="+mn-lt"/>
                <a:cs typeface="+mn-lt"/>
              </a:rPr>
              <a:t>hard drives, cables, modems</a:t>
            </a:r>
          </a:p>
          <a:p>
            <a:pPr marL="914400" lvl="1" indent="-457200">
              <a:buAutoNum type="arabicPeriod"/>
            </a:pPr>
            <a:r>
              <a:rPr lang="en-MY" sz="2400">
                <a:latin typeface="Whitney"/>
              </a:rPr>
              <a:t>Virtual - </a:t>
            </a:r>
            <a:r>
              <a:rPr lang="en-MY" sz="2400">
                <a:latin typeface="Whitney"/>
                <a:ea typeface="+mn-lt"/>
                <a:cs typeface="+mn-lt"/>
              </a:rPr>
              <a:t>Windows Installer installation, web-based software installation and single exe software installation</a:t>
            </a:r>
            <a:r>
              <a:rPr lang="en-MY" sz="2400">
                <a:latin typeface="Whitney"/>
              </a:rPr>
              <a:t> </a:t>
            </a:r>
          </a:p>
          <a:p>
            <a:pPr marL="0" indent="0">
              <a:buNone/>
            </a:pPr>
            <a:r>
              <a:rPr lang="en-MY" sz="2400">
                <a:latin typeface="Whitney"/>
              </a:rPr>
              <a:t>   </a:t>
            </a:r>
          </a:p>
        </p:txBody>
      </p:sp>
      <p:pic>
        <p:nvPicPr>
          <p:cNvPr id="5" name="Graphic 4" descr="Download">
            <a:extLst>
              <a:ext uri="{FF2B5EF4-FFF2-40B4-BE49-F238E27FC236}">
                <a16:creationId xmlns:a16="http://schemas.microsoft.com/office/drawing/2014/main" id="{5C16AA77-B3D4-4EBF-859A-61B91B06F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3527" y="223655"/>
            <a:ext cx="1711088" cy="17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174F-5677-46C0-AF58-C89E79EC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PATCHING</a:t>
            </a:r>
            <a:endParaRPr lang="en-MY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A443-6300-486E-8FDA-D03DBC4A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>
                <a:latin typeface="Whitney"/>
                <a:ea typeface="+mn-lt"/>
                <a:cs typeface="+mn-lt"/>
              </a:rPr>
              <a:t>set of changes to a computer program or its supporting data designed to update, fix, or improve it</a:t>
            </a:r>
          </a:p>
          <a:p>
            <a:r>
              <a:rPr lang="en-MY" sz="2400" dirty="0">
                <a:latin typeface="Whitney"/>
                <a:ea typeface="+mn-lt"/>
                <a:cs typeface="+mn-lt"/>
              </a:rPr>
              <a:t>important for updating programs or new system security threats which appear regularly</a:t>
            </a:r>
          </a:p>
          <a:p>
            <a:r>
              <a:rPr lang="en-MY" sz="2400" dirty="0">
                <a:latin typeface="Whitney"/>
              </a:rPr>
              <a:t>patches vary in sizes from several kilobytes to hundreds of megabytes </a:t>
            </a:r>
          </a:p>
        </p:txBody>
      </p:sp>
      <p:pic>
        <p:nvPicPr>
          <p:cNvPr id="5" name="Graphic 2" descr="Gears">
            <a:extLst>
              <a:ext uri="{FF2B5EF4-FFF2-40B4-BE49-F238E27FC236}">
                <a16:creationId xmlns:a16="http://schemas.microsoft.com/office/drawing/2014/main" id="{991A0C90-68C1-4DD9-AD1B-F2F953AB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6668" y="152822"/>
            <a:ext cx="1700932" cy="17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6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BE85-B377-4A7C-B386-3E9F6FF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Application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C939-10CE-40D4-A4E1-43AD3040E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800" i="0">
                <a:solidFill>
                  <a:srgbClr val="202122"/>
                </a:solidFill>
                <a:effectLst/>
                <a:latin typeface="Whitney"/>
              </a:rPr>
              <a:t>designed for end users</a:t>
            </a:r>
          </a:p>
          <a:p>
            <a:r>
              <a:rPr lang="en-US" sz="2800" i="0">
                <a:effectLst/>
                <a:latin typeface="Whitney"/>
              </a:rPr>
              <a:t>runs on the platform which is provided by system software</a:t>
            </a:r>
            <a:endParaRPr lang="en-US" sz="2800">
              <a:latin typeface="Whitney"/>
            </a:endParaRPr>
          </a:p>
          <a:p>
            <a:r>
              <a:rPr lang="en-US" sz="2800">
                <a:latin typeface="Whitney"/>
                <a:ea typeface="+mn-lt"/>
                <a:cs typeface="+mn-lt"/>
              </a:rPr>
              <a:t>tasks such as create text documents, play games, listen to music, or browse the web</a:t>
            </a:r>
          </a:p>
        </p:txBody>
      </p:sp>
      <p:pic>
        <p:nvPicPr>
          <p:cNvPr id="7" name="Graphic 6" descr="Internet">
            <a:extLst>
              <a:ext uri="{FF2B5EF4-FFF2-40B4-BE49-F238E27FC236}">
                <a16:creationId xmlns:a16="http://schemas.microsoft.com/office/drawing/2014/main" id="{F2E1BBEC-1BCC-4906-8950-0A0EA20E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3357" y="94235"/>
            <a:ext cx="1921497" cy="19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2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Make Apple TV Screensavers">
            <a:extLst>
              <a:ext uri="{FF2B5EF4-FFF2-40B4-BE49-F238E27FC236}">
                <a16:creationId xmlns:a16="http://schemas.microsoft.com/office/drawing/2014/main" id="{5AF849E7-2B13-4D7D-AD89-C20EA80C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10" y="485775"/>
            <a:ext cx="13934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Monitor">
            <a:extLst>
              <a:ext uri="{FF2B5EF4-FFF2-40B4-BE49-F238E27FC236}">
                <a16:creationId xmlns:a16="http://schemas.microsoft.com/office/drawing/2014/main" id="{19C6540E-471E-4D6F-BD92-FC90D34C3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7790" y="151454"/>
            <a:ext cx="1702300" cy="170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634A6-0027-473A-81DC-90D7A902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SCREENSAVERS</a:t>
            </a:r>
            <a:endParaRPr lang="en-MY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41904-C4AB-49BB-AA3C-377D2D53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400">
                <a:latin typeface="Whitney"/>
                <a:ea typeface="+mn-lt"/>
                <a:cs typeface="+mn-lt"/>
              </a:rPr>
              <a:t>a computer program that blanks the screen or fills it with moving images or patterns when the computer has been idle for a long time</a:t>
            </a:r>
          </a:p>
          <a:p>
            <a:r>
              <a:rPr lang="en-MY" sz="2400">
                <a:latin typeface="Whitney"/>
                <a:ea typeface="+mn-lt"/>
                <a:cs typeface="+mn-lt"/>
              </a:rPr>
              <a:t>originally used to prevent phosphor burn-in on CRT and plasma computer monitors</a:t>
            </a:r>
          </a:p>
          <a:p>
            <a:r>
              <a:rPr lang="en-MY" sz="2400">
                <a:latin typeface="Whitney"/>
                <a:ea typeface="+mn-lt"/>
                <a:cs typeface="+mn-lt"/>
              </a:rPr>
              <a:t>mostly used for security, showing system information, entertainment and other functions now</a:t>
            </a:r>
            <a:endParaRPr lang="en-MY" sz="2400">
              <a:latin typeface="Whitney"/>
            </a:endParaRPr>
          </a:p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1015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B67B-B2D8-4F4C-8BBD-A5E44369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Careers in IT</a:t>
            </a:r>
            <a:endParaRPr lang="en-MY" sz="4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B4D280-D871-4492-A224-16EF3B390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08088"/>
              </p:ext>
            </p:extLst>
          </p:nvPr>
        </p:nvGraphicFramePr>
        <p:xfrm>
          <a:off x="894133" y="1990888"/>
          <a:ext cx="10718166" cy="394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30">
                  <a:extLst>
                    <a:ext uri="{9D8B030D-6E8A-4147-A177-3AD203B41FA5}">
                      <a16:colId xmlns:a16="http://schemas.microsoft.com/office/drawing/2014/main" val="2344399179"/>
                    </a:ext>
                  </a:extLst>
                </a:gridCol>
                <a:gridCol w="5366524">
                  <a:extLst>
                    <a:ext uri="{9D8B030D-6E8A-4147-A177-3AD203B41FA5}">
                      <a16:colId xmlns:a16="http://schemas.microsoft.com/office/drawing/2014/main" val="1876956828"/>
                    </a:ext>
                  </a:extLst>
                </a:gridCol>
                <a:gridCol w="2691612">
                  <a:extLst>
                    <a:ext uri="{9D8B030D-6E8A-4147-A177-3AD203B41FA5}">
                      <a16:colId xmlns:a16="http://schemas.microsoft.com/office/drawing/2014/main" val="3477756816"/>
                    </a:ext>
                  </a:extLst>
                </a:gridCol>
              </a:tblGrid>
              <a:tr h="40828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Average Salary (RM)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3412"/>
                  </a:ext>
                </a:extLst>
              </a:tr>
              <a:tr h="408281">
                <a:tc>
                  <a:txBody>
                    <a:bodyPr/>
                    <a:lstStyle/>
                    <a:p>
                      <a:r>
                        <a:rPr lang="en-US"/>
                        <a:t>1. Software Engineer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Design, test, and develop the computer software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49,325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146363"/>
                  </a:ext>
                </a:extLst>
              </a:tr>
              <a:tr h="408281">
                <a:tc>
                  <a:txBody>
                    <a:bodyPr/>
                    <a:lstStyle/>
                    <a:p>
                      <a:r>
                        <a:rPr lang="en-US"/>
                        <a:t>2. Security Analyst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Monitor and analyze security access and breaches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47,484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100565"/>
                  </a:ext>
                </a:extLst>
              </a:tr>
              <a:tr h="704704">
                <a:tc>
                  <a:txBody>
                    <a:bodyPr/>
                    <a:lstStyle/>
                    <a:p>
                      <a:r>
                        <a:rPr lang="en-US"/>
                        <a:t>3. System Analyst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Conduct application testing and provide database management support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59,704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255697"/>
                  </a:ext>
                </a:extLst>
              </a:tr>
              <a:tr h="1006719">
                <a:tc>
                  <a:txBody>
                    <a:bodyPr/>
                    <a:lstStyle/>
                    <a:p>
                      <a:r>
                        <a:rPr lang="en-US"/>
                        <a:t>4. Video Game Designer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Conceptualize and implement game mechanics, animation, characters, narrative, assets, AI behaviors, text, and sound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46,620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814089"/>
                  </a:ext>
                </a:extLst>
              </a:tr>
              <a:tr h="1006719">
                <a:tc>
                  <a:txBody>
                    <a:bodyPr/>
                    <a:lstStyle/>
                    <a:p>
                      <a:r>
                        <a:rPr lang="en-US"/>
                        <a:t>5. Data Scientist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Gill Sans MT"/>
                        </a:rPr>
                        <a:t>Mine and analyze data from company databases to drive optimization and improvement of product development, marketing techniques and business strategies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60,012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7549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E2C96D-25BA-4FC0-AF10-52FAA98BB124}"/>
              </a:ext>
            </a:extLst>
          </p:cNvPr>
          <p:cNvSpPr txBox="1"/>
          <p:nvPr/>
        </p:nvSpPr>
        <p:spPr>
          <a:xfrm>
            <a:off x="10480447" y="651944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FFFF00"/>
                </a:solidFill>
              </a:rPr>
              <a:t>www.payscale.com</a:t>
            </a:r>
          </a:p>
        </p:txBody>
      </p:sp>
      <p:pic>
        <p:nvPicPr>
          <p:cNvPr id="6" name="Graphic 5" descr="Work from home desk">
            <a:extLst>
              <a:ext uri="{FF2B5EF4-FFF2-40B4-BE49-F238E27FC236}">
                <a16:creationId xmlns:a16="http://schemas.microsoft.com/office/drawing/2014/main" id="{A912DBF6-39D0-4E0E-A83F-7E5B58C2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946" y="347319"/>
            <a:ext cx="1575002" cy="15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7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B0079A-5BE5-4315-95CE-0ED722D6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606033"/>
            <a:ext cx="4864380" cy="1863266"/>
          </a:xfrm>
        </p:spPr>
        <p:txBody>
          <a:bodyPr>
            <a:normAutofit/>
          </a:bodyPr>
          <a:lstStyle/>
          <a:p>
            <a:r>
              <a:rPr lang="en-US" sz="4000" dirty="0"/>
              <a:t>A LOOK TO THE FUTURE</a:t>
            </a:r>
            <a:endParaRPr lang="en-MY" sz="4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C90D-FCF4-48B5-901C-372064BBB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Whitney"/>
              </a:rPr>
              <a:t>Self-healing computer</a:t>
            </a:r>
          </a:p>
          <a:p>
            <a:r>
              <a:rPr lang="en-US" sz="2400" dirty="0">
                <a:latin typeface="Whitney"/>
              </a:rPr>
              <a:t>Faster and more compact computer</a:t>
            </a:r>
          </a:p>
          <a:p>
            <a:r>
              <a:rPr lang="en-US" sz="2400" dirty="0">
                <a:latin typeface="Whitney"/>
              </a:rPr>
              <a:t>Self-maintaining servers</a:t>
            </a:r>
          </a:p>
          <a:p>
            <a:endParaRPr lang="en-US" dirty="0">
              <a:latin typeface="Whitney"/>
            </a:endParaRPr>
          </a:p>
        </p:txBody>
      </p:sp>
      <p:pic>
        <p:nvPicPr>
          <p:cNvPr id="2050" name="Picture 2" descr="pixel, windows, and aesthetic image | Vaporwave, Vaporwave art, Pixel art">
            <a:extLst>
              <a:ext uri="{FF2B5EF4-FFF2-40B4-BE49-F238E27FC236}">
                <a16:creationId xmlns:a16="http://schemas.microsoft.com/office/drawing/2014/main" id="{D21E8906-0950-4400-80BA-AD8465AA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312" y="606033"/>
            <a:ext cx="5011687" cy="4936512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Red Plus Clip Art at Clker.com - vector clip art online, royalty free &amp;  public domain">
            <a:extLst>
              <a:ext uri="{FF2B5EF4-FFF2-40B4-BE49-F238E27FC236}">
                <a16:creationId xmlns:a16="http://schemas.microsoft.com/office/drawing/2014/main" id="{D0206E38-BFF1-4CBE-8230-35C598EB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4683" y="1282255"/>
            <a:ext cx="53518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d Plus Clip Art at Clker.com - vector clip art online, royalty free &amp;  public domain">
            <a:extLst>
              <a:ext uri="{FF2B5EF4-FFF2-40B4-BE49-F238E27FC236}">
                <a16:creationId xmlns:a16="http://schemas.microsoft.com/office/drawing/2014/main" id="{52E87C37-1BB3-4E9B-972C-D43AF32F8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38033" y="3006280"/>
            <a:ext cx="53518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00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BDA87-8D5A-4A58-9B76-DB7A18B2B6C0}"/>
              </a:ext>
            </a:extLst>
          </p:cNvPr>
          <p:cNvSpPr txBox="1"/>
          <p:nvPr/>
        </p:nvSpPr>
        <p:spPr>
          <a:xfrm>
            <a:off x="6585200" y="967167"/>
            <a:ext cx="4151306" cy="237451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THANKS FOR LISTENING</a:t>
            </a:r>
          </a:p>
        </p:txBody>
      </p:sp>
      <p:pic>
        <p:nvPicPr>
          <p:cNvPr id="10" name="Graphic 9" descr="Like">
            <a:extLst>
              <a:ext uri="{FF2B5EF4-FFF2-40B4-BE49-F238E27FC236}">
                <a16:creationId xmlns:a16="http://schemas.microsoft.com/office/drawing/2014/main" id="{2A888BF2-1164-49CF-853F-8F79BFE5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9869" y="805583"/>
            <a:ext cx="4660762" cy="4660762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5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A74D4-8F9D-4B3D-A3A8-DF0EE0B357C5}"/>
              </a:ext>
            </a:extLst>
          </p:cNvPr>
          <p:cNvSpPr txBox="1"/>
          <p:nvPr/>
        </p:nvSpPr>
        <p:spPr>
          <a:xfrm>
            <a:off x="1137920" y="346132"/>
            <a:ext cx="9916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Whitney"/>
                <a:ea typeface="+mn-lt"/>
                <a:cs typeface="+mn-lt"/>
              </a:rPr>
              <a:t>Example:</a:t>
            </a:r>
            <a:r>
              <a:rPr lang="en-US" sz="2800">
                <a:latin typeface="Whitney"/>
              </a:rPr>
              <a:t> </a:t>
            </a:r>
            <a:r>
              <a:rPr lang="en-US" sz="2800">
                <a:latin typeface="Whitney"/>
                <a:ea typeface="+mn-lt"/>
                <a:cs typeface="+mn-lt"/>
              </a:rPr>
              <a:t>word processor, spreadsheet, and accounting application</a:t>
            </a:r>
            <a:endParaRPr lang="en-US" sz="2800">
              <a:latin typeface="Whitney"/>
            </a:endParaRPr>
          </a:p>
          <a:p>
            <a:endParaRPr lang="en-MY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64640CC-E158-4B4E-86FE-494B8EFAF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33" y="2688723"/>
            <a:ext cx="2936724" cy="273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Word Logo - PNG and Vector - Logo Download">
            <a:extLst>
              <a:ext uri="{FF2B5EF4-FFF2-40B4-BE49-F238E27FC236}">
                <a16:creationId xmlns:a16="http://schemas.microsoft.com/office/drawing/2014/main" id="{25E81E67-E692-4E48-BAEE-E5994E26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3769"/>
            <a:ext cx="3115877" cy="31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405A96-437C-40D4-B4CF-BA727710C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464" y="1693769"/>
            <a:ext cx="4125478" cy="23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9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3443-A22E-403D-B476-A05BEE6A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D460-160F-4387-9717-2FAE6CD8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8535800" cy="3450613"/>
          </a:xfrm>
        </p:spPr>
        <p:txBody>
          <a:bodyPr>
            <a:normAutofit/>
          </a:bodyPr>
          <a:lstStyle/>
          <a:p>
            <a:r>
              <a:rPr lang="en-US" sz="2800">
                <a:latin typeface="Whitney"/>
                <a:ea typeface="+mn-lt"/>
                <a:cs typeface="+mn-lt"/>
              </a:rPr>
              <a:t>manages computer hardware, software resources, and provides common services for computer programs</a:t>
            </a:r>
          </a:p>
          <a:p>
            <a:r>
              <a:rPr lang="en-US" sz="2800">
                <a:latin typeface="Whitney"/>
                <a:ea typeface="+mn-lt"/>
                <a:cs typeface="+mn-lt"/>
              </a:rPr>
              <a:t>the most important software on a computer</a:t>
            </a:r>
            <a:endParaRPr lang="en-US" sz="2800">
              <a:latin typeface="Whitney"/>
            </a:endParaRPr>
          </a:p>
          <a:p>
            <a:r>
              <a:rPr lang="en-US" sz="2800" b="1" u="sng">
                <a:latin typeface="Whitney"/>
              </a:rPr>
              <a:t>Example:</a:t>
            </a:r>
            <a:r>
              <a:rPr lang="en-US" sz="2800" b="1">
                <a:latin typeface="Whitney"/>
              </a:rPr>
              <a:t> </a:t>
            </a:r>
            <a:r>
              <a:rPr lang="en-MY" sz="2800" b="0" i="0">
                <a:effectLst/>
                <a:latin typeface="Whitney"/>
              </a:rPr>
              <a:t>Microsoft Windows, MacOS, Linux, Android, iOS</a:t>
            </a:r>
            <a:endParaRPr lang="en-US" sz="2800">
              <a:latin typeface="Whitney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11216E-C8B1-478B-94C9-7DF97979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80" y="3187084"/>
            <a:ext cx="2236966" cy="33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3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A5908-5210-472E-BEDD-C3E2E262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805" y="827804"/>
            <a:ext cx="9176821" cy="1049235"/>
          </a:xfrm>
        </p:spPr>
        <p:txBody>
          <a:bodyPr>
            <a:normAutofit/>
          </a:bodyPr>
          <a:lstStyle/>
          <a:p>
            <a:r>
              <a:rPr lang="en-US" sz="4400"/>
              <a:t>Function of OPERATING SYSTEM</a:t>
            </a:r>
            <a:endParaRPr lang="en-MY" sz="4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1FBF1D-9336-4282-85F0-68285710A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601156"/>
              </p:ext>
            </p:extLst>
          </p:nvPr>
        </p:nvGraphicFramePr>
        <p:xfrm>
          <a:off x="1711593" y="1901548"/>
          <a:ext cx="9065102" cy="578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969FA7-7A45-44BE-A7A4-C4D36159F043}"/>
              </a:ext>
            </a:extLst>
          </p:cNvPr>
          <p:cNvSpPr txBox="1"/>
          <p:nvPr/>
        </p:nvSpPr>
        <p:spPr>
          <a:xfrm>
            <a:off x="4544069" y="5776844"/>
            <a:ext cx="33834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b="1">
                <a:latin typeface="Agency FB" panose="020B0503020202020204" pitchFamily="34" charset="0"/>
              </a:rPr>
              <a:t>BOOTING &amp; </a:t>
            </a:r>
            <a:r>
              <a:rPr lang="en-US" sz="2800" b="1">
                <a:latin typeface="Agency FB" panose="020B0503020202020204" pitchFamily="34" charset="0"/>
              </a:rPr>
              <a:t>APPLICATION</a:t>
            </a:r>
          </a:p>
          <a:p>
            <a:pPr algn="ctr"/>
            <a:r>
              <a:rPr lang="en-US" sz="2800" b="1">
                <a:latin typeface="Agency FB" panose="020B0503020202020204" pitchFamily="34" charset="0"/>
              </a:rPr>
              <a:t>MANAGEMENT</a:t>
            </a:r>
          </a:p>
          <a:p>
            <a:endParaRPr lang="en-MY"/>
          </a:p>
        </p:txBody>
      </p:sp>
      <p:pic>
        <p:nvPicPr>
          <p:cNvPr id="6" name="Graphic 5" descr="Ui Ux">
            <a:extLst>
              <a:ext uri="{FF2B5EF4-FFF2-40B4-BE49-F238E27FC236}">
                <a16:creationId xmlns:a16="http://schemas.microsoft.com/office/drawing/2014/main" id="{D7605E05-0AAE-4925-A5FE-47AAB266D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5845" y="4795668"/>
            <a:ext cx="774740" cy="7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E550-109C-48DA-8D38-8DB47ECB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908" y="565220"/>
            <a:ext cx="5782084" cy="577740"/>
          </a:xfrm>
        </p:spPr>
        <p:txBody>
          <a:bodyPr>
            <a:noAutofit/>
          </a:bodyPr>
          <a:lstStyle/>
          <a:p>
            <a:r>
              <a:rPr lang="en-US" sz="3600">
                <a:latin typeface="Whitney"/>
                <a:ea typeface="+mj-lt"/>
                <a:cs typeface="+mj-lt"/>
              </a:rPr>
              <a:t>1. MEMORY MANAGEMENT</a:t>
            </a:r>
            <a:endParaRPr lang="en-US" sz="3600">
              <a:latin typeface="Whitne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4212-98FD-4C4D-8BFD-1605AC28A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C6370-B405-4103-82A7-8C61E03DCA29}"/>
              </a:ext>
            </a:extLst>
          </p:cNvPr>
          <p:cNvSpPr txBox="1"/>
          <p:nvPr/>
        </p:nvSpPr>
        <p:spPr>
          <a:xfrm>
            <a:off x="4278361" y="1142960"/>
            <a:ext cx="7961278" cy="1955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  refers to management of main memory</a:t>
            </a:r>
            <a:endParaRPr lang="en-US" sz="2400">
              <a:latin typeface="Whitney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  keeps tracks of main memory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  allocates the memory when a process requests it to do so</a:t>
            </a:r>
          </a:p>
          <a:p>
            <a:pPr algn="l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49289F-A99B-4026-89CE-344553ADD619}"/>
              </a:ext>
            </a:extLst>
          </p:cNvPr>
          <p:cNvSpPr txBox="1">
            <a:spLocks/>
          </p:cNvSpPr>
          <p:nvPr/>
        </p:nvSpPr>
        <p:spPr>
          <a:xfrm>
            <a:off x="1447031" y="3456552"/>
            <a:ext cx="7805013" cy="618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Whitney"/>
              </a:rPr>
              <a:t>2. PROCESSOR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99C3D-EEC3-46A7-ABC0-0A3299586B7D}"/>
              </a:ext>
            </a:extLst>
          </p:cNvPr>
          <p:cNvSpPr txBox="1"/>
          <p:nvPr/>
        </p:nvSpPr>
        <p:spPr>
          <a:xfrm>
            <a:off x="1446757" y="4120184"/>
            <a:ext cx="6602322" cy="1955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Whitney"/>
              </a:rPr>
              <a:t>  process scheduling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  keeps tracks of processor and status of process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  allocates the processor (CPU) to a process.</a:t>
            </a:r>
          </a:p>
          <a:p>
            <a:pPr algn="l"/>
            <a:endParaRPr lang="en-US"/>
          </a:p>
        </p:txBody>
      </p:sp>
      <p:sp>
        <p:nvSpPr>
          <p:cNvPr id="9" name="Rectangle 8" descr="Database">
            <a:extLst>
              <a:ext uri="{FF2B5EF4-FFF2-40B4-BE49-F238E27FC236}">
                <a16:creationId xmlns:a16="http://schemas.microsoft.com/office/drawing/2014/main" id="{36391098-E962-42AB-AB9D-FE7DD3424759}"/>
              </a:ext>
            </a:extLst>
          </p:cNvPr>
          <p:cNvSpPr/>
          <p:nvPr/>
        </p:nvSpPr>
        <p:spPr>
          <a:xfrm>
            <a:off x="1444671" y="391824"/>
            <a:ext cx="2488331" cy="248833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MY"/>
          </a:p>
        </p:txBody>
      </p:sp>
      <p:sp>
        <p:nvSpPr>
          <p:cNvPr id="10" name="Rectangle 9" descr="Computer">
            <a:extLst>
              <a:ext uri="{FF2B5EF4-FFF2-40B4-BE49-F238E27FC236}">
                <a16:creationId xmlns:a16="http://schemas.microsoft.com/office/drawing/2014/main" id="{1C6ABEEC-5127-44E5-9DF9-3FCF7025198F}"/>
              </a:ext>
            </a:extLst>
          </p:cNvPr>
          <p:cNvSpPr/>
          <p:nvPr/>
        </p:nvSpPr>
        <p:spPr>
          <a:xfrm>
            <a:off x="8718638" y="3429000"/>
            <a:ext cx="2488331" cy="248833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542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591758-C620-4E21-9B7B-0E7B841A95CD}"/>
              </a:ext>
            </a:extLst>
          </p:cNvPr>
          <p:cNvSpPr txBox="1"/>
          <p:nvPr/>
        </p:nvSpPr>
        <p:spPr>
          <a:xfrm>
            <a:off x="4235207" y="272983"/>
            <a:ext cx="7152372" cy="25280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Whitney"/>
              </a:rPr>
              <a:t>3. FILE MANAGEMENT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keeps track of information, location, uses, status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locate files easily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creating, modifying and deleting the files</a:t>
            </a:r>
            <a:endParaRPr lang="en-US" sz="2400">
              <a:latin typeface="Whitne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848DC-C6AB-47DD-8591-49CB2643E1AC}"/>
              </a:ext>
            </a:extLst>
          </p:cNvPr>
          <p:cNvSpPr txBox="1"/>
          <p:nvPr/>
        </p:nvSpPr>
        <p:spPr>
          <a:xfrm>
            <a:off x="1444083" y="3271864"/>
            <a:ext cx="723035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Whitney"/>
              </a:rPr>
              <a:t>4. DEVICE MANAGEMENT</a:t>
            </a: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manages and maintains hardware devices of computer system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</a:rPr>
              <a:t>printer, microphone, mouse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400">
                <a:latin typeface="Whitney"/>
                <a:ea typeface="+mn-lt"/>
                <a:cs typeface="+mn-lt"/>
              </a:rPr>
              <a:t>allocates the device efficiently</a:t>
            </a:r>
            <a:endParaRPr lang="en-US" sz="2400">
              <a:latin typeface="Whitney"/>
            </a:endParaRPr>
          </a:p>
          <a:p>
            <a:pPr marL="457200" indent="-457200">
              <a:buFont typeface="Arial"/>
              <a:buChar char="•"/>
            </a:pPr>
            <a:endParaRPr lang="en-US">
              <a:latin typeface="Gill Sans MT"/>
            </a:endParaRPr>
          </a:p>
        </p:txBody>
      </p:sp>
      <p:sp>
        <p:nvSpPr>
          <p:cNvPr id="2" name="Rectangle 1" descr="Open Folder">
            <a:extLst>
              <a:ext uri="{FF2B5EF4-FFF2-40B4-BE49-F238E27FC236}">
                <a16:creationId xmlns:a16="http://schemas.microsoft.com/office/drawing/2014/main" id="{41E989F5-0967-41C8-8019-C8AB1EFE3639}"/>
              </a:ext>
            </a:extLst>
          </p:cNvPr>
          <p:cNvSpPr/>
          <p:nvPr/>
        </p:nvSpPr>
        <p:spPr>
          <a:xfrm>
            <a:off x="1444083" y="433548"/>
            <a:ext cx="2469185" cy="24691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 descr="Fax">
            <a:extLst>
              <a:ext uri="{FF2B5EF4-FFF2-40B4-BE49-F238E27FC236}">
                <a16:creationId xmlns:a16="http://schemas.microsoft.com/office/drawing/2014/main" id="{03DB36D9-D167-4114-8AE9-9ABA5E7F0292}"/>
              </a:ext>
            </a:extLst>
          </p:cNvPr>
          <p:cNvSpPr/>
          <p:nvPr/>
        </p:nvSpPr>
        <p:spPr>
          <a:xfrm>
            <a:off x="8674442" y="3271864"/>
            <a:ext cx="2469184" cy="2469184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75462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7563E8A4B6649A6DC9C1FD1644913" ma:contentTypeVersion="4" ma:contentTypeDescription="Create a new document." ma:contentTypeScope="" ma:versionID="cb9c35a3da43c98b597f6afdcfa3db02">
  <xsd:schema xmlns:xsd="http://www.w3.org/2001/XMLSchema" xmlns:xs="http://www.w3.org/2001/XMLSchema" xmlns:p="http://schemas.microsoft.com/office/2006/metadata/properties" xmlns:ns3="e5fec5cc-0df7-46da-9a21-7d7964690b78" targetNamespace="http://schemas.microsoft.com/office/2006/metadata/properties" ma:root="true" ma:fieldsID="1a9c1e6ab49f40a2cd71870ef4c41749" ns3:_="">
    <xsd:import namespace="e5fec5cc-0df7-46da-9a21-7d7964690b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ec5cc-0df7-46da-9a21-7d7964690b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B513A0-B7B4-4997-86E5-F20F12E15658}">
  <ds:schemaRefs>
    <ds:schemaRef ds:uri="e5fec5cc-0df7-46da-9a21-7d7964690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74F934-96F1-42EC-8E92-7F4CD3B22A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C20037-91C1-4C08-84BF-D22A43FD64AF}">
  <ds:schemaRefs>
    <ds:schemaRef ds:uri="e5fec5cc-0df7-46da-9a21-7d7964690b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1277</Words>
  <Application>Microsoft Office PowerPoint</Application>
  <PresentationFormat>Widescreen</PresentationFormat>
  <Paragraphs>248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Whitney</vt:lpstr>
      <vt:lpstr>Agency FB</vt:lpstr>
      <vt:lpstr>Aharoni</vt:lpstr>
      <vt:lpstr>Arial</vt:lpstr>
      <vt:lpstr>Arial</vt:lpstr>
      <vt:lpstr>Copperplate Gothic Bold</vt:lpstr>
      <vt:lpstr>Gill Sans MT</vt:lpstr>
      <vt:lpstr>Lucida Calligraphy</vt:lpstr>
      <vt:lpstr>Gallery</vt:lpstr>
      <vt:lpstr>ChapteR 4 SYSTEM SOFTWARE</vt:lpstr>
      <vt:lpstr>SYSTEM SOFTWARE</vt:lpstr>
      <vt:lpstr>PowerPoint Presentation</vt:lpstr>
      <vt:lpstr>Application SOFTWARE</vt:lpstr>
      <vt:lpstr>PowerPoint Presentation</vt:lpstr>
      <vt:lpstr>OPERATING SYSTEM</vt:lpstr>
      <vt:lpstr>Function of OPERATING SYSTEM</vt:lpstr>
      <vt:lpstr>1. MEMORY MANAGEMENT</vt:lpstr>
      <vt:lpstr>PowerPoint Presentation</vt:lpstr>
      <vt:lpstr>PowerPoint Presentation</vt:lpstr>
      <vt:lpstr>TWO TYPES OF OPERATING SYSTEM</vt:lpstr>
      <vt:lpstr>PowerPoint Presentation</vt:lpstr>
      <vt:lpstr>Windows</vt:lpstr>
      <vt:lpstr>PowerPoint Presentation</vt:lpstr>
      <vt:lpstr>MAC OS</vt:lpstr>
      <vt:lpstr>PowerPoint Presentation</vt:lpstr>
      <vt:lpstr>LInux</vt:lpstr>
      <vt:lpstr>PowerPoint Presentation</vt:lpstr>
      <vt:lpstr>VIRTUALIZATION</vt:lpstr>
      <vt:lpstr>Utilities</vt:lpstr>
      <vt:lpstr>PowerPoint Presentation</vt:lpstr>
      <vt:lpstr>Antivirus</vt:lpstr>
      <vt:lpstr>Diagnostic programs</vt:lpstr>
      <vt:lpstr>Clipboard managers</vt:lpstr>
      <vt:lpstr>Package manager</vt:lpstr>
      <vt:lpstr>PowerPoint Presentation</vt:lpstr>
      <vt:lpstr>Backup software</vt:lpstr>
      <vt:lpstr>Disk checkerS</vt:lpstr>
      <vt:lpstr>Disk formatters</vt:lpstr>
      <vt:lpstr>Disk compression</vt:lpstr>
      <vt:lpstr>PowerPoint Presentation</vt:lpstr>
      <vt:lpstr>Disk cleaner</vt:lpstr>
      <vt:lpstr>Data recovery</vt:lpstr>
      <vt:lpstr>File archiverS</vt:lpstr>
      <vt:lpstr>File managerS</vt:lpstr>
      <vt:lpstr>PowerPoint Presentation</vt:lpstr>
      <vt:lpstr>Data generators</vt:lpstr>
      <vt:lpstr>INSTALLATION</vt:lpstr>
      <vt:lpstr>PATCHING</vt:lpstr>
      <vt:lpstr>SCREENSAVERS</vt:lpstr>
      <vt:lpstr>Careers in IT</vt:lpstr>
      <vt:lpstr>A LOOK TO THE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SYSTEM SOFTWARE</dc:title>
  <dc:creator>Lai Yee Jen A20EC0061</dc:creator>
  <cp:lastModifiedBy>Lai Yee Jen A20EC0061</cp:lastModifiedBy>
  <cp:revision>23</cp:revision>
  <dcterms:created xsi:type="dcterms:W3CDTF">2020-11-11T04:42:36Z</dcterms:created>
  <dcterms:modified xsi:type="dcterms:W3CDTF">2020-11-11T05:10:11Z</dcterms:modified>
</cp:coreProperties>
</file>