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nknown Us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commentAuthors" Target="commentAuthors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0-13T19:49:53.279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15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10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694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3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0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49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44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62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1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6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699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64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9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3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4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9.jpeg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AF20B-BDC1-F841-9EF9-4458D7BB2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4727" y="1680271"/>
            <a:ext cx="8679915" cy="1748729"/>
          </a:xfrm>
        </p:spPr>
        <p:txBody>
          <a:bodyPr/>
          <a:lstStyle/>
          <a:p>
            <a:r>
              <a:rPr lang="en-GB">
                <a:latin typeface="Berlin Sans FB Demi" panose="020E0802020502020306" pitchFamily="34" charset="0"/>
              </a:rPr>
              <a:t>Chapter</a:t>
            </a:r>
            <a:r>
              <a:rPr lang="en-GB">
                <a:latin typeface="Berlin Sans FB Demi" panose="020F0502020204030204" pitchFamily="34" charset="0"/>
              </a:rPr>
              <a:t> 7: Secondary Storage</a:t>
            </a:r>
            <a:endParaRPr lang="en-US">
              <a:latin typeface="Berlin Sans FB Dem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CA088A-FD43-4D4D-9A13-6B52CF433B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/>
              <a:t>Group 9 Soft. Engineers</a:t>
            </a:r>
          </a:p>
          <a:p>
            <a:r>
              <a:rPr lang="en-GB"/>
              <a:t>Yeoh Kai Xiang, Tan Chong Lim, </a:t>
            </a:r>
          </a:p>
          <a:p>
            <a:r>
              <a:rPr lang="en-GB"/>
              <a:t>Md Belal Hossain Santo, Md Mostafizur Rahman Masud</a:t>
            </a:r>
          </a:p>
          <a:p>
            <a:r>
              <a:rPr lang="en-GB"/>
              <a:t>Nurfa Hadirah binti Tabri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8F0E2-1603-2643-B3E7-622698E8E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297906"/>
            <a:ext cx="3498979" cy="250846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GB">
                <a:latin typeface="CordiaUPC" panose="020B0604020202020204" pitchFamily="34" charset="0"/>
                <a:cs typeface="CordiaUPC" panose="020B0604020202020204" pitchFamily="34" charset="0"/>
              </a:rPr>
              <a:t>Discuss solid-state storage including solid-state drives, flash memory and USB drives</a:t>
            </a:r>
            <a:endParaRPr lang="en-US">
              <a:latin typeface="CordiaUPC" panose="020B0604020202020204" pitchFamily="34" charset="0"/>
              <a:cs typeface="CordiaUPC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1140A-04AC-AD48-82EB-6B18A0570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3856031"/>
          </a:xfrm>
        </p:spPr>
        <p:txBody>
          <a:bodyPr>
            <a:normAutofit/>
          </a:bodyPr>
          <a:lstStyle/>
          <a:p>
            <a:pPr rtl="0"/>
            <a:r>
              <a:rPr lang="en-GB" sz="2400" b="0" i="0" u="none" strike="noStrike">
                <a:effectLst/>
                <a:latin typeface="Calibri" panose="020F0502020204030204" pitchFamily="34" charset="0"/>
              </a:rPr>
              <a:t>Solid-state storage is one kind of computer storage media that made from silicon microchips. It stores  data electronically instead of magnetically.</a:t>
            </a:r>
          </a:p>
          <a:p>
            <a:pPr rtl="0"/>
            <a:r>
              <a:rPr lang="en-GB" sz="2400" b="0" i="0">
                <a:effectLst/>
                <a:latin typeface="Calibri" panose="020F0502020204030204" pitchFamily="34" charset="0"/>
              </a:rPr>
              <a:t>Solid-state storage operates much faster than traditional electromechanical storage; as a downside, solid-state storage is significantly more expensive</a:t>
            </a:r>
            <a:endParaRPr lang="en-GB" sz="2400"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55B1E8-2E4D-C04C-AD66-77580BD71849}"/>
              </a:ext>
            </a:extLst>
          </p:cNvPr>
          <p:cNvSpPr txBox="1"/>
          <p:nvPr/>
        </p:nvSpPr>
        <p:spPr>
          <a:xfrm>
            <a:off x="1475475" y="1625740"/>
            <a:ext cx="2471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>
                <a:solidFill>
                  <a:schemeClr val="bg1"/>
                </a:solidFill>
                <a:latin typeface="Berlin Sans FB Demi" panose="020E0802020502020306" pitchFamily="34" charset="0"/>
                <a:cs typeface="CordiaUPC" panose="020B0304020202020204" pitchFamily="34" charset="-34"/>
              </a:rPr>
              <a:t>QUESTION 3</a:t>
            </a:r>
            <a:endParaRPr lang="en-US" sz="3200">
              <a:solidFill>
                <a:schemeClr val="bg1"/>
              </a:solidFill>
              <a:latin typeface="Berlin Sans FB Demi" panose="020E0802020502020306" pitchFamily="34" charset="0"/>
              <a:cs typeface="CordiaUPC" panose="020B0304020202020204" pitchFamily="34" charset="-34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A3AFDD-DED6-EB48-856B-75B92289BC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4474701"/>
              </p:ext>
            </p:extLst>
          </p:nvPr>
        </p:nvGraphicFramePr>
        <p:xfrm>
          <a:off x="5884087" y="4659217"/>
          <a:ext cx="4583904" cy="793846"/>
        </p:xfrm>
        <a:graphic>
          <a:graphicData uri="http://schemas.openxmlformats.org/drawingml/2006/table">
            <a:tbl>
              <a:tblPr firstRow="1">
                <a:tableStyle styleId="{35758FB7-9AC5-4552-8A53-C91805E547FA}" styleName="Themed Style 1 - Accent 5">
                  <a:tblBg>
                    <a:fillRef idx="2">
                      <a:schemeClr val="accent5"/>
                    </a:fillRef>
                    <a:effectRef idx="1">
                      <a:schemeClr val="accent5"/>
                    </a:effectRef>
                  </a:tblBg>
                  <a:wholeTbl>
                    <a:tcTxStyle>
                      <a:fontRef idx="minor">
                        <a:scrgbClr r="0" g="0" b="0"/>
                      </a:fontRef>
                      <a:schemeClr val="dk1"/>
                    </a:tcTxStyle>
                    <a:tcStyle>
                      <a:tcBdr>
                        <a:left>
                          <a:lnRef idx="1">
                            <a:schemeClr val="accent5"/>
                          </a:lnRef>
                        </a:left>
                        <a:right>
                          <a:lnRef idx="1">
                            <a:schemeClr val="accent5"/>
                          </a:lnRef>
                        </a:right>
                        <a:top>
                          <a:lnRef idx="1">
                            <a:schemeClr val="accent5"/>
                          </a:lnRef>
                        </a:top>
                        <a:bottom>
                          <a:lnRef idx="1">
                            <a:schemeClr val="accent5"/>
                          </a:lnRef>
                        </a:bottom>
                        <a:insideH>
                          <a:lnRef idx="1">
                            <a:schemeClr val="accent5"/>
                          </a:lnRef>
                        </a:insideH>
                        <a:insideV>
                          <a:lnRef idx="1">
                            <a:schemeClr val="accent5"/>
                          </a:lnRef>
                        </a:insideV>
                      </a:tcBdr>
                      <a:fill>
                        <a:noFill/>
                      </a:fill>
                    </a:tcStyle>
                  </a:wholeTbl>
                  <a:band1H>
                    <a:tcStyle>
                      <a:tcBdr/>
                      <a:fill>
                        <a:solidFill>
                          <a:schemeClr val="accent5">
                            <a:alpha val="40000"/>
                          </a:schemeClr>
                        </a:solidFill>
                      </a:fill>
                    </a:tcStyle>
                  </a:band1H>
                  <a:band2H>
                    <a:tcStyle>
                      <a:tcBdr/>
                    </a:tcStyle>
                  </a:band2H>
                  <a:band1V>
                    <a:tcStyle>
                      <a:tcBdr>
                        <a:top>
                          <a:lnRef idx="1">
                            <a:schemeClr val="accent5"/>
                          </a:lnRef>
                        </a:top>
                        <a:bottom>
                          <a:lnRef idx="1">
                            <a:schemeClr val="accent5"/>
                          </a:lnRef>
                        </a:bottom>
                      </a:tcBdr>
                      <a:fill>
                        <a:solidFill>
                          <a:schemeClr val="accent5">
                            <a:alpha val="40000"/>
                          </a:schemeClr>
                        </a:solidFill>
                      </a:fill>
                    </a:tcStyle>
                  </a:band1V>
                  <a:band2V>
                    <a:tcStyle>
                      <a:tcBdr/>
                    </a:tcStyle>
                  </a:band2V>
                  <a:lastCol>
                    <a:tcTxStyle b="on"/>
                    <a:tcStyle>
                      <a:tcBdr>
                        <a:left>
                          <a:lnRef idx="2">
                            <a:schemeClr val="accent5"/>
                          </a:lnRef>
                        </a:left>
                        <a:right>
                          <a:lnRef idx="1">
                            <a:schemeClr val="accent5"/>
                          </a:lnRef>
                        </a:right>
                        <a:top>
                          <a:lnRef idx="1">
                            <a:schemeClr val="accent5"/>
                          </a:lnRef>
                        </a:top>
                        <a:bottom>
                          <a:lnRef idx="1">
                            <a:schemeClr val="accent5"/>
                          </a:lnRef>
                        </a:bottom>
                        <a:insideH>
                          <a:lnRef idx="1">
                            <a:schemeClr val="accent5"/>
                          </a:lnRef>
                        </a:insideH>
                        <a:insideV>
                          <a:ln>
                            <a:noFill/>
                          </a:ln>
                        </a:insideV>
                      </a:tcBdr>
                    </a:tcStyle>
                  </a:lastCol>
                  <a:firstCol>
                    <a:tcTxStyle b="on"/>
                    <a:tcStyle>
                      <a:tcBdr>
                        <a:left>
                          <a:lnRef idx="1">
                            <a:schemeClr val="accent5"/>
                          </a:lnRef>
                        </a:left>
                        <a:right>
                          <a:lnRef idx="2">
                            <a:schemeClr val="accent5"/>
                          </a:lnRef>
                        </a:right>
                        <a:top>
                          <a:lnRef idx="1">
                            <a:schemeClr val="accent5"/>
                          </a:lnRef>
                        </a:top>
                        <a:bottom>
                          <a:lnRef idx="1">
                            <a:schemeClr val="accent5"/>
                          </a:lnRef>
                        </a:bottom>
                        <a:insideH>
                          <a:lnRef idx="1">
                            <a:schemeClr val="accent5"/>
                          </a:lnRef>
                        </a:insideH>
                        <a:insideV>
                          <a:ln>
                            <a:noFill/>
                          </a:ln>
                        </a:insideV>
                      </a:tcBdr>
                    </a:tcStyle>
                  </a:firstCol>
                  <a:lastRow>
                    <a:tcTxStyle b="on"/>
                    <a:tcStyle>
                      <a:tcBdr>
                        <a:left>
                          <a:lnRef idx="1">
                            <a:schemeClr val="accent5"/>
                          </a:lnRef>
                        </a:left>
                        <a:right>
                          <a:lnRef idx="1">
                            <a:schemeClr val="accent5"/>
                          </a:lnRef>
                        </a:right>
                        <a:top>
                          <a:lnRef idx="2">
                            <a:schemeClr val="accent5"/>
                          </a:lnRef>
                        </a:top>
                        <a:bottom>
                          <a:lnRef idx="2">
                            <a:schemeClr val="accent5"/>
                          </a:lnRef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lastRow>
                  <a:firstRow>
                    <a:tcTxStyle b="on">
                      <a:fontRef idx="minor">
                        <a:scrgbClr r="0" g="0" b="0"/>
                      </a:fontRef>
                      <a:schemeClr val="lt1"/>
                    </a:tcTxStyle>
                    <a:tcStyle>
                      <a:tcBdr>
                        <a:left>
                          <a:lnRef idx="1">
                            <a:schemeClr val="accent5"/>
                          </a:lnRef>
                        </a:left>
                        <a:right>
                          <a:lnRef idx="1">
                            <a:schemeClr val="accent5"/>
                          </a:lnRef>
                        </a:right>
                        <a:top>
                          <a:lnRef idx="1">
                            <a:schemeClr val="accent5"/>
                          </a:lnRef>
                        </a:top>
                        <a:bottom>
                          <a:lnRef idx="2">
                            <a:schemeClr val="lt1"/>
                          </a:lnRef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solidFill>
                          <a:schemeClr val="accent5"/>
                        </a:solidFill>
                      </a:fill>
                    </a:tcStyle>
                  </a:firstRow>
                </a:tableStyle>
              </a:tblPr>
              <a:tblGrid>
                <a:gridCol w="1527968">
                  <a:extLst>
                    <a:ext uri="{9D8B030D-6E8A-4147-A177-3AD203B41FA5}">
                      <a16:colId xmlns:a16="http://schemas.microsoft.com/office/drawing/2014/main" val="1224524878"/>
                    </a:ext>
                  </a:extLst>
                </a:gridCol>
                <a:gridCol w="1527968">
                  <a:extLst>
                    <a:ext uri="{9D8B030D-6E8A-4147-A177-3AD203B41FA5}">
                      <a16:colId xmlns:a16="http://schemas.microsoft.com/office/drawing/2014/main" val="3385507633"/>
                    </a:ext>
                  </a:extLst>
                </a:gridCol>
                <a:gridCol w="1527968">
                  <a:extLst>
                    <a:ext uri="{9D8B030D-6E8A-4147-A177-3AD203B41FA5}">
                      <a16:colId xmlns:a16="http://schemas.microsoft.com/office/drawing/2014/main" val="36482756"/>
                    </a:ext>
                  </a:extLst>
                </a:gridCol>
              </a:tblGrid>
              <a:tr h="79384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u="none" strike="noStrike">
                          <a:effectLst/>
                        </a:rPr>
                        <a:t>   Solid-state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u="none" strike="noStrike">
                          <a:effectLst/>
                        </a:rPr>
                        <a:t>      drives</a:t>
                      </a:r>
                      <a:endParaRPr lang="en-GB">
                        <a:effectLst/>
                      </a:endParaRPr>
                    </a:p>
                  </a:txBody>
                  <a:tcPr marL="31750" marR="31750" marT="15875" marB="158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u="none" strike="noStrike">
                          <a:effectLst/>
                        </a:rPr>
                        <a:t>       Flash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u="none" strike="noStrike">
                          <a:effectLst/>
                        </a:rPr>
                        <a:t>    memory</a:t>
                      </a:r>
                      <a:endParaRPr lang="en-GB">
                        <a:effectLst/>
                      </a:endParaRPr>
                    </a:p>
                  </a:txBody>
                  <a:tcPr marL="31750" marR="31750" marT="15875" marB="15875"/>
                </a:tc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u="none" strike="noStrike">
                          <a:effectLst/>
                        </a:rPr>
                        <a:t>        USB</a:t>
                      </a: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u="none" strike="noStrike">
                          <a:effectLst/>
                        </a:rPr>
                        <a:t>      drives</a:t>
                      </a:r>
                      <a:endParaRPr lang="en-GB">
                        <a:effectLst/>
                      </a:endParaRPr>
                    </a:p>
                  </a:txBody>
                  <a:tcPr marL="31750" marR="31750" marT="15875" marB="15875"/>
                </a:tc>
                <a:extLst>
                  <a:ext uri="{0D108BD9-81ED-4DB2-BD59-A6C34878D82A}">
                    <a16:rowId xmlns:a16="http://schemas.microsoft.com/office/drawing/2014/main" val="3901851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3452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753AB-6298-754E-B663-6CCB3FD4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603" y="631032"/>
            <a:ext cx="5955241" cy="5953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GB">
                <a:latin typeface="Berlin Sans FB Demi" panose="020E0802020502020306" pitchFamily="34" charset="0"/>
              </a:rPr>
              <a:t>SOLID-STATE DRIVE (SSD)</a:t>
            </a:r>
            <a:endParaRPr lang="en-US">
              <a:latin typeface="Berlin Sans FB Demi" panose="020E0802020502020306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DBDF0D-500D-3A44-96F2-B2DD0177F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5603" y="1702594"/>
            <a:ext cx="5955241" cy="39171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r>
              <a:rPr lang="en-GB" sz="960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Solid State Drive(SSD): SSD is a type of mass storage  device like hard disk drive though SSD doesn’t have any moving parts. It stores data by using flash memory instead of storing data on magnetic platters.</a:t>
            </a:r>
          </a:p>
          <a:p>
            <a:pPr rtl="0"/>
            <a:r>
              <a:rPr lang="en-GB" sz="960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Advantages:</a:t>
            </a:r>
            <a:endParaRPr lang="en-GB" sz="9600">
              <a:solidFill>
                <a:schemeClr val="bg1"/>
              </a:solidFill>
              <a:effectLst/>
            </a:endParaRPr>
          </a:p>
          <a:p>
            <a:pPr rtl="0"/>
            <a:r>
              <a:rPr lang="en-GB" sz="960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*Faster and more durable than hard disks.</a:t>
            </a:r>
            <a:endParaRPr lang="en-GB" sz="9600">
              <a:solidFill>
                <a:schemeClr val="bg1"/>
              </a:solidFill>
              <a:effectLst/>
            </a:endParaRPr>
          </a:p>
          <a:p>
            <a:pPr rtl="0"/>
            <a:r>
              <a:rPr lang="en-GB" sz="960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*Access to flash memory or solid state storage.</a:t>
            </a:r>
            <a:endParaRPr lang="en-GB" sz="9600">
              <a:solidFill>
                <a:schemeClr val="bg1"/>
              </a:solidFill>
              <a:effectLst/>
            </a:endParaRPr>
          </a:p>
          <a:p>
            <a:endParaRPr lang="en-US"/>
          </a:p>
        </p:txBody>
      </p:sp>
      <p:pic>
        <p:nvPicPr>
          <p:cNvPr id="15" name="Picture 15">
            <a:extLst>
              <a:ext uri="{FF2B5EF4-FFF2-40B4-BE49-F238E27FC236}">
                <a16:creationId xmlns:a16="http://schemas.microsoft.com/office/drawing/2014/main" id="{2BF720A1-98C2-6241-A9F4-490180AA4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1683" y="455256"/>
            <a:ext cx="3664714" cy="2473682"/>
          </a:xfrm>
          <a:prstGeom prst="rect">
            <a:avLst/>
          </a:prstGeom>
        </p:spPr>
      </p:pic>
      <p:pic>
        <p:nvPicPr>
          <p:cNvPr id="17" name="Picture 17">
            <a:extLst>
              <a:ext uri="{FF2B5EF4-FFF2-40B4-BE49-F238E27FC236}">
                <a16:creationId xmlns:a16="http://schemas.microsoft.com/office/drawing/2014/main" id="{DD596D3F-185E-0A4E-A589-EE3964144D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3383" y="3119438"/>
            <a:ext cx="2881313" cy="345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73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5200209-2BD4-2B4E-AA16-8EDD13006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888" y="79365"/>
            <a:ext cx="5490224" cy="8572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>
                <a:latin typeface="Berlin Sans FB Demi" panose="020E0802020502020306" pitchFamily="34" charset="0"/>
              </a:rPr>
              <a:t>FLASH MEMORY</a:t>
            </a:r>
            <a:endParaRPr lang="en-US">
              <a:latin typeface="Berlin Sans FB Demi" panose="020E0802020502020306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C48CA-DF67-364E-9FAF-CB5E6CD78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654" y="1041796"/>
            <a:ext cx="8358187" cy="547092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endParaRPr lang="en-GB" sz="9600" b="1" i="0" u="none" strike="noStrike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r>
              <a:rPr lang="en-GB" sz="9600" b="1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Flash Memory: </a:t>
            </a:r>
            <a:r>
              <a:rPr lang="en-GB" sz="96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Flash memory is an electronic (solid state) non-volatile computer storage medium which can be electrically erased and reprogrammed. It’s a kind of memory that remains data during the absence of power supply.</a:t>
            </a:r>
            <a:endParaRPr lang="en-GB" sz="9600">
              <a:solidFill>
                <a:schemeClr val="bg1"/>
              </a:solidFill>
              <a:effectLst/>
            </a:endParaRPr>
          </a:p>
          <a:p>
            <a:r>
              <a:rPr lang="en-GB" sz="9600" b="1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Two types of flash memory based on logic gates:</a:t>
            </a:r>
          </a:p>
          <a:p>
            <a:endParaRPr lang="en-GB" sz="9600" b="1" i="0" u="none" strike="noStrike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endParaRPr lang="en-GB" sz="9600" b="1" i="0" u="none" strike="noStrike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r>
              <a:rPr lang="en-GB" sz="96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There different kinds of flash memory cards based on their own storage capacity like </a:t>
            </a:r>
            <a:r>
              <a:rPr lang="en-GB" sz="9600" b="1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SD,SDHC,SDXC.</a:t>
            </a:r>
          </a:p>
          <a:p>
            <a:r>
              <a:rPr lang="en-GB" sz="9600" b="1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Uses: </a:t>
            </a:r>
            <a:r>
              <a:rPr lang="en-GB" sz="96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It’s very popular all over the world. It’s widely used in smart phones, laptops, GPS navigation systems &amp; so on.</a:t>
            </a:r>
            <a:endParaRPr lang="en-GB" sz="9600">
              <a:solidFill>
                <a:schemeClr val="bg1"/>
              </a:solidFill>
              <a:effectLst/>
            </a:endParaRPr>
          </a:p>
          <a:p>
            <a:endParaRPr lang="en-GB" sz="5600" b="1">
              <a:solidFill>
                <a:schemeClr val="bg1"/>
              </a:solidFill>
              <a:effectLst/>
            </a:endParaRPr>
          </a:p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59C443-8D61-2E44-BDBB-427CE868E0CF}"/>
              </a:ext>
            </a:extLst>
          </p:cNvPr>
          <p:cNvSpPr/>
          <p:nvPr/>
        </p:nvSpPr>
        <p:spPr>
          <a:xfrm flipH="1">
            <a:off x="3641816" y="3614801"/>
            <a:ext cx="1696932" cy="76450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NOR FLASH</a:t>
            </a: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F5A8C1-3C70-B54A-9FCE-D70F69824E9E}"/>
              </a:ext>
            </a:extLst>
          </p:cNvPr>
          <p:cNvSpPr/>
          <p:nvPr/>
        </p:nvSpPr>
        <p:spPr>
          <a:xfrm>
            <a:off x="6325401" y="3614801"/>
            <a:ext cx="1933154" cy="76450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NAND FLASH</a:t>
            </a:r>
            <a:endParaRPr lang="en-US"/>
          </a:p>
        </p:txBody>
      </p:sp>
      <p:pic>
        <p:nvPicPr>
          <p:cNvPr id="9" name="Picture 9">
            <a:extLst>
              <a:ext uri="{FF2B5EF4-FFF2-40B4-BE49-F238E27FC236}">
                <a16:creationId xmlns:a16="http://schemas.microsoft.com/office/drawing/2014/main" id="{561A321D-A26B-BE4D-9F34-57FD0AA768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1969" y="4561114"/>
            <a:ext cx="1826890" cy="1665515"/>
          </a:xfrm>
          <a:prstGeom prst="rect">
            <a:avLst/>
          </a:prstGeom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E42286B1-63B6-5248-B7D9-C21D06C4A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0346" y="4561114"/>
            <a:ext cx="1989900" cy="172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486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BCC48-B9D0-4C46-8D26-56ABE9CFF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latin typeface="Berlin Sans FB Demi" panose="020E0802020502020306" pitchFamily="34" charset="0"/>
              </a:rPr>
              <a:t>USB DRIVES</a:t>
            </a:r>
            <a:endParaRPr lang="en-US">
              <a:latin typeface="Berlin Sans FB Demi" panose="020E0802020502020306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16E98-EFCD-324F-BFD3-D3AEAD14A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17409" y="693895"/>
            <a:ext cx="6269591" cy="547020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 algn="ctr" fontAlgn="base">
              <a:buNone/>
            </a:pPr>
            <a:r>
              <a:rPr lang="en-GB" sz="2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cs typeface="CordiaUPC" panose="020B0304020202020204" pitchFamily="34" charset="-34"/>
              </a:rPr>
              <a:t>●Used for data storage</a:t>
            </a:r>
          </a:p>
          <a:p>
            <a:pPr marL="0" indent="0" algn="ctr" fontAlgn="base">
              <a:buNone/>
            </a:pPr>
            <a:r>
              <a:rPr lang="en-GB" sz="2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cs typeface="CordiaUPC" panose="020B0304020202020204" pitchFamily="34" charset="-34"/>
              </a:rPr>
              <a:t>●Removable ,rewritable, small, durable and reliable</a:t>
            </a:r>
          </a:p>
          <a:p>
            <a:pPr marL="0" indent="0" algn="ctr" fontAlgn="base">
              <a:buNone/>
            </a:pPr>
            <a:r>
              <a:rPr lang="en-GB" sz="2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cs typeface="CordiaUPC" panose="020B0304020202020204" pitchFamily="34" charset="-34"/>
              </a:rPr>
              <a:t>●Large storage space and faster</a:t>
            </a:r>
          </a:p>
          <a:p>
            <a:pPr marL="0" indent="0" algn="ctr" fontAlgn="base">
              <a:buNone/>
            </a:pPr>
            <a:r>
              <a:rPr lang="en-GB" sz="2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cs typeface="CordiaUPC" panose="020B0304020202020204" pitchFamily="34" charset="-34"/>
              </a:rPr>
              <a:t>●Supported by all operating system and BIOS</a:t>
            </a:r>
          </a:p>
          <a:p>
            <a:pPr marL="0" indent="0" algn="ctr" fontAlgn="base">
              <a:buNone/>
            </a:pPr>
            <a:r>
              <a:rPr lang="en-GB" sz="2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cs typeface="CordiaUPC" panose="020B0304020202020204" pitchFamily="34" charset="-34"/>
              </a:rPr>
              <a:t>●Standard USB connects the flash drives to a device</a:t>
            </a:r>
            <a:br>
              <a:rPr lang="en-GB" sz="2400">
                <a:solidFill>
                  <a:schemeClr val="bg1"/>
                </a:solidFill>
                <a:latin typeface="Calibri" panose="020F0502020204030204" pitchFamily="34" charset="0"/>
                <a:cs typeface="CordiaUPC" panose="020B0304020202020204" pitchFamily="34" charset="-34"/>
              </a:rPr>
            </a:br>
            <a:r>
              <a:rPr lang="en-GB" sz="2400">
                <a:solidFill>
                  <a:schemeClr val="bg1"/>
                </a:solidFill>
                <a:latin typeface="Calibri" panose="020F0502020204030204" pitchFamily="34" charset="0"/>
                <a:cs typeface="CordiaUPC" panose="020B0304020202020204" pitchFamily="34" charset="-34"/>
              </a:rPr>
              <a:t>●</a:t>
            </a:r>
            <a:r>
              <a:rPr lang="en-GB" sz="2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cs typeface="CordiaUPC" panose="020B0304020202020204" pitchFamily="34" charset="-34"/>
              </a:rPr>
              <a:t>Mass storage controller and  has small amount of RAM ROM</a:t>
            </a:r>
          </a:p>
          <a:p>
            <a:pPr marL="0" indent="0" algn="ctr" fontAlgn="base">
              <a:buNone/>
            </a:pPr>
            <a:r>
              <a:rPr lang="en-GB" sz="2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cs typeface="CordiaUPC" panose="020B0304020202020204" pitchFamily="34" charset="-34"/>
              </a:rPr>
              <a:t>●Data output is controlled by crystal oscillator </a:t>
            </a:r>
            <a:endParaRPr lang="en-GB" sz="2400">
              <a:solidFill>
                <a:schemeClr val="bg1"/>
              </a:solidFill>
              <a:effectLst/>
              <a:latin typeface="Calibri" panose="020F0502020204030204" pitchFamily="34" charset="0"/>
              <a:cs typeface="CordiaUPC" panose="020B0304020202020204" pitchFamily="34" charset="-34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84C09AFC-ED2A-EC4B-A0D8-9E85AC20B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2226" y="5154574"/>
            <a:ext cx="2057602" cy="1396796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0DD06E51-6CE9-6C43-95C7-F71BFE58B5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038" y="4946728"/>
            <a:ext cx="1666056" cy="1672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135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EDC92-A6E0-744F-8DF3-8A2CE1B23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37" y="2615618"/>
            <a:ext cx="3571875" cy="1896851"/>
          </a:xfrm>
        </p:spPr>
        <p:txBody>
          <a:bodyPr/>
          <a:lstStyle/>
          <a:p>
            <a:r>
              <a:rPr lang="en-GB">
                <a:latin typeface="CordiaUPC" panose="020B0304020202020204" pitchFamily="34" charset="-34"/>
                <a:cs typeface="CordiaUPC" panose="020B0304020202020204" pitchFamily="34" charset="-34"/>
              </a:rPr>
              <a:t>Discuss cloud storage and cloud computing.</a:t>
            </a:r>
            <a:endParaRPr lang="en-US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F277E-0809-C149-8D0D-B0C345A8E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7058" y="804689"/>
            <a:ext cx="6281873" cy="52486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sz="1800" b="0" i="0" u="none" strike="noStrike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900"/>
              <a:t>Cloud Computing    </a:t>
            </a:r>
          </a:p>
          <a:p>
            <a:pPr marL="0" indent="0">
              <a:buNone/>
            </a:pPr>
            <a:r>
              <a:rPr lang="en-GB" sz="1900"/>
              <a:t>Cloud computing is the delivery of on-demand computing services -- from applications to storage and processing power -- typically over the internet and on a pay-as-you-go basis.</a:t>
            </a:r>
          </a:p>
          <a:p>
            <a:pPr marL="0" indent="0">
              <a:buNone/>
            </a:pPr>
            <a:br>
              <a:rPr lang="en-GB"/>
            </a:br>
            <a:r>
              <a:rPr lang="en-GB"/>
              <a:t>  </a:t>
            </a:r>
            <a:r>
              <a:rPr lang="en-GB" sz="1900"/>
              <a:t>Uses of cloud computing</a:t>
            </a:r>
          </a:p>
          <a:p>
            <a:pPr lvl="1" rtl="0" fontAlgn="base"/>
            <a:r>
              <a:rPr lang="en-GB" sz="1900"/>
              <a:t>Create new apps and services</a:t>
            </a:r>
          </a:p>
          <a:p>
            <a:pPr lvl="1" rtl="0" fontAlgn="base"/>
            <a:r>
              <a:rPr lang="en-GB" sz="1900"/>
              <a:t>Test and build applications</a:t>
            </a:r>
          </a:p>
          <a:p>
            <a:pPr lvl="1" rtl="0" fontAlgn="base"/>
            <a:r>
              <a:rPr lang="en-GB" sz="1900"/>
              <a:t>Store, back up and recover data</a:t>
            </a:r>
          </a:p>
          <a:p>
            <a:pPr lvl="1" rtl="0" fontAlgn="base"/>
            <a:r>
              <a:rPr lang="en-GB" sz="1900"/>
              <a:t>Analyse data</a:t>
            </a:r>
          </a:p>
          <a:p>
            <a:pPr lvl="1" rtl="0" fontAlgn="base"/>
            <a:r>
              <a:rPr lang="en-GB" sz="1900"/>
              <a:t>Stream audio and video</a:t>
            </a:r>
          </a:p>
          <a:p>
            <a:pPr lvl="1" rtl="0" fontAlgn="base"/>
            <a:r>
              <a:rPr lang="en-GB" sz="1900"/>
              <a:t>Embed intelligence</a:t>
            </a:r>
          </a:p>
          <a:p>
            <a:pPr lvl="1" rtl="0" fontAlgn="base"/>
            <a:r>
              <a:rPr lang="en-GB" sz="1900"/>
              <a:t>Deliver software on demand</a:t>
            </a:r>
            <a:br>
              <a:rPr lang="en-GB"/>
            </a:b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D1FB88-3094-C94C-8F3B-F64CD252D566}"/>
              </a:ext>
            </a:extLst>
          </p:cNvPr>
          <p:cNvSpPr txBox="1"/>
          <p:nvPr/>
        </p:nvSpPr>
        <p:spPr>
          <a:xfrm>
            <a:off x="1613298" y="1666877"/>
            <a:ext cx="2553890" cy="529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>
                <a:solidFill>
                  <a:schemeClr val="bg1"/>
                </a:solidFill>
                <a:latin typeface="Berlin Sans FB Demi" panose="020E0802020502020306" pitchFamily="34" charset="0"/>
              </a:rPr>
              <a:t>QUESTION 5</a:t>
            </a:r>
            <a:endParaRPr lang="en-US" sz="280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73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5597D-8348-8340-8D6A-17E420FEF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1785" y="1768078"/>
            <a:ext cx="5308430" cy="3529280"/>
          </a:xfrm>
        </p:spPr>
        <p:txBody>
          <a:bodyPr>
            <a:normAutofit lnSpcReduction="10000"/>
          </a:bodyPr>
          <a:lstStyle/>
          <a:p>
            <a:pPr lvl="1" rtl="0" fontAlgn="base"/>
            <a:endParaRPr lang="en-GB" sz="2600">
              <a:solidFill>
                <a:schemeClr val="bg1"/>
              </a:solidFill>
            </a:endParaRPr>
          </a:p>
          <a:p>
            <a:pPr lvl="1" rtl="0" fontAlgn="base"/>
            <a:r>
              <a:rPr lang="en-GB" sz="2600">
                <a:solidFill>
                  <a:schemeClr val="bg1"/>
                </a:solidFill>
              </a:rPr>
              <a:t>○ Productivity</a:t>
            </a:r>
          </a:p>
          <a:p>
            <a:pPr lvl="1" rtl="0" fontAlgn="base"/>
            <a:r>
              <a:rPr lang="en-GB" sz="2600">
                <a:solidFill>
                  <a:schemeClr val="bg1"/>
                </a:solidFill>
              </a:rPr>
              <a:t>○ Performance</a:t>
            </a:r>
          </a:p>
          <a:p>
            <a:pPr lvl="1" rtl="0" fontAlgn="base"/>
            <a:r>
              <a:rPr lang="en-GB" sz="2600">
                <a:solidFill>
                  <a:schemeClr val="bg1"/>
                </a:solidFill>
              </a:rPr>
              <a:t>○ Speed</a:t>
            </a:r>
          </a:p>
          <a:p>
            <a:pPr lvl="1" rtl="0" fontAlgn="base"/>
            <a:r>
              <a:rPr lang="en-GB" sz="2600">
                <a:solidFill>
                  <a:schemeClr val="bg1"/>
                </a:solidFill>
              </a:rPr>
              <a:t>○ Security</a:t>
            </a:r>
          </a:p>
          <a:p>
            <a:pPr lvl="1" rtl="0" fontAlgn="base"/>
            <a:r>
              <a:rPr lang="en-GB" sz="2600">
                <a:solidFill>
                  <a:schemeClr val="bg1"/>
                </a:solidFill>
              </a:rPr>
              <a:t>○ Global scale</a:t>
            </a:r>
          </a:p>
          <a:p>
            <a:pPr lvl="1" rtl="0" fontAlgn="base"/>
            <a:r>
              <a:rPr lang="en-GB" sz="2600">
                <a:solidFill>
                  <a:schemeClr val="bg1"/>
                </a:solidFill>
              </a:rPr>
              <a:t>○ Cost</a:t>
            </a: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F01DE5-0BDC-5343-8B42-4E63A6D7C2BC}"/>
              </a:ext>
            </a:extLst>
          </p:cNvPr>
          <p:cNvSpPr txBox="1"/>
          <p:nvPr/>
        </p:nvSpPr>
        <p:spPr>
          <a:xfrm>
            <a:off x="3488531" y="1246586"/>
            <a:ext cx="6155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>
                <a:solidFill>
                  <a:schemeClr val="bg1"/>
                </a:solidFill>
              </a:rPr>
              <a:t>CLOUD COMPUTING ADVANTAGES</a:t>
            </a:r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1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1D520-939F-FE4F-8E88-808C84C0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latin typeface="Berlin Sans FB Demi" panose="020E0802020502020306" pitchFamily="34" charset="0"/>
              </a:rPr>
              <a:t>CLOUD</a:t>
            </a:r>
            <a:br>
              <a:rPr lang="en-GB">
                <a:latin typeface="Berlin Sans FB Demi" panose="020E0802020502020306" pitchFamily="34" charset="0"/>
              </a:rPr>
            </a:br>
            <a:r>
              <a:rPr lang="en-GB">
                <a:latin typeface="Berlin Sans FB Demi" panose="020E0802020502020306" pitchFamily="34" charset="0"/>
              </a:rPr>
              <a:t>STORAGE</a:t>
            </a:r>
            <a:endParaRPr lang="en-US">
              <a:latin typeface="Berlin Sans FB Demi" panose="020E0802020502020306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B49E-6674-DA42-ABE2-7F8D431A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374035"/>
            <a:ext cx="6281873" cy="5248622"/>
          </a:xfrm>
        </p:spPr>
        <p:txBody>
          <a:bodyPr/>
          <a:lstStyle/>
          <a:p>
            <a:pPr rtl="0" fontAlgn="base"/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Cloud storage is a cloud computing model.</a:t>
            </a:r>
          </a:p>
          <a:p>
            <a:pPr rtl="0" fontAlgn="base"/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Data is stored on virtual servers that can be accessed from the internet.</a:t>
            </a:r>
          </a:p>
          <a:p>
            <a:pPr rtl="0" fontAlgn="base"/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cloud storage providers are responsible for maintaining the data stored in the server as well as hardware that run the server(eg cpu,ram,local disk).</a:t>
            </a:r>
          </a:p>
          <a:p>
            <a:pPr rtl="0" fontAlgn="base"/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Cloud storage infrastructures are known for their elasticity, scalability and flexibility. </a:t>
            </a:r>
          </a:p>
          <a:p>
            <a:pPr rtl="0" fontAlgn="base"/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Some are free (eg google drive), some are paid to use.</a:t>
            </a: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747E8D4D-C8B4-AC40-9D3E-B7AEE191B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992" y="4954604"/>
            <a:ext cx="1339538" cy="1330088"/>
          </a:xfrm>
          <a:prstGeom prst="rect">
            <a:avLst/>
          </a:prstGeom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6BFB226B-7A36-2F45-8E3D-5B7DB8CE01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0105" y="4890920"/>
            <a:ext cx="1941819" cy="1457455"/>
          </a:xfrm>
          <a:prstGeom prst="rect">
            <a:avLst/>
          </a:prstGeom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id="{DF65D03C-ACA1-314D-9869-735CD80882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8499" y="5092367"/>
            <a:ext cx="1677682" cy="86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269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AFD4-8486-E143-8D42-CDF40249A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>
                <a:solidFill>
                  <a:schemeClr val="bg1"/>
                </a:solidFill>
                <a:latin typeface="Berlin Sans FB Demi" panose="020E0802020502020306" pitchFamily="34" charset="0"/>
              </a:rPr>
              <a:t>COMPARING CLOUD &amp; LOCAL STORAGE</a:t>
            </a:r>
            <a:endParaRPr lang="en-US" sz="320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D88FBA-AD53-F442-B245-F8B1FA79C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717" y="1495260"/>
            <a:ext cx="6264350" cy="1696853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751E3E1-604E-E948-ADCE-B2CC9F8E9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159A4FC-3E3C-E243-8DAB-E5677CF828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8211262"/>
              </p:ext>
            </p:extLst>
          </p:nvPr>
        </p:nvGraphicFramePr>
        <p:xfrm>
          <a:off x="4999936" y="1323278"/>
          <a:ext cx="6501848" cy="4211444"/>
        </p:xfrm>
        <a:graphic>
          <a:graphicData uri="http://schemas.openxmlformats.org/drawingml/2006/table">
            <a:tbl>
              <a:tblPr firstRow="1">
                <a:tableStyle styleId="{B301B821-A1FF-4177-AEE7-76D212191A09}" styleName="Medium Style 1 - Accent 1">
                  <a:wholeTbl>
                    <a:tcTxStyle>
                      <a:fontRef idx="minor">
                        <a:scrgbClr r="0" g="0" b="0"/>
                      </a:fontRef>
                      <a:schemeClr val="dk1"/>
                    </a:tcTxStyle>
                    <a:tcStyle>
                      <a:tcBdr>
                        <a:left>
                          <a:ln w="12700" cmpd="sng">
                            <a:solidFill>
                              <a:schemeClr val="accent1"/>
                            </a:solidFill>
                          </a:ln>
                        </a:left>
                        <a:right>
                          <a:ln w="12700" cmpd="sng">
                            <a:solidFill>
                              <a:schemeClr val="accent1"/>
                            </a:solidFill>
                          </a:ln>
                        </a:right>
                        <a:top>
                          <a:ln w="12700" cmpd="sng">
                            <a:solidFill>
                              <a:schemeClr val="accent1"/>
                            </a:solidFill>
                          </a:ln>
                        </a:top>
                        <a:bottom>
                          <a:ln w="12700" cmpd="sng">
                            <a:solidFill>
                              <a:schemeClr val="accent1"/>
                            </a:solidFill>
                          </a:ln>
                        </a:bottom>
                        <a:insideH>
                          <a:ln w="12700" cmpd="sng">
                            <a:solidFill>
                              <a:schemeClr val="accent1"/>
                            </a:solidFill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solidFill>
                          <a:schemeClr val="lt1"/>
                        </a:solidFill>
                      </a:fill>
                    </a:tcStyle>
                  </a:wholeTbl>
                  <a:band1H>
                    <a:tcStyle>
                      <a:tcBdr/>
                      <a:fill>
                        <a:solidFill>
                          <a:schemeClr val="accent1">
                            <a:tint val="20000"/>
                          </a:schemeClr>
                        </a:solidFill>
                      </a:fill>
                    </a:tcStyle>
                  </a:band1H>
                  <a:band1V>
                    <a:tcStyle>
                      <a:tcBdr/>
                      <a:fill>
                        <a:solidFill>
                          <a:schemeClr val="accent1">
                            <a:tint val="20000"/>
                          </a:schemeClr>
                        </a:solidFill>
                      </a:fill>
                    </a:tcStyle>
                  </a:band1V>
                  <a:lastCol>
                    <a:tcTxStyle b="on"/>
                    <a:tcStyle>
                      <a:tcBdr/>
                    </a:tcStyle>
                  </a:lastCol>
                  <a:firstCol>
                    <a:tcTxStyle b="on"/>
                    <a:tcStyle>
                      <a:tcBdr/>
                    </a:tcStyle>
                  </a:firstCol>
                  <a:lastRow>
                    <a:tcTxStyle b="on"/>
                    <a:tcStyle>
                      <a:tcBdr>
                        <a:top>
                          <a:ln w="50800" cmpd="dbl">
                            <a:solidFill>
                              <a:schemeClr val="accent1"/>
                            </a:solidFill>
                          </a:ln>
                        </a:top>
                      </a:tcBdr>
                      <a:fill>
                        <a:solidFill>
                          <a:schemeClr val="lt1"/>
                        </a:solidFill>
                      </a:fill>
                    </a:tcStyle>
                  </a:lastRow>
                  <a:firstRow>
                    <a:tcTxStyle b="on">
                      <a:fontRef idx="minor">
                        <a:scrgbClr r="0" g="0" b="0"/>
                      </a:fontRef>
                      <a:schemeClr val="lt1"/>
                    </a:tcTxStyle>
                    <a:tcStyle>
                      <a:tcBdr/>
                      <a:fill>
                        <a:solidFill>
                          <a:schemeClr val="accent1"/>
                        </a:solidFill>
                      </a:fill>
                    </a:tcStyle>
                  </a:firstRow>
                </a:tableStyle>
              </a:tblPr>
              <a:tblGrid>
                <a:gridCol w="3250924">
                  <a:extLst>
                    <a:ext uri="{9D8B030D-6E8A-4147-A177-3AD203B41FA5}">
                      <a16:colId xmlns:a16="http://schemas.microsoft.com/office/drawing/2014/main" val="95228212"/>
                    </a:ext>
                  </a:extLst>
                </a:gridCol>
                <a:gridCol w="3250924">
                  <a:extLst>
                    <a:ext uri="{9D8B030D-6E8A-4147-A177-3AD203B41FA5}">
                      <a16:colId xmlns:a16="http://schemas.microsoft.com/office/drawing/2014/main" val="294802557"/>
                    </a:ext>
                  </a:extLst>
                </a:gridCol>
              </a:tblGrid>
              <a:tr h="46696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u="none" strike="noStrike">
                          <a:effectLst/>
                        </a:rPr>
                        <a:t>CLOUD STORAGE</a:t>
                      </a:r>
                      <a:endParaRPr lang="en-GB">
                        <a:effectLst/>
                      </a:endParaRPr>
                    </a:p>
                  </a:txBody>
                  <a:tcPr marL="31750" marR="31750" marT="15875" marB="15875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u="none" strike="noStrike">
                          <a:effectLst/>
                        </a:rPr>
                        <a:t>LOCAL STORAGE</a:t>
                      </a:r>
                      <a:endParaRPr lang="en-GB">
                        <a:effectLst/>
                      </a:endParaRPr>
                    </a:p>
                  </a:txBody>
                  <a:tcPr marL="31750" marR="31750" marT="15875" marB="15875"/>
                </a:tc>
                <a:extLst>
                  <a:ext uri="{0D108BD9-81ED-4DB2-BD59-A6C34878D82A}">
                    <a16:rowId xmlns:a16="http://schemas.microsoft.com/office/drawing/2014/main" val="872121502"/>
                  </a:ext>
                </a:extLst>
              </a:tr>
              <a:tr h="687681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Safe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Can be stolen or damaged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extLst>
                  <a:ext uri="{0D108BD9-81ED-4DB2-BD59-A6C34878D82A}">
                    <a16:rowId xmlns:a16="http://schemas.microsoft.com/office/drawing/2014/main" val="245720589"/>
                  </a:ext>
                </a:extLst>
              </a:tr>
              <a:tr h="908393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Can be accessed anywhere (virtually)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Can only be accessed physically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extLst>
                  <a:ext uri="{0D108BD9-81ED-4DB2-BD59-A6C34878D82A}">
                    <a16:rowId xmlns:a16="http://schemas.microsoft.com/office/drawing/2014/main" val="3541927609"/>
                  </a:ext>
                </a:extLst>
              </a:tr>
              <a:tr h="24625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Cost savings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Expensive 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extLst>
                  <a:ext uri="{0D108BD9-81ED-4DB2-BD59-A6C34878D82A}">
                    <a16:rowId xmlns:a16="http://schemas.microsoft.com/office/drawing/2014/main" val="2063034435"/>
                  </a:ext>
                </a:extLst>
              </a:tr>
              <a:tr h="466969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Privacy not secured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Secured 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extLst>
                  <a:ext uri="{0D108BD9-81ED-4DB2-BD59-A6C34878D82A}">
                    <a16:rowId xmlns:a16="http://schemas.microsoft.com/office/drawing/2014/main" val="4159315729"/>
                  </a:ext>
                </a:extLst>
              </a:tr>
              <a:tr h="687681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Must have internet connection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Can be accessed offline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extLst>
                  <a:ext uri="{0D108BD9-81ED-4DB2-BD59-A6C34878D82A}">
                    <a16:rowId xmlns:a16="http://schemas.microsoft.com/office/drawing/2014/main" val="1678805998"/>
                  </a:ext>
                </a:extLst>
              </a:tr>
              <a:tr h="687681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Uses a lot of bandwidth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>
                          <a:effectLst/>
                        </a:rPr>
                        <a:t>Does not require bandwidth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0" marR="31750" marT="15875" marB="15875"/>
                </a:tc>
                <a:extLst>
                  <a:ext uri="{0D108BD9-81ED-4DB2-BD59-A6C34878D82A}">
                    <a16:rowId xmlns:a16="http://schemas.microsoft.com/office/drawing/2014/main" val="3316943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00206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Atlas</vt:lpstr>
      <vt:lpstr>Chapter 7: Secondary Storage</vt:lpstr>
      <vt:lpstr>Discuss solid-state storage including solid-state drives, flash memory and USB drives</vt:lpstr>
      <vt:lpstr>SOLID-STATE DRIVE (SSD)</vt:lpstr>
      <vt:lpstr>FLASH MEMORY</vt:lpstr>
      <vt:lpstr>USB DRIVES</vt:lpstr>
      <vt:lpstr>Discuss cloud storage and cloud computing.</vt:lpstr>
      <vt:lpstr>PowerPoint Presentation</vt:lpstr>
      <vt:lpstr>CLOUD STORAGE</vt:lpstr>
      <vt:lpstr>COMPARING CLOUD &amp; LOCAL STORAGE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Unknown User</dc:creator>
  <cp:lastModifiedBy>Unknown User</cp:lastModifiedBy>
  <cp:revision>2</cp:revision>
  <dcterms:created xsi:type="dcterms:W3CDTF">2018-10-13T11:39:14Z</dcterms:created>
  <dcterms:modified xsi:type="dcterms:W3CDTF">2018-10-13T14:20:45Z</dcterms:modified>
</cp:coreProperties>
</file>