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</p:sldIdLst>
  <p:sldSz cy="5143500" cx="9144000"/>
  <p:notesSz cx="6858000" cy="9144000"/>
  <p:embeddedFontLst>
    <p:embeddedFont>
      <p:font typeface="Roboto Slab"/>
      <p:regular r:id="rId36"/>
      <p:bold r:id="rId37"/>
    </p:embeddedFont>
    <p:embeddedFont>
      <p:font typeface="Roboto"/>
      <p:regular r:id="rId38"/>
      <p:bold r:id="rId39"/>
      <p:italic r:id="rId40"/>
      <p:boldItalic r:id="rId41"/>
    </p:embeddedFont>
    <p:embeddedFont>
      <p:font typeface="Caveat"/>
      <p:regular r:id="rId42"/>
      <p:bold r:id="rId43"/>
    </p:embeddedFont>
    <p:embeddedFont>
      <p:font typeface="Amatic SC"/>
      <p:regular r:id="rId44"/>
      <p:bold r:id="rId45"/>
    </p:embeddedFont>
    <p:embeddedFont>
      <p:font typeface="Oswald"/>
      <p:regular r:id="rId46"/>
      <p:bold r:id="rId47"/>
    </p:embeddedFont>
    <p:embeddedFont>
      <p:font typeface="Comfortaa"/>
      <p:regular r:id="rId48"/>
      <p:bold r:id="rId4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AE1BEE7-B5D7-4FD8-AA90-CB17EF6BDA3A}">
  <a:tblStyle styleId="{EAE1BEE7-B5D7-4FD8-AA90-CB17EF6BDA3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Roboto-italic.fntdata"/><Relationship Id="rId42" Type="http://schemas.openxmlformats.org/officeDocument/2006/relationships/font" Target="fonts/Caveat-regular.fntdata"/><Relationship Id="rId41" Type="http://schemas.openxmlformats.org/officeDocument/2006/relationships/font" Target="fonts/Roboto-boldItalic.fntdata"/><Relationship Id="rId44" Type="http://schemas.openxmlformats.org/officeDocument/2006/relationships/font" Target="fonts/AmaticSC-regular.fntdata"/><Relationship Id="rId43" Type="http://schemas.openxmlformats.org/officeDocument/2006/relationships/font" Target="fonts/Caveat-bold.fntdata"/><Relationship Id="rId46" Type="http://schemas.openxmlformats.org/officeDocument/2006/relationships/font" Target="fonts/Oswald-regular.fntdata"/><Relationship Id="rId45" Type="http://schemas.openxmlformats.org/officeDocument/2006/relationships/font" Target="fonts/AmaticSC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font" Target="fonts/Comfortaa-regular.fntdata"/><Relationship Id="rId47" Type="http://schemas.openxmlformats.org/officeDocument/2006/relationships/font" Target="fonts/Oswald-bold.fntdata"/><Relationship Id="rId49" Type="http://schemas.openxmlformats.org/officeDocument/2006/relationships/font" Target="fonts/Comfortaa-bold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font" Target="fonts/RobotoSlab-bold.fntdata"/><Relationship Id="rId36" Type="http://schemas.openxmlformats.org/officeDocument/2006/relationships/font" Target="fonts/RobotoSlab-regular.fntdata"/><Relationship Id="rId39" Type="http://schemas.openxmlformats.org/officeDocument/2006/relationships/font" Target="fonts/Roboto-bold.fntdata"/><Relationship Id="rId38" Type="http://schemas.openxmlformats.org/officeDocument/2006/relationships/font" Target="fonts/Roboto-regular.fntdata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97d252b93_0_2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97d252b93_0_2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797d252b93_3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797d252b93_3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797d252b93_0_1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797d252b93_0_1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797d252b93_3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797d252b93_3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797d252b93_0_7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797d252b93_0_7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797d252b93_0_2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797d252b93_0_2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797d252b93_0_2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797d252b93_0_2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797d252b93_3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797d252b93_3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797d252b93_3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797d252b93_3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797d252b93_3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797d252b93_3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797d252b93_3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797d252b93_3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b95518d2f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b95518d2f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797d252b93_0_7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797d252b93_0_7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797d252b93_0_2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797d252b93_0_2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797d252b93_0_7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797d252b93_0_7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797d252b93_0_2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797d252b93_0_2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797d252b93_0_2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797d252b93_0_2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797d252b93_0_7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797d252b93_0_7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797d252b93_0_2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797d252b93_0_2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797d252b93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797d252b93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797d252b93_2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797d252b93_2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797d252b93_0_7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797d252b93_0_7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797d252b93_0_1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797d252b93_0_1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797d252b93_3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797d252b93_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797d252b93_0_1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797d252b93_0_1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797d252b93_0_1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797d252b93_0_1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797d252b93_0_1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797d252b93_0_1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797d252b93_3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797d252b93_3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524800" y="672606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1" name="Google Shape;11;p2"/>
          <p:cNvSpPr/>
          <p:nvPr/>
        </p:nvSpPr>
        <p:spPr>
          <a:xfrm rot="10800000">
            <a:off x="6537563" y="33429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</p:sp>
      <p:cxnSp>
        <p:nvCxnSpPr>
          <p:cNvPr id="12" name="Google Shape;12;p2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/>
          <p:nvPr/>
        </p:nvSpPr>
        <p:spPr>
          <a:xfrm>
            <a:off x="150" y="5076825"/>
            <a:ext cx="9143700" cy="66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1"/>
          <p:cNvSpPr txBox="1"/>
          <p:nvPr>
            <p:ph hasCustomPrompt="1" type="title"/>
          </p:nvPr>
        </p:nvSpPr>
        <p:spPr>
          <a:xfrm>
            <a:off x="387900" y="1152450"/>
            <a:ext cx="83682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11"/>
          <p:cNvSpPr txBox="1"/>
          <p:nvPr>
            <p:ph idx="1" type="body"/>
          </p:nvPr>
        </p:nvSpPr>
        <p:spPr>
          <a:xfrm>
            <a:off x="387900" y="2919450"/>
            <a:ext cx="83682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6" name="Google Shape;56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" name="Google Shape;18;p3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Google Shape;21;p4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" name="Google Shape;22;p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Google Shape;26;p5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" name="Google Shape;27;p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3879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47562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Google Shape;35;p7"/>
          <p:cNvCxnSpPr/>
          <p:nvPr/>
        </p:nvCxnSpPr>
        <p:spPr>
          <a:xfrm>
            <a:off x="489218" y="1412277"/>
            <a:ext cx="3315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" name="Google Shape;36;p7"/>
          <p:cNvSpPr txBox="1"/>
          <p:nvPr>
            <p:ph type="title"/>
          </p:nvPr>
        </p:nvSpPr>
        <p:spPr>
          <a:xfrm>
            <a:off x="3879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7" name="Google Shape;37;p7"/>
          <p:cNvSpPr txBox="1"/>
          <p:nvPr>
            <p:ph idx="1" type="body"/>
          </p:nvPr>
        </p:nvSpPr>
        <p:spPr>
          <a:xfrm>
            <a:off x="387900" y="1594025"/>
            <a:ext cx="2808000" cy="268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8" name="Google Shape;3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1" name="Google Shape;41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4" name="Google Shape;44;p9"/>
          <p:cNvCxnSpPr/>
          <p:nvPr/>
        </p:nvCxnSpPr>
        <p:spPr>
          <a:xfrm>
            <a:off x="5029675" y="4495503"/>
            <a:ext cx="540900" cy="0"/>
          </a:xfrm>
          <a:prstGeom prst="straightConnector1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5" name="Google Shape;45;p9"/>
          <p:cNvSpPr txBox="1"/>
          <p:nvPr>
            <p:ph type="title"/>
          </p:nvPr>
        </p:nvSpPr>
        <p:spPr>
          <a:xfrm>
            <a:off x="265500" y="1209075"/>
            <a:ext cx="4045200" cy="150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6" name="Google Shape;46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/>
          <p:nvPr>
            <p:ph idx="1" type="body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/>
        </p:txBody>
      </p:sp>
      <p:sp>
        <p:nvSpPr>
          <p:cNvPr id="51" name="Google Shape;51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rina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9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/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Bab 8 : Psikologi &amp; Sosiologi</a:t>
            </a:r>
            <a:endParaRPr/>
          </a:p>
        </p:txBody>
      </p:sp>
      <p:sp>
        <p:nvSpPr>
          <p:cNvPr id="64" name="Google Shape;64;p13"/>
          <p:cNvSpPr txBox="1"/>
          <p:nvPr>
            <p:ph idx="1" type="subTitle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Perlembagaan Insan: Jasmani, Emosi, Rohani, Intelek (JERI)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Tujuan Jasmani</a:t>
            </a:r>
            <a:endParaRPr/>
          </a:p>
        </p:txBody>
      </p:sp>
      <p:sp>
        <p:nvSpPr>
          <p:cNvPr id="126" name="Google Shape;126;p22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25450" lvl="0" marL="457200" rtl="0" algn="l">
              <a:spcBef>
                <a:spcPts val="0"/>
              </a:spcBef>
              <a:spcAft>
                <a:spcPts val="0"/>
              </a:spcAft>
              <a:buSzPts val="3100"/>
              <a:buFont typeface="Amatic SC"/>
              <a:buChar char="❏"/>
            </a:pPr>
            <a:r>
              <a:rPr b="1" lang="en-GB" sz="3100">
                <a:latin typeface="Amatic SC"/>
                <a:ea typeface="Amatic SC"/>
                <a:cs typeface="Amatic SC"/>
                <a:sym typeface="Amatic SC"/>
              </a:rPr>
              <a:t>menggunakan kemahiran kecergasan fizikal untuk memanfaatkan masyarakat</a:t>
            </a:r>
            <a:endParaRPr b="1" sz="3100">
              <a:latin typeface="Amatic SC"/>
              <a:ea typeface="Amatic SC"/>
              <a:cs typeface="Amatic SC"/>
              <a:sym typeface="Amatic SC"/>
            </a:endParaRPr>
          </a:p>
          <a:p>
            <a:pPr indent="-400050" lvl="1" marL="914400" rtl="0" algn="l">
              <a:spcBef>
                <a:spcPts val="1000"/>
              </a:spcBef>
              <a:spcAft>
                <a:spcPts val="0"/>
              </a:spcAft>
              <a:buSzPts val="2700"/>
              <a:buFont typeface="Amatic SC"/>
              <a:buChar char="❏"/>
            </a:pPr>
            <a:r>
              <a:rPr b="1" lang="en-GB" sz="2700">
                <a:latin typeface="Amatic SC"/>
                <a:ea typeface="Amatic SC"/>
                <a:cs typeface="Amatic SC"/>
                <a:sym typeface="Amatic SC"/>
              </a:rPr>
              <a:t>Menjadi Atlet Bertaraf Antarabangsa</a:t>
            </a:r>
            <a:endParaRPr b="1" sz="2700">
              <a:latin typeface="Amatic SC"/>
              <a:ea typeface="Amatic SC"/>
              <a:cs typeface="Amatic SC"/>
              <a:sym typeface="Amatic SC"/>
            </a:endParaRPr>
          </a:p>
          <a:p>
            <a:pPr indent="-400050" lvl="1" marL="914400" rtl="0" algn="l">
              <a:spcBef>
                <a:spcPts val="1000"/>
              </a:spcBef>
              <a:spcAft>
                <a:spcPts val="0"/>
              </a:spcAft>
              <a:buSzPts val="2700"/>
              <a:buFont typeface="Amatic SC"/>
              <a:buChar char="❏"/>
            </a:pPr>
            <a:r>
              <a:rPr b="1" lang="en-GB" sz="2700">
                <a:latin typeface="Amatic SC"/>
                <a:ea typeface="Amatic SC"/>
                <a:cs typeface="Amatic SC"/>
                <a:sym typeface="Amatic SC"/>
              </a:rPr>
              <a:t>Mengharumkan nama negara</a:t>
            </a:r>
            <a:endParaRPr b="1" sz="2700">
              <a:latin typeface="Amatic SC"/>
              <a:ea typeface="Amatic SC"/>
              <a:cs typeface="Amatic SC"/>
              <a:sym typeface="Amatic SC"/>
            </a:endParaRPr>
          </a:p>
          <a:p>
            <a:pPr indent="-400050" lvl="1" marL="914400" rtl="0" algn="l">
              <a:spcBef>
                <a:spcPts val="1000"/>
              </a:spcBef>
              <a:spcAft>
                <a:spcPts val="0"/>
              </a:spcAft>
              <a:buSzPts val="2700"/>
              <a:buFont typeface="Amatic SC"/>
              <a:buChar char="❏"/>
            </a:pPr>
            <a:r>
              <a:rPr b="1" lang="en-GB" sz="2700">
                <a:latin typeface="Amatic SC"/>
                <a:ea typeface="Amatic SC"/>
                <a:cs typeface="Amatic SC"/>
                <a:sym typeface="Amatic SC"/>
              </a:rPr>
              <a:t>Contoh : Lee Chong Wei, Nicol David</a:t>
            </a:r>
            <a:endParaRPr b="1" sz="2700"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9144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3100"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91440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b="1" sz="3100">
              <a:latin typeface="Amatic SC"/>
              <a:ea typeface="Amatic SC"/>
              <a:cs typeface="Amatic SC"/>
              <a:sym typeface="Amatic SC"/>
            </a:endParaRPr>
          </a:p>
        </p:txBody>
      </p:sp>
      <p:pic>
        <p:nvPicPr>
          <p:cNvPr id="127" name="Google Shape;127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60313" y="2806588"/>
            <a:ext cx="2600325" cy="1762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3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Langkah Ke Arah Kejasmanian</a:t>
            </a:r>
            <a:endParaRPr/>
          </a:p>
        </p:txBody>
      </p:sp>
      <p:sp>
        <p:nvSpPr>
          <p:cNvPr id="133" name="Google Shape;133;p23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Font typeface="Amatic SC"/>
              <a:buChar char="❏"/>
            </a:pPr>
            <a:r>
              <a:rPr b="1" lang="en-GB" sz="3000">
                <a:latin typeface="Amatic SC"/>
                <a:ea typeface="Amatic SC"/>
                <a:cs typeface="Amatic SC"/>
                <a:sym typeface="Amatic SC"/>
              </a:rPr>
              <a:t>Senaman Yang Berterusan</a:t>
            </a:r>
            <a:endParaRPr b="1" sz="3000">
              <a:latin typeface="Amatic SC"/>
              <a:ea typeface="Amatic SC"/>
              <a:cs typeface="Amatic SC"/>
              <a:sym typeface="Amatic SC"/>
            </a:endParaRPr>
          </a:p>
          <a:p>
            <a:pPr indent="-393700" lvl="1" marL="914400" rtl="0" algn="l">
              <a:spcBef>
                <a:spcPts val="1000"/>
              </a:spcBef>
              <a:spcAft>
                <a:spcPts val="0"/>
              </a:spcAft>
              <a:buSzPts val="2600"/>
              <a:buFont typeface="Amatic SC"/>
              <a:buChar char="❏"/>
            </a:pPr>
            <a:r>
              <a:rPr b="1" lang="en-GB" sz="2600">
                <a:latin typeface="Amatic SC"/>
                <a:ea typeface="Amatic SC"/>
                <a:cs typeface="Amatic SC"/>
                <a:sym typeface="Amatic SC"/>
              </a:rPr>
              <a:t>30-60 Minut Sekali</a:t>
            </a:r>
            <a:endParaRPr b="1" sz="2600">
              <a:latin typeface="Amatic SC"/>
              <a:ea typeface="Amatic SC"/>
              <a:cs typeface="Amatic SC"/>
              <a:sym typeface="Amatic SC"/>
            </a:endParaRPr>
          </a:p>
          <a:p>
            <a:pPr indent="-393700" lvl="1" marL="914400" rtl="0" algn="l">
              <a:spcBef>
                <a:spcPts val="1000"/>
              </a:spcBef>
              <a:spcAft>
                <a:spcPts val="0"/>
              </a:spcAft>
              <a:buSzPts val="2600"/>
              <a:buFont typeface="Amatic SC"/>
              <a:buChar char="❏"/>
            </a:pPr>
            <a:r>
              <a:rPr b="1" lang="en-GB" sz="2600">
                <a:latin typeface="Amatic SC"/>
                <a:ea typeface="Amatic SC"/>
                <a:cs typeface="Amatic SC"/>
                <a:sym typeface="Amatic SC"/>
              </a:rPr>
              <a:t>3-4 Kali Seminggu </a:t>
            </a:r>
            <a:endParaRPr b="1" sz="2600">
              <a:latin typeface="Amatic SC"/>
              <a:ea typeface="Amatic SC"/>
              <a:cs typeface="Amatic SC"/>
              <a:sym typeface="Amatic SC"/>
            </a:endParaRPr>
          </a:p>
          <a:p>
            <a:pPr indent="-393700" lvl="1" marL="914400" rtl="0" algn="l">
              <a:spcBef>
                <a:spcPts val="1000"/>
              </a:spcBef>
              <a:spcAft>
                <a:spcPts val="0"/>
              </a:spcAft>
              <a:buSzPts val="2600"/>
              <a:buFont typeface="Amatic SC"/>
              <a:buChar char="❏"/>
            </a:pPr>
            <a:r>
              <a:rPr b="1" lang="en-GB" sz="2600">
                <a:latin typeface="Amatic SC"/>
                <a:ea typeface="Amatic SC"/>
                <a:cs typeface="Amatic SC"/>
                <a:sym typeface="Amatic SC"/>
              </a:rPr>
              <a:t>Contoh : Berjoging, Berbasikal, Permainan Bola</a:t>
            </a:r>
            <a:endParaRPr b="1" sz="2600"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600"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/>
          </a:p>
        </p:txBody>
      </p:sp>
      <p:pic>
        <p:nvPicPr>
          <p:cNvPr id="134" name="Google Shape;13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68152" y="3733477"/>
            <a:ext cx="4407675" cy="141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Langkah Ke Arah Kejasmanian</a:t>
            </a:r>
            <a:endParaRPr/>
          </a:p>
        </p:txBody>
      </p:sp>
      <p:sp>
        <p:nvSpPr>
          <p:cNvPr id="140" name="Google Shape;140;p24"/>
          <p:cNvSpPr txBox="1"/>
          <p:nvPr>
            <p:ph idx="1" type="body"/>
          </p:nvPr>
        </p:nvSpPr>
        <p:spPr>
          <a:xfrm>
            <a:off x="387900" y="1489825"/>
            <a:ext cx="8368200" cy="345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-423766" lvl="0" marL="457200" rtl="0" algn="l">
              <a:spcBef>
                <a:spcPts val="0"/>
              </a:spcBef>
              <a:spcAft>
                <a:spcPts val="0"/>
              </a:spcAft>
              <a:buSzPct val="100000"/>
              <a:buFont typeface="Amatic SC"/>
              <a:buChar char="❏"/>
            </a:pPr>
            <a:r>
              <a:rPr b="1" lang="en-GB" sz="3965">
                <a:latin typeface="Amatic SC"/>
                <a:ea typeface="Amatic SC"/>
                <a:cs typeface="Amatic SC"/>
                <a:sym typeface="Amatic SC"/>
              </a:rPr>
              <a:t>Pemakanan seimbang</a:t>
            </a:r>
            <a:endParaRPr b="1" sz="3965">
              <a:latin typeface="Amatic SC"/>
              <a:ea typeface="Amatic SC"/>
              <a:cs typeface="Amatic SC"/>
              <a:sym typeface="Amatic SC"/>
            </a:endParaRPr>
          </a:p>
          <a:p>
            <a:pPr indent="-397262" lvl="1" marL="914400" rtl="0" algn="l">
              <a:spcBef>
                <a:spcPts val="1000"/>
              </a:spcBef>
              <a:spcAft>
                <a:spcPts val="0"/>
              </a:spcAft>
              <a:buSzPct val="100000"/>
              <a:buFont typeface="Amatic SC"/>
              <a:buChar char="❏"/>
            </a:pPr>
            <a:r>
              <a:rPr b="1" lang="en-GB" sz="3427">
                <a:latin typeface="Amatic SC"/>
                <a:ea typeface="Amatic SC"/>
                <a:cs typeface="Amatic SC"/>
                <a:sym typeface="Amatic SC"/>
              </a:rPr>
              <a:t>Berdasarkan Piramid Makanan</a:t>
            </a:r>
            <a:endParaRPr b="1" sz="3427">
              <a:latin typeface="Amatic SC"/>
              <a:ea typeface="Amatic SC"/>
              <a:cs typeface="Amatic SC"/>
              <a:sym typeface="Amatic SC"/>
            </a:endParaRPr>
          </a:p>
          <a:p>
            <a:pPr indent="-397262" lvl="1" marL="914400" rtl="0" algn="l">
              <a:spcBef>
                <a:spcPts val="1000"/>
              </a:spcBef>
              <a:spcAft>
                <a:spcPts val="0"/>
              </a:spcAft>
              <a:buSzPct val="100000"/>
              <a:buFont typeface="Amatic SC"/>
              <a:buChar char="❏"/>
            </a:pPr>
            <a:r>
              <a:rPr b="1" lang="en-GB" sz="3427">
                <a:latin typeface="Amatic SC"/>
                <a:ea typeface="Amatic SC"/>
                <a:cs typeface="Amatic SC"/>
                <a:sym typeface="Amatic SC"/>
              </a:rPr>
              <a:t>Banyak Minum Air Kosong</a:t>
            </a:r>
            <a:endParaRPr b="1" sz="3427">
              <a:latin typeface="Amatic SC"/>
              <a:ea typeface="Amatic SC"/>
              <a:cs typeface="Amatic SC"/>
              <a:sym typeface="Amatic SC"/>
            </a:endParaRPr>
          </a:p>
          <a:p>
            <a:pPr indent="-397262" lvl="1" marL="914400" rtl="0" algn="l">
              <a:spcBef>
                <a:spcPts val="1000"/>
              </a:spcBef>
              <a:spcAft>
                <a:spcPts val="0"/>
              </a:spcAft>
              <a:buSzPct val="100000"/>
              <a:buFont typeface="Amatic SC"/>
              <a:buChar char="❏"/>
            </a:pPr>
            <a:r>
              <a:rPr b="1" lang="en-GB" sz="3427">
                <a:latin typeface="Amatic SC"/>
                <a:ea typeface="Amatic SC"/>
                <a:cs typeface="Amatic SC"/>
                <a:sym typeface="Amatic SC"/>
              </a:rPr>
              <a:t>Makanan Yang Berkhasiat</a:t>
            </a:r>
            <a:endParaRPr b="1" sz="3427">
              <a:latin typeface="Amatic SC"/>
              <a:ea typeface="Amatic SC"/>
              <a:cs typeface="Amatic SC"/>
              <a:sym typeface="Amatic SC"/>
            </a:endParaRPr>
          </a:p>
          <a:p>
            <a:pPr indent="-397262" lvl="1" marL="914400" rtl="0" algn="l">
              <a:spcBef>
                <a:spcPts val="1000"/>
              </a:spcBef>
              <a:spcAft>
                <a:spcPts val="0"/>
              </a:spcAft>
              <a:buSzPct val="100000"/>
              <a:buFont typeface="Amatic SC"/>
              <a:buChar char="❏"/>
            </a:pPr>
            <a:r>
              <a:rPr b="1" lang="en-GB" sz="3427">
                <a:latin typeface="Amatic SC"/>
                <a:ea typeface="Amatic SC"/>
                <a:cs typeface="Amatic SC"/>
                <a:sym typeface="Amatic SC"/>
              </a:rPr>
              <a:t>Contoh : Buah-Buahan, Sayur-Sayuran, </a:t>
            </a:r>
            <a:r>
              <a:rPr b="1" lang="en-GB" sz="3427">
                <a:latin typeface="Amatic SC"/>
                <a:ea typeface="Amatic SC"/>
                <a:cs typeface="Amatic SC"/>
                <a:sym typeface="Amatic SC"/>
              </a:rPr>
              <a:t>Kekacang</a:t>
            </a:r>
            <a:endParaRPr b="1" sz="3427"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600"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/>
          </a:p>
        </p:txBody>
      </p:sp>
      <p:pic>
        <p:nvPicPr>
          <p:cNvPr id="141" name="Google Shape;14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5784150" y="1768875"/>
            <a:ext cx="3984600" cy="2735100"/>
          </a:xfrm>
          <a:prstGeom prst="rtTriangle">
            <a:avLst/>
          </a:prstGeom>
          <a:noFill/>
          <a:ln>
            <a:noFill/>
          </a:ln>
        </p:spPr>
      </p:pic>
      <p:sp>
        <p:nvSpPr>
          <p:cNvPr id="142" name="Google Shape;142;p24"/>
          <p:cNvSpPr txBox="1"/>
          <p:nvPr/>
        </p:nvSpPr>
        <p:spPr>
          <a:xfrm>
            <a:off x="898425" y="4465825"/>
            <a:ext cx="56502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900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~ Makan Sebiji Epal Sehari, Tak Perlu Jumpa Doktor Lagi ~</a:t>
            </a:r>
            <a:endParaRPr b="1" sz="1900">
              <a:solidFill>
                <a:schemeClr val="dk1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5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Emosi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6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Apakah Emosi ?</a:t>
            </a:r>
            <a:endParaRPr/>
          </a:p>
        </p:txBody>
      </p:sp>
      <p:sp>
        <p:nvSpPr>
          <p:cNvPr id="153" name="Google Shape;153;p26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GB" sz="2200"/>
              <a:t>Pengalaman sedar yang dicirikan oleh aktiviti mental yang kuat dan tahap keseronokan atau ketidakselesaan tertentu</a:t>
            </a:r>
            <a:endParaRPr sz="2200"/>
          </a:p>
          <a:p>
            <a:pPr indent="-368300" lvl="0" marL="457200" rtl="0" algn="l"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-GB" sz="2200"/>
              <a:t>perasaan kuat yang ditujukan kepada seseorang atau sesuatu</a:t>
            </a:r>
            <a:endParaRPr sz="2200"/>
          </a:p>
          <a:p>
            <a:pPr indent="-368300" lvl="0" marL="457200" rtl="0" algn="l">
              <a:spcBef>
                <a:spcPts val="1000"/>
              </a:spcBef>
              <a:spcAft>
                <a:spcPts val="1000"/>
              </a:spcAft>
              <a:buSzPts val="2200"/>
              <a:buChar char="●"/>
            </a:pPr>
            <a:r>
              <a:rPr lang="en-GB" sz="2200"/>
              <a:t>reaksi terhadap seseorang atau peristiwa</a:t>
            </a:r>
            <a:endParaRPr sz="22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7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Jenis Emosi</a:t>
            </a:r>
            <a:endParaRPr/>
          </a:p>
        </p:txBody>
      </p:sp>
      <p:sp>
        <p:nvSpPr>
          <p:cNvPr id="159" name="Google Shape;159;p27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1637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725"/>
              <a:buChar char="●"/>
            </a:pPr>
            <a:r>
              <a:rPr lang="en-GB" sz="2725"/>
              <a:t>Cinta</a:t>
            </a:r>
            <a:endParaRPr sz="2725"/>
          </a:p>
          <a:p>
            <a:pPr indent="-376237" lvl="1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325"/>
              <a:buChar char="○"/>
            </a:pPr>
            <a:r>
              <a:rPr lang="en-GB" sz="2325"/>
              <a:t>merasakan pelbagai perkara seperti empati, belas kasihan, kemurahan hati</a:t>
            </a:r>
            <a:endParaRPr sz="2325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t/>
            </a:r>
            <a:endParaRPr sz="2325"/>
          </a:p>
          <a:p>
            <a:pPr indent="-401637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25"/>
              <a:buChar char="●"/>
            </a:pPr>
            <a:r>
              <a:rPr lang="en-GB" sz="2725"/>
              <a:t>Benci</a:t>
            </a:r>
            <a:endParaRPr sz="2725"/>
          </a:p>
          <a:p>
            <a:pPr indent="-376237" lvl="1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325"/>
              <a:buChar char="○"/>
            </a:pPr>
            <a:r>
              <a:rPr lang="en-GB" sz="2325"/>
              <a:t>merasa tidak menyukai sesuatu perkara yang tidak membuatnya senang, menyebabkan kesedihan, atau menyakiti dirinya sendiri</a:t>
            </a:r>
            <a:endParaRPr sz="2325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8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Jenis Emosi</a:t>
            </a:r>
            <a:endParaRPr/>
          </a:p>
        </p:txBody>
      </p:sp>
      <p:sp>
        <p:nvSpPr>
          <p:cNvPr id="165" name="Google Shape;165;p28"/>
          <p:cNvSpPr txBox="1"/>
          <p:nvPr>
            <p:ph idx="1" type="body"/>
          </p:nvPr>
        </p:nvSpPr>
        <p:spPr>
          <a:xfrm>
            <a:off x="387900" y="1489825"/>
            <a:ext cx="8368200" cy="332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1637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725"/>
              <a:buChar char="●"/>
            </a:pPr>
            <a:r>
              <a:rPr lang="en-GB" sz="2725"/>
              <a:t>Takut</a:t>
            </a:r>
            <a:endParaRPr sz="2725"/>
          </a:p>
          <a:p>
            <a:pPr indent="-376237" lvl="1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325"/>
              <a:buChar char="○"/>
            </a:pPr>
            <a:r>
              <a:rPr lang="en-GB" sz="2325"/>
              <a:t>Apabila berasa terancam atau berada dalam situasi yang serius dan menjauhi seseorang dari bahaya</a:t>
            </a:r>
            <a:endParaRPr sz="2325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t/>
            </a:r>
            <a:endParaRPr sz="2325"/>
          </a:p>
          <a:p>
            <a:pPr indent="-401637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25"/>
              <a:buChar char="●"/>
            </a:pPr>
            <a:r>
              <a:rPr lang="en-GB" sz="2725"/>
              <a:t>Marah</a:t>
            </a:r>
            <a:endParaRPr sz="2725"/>
          </a:p>
          <a:p>
            <a:pPr indent="-376237" lvl="1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325"/>
              <a:buChar char="○"/>
            </a:pPr>
            <a:r>
              <a:rPr lang="en-GB" sz="2325"/>
              <a:t>Apabila keinginan atau harapan seseorang terhadap sesuatu tidak terpenuhi kerana halangan tertentu, maka mungkin emosi semula jadi yang timbul</a:t>
            </a:r>
            <a:endParaRPr sz="2325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9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Jenis Emosi</a:t>
            </a:r>
            <a:endParaRPr/>
          </a:p>
        </p:txBody>
      </p:sp>
      <p:sp>
        <p:nvSpPr>
          <p:cNvPr id="171" name="Google Shape;171;p29"/>
          <p:cNvSpPr txBox="1"/>
          <p:nvPr>
            <p:ph idx="1" type="body"/>
          </p:nvPr>
        </p:nvSpPr>
        <p:spPr>
          <a:xfrm>
            <a:off x="387900" y="1489825"/>
            <a:ext cx="8368200" cy="345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1637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725"/>
              <a:buChar char="●"/>
            </a:pPr>
            <a:r>
              <a:rPr lang="en-GB" sz="2725"/>
              <a:t>Malu</a:t>
            </a:r>
            <a:endParaRPr sz="2725"/>
          </a:p>
          <a:p>
            <a:pPr indent="-376237" lvl="1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325"/>
              <a:buChar char="○"/>
            </a:pPr>
            <a:r>
              <a:rPr lang="en-GB" sz="2325"/>
              <a:t>merasakan bahawa dia telah melakukan sesuatu yang tercela atau mempertaruhkan harga dirinya</a:t>
            </a:r>
            <a:endParaRPr sz="2325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t/>
            </a:r>
            <a:endParaRPr sz="2325"/>
          </a:p>
          <a:p>
            <a:pPr indent="-401637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25"/>
              <a:buChar char="●"/>
            </a:pPr>
            <a:r>
              <a:rPr lang="en-GB" sz="2725"/>
              <a:t>Dengki</a:t>
            </a:r>
            <a:endParaRPr sz="2725"/>
          </a:p>
          <a:p>
            <a:pPr indent="-376237" lvl="1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325"/>
              <a:buChar char="○"/>
            </a:pPr>
            <a:r>
              <a:rPr lang="en-GB" sz="2325"/>
              <a:t>berasa cemburu dengan apa yang dimiliki orang lain, rasa suka mencintai apa yang dimiliki oleh orang lain dan berharap itu juga menjadi milik mereka. </a:t>
            </a:r>
            <a:endParaRPr sz="2325"/>
          </a:p>
          <a:p>
            <a:pPr indent="0" lvl="0" marL="91440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325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0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Jenis Emosi</a:t>
            </a:r>
            <a:endParaRPr/>
          </a:p>
        </p:txBody>
      </p:sp>
      <p:sp>
        <p:nvSpPr>
          <p:cNvPr id="177" name="Google Shape;177;p30"/>
          <p:cNvSpPr txBox="1"/>
          <p:nvPr>
            <p:ph idx="1" type="body"/>
          </p:nvPr>
        </p:nvSpPr>
        <p:spPr>
          <a:xfrm>
            <a:off x="387900" y="1489825"/>
            <a:ext cx="8368200" cy="3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1637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725"/>
              <a:buChar char="●"/>
            </a:pPr>
            <a:r>
              <a:rPr lang="en-GB" sz="2725"/>
              <a:t>Cemburu</a:t>
            </a:r>
            <a:endParaRPr sz="2725"/>
          </a:p>
          <a:p>
            <a:pPr indent="-376237" lvl="1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325"/>
              <a:buChar char="○"/>
            </a:pPr>
            <a:r>
              <a:rPr lang="en-GB" sz="2325"/>
              <a:t>Apabila seseorang merasakan cintanya bersaing dengan objek tertentu, semangat untuk bersaing dalam menunjukkan  terbaik kepada objek cintanya</a:t>
            </a:r>
            <a:endParaRPr sz="2325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t/>
            </a:r>
            <a:endParaRPr sz="2325"/>
          </a:p>
          <a:p>
            <a:pPr indent="-401637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25"/>
              <a:buChar char="●"/>
            </a:pPr>
            <a:r>
              <a:rPr lang="en-GB" sz="2725"/>
              <a:t>Benci</a:t>
            </a:r>
            <a:endParaRPr sz="2725"/>
          </a:p>
          <a:p>
            <a:pPr indent="-376237" lvl="1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325"/>
              <a:buChar char="○"/>
            </a:pPr>
            <a:r>
              <a:rPr lang="en-GB" sz="2325"/>
              <a:t>merasa bahagia, dan itu bererti ada sesuatu yang menggembirakan hatinya</a:t>
            </a:r>
            <a:endParaRPr sz="2325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1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Jenis Emosi</a:t>
            </a:r>
            <a:endParaRPr/>
          </a:p>
        </p:txBody>
      </p:sp>
      <p:sp>
        <p:nvSpPr>
          <p:cNvPr id="183" name="Google Shape;183;p31"/>
          <p:cNvSpPr txBox="1"/>
          <p:nvPr>
            <p:ph idx="1" type="body"/>
          </p:nvPr>
        </p:nvSpPr>
        <p:spPr>
          <a:xfrm>
            <a:off x="387900" y="1489825"/>
            <a:ext cx="8368200" cy="341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1637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725"/>
              <a:buChar char="●"/>
            </a:pPr>
            <a:r>
              <a:rPr lang="en-GB" sz="2725"/>
              <a:t>Terkejut</a:t>
            </a:r>
            <a:endParaRPr sz="2725"/>
          </a:p>
          <a:p>
            <a:pPr indent="-376237" lvl="1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325"/>
              <a:buChar char="○"/>
            </a:pPr>
            <a:r>
              <a:rPr lang="en-GB" sz="2325"/>
              <a:t>Apabila seseorang tidak bersedia atau tidak tahu apa yang akan berlaku, seseorang akan merasa terkejut</a:t>
            </a:r>
            <a:endParaRPr sz="2325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t/>
            </a:r>
            <a:endParaRPr sz="2325"/>
          </a:p>
          <a:p>
            <a:pPr indent="-401637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25"/>
              <a:buChar char="●"/>
            </a:pPr>
            <a:r>
              <a:rPr lang="en-GB" sz="2725"/>
              <a:t>Sedih</a:t>
            </a:r>
            <a:endParaRPr sz="2725"/>
          </a:p>
          <a:p>
            <a:pPr indent="-376237" lvl="1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325"/>
              <a:buChar char="○"/>
            </a:pPr>
            <a:r>
              <a:rPr lang="en-GB" sz="2325"/>
              <a:t>mengalami kekecewaan dan menyakitkan hatinya</a:t>
            </a:r>
            <a:endParaRPr sz="2325"/>
          </a:p>
          <a:p>
            <a:pPr indent="-376237" lvl="1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325"/>
              <a:buChar char="○"/>
            </a:pPr>
            <a:r>
              <a:rPr lang="en-GB" sz="2325"/>
              <a:t>mengalami kehilangan perkara yang disayangi</a:t>
            </a:r>
            <a:endParaRPr sz="2325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AHLI KUMPULAN</a:t>
            </a:r>
            <a:endParaRPr/>
          </a:p>
        </p:txBody>
      </p:sp>
      <p:graphicFrame>
        <p:nvGraphicFramePr>
          <p:cNvPr id="70" name="Google Shape;70;p14"/>
          <p:cNvGraphicFramePr/>
          <p:nvPr/>
        </p:nvGraphicFramePr>
        <p:xfrm>
          <a:off x="952500" y="1619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{EAE1BEE7-B5D7-4FD8-AA90-CB17EF6BDA3A}</a:tableStyleId>
              </a:tblPr>
              <a:tblGrid>
                <a:gridCol w="2413000"/>
                <a:gridCol w="2413000"/>
                <a:gridCol w="24130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3000">
                          <a:solidFill>
                            <a:srgbClr val="FFFFFF"/>
                          </a:solidFill>
                          <a:latin typeface="Amatic SC"/>
                          <a:ea typeface="Amatic SC"/>
                          <a:cs typeface="Amatic SC"/>
                          <a:sym typeface="Amatic SC"/>
                        </a:rPr>
                        <a:t>NAMA</a:t>
                      </a:r>
                      <a:endParaRPr b="1" sz="3000">
                        <a:solidFill>
                          <a:srgbClr val="FFFFFF"/>
                        </a:solidFill>
                        <a:latin typeface="Amatic SC"/>
                        <a:ea typeface="Amatic SC"/>
                        <a:cs typeface="Amatic SC"/>
                        <a:sym typeface="Amatic SC"/>
                      </a:endParaRPr>
                    </a:p>
                  </a:txBody>
                  <a:tcPr marT="91425" marB="91425" marR="91425" marL="91425">
                    <a:lnL cap="flat" cmpd="sng" w="38100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3000">
                          <a:solidFill>
                            <a:srgbClr val="FFFFFF"/>
                          </a:solidFill>
                          <a:latin typeface="Amatic SC"/>
                          <a:ea typeface="Amatic SC"/>
                          <a:cs typeface="Amatic SC"/>
                          <a:sym typeface="Amatic SC"/>
                        </a:rPr>
                        <a:t>NO. MATRIK</a:t>
                      </a:r>
                      <a:endParaRPr b="1" sz="3000">
                        <a:solidFill>
                          <a:srgbClr val="FFFFFF"/>
                        </a:solidFill>
                        <a:latin typeface="Amatic SC"/>
                        <a:ea typeface="Amatic SC"/>
                        <a:cs typeface="Amatic SC"/>
                        <a:sym typeface="Amatic SC"/>
                      </a:endParaRPr>
                    </a:p>
                  </a:txBody>
                  <a:tcPr marT="91425" marB="91425" marR="91425" marL="91425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3000">
                          <a:solidFill>
                            <a:srgbClr val="FFFFFF"/>
                          </a:solidFill>
                          <a:latin typeface="Amatic SC"/>
                          <a:ea typeface="Amatic SC"/>
                          <a:cs typeface="Amatic SC"/>
                          <a:sym typeface="Amatic SC"/>
                        </a:rPr>
                        <a:t>NO. TELEFON</a:t>
                      </a:r>
                      <a:endParaRPr b="1" sz="3000">
                        <a:solidFill>
                          <a:srgbClr val="FFFFFF"/>
                        </a:solidFill>
                        <a:latin typeface="Amatic SC"/>
                        <a:ea typeface="Amatic SC"/>
                        <a:cs typeface="Amatic SC"/>
                        <a:sym typeface="Amatic SC"/>
                      </a:endParaRPr>
                    </a:p>
                  </a:txBody>
                  <a:tcPr marT="91425" marB="91425" marR="91425" marL="91425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solidFill>
                            <a:srgbClr val="FFFFFF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Goo Ye Jui</a:t>
                      </a:r>
                      <a:endParaRPr sz="2000">
                        <a:solidFill>
                          <a:srgbClr val="FFFFFF"/>
                        </a:solidFill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T="91425" marB="91425" marR="91425" marL="91425">
                    <a:lnL cap="flat" cmpd="sng" w="38100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solidFill>
                            <a:srgbClr val="FFFFFF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A20EC0191</a:t>
                      </a:r>
                      <a:endParaRPr sz="2000">
                        <a:solidFill>
                          <a:srgbClr val="FFFFFF"/>
                        </a:solidFill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T="91425" marB="91425" marR="91425" marL="91425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solidFill>
                            <a:srgbClr val="FFFFFF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018-4040438</a:t>
                      </a:r>
                      <a:endParaRPr sz="2000">
                        <a:solidFill>
                          <a:srgbClr val="FFFFFF"/>
                        </a:solidFill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T="91425" marB="91425" marR="91425" marL="91425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solidFill>
                            <a:srgbClr val="FFFFFF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Kelvin Ee</a:t>
                      </a:r>
                      <a:endParaRPr sz="2000">
                        <a:solidFill>
                          <a:srgbClr val="FFFFFF"/>
                        </a:solidFill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T="91425" marB="91425" marR="91425" marL="91425">
                    <a:lnL cap="flat" cmpd="sng" w="38100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solidFill>
                            <a:srgbClr val="FFFFFF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A20EC0195</a:t>
                      </a:r>
                      <a:endParaRPr sz="2000">
                        <a:solidFill>
                          <a:srgbClr val="FFFFFF"/>
                        </a:solidFill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T="91425" marB="91425" marR="91425" marL="91425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solidFill>
                            <a:srgbClr val="FFFFFF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011-21584699</a:t>
                      </a:r>
                      <a:endParaRPr sz="2000">
                        <a:solidFill>
                          <a:srgbClr val="FFFFFF"/>
                        </a:solidFill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T="91425" marB="91425" marR="91425" marL="91425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solidFill>
                            <a:srgbClr val="FFFFFF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Lee Jia Xian</a:t>
                      </a:r>
                      <a:endParaRPr sz="2000">
                        <a:solidFill>
                          <a:srgbClr val="FFFFFF"/>
                        </a:solidFill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T="91425" marB="91425" marR="91425" marL="91425">
                    <a:lnL cap="flat" cmpd="sng" w="38100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solidFill>
                            <a:srgbClr val="FFFFFF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A20EC0200</a:t>
                      </a:r>
                      <a:endParaRPr sz="2000">
                        <a:solidFill>
                          <a:srgbClr val="FFFFFF"/>
                        </a:solidFill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T="91425" marB="91425" marR="91425" marL="91425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solidFill>
                            <a:srgbClr val="FFFFFF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011-20621573</a:t>
                      </a:r>
                      <a:endParaRPr sz="2000">
                        <a:solidFill>
                          <a:srgbClr val="FFFFFF"/>
                        </a:solidFill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T="91425" marB="91425" marR="91425" marL="91425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solidFill>
                            <a:srgbClr val="FFFFFF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Lee Ming Qi</a:t>
                      </a:r>
                      <a:endParaRPr sz="2000">
                        <a:solidFill>
                          <a:srgbClr val="FFFFFF"/>
                        </a:solidFill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T="91425" marB="91425" marR="91425" marL="91425">
                    <a:lnL cap="flat" cmpd="sng" w="38100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solidFill>
                            <a:srgbClr val="FFFFFF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A20EC0064</a:t>
                      </a:r>
                      <a:endParaRPr sz="2000">
                        <a:solidFill>
                          <a:srgbClr val="FFFFFF"/>
                        </a:solidFill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T="91425" marB="91425" marR="91425" marL="91425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solidFill>
                            <a:srgbClr val="FFFFFF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012-4750891</a:t>
                      </a:r>
                      <a:endParaRPr sz="2000">
                        <a:solidFill>
                          <a:srgbClr val="FFFFFF"/>
                        </a:solidFill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T="91425" marB="91425" marR="91425" marL="91425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2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Rohani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3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Maksud Rohani</a:t>
            </a:r>
            <a:endParaRPr/>
          </a:p>
        </p:txBody>
      </p:sp>
      <p:sp>
        <p:nvSpPr>
          <p:cNvPr id="194" name="Google Shape;194;p33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GB"/>
              <a:t>Rohani dimaksudkan sebagai batin yang berkaitan dengan rohaniah atau jiwa (Kamus Dewan Edisi Ketiga).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34327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-GB"/>
              <a:t>Menurut Al Ghazali(1058-1111), roh adalah aspek yang halus yang mengetahui dan merasa.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34327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-GB"/>
              <a:t>Menurut Ali Abdul Halim Mahmud (2000), rohani memberi pengertian interelasi yang diperlihatkan melalui amalan-amalan agama antara jiwa, akal, hati dan roh.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Perspektif Islam terhadap rohani</a:t>
            </a:r>
            <a:endParaRPr/>
          </a:p>
        </p:txBody>
      </p:sp>
      <p:sp>
        <p:nvSpPr>
          <p:cNvPr id="200" name="Google Shape;200;p34"/>
          <p:cNvSpPr txBox="1"/>
          <p:nvPr>
            <p:ph idx="1" type="body"/>
          </p:nvPr>
        </p:nvSpPr>
        <p:spPr>
          <a:xfrm>
            <a:off x="387900" y="1489825"/>
            <a:ext cx="8368200" cy="321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62500" lnSpcReduction="20000"/>
          </a:bodyPr>
          <a:lstStyle/>
          <a:p>
            <a:pPr indent="-311943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GB" sz="2100"/>
              <a:t>P</a:t>
            </a:r>
            <a:r>
              <a:rPr lang="en-GB" sz="2100"/>
              <a:t>engisian roh adalah hanya melalui sumber al-Quran dan hadis.</a:t>
            </a:r>
            <a:endParaRPr sz="21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  <a:p>
            <a:pPr indent="-311943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-GB" sz="2100"/>
              <a:t>Bermula dari saat di rahim ibu, selepas dilahirkan sehinggalah seseorang dewasa.</a:t>
            </a:r>
            <a:endParaRPr sz="2100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  <a:p>
            <a:pPr indent="-311943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-GB" sz="2100"/>
              <a:t>Amalan Retual: </a:t>
            </a:r>
            <a:endParaRPr sz="2100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100"/>
              <a:t>1.  Membaca al quran</a:t>
            </a:r>
            <a:endParaRPr sz="2100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100"/>
              <a:t>2. Berdoa berzikir</a:t>
            </a:r>
            <a:endParaRPr sz="2100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100"/>
              <a:t>3. Beribadat </a:t>
            </a:r>
            <a:endParaRPr sz="2100"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Unsur-unsur rohani</a:t>
            </a:r>
            <a:endParaRPr/>
          </a:p>
        </p:txBody>
      </p:sp>
      <p:sp>
        <p:nvSpPr>
          <p:cNvPr id="206" name="Google Shape;206;p35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Menyedari dan menginsafi kewujudan Pencipta.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Menghargai dan mensyukuri pemberian Pencipta.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Memupuk dan membina disiplin kendiri.</a:t>
            </a:r>
            <a:endParaRPr/>
          </a:p>
        </p:txBody>
      </p:sp>
      <p:pic>
        <p:nvPicPr>
          <p:cNvPr id="207" name="Google Shape;207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27725" y="2023046"/>
            <a:ext cx="1928375" cy="2012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6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Cara-cara untuk kerohanian individu</a:t>
            </a:r>
            <a:endParaRPr/>
          </a:p>
        </p:txBody>
      </p:sp>
      <p:sp>
        <p:nvSpPr>
          <p:cNvPr id="213" name="Google Shape;213;p36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GB"/>
              <a:t>Pemerhatian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AutoNum type="arabicPeriod"/>
            </a:pPr>
            <a:r>
              <a:rPr lang="en-GB"/>
              <a:t>Senarai semak dan skala pemeringkatan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AutoNum type="arabicPeriod"/>
            </a:pPr>
            <a:r>
              <a:rPr lang="en-GB"/>
              <a:t>Temu bual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7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Intelek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8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Maksud Intelek</a:t>
            </a:r>
            <a:endParaRPr/>
          </a:p>
        </p:txBody>
      </p:sp>
      <p:sp>
        <p:nvSpPr>
          <p:cNvPr id="224" name="Google Shape;224;p38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65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mes New Roman"/>
              <a:buChar char="●"/>
            </a:pPr>
            <a:r>
              <a:rPr lang="en-GB" sz="1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Kemampuan atau daya untuk berfikir  dan memahami  (menganalisis dan sebagainya)</a:t>
            </a:r>
            <a:endParaRPr sz="17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65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mes New Roman"/>
              <a:buChar char="●"/>
            </a:pPr>
            <a:r>
              <a:rPr lang="en-GB" sz="1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Berasal dari perkataan Bahasa Inggeris iaitu Intellect</a:t>
            </a:r>
            <a:endParaRPr sz="17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65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mes New Roman"/>
              <a:buChar char="●"/>
            </a:pPr>
            <a:r>
              <a:rPr lang="en-GB" sz="1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Diertikan sebagai proses pemikiran, proses kognitif, daya menghubungkan, kemampuan menilai dan kemampuan mempertimbangkan serta  kemampuan mental atau intelegensi</a:t>
            </a:r>
            <a:endParaRPr sz="17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9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Perspektif terhadap Intelek</a:t>
            </a:r>
            <a:endParaRPr/>
          </a:p>
        </p:txBody>
      </p:sp>
      <p:sp>
        <p:nvSpPr>
          <p:cNvPr id="230" name="Google Shape;230;p39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02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Char char="●"/>
            </a:pPr>
            <a:r>
              <a:rPr lang="en-GB" sz="1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Ali, at.all. (2000) mengatakan bahawa intelek merupakan kepintaran atau akal budi yang berkemampuan untuk meletakkan hubungan dari proses berfikir</a:t>
            </a:r>
            <a:endParaRPr sz="16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Times New Roman"/>
              <a:buChar char="●"/>
            </a:pPr>
            <a:r>
              <a:rPr lang="en-GB" sz="1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Orang yang pintar dan bijaksana adalah </a:t>
            </a:r>
            <a:endParaRPr sz="16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1" marL="9144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Times New Roman"/>
              <a:buChar char="○"/>
            </a:pPr>
            <a:r>
              <a:rPr lang="en-GB" sz="1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orang yang dapat menyelesaikan  persoalan dalam waktu yang lebih pendek, </a:t>
            </a:r>
            <a:endParaRPr sz="16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1" marL="9144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Times New Roman"/>
              <a:buChar char="○"/>
            </a:pPr>
            <a:r>
              <a:rPr lang="en-GB" sz="1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memahami   masalahnya   lebih   cepat   dan  hemah</a:t>
            </a:r>
            <a:endParaRPr sz="16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1" marL="9144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Times New Roman"/>
              <a:buChar char="○"/>
            </a:pPr>
            <a:r>
              <a:rPr lang="en-GB" sz="1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mampu bertindak pantas dan betul berbanding dengan insan lain</a:t>
            </a:r>
            <a:endParaRPr sz="16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Times New Roman"/>
              <a:buChar char="●"/>
            </a:pPr>
            <a:r>
              <a:rPr lang="en-GB" sz="1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Kemampuan mental dalam menghuraikan sesuatu perkara. </a:t>
            </a:r>
            <a:endParaRPr sz="16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40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Konteks Falsafah Pendidikan Kebangsaan </a:t>
            </a:r>
            <a:endParaRPr/>
          </a:p>
        </p:txBody>
      </p:sp>
      <p:sp>
        <p:nvSpPr>
          <p:cNvPr id="236" name="Google Shape;236;p40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0200" lvl="0" marL="45720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Times New Roman"/>
              <a:buChar char="●"/>
            </a:pPr>
            <a:r>
              <a:rPr lang="en-GB" sz="1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Unsur yang penting untuk dicapai selain daripada jasmani,emosi dan rohani. </a:t>
            </a:r>
            <a:endParaRPr sz="16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Times New Roman"/>
              <a:buChar char="●"/>
            </a:pPr>
            <a:r>
              <a:rPr lang="en-GB" sz="1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Hasrat Falsafah Pendidikan Kebangsaan pelajar di persekolahan dapat menguasai 3M</a:t>
            </a:r>
            <a:endParaRPr sz="16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1" marL="91440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Times New Roman"/>
              <a:buChar char="○"/>
            </a:pPr>
            <a:r>
              <a:rPr lang="en-GB" sz="1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kemahiran membaca</a:t>
            </a:r>
            <a:endParaRPr sz="16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1" marL="91440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Times New Roman"/>
              <a:buChar char="○"/>
            </a:pPr>
            <a:r>
              <a:rPr lang="en-GB" sz="1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kemahiran </a:t>
            </a:r>
            <a:r>
              <a:rPr lang="en-GB" sz="1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menulis   </a:t>
            </a:r>
            <a:endParaRPr sz="16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1" marL="91440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Times New Roman"/>
              <a:buChar char="○"/>
            </a:pPr>
            <a:r>
              <a:rPr lang="en-GB" sz="1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kemahiran </a:t>
            </a:r>
            <a:r>
              <a:rPr lang="en-GB" sz="1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mengira</a:t>
            </a:r>
            <a:endParaRPr sz="16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41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Kesimpulan</a:t>
            </a:r>
            <a:endParaRPr/>
          </a:p>
        </p:txBody>
      </p:sp>
      <p:sp>
        <p:nvSpPr>
          <p:cNvPr id="242" name="Google Shape;242;p41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Unsur Jasmani, Emosi, Rohani, dan Intelek (JERI) amat penting dalam kalangan individu kerana ia boleh melahirkan insan yang sempurna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Sistem dan konsep pendidikan di negara kita haruslah memandang berat terhadap pembangunan insaniah (Unsur-unsur Jeri)</a:t>
            </a:r>
            <a:endParaRPr/>
          </a:p>
        </p:txBody>
      </p:sp>
      <p:pic>
        <p:nvPicPr>
          <p:cNvPr id="243" name="Google Shape;243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79925" y="3729275"/>
            <a:ext cx="1947725" cy="135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Pengenalan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Pengenalan</a:t>
            </a:r>
            <a:endParaRPr/>
          </a:p>
        </p:txBody>
      </p:sp>
      <p:sp>
        <p:nvSpPr>
          <p:cNvPr id="81" name="Google Shape;81;p16"/>
          <p:cNvSpPr txBox="1"/>
          <p:nvPr>
            <p:ph idx="1" type="body"/>
          </p:nvPr>
        </p:nvSpPr>
        <p:spPr>
          <a:xfrm>
            <a:off x="387900" y="1366250"/>
            <a:ext cx="8368200" cy="343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96006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636"/>
              <a:buFont typeface="Oswald"/>
              <a:buChar char="●"/>
            </a:pPr>
            <a:r>
              <a:rPr lang="en-GB" sz="2636">
                <a:latin typeface="Oswald"/>
                <a:ea typeface="Oswald"/>
                <a:cs typeface="Oswald"/>
                <a:sym typeface="Oswald"/>
              </a:rPr>
              <a:t>Perlembagaan insan bertujuan untuk mewujudkan insan yang seimbang dan </a:t>
            </a:r>
            <a:r>
              <a:rPr lang="en-GB" sz="2636">
                <a:latin typeface="Oswald"/>
                <a:ea typeface="Oswald"/>
                <a:cs typeface="Oswald"/>
                <a:sym typeface="Oswald"/>
              </a:rPr>
              <a:t>harmoni</a:t>
            </a:r>
            <a:r>
              <a:rPr lang="en-GB" sz="2636">
                <a:latin typeface="Oswald"/>
                <a:ea typeface="Oswald"/>
                <a:cs typeface="Oswald"/>
                <a:sym typeface="Oswald"/>
              </a:rPr>
              <a:t> dari segi :</a:t>
            </a:r>
            <a:endParaRPr sz="2636">
              <a:latin typeface="Oswald"/>
              <a:ea typeface="Oswald"/>
              <a:cs typeface="Oswald"/>
              <a:sym typeface="Oswald"/>
            </a:endParaRPr>
          </a:p>
          <a:p>
            <a:pPr indent="-396006" lvl="1" marL="914400" rtl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ts val="2636"/>
              <a:buFont typeface="Oswald"/>
              <a:buChar char="○"/>
            </a:pPr>
            <a:r>
              <a:rPr lang="en-GB" sz="2636">
                <a:latin typeface="Oswald"/>
                <a:ea typeface="Oswald"/>
                <a:cs typeface="Oswald"/>
                <a:sym typeface="Oswald"/>
              </a:rPr>
              <a:t>Jasmani</a:t>
            </a:r>
            <a:endParaRPr sz="2636">
              <a:latin typeface="Oswald"/>
              <a:ea typeface="Oswald"/>
              <a:cs typeface="Oswald"/>
              <a:sym typeface="Oswald"/>
            </a:endParaRPr>
          </a:p>
          <a:p>
            <a:pPr indent="-396006" lvl="1" marL="914400" rtl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ts val="2636"/>
              <a:buFont typeface="Oswald"/>
              <a:buChar char="○"/>
            </a:pPr>
            <a:r>
              <a:rPr lang="en-GB" sz="2636">
                <a:latin typeface="Oswald"/>
                <a:ea typeface="Oswald"/>
                <a:cs typeface="Oswald"/>
                <a:sym typeface="Oswald"/>
              </a:rPr>
              <a:t>Emosi</a:t>
            </a:r>
            <a:endParaRPr sz="2636">
              <a:latin typeface="Oswald"/>
              <a:ea typeface="Oswald"/>
              <a:cs typeface="Oswald"/>
              <a:sym typeface="Oswald"/>
            </a:endParaRPr>
          </a:p>
          <a:p>
            <a:pPr indent="-396006" lvl="1" marL="914400" rtl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ts val="2636"/>
              <a:buFont typeface="Oswald"/>
              <a:buChar char="○"/>
            </a:pPr>
            <a:r>
              <a:rPr lang="en-GB" sz="2636">
                <a:latin typeface="Oswald"/>
                <a:ea typeface="Oswald"/>
                <a:cs typeface="Oswald"/>
                <a:sym typeface="Oswald"/>
              </a:rPr>
              <a:t>Rohani</a:t>
            </a:r>
            <a:endParaRPr sz="2636">
              <a:latin typeface="Oswald"/>
              <a:ea typeface="Oswald"/>
              <a:cs typeface="Oswald"/>
              <a:sym typeface="Oswald"/>
            </a:endParaRPr>
          </a:p>
          <a:p>
            <a:pPr indent="-396006" lvl="1" marL="914400" rtl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ts val="2636"/>
              <a:buFont typeface="Oswald"/>
              <a:buChar char="○"/>
            </a:pPr>
            <a:r>
              <a:rPr lang="en-GB" sz="2636">
                <a:latin typeface="Oswald"/>
                <a:ea typeface="Oswald"/>
                <a:cs typeface="Oswald"/>
                <a:sym typeface="Oswald"/>
              </a:rPr>
              <a:t>Intelek</a:t>
            </a:r>
            <a:endParaRPr sz="2636">
              <a:latin typeface="Oswald"/>
              <a:ea typeface="Oswald"/>
              <a:cs typeface="Oswald"/>
              <a:sym typeface="Oswald"/>
            </a:endParaRPr>
          </a:p>
          <a:p>
            <a:pPr indent="-396006" lvl="0" marL="457200" rtl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ts val="2636"/>
              <a:buFont typeface="Oswald"/>
              <a:buChar char="●"/>
            </a:pPr>
            <a:r>
              <a:rPr lang="en-GB" sz="2636">
                <a:latin typeface="Oswald"/>
                <a:ea typeface="Oswald"/>
                <a:cs typeface="Oswald"/>
                <a:sym typeface="Oswald"/>
              </a:rPr>
              <a:t>Berdasarkan kepercayaan dan kepatuhan kepada Tuhan</a:t>
            </a:r>
            <a:endParaRPr sz="2636">
              <a:latin typeface="Oswald"/>
              <a:ea typeface="Oswald"/>
              <a:cs typeface="Oswald"/>
              <a:sym typeface="Oswald"/>
            </a:endParaRPr>
          </a:p>
          <a:p>
            <a:pPr indent="0" lvl="0" marL="457200" rtl="0" algn="l">
              <a:lnSpc>
                <a:spcPct val="95000"/>
              </a:lnSpc>
              <a:spcBef>
                <a:spcPts val="1000"/>
              </a:spcBef>
              <a:spcAft>
                <a:spcPts val="1200"/>
              </a:spcAft>
              <a:buSzPts val="1018"/>
              <a:buNone/>
            </a:pPr>
            <a:r>
              <a:t/>
            </a:r>
            <a:endParaRPr sz="2235"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82" name="Google Shape;8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52651" y="2042876"/>
            <a:ext cx="2596225" cy="2079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Jasmani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Maksud Jasmani</a:t>
            </a:r>
            <a:endParaRPr/>
          </a:p>
        </p:txBody>
      </p:sp>
      <p:sp>
        <p:nvSpPr>
          <p:cNvPr id="93" name="Google Shape;93;p18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4064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Amatic SC"/>
              <a:buChar char="❏"/>
            </a:pPr>
            <a:r>
              <a:rPr b="1" lang="en-GB" sz="2800">
                <a:latin typeface="Amatic SC"/>
                <a:ea typeface="Amatic SC"/>
                <a:cs typeface="Amatic SC"/>
                <a:sym typeface="Amatic SC"/>
              </a:rPr>
              <a:t>Unsur yang berkenaan dengan jasad atau tubuh badan atau disebut fizikal</a:t>
            </a:r>
            <a:endParaRPr b="1" sz="2800">
              <a:latin typeface="Amatic SC"/>
              <a:ea typeface="Amatic SC"/>
              <a:cs typeface="Amatic SC"/>
              <a:sym typeface="Amatic SC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Amatic SC"/>
              <a:buChar char="❏"/>
            </a:pPr>
            <a:r>
              <a:rPr b="1" lang="en-GB" sz="2800">
                <a:latin typeface="Amatic SC"/>
                <a:ea typeface="Amatic SC"/>
                <a:cs typeface="Amatic SC"/>
                <a:sym typeface="Amatic SC"/>
              </a:rPr>
              <a:t>Melibatkan aktiviti pergerakan tubuh badan atau fizikal</a:t>
            </a:r>
            <a:endParaRPr b="1" sz="2800"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l">
              <a:spcBef>
                <a:spcPts val="1000"/>
              </a:spcBef>
              <a:spcAft>
                <a:spcPts val="1200"/>
              </a:spcAft>
              <a:buNone/>
            </a:pPr>
            <a:r>
              <a:t/>
            </a:r>
            <a:endParaRPr sz="2300">
              <a:latin typeface="Amatic SC"/>
              <a:ea typeface="Amatic SC"/>
              <a:cs typeface="Amatic SC"/>
              <a:sym typeface="Amatic SC"/>
            </a:endParaRPr>
          </a:p>
        </p:txBody>
      </p:sp>
      <p:pic>
        <p:nvPicPr>
          <p:cNvPr id="94" name="Google Shape;9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84600" y="3302563"/>
            <a:ext cx="2952750" cy="1552575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8"/>
          <p:cNvSpPr txBox="1"/>
          <p:nvPr/>
        </p:nvSpPr>
        <p:spPr>
          <a:xfrm>
            <a:off x="473700" y="3614425"/>
            <a:ext cx="62643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>
                <a:solidFill>
                  <a:srgbClr val="FFFFFF"/>
                </a:solidFill>
                <a:latin typeface="Caveat"/>
                <a:ea typeface="Caveat"/>
                <a:cs typeface="Caveat"/>
                <a:sym typeface="Caveat"/>
              </a:rPr>
              <a:t>“Akal yang sihat berada dalam </a:t>
            </a:r>
            <a:endParaRPr sz="2500">
              <a:solidFill>
                <a:srgbClr val="FFFFFF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>
                <a:solidFill>
                  <a:srgbClr val="FFFFFF"/>
                </a:solidFill>
                <a:latin typeface="Caveat"/>
                <a:ea typeface="Caveat"/>
                <a:cs typeface="Caveat"/>
                <a:sym typeface="Caveat"/>
              </a:rPr>
              <a:t>                       tubuh badan yang sihat”</a:t>
            </a:r>
            <a:endParaRPr sz="2500">
              <a:solidFill>
                <a:srgbClr val="FFFFFF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9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Masalah Berkaitan Dengan Jasmani</a:t>
            </a:r>
            <a:endParaRPr/>
          </a:p>
        </p:txBody>
      </p:sp>
      <p:sp>
        <p:nvSpPr>
          <p:cNvPr id="101" name="Google Shape;101;p19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SzPts val="2600"/>
              <a:buFont typeface="Amatic SC"/>
              <a:buChar char="❏"/>
            </a:pPr>
            <a:r>
              <a:rPr b="1" lang="en-GB" sz="2600">
                <a:latin typeface="Amatic SC"/>
                <a:ea typeface="Amatic SC"/>
                <a:cs typeface="Amatic SC"/>
                <a:sym typeface="Amatic SC"/>
              </a:rPr>
              <a:t>60.1% rakyat Malaysia yang menghadapi risiko tinggi dalam penyakit kronik dan penyakit tidak berjangkit</a:t>
            </a:r>
            <a:endParaRPr b="1" sz="2600">
              <a:latin typeface="Amatic SC"/>
              <a:ea typeface="Amatic SC"/>
              <a:cs typeface="Amatic SC"/>
              <a:sym typeface="Amatic SC"/>
            </a:endParaRPr>
          </a:p>
          <a:p>
            <a:pPr indent="-393700" lvl="0" marL="457200" rtl="0" algn="l">
              <a:spcBef>
                <a:spcPts val="1000"/>
              </a:spcBef>
              <a:spcAft>
                <a:spcPts val="0"/>
              </a:spcAft>
              <a:buSzPts val="2600"/>
              <a:buFont typeface="Amatic SC"/>
              <a:buChar char="❏"/>
            </a:pPr>
            <a:r>
              <a:rPr b="1" lang="en-GB" sz="2600">
                <a:latin typeface="Amatic SC"/>
                <a:ea typeface="Amatic SC"/>
                <a:cs typeface="Amatic SC"/>
                <a:sym typeface="Amatic SC"/>
              </a:rPr>
              <a:t>Contoh : Sakit Jantung, Kencing Manis, Tekanan Darah Tinggi</a:t>
            </a:r>
            <a:endParaRPr b="1" sz="2600">
              <a:latin typeface="Amatic SC"/>
              <a:ea typeface="Amatic SC"/>
              <a:cs typeface="Amatic SC"/>
              <a:sym typeface="Amatic SC"/>
            </a:endParaRPr>
          </a:p>
          <a:p>
            <a:pPr indent="-393700" lvl="0" marL="457200" rtl="0" algn="l">
              <a:spcBef>
                <a:spcPts val="1000"/>
              </a:spcBef>
              <a:spcAft>
                <a:spcPts val="0"/>
              </a:spcAft>
              <a:buSzPts val="2600"/>
              <a:buFont typeface="Amatic SC"/>
              <a:buChar char="❏"/>
            </a:pPr>
            <a:r>
              <a:rPr b="1" lang="en-GB" sz="2600">
                <a:latin typeface="Amatic SC"/>
                <a:ea typeface="Amatic SC"/>
                <a:cs typeface="Amatic SC"/>
                <a:sym typeface="Amatic SC"/>
              </a:rPr>
              <a:t>Sebab : Kekurangan aktiviti yang aktif dan berunsur Jasmani</a:t>
            </a:r>
            <a:endParaRPr b="1" sz="2600"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457200" rtl="0" algn="l">
              <a:spcBef>
                <a:spcPts val="1000"/>
              </a:spcBef>
              <a:spcAft>
                <a:spcPts val="1200"/>
              </a:spcAft>
              <a:buNone/>
            </a:pPr>
            <a:r>
              <a:t/>
            </a:r>
            <a:endParaRPr b="1" sz="2600">
              <a:latin typeface="Amatic SC"/>
              <a:ea typeface="Amatic SC"/>
              <a:cs typeface="Amatic SC"/>
              <a:sym typeface="Amatic SC"/>
            </a:endParaRPr>
          </a:p>
        </p:txBody>
      </p:sp>
      <p:pic>
        <p:nvPicPr>
          <p:cNvPr id="102" name="Google Shape;10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36600" y="4019550"/>
            <a:ext cx="4694875" cy="1123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0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Tujuan Jasmani</a:t>
            </a:r>
            <a:endParaRPr/>
          </a:p>
        </p:txBody>
      </p:sp>
      <p:sp>
        <p:nvSpPr>
          <p:cNvPr id="108" name="Google Shape;108;p20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25450" lvl="0" marL="457200" rtl="0" algn="l">
              <a:spcBef>
                <a:spcPts val="0"/>
              </a:spcBef>
              <a:spcAft>
                <a:spcPts val="0"/>
              </a:spcAft>
              <a:buSzPts val="3100"/>
              <a:buFont typeface="Amatic SC"/>
              <a:buChar char="❏"/>
            </a:pPr>
            <a:r>
              <a:rPr b="1" lang="en-GB" sz="3100">
                <a:latin typeface="Amatic SC"/>
                <a:ea typeface="Amatic SC"/>
                <a:cs typeface="Amatic SC"/>
                <a:sym typeface="Amatic SC"/>
              </a:rPr>
              <a:t>Kesedaran tentang Kepentingan Kesihatan Fizikal </a:t>
            </a:r>
            <a:endParaRPr b="1" sz="3100">
              <a:latin typeface="Amatic SC"/>
              <a:ea typeface="Amatic SC"/>
              <a:cs typeface="Amatic SC"/>
              <a:sym typeface="Amatic SC"/>
            </a:endParaRPr>
          </a:p>
          <a:p>
            <a:pPr indent="-406400" lvl="1" marL="914400" rtl="0" algn="l">
              <a:spcBef>
                <a:spcPts val="1000"/>
              </a:spcBef>
              <a:spcAft>
                <a:spcPts val="0"/>
              </a:spcAft>
              <a:buSzPts val="2800"/>
              <a:buFont typeface="Amatic SC"/>
              <a:buChar char="❏"/>
            </a:pPr>
            <a:r>
              <a:rPr b="1" lang="en-GB" sz="2800">
                <a:latin typeface="Amatic SC"/>
                <a:ea typeface="Amatic SC"/>
                <a:cs typeface="Amatic SC"/>
                <a:sym typeface="Amatic SC"/>
              </a:rPr>
              <a:t>Menjamin Badan Yang Sihat</a:t>
            </a:r>
            <a:endParaRPr b="1" sz="2800">
              <a:latin typeface="Amatic SC"/>
              <a:ea typeface="Amatic SC"/>
              <a:cs typeface="Amatic SC"/>
              <a:sym typeface="Amatic SC"/>
            </a:endParaRPr>
          </a:p>
          <a:p>
            <a:pPr indent="-406400" lvl="1" marL="914400" rtl="0" algn="l">
              <a:spcBef>
                <a:spcPts val="1000"/>
              </a:spcBef>
              <a:spcAft>
                <a:spcPts val="0"/>
              </a:spcAft>
              <a:buSzPts val="2800"/>
              <a:buFont typeface="Amatic SC"/>
              <a:buChar char="❏"/>
            </a:pPr>
            <a:r>
              <a:rPr b="1" lang="en-GB" sz="2800">
                <a:latin typeface="Amatic SC"/>
                <a:ea typeface="Amatic SC"/>
                <a:cs typeface="Amatic SC"/>
                <a:sym typeface="Amatic SC"/>
              </a:rPr>
              <a:t>Bebas Daripada Kesakitan Dan penyakit</a:t>
            </a:r>
            <a:endParaRPr b="1" sz="2800"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9144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3100"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91440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b="1" sz="3100">
              <a:latin typeface="Amatic SC"/>
              <a:ea typeface="Amatic SC"/>
              <a:cs typeface="Amatic SC"/>
              <a:sym typeface="Amatic SC"/>
            </a:endParaRPr>
          </a:p>
        </p:txBody>
      </p:sp>
      <p:pic>
        <p:nvPicPr>
          <p:cNvPr id="109" name="Google Shape;10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91300" y="3352800"/>
            <a:ext cx="2552700" cy="17907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20"/>
          <p:cNvSpPr txBox="1"/>
          <p:nvPr/>
        </p:nvSpPr>
        <p:spPr>
          <a:xfrm>
            <a:off x="998250" y="3863400"/>
            <a:ext cx="47916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900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Kelesuan,keletihan dan kemurungan berpunca daripada sistem fisiologi yang tidak sempurna</a:t>
            </a:r>
            <a:endParaRPr b="1" sz="1900">
              <a:solidFill>
                <a:schemeClr val="dk1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cxnSp>
        <p:nvCxnSpPr>
          <p:cNvPr id="111" name="Google Shape;111;p20"/>
          <p:cNvCxnSpPr>
            <a:endCxn id="110" idx="1"/>
          </p:cNvCxnSpPr>
          <p:nvPr/>
        </p:nvCxnSpPr>
        <p:spPr>
          <a:xfrm>
            <a:off x="578850" y="4232550"/>
            <a:ext cx="419400" cy="15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2" name="Google Shape;112;p20"/>
          <p:cNvSpPr txBox="1"/>
          <p:nvPr/>
        </p:nvSpPr>
        <p:spPr>
          <a:xfrm>
            <a:off x="738725" y="3924900"/>
            <a:ext cx="639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~</a:t>
            </a:r>
            <a:endParaRPr sz="3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3" name="Google Shape;113;p20"/>
          <p:cNvSpPr txBox="1"/>
          <p:nvPr/>
        </p:nvSpPr>
        <p:spPr>
          <a:xfrm>
            <a:off x="5682750" y="3924900"/>
            <a:ext cx="639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~</a:t>
            </a:r>
            <a:endParaRPr sz="3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1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Tujuan Jasmani</a:t>
            </a:r>
            <a:endParaRPr/>
          </a:p>
        </p:txBody>
      </p:sp>
      <p:sp>
        <p:nvSpPr>
          <p:cNvPr id="119" name="Google Shape;119;p21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25450" lvl="0" marL="457200" rtl="0" algn="l">
              <a:spcBef>
                <a:spcPts val="0"/>
              </a:spcBef>
              <a:spcAft>
                <a:spcPts val="0"/>
              </a:spcAft>
              <a:buSzPts val="3100"/>
              <a:buFont typeface="Amatic SC"/>
              <a:buChar char="❏"/>
            </a:pPr>
            <a:r>
              <a:rPr b="1" lang="en-GB" sz="3100">
                <a:latin typeface="Amatic SC"/>
                <a:ea typeface="Amatic SC"/>
                <a:cs typeface="Amatic SC"/>
                <a:sym typeface="Amatic SC"/>
              </a:rPr>
              <a:t>mengembangkan bakat dan kemahiran teknikal, manipulatif dan sosial</a:t>
            </a:r>
            <a:endParaRPr b="1" sz="3100">
              <a:latin typeface="Amatic SC"/>
              <a:ea typeface="Amatic SC"/>
              <a:cs typeface="Amatic SC"/>
              <a:sym typeface="Amatic SC"/>
            </a:endParaRPr>
          </a:p>
          <a:p>
            <a:pPr indent="-400050" lvl="1" marL="914400" rtl="0" algn="l">
              <a:spcBef>
                <a:spcPts val="1000"/>
              </a:spcBef>
              <a:spcAft>
                <a:spcPts val="0"/>
              </a:spcAft>
              <a:buSzPts val="2700"/>
              <a:buFont typeface="Amatic SC"/>
              <a:buChar char="❏"/>
            </a:pPr>
            <a:r>
              <a:rPr b="1" lang="en-GB" sz="2700">
                <a:latin typeface="Amatic SC"/>
                <a:ea typeface="Amatic SC"/>
                <a:cs typeface="Amatic SC"/>
                <a:sym typeface="Amatic SC"/>
              </a:rPr>
              <a:t>Mencungkil BAkat Melalui Pembelajaran Teknik</a:t>
            </a:r>
            <a:endParaRPr b="1" sz="2700">
              <a:latin typeface="Amatic SC"/>
              <a:ea typeface="Amatic SC"/>
              <a:cs typeface="Amatic SC"/>
              <a:sym typeface="Amatic SC"/>
            </a:endParaRPr>
          </a:p>
          <a:p>
            <a:pPr indent="-400050" lvl="1" marL="914400" rtl="0" algn="l">
              <a:spcBef>
                <a:spcPts val="1000"/>
              </a:spcBef>
              <a:spcAft>
                <a:spcPts val="0"/>
              </a:spcAft>
              <a:buSzPts val="2700"/>
              <a:buFont typeface="Amatic SC"/>
              <a:buChar char="❏"/>
            </a:pPr>
            <a:r>
              <a:rPr b="1" lang="en-GB" sz="2700">
                <a:latin typeface="Amatic SC"/>
                <a:ea typeface="Amatic SC"/>
                <a:cs typeface="Amatic SC"/>
                <a:sym typeface="Amatic SC"/>
              </a:rPr>
              <a:t>Kemahiran Kerjasama &amp; Berkomunikasi</a:t>
            </a:r>
            <a:endParaRPr b="1" sz="2700">
              <a:latin typeface="Amatic SC"/>
              <a:ea typeface="Amatic SC"/>
              <a:cs typeface="Amatic SC"/>
              <a:sym typeface="Amatic SC"/>
            </a:endParaRPr>
          </a:p>
          <a:p>
            <a:pPr indent="-400050" lvl="1" marL="914400" rtl="0" algn="l">
              <a:spcBef>
                <a:spcPts val="1000"/>
              </a:spcBef>
              <a:spcAft>
                <a:spcPts val="0"/>
              </a:spcAft>
              <a:buSzPts val="2700"/>
              <a:buFont typeface="Amatic SC"/>
              <a:buChar char="❏"/>
            </a:pPr>
            <a:r>
              <a:rPr b="1" lang="en-GB" sz="2700">
                <a:latin typeface="Amatic SC"/>
                <a:ea typeface="Amatic SC"/>
                <a:cs typeface="Amatic SC"/>
                <a:sym typeface="Amatic SC"/>
              </a:rPr>
              <a:t>Contoh : Badminton, Futsal, Ping Pong</a:t>
            </a:r>
            <a:endParaRPr b="1" sz="2700"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9144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3100"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91440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b="1" sz="3100">
              <a:latin typeface="Amatic SC"/>
              <a:ea typeface="Amatic SC"/>
              <a:cs typeface="Amatic SC"/>
              <a:sym typeface="Amatic SC"/>
            </a:endParaRPr>
          </a:p>
        </p:txBody>
      </p:sp>
      <p:pic>
        <p:nvPicPr>
          <p:cNvPr id="120" name="Google Shape;12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96225" y="2844688"/>
            <a:ext cx="2647950" cy="1724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arina">
  <a:themeElements>
    <a:clrScheme name="Marina">
      <a:dk1>
        <a:srgbClr val="FFFFFF"/>
      </a:dk1>
      <a:lt1>
        <a:srgbClr val="00517C"/>
      </a:lt1>
      <a:dk2>
        <a:srgbClr val="004065"/>
      </a:dk2>
      <a:lt2>
        <a:srgbClr val="CFD8DC"/>
      </a:lt2>
      <a:accent1>
        <a:srgbClr val="0277BD"/>
      </a:accent1>
      <a:accent2>
        <a:srgbClr val="558B2F"/>
      </a:accent2>
      <a:accent3>
        <a:srgbClr val="009688"/>
      </a:accent3>
      <a:accent4>
        <a:srgbClr val="039BE5"/>
      </a:accent4>
      <a:accent5>
        <a:srgbClr val="8BC34A"/>
      </a:accent5>
      <a:accent6>
        <a:srgbClr val="FFEB38"/>
      </a:accent6>
      <a:hlink>
        <a:srgbClr val="8BC34A"/>
      </a:hlink>
      <a:folHlink>
        <a:srgbClr val="8BC34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