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Roboto Slab"/>
      <p:regular r:id="rId36"/>
      <p:bold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Caveat"/>
      <p:regular r:id="rId42"/>
      <p:bold r:id="rId43"/>
    </p:embeddedFont>
    <p:embeddedFont>
      <p:font typeface="Amatic SC"/>
      <p:regular r:id="rId44"/>
      <p:bold r:id="rId45"/>
    </p:embeddedFont>
    <p:embeddedFont>
      <p:font typeface="Oswald"/>
      <p:regular r:id="rId46"/>
      <p:bold r:id="rId47"/>
    </p:embeddedFont>
    <p:embeddedFont>
      <p:font typeface="Comfortaa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E1BEE7-B5D7-4FD8-AA90-CB17EF6BDA3A}">
  <a:tblStyle styleId="{EAE1BEE7-B5D7-4FD8-AA90-CB17EF6BDA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Caveat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AmaticSC-regular.fntdata"/><Relationship Id="rId43" Type="http://schemas.openxmlformats.org/officeDocument/2006/relationships/font" Target="fonts/Caveat-bold.fntdata"/><Relationship Id="rId46" Type="http://schemas.openxmlformats.org/officeDocument/2006/relationships/font" Target="fonts/Oswald-regular.fntdata"/><Relationship Id="rId45" Type="http://schemas.openxmlformats.org/officeDocument/2006/relationships/font" Target="fonts/AmaticS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Comfortaa-regular.fntdata"/><Relationship Id="rId47" Type="http://schemas.openxmlformats.org/officeDocument/2006/relationships/font" Target="fonts/Oswald-bold.fntdata"/><Relationship Id="rId49" Type="http://schemas.openxmlformats.org/officeDocument/2006/relationships/font" Target="fonts/Comforta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RobotoSlab-bold.fntdata"/><Relationship Id="rId36" Type="http://schemas.openxmlformats.org/officeDocument/2006/relationships/font" Target="fonts/RobotoSlab-regular.fntdata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97d252b93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97d252b93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97d252b93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97d252b93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97d252b9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97d252b9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97d252b93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97d252b93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97d252b93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97d252b93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97d252b93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97d252b93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97d252b93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97d252b93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97d252b93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97d252b93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97d252b93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97d252b93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97d252b93_3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97d252b93_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97d252b93_3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97d252b93_3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95518d2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95518d2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97d252b93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97d252b93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97d252b93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97d252b93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97d252b93_0_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97d252b93_0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97d252b93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97d252b93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97d252b93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97d252b93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97d252b93_0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97d252b93_0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97d252b93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97d252b9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97d252b9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97d252b9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97d252b93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97d252b93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97d252b93_0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97d252b93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97d252b93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97d252b9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97d252b9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97d252b9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7d252b9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97d252b9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97d252b9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97d252b9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97d252b93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97d252b93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97d252b93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97d252b93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Bab 8 : Psikologi &amp; Sosiologi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Perlembagaan Insan: Jasmani, Emosi, Rohani, Intelek (JERI)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Tujuan Jasmani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Amatic SC"/>
              <a:buChar char="❏"/>
            </a:pPr>
            <a:r>
              <a:rPr b="1" lang="en-GB" sz="3100">
                <a:latin typeface="Amatic SC"/>
                <a:ea typeface="Amatic SC"/>
                <a:cs typeface="Amatic SC"/>
                <a:sym typeface="Amatic SC"/>
              </a:rPr>
              <a:t>menggunakan kemahiran kecergasan fizikal untuk memanfaatkan masyarakat</a:t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Font typeface="Amatic SC"/>
              <a:buChar char="❏"/>
            </a:pPr>
            <a:r>
              <a:rPr b="1" lang="en-GB" sz="2700">
                <a:latin typeface="Amatic SC"/>
                <a:ea typeface="Amatic SC"/>
                <a:cs typeface="Amatic SC"/>
                <a:sym typeface="Amatic SC"/>
              </a:rPr>
              <a:t>Menjadi Atlet Bertaraf Antarabangsa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Font typeface="Amatic SC"/>
              <a:buChar char="❏"/>
            </a:pPr>
            <a:r>
              <a:rPr b="1" lang="en-GB" sz="2700">
                <a:latin typeface="Amatic SC"/>
                <a:ea typeface="Amatic SC"/>
                <a:cs typeface="Amatic SC"/>
                <a:sym typeface="Amatic SC"/>
              </a:rPr>
              <a:t>Mengharumkan nama negara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Font typeface="Amatic SC"/>
              <a:buChar char="❏"/>
            </a:pPr>
            <a:r>
              <a:rPr b="1" lang="en-GB" sz="2700">
                <a:latin typeface="Amatic SC"/>
                <a:ea typeface="Amatic SC"/>
                <a:cs typeface="Amatic SC"/>
                <a:sym typeface="Amatic SC"/>
              </a:rPr>
              <a:t>Contoh : Lee Chong Wei, Nicol David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313" y="2806588"/>
            <a:ext cx="260032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Langkah Ke Arah Kejasmanian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❏"/>
            </a:pPr>
            <a:r>
              <a:rPr b="1" lang="en-GB" sz="3000">
                <a:latin typeface="Amatic SC"/>
                <a:ea typeface="Amatic SC"/>
                <a:cs typeface="Amatic SC"/>
                <a:sym typeface="Amatic SC"/>
              </a:rPr>
              <a:t>Senaman Yang Berterusan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Font typeface="Amatic SC"/>
              <a:buChar char="❏"/>
            </a:pPr>
            <a:r>
              <a:rPr b="1" lang="en-GB" sz="2600">
                <a:latin typeface="Amatic SC"/>
                <a:ea typeface="Amatic SC"/>
                <a:cs typeface="Amatic SC"/>
                <a:sym typeface="Amatic SC"/>
              </a:rPr>
              <a:t>30-60 Minut Sekali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Font typeface="Amatic SC"/>
              <a:buChar char="❏"/>
            </a:pPr>
            <a:r>
              <a:rPr b="1" lang="en-GB" sz="2600">
                <a:latin typeface="Amatic SC"/>
                <a:ea typeface="Amatic SC"/>
                <a:cs typeface="Amatic SC"/>
                <a:sym typeface="Amatic SC"/>
              </a:rPr>
              <a:t>3-4 Kali Seminggu 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-393700" lvl="1" marL="914400" rtl="0" algn="l">
              <a:spcBef>
                <a:spcPts val="1000"/>
              </a:spcBef>
              <a:spcAft>
                <a:spcPts val="0"/>
              </a:spcAft>
              <a:buSzPts val="2600"/>
              <a:buFont typeface="Amatic SC"/>
              <a:buChar char="❏"/>
            </a:pPr>
            <a:r>
              <a:rPr b="1" lang="en-GB" sz="2600">
                <a:latin typeface="Amatic SC"/>
                <a:ea typeface="Amatic SC"/>
                <a:cs typeface="Amatic SC"/>
                <a:sym typeface="Amatic SC"/>
              </a:rPr>
              <a:t>Contoh : Berjoging, Berbasikal, Permainan Bola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152" y="3733477"/>
            <a:ext cx="4407675" cy="14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Langkah Ke Arah Kejasmanian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87900" y="1489825"/>
            <a:ext cx="8368200" cy="3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423766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matic SC"/>
              <a:buChar char="❏"/>
            </a:pPr>
            <a:r>
              <a:rPr b="1" lang="en-GB" sz="3965">
                <a:latin typeface="Amatic SC"/>
                <a:ea typeface="Amatic SC"/>
                <a:cs typeface="Amatic SC"/>
                <a:sym typeface="Amatic SC"/>
              </a:rPr>
              <a:t>Pemakanan seimbang</a:t>
            </a:r>
            <a:endParaRPr b="1" sz="3965">
              <a:latin typeface="Amatic SC"/>
              <a:ea typeface="Amatic SC"/>
              <a:cs typeface="Amatic SC"/>
              <a:sym typeface="Amatic SC"/>
            </a:endParaRPr>
          </a:p>
          <a:p>
            <a:pPr indent="-397262" lvl="1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❏"/>
            </a:pPr>
            <a:r>
              <a:rPr b="1" lang="en-GB" sz="3427">
                <a:latin typeface="Amatic SC"/>
                <a:ea typeface="Amatic SC"/>
                <a:cs typeface="Amatic SC"/>
                <a:sym typeface="Amatic SC"/>
              </a:rPr>
              <a:t>Berdasarkan Piramid Makanan</a:t>
            </a:r>
            <a:endParaRPr b="1" sz="3427">
              <a:latin typeface="Amatic SC"/>
              <a:ea typeface="Amatic SC"/>
              <a:cs typeface="Amatic SC"/>
              <a:sym typeface="Amatic SC"/>
            </a:endParaRPr>
          </a:p>
          <a:p>
            <a:pPr indent="-397262" lvl="1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❏"/>
            </a:pPr>
            <a:r>
              <a:rPr b="1" lang="en-GB" sz="3427">
                <a:latin typeface="Amatic SC"/>
                <a:ea typeface="Amatic SC"/>
                <a:cs typeface="Amatic SC"/>
                <a:sym typeface="Amatic SC"/>
              </a:rPr>
              <a:t>Banyak Minum Air Kosong</a:t>
            </a:r>
            <a:endParaRPr b="1" sz="3427">
              <a:latin typeface="Amatic SC"/>
              <a:ea typeface="Amatic SC"/>
              <a:cs typeface="Amatic SC"/>
              <a:sym typeface="Amatic SC"/>
            </a:endParaRPr>
          </a:p>
          <a:p>
            <a:pPr indent="-397262" lvl="1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❏"/>
            </a:pPr>
            <a:r>
              <a:rPr b="1" lang="en-GB" sz="3427">
                <a:latin typeface="Amatic SC"/>
                <a:ea typeface="Amatic SC"/>
                <a:cs typeface="Amatic SC"/>
                <a:sym typeface="Amatic SC"/>
              </a:rPr>
              <a:t>Makanan Yang Berkhasiat</a:t>
            </a:r>
            <a:endParaRPr b="1" sz="3427">
              <a:latin typeface="Amatic SC"/>
              <a:ea typeface="Amatic SC"/>
              <a:cs typeface="Amatic SC"/>
              <a:sym typeface="Amatic SC"/>
            </a:endParaRPr>
          </a:p>
          <a:p>
            <a:pPr indent="-397262" lvl="1" marL="914400" rtl="0" algn="l">
              <a:spcBef>
                <a:spcPts val="1000"/>
              </a:spcBef>
              <a:spcAft>
                <a:spcPts val="0"/>
              </a:spcAft>
              <a:buSzPct val="100000"/>
              <a:buFont typeface="Amatic SC"/>
              <a:buChar char="❏"/>
            </a:pPr>
            <a:r>
              <a:rPr b="1" lang="en-GB" sz="3427">
                <a:latin typeface="Amatic SC"/>
                <a:ea typeface="Amatic SC"/>
                <a:cs typeface="Amatic SC"/>
                <a:sym typeface="Amatic SC"/>
              </a:rPr>
              <a:t>Contoh : Buah-Buahan, Sayur-Sayuran, </a:t>
            </a:r>
            <a:r>
              <a:rPr b="1" lang="en-GB" sz="3427">
                <a:latin typeface="Amatic SC"/>
                <a:ea typeface="Amatic SC"/>
                <a:cs typeface="Amatic SC"/>
                <a:sym typeface="Amatic SC"/>
              </a:rPr>
              <a:t>Kekacang</a:t>
            </a:r>
            <a:endParaRPr b="1" sz="3427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84150" y="1768875"/>
            <a:ext cx="3984600" cy="273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898425" y="4465825"/>
            <a:ext cx="5650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~ Makan Sebiji Epal Sehari, Tak Perlu Jumpa Doktor Lagi ~</a:t>
            </a:r>
            <a:endParaRPr b="1" sz="19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Emosi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Apakah Emosi ?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Pengalaman sedar yang dicirikan oleh aktiviti mental yang kuat dan tahap keseronokan atau ketidakselesaan tertentu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perasaan kuat yang ditujukan kepada seseorang atau sesuatu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-GB" sz="2200"/>
              <a:t>reaksi terhadap seseorang atau peristiwa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Jenis Emosi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163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25"/>
              <a:buChar char="●"/>
            </a:pPr>
            <a:r>
              <a:rPr lang="en-GB" sz="2725"/>
              <a:t>Cinta</a:t>
            </a:r>
            <a:endParaRPr sz="27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merasakan pelbagai perkara seperti empati, belas kasihan, kemurahan hati</a:t>
            </a:r>
            <a:endParaRPr sz="23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325"/>
          </a:p>
          <a:p>
            <a:pPr indent="-40163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25"/>
              <a:buChar char="●"/>
            </a:pPr>
            <a:r>
              <a:rPr lang="en-GB" sz="2725"/>
              <a:t>Benci</a:t>
            </a:r>
            <a:endParaRPr sz="27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merasa tidak menyukai sesuatu perkara yang tidak membuatnya senang, menyebabkan kesedihan, atau menyakiti dirinya sendiri</a:t>
            </a:r>
            <a:endParaRPr sz="2325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Jenis Emosi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87900" y="1489825"/>
            <a:ext cx="8368200" cy="3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163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25"/>
              <a:buChar char="●"/>
            </a:pPr>
            <a:r>
              <a:rPr lang="en-GB" sz="2725"/>
              <a:t>Takut</a:t>
            </a:r>
            <a:endParaRPr sz="27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Apabila berasa terancam atau berada dalam situasi yang serius dan menjauhi seseorang dari bahaya</a:t>
            </a:r>
            <a:endParaRPr sz="23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325"/>
          </a:p>
          <a:p>
            <a:pPr indent="-40163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25"/>
              <a:buChar char="●"/>
            </a:pPr>
            <a:r>
              <a:rPr lang="en-GB" sz="2725"/>
              <a:t>Marah</a:t>
            </a:r>
            <a:endParaRPr sz="27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Apabila keinginan atau harapan seseorang terhadap sesuatu tidak terpenuhi kerana halangan tertentu, maka mungkin emosi semula jadi yang timbul</a:t>
            </a:r>
            <a:endParaRPr sz="2325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Jenis Emosi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87900" y="1489825"/>
            <a:ext cx="8368200" cy="34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163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25"/>
              <a:buChar char="●"/>
            </a:pPr>
            <a:r>
              <a:rPr lang="en-GB" sz="2725"/>
              <a:t>Malu</a:t>
            </a:r>
            <a:endParaRPr sz="27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merasakan bahawa dia telah melakukan sesuatu yang tercela atau mempertaruhkan harga dirinya</a:t>
            </a:r>
            <a:endParaRPr sz="23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325"/>
          </a:p>
          <a:p>
            <a:pPr indent="-40163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25"/>
              <a:buChar char="●"/>
            </a:pPr>
            <a:r>
              <a:rPr lang="en-GB" sz="2725"/>
              <a:t>Dengki</a:t>
            </a:r>
            <a:endParaRPr sz="27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berasa cemburu dengan apa yang dimiliki orang lain, rasa suka mencintai apa yang dimiliki oleh orang lain dan berharap itu juga menjadi milik mereka. </a:t>
            </a:r>
            <a:endParaRPr sz="2325"/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2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Jenis Emosi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87900" y="1489825"/>
            <a:ext cx="8368200" cy="3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163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25"/>
              <a:buChar char="●"/>
            </a:pPr>
            <a:r>
              <a:rPr lang="en-GB" sz="2725"/>
              <a:t>Cemburu</a:t>
            </a:r>
            <a:endParaRPr sz="27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Apabila seseorang merasakan cintanya bersaing dengan objek tertentu, semangat untuk bersaing dalam menunjukkan  terbaik kepada objek cintanya</a:t>
            </a:r>
            <a:endParaRPr sz="23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325"/>
          </a:p>
          <a:p>
            <a:pPr indent="-40163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25"/>
              <a:buChar char="●"/>
            </a:pPr>
            <a:r>
              <a:rPr lang="en-GB" sz="2725"/>
              <a:t>Benci</a:t>
            </a:r>
            <a:endParaRPr sz="27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merasa bahagia, dan itu bererti ada sesuatu yang menggembirakan hatinya</a:t>
            </a:r>
            <a:endParaRPr sz="2325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Jenis Emosi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87900" y="1489825"/>
            <a:ext cx="8368200" cy="34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163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25"/>
              <a:buChar char="●"/>
            </a:pPr>
            <a:r>
              <a:rPr lang="en-GB" sz="2725"/>
              <a:t>Terkejut</a:t>
            </a:r>
            <a:endParaRPr sz="27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Apabila seseorang tidak bersedia atau tidak tahu apa yang akan berlaku, seseorang akan merasa terkejut</a:t>
            </a:r>
            <a:endParaRPr sz="232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325"/>
          </a:p>
          <a:p>
            <a:pPr indent="-40163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25"/>
              <a:buChar char="●"/>
            </a:pPr>
            <a:r>
              <a:rPr lang="en-GB" sz="2725"/>
              <a:t>Sedih</a:t>
            </a:r>
            <a:endParaRPr sz="27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mengalami kekecewaan dan menyakitkan hatinya</a:t>
            </a:r>
            <a:endParaRPr sz="2325"/>
          </a:p>
          <a:p>
            <a:pPr indent="-376237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325"/>
              <a:buChar char="○"/>
            </a:pPr>
            <a:r>
              <a:rPr lang="en-GB" sz="2325"/>
              <a:t>mengalami kehilangan perkara yang disayangi</a:t>
            </a:r>
            <a:endParaRPr sz="232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AHLI KUMPULAN</a:t>
            </a:r>
            <a:endParaRPr/>
          </a:p>
        </p:txBody>
      </p:sp>
      <p:graphicFrame>
        <p:nvGraphicFramePr>
          <p:cNvPr id="70" name="Google Shape;70;p14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{EAE1BEE7-B5D7-4FD8-AA90-CB17EF6BDA3A}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FFFFFF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NAMA</a:t>
                      </a:r>
                      <a:endParaRPr b="1" sz="3000">
                        <a:solidFill>
                          <a:srgbClr val="FFFFFF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FFFFFF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NO. MATRIK</a:t>
                      </a:r>
                      <a:endParaRPr b="1" sz="3000">
                        <a:solidFill>
                          <a:srgbClr val="FFFFFF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FFFFFF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NO. TELEFON</a:t>
                      </a:r>
                      <a:endParaRPr b="1" sz="3000">
                        <a:solidFill>
                          <a:srgbClr val="FFFFFF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Goo Ye Jui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A20EC0191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018-4040438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Kelvin Ee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A20EC0195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011-21584699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Lee Jia Xian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A20EC0200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011-20621573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Lee Ming Qi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A20EC0064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012-4750891</a:t>
                      </a:r>
                      <a:endParaRPr sz="2000">
                        <a:solidFill>
                          <a:srgbClr val="FFFFFF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Rohani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Maksud Rohani</a:t>
            </a:r>
            <a:endParaRPr/>
          </a:p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Rohani dimaksudkan sebagai batin yang berkaitan dengan rohaniah atau jiwa (Kamus Dewan Edisi Ketiga).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Menurut Al Ghazali(1058-1111), roh adalah aspek yang halus yang mengetahui dan merasa.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Menurut Ali Abdul Halim Mahmud (2000), rohani memberi pengertian interelasi yang diperlihatkan melalui amalan-amalan agama antara jiwa, akal, hati dan roh.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Perspektif Islam terhadap rohani</a:t>
            </a:r>
            <a:endParaRPr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87900" y="1489825"/>
            <a:ext cx="8368200" cy="32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119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00"/>
              <a:t>P</a:t>
            </a:r>
            <a:r>
              <a:rPr lang="en-GB" sz="2100"/>
              <a:t>engisian roh adalah hanya melalui sumber al-Quran dan hadis.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11943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2100"/>
              <a:t>Bermula dari saat di rahim ibu, selepas dilahirkan sehinggalah seseorang dewasa.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11943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2100"/>
              <a:t>Amalan Retual: 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1.  Membaca al quran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2. Berdoa berzikir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/>
              <a:t>3. Beribadat 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Unsur-unsur rohani</a:t>
            </a:r>
            <a:endParaRPr/>
          </a:p>
        </p:txBody>
      </p:sp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Menyedari dan menginsafi kewujudan Pencipta.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Menghargai dan mensyukuri pemberian Pencipta.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Memupuk dan membina disiplin kendiri.</a:t>
            </a:r>
            <a:endParaRPr/>
          </a:p>
        </p:txBody>
      </p:sp>
      <p:pic>
        <p:nvPicPr>
          <p:cNvPr id="207" name="Google Shape;2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725" y="2023046"/>
            <a:ext cx="1928375" cy="20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Cara-cara untuk kerohanian individu</a:t>
            </a:r>
            <a:endParaRPr/>
          </a:p>
        </p:txBody>
      </p:sp>
      <p:sp>
        <p:nvSpPr>
          <p:cNvPr id="213" name="Google Shape;213;p3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Pemerhatian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Senarai semak dan skala pemeringkatan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Temu bual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Intelek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Maksud Intelek</a:t>
            </a:r>
            <a:endParaRPr/>
          </a:p>
        </p:txBody>
      </p:sp>
      <p:sp>
        <p:nvSpPr>
          <p:cNvPr id="224" name="Google Shape;224;p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mes New Roman"/>
              <a:buChar char="●"/>
            </a:pPr>
            <a:r>
              <a:rPr lang="en-GB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Kemampuan atau daya untuk berfikir  dan memahami  (menganalisis dan sebagainya)</a:t>
            </a: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mes New Roman"/>
              <a:buChar char="●"/>
            </a:pPr>
            <a:r>
              <a:rPr lang="en-GB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Berasal dari perkataan Bahasa Inggeris iaitu Intellect</a:t>
            </a: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mes New Roman"/>
              <a:buChar char="●"/>
            </a:pPr>
            <a:r>
              <a:rPr lang="en-GB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Diertikan sebagai proses pemikiran, proses kognitif, daya menghubungkan, kemampuan menilai dan kemampuan mempertimbangkan serta  kemampuan mental atau intelegensi</a:t>
            </a:r>
            <a:endParaRPr sz="1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Perspektif terhadap Intelek</a:t>
            </a:r>
            <a:endParaRPr/>
          </a:p>
        </p:txBody>
      </p:sp>
      <p:sp>
        <p:nvSpPr>
          <p:cNvPr id="230" name="Google Shape;230;p3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Ali, at.all. (2000) mengatakan bahawa intelek merupakan kepintaran atau akal budi yang berkemampuan untuk meletakkan hubungan dari proses berfikir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Orang yang pintar dan bijaksana adalah 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○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orang yang dapat menyelesaikan  persoalan dalam waktu yang lebih pendek, 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○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memahami   masalahnya   lebih   cepat   dan  hemah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○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mampu bertindak pantas dan betul berbanding dengan insan lain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Kemampuan mental dalam menghuraikan sesuatu perkara. 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Konteks Falsafah Pendidikan Kebangsaan </a:t>
            </a:r>
            <a:endParaRPr/>
          </a:p>
        </p:txBody>
      </p:sp>
      <p:sp>
        <p:nvSpPr>
          <p:cNvPr id="236" name="Google Shape;236;p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Unsur yang penting untuk dicapai selain daripada jasmani,emosi dan rohani. 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Hasrat Falsafah Pendidikan Kebangsaan pelajar di persekolahan dapat menguasai 3M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○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kemahiran membaca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○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kemahiran </a:t>
            </a: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menulis   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1" marL="9144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Char char="○"/>
            </a:pP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kemahiran </a:t>
            </a:r>
            <a:r>
              <a:rPr lang="en-GB"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mengira</a:t>
            </a: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Kesimpulan</a:t>
            </a:r>
            <a:endParaRPr/>
          </a:p>
        </p:txBody>
      </p:sp>
      <p:sp>
        <p:nvSpPr>
          <p:cNvPr id="242" name="Google Shape;242;p4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Unsur Jasmani, Emosi, Rohani, dan Intelek (JERI) amat penting dalam kalangan individu kerana ia boleh melahirkan insan yang sempurna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Sistem dan konsep pendidikan di negara kita haruslah memandang berat terhadap pembangunan insaniah (Unsur-unsur Jeri)</a:t>
            </a:r>
            <a:endParaRPr/>
          </a:p>
        </p:txBody>
      </p:sp>
      <p:pic>
        <p:nvPicPr>
          <p:cNvPr id="243" name="Google Shape;24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925" y="3729275"/>
            <a:ext cx="1947725" cy="13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Pengenalan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Pengenalan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87900" y="1366250"/>
            <a:ext cx="8368200" cy="34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600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636"/>
              <a:buFont typeface="Oswald"/>
              <a:buChar char="●"/>
            </a:pPr>
            <a:r>
              <a:rPr lang="en-GB" sz="2636">
                <a:latin typeface="Oswald"/>
                <a:ea typeface="Oswald"/>
                <a:cs typeface="Oswald"/>
                <a:sym typeface="Oswald"/>
              </a:rPr>
              <a:t>Perlembagaan insan bertujuan untuk mewujudkan insan yang seimbang dan </a:t>
            </a:r>
            <a:r>
              <a:rPr lang="en-GB" sz="2636">
                <a:latin typeface="Oswald"/>
                <a:ea typeface="Oswald"/>
                <a:cs typeface="Oswald"/>
                <a:sym typeface="Oswald"/>
              </a:rPr>
              <a:t>harmoni</a:t>
            </a:r>
            <a:r>
              <a:rPr lang="en-GB" sz="2636">
                <a:latin typeface="Oswald"/>
                <a:ea typeface="Oswald"/>
                <a:cs typeface="Oswald"/>
                <a:sym typeface="Oswald"/>
              </a:rPr>
              <a:t> dari segi :</a:t>
            </a:r>
            <a:endParaRPr sz="2636">
              <a:latin typeface="Oswald"/>
              <a:ea typeface="Oswald"/>
              <a:cs typeface="Oswald"/>
              <a:sym typeface="Oswald"/>
            </a:endParaRPr>
          </a:p>
          <a:p>
            <a:pPr indent="-396006" lvl="1" marL="9144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36"/>
              <a:buFont typeface="Oswald"/>
              <a:buChar char="○"/>
            </a:pPr>
            <a:r>
              <a:rPr lang="en-GB" sz="2636">
                <a:latin typeface="Oswald"/>
                <a:ea typeface="Oswald"/>
                <a:cs typeface="Oswald"/>
                <a:sym typeface="Oswald"/>
              </a:rPr>
              <a:t>Jasmani</a:t>
            </a:r>
            <a:endParaRPr sz="2636">
              <a:latin typeface="Oswald"/>
              <a:ea typeface="Oswald"/>
              <a:cs typeface="Oswald"/>
              <a:sym typeface="Oswald"/>
            </a:endParaRPr>
          </a:p>
          <a:p>
            <a:pPr indent="-396006" lvl="1" marL="9144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36"/>
              <a:buFont typeface="Oswald"/>
              <a:buChar char="○"/>
            </a:pPr>
            <a:r>
              <a:rPr lang="en-GB" sz="2636">
                <a:latin typeface="Oswald"/>
                <a:ea typeface="Oswald"/>
                <a:cs typeface="Oswald"/>
                <a:sym typeface="Oswald"/>
              </a:rPr>
              <a:t>Emosi</a:t>
            </a:r>
            <a:endParaRPr sz="2636">
              <a:latin typeface="Oswald"/>
              <a:ea typeface="Oswald"/>
              <a:cs typeface="Oswald"/>
              <a:sym typeface="Oswald"/>
            </a:endParaRPr>
          </a:p>
          <a:p>
            <a:pPr indent="-396006" lvl="1" marL="9144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36"/>
              <a:buFont typeface="Oswald"/>
              <a:buChar char="○"/>
            </a:pPr>
            <a:r>
              <a:rPr lang="en-GB" sz="2636">
                <a:latin typeface="Oswald"/>
                <a:ea typeface="Oswald"/>
                <a:cs typeface="Oswald"/>
                <a:sym typeface="Oswald"/>
              </a:rPr>
              <a:t>Rohani</a:t>
            </a:r>
            <a:endParaRPr sz="2636">
              <a:latin typeface="Oswald"/>
              <a:ea typeface="Oswald"/>
              <a:cs typeface="Oswald"/>
              <a:sym typeface="Oswald"/>
            </a:endParaRPr>
          </a:p>
          <a:p>
            <a:pPr indent="-396006" lvl="1" marL="9144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36"/>
              <a:buFont typeface="Oswald"/>
              <a:buChar char="○"/>
            </a:pPr>
            <a:r>
              <a:rPr lang="en-GB" sz="2636">
                <a:latin typeface="Oswald"/>
                <a:ea typeface="Oswald"/>
                <a:cs typeface="Oswald"/>
                <a:sym typeface="Oswald"/>
              </a:rPr>
              <a:t>Intelek</a:t>
            </a:r>
            <a:endParaRPr sz="2636">
              <a:latin typeface="Oswald"/>
              <a:ea typeface="Oswald"/>
              <a:cs typeface="Oswald"/>
              <a:sym typeface="Oswald"/>
            </a:endParaRPr>
          </a:p>
          <a:p>
            <a:pPr indent="-396006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636"/>
              <a:buFont typeface="Oswald"/>
              <a:buChar char="●"/>
            </a:pPr>
            <a:r>
              <a:rPr lang="en-GB" sz="2636">
                <a:latin typeface="Oswald"/>
                <a:ea typeface="Oswald"/>
                <a:cs typeface="Oswald"/>
                <a:sym typeface="Oswald"/>
              </a:rPr>
              <a:t>Berdasarkan kepercayaan dan kepatuhan kepada Tuhan</a:t>
            </a:r>
            <a:endParaRPr sz="2636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235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651" y="2042876"/>
            <a:ext cx="2596225" cy="20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Jasmani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Maksud Jasmani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matic SC"/>
              <a:buChar char="❏"/>
            </a:pPr>
            <a:r>
              <a:rPr b="1" lang="en-GB" sz="2800">
                <a:latin typeface="Amatic SC"/>
                <a:ea typeface="Amatic SC"/>
                <a:cs typeface="Amatic SC"/>
                <a:sym typeface="Amatic SC"/>
              </a:rPr>
              <a:t>Unsur yang berkenaan dengan jasad atau tubuh badan atau disebut fizikal</a:t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matic SC"/>
              <a:buChar char="❏"/>
            </a:pPr>
            <a:r>
              <a:rPr b="1" lang="en-GB" sz="2800">
                <a:latin typeface="Amatic SC"/>
                <a:ea typeface="Amatic SC"/>
                <a:cs typeface="Amatic SC"/>
                <a:sym typeface="Amatic SC"/>
              </a:rPr>
              <a:t>Melibatkan aktiviti pergerakan tubuh badan atau fizikal</a:t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600" y="3302563"/>
            <a:ext cx="29527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473700" y="3614425"/>
            <a:ext cx="6264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“Akal yang sihat berada dalam </a:t>
            </a:r>
            <a:endParaRPr sz="25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                      tubuh badan yang sihat”</a:t>
            </a:r>
            <a:endParaRPr sz="25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Masalah Berkaitan Dengan Jasmani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Amatic SC"/>
              <a:buChar char="❏"/>
            </a:pPr>
            <a:r>
              <a:rPr b="1" lang="en-GB" sz="2600">
                <a:latin typeface="Amatic SC"/>
                <a:ea typeface="Amatic SC"/>
                <a:cs typeface="Amatic SC"/>
                <a:sym typeface="Amatic SC"/>
              </a:rPr>
              <a:t>60.1% rakyat Malaysia yang menghadapi risiko tinggi dalam penyakit kronik dan penyakit tidak berjangkit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Font typeface="Amatic SC"/>
              <a:buChar char="❏"/>
            </a:pPr>
            <a:r>
              <a:rPr b="1" lang="en-GB" sz="2600">
                <a:latin typeface="Amatic SC"/>
                <a:ea typeface="Amatic SC"/>
                <a:cs typeface="Amatic SC"/>
                <a:sym typeface="Amatic SC"/>
              </a:rPr>
              <a:t>Contoh : Sakit Jantung, Kencing Manis, Tekanan Darah Tinggi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Font typeface="Amatic SC"/>
              <a:buChar char="❏"/>
            </a:pPr>
            <a:r>
              <a:rPr b="1" lang="en-GB" sz="2600">
                <a:latin typeface="Amatic SC"/>
                <a:ea typeface="Amatic SC"/>
                <a:cs typeface="Amatic SC"/>
                <a:sym typeface="Amatic SC"/>
              </a:rPr>
              <a:t>Sebab : Kekurangan aktiviti yang aktif dan berunsur Jasmani</a:t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b="1" sz="26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6600" y="4019550"/>
            <a:ext cx="469487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Tujuan Jasmani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Amatic SC"/>
              <a:buChar char="❏"/>
            </a:pPr>
            <a:r>
              <a:rPr b="1" lang="en-GB" sz="3100">
                <a:latin typeface="Amatic SC"/>
                <a:ea typeface="Amatic SC"/>
                <a:cs typeface="Amatic SC"/>
                <a:sym typeface="Amatic SC"/>
              </a:rPr>
              <a:t>Kesedaran tentang Kepentingan Kesihatan Fizikal </a:t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  <a:p>
            <a:pPr indent="-406400" lvl="1" marL="914400" rtl="0" algn="l">
              <a:spcBef>
                <a:spcPts val="1000"/>
              </a:spcBef>
              <a:spcAft>
                <a:spcPts val="0"/>
              </a:spcAft>
              <a:buSzPts val="2800"/>
              <a:buFont typeface="Amatic SC"/>
              <a:buChar char="❏"/>
            </a:pPr>
            <a:r>
              <a:rPr b="1" lang="en-GB" sz="2800">
                <a:latin typeface="Amatic SC"/>
                <a:ea typeface="Amatic SC"/>
                <a:cs typeface="Amatic SC"/>
                <a:sym typeface="Amatic SC"/>
              </a:rPr>
              <a:t>Menjamin Badan Yang Sihat</a:t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  <a:p>
            <a:pPr indent="-406400" lvl="1" marL="914400" rtl="0" algn="l">
              <a:spcBef>
                <a:spcPts val="1000"/>
              </a:spcBef>
              <a:spcAft>
                <a:spcPts val="0"/>
              </a:spcAft>
              <a:buSzPts val="2800"/>
              <a:buFont typeface="Amatic SC"/>
              <a:buChar char="❏"/>
            </a:pPr>
            <a:r>
              <a:rPr b="1" lang="en-GB" sz="2800">
                <a:latin typeface="Amatic SC"/>
                <a:ea typeface="Amatic SC"/>
                <a:cs typeface="Amatic SC"/>
                <a:sym typeface="Amatic SC"/>
              </a:rPr>
              <a:t>Bebas Daripada Kesakitan Dan penyakit</a:t>
            </a:r>
            <a:endParaRPr b="1" sz="2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1300" y="3352800"/>
            <a:ext cx="255270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998250" y="3863400"/>
            <a:ext cx="4791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Kelesuan,keletihan dan kemurungan berpunca daripada sistem fisiologi yang tidak sempurna</a:t>
            </a:r>
            <a:endParaRPr b="1" sz="19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111" name="Google Shape;111;p20"/>
          <p:cNvCxnSpPr>
            <a:endCxn id="110" idx="1"/>
          </p:cNvCxnSpPr>
          <p:nvPr/>
        </p:nvCxnSpPr>
        <p:spPr>
          <a:xfrm>
            <a:off x="578850" y="4232550"/>
            <a:ext cx="419400" cy="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0"/>
          <p:cNvSpPr txBox="1"/>
          <p:nvPr/>
        </p:nvSpPr>
        <p:spPr>
          <a:xfrm>
            <a:off x="738725" y="3924900"/>
            <a:ext cx="63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~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5682750" y="3924900"/>
            <a:ext cx="63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~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Tujuan Jasmani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Font typeface="Amatic SC"/>
              <a:buChar char="❏"/>
            </a:pPr>
            <a:r>
              <a:rPr b="1" lang="en-GB" sz="3100">
                <a:latin typeface="Amatic SC"/>
                <a:ea typeface="Amatic SC"/>
                <a:cs typeface="Amatic SC"/>
                <a:sym typeface="Amatic SC"/>
              </a:rPr>
              <a:t>mengembangkan bakat dan kemahiran teknikal, manipulatif dan sosial</a:t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Font typeface="Amatic SC"/>
              <a:buChar char="❏"/>
            </a:pPr>
            <a:r>
              <a:rPr b="1" lang="en-GB" sz="2700">
                <a:latin typeface="Amatic SC"/>
                <a:ea typeface="Amatic SC"/>
                <a:cs typeface="Amatic SC"/>
                <a:sym typeface="Amatic SC"/>
              </a:rPr>
              <a:t>Mencungkil BAkat Melalui Pembelajaran Teknik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Font typeface="Amatic SC"/>
              <a:buChar char="❏"/>
            </a:pPr>
            <a:r>
              <a:rPr b="1" lang="en-GB" sz="2700">
                <a:latin typeface="Amatic SC"/>
                <a:ea typeface="Amatic SC"/>
                <a:cs typeface="Amatic SC"/>
                <a:sym typeface="Amatic SC"/>
              </a:rPr>
              <a:t>Kemahiran Kerjasama &amp; Berkomunikasi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-400050" lvl="1" marL="914400" rtl="0" algn="l">
              <a:spcBef>
                <a:spcPts val="1000"/>
              </a:spcBef>
              <a:spcAft>
                <a:spcPts val="0"/>
              </a:spcAft>
              <a:buSzPts val="2700"/>
              <a:buFont typeface="Amatic SC"/>
              <a:buChar char="❏"/>
            </a:pPr>
            <a:r>
              <a:rPr b="1" lang="en-GB" sz="2700">
                <a:latin typeface="Amatic SC"/>
                <a:ea typeface="Amatic SC"/>
                <a:cs typeface="Amatic SC"/>
                <a:sym typeface="Amatic SC"/>
              </a:rPr>
              <a:t>Contoh : Badminton, Futsal, Ping Pong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225" y="2844688"/>
            <a:ext cx="26479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