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7" r:id="rId2"/>
    <p:sldId id="258" r:id="rId3"/>
    <p:sldId id="259" r:id="rId4"/>
    <p:sldId id="307" r:id="rId5"/>
    <p:sldId id="269" r:id="rId6"/>
    <p:sldId id="278" r:id="rId7"/>
    <p:sldId id="279" r:id="rId8"/>
    <p:sldId id="280" r:id="rId9"/>
    <p:sldId id="281" r:id="rId10"/>
    <p:sldId id="282" r:id="rId11"/>
    <p:sldId id="283" r:id="rId12"/>
    <p:sldId id="290" r:id="rId13"/>
    <p:sldId id="396" r:id="rId14"/>
    <p:sldId id="397" r:id="rId15"/>
    <p:sldId id="284" r:id="rId16"/>
    <p:sldId id="285" r:id="rId17"/>
    <p:sldId id="291" r:id="rId18"/>
    <p:sldId id="292" r:id="rId19"/>
    <p:sldId id="364" r:id="rId20"/>
    <p:sldId id="365" r:id="rId21"/>
    <p:sldId id="366" r:id="rId22"/>
    <p:sldId id="286" r:id="rId23"/>
    <p:sldId id="287" r:id="rId24"/>
    <p:sldId id="288" r:id="rId25"/>
    <p:sldId id="289" r:id="rId26"/>
    <p:sldId id="271" r:id="rId27"/>
    <p:sldId id="272" r:id="rId28"/>
    <p:sldId id="367" r:id="rId29"/>
    <p:sldId id="368" r:id="rId30"/>
    <p:sldId id="293" r:id="rId31"/>
    <p:sldId id="294" r:id="rId32"/>
    <p:sldId id="304" r:id="rId33"/>
    <p:sldId id="369" r:id="rId34"/>
    <p:sldId id="370" r:id="rId35"/>
    <p:sldId id="296" r:id="rId36"/>
    <p:sldId id="305" r:id="rId37"/>
    <p:sldId id="371" r:id="rId38"/>
    <p:sldId id="372" r:id="rId39"/>
    <p:sldId id="300" r:id="rId40"/>
    <p:sldId id="306" r:id="rId41"/>
    <p:sldId id="373" r:id="rId42"/>
    <p:sldId id="374" r:id="rId43"/>
    <p:sldId id="375" r:id="rId44"/>
    <p:sldId id="376" r:id="rId45"/>
    <p:sldId id="377" r:id="rId46"/>
    <p:sldId id="378" r:id="rId47"/>
    <p:sldId id="308" r:id="rId48"/>
    <p:sldId id="320" r:id="rId49"/>
    <p:sldId id="379" r:id="rId50"/>
    <p:sldId id="380" r:id="rId51"/>
    <p:sldId id="381" r:id="rId52"/>
    <p:sldId id="382" r:id="rId53"/>
    <p:sldId id="383" r:id="rId54"/>
    <p:sldId id="384" r:id="rId55"/>
    <p:sldId id="321" r:id="rId56"/>
    <p:sldId id="322" r:id="rId57"/>
    <p:sldId id="323" r:id="rId58"/>
    <p:sldId id="310" r:id="rId59"/>
    <p:sldId id="311" r:id="rId60"/>
    <p:sldId id="312" r:id="rId61"/>
    <p:sldId id="313" r:id="rId62"/>
    <p:sldId id="314" r:id="rId63"/>
    <p:sldId id="315" r:id="rId64"/>
    <p:sldId id="316" r:id="rId65"/>
    <p:sldId id="317" r:id="rId66"/>
    <p:sldId id="318" r:id="rId67"/>
    <p:sldId id="385" r:id="rId68"/>
    <p:sldId id="386" r:id="rId69"/>
    <p:sldId id="387" r:id="rId70"/>
    <p:sldId id="388" r:id="rId71"/>
    <p:sldId id="389" r:id="rId72"/>
    <p:sldId id="390" r:id="rId73"/>
    <p:sldId id="391" r:id="rId74"/>
    <p:sldId id="392" r:id="rId75"/>
    <p:sldId id="393" r:id="rId76"/>
    <p:sldId id="394" r:id="rId77"/>
    <p:sldId id="395" r:id="rId78"/>
    <p:sldId id="357"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8" r:id="rId110"/>
    <p:sldId id="355" r:id="rId111"/>
    <p:sldId id="363" r:id="rId112"/>
    <p:sldId id="356" r:id="rId113"/>
    <p:sldId id="359" r:id="rId114"/>
    <p:sldId id="360" r:id="rId115"/>
    <p:sldId id="361" r:id="rId116"/>
    <p:sldId id="362"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0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DFF37-1849-4592-9AC6-526A03C78443}" type="datetimeFigureOut">
              <a:rPr lang="en-AU" smtClean="0"/>
              <a:pPr/>
              <a:t>16/12/2019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E0A9E-13A1-4A30-83C2-98FB42E1D53C}" type="slidenum">
              <a:rPr lang="en-AU" smtClean="0"/>
              <a:pPr/>
              <a:t>‹#›</a:t>
            </a:fld>
            <a:endParaRPr lang="en-AU"/>
          </a:p>
        </p:txBody>
      </p:sp>
    </p:spTree>
    <p:extLst>
      <p:ext uri="{BB962C8B-B14F-4D97-AF65-F5344CB8AC3E}">
        <p14:creationId xmlns:p14="http://schemas.microsoft.com/office/powerpoint/2010/main" val="424714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3A7D721C-F784-4B45-A8F0-61357FCC648D}" type="datetimeFigureOut">
              <a:rPr lang="en-US" altLang="en-US"/>
              <a:pPr>
                <a:defRPr/>
              </a:pPr>
              <a:t>12/16/2019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9D0DAB-D966-43EC-9D99-AF83E4A66DCD}" type="slidenum">
              <a:rPr lang="en-US" altLang="en-US"/>
              <a:pPr>
                <a:defRPr/>
              </a:pPr>
              <a:t>‹#›</a:t>
            </a:fld>
            <a:endParaRPr lang="en-US" altLang="en-US"/>
          </a:p>
        </p:txBody>
      </p:sp>
    </p:spTree>
    <p:extLst>
      <p:ext uri="{BB962C8B-B14F-4D97-AF65-F5344CB8AC3E}">
        <p14:creationId xmlns:p14="http://schemas.microsoft.com/office/powerpoint/2010/main" val="113600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509CC895-D39B-4519-B520-766AB840874A}" type="datetimeFigureOut">
              <a:rPr lang="en-US" altLang="en-US"/>
              <a:pPr>
                <a:defRPr/>
              </a:pPr>
              <a:t>12/16/2019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151B84-3784-4E31-AA84-6071C9F3A38F}" type="slidenum">
              <a:rPr lang="en-US" altLang="en-US"/>
              <a:pPr>
                <a:defRPr/>
              </a:pPr>
              <a:t>‹#›</a:t>
            </a:fld>
            <a:endParaRPr lang="en-US" altLang="en-US"/>
          </a:p>
        </p:txBody>
      </p:sp>
    </p:spTree>
    <p:extLst>
      <p:ext uri="{BB962C8B-B14F-4D97-AF65-F5344CB8AC3E}">
        <p14:creationId xmlns:p14="http://schemas.microsoft.com/office/powerpoint/2010/main" val="348330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A9149AFF-E50B-49C1-B674-147EA16D23A0}" type="datetimeFigureOut">
              <a:rPr lang="en-US" altLang="en-US"/>
              <a:pPr>
                <a:defRPr/>
              </a:pPr>
              <a:t>12/16/2019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DE708-5D5B-4BA5-8B6F-4374E8A1B40B}" type="slidenum">
              <a:rPr lang="en-US" altLang="en-US"/>
              <a:pPr>
                <a:defRPr/>
              </a:pPr>
              <a:t>‹#›</a:t>
            </a:fld>
            <a:endParaRPr lang="en-US" altLang="en-US"/>
          </a:p>
        </p:txBody>
      </p:sp>
    </p:spTree>
    <p:extLst>
      <p:ext uri="{BB962C8B-B14F-4D97-AF65-F5344CB8AC3E}">
        <p14:creationId xmlns:p14="http://schemas.microsoft.com/office/powerpoint/2010/main" val="108840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E46B2872-C088-4D00-9263-F0F6DC85375F}"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atin typeface="Calibri" charset="0"/>
                <a:ea typeface="ＭＳ Ｐゴシック" charset="0"/>
                <a:cs typeface="Arial" charset="0"/>
              </a:defRPr>
            </a:lvl1pPr>
          </a:lstStyle>
          <a:p>
            <a:pPr>
              <a:defRPr/>
            </a:pPr>
            <a:endParaRPr lang="en-US"/>
          </a:p>
        </p:txBody>
      </p:sp>
    </p:spTree>
    <p:extLst>
      <p:ext uri="{BB962C8B-B14F-4D97-AF65-F5344CB8AC3E}">
        <p14:creationId xmlns:p14="http://schemas.microsoft.com/office/powerpoint/2010/main" val="15207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F4FF0DFF-825C-4E07-876D-0CA8F126930F}" type="datetimeFigureOut">
              <a:rPr lang="en-US" altLang="en-US"/>
              <a:pPr>
                <a:defRPr/>
              </a:pPr>
              <a:t>12/16/2019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EA7A5-077E-40F5-903B-F5D702D9C3FE}" type="slidenum">
              <a:rPr lang="en-US" altLang="en-US"/>
              <a:pPr>
                <a:defRPr/>
              </a:pPr>
              <a:t>‹#›</a:t>
            </a:fld>
            <a:endParaRPr lang="en-US" altLang="en-US"/>
          </a:p>
        </p:txBody>
      </p:sp>
    </p:spTree>
    <p:extLst>
      <p:ext uri="{BB962C8B-B14F-4D97-AF65-F5344CB8AC3E}">
        <p14:creationId xmlns:p14="http://schemas.microsoft.com/office/powerpoint/2010/main" val="100957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474AE5-2C31-451F-BD04-70E1755EFBEC}" type="datetimeFigureOut">
              <a:rPr lang="en-US" altLang="en-US"/>
              <a:pPr>
                <a:defRPr/>
              </a:pPr>
              <a:t>12/16/2019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B1925-DF9D-411C-97BE-2337DD81C9F4}" type="slidenum">
              <a:rPr lang="en-US" altLang="en-US"/>
              <a:pPr>
                <a:defRPr/>
              </a:pPr>
              <a:t>‹#›</a:t>
            </a:fld>
            <a:endParaRPr lang="en-US" altLang="en-US"/>
          </a:p>
        </p:txBody>
      </p:sp>
    </p:spTree>
    <p:extLst>
      <p:ext uri="{BB962C8B-B14F-4D97-AF65-F5344CB8AC3E}">
        <p14:creationId xmlns:p14="http://schemas.microsoft.com/office/powerpoint/2010/main" val="4219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0A056214-02AF-4C60-A75A-7C1873E9BE88}" type="datetimeFigureOut">
              <a:rPr lang="en-US" altLang="en-US"/>
              <a:pPr>
                <a:defRPr/>
              </a:pPr>
              <a:t>12/16/2019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6C1B25-C25E-47B6-8A11-3EF3D7B25DFB}" type="slidenum">
              <a:rPr lang="en-US" altLang="en-US"/>
              <a:pPr>
                <a:defRPr/>
              </a:pPr>
              <a:t>‹#›</a:t>
            </a:fld>
            <a:endParaRPr lang="en-US" altLang="en-US"/>
          </a:p>
        </p:txBody>
      </p:sp>
    </p:spTree>
    <p:extLst>
      <p:ext uri="{BB962C8B-B14F-4D97-AF65-F5344CB8AC3E}">
        <p14:creationId xmlns:p14="http://schemas.microsoft.com/office/powerpoint/2010/main" val="373002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3ECB6F03-FE4E-4B46-B18C-956B96822D18}" type="datetimeFigureOut">
              <a:rPr lang="en-US" altLang="en-US"/>
              <a:pPr>
                <a:defRPr/>
              </a:pPr>
              <a:t>12/16/2019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F4790A-4315-4EA0-9D48-621393F28FAA}" type="slidenum">
              <a:rPr lang="en-US" altLang="en-US"/>
              <a:pPr>
                <a:defRPr/>
              </a:pPr>
              <a:t>‹#›</a:t>
            </a:fld>
            <a:endParaRPr lang="en-US" altLang="en-US"/>
          </a:p>
        </p:txBody>
      </p:sp>
    </p:spTree>
    <p:extLst>
      <p:ext uri="{BB962C8B-B14F-4D97-AF65-F5344CB8AC3E}">
        <p14:creationId xmlns:p14="http://schemas.microsoft.com/office/powerpoint/2010/main" val="306439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7E61E115-0933-408A-9599-FD37D2CF0F7C}" type="datetimeFigureOut">
              <a:rPr lang="en-US" altLang="en-US"/>
              <a:pPr>
                <a:defRPr/>
              </a:pPr>
              <a:t>12/16/2019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17C252-8054-446A-A75A-E0C6E578B627}" type="slidenum">
              <a:rPr lang="en-US" altLang="en-US"/>
              <a:pPr>
                <a:defRPr/>
              </a:pPr>
              <a:t>‹#›</a:t>
            </a:fld>
            <a:endParaRPr lang="en-US" altLang="en-US"/>
          </a:p>
        </p:txBody>
      </p:sp>
    </p:spTree>
    <p:extLst>
      <p:ext uri="{BB962C8B-B14F-4D97-AF65-F5344CB8AC3E}">
        <p14:creationId xmlns:p14="http://schemas.microsoft.com/office/powerpoint/2010/main" val="269282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C6F60-EC06-4E95-B1F5-1DB21CE1AF29}" type="datetimeFigureOut">
              <a:rPr lang="en-US" altLang="en-US"/>
              <a:pPr>
                <a:defRPr/>
              </a:pPr>
              <a:t>12/16/2019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91FC6F-5F44-48FE-9E85-36C69D6EF3C4}" type="slidenum">
              <a:rPr lang="en-US" altLang="en-US"/>
              <a:pPr>
                <a:defRPr/>
              </a:pPr>
              <a:t>‹#›</a:t>
            </a:fld>
            <a:endParaRPr lang="en-US" altLang="en-US"/>
          </a:p>
        </p:txBody>
      </p:sp>
    </p:spTree>
    <p:extLst>
      <p:ext uri="{BB962C8B-B14F-4D97-AF65-F5344CB8AC3E}">
        <p14:creationId xmlns:p14="http://schemas.microsoft.com/office/powerpoint/2010/main" val="279662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A2984D-8CF3-41E0-9D4D-1D6516366B14}" type="datetimeFigureOut">
              <a:rPr lang="en-US" altLang="en-US"/>
              <a:pPr>
                <a:defRPr/>
              </a:pPr>
              <a:t>12/16/2019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9E635A-DDBB-4326-8BDE-4C6AB5CBD746}" type="slidenum">
              <a:rPr lang="en-US" altLang="en-US"/>
              <a:pPr>
                <a:defRPr/>
              </a:pPr>
              <a:t>‹#›</a:t>
            </a:fld>
            <a:endParaRPr lang="en-US" altLang="en-US"/>
          </a:p>
        </p:txBody>
      </p:sp>
    </p:spTree>
    <p:extLst>
      <p:ext uri="{BB962C8B-B14F-4D97-AF65-F5344CB8AC3E}">
        <p14:creationId xmlns:p14="http://schemas.microsoft.com/office/powerpoint/2010/main" val="142672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D8C71E-2A19-4BFA-9E22-8D7C47A7BA94}" type="datetimeFigureOut">
              <a:rPr lang="en-US" altLang="en-US"/>
              <a:pPr>
                <a:defRPr/>
              </a:pPr>
              <a:t>12/16/2019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C289A6-84FA-433A-B600-94E883853FED}" type="slidenum">
              <a:rPr lang="en-US" altLang="en-US"/>
              <a:pPr>
                <a:defRPr/>
              </a:pPr>
              <a:t>‹#›</a:t>
            </a:fld>
            <a:endParaRPr lang="en-US" altLang="en-US"/>
          </a:p>
        </p:txBody>
      </p:sp>
    </p:spTree>
    <p:extLst>
      <p:ext uri="{BB962C8B-B14F-4D97-AF65-F5344CB8AC3E}">
        <p14:creationId xmlns:p14="http://schemas.microsoft.com/office/powerpoint/2010/main" val="186528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fontAlgn="base">
              <a:spcBef>
                <a:spcPct val="0"/>
              </a:spcBef>
              <a:spcAft>
                <a:spcPct val="0"/>
              </a:spcAft>
              <a:defRPr/>
            </a:pPr>
            <a:fld id="{DA92F17A-0F13-4C19-A883-0B2EFE09C170}" type="datetimeFigureOut">
              <a:rPr lang="en-US" altLang="en-US">
                <a:ea typeface="MS PGothic" pitchFamily="34" charset="-128"/>
              </a:rPr>
              <a:pPr fontAlgn="base">
                <a:spcBef>
                  <a:spcPct val="0"/>
                </a:spcBef>
                <a:spcAft>
                  <a:spcPct val="0"/>
                </a:spcAft>
                <a:defRPr/>
              </a:pPr>
              <a:t>12/16/2019</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fontAlgn="base">
              <a:spcBef>
                <a:spcPct val="0"/>
              </a:spcBef>
              <a:spcAft>
                <a:spcPct val="0"/>
              </a:spcAft>
              <a:defRPr/>
            </a:pPr>
            <a:fld id="{8E8277D0-E6CD-447A-A103-FAF721CF3579}" type="slidenum">
              <a:rPr lang="en-US" altLang="en-US">
                <a:ea typeface="MS PGothic" pitchFamily="34" charset="-128"/>
              </a:rPr>
              <a:pPr fontAlgn="base">
                <a:spcBef>
                  <a:spcPct val="0"/>
                </a:spcBef>
                <a:spcAft>
                  <a:spcPct val="0"/>
                </a:spcAft>
                <a:defRPr/>
              </a:pPr>
              <a:t>‹#›</a:t>
            </a:fld>
            <a:endParaRPr lang="en-US" altLang="en-US">
              <a:ea typeface="MS PGothic" pitchFamily="34" charset="-128"/>
            </a:endParaRPr>
          </a:p>
        </p:txBody>
      </p:sp>
      <p:pic>
        <p:nvPicPr>
          <p:cNvPr id="1031"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66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4"/>
          <p:cNvSpPr txBox="1">
            <a:spLocks/>
          </p:cNvSpPr>
          <p:nvPr/>
        </p:nvSpPr>
        <p:spPr bwMode="auto">
          <a:xfrm>
            <a:off x="2124075" y="274638"/>
            <a:ext cx="5400253" cy="85010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a typeface="ＭＳ Ｐゴシック" charset="0"/>
                <a:cs typeface="ＭＳ Ｐゴシック" charset="0"/>
              </a:rPr>
              <a:t>SCSI 1013 Discrete Structure</a:t>
            </a:r>
          </a:p>
        </p:txBody>
      </p:sp>
      <p:sp>
        <p:nvSpPr>
          <p:cNvPr id="6" name="Subtitle 2"/>
          <p:cNvSpPr txBox="1">
            <a:spLocks/>
          </p:cNvSpPr>
          <p:nvPr/>
        </p:nvSpPr>
        <p:spPr bwMode="auto">
          <a:xfrm>
            <a:off x="684213" y="4221163"/>
            <a:ext cx="7920037" cy="1079500"/>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defRPr/>
            </a:pPr>
            <a:r>
              <a:rPr lang="en-MY" altLang="en-US" sz="4400" b="1" dirty="0" smtClean="0">
                <a:solidFill>
                  <a:prstClr val="black"/>
                </a:solidFill>
                <a:effectLst>
                  <a:outerShdw blurRad="38100" dist="38100" dir="2700000" algn="tl">
                    <a:srgbClr val="C0C0C0"/>
                  </a:outerShdw>
                </a:effectLst>
              </a:rPr>
              <a:t>TREE</a:t>
            </a:r>
          </a:p>
        </p:txBody>
      </p:sp>
      <p:sp>
        <p:nvSpPr>
          <p:cNvPr id="131077" name="Slide Number Placeholder 6"/>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64B8AD5C-AC58-4EE4-9EC9-B38788890D13}" type="slidenum">
              <a:rPr lang="en-US" altLang="en-US" sz="1200" smtClean="0">
                <a:solidFill>
                  <a:srgbClr val="898989"/>
                </a:solidFill>
              </a:rPr>
              <a:pPr algn="l" eaLnBrk="1" hangingPunct="1">
                <a:spcBef>
                  <a:spcPct val="0"/>
                </a:spcBef>
                <a:buFontTx/>
                <a:buNone/>
              </a:pPr>
              <a:t>1</a:t>
            </a:fld>
            <a:endParaRPr lang="en-US" altLang="en-US" sz="1200" smtClean="0">
              <a:solidFill>
                <a:srgbClr val="898989"/>
              </a:solidFill>
            </a:endParaRPr>
          </a:p>
        </p:txBody>
      </p:sp>
      <p:sp>
        <p:nvSpPr>
          <p:cNvPr id="131078" name="TextBox 7"/>
          <p:cNvSpPr txBox="1">
            <a:spLocks noChangeArrowheads="1"/>
          </p:cNvSpPr>
          <p:nvPr/>
        </p:nvSpPr>
        <p:spPr bwMode="auto">
          <a:xfrm>
            <a:off x="3276600" y="6092825"/>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dirty="0">
                <a:solidFill>
                  <a:prstClr val="black"/>
                </a:solidFill>
                <a:latin typeface="Albertus Medium" charset="0"/>
              </a:rPr>
              <a:t>Semester 1 – </a:t>
            </a:r>
            <a:r>
              <a:rPr lang="en-US" altLang="en-US" sz="1800" dirty="0" smtClean="0">
                <a:solidFill>
                  <a:prstClr val="black"/>
                </a:solidFill>
                <a:latin typeface="Albertus Medium" charset="0"/>
              </a:rPr>
              <a:t>2017/2018</a:t>
            </a:r>
            <a:endParaRPr lang="en-US" altLang="en-US" sz="1800" dirty="0">
              <a:solidFill>
                <a:prstClr val="black"/>
              </a:solidFill>
              <a:latin typeface="Albertus Medium" charset="0"/>
            </a:endParaRPr>
          </a:p>
        </p:txBody>
      </p:sp>
      <p:sp>
        <p:nvSpPr>
          <p:cNvPr id="9" name="Title 1"/>
          <p:cNvSpPr txBox="1">
            <a:spLocks/>
          </p:cNvSpPr>
          <p:nvPr/>
        </p:nvSpPr>
        <p:spPr bwMode="auto">
          <a:xfrm>
            <a:off x="611560" y="2204863"/>
            <a:ext cx="7772400" cy="936105"/>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a:defRPr/>
            </a:pPr>
            <a:r>
              <a:rPr lang="en-US"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CHAPTER 4 – PART 2</a:t>
            </a:r>
            <a:r>
              <a:rPr lang="en-MY"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a:r>
            <a:br>
              <a:rPr lang="en-MY"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br>
            <a:endParaRPr lang="en-MY"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4321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pic>
        <p:nvPicPr>
          <p:cNvPr id="4" name="Content Placeholder 3" descr="10_1_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00808"/>
            <a:ext cx="813048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6"/>
          <p:cNvSpPr>
            <a:spLocks noChangeArrowheads="1"/>
          </p:cNvSpPr>
          <p:nvPr/>
        </p:nvSpPr>
        <p:spPr bwMode="auto">
          <a:xfrm>
            <a:off x="323528" y="4437112"/>
            <a:ext cx="168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full binary tree </a:t>
            </a:r>
            <a:endParaRPr lang="zh-TW" altLang="en-US" sz="1800" dirty="0"/>
          </a:p>
        </p:txBody>
      </p:sp>
      <p:sp>
        <p:nvSpPr>
          <p:cNvPr id="6" name="矩形 7"/>
          <p:cNvSpPr>
            <a:spLocks noChangeArrowheads="1"/>
          </p:cNvSpPr>
          <p:nvPr/>
        </p:nvSpPr>
        <p:spPr bwMode="auto">
          <a:xfrm>
            <a:off x="2555776" y="4421450"/>
            <a:ext cx="159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full 3-ary tree </a:t>
            </a:r>
            <a:endParaRPr lang="zh-TW" altLang="en-US" sz="1800" dirty="0"/>
          </a:p>
        </p:txBody>
      </p:sp>
      <p:sp>
        <p:nvSpPr>
          <p:cNvPr id="7" name="矩形 8"/>
          <p:cNvSpPr>
            <a:spLocks noChangeArrowheads="1"/>
          </p:cNvSpPr>
          <p:nvPr/>
        </p:nvSpPr>
        <p:spPr bwMode="auto">
          <a:xfrm>
            <a:off x="4622429" y="4460996"/>
            <a:ext cx="159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full 5-ary tree </a:t>
            </a:r>
            <a:endParaRPr lang="zh-TW" altLang="en-US" sz="1800" dirty="0"/>
          </a:p>
        </p:txBody>
      </p:sp>
      <p:sp>
        <p:nvSpPr>
          <p:cNvPr id="8" name="矩形 9"/>
          <p:cNvSpPr>
            <a:spLocks noChangeArrowheads="1"/>
          </p:cNvSpPr>
          <p:nvPr/>
        </p:nvSpPr>
        <p:spPr bwMode="auto">
          <a:xfrm>
            <a:off x="6876256" y="4437112"/>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not full 3-ary tree </a:t>
            </a:r>
            <a:endParaRPr lang="zh-TW" altLang="en-US" sz="1800" dirty="0"/>
          </a:p>
        </p:txBody>
      </p:sp>
    </p:spTree>
    <p:extLst>
      <p:ext uri="{BB962C8B-B14F-4D97-AF65-F5344CB8AC3E}">
        <p14:creationId xmlns:p14="http://schemas.microsoft.com/office/powerpoint/2010/main" val="17506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083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D7376256-9A14-4B9A-9B49-EA9A23088E02}" type="slidenum">
              <a:rPr lang="en-US" altLang="en-US" sz="1000">
                <a:solidFill>
                  <a:schemeClr val="bg1"/>
                </a:solidFill>
              </a:rPr>
              <a:pPr/>
              <a:t>100</a:t>
            </a:fld>
            <a:endParaRPr lang="en-US" altLang="en-US" sz="1000">
              <a:solidFill>
                <a:schemeClr val="bg1"/>
              </a:solidFill>
            </a:endParaRPr>
          </a:p>
        </p:txBody>
      </p:sp>
      <p:sp>
        <p:nvSpPr>
          <p:cNvPr id="120836"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6,</a:t>
            </a:r>
            <a:r>
              <a:rPr lang="en-US" altLang="en-US" sz="2400" i="1" smtClean="0"/>
              <a:t>z</a:t>
            </a:r>
            <a:r>
              <a:rPr lang="en-US" altLang="en-US" sz="2400" smtClean="0"/>
              <a:t>}</a:t>
            </a:r>
          </a:p>
        </p:txBody>
      </p:sp>
      <p:sp>
        <p:nvSpPr>
          <p:cNvPr id="120837"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38"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39"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40"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41"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42"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43"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44"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45"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0846"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0847"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48"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49"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0"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1"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2"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3"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4"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5"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6"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7"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8"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0859"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0860"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0861"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0862"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0863"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0864"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0865"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0866"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0867"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0868"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0869"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0870"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0871"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0872"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0873"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0874"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0875"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0876"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0877"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0878"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0879"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0880"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0881"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0882"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0883" name="Text Box 49"/>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0884" name="Text Box 50"/>
          <p:cNvSpPr txBox="1">
            <a:spLocks noChangeArrowheads="1"/>
          </p:cNvSpPr>
          <p:nvPr/>
        </p:nvSpPr>
        <p:spPr bwMode="auto">
          <a:xfrm>
            <a:off x="2438400" y="538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0885"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0886"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0887"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20888"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0889"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0890"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91"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92"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0893"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3900" name="Text Box 60"/>
          <p:cNvSpPr txBox="1">
            <a:spLocks noChangeArrowheads="1"/>
          </p:cNvSpPr>
          <p:nvPr/>
        </p:nvSpPr>
        <p:spPr bwMode="auto">
          <a:xfrm>
            <a:off x="6096000" y="685800"/>
            <a:ext cx="2819400"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choose </a:t>
            </a:r>
            <a:r>
              <a:rPr lang="en-US" altLang="en-US" b="0" i="1"/>
              <a:t>v</a:t>
            </a:r>
            <a:r>
              <a:rPr lang="en-US" altLang="en-US" b="0"/>
              <a:t>4 because </a:t>
            </a:r>
            <a:r>
              <a:rPr lang="en-US" altLang="en-US" b="0" i="1"/>
              <a:t>L</a:t>
            </a:r>
            <a:r>
              <a:rPr lang="en-US" altLang="en-US" b="0"/>
              <a:t>(</a:t>
            </a:r>
            <a:r>
              <a:rPr lang="en-US" altLang="en-US" b="0" i="1"/>
              <a:t>v</a:t>
            </a:r>
            <a:r>
              <a:rPr lang="en-US" altLang="en-US" b="0"/>
              <a:t>4)=9 = min{L(u)|u</a:t>
            </a:r>
            <a:r>
              <a:rPr lang="en-US" altLang="en-US" b="0">
                <a:sym typeface="Symbol" panose="05050102010706020507" pitchFamily="18" charset="2"/>
              </a:rPr>
              <a:t></a:t>
            </a:r>
            <a:r>
              <a:rPr lang="en-US" altLang="en-US" b="0"/>
              <a:t>N}</a:t>
            </a:r>
          </a:p>
        </p:txBody>
      </p:sp>
      <p:sp>
        <p:nvSpPr>
          <p:cNvPr id="120895" name="Text Box 61"/>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0896" name="Text Box 62"/>
          <p:cNvSpPr txBox="1">
            <a:spLocks noChangeArrowheads="1"/>
          </p:cNvSpPr>
          <p:nvPr/>
        </p:nvSpPr>
        <p:spPr bwMode="auto">
          <a:xfrm>
            <a:off x="16764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0897" name="Text Box 63"/>
          <p:cNvSpPr txBox="1">
            <a:spLocks noChangeArrowheads="1"/>
          </p:cNvSpPr>
          <p:nvPr/>
        </p:nvSpPr>
        <p:spPr bwMode="auto">
          <a:xfrm>
            <a:off x="19812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0898" name="Text Box 64"/>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0899" name="Text Box 65"/>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20900" name="Text Box 66"/>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Tree>
    <p:extLst>
      <p:ext uri="{BB962C8B-B14F-4D97-AF65-F5344CB8AC3E}">
        <p14:creationId xmlns:p14="http://schemas.microsoft.com/office/powerpoint/2010/main" val="1202428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0"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18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11DD48C-D5F0-4CF4-90CC-43F73D226FD1}" type="slidenum">
              <a:rPr lang="en-US" altLang="en-US" sz="1000">
                <a:solidFill>
                  <a:schemeClr val="bg1"/>
                </a:solidFill>
              </a:rPr>
              <a:pPr/>
              <a:t>101</a:t>
            </a:fld>
            <a:endParaRPr lang="en-US" altLang="en-US" sz="1000">
              <a:solidFill>
                <a:schemeClr val="bg1"/>
              </a:solidFill>
            </a:endParaRPr>
          </a:p>
        </p:txBody>
      </p:sp>
      <p:sp>
        <p:nvSpPr>
          <p:cNvPr id="121860" name="Rectangle 2"/>
          <p:cNvSpPr>
            <a:spLocks noGrp="1" noChangeArrowheads="1"/>
          </p:cNvSpPr>
          <p:nvPr>
            <p:ph type="title"/>
          </p:nvPr>
        </p:nvSpPr>
        <p:spPr>
          <a:xfrm>
            <a:off x="3657600" y="533400"/>
            <a:ext cx="4419600" cy="7620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 </a:t>
            </a:r>
            <a:r>
              <a:rPr lang="en-US" altLang="en-US" sz="2400" i="1" smtClean="0"/>
              <a:t>v</a:t>
            </a:r>
            <a:r>
              <a:rPr lang="en-US" altLang="en-US" sz="2400" smtClean="0"/>
              <a:t>4, </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 v</a:t>
            </a:r>
            <a:r>
              <a:rPr lang="en-US" altLang="en-US" sz="2400" smtClean="0"/>
              <a:t>6, </a:t>
            </a:r>
            <a:r>
              <a:rPr lang="en-US" altLang="en-US" sz="2400" i="1" smtClean="0"/>
              <a:t>z</a:t>
            </a:r>
            <a:r>
              <a:rPr lang="en-US" altLang="en-US" sz="2400" smtClean="0"/>
              <a:t>}</a:t>
            </a:r>
          </a:p>
        </p:txBody>
      </p:sp>
      <p:sp>
        <p:nvSpPr>
          <p:cNvPr id="121861"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2"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3"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4"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5"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6"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7"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8"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869"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1870"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1871"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2"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3"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4"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5"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6"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7"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8"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79"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80"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81"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82"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1883"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1884"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1885"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1886"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1887"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1888"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1889"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1890"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1891"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1892"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1893"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1894"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1895"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1896"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1897"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1898"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1899"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1900"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1901"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1902"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1903"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1904"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1905" name="Rectangle 47"/>
          <p:cNvSpPr>
            <a:spLocks noGrp="1" noChangeArrowheads="1"/>
          </p:cNvSpPr>
          <p:nvPr>
            <p:ph type="body" idx="4294967295"/>
          </p:nvPr>
        </p:nvSpPr>
        <p:spPr>
          <a:xfrm>
            <a:off x="685800" y="1752600"/>
            <a:ext cx="7772400" cy="4114800"/>
          </a:xfrm>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1906"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1907" name="Text Box 49"/>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1908" name="Text Box 50"/>
          <p:cNvSpPr txBox="1">
            <a:spLocks noChangeArrowheads="1"/>
          </p:cNvSpPr>
          <p:nvPr/>
        </p:nvSpPr>
        <p:spPr bwMode="auto">
          <a:xfrm>
            <a:off x="2514600" y="538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1909"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1910"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1911"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21912"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1913"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1914"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915"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916"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917"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918" name="Oval 60"/>
          <p:cNvSpPr>
            <a:spLocks noChangeArrowheads="1"/>
          </p:cNvSpPr>
          <p:nvPr/>
        </p:nvSpPr>
        <p:spPr bwMode="auto">
          <a:xfrm>
            <a:off x="5105400" y="2362200"/>
            <a:ext cx="4572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1919" name="Text Box 61"/>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1920" name="Text Box 62"/>
          <p:cNvSpPr txBox="1">
            <a:spLocks noChangeArrowheads="1"/>
          </p:cNvSpPr>
          <p:nvPr/>
        </p:nvSpPr>
        <p:spPr bwMode="auto">
          <a:xfrm>
            <a:off x="16764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1921" name="Text Box 63"/>
          <p:cNvSpPr txBox="1">
            <a:spLocks noChangeArrowheads="1"/>
          </p:cNvSpPr>
          <p:nvPr/>
        </p:nvSpPr>
        <p:spPr bwMode="auto">
          <a:xfrm>
            <a:off x="21336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1922" name="Text Box 64"/>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1923" name="Text Box 65"/>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21924" name="Text Box 66"/>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Tree>
    <p:extLst>
      <p:ext uri="{BB962C8B-B14F-4D97-AF65-F5344CB8AC3E}">
        <p14:creationId xmlns:p14="http://schemas.microsoft.com/office/powerpoint/2010/main" val="15865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28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865363CF-37ED-4F86-B41D-0A27B9C08EBD}" type="slidenum">
              <a:rPr lang="en-US" altLang="en-US" sz="1000">
                <a:solidFill>
                  <a:schemeClr val="bg1"/>
                </a:solidFill>
              </a:rPr>
              <a:pPr/>
              <a:t>102</a:t>
            </a:fld>
            <a:endParaRPr lang="en-US" altLang="en-US" sz="1000">
              <a:solidFill>
                <a:schemeClr val="bg1"/>
              </a:solidFill>
            </a:endParaRPr>
          </a:p>
        </p:txBody>
      </p:sp>
      <p:sp>
        <p:nvSpPr>
          <p:cNvPr id="122884" name="Rectangle 2"/>
          <p:cNvSpPr>
            <a:spLocks noGrp="1" noChangeArrowheads="1"/>
          </p:cNvSpPr>
          <p:nvPr>
            <p:ph type="title"/>
          </p:nvPr>
        </p:nvSpPr>
        <p:spPr>
          <a:xfrm>
            <a:off x="3505200" y="457200"/>
            <a:ext cx="4572000" cy="7620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 </a:t>
            </a:r>
            <a:r>
              <a:rPr lang="en-US" altLang="en-US" sz="2400" i="1" smtClean="0"/>
              <a:t>v</a:t>
            </a:r>
            <a:r>
              <a:rPr lang="en-US" altLang="en-US" sz="2400" smtClean="0"/>
              <a:t>4, </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 v</a:t>
            </a:r>
            <a:r>
              <a:rPr lang="en-US" altLang="en-US" sz="2400" smtClean="0"/>
              <a:t>6, </a:t>
            </a:r>
            <a:r>
              <a:rPr lang="en-US" altLang="en-US" sz="2400" i="1" smtClean="0"/>
              <a:t>z</a:t>
            </a:r>
            <a:r>
              <a:rPr lang="en-US" altLang="en-US" sz="2400" smtClean="0"/>
              <a:t>}</a:t>
            </a:r>
          </a:p>
        </p:txBody>
      </p:sp>
      <p:sp>
        <p:nvSpPr>
          <p:cNvPr id="122885"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86"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87"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88"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89"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90"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91"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92"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893"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2894"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2895"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896"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897"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898"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899"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0"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1"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2"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3"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4"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5"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6"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2907"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2908"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2909"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2910"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2911"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2912"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2913"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2914"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2915"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2916"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2917"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2918"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2919"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2920"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2921"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2922"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2923"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2924"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2925"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2926"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2927"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2928"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2929" name="Rectangle 47"/>
          <p:cNvSpPr>
            <a:spLocks noGrp="1" noChangeArrowheads="1"/>
          </p:cNvSpPr>
          <p:nvPr>
            <p:ph type="body" idx="4294967295"/>
          </p:nvPr>
        </p:nvSpPr>
        <p:spPr>
          <a:xfrm>
            <a:off x="685800" y="1828800"/>
            <a:ext cx="7772400" cy="4114800"/>
          </a:xfrm>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2930"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2931" name="Text Box 49"/>
          <p:cNvSpPr txBox="1">
            <a:spLocks noChangeArrowheads="1"/>
          </p:cNvSpPr>
          <p:nvPr/>
        </p:nvSpPr>
        <p:spPr bwMode="auto">
          <a:xfrm>
            <a:off x="2133600" y="2209800"/>
            <a:ext cx="457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2932" name="Text Box 50"/>
          <p:cNvSpPr txBox="1">
            <a:spLocks noChangeArrowheads="1"/>
          </p:cNvSpPr>
          <p:nvPr/>
        </p:nvSpPr>
        <p:spPr bwMode="auto">
          <a:xfrm>
            <a:off x="2514600" y="538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2933" name="Text Box 51"/>
          <p:cNvSpPr txBox="1">
            <a:spLocks noChangeArrowheads="1"/>
          </p:cNvSpPr>
          <p:nvPr/>
        </p:nvSpPr>
        <p:spPr bwMode="auto">
          <a:xfrm>
            <a:off x="4419600" y="4016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2934"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2935" name="Text Box 53"/>
          <p:cNvSpPr txBox="1">
            <a:spLocks noChangeArrowheads="1"/>
          </p:cNvSpPr>
          <p:nvPr/>
        </p:nvSpPr>
        <p:spPr bwMode="auto">
          <a:xfrm>
            <a:off x="7391400" y="2411413"/>
            <a:ext cx="533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22936"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2937"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2938"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939"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940"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941"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2942" name="Oval 60"/>
          <p:cNvSpPr>
            <a:spLocks noChangeArrowheads="1"/>
          </p:cNvSpPr>
          <p:nvPr/>
        </p:nvSpPr>
        <p:spPr bwMode="auto">
          <a:xfrm>
            <a:off x="5105400" y="2362200"/>
            <a:ext cx="4572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5949" name="Line 61"/>
          <p:cNvSpPr>
            <a:spLocks noChangeShapeType="1"/>
          </p:cNvSpPr>
          <p:nvPr/>
        </p:nvSpPr>
        <p:spPr bwMode="auto">
          <a:xfrm>
            <a:off x="5410200" y="2514600"/>
            <a:ext cx="1524000" cy="6096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65950" name="Text Box 62"/>
          <p:cNvSpPr txBox="1">
            <a:spLocks noChangeArrowheads="1"/>
          </p:cNvSpPr>
          <p:nvPr/>
        </p:nvSpPr>
        <p:spPr bwMode="auto">
          <a:xfrm>
            <a:off x="7391400" y="2438400"/>
            <a:ext cx="6858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0">
                <a:solidFill>
                  <a:srgbClr val="06060A"/>
                </a:solidFill>
              </a:rPr>
              <a:t>16</a:t>
            </a:r>
          </a:p>
        </p:txBody>
      </p:sp>
      <p:sp>
        <p:nvSpPr>
          <p:cNvPr id="122945" name="Text Box 63"/>
          <p:cNvSpPr txBox="1">
            <a:spLocks noChangeArrowheads="1"/>
          </p:cNvSpPr>
          <p:nvPr/>
        </p:nvSpPr>
        <p:spPr bwMode="auto">
          <a:xfrm>
            <a:off x="4648200" y="1447800"/>
            <a:ext cx="685800"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2946" name="Text Box 64"/>
          <p:cNvSpPr txBox="1">
            <a:spLocks noChangeArrowheads="1"/>
          </p:cNvSpPr>
          <p:nvPr/>
        </p:nvSpPr>
        <p:spPr bwMode="auto">
          <a:xfrm>
            <a:off x="1676400" y="22637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2947" name="Text Box 65"/>
          <p:cNvSpPr txBox="1">
            <a:spLocks noChangeArrowheads="1"/>
          </p:cNvSpPr>
          <p:nvPr/>
        </p:nvSpPr>
        <p:spPr bwMode="auto">
          <a:xfrm>
            <a:off x="20574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2948" name="Text Box 66"/>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2949" name="Text Box 67"/>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22950" name="Text Box 68"/>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65957" name="Text Box 69"/>
          <p:cNvSpPr txBox="1">
            <a:spLocks noChangeArrowheads="1"/>
          </p:cNvSpPr>
          <p:nvPr/>
        </p:nvSpPr>
        <p:spPr bwMode="auto">
          <a:xfrm>
            <a:off x="7391400" y="1828800"/>
            <a:ext cx="6858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v4</a:t>
            </a:r>
          </a:p>
        </p:txBody>
      </p:sp>
      <p:sp>
        <p:nvSpPr>
          <p:cNvPr id="165958" name="Text Box 70"/>
          <p:cNvSpPr txBox="1">
            <a:spLocks noChangeArrowheads="1"/>
          </p:cNvSpPr>
          <p:nvPr/>
        </p:nvSpPr>
        <p:spPr bwMode="auto">
          <a:xfrm>
            <a:off x="457200" y="3048000"/>
            <a:ext cx="38862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4, </a:t>
            </a:r>
            <a:r>
              <a:rPr lang="en-US" altLang="en-US" b="0" i="1">
                <a:solidFill>
                  <a:srgbClr val="06060A"/>
                </a:solidFill>
              </a:rPr>
              <a:t>v</a:t>
            </a:r>
            <a:r>
              <a:rPr lang="en-US" altLang="en-US" b="0">
                <a:solidFill>
                  <a:srgbClr val="06060A"/>
                </a:solidFill>
              </a:rPr>
              <a:t>6]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6)</a:t>
            </a:r>
          </a:p>
          <a:p>
            <a:pPr eaLnBrk="1" hangingPunct="1"/>
            <a:r>
              <a:rPr lang="en-US" altLang="en-US" b="0">
                <a:solidFill>
                  <a:srgbClr val="06060A"/>
                </a:solidFill>
              </a:rPr>
              <a:t>9+7= 16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6) = 16</a:t>
            </a:r>
          </a:p>
          <a:p>
            <a:pPr eaLnBrk="1" hangingPunct="1"/>
            <a:endParaRPr lang="en-US" altLang="en-US" b="0"/>
          </a:p>
        </p:txBody>
      </p:sp>
    </p:spTree>
    <p:extLst>
      <p:ext uri="{BB962C8B-B14F-4D97-AF65-F5344CB8AC3E}">
        <p14:creationId xmlns:p14="http://schemas.microsoft.com/office/powerpoint/2010/main" val="235611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50" grpId="0" animBg="1" autoUpdateAnimBg="0"/>
      <p:bldP spid="165957" grpId="0" animBg="1" autoUpdateAnimBg="0"/>
      <p:bldP spid="165958"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39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C92FB638-1656-469A-A405-774AA8A87369}" type="slidenum">
              <a:rPr lang="en-US" altLang="en-US" sz="1000">
                <a:solidFill>
                  <a:schemeClr val="bg1"/>
                </a:solidFill>
              </a:rPr>
              <a:pPr/>
              <a:t>103</a:t>
            </a:fld>
            <a:endParaRPr lang="en-US" altLang="en-US" sz="1000">
              <a:solidFill>
                <a:schemeClr val="bg1"/>
              </a:solidFill>
            </a:endParaRPr>
          </a:p>
        </p:txBody>
      </p:sp>
      <p:sp>
        <p:nvSpPr>
          <p:cNvPr id="123908" name="Text Box 2"/>
          <p:cNvSpPr txBox="1">
            <a:spLocks noChangeArrowheads="1"/>
          </p:cNvSpPr>
          <p:nvPr/>
        </p:nvSpPr>
        <p:spPr bwMode="auto">
          <a:xfrm>
            <a:off x="6705600" y="2111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v4</a:t>
            </a:r>
          </a:p>
        </p:txBody>
      </p:sp>
      <p:sp>
        <p:nvSpPr>
          <p:cNvPr id="123909" name="Rectangle 3"/>
          <p:cNvSpPr>
            <a:spLocks noGrp="1" noChangeArrowheads="1"/>
          </p:cNvSpPr>
          <p:nvPr>
            <p:ph type="title"/>
          </p:nvPr>
        </p:nvSpPr>
        <p:spPr>
          <a:xfrm>
            <a:off x="2895600" y="457200"/>
            <a:ext cx="4876800" cy="8382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 </a:t>
            </a:r>
            <a:r>
              <a:rPr lang="en-US" altLang="en-US" sz="2400" i="1" smtClean="0"/>
              <a:t>v</a:t>
            </a:r>
            <a:r>
              <a:rPr lang="en-US" altLang="en-US" sz="2400" smtClean="0"/>
              <a:t>4,</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6,</a:t>
            </a:r>
            <a:r>
              <a:rPr lang="en-US" altLang="en-US" sz="2400" i="1" smtClean="0"/>
              <a:t>z</a:t>
            </a:r>
            <a:r>
              <a:rPr lang="en-US" altLang="en-US" sz="2400" smtClean="0"/>
              <a:t>}</a:t>
            </a:r>
          </a:p>
        </p:txBody>
      </p:sp>
      <p:sp>
        <p:nvSpPr>
          <p:cNvPr id="123910" name="Oval 4"/>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1" name="Oval 5"/>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2" name="Oval 6"/>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3" name="Oval 7"/>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4" name="Oval 8"/>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5" name="Oval 9"/>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6" name="Oval 10"/>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7" name="Oval 11"/>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18" name="Freeform 12"/>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3919" name="Freeform 13"/>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3920" name="Line 14"/>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1" name="Line 15"/>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2" name="Line 16"/>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3" name="Line 17"/>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4" name="Line 18"/>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5" name="Line 19"/>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6" name="Line 20"/>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7" name="Line 21"/>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8" name="Line 22"/>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29" name="Line 23"/>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30" name="Line 24"/>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31" name="Line 25"/>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3932" name="Text Box 26"/>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3933" name="Text Box 27"/>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3934" name="Text Box 28"/>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3935" name="Text Box 29"/>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3936" name="Text Box 30"/>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3937" name="Text Box 31"/>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3938" name="Text Box 32"/>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3939" name="Text Box 33"/>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3940" name="Text Box 34"/>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3941" name="Text Box 35"/>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3942" name="Text Box 36"/>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3943" name="Text Box 37"/>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3944" name="Text Box 38"/>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3945" name="Text Box 39"/>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3946" name="Text Box 40"/>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3947" name="Text Box 41"/>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3948" name="Text Box 42"/>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3949" name="Text Box 43"/>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3950" name="Text Box 44"/>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3951" name="Text Box 45"/>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3952" name="Text Box 46"/>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3953" name="Text Box 47"/>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3954" name="Rectangle 48"/>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3955" name="Text Box 49"/>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3956" name="Text Box 50"/>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3957" name="Text Box 51"/>
          <p:cNvSpPr txBox="1">
            <a:spLocks noChangeArrowheads="1"/>
          </p:cNvSpPr>
          <p:nvPr/>
        </p:nvSpPr>
        <p:spPr bwMode="auto">
          <a:xfrm>
            <a:off x="2514600" y="538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3958" name="Text Box 52"/>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3959" name="Text Box 53"/>
          <p:cNvSpPr txBox="1">
            <a:spLocks noChangeArrowheads="1"/>
          </p:cNvSpPr>
          <p:nvPr/>
        </p:nvSpPr>
        <p:spPr bwMode="auto">
          <a:xfrm>
            <a:off x="54102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3960" name="Text Box 54"/>
          <p:cNvSpPr txBox="1">
            <a:spLocks noChangeArrowheads="1"/>
          </p:cNvSpPr>
          <p:nvPr/>
        </p:nvSpPr>
        <p:spPr bwMode="auto">
          <a:xfrm>
            <a:off x="7315200" y="2111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16</a:t>
            </a:r>
            <a:endParaRPr lang="en-US" altLang="en-US" b="0" i="1"/>
          </a:p>
        </p:txBody>
      </p:sp>
      <p:sp>
        <p:nvSpPr>
          <p:cNvPr id="123961" name="Text Box 55"/>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3962" name="Text Box 56"/>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3963" name="Oval 57"/>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64" name="Oval 58"/>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65" name="Oval 59"/>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66" name="Oval 60"/>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3967" name="Oval 61"/>
          <p:cNvSpPr>
            <a:spLocks noChangeArrowheads="1"/>
          </p:cNvSpPr>
          <p:nvPr/>
        </p:nvSpPr>
        <p:spPr bwMode="auto">
          <a:xfrm>
            <a:off x="5029200" y="2362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6974" name="Text Box 62"/>
          <p:cNvSpPr txBox="1">
            <a:spLocks noChangeArrowheads="1"/>
          </p:cNvSpPr>
          <p:nvPr/>
        </p:nvSpPr>
        <p:spPr bwMode="auto">
          <a:xfrm>
            <a:off x="6019800" y="228600"/>
            <a:ext cx="2778125"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choose </a:t>
            </a:r>
            <a:r>
              <a:rPr lang="en-US" altLang="en-US" b="0" i="1"/>
              <a:t>v</a:t>
            </a:r>
            <a:r>
              <a:rPr lang="en-US" altLang="en-US" b="0"/>
              <a:t>3 because </a:t>
            </a:r>
            <a:r>
              <a:rPr lang="en-US" altLang="en-US" b="0" i="1"/>
              <a:t>L</a:t>
            </a:r>
            <a:r>
              <a:rPr lang="en-US" altLang="en-US" b="0"/>
              <a:t>(</a:t>
            </a:r>
            <a:r>
              <a:rPr lang="en-US" altLang="en-US" b="0" i="1"/>
              <a:t>v</a:t>
            </a:r>
            <a:r>
              <a:rPr lang="en-US" altLang="en-US" b="0"/>
              <a:t>3)=10 = min{L(u)|u</a:t>
            </a:r>
            <a:r>
              <a:rPr lang="en-US" altLang="en-US" b="0">
                <a:sym typeface="Symbol" panose="05050102010706020507" pitchFamily="18" charset="2"/>
              </a:rPr>
              <a:t></a:t>
            </a:r>
            <a:r>
              <a:rPr lang="en-US" altLang="en-US" b="0"/>
              <a:t>N}</a:t>
            </a:r>
          </a:p>
        </p:txBody>
      </p:sp>
      <p:sp>
        <p:nvSpPr>
          <p:cNvPr id="123969" name="Text Box 63"/>
          <p:cNvSpPr txBox="1">
            <a:spLocks noChangeArrowheads="1"/>
          </p:cNvSpPr>
          <p:nvPr/>
        </p:nvSpPr>
        <p:spPr bwMode="auto">
          <a:xfrm>
            <a:off x="16764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3970" name="Text Box 64"/>
          <p:cNvSpPr txBox="1">
            <a:spLocks noChangeArrowheads="1"/>
          </p:cNvSpPr>
          <p:nvPr/>
        </p:nvSpPr>
        <p:spPr bwMode="auto">
          <a:xfrm>
            <a:off x="20574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23971" name="Text Box 65"/>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3972" name="Text Box 66"/>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23973" name="Text Box 67"/>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23974" name="Text Box 68"/>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Tree>
    <p:extLst>
      <p:ext uri="{BB962C8B-B14F-4D97-AF65-F5344CB8AC3E}">
        <p14:creationId xmlns:p14="http://schemas.microsoft.com/office/powerpoint/2010/main" val="1770498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74"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49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89348A6-C7A4-454F-B696-6EF1D29A0BFC}" type="slidenum">
              <a:rPr lang="en-US" altLang="en-US" sz="1000">
                <a:solidFill>
                  <a:schemeClr val="bg1"/>
                </a:solidFill>
              </a:rPr>
              <a:pPr/>
              <a:t>104</a:t>
            </a:fld>
            <a:endParaRPr lang="en-US" altLang="en-US" sz="1000">
              <a:solidFill>
                <a:schemeClr val="bg1"/>
              </a:solidFill>
            </a:endParaRPr>
          </a:p>
        </p:txBody>
      </p:sp>
      <p:sp>
        <p:nvSpPr>
          <p:cNvPr id="124932"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 </a:t>
            </a:r>
            <a:r>
              <a:rPr lang="en-US" altLang="en-US" sz="2400" i="1" smtClean="0"/>
              <a:t>v</a:t>
            </a:r>
            <a:r>
              <a:rPr lang="en-US" altLang="en-US" sz="2400" smtClean="0"/>
              <a:t>3, </a:t>
            </a:r>
            <a:r>
              <a:rPr lang="en-US" altLang="en-US" sz="2400" i="1" smtClean="0"/>
              <a:t>v</a:t>
            </a:r>
            <a:r>
              <a:rPr lang="en-US" altLang="en-US" sz="2400" smtClean="0"/>
              <a:t>4,</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6,</a:t>
            </a:r>
            <a:r>
              <a:rPr lang="en-US" altLang="en-US" sz="2400" i="1" smtClean="0"/>
              <a:t>z</a:t>
            </a:r>
            <a:r>
              <a:rPr lang="en-US" altLang="en-US" sz="2400" smtClean="0"/>
              <a:t>}</a:t>
            </a:r>
          </a:p>
        </p:txBody>
      </p:sp>
      <p:sp>
        <p:nvSpPr>
          <p:cNvPr id="124933"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34"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35"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36"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37"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38"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39"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40"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41"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4942"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4943"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44"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45"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46"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47"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48"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49"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50"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51"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52"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53"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54"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4955"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4956"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4957"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4958"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4959"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4960"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4961"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4962"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4963"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4964"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4965"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4966"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4967"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4968"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4969"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4970"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4971"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4972"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4973"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4974"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4975"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4976"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4977" name="Rectangle 47"/>
          <p:cNvSpPr>
            <a:spLocks noGrp="1" noChangeArrowheads="1"/>
          </p:cNvSpPr>
          <p:nvPr>
            <p:ph type="body" idx="4294967295"/>
          </p:nvPr>
        </p:nvSpPr>
        <p:spPr>
          <a:xfrm>
            <a:off x="609600" y="1752600"/>
            <a:ext cx="7772400" cy="4114800"/>
          </a:xfrm>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4978"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4979"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4980" name="Text Box 50"/>
          <p:cNvSpPr txBox="1">
            <a:spLocks noChangeArrowheads="1"/>
          </p:cNvSpPr>
          <p:nvPr/>
        </p:nvSpPr>
        <p:spPr bwMode="auto">
          <a:xfrm>
            <a:off x="2438400" y="538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4981" name="Text Box 51"/>
          <p:cNvSpPr txBox="1">
            <a:spLocks noChangeArrowheads="1"/>
          </p:cNvSpPr>
          <p:nvPr/>
        </p:nvSpPr>
        <p:spPr bwMode="auto">
          <a:xfrm>
            <a:off x="4419600" y="4016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4982"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4983" name="Text Box 53"/>
          <p:cNvSpPr txBox="1">
            <a:spLocks noChangeArrowheads="1"/>
          </p:cNvSpPr>
          <p:nvPr/>
        </p:nvSpPr>
        <p:spPr bwMode="auto">
          <a:xfrm>
            <a:off x="7391400" y="2035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16</a:t>
            </a:r>
            <a:endParaRPr lang="en-US" altLang="en-US" b="0" i="1"/>
          </a:p>
        </p:txBody>
      </p:sp>
      <p:sp>
        <p:nvSpPr>
          <p:cNvPr id="124984" name="Text Box 54"/>
          <p:cNvSpPr txBox="1">
            <a:spLocks noChangeArrowheads="1"/>
          </p:cNvSpPr>
          <p:nvPr/>
        </p:nvSpPr>
        <p:spPr bwMode="auto">
          <a:xfrm>
            <a:off x="64008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4985"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4986"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87"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88"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89"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90" name="Oval 60"/>
          <p:cNvSpPr>
            <a:spLocks noChangeArrowheads="1"/>
          </p:cNvSpPr>
          <p:nvPr/>
        </p:nvSpPr>
        <p:spPr bwMode="auto">
          <a:xfrm>
            <a:off x="5029200" y="2286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4991" name="Oval 61"/>
          <p:cNvSpPr>
            <a:spLocks noChangeArrowheads="1"/>
          </p:cNvSpPr>
          <p:nvPr/>
        </p:nvSpPr>
        <p:spPr bwMode="auto">
          <a:xfrm>
            <a:off x="4191000" y="3657600"/>
            <a:ext cx="4572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7998" name="Line 62"/>
          <p:cNvSpPr>
            <a:spLocks noChangeShapeType="1"/>
          </p:cNvSpPr>
          <p:nvPr/>
        </p:nvSpPr>
        <p:spPr bwMode="auto">
          <a:xfrm flipV="1">
            <a:off x="4495800" y="3124200"/>
            <a:ext cx="2438400" cy="6858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67999" name="Text Box 63"/>
          <p:cNvSpPr txBox="1">
            <a:spLocks noChangeArrowheads="1"/>
          </p:cNvSpPr>
          <p:nvPr/>
        </p:nvSpPr>
        <p:spPr bwMode="auto">
          <a:xfrm>
            <a:off x="7391400" y="2035175"/>
            <a:ext cx="533400" cy="466725"/>
          </a:xfrm>
          <a:prstGeom prst="rect">
            <a:avLst/>
          </a:prstGeom>
          <a:solidFill>
            <a:srgbClr val="FFFFFF"/>
          </a:solidFill>
          <a:ln w="9525">
            <a:solidFill>
              <a:srgbClr val="F75939"/>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14</a:t>
            </a:r>
          </a:p>
        </p:txBody>
      </p:sp>
      <p:sp>
        <p:nvSpPr>
          <p:cNvPr id="124994" name="Text Box 64"/>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4995" name="Text Box 65"/>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4996" name="Text Box 66"/>
          <p:cNvSpPr txBox="1">
            <a:spLocks noChangeArrowheads="1"/>
          </p:cNvSpPr>
          <p:nvPr/>
        </p:nvSpPr>
        <p:spPr bwMode="auto">
          <a:xfrm>
            <a:off x="5791200" y="5464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4997" name="Text Box 67"/>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4998" name="Text Box 68"/>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4999" name="Text Box 69"/>
          <p:cNvSpPr txBox="1">
            <a:spLocks noChangeArrowheads="1"/>
          </p:cNvSpPr>
          <p:nvPr/>
        </p:nvSpPr>
        <p:spPr bwMode="auto">
          <a:xfrm>
            <a:off x="19812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5000" name="Text Box 70"/>
          <p:cNvSpPr txBox="1">
            <a:spLocks noChangeArrowheads="1"/>
          </p:cNvSpPr>
          <p:nvPr/>
        </p:nvSpPr>
        <p:spPr bwMode="auto">
          <a:xfrm>
            <a:off x="6781800" y="2035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v4</a:t>
            </a:r>
          </a:p>
        </p:txBody>
      </p:sp>
      <p:sp>
        <p:nvSpPr>
          <p:cNvPr id="168007" name="Text Box 71"/>
          <p:cNvSpPr txBox="1">
            <a:spLocks noChangeArrowheads="1"/>
          </p:cNvSpPr>
          <p:nvPr/>
        </p:nvSpPr>
        <p:spPr bwMode="auto">
          <a:xfrm>
            <a:off x="6781800" y="1981200"/>
            <a:ext cx="6096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v3</a:t>
            </a:r>
          </a:p>
        </p:txBody>
      </p:sp>
      <p:sp>
        <p:nvSpPr>
          <p:cNvPr id="168008" name="Text Box 72"/>
          <p:cNvSpPr txBox="1">
            <a:spLocks noChangeArrowheads="1"/>
          </p:cNvSpPr>
          <p:nvPr/>
        </p:nvSpPr>
        <p:spPr bwMode="auto">
          <a:xfrm>
            <a:off x="228600" y="3657600"/>
            <a:ext cx="38862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3)+</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3, </a:t>
            </a:r>
            <a:r>
              <a:rPr lang="en-US" altLang="en-US" b="0" i="1">
                <a:solidFill>
                  <a:srgbClr val="06060A"/>
                </a:solidFill>
              </a:rPr>
              <a:t>v</a:t>
            </a:r>
            <a:r>
              <a:rPr lang="en-US" altLang="en-US" b="0">
                <a:solidFill>
                  <a:srgbClr val="06060A"/>
                </a:solidFill>
              </a:rPr>
              <a:t>6]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6)</a:t>
            </a:r>
          </a:p>
          <a:p>
            <a:pPr eaLnBrk="1" hangingPunct="1"/>
            <a:r>
              <a:rPr lang="en-US" altLang="en-US" b="0">
                <a:solidFill>
                  <a:srgbClr val="06060A"/>
                </a:solidFill>
              </a:rPr>
              <a:t>10+4= 14 &lt; </a:t>
            </a:r>
            <a:r>
              <a:rPr lang="en-US" altLang="en-US" b="0">
                <a:solidFill>
                  <a:srgbClr val="06060A"/>
                </a:solidFill>
                <a:sym typeface="Symbol" panose="05050102010706020507" pitchFamily="18" charset="2"/>
              </a:rPr>
              <a:t>16</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6) = 14</a:t>
            </a:r>
          </a:p>
          <a:p>
            <a:pPr eaLnBrk="1" hangingPunct="1"/>
            <a:endParaRPr lang="en-US" altLang="en-US" b="0"/>
          </a:p>
        </p:txBody>
      </p:sp>
    </p:spTree>
    <p:extLst>
      <p:ext uri="{BB962C8B-B14F-4D97-AF65-F5344CB8AC3E}">
        <p14:creationId xmlns:p14="http://schemas.microsoft.com/office/powerpoint/2010/main" val="3444048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7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0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79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99" grpId="0" animBg="1" autoUpdateAnimBg="0"/>
      <p:bldP spid="168007" grpId="0" animBg="1" autoUpdateAnimBg="0"/>
      <p:bldP spid="168008"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59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F88AEDE2-D491-40BD-BE6D-F056A504FE9D}" type="slidenum">
              <a:rPr lang="en-US" altLang="en-US" sz="1000">
                <a:solidFill>
                  <a:schemeClr val="bg1"/>
                </a:solidFill>
              </a:rPr>
              <a:pPr/>
              <a:t>105</a:t>
            </a:fld>
            <a:endParaRPr lang="en-US" altLang="en-US" sz="1000">
              <a:solidFill>
                <a:schemeClr val="bg1"/>
              </a:solidFill>
            </a:endParaRPr>
          </a:p>
        </p:txBody>
      </p:sp>
      <p:sp>
        <p:nvSpPr>
          <p:cNvPr id="125956"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 </a:t>
            </a:r>
            <a:r>
              <a:rPr lang="en-US" altLang="en-US" sz="2400" i="1" smtClean="0"/>
              <a:t>v</a:t>
            </a:r>
            <a:r>
              <a:rPr lang="en-US" altLang="en-US" sz="2400" smtClean="0"/>
              <a:t>3, </a:t>
            </a:r>
            <a:r>
              <a:rPr lang="en-US" altLang="en-US" sz="2400" i="1" smtClean="0"/>
              <a:t>v</a:t>
            </a:r>
            <a:r>
              <a:rPr lang="en-US" altLang="en-US" sz="2400" smtClean="0"/>
              <a:t>4,</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6,</a:t>
            </a:r>
            <a:r>
              <a:rPr lang="en-US" altLang="en-US" sz="2400" i="1" smtClean="0"/>
              <a:t>z</a:t>
            </a:r>
            <a:r>
              <a:rPr lang="en-US" altLang="en-US" sz="2400" smtClean="0"/>
              <a:t>}</a:t>
            </a:r>
          </a:p>
        </p:txBody>
      </p:sp>
      <p:sp>
        <p:nvSpPr>
          <p:cNvPr id="125957"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58"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59"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60"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61"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62"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63"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64"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5965"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5966"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5967"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68"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69"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0"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1"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2"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3"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4"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5"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6"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7"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8"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5979"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5980"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5981"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5982"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5983"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5984"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5985"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5986"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5987"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5988"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5989"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5990"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5991"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5992"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5993"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5994"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5995"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5996"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5997"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5998"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5999"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6000"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6001"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6002"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6003"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6004" name="Text Box 50"/>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6005"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6006" name="Text Box 52"/>
          <p:cNvSpPr txBox="1">
            <a:spLocks noChangeArrowheads="1"/>
          </p:cNvSpPr>
          <p:nvPr/>
        </p:nvSpPr>
        <p:spPr bwMode="auto">
          <a:xfrm>
            <a:off x="54102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6007" name="Text Box 53"/>
          <p:cNvSpPr txBox="1">
            <a:spLocks noChangeArrowheads="1"/>
          </p:cNvSpPr>
          <p:nvPr/>
        </p:nvSpPr>
        <p:spPr bwMode="auto">
          <a:xfrm>
            <a:off x="7315200" y="2035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14</a:t>
            </a:r>
            <a:endParaRPr lang="en-US" altLang="en-US" b="0" i="1"/>
          </a:p>
        </p:txBody>
      </p:sp>
      <p:sp>
        <p:nvSpPr>
          <p:cNvPr id="126008" name="Text Box 54"/>
          <p:cNvSpPr txBox="1">
            <a:spLocks noChangeArrowheads="1"/>
          </p:cNvSpPr>
          <p:nvPr/>
        </p:nvSpPr>
        <p:spPr bwMode="auto">
          <a:xfrm>
            <a:off x="6324600" y="55403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6009"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6010"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011"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012"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013"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014" name="Oval 60"/>
          <p:cNvSpPr>
            <a:spLocks noChangeArrowheads="1"/>
          </p:cNvSpPr>
          <p:nvPr/>
        </p:nvSpPr>
        <p:spPr bwMode="auto">
          <a:xfrm>
            <a:off x="4953000" y="2286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015" name="Oval 61"/>
          <p:cNvSpPr>
            <a:spLocks noChangeArrowheads="1"/>
          </p:cNvSpPr>
          <p:nvPr/>
        </p:nvSpPr>
        <p:spPr bwMode="auto">
          <a:xfrm>
            <a:off x="4191000" y="3657600"/>
            <a:ext cx="4572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9022" name="Line 62"/>
          <p:cNvSpPr>
            <a:spLocks noChangeShapeType="1"/>
          </p:cNvSpPr>
          <p:nvPr/>
        </p:nvSpPr>
        <p:spPr bwMode="auto">
          <a:xfrm>
            <a:off x="4419600" y="3810000"/>
            <a:ext cx="3733800" cy="3810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017" name="Text Box 63"/>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6018" name="Text Box 64"/>
          <p:cNvSpPr txBox="1">
            <a:spLocks noChangeArrowheads="1"/>
          </p:cNvSpPr>
          <p:nvPr/>
        </p:nvSpPr>
        <p:spPr bwMode="auto">
          <a:xfrm>
            <a:off x="4953000" y="3960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6019" name="Text Box 65"/>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6020" name="Text Box 66"/>
          <p:cNvSpPr txBox="1">
            <a:spLocks noChangeArrowheads="1"/>
          </p:cNvSpPr>
          <p:nvPr/>
        </p:nvSpPr>
        <p:spPr bwMode="auto">
          <a:xfrm>
            <a:off x="5715000" y="5540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6021" name="Text Box 67"/>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6022" name="Text Box 68"/>
          <p:cNvSpPr txBox="1">
            <a:spLocks noChangeArrowheads="1"/>
          </p:cNvSpPr>
          <p:nvPr/>
        </p:nvSpPr>
        <p:spPr bwMode="auto">
          <a:xfrm>
            <a:off x="6705600" y="2035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v3</a:t>
            </a:r>
          </a:p>
        </p:txBody>
      </p:sp>
      <p:sp>
        <p:nvSpPr>
          <p:cNvPr id="126023" name="Text Box 69"/>
          <p:cNvSpPr txBox="1">
            <a:spLocks noChangeArrowheads="1"/>
          </p:cNvSpPr>
          <p:nvPr/>
        </p:nvSpPr>
        <p:spPr bwMode="auto">
          <a:xfrm>
            <a:off x="1752600" y="22637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69030" name="Text Box 70"/>
          <p:cNvSpPr txBox="1">
            <a:spLocks noChangeArrowheads="1"/>
          </p:cNvSpPr>
          <p:nvPr/>
        </p:nvSpPr>
        <p:spPr bwMode="auto">
          <a:xfrm>
            <a:off x="228600" y="1752600"/>
            <a:ext cx="38862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3)+</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3, </a:t>
            </a:r>
            <a:r>
              <a:rPr lang="en-US" altLang="en-US" b="0" i="1">
                <a:solidFill>
                  <a:srgbClr val="06060A"/>
                </a:solidFill>
              </a:rPr>
              <a:t>z</a:t>
            </a:r>
            <a:r>
              <a:rPr lang="en-US" altLang="en-US" b="0">
                <a:solidFill>
                  <a:srgbClr val="06060A"/>
                </a:solidFill>
              </a:rPr>
              <a:t>] &lt;</a:t>
            </a:r>
            <a:r>
              <a:rPr lang="en-US" altLang="en-US" b="0" i="1">
                <a:solidFill>
                  <a:srgbClr val="06060A"/>
                </a:solidFill>
              </a:rPr>
              <a:t>L</a:t>
            </a:r>
            <a:r>
              <a:rPr lang="en-US" altLang="en-US" b="0">
                <a:solidFill>
                  <a:srgbClr val="06060A"/>
                </a:solidFill>
              </a:rPr>
              <a:t>(</a:t>
            </a:r>
            <a:r>
              <a:rPr lang="en-US" altLang="en-US" b="0" i="1">
                <a:solidFill>
                  <a:srgbClr val="06060A"/>
                </a:solidFill>
              </a:rPr>
              <a:t>z</a:t>
            </a:r>
            <a:r>
              <a:rPr lang="en-US" altLang="en-US" b="0">
                <a:solidFill>
                  <a:srgbClr val="06060A"/>
                </a:solidFill>
              </a:rPr>
              <a:t>)</a:t>
            </a:r>
          </a:p>
          <a:p>
            <a:pPr eaLnBrk="1" hangingPunct="1"/>
            <a:r>
              <a:rPr lang="en-US" altLang="en-US" b="0">
                <a:solidFill>
                  <a:srgbClr val="06060A"/>
                </a:solidFill>
              </a:rPr>
              <a:t>10+5= 15 &gt; </a:t>
            </a:r>
            <a:r>
              <a:rPr lang="en-US" altLang="en-US" b="0">
                <a:solidFill>
                  <a:srgbClr val="06060A"/>
                </a:solidFill>
                <a:sym typeface="Symbol" panose="05050102010706020507" pitchFamily="18" charset="2"/>
              </a:rPr>
              <a:t>13</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z</a:t>
            </a:r>
            <a:r>
              <a:rPr lang="en-US" altLang="en-US" b="0">
                <a:solidFill>
                  <a:srgbClr val="06060A"/>
                </a:solidFill>
              </a:rPr>
              <a:t>) remains the same</a:t>
            </a:r>
          </a:p>
          <a:p>
            <a:pPr eaLnBrk="1" hangingPunct="1"/>
            <a:endParaRPr lang="en-US" altLang="en-US" b="0"/>
          </a:p>
        </p:txBody>
      </p:sp>
    </p:spTree>
    <p:extLst>
      <p:ext uri="{BB962C8B-B14F-4D97-AF65-F5344CB8AC3E}">
        <p14:creationId xmlns:p14="http://schemas.microsoft.com/office/powerpoint/2010/main" val="316723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90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30"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69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4414E42-1D2A-4DB2-AED6-9E43179CA29B}" type="slidenum">
              <a:rPr lang="en-US" altLang="en-US" sz="1000">
                <a:solidFill>
                  <a:schemeClr val="bg1"/>
                </a:solidFill>
              </a:rPr>
              <a:pPr/>
              <a:t>106</a:t>
            </a:fld>
            <a:endParaRPr lang="en-US" altLang="en-US" sz="1000">
              <a:solidFill>
                <a:schemeClr val="bg1"/>
              </a:solidFill>
            </a:endParaRPr>
          </a:p>
        </p:txBody>
      </p:sp>
      <p:sp>
        <p:nvSpPr>
          <p:cNvPr id="126980" name="Text Box 2"/>
          <p:cNvSpPr txBox="1">
            <a:spLocks noChangeArrowheads="1"/>
          </p:cNvSpPr>
          <p:nvPr/>
        </p:nvSpPr>
        <p:spPr bwMode="auto">
          <a:xfrm>
            <a:off x="7315200" y="2492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v3</a:t>
            </a:r>
          </a:p>
        </p:txBody>
      </p:sp>
      <p:sp>
        <p:nvSpPr>
          <p:cNvPr id="126981" name="Rectangle 3"/>
          <p:cNvSpPr>
            <a:spLocks noGrp="1" noChangeArrowheads="1"/>
          </p:cNvSpPr>
          <p:nvPr>
            <p:ph type="title"/>
          </p:nvPr>
        </p:nvSpPr>
        <p:spPr/>
        <p:txBody>
          <a:bodyPr/>
          <a:lstStyle/>
          <a:p>
            <a:pPr marL="838200" indent="-838200" algn="l" eaLnBrk="1" hangingPunct="1"/>
            <a:r>
              <a:rPr lang="en-US" altLang="en-US" sz="2000" smtClean="0"/>
              <a:t>	</a:t>
            </a:r>
            <a:r>
              <a:rPr lang="en-US" altLang="en-US" sz="2000" i="1" smtClean="0"/>
              <a:t>S</a:t>
            </a:r>
            <a:r>
              <a:rPr lang="en-US" altLang="en-US" sz="2000" smtClean="0"/>
              <a:t>=</a:t>
            </a:r>
            <a:r>
              <a:rPr lang="en-US" altLang="en-US" sz="2000" smtClean="0">
                <a:sym typeface="Symbol" panose="05050102010706020507" pitchFamily="18" charset="2"/>
              </a:rPr>
              <a:t>{</a:t>
            </a:r>
            <a:r>
              <a:rPr lang="en-US" altLang="en-US" sz="2000" i="1" smtClean="0">
                <a:sym typeface="Symbol" panose="05050102010706020507" pitchFamily="18" charset="2"/>
              </a:rPr>
              <a:t>a</a:t>
            </a:r>
            <a:r>
              <a:rPr lang="en-US" altLang="en-US" sz="2000" smtClean="0">
                <a:sym typeface="Symbol" panose="05050102010706020507" pitchFamily="18" charset="2"/>
              </a:rPr>
              <a:t>,</a:t>
            </a:r>
            <a:r>
              <a:rPr lang="en-US" altLang="en-US" sz="2000" i="1" smtClean="0"/>
              <a:t>v</a:t>
            </a:r>
            <a:r>
              <a:rPr lang="en-US" altLang="en-US" sz="2000" smtClean="0"/>
              <a:t>1,</a:t>
            </a:r>
            <a:r>
              <a:rPr lang="en-US" altLang="en-US" sz="2000" i="1" smtClean="0"/>
              <a:t>v</a:t>
            </a:r>
            <a:r>
              <a:rPr lang="en-US" altLang="en-US" sz="2000" smtClean="0"/>
              <a:t>2,</a:t>
            </a:r>
            <a:r>
              <a:rPr lang="en-US" altLang="en-US" sz="2000" i="1" smtClean="0"/>
              <a:t>v</a:t>
            </a:r>
            <a:r>
              <a:rPr lang="en-US" altLang="en-US" sz="2000" smtClean="0"/>
              <a:t>3,</a:t>
            </a:r>
            <a:r>
              <a:rPr lang="en-US" altLang="en-US" sz="2000" i="1" smtClean="0"/>
              <a:t>v</a:t>
            </a:r>
            <a:r>
              <a:rPr lang="en-US" altLang="en-US" sz="2000" smtClean="0"/>
              <a:t>4,</a:t>
            </a:r>
            <a:r>
              <a:rPr lang="en-US" altLang="en-US" sz="2000" i="1" smtClean="0"/>
              <a:t>v</a:t>
            </a:r>
            <a:r>
              <a:rPr lang="en-US" altLang="en-US" sz="2000" smtClean="0"/>
              <a:t>5</a:t>
            </a:r>
            <a:r>
              <a:rPr lang="en-US" altLang="en-US" sz="2000" smtClean="0">
                <a:sym typeface="Symbol" panose="05050102010706020507" pitchFamily="18" charset="2"/>
              </a:rPr>
              <a:t>}</a:t>
            </a:r>
            <a:br>
              <a:rPr lang="en-US" altLang="en-US" sz="2000" smtClean="0">
                <a:sym typeface="Symbol" panose="05050102010706020507" pitchFamily="18" charset="2"/>
              </a:rPr>
            </a:br>
            <a:r>
              <a:rPr lang="en-US" altLang="en-US" sz="2000" i="1" smtClean="0"/>
              <a:t>N</a:t>
            </a:r>
            <a:r>
              <a:rPr lang="en-US" altLang="en-US" sz="2000" smtClean="0"/>
              <a:t>= {</a:t>
            </a:r>
            <a:r>
              <a:rPr lang="en-US" altLang="en-US" sz="2000" i="1" smtClean="0"/>
              <a:t>v</a:t>
            </a:r>
            <a:r>
              <a:rPr lang="en-US" altLang="en-US" sz="2000" smtClean="0"/>
              <a:t>6,</a:t>
            </a:r>
            <a:r>
              <a:rPr lang="en-US" altLang="en-US" sz="2000" i="1" smtClean="0"/>
              <a:t>z</a:t>
            </a:r>
            <a:r>
              <a:rPr lang="en-US" altLang="en-US" sz="2000" smtClean="0"/>
              <a:t>}</a:t>
            </a:r>
          </a:p>
        </p:txBody>
      </p:sp>
      <p:sp>
        <p:nvSpPr>
          <p:cNvPr id="126982" name="Oval 4"/>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3" name="Oval 5"/>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4" name="Oval 6"/>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5" name="Oval 7"/>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6" name="Oval 8"/>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7" name="Oval 9"/>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8" name="Oval 10"/>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89" name="Oval 11"/>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6990" name="Freeform 12"/>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6991" name="Freeform 13"/>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6992" name="Line 14"/>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3" name="Line 15"/>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4" name="Line 16"/>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5" name="Line 17"/>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6" name="Line 18"/>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7" name="Line 19"/>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8" name="Line 20"/>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6999" name="Line 21"/>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7000" name="Line 22"/>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7001" name="Line 23"/>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7002" name="Line 24"/>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7003" name="Line 25"/>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7004" name="Text Box 26"/>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7005" name="Text Box 27"/>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7006" name="Text Box 28"/>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7007" name="Text Box 29"/>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7008" name="Text Box 30"/>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7009" name="Text Box 31"/>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7010" name="Text Box 32"/>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7011" name="Text Box 33"/>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7012" name="Text Box 34"/>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7013" name="Text Box 35"/>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7014" name="Text Box 36"/>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7015" name="Text Box 37"/>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7016" name="Text Box 38"/>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7017" name="Text Box 39"/>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7018" name="Text Box 40"/>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7019" name="Text Box 41"/>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7020" name="Text Box 42"/>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7021" name="Text Box 43"/>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7022" name="Text Box 44"/>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7023" name="Text Box 45"/>
          <p:cNvSpPr txBox="1">
            <a:spLocks noChangeArrowheads="1"/>
          </p:cNvSpPr>
          <p:nvPr/>
        </p:nvSpPr>
        <p:spPr bwMode="auto">
          <a:xfrm>
            <a:off x="5029200" y="195897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7024" name="Text Box 46"/>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7025" name="Text Box 47"/>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7026" name="Rectangle 48"/>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7027" name="Text Box 49"/>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27028" name="Text Box 50"/>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27029" name="Text Box 51"/>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27030" name="Text Box 52"/>
          <p:cNvSpPr txBox="1">
            <a:spLocks noChangeArrowheads="1"/>
          </p:cNvSpPr>
          <p:nvPr/>
        </p:nvSpPr>
        <p:spPr bwMode="auto">
          <a:xfrm>
            <a:off x="4419600" y="4016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27031" name="Text Box 53"/>
          <p:cNvSpPr txBox="1">
            <a:spLocks noChangeArrowheads="1"/>
          </p:cNvSpPr>
          <p:nvPr/>
        </p:nvSpPr>
        <p:spPr bwMode="auto">
          <a:xfrm>
            <a:off x="54102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27032" name="Text Box 54"/>
          <p:cNvSpPr txBox="1">
            <a:spLocks noChangeArrowheads="1"/>
          </p:cNvSpPr>
          <p:nvPr/>
        </p:nvSpPr>
        <p:spPr bwMode="auto">
          <a:xfrm>
            <a:off x="7924800" y="2492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14</a:t>
            </a:r>
            <a:endParaRPr lang="en-US" altLang="en-US" b="0" i="1"/>
          </a:p>
        </p:txBody>
      </p:sp>
      <p:sp>
        <p:nvSpPr>
          <p:cNvPr id="127033" name="Text Box 55"/>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27034" name="Text Box 56"/>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27035" name="Oval 57"/>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7036" name="Oval 58"/>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7037" name="Oval 59"/>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7038" name="Oval 60"/>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7039" name="Oval 61"/>
          <p:cNvSpPr>
            <a:spLocks noChangeArrowheads="1"/>
          </p:cNvSpPr>
          <p:nvPr/>
        </p:nvSpPr>
        <p:spPr bwMode="auto">
          <a:xfrm>
            <a:off x="5105400" y="2362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7040" name="Oval 62"/>
          <p:cNvSpPr>
            <a:spLocks noChangeArrowheads="1"/>
          </p:cNvSpPr>
          <p:nvPr/>
        </p:nvSpPr>
        <p:spPr bwMode="auto">
          <a:xfrm>
            <a:off x="4114800" y="35814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70047" name="Text Box 63"/>
          <p:cNvSpPr txBox="1">
            <a:spLocks noChangeArrowheads="1"/>
          </p:cNvSpPr>
          <p:nvPr/>
        </p:nvSpPr>
        <p:spPr bwMode="auto">
          <a:xfrm>
            <a:off x="6019800" y="304800"/>
            <a:ext cx="2701925"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choose </a:t>
            </a:r>
            <a:r>
              <a:rPr lang="en-US" altLang="en-US" b="0" i="1"/>
              <a:t>z</a:t>
            </a:r>
            <a:r>
              <a:rPr lang="en-US" altLang="en-US" b="0"/>
              <a:t> because </a:t>
            </a:r>
            <a:r>
              <a:rPr lang="en-US" altLang="en-US" b="0" i="1"/>
              <a:t>L</a:t>
            </a:r>
            <a:r>
              <a:rPr lang="en-US" altLang="en-US" b="0"/>
              <a:t>(</a:t>
            </a:r>
            <a:r>
              <a:rPr lang="en-US" altLang="en-US" b="0" i="1"/>
              <a:t>z</a:t>
            </a:r>
            <a:r>
              <a:rPr lang="en-US" altLang="en-US" b="0"/>
              <a:t>)=13 = min{L(u)|u</a:t>
            </a:r>
            <a:r>
              <a:rPr lang="en-US" altLang="en-US" b="0">
                <a:sym typeface="Symbol" panose="05050102010706020507" pitchFamily="18" charset="2"/>
              </a:rPr>
              <a:t></a:t>
            </a:r>
            <a:r>
              <a:rPr lang="en-US" altLang="en-US" b="0"/>
              <a:t>N}</a:t>
            </a:r>
          </a:p>
        </p:txBody>
      </p:sp>
      <p:sp>
        <p:nvSpPr>
          <p:cNvPr id="127042" name="Text Box 64"/>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7043" name="Text Box 65"/>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7044" name="Text Box 66"/>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7045" name="Text Box 67"/>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7046" name="Text Box 68"/>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7047" name="Text Box 69"/>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Tree>
    <p:extLst>
      <p:ext uri="{BB962C8B-B14F-4D97-AF65-F5344CB8AC3E}">
        <p14:creationId xmlns:p14="http://schemas.microsoft.com/office/powerpoint/2010/main" val="4001290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47"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800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DE57B6B8-F712-493A-B839-6BB5D35B799D}" type="slidenum">
              <a:rPr lang="en-US" altLang="en-US" sz="1000">
                <a:solidFill>
                  <a:schemeClr val="bg1"/>
                </a:solidFill>
              </a:rPr>
              <a:pPr/>
              <a:t>107</a:t>
            </a:fld>
            <a:endParaRPr lang="en-US" altLang="en-US" sz="1000">
              <a:solidFill>
                <a:schemeClr val="bg1"/>
              </a:solidFill>
            </a:endParaRPr>
          </a:p>
        </p:txBody>
      </p:sp>
      <p:sp>
        <p:nvSpPr>
          <p:cNvPr id="128004" name="Rectangle 2"/>
          <p:cNvSpPr>
            <a:spLocks noGrp="1" noChangeArrowheads="1"/>
          </p:cNvSpPr>
          <p:nvPr>
            <p:ph type="title"/>
          </p:nvPr>
        </p:nvSpPr>
        <p:spPr/>
        <p:txBody>
          <a:bodyPr/>
          <a:lstStyle/>
          <a:p>
            <a:pPr marL="838200" indent="-838200" algn="l" eaLnBrk="1" hangingPunct="1"/>
            <a:r>
              <a:rPr lang="en-US" altLang="en-US" sz="2000" smtClean="0"/>
              <a:t>	</a:t>
            </a:r>
            <a:r>
              <a:rPr lang="en-US" altLang="en-US" sz="2000" i="1" smtClean="0"/>
              <a:t>S</a:t>
            </a:r>
            <a:r>
              <a:rPr lang="en-US" altLang="en-US" sz="2000" smtClean="0"/>
              <a:t>=</a:t>
            </a:r>
            <a:r>
              <a:rPr lang="en-US" altLang="en-US" sz="2000" smtClean="0">
                <a:sym typeface="Symbol" panose="05050102010706020507" pitchFamily="18" charset="2"/>
              </a:rPr>
              <a:t>{</a:t>
            </a:r>
            <a:r>
              <a:rPr lang="en-US" altLang="en-US" sz="2000" i="1" smtClean="0">
                <a:sym typeface="Symbol" panose="05050102010706020507" pitchFamily="18" charset="2"/>
              </a:rPr>
              <a:t>a</a:t>
            </a:r>
            <a:r>
              <a:rPr lang="en-US" altLang="en-US" sz="2000" smtClean="0">
                <a:sym typeface="Symbol" panose="05050102010706020507" pitchFamily="18" charset="2"/>
              </a:rPr>
              <a:t>,</a:t>
            </a:r>
            <a:r>
              <a:rPr lang="en-US" altLang="en-US" sz="2000" i="1" smtClean="0"/>
              <a:t>v</a:t>
            </a:r>
            <a:r>
              <a:rPr lang="en-US" altLang="en-US" sz="2000" smtClean="0"/>
              <a:t>1,</a:t>
            </a:r>
            <a:r>
              <a:rPr lang="en-US" altLang="en-US" sz="2000" i="1" smtClean="0"/>
              <a:t>v</a:t>
            </a:r>
            <a:r>
              <a:rPr lang="en-US" altLang="en-US" sz="2000" smtClean="0"/>
              <a:t>2,</a:t>
            </a:r>
            <a:r>
              <a:rPr lang="en-US" altLang="en-US" sz="2000" i="1" smtClean="0"/>
              <a:t>v</a:t>
            </a:r>
            <a:r>
              <a:rPr lang="en-US" altLang="en-US" sz="2000" smtClean="0"/>
              <a:t>3,</a:t>
            </a:r>
            <a:r>
              <a:rPr lang="en-US" altLang="en-US" sz="2000" i="1" smtClean="0"/>
              <a:t>v</a:t>
            </a:r>
            <a:r>
              <a:rPr lang="en-US" altLang="en-US" sz="2000" smtClean="0"/>
              <a:t>4,</a:t>
            </a:r>
            <a:r>
              <a:rPr lang="en-US" altLang="en-US" sz="2000" i="1" smtClean="0"/>
              <a:t>v</a:t>
            </a:r>
            <a:r>
              <a:rPr lang="en-US" altLang="en-US" sz="2000" smtClean="0"/>
              <a:t>5, </a:t>
            </a:r>
            <a:r>
              <a:rPr lang="en-US" altLang="en-US" sz="2000" i="1" smtClean="0"/>
              <a:t>z</a:t>
            </a:r>
            <a:r>
              <a:rPr lang="en-US" altLang="en-US" sz="2000" smtClean="0">
                <a:sym typeface="Symbol" panose="05050102010706020507" pitchFamily="18" charset="2"/>
              </a:rPr>
              <a:t>}</a:t>
            </a:r>
            <a:br>
              <a:rPr lang="en-US" altLang="en-US" sz="2000" smtClean="0">
                <a:sym typeface="Symbol" panose="05050102010706020507" pitchFamily="18" charset="2"/>
              </a:rPr>
            </a:br>
            <a:r>
              <a:rPr lang="en-US" altLang="en-US" sz="2000" i="1" smtClean="0"/>
              <a:t>N</a:t>
            </a:r>
            <a:r>
              <a:rPr lang="en-US" altLang="en-US" sz="2000" smtClean="0"/>
              <a:t>= {</a:t>
            </a:r>
            <a:r>
              <a:rPr lang="en-US" altLang="en-US" sz="2000" i="1" smtClean="0"/>
              <a:t>v</a:t>
            </a:r>
            <a:r>
              <a:rPr lang="en-US" altLang="en-US" sz="2000" smtClean="0"/>
              <a:t>6}</a:t>
            </a:r>
          </a:p>
        </p:txBody>
      </p:sp>
      <p:sp>
        <p:nvSpPr>
          <p:cNvPr id="128005"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06"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07"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08"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09"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10"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11"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12"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13"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8014"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8015"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16"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17"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18"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19"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0"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1"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2"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3"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4"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5"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6"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8027"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8028"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8029"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8030"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8031"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8032"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8033"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8034"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8035"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8036"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8037"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8038"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8039"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8040"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8041"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8042"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8043"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8044"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8045"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8046"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8047"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8048"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8049"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8050"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0</a:t>
            </a:r>
          </a:p>
        </p:txBody>
      </p:sp>
      <p:sp>
        <p:nvSpPr>
          <p:cNvPr id="128051"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3</a:t>
            </a:r>
            <a:endParaRPr lang="en-US" altLang="en-US" b="0" i="1">
              <a:solidFill>
                <a:srgbClr val="06060A"/>
              </a:solidFill>
            </a:endParaRPr>
          </a:p>
        </p:txBody>
      </p:sp>
      <p:sp>
        <p:nvSpPr>
          <p:cNvPr id="128052" name="Text Box 50"/>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4</a:t>
            </a:r>
            <a:endParaRPr lang="en-US" altLang="en-US" b="0" i="1">
              <a:solidFill>
                <a:srgbClr val="06060A"/>
              </a:solidFill>
            </a:endParaRPr>
          </a:p>
        </p:txBody>
      </p:sp>
      <p:sp>
        <p:nvSpPr>
          <p:cNvPr id="128053"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10</a:t>
            </a:r>
            <a:endParaRPr lang="en-US" altLang="en-US" b="0" i="1">
              <a:solidFill>
                <a:srgbClr val="06060A"/>
              </a:solidFill>
            </a:endParaRPr>
          </a:p>
        </p:txBody>
      </p:sp>
      <p:sp>
        <p:nvSpPr>
          <p:cNvPr id="128054"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9</a:t>
            </a:r>
            <a:endParaRPr lang="en-US" altLang="en-US" b="0" i="1">
              <a:solidFill>
                <a:srgbClr val="06060A"/>
              </a:solidFill>
            </a:endParaRPr>
          </a:p>
        </p:txBody>
      </p:sp>
      <p:sp>
        <p:nvSpPr>
          <p:cNvPr id="128055" name="Text Box 53"/>
          <p:cNvSpPr txBox="1">
            <a:spLocks noChangeArrowheads="1"/>
          </p:cNvSpPr>
          <p:nvPr/>
        </p:nvSpPr>
        <p:spPr bwMode="auto">
          <a:xfrm>
            <a:off x="7924800" y="2492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14</a:t>
            </a:r>
            <a:endParaRPr lang="en-US" altLang="en-US" b="0" i="1">
              <a:solidFill>
                <a:srgbClr val="06060A"/>
              </a:solidFill>
            </a:endParaRPr>
          </a:p>
        </p:txBody>
      </p:sp>
      <p:sp>
        <p:nvSpPr>
          <p:cNvPr id="128056"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8</a:t>
            </a:r>
            <a:endParaRPr lang="en-US" altLang="en-US" b="0" i="1">
              <a:solidFill>
                <a:srgbClr val="06060A"/>
              </a:solidFill>
            </a:endParaRPr>
          </a:p>
        </p:txBody>
      </p:sp>
      <p:sp>
        <p:nvSpPr>
          <p:cNvPr id="128057"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13</a:t>
            </a:r>
            <a:endParaRPr lang="en-US" altLang="en-US" b="0" i="1">
              <a:solidFill>
                <a:srgbClr val="06060A"/>
              </a:solidFill>
            </a:endParaRPr>
          </a:p>
        </p:txBody>
      </p:sp>
      <p:sp>
        <p:nvSpPr>
          <p:cNvPr id="128058"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59"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60"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61"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62" name="Oval 60"/>
          <p:cNvSpPr>
            <a:spLocks noChangeArrowheads="1"/>
          </p:cNvSpPr>
          <p:nvPr/>
        </p:nvSpPr>
        <p:spPr bwMode="auto">
          <a:xfrm>
            <a:off x="5029200" y="2286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63" name="Oval 61"/>
          <p:cNvSpPr>
            <a:spLocks noChangeArrowheads="1"/>
          </p:cNvSpPr>
          <p:nvPr/>
        </p:nvSpPr>
        <p:spPr bwMode="auto">
          <a:xfrm>
            <a:off x="4114800" y="35814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8064" name="Oval 62"/>
          <p:cNvSpPr>
            <a:spLocks noChangeArrowheads="1"/>
          </p:cNvSpPr>
          <p:nvPr/>
        </p:nvSpPr>
        <p:spPr bwMode="auto">
          <a:xfrm>
            <a:off x="7772400" y="39624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71071" name="Text Box 63"/>
          <p:cNvSpPr txBox="1">
            <a:spLocks noChangeArrowheads="1"/>
          </p:cNvSpPr>
          <p:nvPr/>
        </p:nvSpPr>
        <p:spPr bwMode="auto">
          <a:xfrm>
            <a:off x="6096000" y="430213"/>
            <a:ext cx="2005013" cy="1196975"/>
          </a:xfrm>
          <a:prstGeom prst="rect">
            <a:avLst/>
          </a:prstGeom>
          <a:solidFill>
            <a:srgbClr val="FFFFFF"/>
          </a:solidFill>
          <a:ln w="9525">
            <a:solidFill>
              <a:srgbClr val="37F953"/>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The loop </a:t>
            </a:r>
          </a:p>
          <a:p>
            <a:pPr eaLnBrk="1" hangingPunct="1"/>
            <a:r>
              <a:rPr lang="en-US" altLang="en-US" b="0">
                <a:solidFill>
                  <a:srgbClr val="06060A"/>
                </a:solidFill>
              </a:rPr>
              <a:t>terminates</a:t>
            </a:r>
          </a:p>
          <a:p>
            <a:pPr eaLnBrk="1" hangingPunct="1"/>
            <a:r>
              <a:rPr lang="en-US" altLang="en-US" b="0">
                <a:solidFill>
                  <a:srgbClr val="06060A"/>
                </a:solidFill>
              </a:rPr>
              <a:t>because </a:t>
            </a:r>
            <a:r>
              <a:rPr lang="en-US" altLang="en-US" b="0" i="1">
                <a:solidFill>
                  <a:srgbClr val="06060A"/>
                </a:solidFill>
              </a:rPr>
              <a:t>z</a:t>
            </a:r>
            <a:r>
              <a:rPr lang="en-US" altLang="en-US" b="0">
                <a:solidFill>
                  <a:srgbClr val="06060A"/>
                </a:solidFill>
                <a:sym typeface="Symbol" panose="05050102010706020507" pitchFamily="18" charset="2"/>
              </a:rPr>
              <a:t></a:t>
            </a:r>
            <a:r>
              <a:rPr lang="en-US" altLang="en-US" b="0" i="1">
                <a:solidFill>
                  <a:srgbClr val="06060A"/>
                </a:solidFill>
              </a:rPr>
              <a:t>S</a:t>
            </a:r>
          </a:p>
        </p:txBody>
      </p:sp>
      <p:sp>
        <p:nvSpPr>
          <p:cNvPr id="128066" name="Text Box 65"/>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8067" name="Text Box 66"/>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8068" name="Text Box 67"/>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8069" name="Text Box 68"/>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8070" name="Text Box 69"/>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8071" name="Text Box 70"/>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8072" name="Text Box 71"/>
          <p:cNvSpPr txBox="1">
            <a:spLocks noChangeArrowheads="1"/>
          </p:cNvSpPr>
          <p:nvPr/>
        </p:nvSpPr>
        <p:spPr bwMode="auto">
          <a:xfrm>
            <a:off x="7391400" y="2492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v3</a:t>
            </a:r>
          </a:p>
        </p:txBody>
      </p:sp>
    </p:spTree>
    <p:extLst>
      <p:ext uri="{BB962C8B-B14F-4D97-AF65-F5344CB8AC3E}">
        <p14:creationId xmlns:p14="http://schemas.microsoft.com/office/powerpoint/2010/main" val="59678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71"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290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527C01D-B1E7-4016-A1A6-CB88E049DE4B}" type="slidenum">
              <a:rPr lang="en-US" altLang="en-US" sz="1000">
                <a:solidFill>
                  <a:schemeClr val="bg1"/>
                </a:solidFill>
              </a:rPr>
              <a:pPr/>
              <a:t>108</a:t>
            </a:fld>
            <a:endParaRPr lang="en-US" altLang="en-US" sz="1000">
              <a:solidFill>
                <a:schemeClr val="bg1"/>
              </a:solidFill>
            </a:endParaRPr>
          </a:p>
        </p:txBody>
      </p:sp>
      <p:sp>
        <p:nvSpPr>
          <p:cNvPr id="129028" name="Text Box 2"/>
          <p:cNvSpPr txBox="1">
            <a:spLocks noChangeArrowheads="1"/>
          </p:cNvSpPr>
          <p:nvPr/>
        </p:nvSpPr>
        <p:spPr bwMode="auto">
          <a:xfrm>
            <a:off x="4800600" y="5083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9029"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0"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1"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2"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3"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4"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5"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6"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37"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9038"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29039"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0"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1"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2"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3"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4"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5"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6"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7"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8"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49"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50"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51"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29052"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29053"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29054"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9055"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9056"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9057"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29058"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9059"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9060"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29061"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9062"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29063"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29064"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29065"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29066"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29067"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29068"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29069"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29070"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29071"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29072"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29073"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29074"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0</a:t>
            </a:r>
          </a:p>
        </p:txBody>
      </p:sp>
      <p:sp>
        <p:nvSpPr>
          <p:cNvPr id="129075"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3</a:t>
            </a:r>
            <a:endParaRPr lang="en-US" altLang="en-US" b="0" i="1">
              <a:solidFill>
                <a:srgbClr val="06060A"/>
              </a:solidFill>
            </a:endParaRPr>
          </a:p>
        </p:txBody>
      </p:sp>
      <p:sp>
        <p:nvSpPr>
          <p:cNvPr id="129076" name="Text Box 50"/>
          <p:cNvSpPr txBox="1">
            <a:spLocks noChangeArrowheads="1"/>
          </p:cNvSpPr>
          <p:nvPr/>
        </p:nvSpPr>
        <p:spPr bwMode="auto">
          <a:xfrm>
            <a:off x="25908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4</a:t>
            </a:r>
            <a:endParaRPr lang="en-US" altLang="en-US" b="0" i="1">
              <a:solidFill>
                <a:srgbClr val="06060A"/>
              </a:solidFill>
            </a:endParaRPr>
          </a:p>
        </p:txBody>
      </p:sp>
      <p:sp>
        <p:nvSpPr>
          <p:cNvPr id="129077" name="Text Box 51"/>
          <p:cNvSpPr txBox="1">
            <a:spLocks noChangeArrowheads="1"/>
          </p:cNvSpPr>
          <p:nvPr/>
        </p:nvSpPr>
        <p:spPr bwMode="auto">
          <a:xfrm>
            <a:off x="4419600" y="4016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10</a:t>
            </a:r>
            <a:endParaRPr lang="en-US" altLang="en-US" b="0" i="1">
              <a:solidFill>
                <a:srgbClr val="06060A"/>
              </a:solidFill>
            </a:endParaRPr>
          </a:p>
        </p:txBody>
      </p:sp>
      <p:sp>
        <p:nvSpPr>
          <p:cNvPr id="129078" name="Text Box 52"/>
          <p:cNvSpPr txBox="1">
            <a:spLocks noChangeArrowheads="1"/>
          </p:cNvSpPr>
          <p:nvPr/>
        </p:nvSpPr>
        <p:spPr bwMode="auto">
          <a:xfrm>
            <a:off x="5410200" y="157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9</a:t>
            </a:r>
            <a:endParaRPr lang="en-US" altLang="en-US" b="0" i="1">
              <a:solidFill>
                <a:srgbClr val="06060A"/>
              </a:solidFill>
            </a:endParaRPr>
          </a:p>
        </p:txBody>
      </p:sp>
      <p:sp>
        <p:nvSpPr>
          <p:cNvPr id="129079" name="Text Box 53"/>
          <p:cNvSpPr txBox="1">
            <a:spLocks noChangeArrowheads="1"/>
          </p:cNvSpPr>
          <p:nvPr/>
        </p:nvSpPr>
        <p:spPr bwMode="auto">
          <a:xfrm>
            <a:off x="8001000" y="2416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14</a:t>
            </a:r>
            <a:endParaRPr lang="en-US" altLang="en-US" b="0" i="1">
              <a:solidFill>
                <a:srgbClr val="06060A"/>
              </a:solidFill>
            </a:endParaRPr>
          </a:p>
        </p:txBody>
      </p:sp>
      <p:sp>
        <p:nvSpPr>
          <p:cNvPr id="129080" name="Text Box 54"/>
          <p:cNvSpPr txBox="1">
            <a:spLocks noChangeArrowheads="1"/>
          </p:cNvSpPr>
          <p:nvPr/>
        </p:nvSpPr>
        <p:spPr bwMode="auto">
          <a:xfrm>
            <a:off x="5410200" y="5083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8</a:t>
            </a:r>
            <a:endParaRPr lang="en-US" altLang="en-US" b="0" i="1">
              <a:solidFill>
                <a:srgbClr val="06060A"/>
              </a:solidFill>
            </a:endParaRPr>
          </a:p>
        </p:txBody>
      </p:sp>
      <p:sp>
        <p:nvSpPr>
          <p:cNvPr id="129081" name="Text Box 55"/>
          <p:cNvSpPr txBox="1">
            <a:spLocks noChangeArrowheads="1"/>
          </p:cNvSpPr>
          <p:nvPr/>
        </p:nvSpPr>
        <p:spPr bwMode="auto">
          <a:xfrm>
            <a:off x="8382000" y="44735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sym typeface="Symbol" panose="05050102010706020507" pitchFamily="18" charset="2"/>
              </a:rPr>
              <a:t>13</a:t>
            </a:r>
            <a:endParaRPr lang="en-US" altLang="en-US" b="0" i="1">
              <a:solidFill>
                <a:srgbClr val="06060A"/>
              </a:solidFill>
            </a:endParaRPr>
          </a:p>
        </p:txBody>
      </p:sp>
      <p:sp>
        <p:nvSpPr>
          <p:cNvPr id="129082"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83"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84"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85"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86" name="Oval 60"/>
          <p:cNvSpPr>
            <a:spLocks noChangeArrowheads="1"/>
          </p:cNvSpPr>
          <p:nvPr/>
        </p:nvSpPr>
        <p:spPr bwMode="auto">
          <a:xfrm>
            <a:off x="5029200" y="2362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87" name="Oval 61"/>
          <p:cNvSpPr>
            <a:spLocks noChangeArrowheads="1"/>
          </p:cNvSpPr>
          <p:nvPr/>
        </p:nvSpPr>
        <p:spPr bwMode="auto">
          <a:xfrm>
            <a:off x="4114800" y="35814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29088" name="Oval 62"/>
          <p:cNvSpPr>
            <a:spLocks noChangeArrowheads="1"/>
          </p:cNvSpPr>
          <p:nvPr/>
        </p:nvSpPr>
        <p:spPr bwMode="auto">
          <a:xfrm>
            <a:off x="7772400" y="39624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72095" name="Line 63"/>
          <p:cNvSpPr>
            <a:spLocks noChangeShapeType="1"/>
          </p:cNvSpPr>
          <p:nvPr/>
        </p:nvSpPr>
        <p:spPr bwMode="auto">
          <a:xfrm>
            <a:off x="1676400" y="3505200"/>
            <a:ext cx="990600" cy="13716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29090" name="Text Box 64"/>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9091" name="Text Box 65"/>
          <p:cNvSpPr txBox="1">
            <a:spLocks noChangeArrowheads="1"/>
          </p:cNvSpPr>
          <p:nvPr/>
        </p:nvSpPr>
        <p:spPr bwMode="auto">
          <a:xfrm>
            <a:off x="21336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a</a:t>
            </a:r>
          </a:p>
        </p:txBody>
      </p:sp>
      <p:sp>
        <p:nvSpPr>
          <p:cNvPr id="129092" name="Text Box 66"/>
          <p:cNvSpPr txBox="1">
            <a:spLocks noChangeArrowheads="1"/>
          </p:cNvSpPr>
          <p:nvPr/>
        </p:nvSpPr>
        <p:spPr bwMode="auto">
          <a:xfrm>
            <a:off x="38862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9093" name="Text Box 67"/>
          <p:cNvSpPr txBox="1">
            <a:spLocks noChangeArrowheads="1"/>
          </p:cNvSpPr>
          <p:nvPr/>
        </p:nvSpPr>
        <p:spPr bwMode="auto">
          <a:xfrm>
            <a:off x="78486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v2</a:t>
            </a:r>
          </a:p>
        </p:txBody>
      </p:sp>
      <p:sp>
        <p:nvSpPr>
          <p:cNvPr id="129094" name="Text Box 68"/>
          <p:cNvSpPr txBox="1">
            <a:spLocks noChangeArrowheads="1"/>
          </p:cNvSpPr>
          <p:nvPr/>
        </p:nvSpPr>
        <p:spPr bwMode="auto">
          <a:xfrm>
            <a:off x="7391400" y="2416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v3</a:t>
            </a:r>
          </a:p>
        </p:txBody>
      </p:sp>
      <p:sp>
        <p:nvSpPr>
          <p:cNvPr id="129095" name="Text Box 69"/>
          <p:cNvSpPr txBox="1">
            <a:spLocks noChangeArrowheads="1"/>
          </p:cNvSpPr>
          <p:nvPr/>
        </p:nvSpPr>
        <p:spPr bwMode="auto">
          <a:xfrm>
            <a:off x="4800600" y="1524000"/>
            <a:ext cx="609600"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b="0" i="1">
                <a:solidFill>
                  <a:srgbClr val="06060A"/>
                </a:solidFill>
              </a:rPr>
              <a:t>v1</a:t>
            </a:r>
          </a:p>
        </p:txBody>
      </p:sp>
      <p:sp>
        <p:nvSpPr>
          <p:cNvPr id="129096" name="Rectangle 70"/>
          <p:cNvSpPr>
            <a:spLocks noGrp="1" noChangeArrowheads="1"/>
          </p:cNvSpPr>
          <p:nvPr>
            <p:ph type="title"/>
          </p:nvPr>
        </p:nvSpPr>
        <p:spPr/>
        <p:txBody>
          <a:bodyPr/>
          <a:lstStyle/>
          <a:p>
            <a:pPr eaLnBrk="1" hangingPunct="1"/>
            <a:r>
              <a:rPr lang="en-US" altLang="en-US" smtClean="0"/>
              <a:t>Shortest path from </a:t>
            </a:r>
            <a:r>
              <a:rPr lang="en-US" altLang="en-US" i="1" smtClean="0"/>
              <a:t>a</a:t>
            </a:r>
            <a:r>
              <a:rPr lang="en-US" altLang="en-US" smtClean="0"/>
              <a:t> to </a:t>
            </a:r>
            <a:r>
              <a:rPr lang="en-US" altLang="en-US" i="1" smtClean="0"/>
              <a:t>z</a:t>
            </a:r>
          </a:p>
        </p:txBody>
      </p:sp>
      <p:sp>
        <p:nvSpPr>
          <p:cNvPr id="172103" name="Rectangle 71"/>
          <p:cNvSpPr>
            <a:spLocks noChangeArrowheads="1"/>
          </p:cNvSpPr>
          <p:nvPr/>
        </p:nvSpPr>
        <p:spPr bwMode="auto">
          <a:xfrm>
            <a:off x="3581400" y="3711575"/>
            <a:ext cx="2354263" cy="822325"/>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 v2, z</a:t>
            </a:r>
          </a:p>
          <a:p>
            <a:pPr eaLnBrk="1" hangingPunct="1"/>
            <a:r>
              <a:rPr lang="en-US" altLang="en-US" b="0">
                <a:solidFill>
                  <a:srgbClr val="06060A"/>
                </a:solidFill>
              </a:rPr>
              <a:t>The length is 13</a:t>
            </a:r>
          </a:p>
        </p:txBody>
      </p:sp>
      <p:sp>
        <p:nvSpPr>
          <p:cNvPr id="172104" name="Freeform 7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38100" cmpd="sng">
            <a:solidFill>
              <a:srgbClr val="37F953"/>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Tree>
    <p:extLst>
      <p:ext uri="{BB962C8B-B14F-4D97-AF65-F5344CB8AC3E}">
        <p14:creationId xmlns:p14="http://schemas.microsoft.com/office/powerpoint/2010/main" val="3886058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20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2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03"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2112963" y="203200"/>
            <a:ext cx="6635750" cy="488950"/>
          </a:xfrm>
        </p:spPr>
        <p:txBody>
          <a:bodyPr/>
          <a:lstStyle/>
          <a:p>
            <a:r>
              <a:rPr lang="en-US" altLang="en-US" sz="3200" smtClean="0"/>
              <a:t>Table – Djikstra Algorithm</a:t>
            </a:r>
          </a:p>
        </p:txBody>
      </p:sp>
      <p:sp>
        <p:nvSpPr>
          <p:cNvPr id="121859" name="Slide Number Placeholder 3"/>
          <p:cNvSpPr>
            <a:spLocks noGrp="1"/>
          </p:cNvSpPr>
          <p:nvPr>
            <p:ph type="sldNum" sz="quarter" idx="12"/>
          </p:nvPr>
        </p:nvSpPr>
        <p:spPr bwMode="auto">
          <a:xfrm>
            <a:off x="4211638" y="6519863"/>
            <a:ext cx="7556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AD1F3E7-86D2-4D6C-9CEC-34883BDCC729}" type="slidenum">
              <a:rPr lang="en-US" altLang="en-US">
                <a:solidFill>
                  <a:schemeClr val="bg1"/>
                </a:solidFill>
              </a:rPr>
              <a:pPr eaLnBrk="1" hangingPunct="1"/>
              <a:t>109</a:t>
            </a:fld>
            <a:endParaRPr lang="en-US" altLang="en-US">
              <a:solidFill>
                <a:schemeClr val="bg1"/>
              </a:solidFill>
            </a:endParaRPr>
          </a:p>
        </p:txBody>
      </p:sp>
      <p:pic>
        <p:nvPicPr>
          <p:cNvPr id="121860" name="Picture 7" descr="Screen Shot 2015-10-25 at 12.32.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80645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804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Properties of Trees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dirty="0" smtClean="0"/>
                  <a:t>Theorem : A tree with n nodes has n-1 edges</a:t>
                </a:r>
              </a:p>
              <a:p>
                <a:r>
                  <a:rPr lang="en-AU" dirty="0" smtClean="0"/>
                  <a:t>Theorem : </a:t>
                </a:r>
                <a:r>
                  <a:rPr lang="en-US" altLang="zh-TW" kern="0" dirty="0">
                    <a:sym typeface="Symbol" pitchFamily="18" charset="2"/>
                  </a:rPr>
                  <a:t>A full </a:t>
                </a:r>
                <a:r>
                  <a:rPr lang="en-US" altLang="zh-TW" kern="0" dirty="0">
                    <a:solidFill>
                      <a:srgbClr val="FF0000"/>
                    </a:solidFill>
                    <a:latin typeface="Times New Roman" pitchFamily="18" charset="0"/>
                    <a:cs typeface="Times New Roman" pitchFamily="18" charset="0"/>
                    <a:sym typeface="Symbol" pitchFamily="18" charset="2"/>
                  </a:rPr>
                  <a:t>m</a:t>
                </a:r>
                <a:r>
                  <a:rPr lang="en-US" altLang="zh-TW" kern="0" dirty="0">
                    <a:solidFill>
                      <a:srgbClr val="FF0000"/>
                    </a:solidFill>
                    <a:sym typeface="Symbol" pitchFamily="18" charset="2"/>
                  </a:rPr>
                  <a:t>-</a:t>
                </a:r>
                <a:r>
                  <a:rPr lang="en-US" altLang="zh-TW" kern="0" dirty="0" err="1">
                    <a:solidFill>
                      <a:srgbClr val="FF0000"/>
                    </a:solidFill>
                    <a:sym typeface="Symbol" pitchFamily="18" charset="2"/>
                  </a:rPr>
                  <a:t>ary</a:t>
                </a:r>
                <a:r>
                  <a:rPr lang="en-US" altLang="zh-TW" kern="0" dirty="0">
                    <a:sym typeface="Symbol" pitchFamily="18" charset="2"/>
                  </a:rPr>
                  <a:t> tree with </a:t>
                </a:r>
                <a:r>
                  <a:rPr lang="en-US" altLang="zh-TW" b="1" i="1" kern="0" dirty="0" err="1">
                    <a:solidFill>
                      <a:srgbClr val="0066CC"/>
                    </a:solidFill>
                    <a:latin typeface="Times New Roman" pitchFamily="18" charset="0"/>
                    <a:cs typeface="Times New Roman" pitchFamily="18" charset="0"/>
                    <a:sym typeface="Symbol" pitchFamily="18" charset="2"/>
                  </a:rPr>
                  <a:t>i</a:t>
                </a:r>
                <a:r>
                  <a:rPr lang="en-US" altLang="zh-TW" kern="0" dirty="0">
                    <a:sym typeface="Symbol" pitchFamily="18" charset="2"/>
                  </a:rPr>
                  <a:t> internal vertices contains </a:t>
                </a:r>
                <a:r>
                  <a:rPr lang="en-US" altLang="zh-TW" b="1" i="1" kern="0" dirty="0">
                    <a:solidFill>
                      <a:srgbClr val="0066CC"/>
                    </a:solidFill>
                    <a:latin typeface="Times New Roman" pitchFamily="18" charset="0"/>
                    <a:cs typeface="Times New Roman" pitchFamily="18" charset="0"/>
                    <a:sym typeface="Symbol" pitchFamily="18" charset="2"/>
                  </a:rPr>
                  <a:t>n </a:t>
                </a:r>
                <a:r>
                  <a:rPr lang="en-US" altLang="zh-TW" b="1" kern="0" dirty="0">
                    <a:solidFill>
                      <a:srgbClr val="0066CC"/>
                    </a:solidFill>
                    <a:latin typeface="Symbol" pitchFamily="18" charset="2"/>
                    <a:cs typeface="Times New Roman" pitchFamily="18" charset="0"/>
                    <a:sym typeface="Symbol" pitchFamily="18" charset="2"/>
                  </a:rPr>
                  <a:t>= </a:t>
                </a:r>
                <a:r>
                  <a:rPr lang="en-US" altLang="zh-TW" b="1" i="1" kern="0" dirty="0">
                    <a:solidFill>
                      <a:srgbClr val="0066CC"/>
                    </a:solidFill>
                    <a:latin typeface="Times New Roman" pitchFamily="18" charset="0"/>
                    <a:cs typeface="Times New Roman" pitchFamily="18" charset="0"/>
                    <a:sym typeface="Symbol" pitchFamily="18" charset="2"/>
                  </a:rPr>
                  <a:t>mi </a:t>
                </a:r>
                <a:r>
                  <a:rPr lang="en-US" altLang="zh-TW" b="1" kern="0" dirty="0">
                    <a:solidFill>
                      <a:srgbClr val="0066CC"/>
                    </a:solidFill>
                    <a:latin typeface="Symbol" pitchFamily="18" charset="2"/>
                    <a:cs typeface="Times New Roman" pitchFamily="18" charset="0"/>
                    <a:sym typeface="Symbol" pitchFamily="18" charset="2"/>
                  </a:rPr>
                  <a:t>+ 1</a:t>
                </a:r>
                <a:r>
                  <a:rPr lang="en-US" altLang="zh-TW" b="1" kern="0" dirty="0">
                    <a:solidFill>
                      <a:srgbClr val="0066CC"/>
                    </a:solidFill>
                    <a:sym typeface="Symbol" pitchFamily="18" charset="2"/>
                  </a:rPr>
                  <a:t> </a:t>
                </a:r>
                <a:r>
                  <a:rPr lang="en-US" altLang="zh-TW" kern="0" dirty="0">
                    <a:sym typeface="Symbol" pitchFamily="18" charset="2"/>
                  </a:rPr>
                  <a:t>vertices</a:t>
                </a:r>
                <a:r>
                  <a:rPr lang="en-US" altLang="zh-TW" kern="0" dirty="0" smtClean="0">
                    <a:sym typeface="Symbol" pitchFamily="18" charset="2"/>
                  </a:rPr>
                  <a:t>.</a:t>
                </a:r>
              </a:p>
              <a:p>
                <a:endParaRPr lang="en-US" altLang="zh-TW" kern="0" dirty="0">
                  <a:sym typeface="Symbol" pitchFamily="18" charset="2"/>
                </a:endParaRPr>
              </a:p>
              <a:p>
                <a:endParaRPr lang="en-AU" dirty="0" smtClean="0"/>
              </a:p>
              <a:p>
                <a:pPr marL="0" indent="0">
                  <a:buNone/>
                </a:pPr>
                <a:endParaRPr lang="en-AU" altLang="zh-TW" dirty="0" smtClean="0">
                  <a:cs typeface="Times New Roman" pitchFamily="18" charset="0"/>
                  <a:sym typeface="Symbol" pitchFamily="18" charset="2"/>
                </a:endParaRPr>
              </a:p>
              <a:p>
                <a:pPr marL="0" indent="0">
                  <a:buNone/>
                </a:pPr>
                <a:r>
                  <a:rPr lang="en-AU" altLang="zh-TW" b="1" i="1" kern="0" dirty="0">
                    <a:solidFill>
                      <a:srgbClr val="0066CC"/>
                    </a:solidFill>
                    <a:latin typeface="Times New Roman" pitchFamily="18" charset="0"/>
                    <a:cs typeface="Times New Roman" pitchFamily="18" charset="0"/>
                    <a:sym typeface="Symbol" pitchFamily="18" charset="2"/>
                  </a:rPr>
                  <a:t>	</a:t>
                </a:r>
                <a:r>
                  <a:rPr lang="en-AU" altLang="zh-TW" b="1" i="1" kern="0" dirty="0" err="1" smtClean="0">
                    <a:solidFill>
                      <a:srgbClr val="0066CC"/>
                    </a:solidFill>
                    <a:latin typeface="Times New Roman" pitchFamily="18" charset="0"/>
                    <a:cs typeface="Times New Roman" pitchFamily="18" charset="0"/>
                    <a:sym typeface="Symbol" pitchFamily="18" charset="2"/>
                  </a:rPr>
                  <a:t>i</a:t>
                </a:r>
                <a:r>
                  <a:rPr lang="en-AU" altLang="zh-TW" b="1" i="1" kern="0" dirty="0" smtClean="0">
                    <a:solidFill>
                      <a:srgbClr val="0066CC"/>
                    </a:solidFill>
                    <a:latin typeface="Times New Roman" pitchFamily="18" charset="0"/>
                    <a:cs typeface="Times New Roman" pitchFamily="18" charset="0"/>
                    <a:sym typeface="Symbol" pitchFamily="18" charset="2"/>
                  </a:rPr>
                  <a:t> = </a:t>
                </a:r>
                <a14:m>
                  <m:oMath xmlns:m="http://schemas.openxmlformats.org/officeDocument/2006/math">
                    <m:f>
                      <m:fPr>
                        <m:ctrlPr>
                          <a:rPr lang="en-MY" i="1" smtClean="0">
                            <a:solidFill>
                              <a:srgbClr val="0066CC"/>
                            </a:solidFill>
                            <a:latin typeface="Cambria Math" panose="02040503050406030204" pitchFamily="18" charset="0"/>
                          </a:rPr>
                        </m:ctrlPr>
                      </m:fPr>
                      <m:num>
                        <m:r>
                          <a:rPr lang="en-MY" b="0" i="1" smtClean="0">
                            <a:solidFill>
                              <a:srgbClr val="0066CC"/>
                            </a:solidFill>
                            <a:latin typeface="Cambria Math" panose="02040503050406030204" pitchFamily="18" charset="0"/>
                          </a:rPr>
                          <m:t>𝑛</m:t>
                        </m:r>
                        <m:r>
                          <a:rPr lang="en-MY" b="0" i="1" smtClean="0">
                            <a:solidFill>
                              <a:srgbClr val="0066CC"/>
                            </a:solidFill>
                            <a:latin typeface="Cambria Math" panose="02040503050406030204" pitchFamily="18" charset="0"/>
                          </a:rPr>
                          <m:t>−1</m:t>
                        </m:r>
                      </m:num>
                      <m:den>
                        <m:r>
                          <a:rPr lang="en-MY" b="0" i="1" smtClean="0">
                            <a:solidFill>
                              <a:srgbClr val="0066CC"/>
                            </a:solidFill>
                            <a:latin typeface="Cambria Math" panose="02040503050406030204" pitchFamily="18" charset="0"/>
                          </a:rPr>
                          <m:t>𝑚</m:t>
                        </m:r>
                      </m:den>
                    </m:f>
                  </m:oMath>
                </a14:m>
                <a:r>
                  <a:rPr lang="en-AU" dirty="0" smtClean="0">
                    <a:solidFill>
                      <a:srgbClr val="0066CC"/>
                    </a:solidFill>
                  </a:rPr>
                  <a:t>	</a:t>
                </a:r>
                <a:r>
                  <a:rPr lang="en-AU" b="1" i="1" dirty="0" smtClean="0">
                    <a:solidFill>
                      <a:srgbClr val="0066CC"/>
                    </a:solidFill>
                    <a:latin typeface="Times New Roman" panose="02020603050405020304" pitchFamily="18" charset="0"/>
                    <a:cs typeface="Times New Roman" panose="02020603050405020304" pitchFamily="18" charset="0"/>
                  </a:rPr>
                  <a:t>l</a:t>
                </a:r>
                <a:r>
                  <a:rPr lang="en-AU" i="1" dirty="0" smtClean="0">
                    <a:solidFill>
                      <a:srgbClr val="0066CC"/>
                    </a:solidFill>
                  </a:rPr>
                  <a:t> </a:t>
                </a:r>
                <a:r>
                  <a:rPr lang="en-AU" dirty="0" smtClean="0">
                    <a:solidFill>
                      <a:srgbClr val="0066CC"/>
                    </a:solidFill>
                  </a:rPr>
                  <a:t>= </a:t>
                </a:r>
                <a14:m>
                  <m:oMath xmlns:m="http://schemas.openxmlformats.org/officeDocument/2006/math">
                    <m:r>
                      <m:rPr>
                        <m:sty m:val="p"/>
                      </m:rPr>
                      <a:rPr lang="en-MY" b="0" i="0" smtClean="0">
                        <a:solidFill>
                          <a:srgbClr val="0066CC"/>
                        </a:solidFill>
                        <a:latin typeface="Cambria Math" panose="02040503050406030204" pitchFamily="18" charset="0"/>
                      </a:rPr>
                      <m:t>n</m:t>
                    </m:r>
                    <m:r>
                      <a:rPr lang="en-MY" b="0" i="0" smtClean="0">
                        <a:solidFill>
                          <a:srgbClr val="0066CC"/>
                        </a:solidFill>
                        <a:latin typeface="Cambria Math" panose="02040503050406030204" pitchFamily="18" charset="0"/>
                      </a:rPr>
                      <m:t>−</m:t>
                    </m:r>
                    <m:f>
                      <m:fPr>
                        <m:ctrlPr>
                          <a:rPr lang="en-AU" i="1" smtClean="0">
                            <a:solidFill>
                              <a:srgbClr val="0066CC"/>
                            </a:solidFill>
                            <a:latin typeface="Cambria Math" panose="02040503050406030204" pitchFamily="18" charset="0"/>
                          </a:rPr>
                        </m:ctrlPr>
                      </m:fPr>
                      <m:num>
                        <m:r>
                          <a:rPr lang="en-MY" b="0" i="1" smtClean="0">
                            <a:solidFill>
                              <a:srgbClr val="0066CC"/>
                            </a:solidFill>
                            <a:latin typeface="Cambria Math" panose="02040503050406030204" pitchFamily="18" charset="0"/>
                          </a:rPr>
                          <m:t>(</m:t>
                        </m:r>
                        <m:r>
                          <a:rPr lang="en-MY" b="0" i="1" smtClean="0">
                            <a:solidFill>
                              <a:srgbClr val="0066CC"/>
                            </a:solidFill>
                            <a:latin typeface="Cambria Math" panose="02040503050406030204" pitchFamily="18" charset="0"/>
                          </a:rPr>
                          <m:t>𝑛</m:t>
                        </m:r>
                        <m:r>
                          <a:rPr lang="en-MY" b="0" i="1" smtClean="0">
                            <a:solidFill>
                              <a:srgbClr val="0066CC"/>
                            </a:solidFill>
                            <a:latin typeface="Cambria Math" panose="02040503050406030204" pitchFamily="18" charset="0"/>
                          </a:rPr>
                          <m:t>−1)</m:t>
                        </m:r>
                      </m:num>
                      <m:den>
                        <m:r>
                          <a:rPr lang="en-MY" b="0" i="1" smtClean="0">
                            <a:solidFill>
                              <a:srgbClr val="0066CC"/>
                            </a:solidFill>
                            <a:latin typeface="Cambria Math" panose="02040503050406030204" pitchFamily="18" charset="0"/>
                          </a:rPr>
                          <m:t>𝑚</m:t>
                        </m:r>
                      </m:den>
                    </m:f>
                  </m:oMath>
                </a14:m>
                <a:r>
                  <a:rPr lang="en-AU" dirty="0" smtClean="0">
                    <a:solidFill>
                      <a:srgbClr val="0066CC"/>
                    </a:solidFill>
                  </a:rPr>
                  <a:t> = </a:t>
                </a:r>
                <a14:m>
                  <m:oMath xmlns:m="http://schemas.openxmlformats.org/officeDocument/2006/math">
                    <m:f>
                      <m:fPr>
                        <m:ctrlPr>
                          <a:rPr lang="en-AU" i="1" dirty="0" smtClean="0">
                            <a:solidFill>
                              <a:srgbClr val="0066CC"/>
                            </a:solidFill>
                            <a:latin typeface="Cambria Math" panose="02040503050406030204" pitchFamily="18" charset="0"/>
                          </a:rPr>
                        </m:ctrlPr>
                      </m:fPr>
                      <m:num>
                        <m:d>
                          <m:dPr>
                            <m:ctrlPr>
                              <a:rPr lang="en-MY" b="0" i="1" dirty="0" smtClean="0">
                                <a:solidFill>
                                  <a:srgbClr val="0066CC"/>
                                </a:solidFill>
                                <a:latin typeface="Cambria Math" panose="02040503050406030204" pitchFamily="18" charset="0"/>
                              </a:rPr>
                            </m:ctrlPr>
                          </m:dPr>
                          <m:e>
                            <m:r>
                              <a:rPr lang="en-MY" b="0" i="1" dirty="0" smtClean="0">
                                <a:solidFill>
                                  <a:srgbClr val="0066CC"/>
                                </a:solidFill>
                                <a:latin typeface="Cambria Math" panose="02040503050406030204" pitchFamily="18" charset="0"/>
                              </a:rPr>
                              <m:t>𝑚</m:t>
                            </m:r>
                            <m:r>
                              <a:rPr lang="en-MY" b="0" i="1" dirty="0" smtClean="0">
                                <a:solidFill>
                                  <a:srgbClr val="0066CC"/>
                                </a:solidFill>
                                <a:latin typeface="Cambria Math" panose="02040503050406030204" pitchFamily="18" charset="0"/>
                              </a:rPr>
                              <m:t>−1</m:t>
                            </m:r>
                          </m:e>
                        </m:d>
                        <m:r>
                          <a:rPr lang="en-MY" b="0" i="1" dirty="0" smtClean="0">
                            <a:solidFill>
                              <a:srgbClr val="0066CC"/>
                            </a:solidFill>
                            <a:latin typeface="Cambria Math" panose="02040503050406030204" pitchFamily="18" charset="0"/>
                          </a:rPr>
                          <m:t>𝑛</m:t>
                        </m:r>
                        <m:r>
                          <a:rPr lang="en-MY" b="0" i="1" dirty="0" smtClean="0">
                            <a:solidFill>
                              <a:srgbClr val="0066CC"/>
                            </a:solidFill>
                            <a:latin typeface="Cambria Math" panose="02040503050406030204" pitchFamily="18" charset="0"/>
                          </a:rPr>
                          <m:t>+1</m:t>
                        </m:r>
                      </m:num>
                      <m:den>
                        <m:r>
                          <a:rPr lang="en-MY" b="0" i="1" dirty="0" smtClean="0">
                            <a:solidFill>
                              <a:srgbClr val="0066CC"/>
                            </a:solidFill>
                            <a:latin typeface="Cambria Math" panose="02040503050406030204" pitchFamily="18" charset="0"/>
                          </a:rPr>
                          <m:t>𝑚</m:t>
                        </m:r>
                      </m:den>
                    </m:f>
                  </m:oMath>
                </a14:m>
                <a:endParaRPr lang="en-AU" dirty="0" smtClean="0">
                  <a:solidFill>
                    <a:srgbClr val="0066CC"/>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MY">
                    <a:noFill/>
                  </a:rPr>
                  <a:t> </a:t>
                </a:r>
              </a:p>
            </p:txBody>
          </p:sp>
        </mc:Fallback>
      </mc:AlternateContent>
      <p:sp>
        <p:nvSpPr>
          <p:cNvPr id="4" name="Rectangle 3"/>
          <p:cNvSpPr txBox="1">
            <a:spLocks noChangeArrowheads="1"/>
          </p:cNvSpPr>
          <p:nvPr/>
        </p:nvSpPr>
        <p:spPr bwMode="auto">
          <a:xfrm>
            <a:off x="467544" y="3501008"/>
            <a:ext cx="8458200" cy="1524000"/>
          </a:xfrm>
          <a:prstGeom prst="rect">
            <a:avLst/>
          </a:prstGeom>
          <a:noFill/>
          <a:ln w="9525">
            <a:solidFill>
              <a:schemeClr val="tx1"/>
            </a:solidFill>
            <a:miter lim="800000"/>
            <a:headEnd/>
            <a:tailEnd/>
          </a:ln>
        </p:spPr>
        <p:txBody>
          <a:bodyPr/>
          <a:lstStyle/>
          <a:p>
            <a:pPr lvl="0"/>
            <a:r>
              <a:rPr lang="en-MY" sz="2400" b="1" dirty="0" smtClean="0">
                <a:solidFill>
                  <a:srgbClr val="FF0000"/>
                </a:solidFill>
              </a:rPr>
              <a:t>Corollary</a:t>
            </a:r>
            <a:r>
              <a:rPr lang="en-US" sz="2800" b="1" kern="0" dirty="0">
                <a:solidFill>
                  <a:srgbClr val="FF3300"/>
                </a:solidFill>
                <a:sym typeface="Symbol" pitchFamily="18" charset="2"/>
              </a:rPr>
              <a:t>:</a:t>
            </a:r>
            <a:r>
              <a:rPr lang="en-US" altLang="zh-TW" sz="2800" b="1" kern="0" dirty="0" smtClean="0">
                <a:solidFill>
                  <a:srgbClr val="FF3300"/>
                </a:solidFill>
                <a:latin typeface="+mn-lt"/>
                <a:ea typeface="+mn-ea"/>
                <a:sym typeface="Symbol" pitchFamily="18" charset="2"/>
              </a:rPr>
              <a:t> </a:t>
            </a:r>
            <a:r>
              <a:rPr lang="en-US" altLang="zh-TW" sz="2800" kern="0" dirty="0">
                <a:latin typeface="+mn-lt"/>
                <a:ea typeface="+mn-ea"/>
                <a:sym typeface="Symbol" pitchFamily="18" charset="2"/>
              </a:rPr>
              <a:t>A full </a:t>
            </a:r>
            <a:r>
              <a:rPr lang="en-US" altLang="zh-TW" sz="2800" i="1" kern="0" dirty="0">
                <a:solidFill>
                  <a:srgbClr val="FF0000"/>
                </a:solidFill>
                <a:latin typeface="Times New Roman" pitchFamily="18" charset="0"/>
                <a:ea typeface="+mn-ea"/>
                <a:cs typeface="Times New Roman" pitchFamily="18" charset="0"/>
                <a:sym typeface="Symbol" pitchFamily="18" charset="2"/>
              </a:rPr>
              <a:t>m</a:t>
            </a:r>
            <a:r>
              <a:rPr lang="en-US" altLang="zh-TW" sz="2800" kern="0" dirty="0">
                <a:solidFill>
                  <a:srgbClr val="FF0000"/>
                </a:solidFill>
                <a:latin typeface="+mn-lt"/>
                <a:ea typeface="+mn-ea"/>
                <a:sym typeface="Symbol" pitchFamily="18" charset="2"/>
              </a:rPr>
              <a:t>-</a:t>
            </a:r>
            <a:r>
              <a:rPr lang="en-US" altLang="zh-TW" sz="2800" kern="0" dirty="0" err="1">
                <a:solidFill>
                  <a:srgbClr val="FF0000"/>
                </a:solidFill>
                <a:latin typeface="+mn-lt"/>
                <a:ea typeface="+mn-ea"/>
                <a:sym typeface="Symbol" pitchFamily="18" charset="2"/>
              </a:rPr>
              <a:t>ary</a:t>
            </a:r>
            <a:r>
              <a:rPr lang="en-US" altLang="zh-TW" sz="2800" kern="0" dirty="0">
                <a:latin typeface="+mn-lt"/>
                <a:ea typeface="+mn-ea"/>
                <a:sym typeface="Symbol" pitchFamily="18" charset="2"/>
              </a:rPr>
              <a:t> tree with </a:t>
            </a:r>
            <a:r>
              <a:rPr lang="en-US" altLang="zh-TW" sz="2800" i="1" kern="0" dirty="0">
                <a:solidFill>
                  <a:srgbClr val="FF0000"/>
                </a:solidFill>
                <a:latin typeface="Times New Roman" pitchFamily="18" charset="0"/>
                <a:ea typeface="+mn-ea"/>
                <a:cs typeface="Times New Roman" pitchFamily="18" charset="0"/>
                <a:sym typeface="Symbol" pitchFamily="18" charset="2"/>
              </a:rPr>
              <a:t>n</a:t>
            </a:r>
            <a:r>
              <a:rPr lang="en-US" altLang="zh-TW" sz="2800" kern="0" dirty="0">
                <a:latin typeface="+mn-lt"/>
                <a:ea typeface="+mn-ea"/>
                <a:sym typeface="Symbol" pitchFamily="18" charset="2"/>
              </a:rPr>
              <a:t> vertices contains </a:t>
            </a:r>
            <a:br>
              <a:rPr lang="en-US" altLang="zh-TW" sz="2800" kern="0" dirty="0">
                <a:latin typeface="+mn-lt"/>
                <a:ea typeface="+mn-ea"/>
                <a:sym typeface="Symbol" pitchFamily="18" charset="2"/>
              </a:rPr>
            </a:br>
            <a:r>
              <a:rPr lang="en-US" altLang="zh-TW" sz="2800" kern="0" dirty="0">
                <a:solidFill>
                  <a:srgbClr val="FF0000"/>
                </a:solidFill>
                <a:latin typeface="+mn-lt"/>
                <a:ea typeface="+mn-ea"/>
                <a:sym typeface="Symbol" pitchFamily="18" charset="2"/>
              </a:rPr>
              <a:t>(</a:t>
            </a:r>
            <a:r>
              <a:rPr lang="en-US" altLang="zh-TW" sz="2800" i="1" kern="0" dirty="0">
                <a:solidFill>
                  <a:srgbClr val="FF0000"/>
                </a:solidFill>
                <a:latin typeface="Times New Roman" pitchFamily="18" charset="0"/>
                <a:ea typeface="+mn-ea"/>
                <a:cs typeface="Times New Roman" pitchFamily="18" charset="0"/>
                <a:sym typeface="Symbol" pitchFamily="18" charset="2"/>
              </a:rPr>
              <a:t>n</a:t>
            </a:r>
            <a:r>
              <a:rPr lang="en-US" altLang="zh-TW" sz="2800" kern="0" dirty="0">
                <a:solidFill>
                  <a:srgbClr val="FF0000"/>
                </a:solidFill>
                <a:latin typeface="Symbol" pitchFamily="18" charset="2"/>
                <a:ea typeface="+mn-ea"/>
                <a:cs typeface="Times New Roman" pitchFamily="18" charset="0"/>
                <a:sym typeface="Symbol" pitchFamily="18" charset="2"/>
              </a:rPr>
              <a:t>-1)/</a:t>
            </a:r>
            <a:r>
              <a:rPr lang="en-US" altLang="zh-TW" sz="2800" i="1" kern="0" dirty="0">
                <a:solidFill>
                  <a:srgbClr val="FF0000"/>
                </a:solidFill>
                <a:latin typeface="Times New Roman" pitchFamily="18" charset="0"/>
                <a:ea typeface="+mn-ea"/>
                <a:cs typeface="Times New Roman" pitchFamily="18" charset="0"/>
                <a:sym typeface="Symbol" pitchFamily="18" charset="2"/>
              </a:rPr>
              <a:t>m </a:t>
            </a:r>
            <a:r>
              <a:rPr lang="en-US" altLang="zh-TW" sz="2800" kern="0" dirty="0">
                <a:latin typeface="+mn-lt"/>
                <a:ea typeface="+mn-ea"/>
                <a:sym typeface="Symbol" pitchFamily="18" charset="2"/>
              </a:rPr>
              <a:t>internal vertices, and hence </a:t>
            </a:r>
            <a:br>
              <a:rPr lang="en-US" altLang="zh-TW" sz="2800" kern="0" dirty="0">
                <a:latin typeface="+mn-lt"/>
                <a:ea typeface="+mn-ea"/>
                <a:sym typeface="Symbol" pitchFamily="18" charset="2"/>
              </a:rPr>
            </a:br>
            <a:r>
              <a:rPr lang="en-US" altLang="zh-TW" sz="2800" i="1" kern="0" dirty="0">
                <a:solidFill>
                  <a:srgbClr val="FF0000"/>
                </a:solidFill>
                <a:latin typeface="Times New Roman" pitchFamily="18" charset="0"/>
                <a:cs typeface="Times New Roman" pitchFamily="18" charset="0"/>
                <a:sym typeface="Symbol" pitchFamily="18" charset="2"/>
              </a:rPr>
              <a:t>n </a:t>
            </a:r>
            <a:r>
              <a:rPr lang="en-US" altLang="zh-TW" sz="2800" kern="0" dirty="0">
                <a:solidFill>
                  <a:srgbClr val="FF0000"/>
                </a:solidFill>
                <a:latin typeface="Symbol" pitchFamily="18" charset="2"/>
                <a:cs typeface="Times New Roman" pitchFamily="18" charset="0"/>
                <a:sym typeface="Symbol" pitchFamily="18" charset="2"/>
              </a:rPr>
              <a:t>- </a:t>
            </a:r>
            <a:r>
              <a:rPr lang="en-US" altLang="zh-TW" sz="2800" kern="0" dirty="0">
                <a:solidFill>
                  <a:srgbClr val="FF0000"/>
                </a:solidFill>
                <a:sym typeface="Symbol" pitchFamily="18" charset="2"/>
              </a:rPr>
              <a:t>(</a:t>
            </a:r>
            <a:r>
              <a:rPr lang="en-US" altLang="zh-TW" sz="2800" i="1" kern="0" dirty="0">
                <a:solidFill>
                  <a:srgbClr val="FF0000"/>
                </a:solidFill>
                <a:latin typeface="Times New Roman" pitchFamily="18" charset="0"/>
                <a:cs typeface="Times New Roman" pitchFamily="18" charset="0"/>
                <a:sym typeface="Symbol" pitchFamily="18" charset="2"/>
              </a:rPr>
              <a:t>n</a:t>
            </a:r>
            <a:r>
              <a:rPr lang="en-US" altLang="zh-TW" sz="2800" kern="0" dirty="0">
                <a:solidFill>
                  <a:srgbClr val="FF0000"/>
                </a:solidFill>
                <a:latin typeface="Symbol" pitchFamily="18" charset="2"/>
                <a:cs typeface="Times New Roman" pitchFamily="18" charset="0"/>
                <a:sym typeface="Symbol" pitchFamily="18" charset="2"/>
              </a:rPr>
              <a:t>-1)/</a:t>
            </a:r>
            <a:r>
              <a:rPr lang="en-US" altLang="zh-TW" sz="2800" i="1" kern="0" dirty="0">
                <a:solidFill>
                  <a:srgbClr val="FF0000"/>
                </a:solidFill>
                <a:latin typeface="Times New Roman" pitchFamily="18" charset="0"/>
                <a:cs typeface="Times New Roman" pitchFamily="18" charset="0"/>
                <a:sym typeface="Symbol" pitchFamily="18" charset="2"/>
              </a:rPr>
              <a:t>m </a:t>
            </a:r>
            <a:r>
              <a:rPr lang="en-US" altLang="zh-TW" sz="2800" kern="0" dirty="0">
                <a:solidFill>
                  <a:srgbClr val="FF0000"/>
                </a:solidFill>
                <a:latin typeface="Times New Roman" pitchFamily="18" charset="0"/>
                <a:cs typeface="Times New Roman" pitchFamily="18" charset="0"/>
                <a:sym typeface="Symbol" pitchFamily="18" charset="2"/>
              </a:rPr>
              <a:t>= ((</a:t>
            </a:r>
            <a:r>
              <a:rPr lang="en-US" altLang="zh-TW" sz="2800" i="1" kern="0" dirty="0">
                <a:solidFill>
                  <a:srgbClr val="FF0000"/>
                </a:solidFill>
                <a:latin typeface="Times New Roman" pitchFamily="18" charset="0"/>
                <a:cs typeface="Times New Roman" pitchFamily="18" charset="0"/>
                <a:sym typeface="Symbol" pitchFamily="18" charset="2"/>
              </a:rPr>
              <a:t>m</a:t>
            </a:r>
            <a:r>
              <a:rPr lang="en-US" altLang="zh-TW" sz="2800" kern="0" dirty="0">
                <a:solidFill>
                  <a:srgbClr val="FF0000"/>
                </a:solidFill>
                <a:latin typeface="Symbol" pitchFamily="18" charset="2"/>
                <a:cs typeface="Times New Roman" pitchFamily="18" charset="0"/>
                <a:sym typeface="Symbol" pitchFamily="18" charset="2"/>
              </a:rPr>
              <a:t>-1)</a:t>
            </a:r>
            <a:r>
              <a:rPr lang="en-US" altLang="zh-TW" sz="2800" i="1" kern="0" dirty="0">
                <a:solidFill>
                  <a:srgbClr val="FF0000"/>
                </a:solidFill>
                <a:latin typeface="Times New Roman" pitchFamily="18" charset="0"/>
                <a:cs typeface="Times New Roman" pitchFamily="18" charset="0"/>
                <a:sym typeface="Symbol" pitchFamily="18" charset="2"/>
              </a:rPr>
              <a:t>n</a:t>
            </a:r>
            <a:r>
              <a:rPr lang="en-US" altLang="zh-TW" sz="2800" kern="0" dirty="0">
                <a:solidFill>
                  <a:srgbClr val="FF0000"/>
                </a:solidFill>
                <a:latin typeface="Symbol" pitchFamily="18" charset="2"/>
                <a:cs typeface="Times New Roman" pitchFamily="18" charset="0"/>
                <a:sym typeface="Symbol" pitchFamily="18" charset="2"/>
              </a:rPr>
              <a:t>+1)/</a:t>
            </a:r>
            <a:r>
              <a:rPr lang="en-US" altLang="zh-TW" sz="2800" i="1" kern="0" dirty="0">
                <a:solidFill>
                  <a:srgbClr val="FF0000"/>
                </a:solidFill>
                <a:latin typeface="Times New Roman" pitchFamily="18" charset="0"/>
                <a:cs typeface="Times New Roman" pitchFamily="18" charset="0"/>
                <a:sym typeface="Symbol" pitchFamily="18" charset="2"/>
              </a:rPr>
              <a:t>m </a:t>
            </a:r>
            <a:r>
              <a:rPr lang="en-US" altLang="zh-TW" sz="2800" kern="0" dirty="0" smtClean="0">
                <a:sym typeface="Symbol" pitchFamily="18" charset="2"/>
              </a:rPr>
              <a:t>leaves</a:t>
            </a:r>
            <a:endParaRPr lang="en-US" sz="2800" dirty="0" smtClean="0"/>
          </a:p>
        </p:txBody>
      </p:sp>
    </p:spTree>
    <p:extLst>
      <p:ext uri="{BB962C8B-B14F-4D97-AF65-F5344CB8AC3E}">
        <p14:creationId xmlns:p14="http://schemas.microsoft.com/office/powerpoint/2010/main" val="12243291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310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BCCB976-FED3-4CFE-8595-9752C70C0B82}" type="slidenum">
              <a:rPr lang="en-US" altLang="en-US" sz="1000">
                <a:solidFill>
                  <a:schemeClr val="bg1"/>
                </a:solidFill>
              </a:rPr>
              <a:pPr/>
              <a:t>110</a:t>
            </a:fld>
            <a:endParaRPr lang="en-US" altLang="en-US" sz="1000">
              <a:solidFill>
                <a:schemeClr val="bg1"/>
              </a:solidFill>
            </a:endParaRPr>
          </a:p>
        </p:txBody>
      </p:sp>
      <p:grpSp>
        <p:nvGrpSpPr>
          <p:cNvPr id="131076" name="Group 2"/>
          <p:cNvGrpSpPr>
            <a:grpSpLocks/>
          </p:cNvGrpSpPr>
          <p:nvPr/>
        </p:nvGrpSpPr>
        <p:grpSpPr bwMode="auto">
          <a:xfrm>
            <a:off x="1219200" y="2263775"/>
            <a:ext cx="6372225" cy="4268788"/>
            <a:chOff x="470" y="1343"/>
            <a:chExt cx="4014" cy="2689"/>
          </a:xfrm>
        </p:grpSpPr>
        <p:sp>
          <p:nvSpPr>
            <p:cNvPr id="131079" name="Oval 3"/>
            <p:cNvSpPr>
              <a:spLocks noChangeArrowheads="1"/>
            </p:cNvSpPr>
            <p:nvPr/>
          </p:nvSpPr>
          <p:spPr bwMode="auto">
            <a:xfrm>
              <a:off x="768"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0" name="Oval 4"/>
            <p:cNvSpPr>
              <a:spLocks noChangeArrowheads="1"/>
            </p:cNvSpPr>
            <p:nvPr/>
          </p:nvSpPr>
          <p:spPr bwMode="auto">
            <a:xfrm>
              <a:off x="1920"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1" name="Oval 5"/>
            <p:cNvSpPr>
              <a:spLocks noChangeArrowheads="1"/>
            </p:cNvSpPr>
            <p:nvPr/>
          </p:nvSpPr>
          <p:spPr bwMode="auto">
            <a:xfrm>
              <a:off x="2976"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2" name="Oval 6"/>
            <p:cNvSpPr>
              <a:spLocks noChangeArrowheads="1"/>
            </p:cNvSpPr>
            <p:nvPr/>
          </p:nvSpPr>
          <p:spPr bwMode="auto">
            <a:xfrm>
              <a:off x="4128"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3" name="Oval 7"/>
            <p:cNvSpPr>
              <a:spLocks noChangeArrowheads="1"/>
            </p:cNvSpPr>
            <p:nvPr/>
          </p:nvSpPr>
          <p:spPr bwMode="auto">
            <a:xfrm>
              <a:off x="1872" y="1728"/>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4" name="Oval 8"/>
            <p:cNvSpPr>
              <a:spLocks noChangeArrowheads="1"/>
            </p:cNvSpPr>
            <p:nvPr/>
          </p:nvSpPr>
          <p:spPr bwMode="auto">
            <a:xfrm>
              <a:off x="3072" y="168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5" name="Oval 9"/>
            <p:cNvSpPr>
              <a:spLocks noChangeArrowheads="1"/>
            </p:cNvSpPr>
            <p:nvPr/>
          </p:nvSpPr>
          <p:spPr bwMode="auto">
            <a:xfrm>
              <a:off x="1968" y="360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6" name="Oval 10"/>
            <p:cNvSpPr>
              <a:spLocks noChangeArrowheads="1"/>
            </p:cNvSpPr>
            <p:nvPr/>
          </p:nvSpPr>
          <p:spPr bwMode="auto">
            <a:xfrm>
              <a:off x="3072" y="360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7" name="Text Box 11"/>
            <p:cNvSpPr txBox="1">
              <a:spLocks noChangeArrowheads="1"/>
            </p:cNvSpPr>
            <p:nvPr/>
          </p:nvSpPr>
          <p:spPr bwMode="auto">
            <a:xfrm>
              <a:off x="470" y="2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a</a:t>
              </a:r>
            </a:p>
          </p:txBody>
        </p:sp>
        <p:sp>
          <p:nvSpPr>
            <p:cNvPr id="131088" name="Text Box 12"/>
            <p:cNvSpPr txBox="1">
              <a:spLocks noChangeArrowheads="1"/>
            </p:cNvSpPr>
            <p:nvPr/>
          </p:nvSpPr>
          <p:spPr bwMode="auto">
            <a:xfrm>
              <a:off x="1862" y="141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b</a:t>
              </a:r>
            </a:p>
          </p:txBody>
        </p:sp>
        <p:sp>
          <p:nvSpPr>
            <p:cNvPr id="131089" name="Text Box 13"/>
            <p:cNvSpPr txBox="1">
              <a:spLocks noChangeArrowheads="1"/>
            </p:cNvSpPr>
            <p:nvPr/>
          </p:nvSpPr>
          <p:spPr bwMode="auto">
            <a:xfrm>
              <a:off x="3168" y="139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c</a:t>
              </a:r>
            </a:p>
          </p:txBody>
        </p:sp>
        <p:sp>
          <p:nvSpPr>
            <p:cNvPr id="131090" name="Text Box 14"/>
            <p:cNvSpPr txBox="1">
              <a:spLocks noChangeArrowheads="1"/>
            </p:cNvSpPr>
            <p:nvPr/>
          </p:nvSpPr>
          <p:spPr bwMode="auto">
            <a:xfrm>
              <a:off x="1536" y="254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d</a:t>
              </a:r>
            </a:p>
          </p:txBody>
        </p:sp>
        <p:sp>
          <p:nvSpPr>
            <p:cNvPr id="131091" name="Text Box 15"/>
            <p:cNvSpPr txBox="1">
              <a:spLocks noChangeArrowheads="1"/>
            </p:cNvSpPr>
            <p:nvPr/>
          </p:nvSpPr>
          <p:spPr bwMode="auto">
            <a:xfrm>
              <a:off x="3120" y="249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e</a:t>
              </a:r>
            </a:p>
          </p:txBody>
        </p:sp>
        <p:sp>
          <p:nvSpPr>
            <p:cNvPr id="131092" name="Text Box 16"/>
            <p:cNvSpPr txBox="1">
              <a:spLocks noChangeArrowheads="1"/>
            </p:cNvSpPr>
            <p:nvPr/>
          </p:nvSpPr>
          <p:spPr bwMode="auto">
            <a:xfrm>
              <a:off x="1680" y="3744"/>
              <a:ext cx="3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f</a:t>
              </a:r>
            </a:p>
          </p:txBody>
        </p:sp>
        <p:sp>
          <p:nvSpPr>
            <p:cNvPr id="131093" name="Text Box 17"/>
            <p:cNvSpPr txBox="1">
              <a:spLocks noChangeArrowheads="1"/>
            </p:cNvSpPr>
            <p:nvPr/>
          </p:nvSpPr>
          <p:spPr bwMode="auto">
            <a:xfrm>
              <a:off x="3216" y="364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g</a:t>
              </a:r>
            </a:p>
          </p:txBody>
        </p:sp>
        <p:sp>
          <p:nvSpPr>
            <p:cNvPr id="131094" name="Text Box 18"/>
            <p:cNvSpPr txBox="1">
              <a:spLocks noChangeArrowheads="1"/>
            </p:cNvSpPr>
            <p:nvPr/>
          </p:nvSpPr>
          <p:spPr bwMode="auto">
            <a:xfrm>
              <a:off x="4272" y="259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z</a:t>
              </a:r>
            </a:p>
          </p:txBody>
        </p:sp>
        <p:sp>
          <p:nvSpPr>
            <p:cNvPr id="131095" name="Text Box 19"/>
            <p:cNvSpPr txBox="1">
              <a:spLocks noChangeArrowheads="1"/>
            </p:cNvSpPr>
            <p:nvPr/>
          </p:nvSpPr>
          <p:spPr bwMode="auto">
            <a:xfrm>
              <a:off x="960" y="18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2</a:t>
              </a:r>
            </a:p>
          </p:txBody>
        </p:sp>
        <p:sp>
          <p:nvSpPr>
            <p:cNvPr id="131096" name="Text Box 20"/>
            <p:cNvSpPr txBox="1">
              <a:spLocks noChangeArrowheads="1"/>
            </p:cNvSpPr>
            <p:nvPr/>
          </p:nvSpPr>
          <p:spPr bwMode="auto">
            <a:xfrm>
              <a:off x="1632" y="211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2</a:t>
              </a:r>
            </a:p>
          </p:txBody>
        </p:sp>
        <p:sp>
          <p:nvSpPr>
            <p:cNvPr id="131097" name="Text Box 21"/>
            <p:cNvSpPr txBox="1">
              <a:spLocks noChangeArrowheads="1"/>
            </p:cNvSpPr>
            <p:nvPr/>
          </p:nvSpPr>
          <p:spPr bwMode="auto">
            <a:xfrm>
              <a:off x="1104" y="316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1</a:t>
              </a:r>
            </a:p>
          </p:txBody>
        </p:sp>
        <p:sp>
          <p:nvSpPr>
            <p:cNvPr id="131098" name="Text Box 22"/>
            <p:cNvSpPr txBox="1">
              <a:spLocks noChangeArrowheads="1"/>
            </p:cNvSpPr>
            <p:nvPr/>
          </p:nvSpPr>
          <p:spPr bwMode="auto">
            <a:xfrm>
              <a:off x="1680" y="30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3</a:t>
              </a:r>
            </a:p>
          </p:txBody>
        </p:sp>
        <p:sp>
          <p:nvSpPr>
            <p:cNvPr id="131099" name="Text Box 23"/>
            <p:cNvSpPr txBox="1">
              <a:spLocks noChangeArrowheads="1"/>
            </p:cNvSpPr>
            <p:nvPr/>
          </p:nvSpPr>
          <p:spPr bwMode="auto">
            <a:xfrm>
              <a:off x="2448" y="278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4</a:t>
              </a:r>
            </a:p>
          </p:txBody>
        </p:sp>
        <p:sp>
          <p:nvSpPr>
            <p:cNvPr id="131100" name="Text Box 24"/>
            <p:cNvSpPr txBox="1">
              <a:spLocks noChangeArrowheads="1"/>
            </p:cNvSpPr>
            <p:nvPr/>
          </p:nvSpPr>
          <p:spPr bwMode="auto">
            <a:xfrm>
              <a:off x="2400" y="37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5</a:t>
              </a:r>
            </a:p>
          </p:txBody>
        </p:sp>
        <p:sp>
          <p:nvSpPr>
            <p:cNvPr id="131101" name="Text Box 25"/>
            <p:cNvSpPr txBox="1">
              <a:spLocks noChangeArrowheads="1"/>
            </p:cNvSpPr>
            <p:nvPr/>
          </p:nvSpPr>
          <p:spPr bwMode="auto">
            <a:xfrm>
              <a:off x="3216" y="297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7</a:t>
              </a:r>
            </a:p>
          </p:txBody>
        </p:sp>
        <p:sp>
          <p:nvSpPr>
            <p:cNvPr id="131102" name="Text Box 26"/>
            <p:cNvSpPr txBox="1">
              <a:spLocks noChangeArrowheads="1"/>
            </p:cNvSpPr>
            <p:nvPr/>
          </p:nvSpPr>
          <p:spPr bwMode="auto">
            <a:xfrm>
              <a:off x="3792" y="321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6</a:t>
              </a:r>
            </a:p>
          </p:txBody>
        </p:sp>
        <p:sp>
          <p:nvSpPr>
            <p:cNvPr id="131103" name="Text Box 27"/>
            <p:cNvSpPr txBox="1">
              <a:spLocks noChangeArrowheads="1"/>
            </p:cNvSpPr>
            <p:nvPr/>
          </p:nvSpPr>
          <p:spPr bwMode="auto">
            <a:xfrm>
              <a:off x="2400" y="18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4</a:t>
              </a:r>
            </a:p>
          </p:txBody>
        </p:sp>
        <p:sp>
          <p:nvSpPr>
            <p:cNvPr id="131104" name="Text Box 28"/>
            <p:cNvSpPr txBox="1">
              <a:spLocks noChangeArrowheads="1"/>
            </p:cNvSpPr>
            <p:nvPr/>
          </p:nvSpPr>
          <p:spPr bwMode="auto">
            <a:xfrm>
              <a:off x="2400" y="13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2</a:t>
              </a:r>
            </a:p>
          </p:txBody>
        </p:sp>
        <p:sp>
          <p:nvSpPr>
            <p:cNvPr id="131105" name="Text Box 29"/>
            <p:cNvSpPr txBox="1">
              <a:spLocks noChangeArrowheads="1"/>
            </p:cNvSpPr>
            <p:nvPr/>
          </p:nvSpPr>
          <p:spPr bwMode="auto">
            <a:xfrm>
              <a:off x="3792" y="191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1</a:t>
              </a:r>
            </a:p>
          </p:txBody>
        </p:sp>
        <p:sp>
          <p:nvSpPr>
            <p:cNvPr id="131106" name="Text Box 30"/>
            <p:cNvSpPr txBox="1">
              <a:spLocks noChangeArrowheads="1"/>
            </p:cNvSpPr>
            <p:nvPr/>
          </p:nvSpPr>
          <p:spPr bwMode="auto">
            <a:xfrm>
              <a:off x="3168" y="206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3</a:t>
              </a:r>
            </a:p>
          </p:txBody>
        </p:sp>
        <p:sp>
          <p:nvSpPr>
            <p:cNvPr id="131107" name="Line 31"/>
            <p:cNvSpPr>
              <a:spLocks noChangeShapeType="1"/>
            </p:cNvSpPr>
            <p:nvPr/>
          </p:nvSpPr>
          <p:spPr bwMode="auto">
            <a:xfrm flipV="1">
              <a:off x="816" y="1776"/>
              <a:ext cx="1104"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08" name="Line 32"/>
            <p:cNvSpPr>
              <a:spLocks noChangeShapeType="1"/>
            </p:cNvSpPr>
            <p:nvPr/>
          </p:nvSpPr>
          <p:spPr bwMode="auto">
            <a:xfrm>
              <a:off x="1920" y="1776"/>
              <a:ext cx="48"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09" name="Line 33"/>
            <p:cNvSpPr>
              <a:spLocks noChangeShapeType="1"/>
            </p:cNvSpPr>
            <p:nvPr/>
          </p:nvSpPr>
          <p:spPr bwMode="auto">
            <a:xfrm>
              <a:off x="816" y="2688"/>
              <a:ext cx="1200"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0" name="Line 34"/>
            <p:cNvSpPr>
              <a:spLocks noChangeShapeType="1"/>
            </p:cNvSpPr>
            <p:nvPr/>
          </p:nvSpPr>
          <p:spPr bwMode="auto">
            <a:xfrm>
              <a:off x="1968" y="2688"/>
              <a:ext cx="48"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1" name="Line 35"/>
            <p:cNvSpPr>
              <a:spLocks noChangeShapeType="1"/>
            </p:cNvSpPr>
            <p:nvPr/>
          </p:nvSpPr>
          <p:spPr bwMode="auto">
            <a:xfrm>
              <a:off x="2016" y="3648"/>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2" name="Line 36"/>
            <p:cNvSpPr>
              <a:spLocks noChangeShapeType="1"/>
            </p:cNvSpPr>
            <p:nvPr/>
          </p:nvSpPr>
          <p:spPr bwMode="auto">
            <a:xfrm flipV="1">
              <a:off x="3120" y="2688"/>
              <a:ext cx="1056"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3" name="Line 37"/>
            <p:cNvSpPr>
              <a:spLocks noChangeShapeType="1"/>
            </p:cNvSpPr>
            <p:nvPr/>
          </p:nvSpPr>
          <p:spPr bwMode="auto">
            <a:xfrm>
              <a:off x="3024" y="2688"/>
              <a:ext cx="96"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4" name="Line 38"/>
            <p:cNvSpPr>
              <a:spLocks noChangeShapeType="1"/>
            </p:cNvSpPr>
            <p:nvPr/>
          </p:nvSpPr>
          <p:spPr bwMode="auto">
            <a:xfrm>
              <a:off x="1968" y="2688"/>
              <a:ext cx="10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5" name="Line 39"/>
            <p:cNvSpPr>
              <a:spLocks noChangeShapeType="1"/>
            </p:cNvSpPr>
            <p:nvPr/>
          </p:nvSpPr>
          <p:spPr bwMode="auto">
            <a:xfrm>
              <a:off x="1920" y="1776"/>
              <a:ext cx="1104"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6" name="Line 40"/>
            <p:cNvSpPr>
              <a:spLocks noChangeShapeType="1"/>
            </p:cNvSpPr>
            <p:nvPr/>
          </p:nvSpPr>
          <p:spPr bwMode="auto">
            <a:xfrm flipV="1">
              <a:off x="1920" y="1728"/>
              <a:ext cx="120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7" name="Line 41"/>
            <p:cNvSpPr>
              <a:spLocks noChangeShapeType="1"/>
            </p:cNvSpPr>
            <p:nvPr/>
          </p:nvSpPr>
          <p:spPr bwMode="auto">
            <a:xfrm flipH="1">
              <a:off x="3024" y="1728"/>
              <a:ext cx="96"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8" name="Line 42"/>
            <p:cNvSpPr>
              <a:spLocks noChangeShapeType="1"/>
            </p:cNvSpPr>
            <p:nvPr/>
          </p:nvSpPr>
          <p:spPr bwMode="auto">
            <a:xfrm>
              <a:off x="3120" y="1776"/>
              <a:ext cx="1056"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grpSp>
      <p:sp>
        <p:nvSpPr>
          <p:cNvPr id="131077" name="Rectangle 43"/>
          <p:cNvSpPr>
            <a:spLocks noGrp="1" noChangeArrowheads="1"/>
          </p:cNvSpPr>
          <p:nvPr>
            <p:ph type="title"/>
          </p:nvPr>
        </p:nvSpPr>
        <p:spPr/>
        <p:txBody>
          <a:bodyPr/>
          <a:lstStyle/>
          <a:p>
            <a:pPr eaLnBrk="1" hangingPunct="1"/>
            <a:r>
              <a:rPr lang="en-US" altLang="en-US" smtClean="0"/>
              <a:t>exercise</a:t>
            </a:r>
          </a:p>
        </p:txBody>
      </p:sp>
      <p:sp>
        <p:nvSpPr>
          <p:cNvPr id="131078" name="Text Box 44"/>
          <p:cNvSpPr txBox="1">
            <a:spLocks noChangeArrowheads="1"/>
          </p:cNvSpPr>
          <p:nvPr/>
        </p:nvSpPr>
        <p:spPr bwMode="auto">
          <a:xfrm>
            <a:off x="457200" y="17526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Use Dijkstra’s algorithm to find the length of a shortest path from </a:t>
            </a:r>
            <a:r>
              <a:rPr lang="en-US" altLang="en-US" b="0" i="1"/>
              <a:t>a</a:t>
            </a:r>
            <a:r>
              <a:rPr lang="en-US" altLang="en-US" b="0"/>
              <a:t> to </a:t>
            </a:r>
            <a:r>
              <a:rPr lang="en-US" altLang="en-US" b="0" i="1"/>
              <a:t>z</a:t>
            </a:r>
            <a:r>
              <a:rPr lang="en-US" altLang="en-US" b="0"/>
              <a:t>.</a:t>
            </a:r>
          </a:p>
        </p:txBody>
      </p:sp>
    </p:spTree>
    <p:extLst>
      <p:ext uri="{BB962C8B-B14F-4D97-AF65-F5344CB8AC3E}">
        <p14:creationId xmlns:p14="http://schemas.microsoft.com/office/powerpoint/2010/main" val="40070953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310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BCCB976-FED3-4CFE-8595-9752C70C0B82}" type="slidenum">
              <a:rPr lang="en-US" altLang="en-US" sz="1000">
                <a:solidFill>
                  <a:schemeClr val="bg1"/>
                </a:solidFill>
              </a:rPr>
              <a:pPr/>
              <a:t>111</a:t>
            </a:fld>
            <a:endParaRPr lang="en-US" altLang="en-US" sz="1000">
              <a:solidFill>
                <a:schemeClr val="bg1"/>
              </a:solidFill>
            </a:endParaRPr>
          </a:p>
        </p:txBody>
      </p:sp>
      <p:grpSp>
        <p:nvGrpSpPr>
          <p:cNvPr id="131076" name="Group 2"/>
          <p:cNvGrpSpPr>
            <a:grpSpLocks/>
          </p:cNvGrpSpPr>
          <p:nvPr/>
        </p:nvGrpSpPr>
        <p:grpSpPr bwMode="auto">
          <a:xfrm>
            <a:off x="1219200" y="2263775"/>
            <a:ext cx="6372225" cy="4268788"/>
            <a:chOff x="470" y="1343"/>
            <a:chExt cx="4014" cy="2689"/>
          </a:xfrm>
        </p:grpSpPr>
        <p:sp>
          <p:nvSpPr>
            <p:cNvPr id="131079" name="Oval 3"/>
            <p:cNvSpPr>
              <a:spLocks noChangeArrowheads="1"/>
            </p:cNvSpPr>
            <p:nvPr/>
          </p:nvSpPr>
          <p:spPr bwMode="auto">
            <a:xfrm>
              <a:off x="768"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0" name="Oval 4"/>
            <p:cNvSpPr>
              <a:spLocks noChangeArrowheads="1"/>
            </p:cNvSpPr>
            <p:nvPr/>
          </p:nvSpPr>
          <p:spPr bwMode="auto">
            <a:xfrm>
              <a:off x="1920"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1" name="Oval 5"/>
            <p:cNvSpPr>
              <a:spLocks noChangeArrowheads="1"/>
            </p:cNvSpPr>
            <p:nvPr/>
          </p:nvSpPr>
          <p:spPr bwMode="auto">
            <a:xfrm>
              <a:off x="2976"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2" name="Oval 6"/>
            <p:cNvSpPr>
              <a:spLocks noChangeArrowheads="1"/>
            </p:cNvSpPr>
            <p:nvPr/>
          </p:nvSpPr>
          <p:spPr bwMode="auto">
            <a:xfrm>
              <a:off x="4128" y="264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3" name="Oval 7"/>
            <p:cNvSpPr>
              <a:spLocks noChangeArrowheads="1"/>
            </p:cNvSpPr>
            <p:nvPr/>
          </p:nvSpPr>
          <p:spPr bwMode="auto">
            <a:xfrm>
              <a:off x="1872" y="1728"/>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4" name="Oval 8"/>
            <p:cNvSpPr>
              <a:spLocks noChangeArrowheads="1"/>
            </p:cNvSpPr>
            <p:nvPr/>
          </p:nvSpPr>
          <p:spPr bwMode="auto">
            <a:xfrm>
              <a:off x="3072" y="168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5" name="Oval 9"/>
            <p:cNvSpPr>
              <a:spLocks noChangeArrowheads="1"/>
            </p:cNvSpPr>
            <p:nvPr/>
          </p:nvSpPr>
          <p:spPr bwMode="auto">
            <a:xfrm>
              <a:off x="1968" y="360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6" name="Oval 10"/>
            <p:cNvSpPr>
              <a:spLocks noChangeArrowheads="1"/>
            </p:cNvSpPr>
            <p:nvPr/>
          </p:nvSpPr>
          <p:spPr bwMode="auto">
            <a:xfrm>
              <a:off x="3072" y="3600"/>
              <a:ext cx="96" cy="96"/>
            </a:xfrm>
            <a:prstGeom prst="ellipse">
              <a:avLst/>
            </a:prstGeom>
            <a:solidFill>
              <a:schemeClr val="tx2"/>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31087" name="Text Box 11"/>
            <p:cNvSpPr txBox="1">
              <a:spLocks noChangeArrowheads="1"/>
            </p:cNvSpPr>
            <p:nvPr/>
          </p:nvSpPr>
          <p:spPr bwMode="auto">
            <a:xfrm>
              <a:off x="470" y="252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a</a:t>
              </a:r>
            </a:p>
          </p:txBody>
        </p:sp>
        <p:sp>
          <p:nvSpPr>
            <p:cNvPr id="131088" name="Text Box 12"/>
            <p:cNvSpPr txBox="1">
              <a:spLocks noChangeArrowheads="1"/>
            </p:cNvSpPr>
            <p:nvPr/>
          </p:nvSpPr>
          <p:spPr bwMode="auto">
            <a:xfrm>
              <a:off x="1862" y="141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b</a:t>
              </a:r>
            </a:p>
          </p:txBody>
        </p:sp>
        <p:sp>
          <p:nvSpPr>
            <p:cNvPr id="131089" name="Text Box 13"/>
            <p:cNvSpPr txBox="1">
              <a:spLocks noChangeArrowheads="1"/>
            </p:cNvSpPr>
            <p:nvPr/>
          </p:nvSpPr>
          <p:spPr bwMode="auto">
            <a:xfrm>
              <a:off x="3168" y="139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c</a:t>
              </a:r>
            </a:p>
          </p:txBody>
        </p:sp>
        <p:sp>
          <p:nvSpPr>
            <p:cNvPr id="131090" name="Text Box 14"/>
            <p:cNvSpPr txBox="1">
              <a:spLocks noChangeArrowheads="1"/>
            </p:cNvSpPr>
            <p:nvPr/>
          </p:nvSpPr>
          <p:spPr bwMode="auto">
            <a:xfrm>
              <a:off x="1536" y="2544"/>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d</a:t>
              </a:r>
            </a:p>
          </p:txBody>
        </p:sp>
        <p:sp>
          <p:nvSpPr>
            <p:cNvPr id="131091" name="Text Box 15"/>
            <p:cNvSpPr txBox="1">
              <a:spLocks noChangeArrowheads="1"/>
            </p:cNvSpPr>
            <p:nvPr/>
          </p:nvSpPr>
          <p:spPr bwMode="auto">
            <a:xfrm>
              <a:off x="3120" y="249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e</a:t>
              </a:r>
            </a:p>
          </p:txBody>
        </p:sp>
        <p:sp>
          <p:nvSpPr>
            <p:cNvPr id="131092" name="Text Box 16"/>
            <p:cNvSpPr txBox="1">
              <a:spLocks noChangeArrowheads="1"/>
            </p:cNvSpPr>
            <p:nvPr/>
          </p:nvSpPr>
          <p:spPr bwMode="auto">
            <a:xfrm>
              <a:off x="1680" y="3744"/>
              <a:ext cx="3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f</a:t>
              </a:r>
            </a:p>
          </p:txBody>
        </p:sp>
        <p:sp>
          <p:nvSpPr>
            <p:cNvPr id="131093" name="Text Box 17"/>
            <p:cNvSpPr txBox="1">
              <a:spLocks noChangeArrowheads="1"/>
            </p:cNvSpPr>
            <p:nvPr/>
          </p:nvSpPr>
          <p:spPr bwMode="auto">
            <a:xfrm>
              <a:off x="3216" y="364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g</a:t>
              </a:r>
            </a:p>
          </p:txBody>
        </p:sp>
        <p:sp>
          <p:nvSpPr>
            <p:cNvPr id="131094" name="Text Box 18"/>
            <p:cNvSpPr txBox="1">
              <a:spLocks noChangeArrowheads="1"/>
            </p:cNvSpPr>
            <p:nvPr/>
          </p:nvSpPr>
          <p:spPr bwMode="auto">
            <a:xfrm>
              <a:off x="4272" y="259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tx2"/>
                  </a:solidFill>
                </a:rPr>
                <a:t>z</a:t>
              </a:r>
            </a:p>
          </p:txBody>
        </p:sp>
        <p:sp>
          <p:nvSpPr>
            <p:cNvPr id="131095" name="Text Box 19"/>
            <p:cNvSpPr txBox="1">
              <a:spLocks noChangeArrowheads="1"/>
            </p:cNvSpPr>
            <p:nvPr/>
          </p:nvSpPr>
          <p:spPr bwMode="auto">
            <a:xfrm>
              <a:off x="960" y="18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2</a:t>
              </a:r>
            </a:p>
          </p:txBody>
        </p:sp>
        <p:sp>
          <p:nvSpPr>
            <p:cNvPr id="131096" name="Text Box 20"/>
            <p:cNvSpPr txBox="1">
              <a:spLocks noChangeArrowheads="1"/>
            </p:cNvSpPr>
            <p:nvPr/>
          </p:nvSpPr>
          <p:spPr bwMode="auto">
            <a:xfrm>
              <a:off x="1632" y="211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2</a:t>
              </a:r>
            </a:p>
          </p:txBody>
        </p:sp>
        <p:sp>
          <p:nvSpPr>
            <p:cNvPr id="131097" name="Text Box 21"/>
            <p:cNvSpPr txBox="1">
              <a:spLocks noChangeArrowheads="1"/>
            </p:cNvSpPr>
            <p:nvPr/>
          </p:nvSpPr>
          <p:spPr bwMode="auto">
            <a:xfrm>
              <a:off x="1104" y="316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1</a:t>
              </a:r>
            </a:p>
          </p:txBody>
        </p:sp>
        <p:sp>
          <p:nvSpPr>
            <p:cNvPr id="131098" name="Text Box 22"/>
            <p:cNvSpPr txBox="1">
              <a:spLocks noChangeArrowheads="1"/>
            </p:cNvSpPr>
            <p:nvPr/>
          </p:nvSpPr>
          <p:spPr bwMode="auto">
            <a:xfrm>
              <a:off x="1680" y="30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3</a:t>
              </a:r>
            </a:p>
          </p:txBody>
        </p:sp>
        <p:sp>
          <p:nvSpPr>
            <p:cNvPr id="131099" name="Text Box 23"/>
            <p:cNvSpPr txBox="1">
              <a:spLocks noChangeArrowheads="1"/>
            </p:cNvSpPr>
            <p:nvPr/>
          </p:nvSpPr>
          <p:spPr bwMode="auto">
            <a:xfrm>
              <a:off x="2448" y="278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4</a:t>
              </a:r>
            </a:p>
          </p:txBody>
        </p:sp>
        <p:sp>
          <p:nvSpPr>
            <p:cNvPr id="131100" name="Text Box 24"/>
            <p:cNvSpPr txBox="1">
              <a:spLocks noChangeArrowheads="1"/>
            </p:cNvSpPr>
            <p:nvPr/>
          </p:nvSpPr>
          <p:spPr bwMode="auto">
            <a:xfrm>
              <a:off x="2400" y="37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5</a:t>
              </a:r>
            </a:p>
          </p:txBody>
        </p:sp>
        <p:sp>
          <p:nvSpPr>
            <p:cNvPr id="131101" name="Text Box 25"/>
            <p:cNvSpPr txBox="1">
              <a:spLocks noChangeArrowheads="1"/>
            </p:cNvSpPr>
            <p:nvPr/>
          </p:nvSpPr>
          <p:spPr bwMode="auto">
            <a:xfrm>
              <a:off x="3216" y="297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7</a:t>
              </a:r>
            </a:p>
          </p:txBody>
        </p:sp>
        <p:sp>
          <p:nvSpPr>
            <p:cNvPr id="131102" name="Text Box 26"/>
            <p:cNvSpPr txBox="1">
              <a:spLocks noChangeArrowheads="1"/>
            </p:cNvSpPr>
            <p:nvPr/>
          </p:nvSpPr>
          <p:spPr bwMode="auto">
            <a:xfrm>
              <a:off x="3792" y="321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6</a:t>
              </a:r>
            </a:p>
          </p:txBody>
        </p:sp>
        <p:sp>
          <p:nvSpPr>
            <p:cNvPr id="131103" name="Text Box 27"/>
            <p:cNvSpPr txBox="1">
              <a:spLocks noChangeArrowheads="1"/>
            </p:cNvSpPr>
            <p:nvPr/>
          </p:nvSpPr>
          <p:spPr bwMode="auto">
            <a:xfrm>
              <a:off x="2400" y="18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4</a:t>
              </a:r>
            </a:p>
          </p:txBody>
        </p:sp>
        <p:sp>
          <p:nvSpPr>
            <p:cNvPr id="131104" name="Text Box 28"/>
            <p:cNvSpPr txBox="1">
              <a:spLocks noChangeArrowheads="1"/>
            </p:cNvSpPr>
            <p:nvPr/>
          </p:nvSpPr>
          <p:spPr bwMode="auto">
            <a:xfrm>
              <a:off x="2400" y="134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2</a:t>
              </a:r>
            </a:p>
          </p:txBody>
        </p:sp>
        <p:sp>
          <p:nvSpPr>
            <p:cNvPr id="131105" name="Text Box 29"/>
            <p:cNvSpPr txBox="1">
              <a:spLocks noChangeArrowheads="1"/>
            </p:cNvSpPr>
            <p:nvPr/>
          </p:nvSpPr>
          <p:spPr bwMode="auto">
            <a:xfrm>
              <a:off x="3792" y="191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1</a:t>
              </a:r>
            </a:p>
          </p:txBody>
        </p:sp>
        <p:sp>
          <p:nvSpPr>
            <p:cNvPr id="131106" name="Text Box 30"/>
            <p:cNvSpPr txBox="1">
              <a:spLocks noChangeArrowheads="1"/>
            </p:cNvSpPr>
            <p:nvPr/>
          </p:nvSpPr>
          <p:spPr bwMode="auto">
            <a:xfrm>
              <a:off x="3168" y="206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tx2"/>
                  </a:solidFill>
                </a:rPr>
                <a:t>3</a:t>
              </a:r>
            </a:p>
          </p:txBody>
        </p:sp>
        <p:sp>
          <p:nvSpPr>
            <p:cNvPr id="131107" name="Line 31"/>
            <p:cNvSpPr>
              <a:spLocks noChangeShapeType="1"/>
            </p:cNvSpPr>
            <p:nvPr/>
          </p:nvSpPr>
          <p:spPr bwMode="auto">
            <a:xfrm flipV="1">
              <a:off x="816" y="1776"/>
              <a:ext cx="1104"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08" name="Line 32"/>
            <p:cNvSpPr>
              <a:spLocks noChangeShapeType="1"/>
            </p:cNvSpPr>
            <p:nvPr/>
          </p:nvSpPr>
          <p:spPr bwMode="auto">
            <a:xfrm>
              <a:off x="1920" y="1776"/>
              <a:ext cx="48"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09" name="Line 33"/>
            <p:cNvSpPr>
              <a:spLocks noChangeShapeType="1"/>
            </p:cNvSpPr>
            <p:nvPr/>
          </p:nvSpPr>
          <p:spPr bwMode="auto">
            <a:xfrm>
              <a:off x="816" y="2688"/>
              <a:ext cx="1200"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0" name="Line 34"/>
            <p:cNvSpPr>
              <a:spLocks noChangeShapeType="1"/>
            </p:cNvSpPr>
            <p:nvPr/>
          </p:nvSpPr>
          <p:spPr bwMode="auto">
            <a:xfrm>
              <a:off x="1968" y="2688"/>
              <a:ext cx="48"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1" name="Line 35"/>
            <p:cNvSpPr>
              <a:spLocks noChangeShapeType="1"/>
            </p:cNvSpPr>
            <p:nvPr/>
          </p:nvSpPr>
          <p:spPr bwMode="auto">
            <a:xfrm>
              <a:off x="2016" y="3648"/>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2" name="Line 36"/>
            <p:cNvSpPr>
              <a:spLocks noChangeShapeType="1"/>
            </p:cNvSpPr>
            <p:nvPr/>
          </p:nvSpPr>
          <p:spPr bwMode="auto">
            <a:xfrm flipV="1">
              <a:off x="3120" y="2688"/>
              <a:ext cx="1056"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3" name="Line 37"/>
            <p:cNvSpPr>
              <a:spLocks noChangeShapeType="1"/>
            </p:cNvSpPr>
            <p:nvPr/>
          </p:nvSpPr>
          <p:spPr bwMode="auto">
            <a:xfrm>
              <a:off x="3024" y="2688"/>
              <a:ext cx="96" cy="1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4" name="Line 38"/>
            <p:cNvSpPr>
              <a:spLocks noChangeShapeType="1"/>
            </p:cNvSpPr>
            <p:nvPr/>
          </p:nvSpPr>
          <p:spPr bwMode="auto">
            <a:xfrm>
              <a:off x="1968" y="2688"/>
              <a:ext cx="10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5" name="Line 39"/>
            <p:cNvSpPr>
              <a:spLocks noChangeShapeType="1"/>
            </p:cNvSpPr>
            <p:nvPr/>
          </p:nvSpPr>
          <p:spPr bwMode="auto">
            <a:xfrm>
              <a:off x="1920" y="1776"/>
              <a:ext cx="1104"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6" name="Line 40"/>
            <p:cNvSpPr>
              <a:spLocks noChangeShapeType="1"/>
            </p:cNvSpPr>
            <p:nvPr/>
          </p:nvSpPr>
          <p:spPr bwMode="auto">
            <a:xfrm flipV="1">
              <a:off x="1920" y="1728"/>
              <a:ext cx="120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7" name="Line 41"/>
            <p:cNvSpPr>
              <a:spLocks noChangeShapeType="1"/>
            </p:cNvSpPr>
            <p:nvPr/>
          </p:nvSpPr>
          <p:spPr bwMode="auto">
            <a:xfrm flipH="1">
              <a:off x="3024" y="1728"/>
              <a:ext cx="96"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31118" name="Line 42"/>
            <p:cNvSpPr>
              <a:spLocks noChangeShapeType="1"/>
            </p:cNvSpPr>
            <p:nvPr/>
          </p:nvSpPr>
          <p:spPr bwMode="auto">
            <a:xfrm>
              <a:off x="3120" y="1776"/>
              <a:ext cx="1056"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grpSp>
      <p:sp>
        <p:nvSpPr>
          <p:cNvPr id="131077" name="Rectangle 43"/>
          <p:cNvSpPr>
            <a:spLocks noGrp="1" noChangeArrowheads="1"/>
          </p:cNvSpPr>
          <p:nvPr>
            <p:ph type="title"/>
          </p:nvPr>
        </p:nvSpPr>
        <p:spPr/>
        <p:txBody>
          <a:bodyPr/>
          <a:lstStyle/>
          <a:p>
            <a:pPr eaLnBrk="1" hangingPunct="1"/>
            <a:r>
              <a:rPr lang="en-US" altLang="en-US" dirty="0" smtClean="0"/>
              <a:t>Exercise solution</a:t>
            </a:r>
          </a:p>
        </p:txBody>
      </p:sp>
      <p:sp>
        <p:nvSpPr>
          <p:cNvPr id="131078" name="Text Box 44"/>
          <p:cNvSpPr txBox="1">
            <a:spLocks noChangeArrowheads="1"/>
          </p:cNvSpPr>
          <p:nvPr/>
        </p:nvSpPr>
        <p:spPr bwMode="auto">
          <a:xfrm>
            <a:off x="457200" y="17526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Use Dijkstra’s algorithm to find the length of a shortest path from </a:t>
            </a:r>
            <a:r>
              <a:rPr lang="en-US" altLang="en-US" b="0" i="1"/>
              <a:t>a</a:t>
            </a:r>
            <a:r>
              <a:rPr lang="en-US" altLang="en-US" b="0"/>
              <a:t> to </a:t>
            </a:r>
            <a:r>
              <a:rPr lang="en-US" altLang="en-US" b="0" i="1"/>
              <a:t>z</a:t>
            </a:r>
            <a:r>
              <a:rPr lang="en-US" altLang="en-US" b="0"/>
              <a:t>.</a:t>
            </a:r>
          </a:p>
        </p:txBody>
      </p:sp>
      <p:cxnSp>
        <p:nvCxnSpPr>
          <p:cNvPr id="3" name="Straight Connector 2"/>
          <p:cNvCxnSpPr>
            <a:stCxn id="131109" idx="0"/>
          </p:cNvCxnSpPr>
          <p:nvPr/>
        </p:nvCxnSpPr>
        <p:spPr>
          <a:xfrm flipV="1">
            <a:off x="1768475" y="3001964"/>
            <a:ext cx="1711665" cy="13969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1116" idx="0"/>
            <a:endCxn id="131116" idx="1"/>
          </p:cNvCxnSpPr>
          <p:nvPr/>
        </p:nvCxnSpPr>
        <p:spPr>
          <a:xfrm flipV="1">
            <a:off x="3521075" y="2874963"/>
            <a:ext cx="1905000" cy="76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31082" idx="6"/>
          </p:cNvCxnSpPr>
          <p:nvPr/>
        </p:nvCxnSpPr>
        <p:spPr>
          <a:xfrm flipH="1" flipV="1">
            <a:off x="5417547" y="2878683"/>
            <a:ext cx="1761128" cy="1520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2"/>
          </p:nvPr>
        </p:nvSpPr>
        <p:spPr>
          <a:xfrm>
            <a:off x="4500563" y="6492875"/>
            <a:ext cx="46672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l"/>
            <a:fld id="{67843DB6-F8FB-4AFB-B8B0-232ED36C7248}" type="slidenum">
              <a:rPr lang="en-US" altLang="en-US" sz="1000">
                <a:solidFill>
                  <a:schemeClr val="bg1"/>
                </a:solidFill>
                <a:cs typeface="Arial" panose="020B0604020202020204" pitchFamily="34" charset="0"/>
              </a:rPr>
              <a:pPr algn="l"/>
              <a:t>112</a:t>
            </a:fld>
            <a:endParaRPr lang="en-US" altLang="en-US" sz="1000">
              <a:solidFill>
                <a:schemeClr val="bg1"/>
              </a:solidFill>
              <a:cs typeface="Arial" panose="020B0604020202020204" pitchFamily="34" charset="0"/>
            </a:endParaRPr>
          </a:p>
        </p:txBody>
      </p:sp>
      <p:sp>
        <p:nvSpPr>
          <p:cNvPr id="132099" name="TextBox 4"/>
          <p:cNvSpPr txBox="1">
            <a:spLocks noChangeArrowheads="1"/>
          </p:cNvSpPr>
          <p:nvPr/>
        </p:nvSpPr>
        <p:spPr bwMode="auto">
          <a:xfrm>
            <a:off x="430213" y="1524000"/>
            <a:ext cx="87137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2000">
                <a:cs typeface="Arial" panose="020B0604020202020204" pitchFamily="34" charset="0"/>
              </a:rPr>
              <a:t>Q: Given a weighted digraph, find the shortest path from S to T, using Djikstra Algorithm. </a:t>
            </a:r>
          </a:p>
        </p:txBody>
      </p:sp>
      <p:pic>
        <p:nvPicPr>
          <p:cNvPr id="132100" name="Picture 1" descr="Screen Shot 2015-09-01 at 11.48.2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84363"/>
            <a:ext cx="66802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4"/>
          <p:cNvSpPr txBox="1">
            <a:spLocks noChangeArrowheads="1"/>
          </p:cNvSpPr>
          <p:nvPr/>
        </p:nvSpPr>
        <p:spPr bwMode="auto">
          <a:xfrm>
            <a:off x="533400" y="6019800"/>
            <a:ext cx="803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2000" b="0"/>
              <a:t>Note: Weights are arbitrary numbers (i.e., not necessarily distances). </a:t>
            </a:r>
          </a:p>
        </p:txBody>
      </p:sp>
      <p:sp>
        <p:nvSpPr>
          <p:cNvPr id="132102" name="Rectangle 43"/>
          <p:cNvSpPr>
            <a:spLocks noGrp="1" noChangeArrowheads="1"/>
          </p:cNvSpPr>
          <p:nvPr>
            <p:ph type="title"/>
          </p:nvPr>
        </p:nvSpPr>
        <p:spPr/>
        <p:txBody>
          <a:bodyPr/>
          <a:lstStyle/>
          <a:p>
            <a:pPr eaLnBrk="1" hangingPunct="1"/>
            <a:r>
              <a:rPr lang="en-US" altLang="en-US" smtClean="0"/>
              <a:t>exercise</a:t>
            </a:r>
          </a:p>
        </p:txBody>
      </p:sp>
    </p:spTree>
    <p:extLst>
      <p:ext uri="{BB962C8B-B14F-4D97-AF65-F5344CB8AC3E}">
        <p14:creationId xmlns:p14="http://schemas.microsoft.com/office/powerpoint/2010/main" val="20093566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mtClean="0"/>
              <a:t>Exercise - Solution</a:t>
            </a:r>
            <a:endParaRPr lang="en-MY" altLang="en-US" smtClean="0"/>
          </a:p>
        </p:txBody>
      </p:sp>
      <p:graphicFrame>
        <p:nvGraphicFramePr>
          <p:cNvPr id="5" name="Content Placeholder 4"/>
          <p:cNvGraphicFramePr>
            <a:graphicFrameLocks noGrp="1"/>
          </p:cNvGraphicFramePr>
          <p:nvPr>
            <p:ph idx="1"/>
          </p:nvPr>
        </p:nvGraphicFramePr>
        <p:xfrm>
          <a:off x="457200" y="1600200"/>
          <a:ext cx="8289925" cy="3902072"/>
        </p:xfrm>
        <a:graphic>
          <a:graphicData uri="http://schemas.openxmlformats.org/drawingml/2006/table">
            <a:tbl>
              <a:tblPr firstRow="1" bandRow="1">
                <a:tableStyleId>{5C22544A-7EE6-4342-B048-85BDC9FD1C3A}</a:tableStyleId>
              </a:tblPr>
              <a:tblGrid>
                <a:gridCol w="290850">
                  <a:extLst>
                    <a:ext uri="{9D8B030D-6E8A-4147-A177-3AD203B41FA5}">
                      <a16:colId xmlns:a16="http://schemas.microsoft.com/office/drawing/2014/main" val="20000"/>
                    </a:ext>
                  </a:extLst>
                </a:gridCol>
                <a:gridCol w="1545697">
                  <a:extLst>
                    <a:ext uri="{9D8B030D-6E8A-4147-A177-3AD203B41FA5}">
                      <a16:colId xmlns:a16="http://schemas.microsoft.com/office/drawing/2014/main" val="20001"/>
                    </a:ext>
                  </a:extLst>
                </a:gridCol>
                <a:gridCol w="1684834">
                  <a:extLst>
                    <a:ext uri="{9D8B030D-6E8A-4147-A177-3AD203B41FA5}">
                      <a16:colId xmlns:a16="http://schemas.microsoft.com/office/drawing/2014/main" val="20002"/>
                    </a:ext>
                  </a:extLst>
                </a:gridCol>
                <a:gridCol w="582970">
                  <a:extLst>
                    <a:ext uri="{9D8B030D-6E8A-4147-A177-3AD203B41FA5}">
                      <a16:colId xmlns:a16="http://schemas.microsoft.com/office/drawing/2014/main" val="20003"/>
                    </a:ext>
                  </a:extLst>
                </a:gridCol>
                <a:gridCol w="613134">
                  <a:extLst>
                    <a:ext uri="{9D8B030D-6E8A-4147-A177-3AD203B41FA5}">
                      <a16:colId xmlns:a16="http://schemas.microsoft.com/office/drawing/2014/main" val="20004"/>
                    </a:ext>
                  </a:extLst>
                </a:gridCol>
                <a:gridCol w="603610">
                  <a:extLst>
                    <a:ext uri="{9D8B030D-6E8A-4147-A177-3AD203B41FA5}">
                      <a16:colId xmlns:a16="http://schemas.microsoft.com/office/drawing/2014/main" val="20005"/>
                    </a:ext>
                  </a:extLst>
                </a:gridCol>
                <a:gridCol w="595671">
                  <a:extLst>
                    <a:ext uri="{9D8B030D-6E8A-4147-A177-3AD203B41FA5}">
                      <a16:colId xmlns:a16="http://schemas.microsoft.com/office/drawing/2014/main" val="20006"/>
                    </a:ext>
                  </a:extLst>
                </a:gridCol>
                <a:gridCol w="619485">
                  <a:extLst>
                    <a:ext uri="{9D8B030D-6E8A-4147-A177-3AD203B41FA5}">
                      <a16:colId xmlns:a16="http://schemas.microsoft.com/office/drawing/2014/main" val="20007"/>
                    </a:ext>
                  </a:extLst>
                </a:gridCol>
                <a:gridCol w="586146">
                  <a:extLst>
                    <a:ext uri="{9D8B030D-6E8A-4147-A177-3AD203B41FA5}">
                      <a16:colId xmlns:a16="http://schemas.microsoft.com/office/drawing/2014/main" val="20008"/>
                    </a:ext>
                  </a:extLst>
                </a:gridCol>
                <a:gridCol w="579795">
                  <a:extLst>
                    <a:ext uri="{9D8B030D-6E8A-4147-A177-3AD203B41FA5}">
                      <a16:colId xmlns:a16="http://schemas.microsoft.com/office/drawing/2014/main" val="20009"/>
                    </a:ext>
                  </a:extLst>
                </a:gridCol>
                <a:gridCol w="587733">
                  <a:extLst>
                    <a:ext uri="{9D8B030D-6E8A-4147-A177-3AD203B41FA5}">
                      <a16:colId xmlns:a16="http://schemas.microsoft.com/office/drawing/2014/main" val="20010"/>
                    </a:ext>
                  </a:extLst>
                </a:gridCol>
              </a:tblGrid>
              <a:tr h="396304">
                <a:tc>
                  <a:txBody>
                    <a:bodyPr/>
                    <a:lstStyle/>
                    <a:p>
                      <a:pPr algn="ctr"/>
                      <a:r>
                        <a:rPr lang="en-MY" sz="2000" dirty="0" err="1" smtClean="0"/>
                        <a:t>i</a:t>
                      </a:r>
                      <a:endParaRPr lang="en-MY" sz="2000" dirty="0"/>
                    </a:p>
                  </a:txBody>
                  <a:tcPr marL="91446" marR="91446" marT="45727" marB="45727"/>
                </a:tc>
                <a:tc>
                  <a:txBody>
                    <a:bodyPr/>
                    <a:lstStyle/>
                    <a:p>
                      <a:pPr algn="ctr"/>
                      <a:r>
                        <a:rPr lang="en-MY" sz="2000" dirty="0" smtClean="0"/>
                        <a:t>S</a:t>
                      </a:r>
                      <a:endParaRPr lang="en-MY" sz="2000" dirty="0"/>
                    </a:p>
                  </a:txBody>
                  <a:tcPr marL="91446" marR="91446" marT="45727" marB="45727"/>
                </a:tc>
                <a:tc>
                  <a:txBody>
                    <a:bodyPr/>
                    <a:lstStyle/>
                    <a:p>
                      <a:pPr algn="ctr"/>
                      <a:r>
                        <a:rPr lang="en-MY" sz="2000" dirty="0" smtClean="0"/>
                        <a:t>N</a:t>
                      </a:r>
                      <a:endParaRPr lang="en-MY" sz="2000" dirty="0"/>
                    </a:p>
                  </a:txBody>
                  <a:tcPr marL="91446" marR="91446" marT="45727" marB="45727"/>
                </a:tc>
                <a:tc>
                  <a:txBody>
                    <a:bodyPr/>
                    <a:lstStyle/>
                    <a:p>
                      <a:pPr algn="ctr"/>
                      <a:r>
                        <a:rPr lang="en-MY" sz="2000" dirty="0" smtClean="0"/>
                        <a:t>L(S)</a:t>
                      </a:r>
                      <a:endParaRPr lang="en-MY" sz="2000" dirty="0"/>
                    </a:p>
                  </a:txBody>
                  <a:tcPr marL="91446" marR="91446" marT="45727" marB="45727"/>
                </a:tc>
                <a:tc>
                  <a:txBody>
                    <a:bodyPr/>
                    <a:lstStyle/>
                    <a:p>
                      <a:pPr algn="ctr"/>
                      <a:r>
                        <a:rPr lang="en-MY" sz="2000" dirty="0" smtClean="0"/>
                        <a:t>L(A)</a:t>
                      </a:r>
                      <a:endParaRPr lang="en-MY" sz="2000" dirty="0"/>
                    </a:p>
                  </a:txBody>
                  <a:tcPr marL="91446" marR="91446" marT="45727" marB="45727"/>
                </a:tc>
                <a:tc>
                  <a:txBody>
                    <a:bodyPr/>
                    <a:lstStyle/>
                    <a:p>
                      <a:pPr algn="ctr"/>
                      <a:r>
                        <a:rPr lang="en-MY" sz="2000" dirty="0" smtClean="0"/>
                        <a:t>L(B)</a:t>
                      </a:r>
                      <a:endParaRPr lang="en-MY" sz="2000" dirty="0"/>
                    </a:p>
                  </a:txBody>
                  <a:tcPr marL="91446" marR="91446" marT="45727" marB="45727"/>
                </a:tc>
                <a:tc>
                  <a:txBody>
                    <a:bodyPr/>
                    <a:lstStyle/>
                    <a:p>
                      <a:pPr algn="ctr"/>
                      <a:r>
                        <a:rPr lang="en-MY" sz="2000" dirty="0" smtClean="0"/>
                        <a:t>L(C)</a:t>
                      </a:r>
                      <a:endParaRPr lang="en-MY" sz="2000" dirty="0"/>
                    </a:p>
                  </a:txBody>
                  <a:tcPr marL="91446" marR="91446" marT="45727" marB="45727"/>
                </a:tc>
                <a:tc>
                  <a:txBody>
                    <a:bodyPr/>
                    <a:lstStyle/>
                    <a:p>
                      <a:pPr algn="ctr"/>
                      <a:r>
                        <a:rPr lang="en-MY" sz="2000" dirty="0" smtClean="0"/>
                        <a:t>L(D)</a:t>
                      </a:r>
                      <a:endParaRPr lang="en-MY" sz="2000" dirty="0"/>
                    </a:p>
                  </a:txBody>
                  <a:tcPr marL="91446" marR="91446" marT="45727" marB="45727"/>
                </a:tc>
                <a:tc>
                  <a:txBody>
                    <a:bodyPr/>
                    <a:lstStyle/>
                    <a:p>
                      <a:pPr algn="ctr"/>
                      <a:r>
                        <a:rPr lang="en-MY" sz="2000" dirty="0" smtClean="0"/>
                        <a:t>L(E)</a:t>
                      </a:r>
                      <a:endParaRPr lang="en-MY" sz="2000" dirty="0"/>
                    </a:p>
                  </a:txBody>
                  <a:tcPr marL="91446" marR="91446" marT="45727" marB="45727"/>
                </a:tc>
                <a:tc>
                  <a:txBody>
                    <a:bodyPr/>
                    <a:lstStyle/>
                    <a:p>
                      <a:pPr algn="ctr"/>
                      <a:r>
                        <a:rPr lang="en-MY" sz="2000" dirty="0" smtClean="0"/>
                        <a:t>L(F)</a:t>
                      </a:r>
                      <a:endParaRPr lang="en-MY" sz="2000" dirty="0"/>
                    </a:p>
                  </a:txBody>
                  <a:tcPr marL="91446" marR="91446" marT="45727" marB="45727"/>
                </a:tc>
                <a:tc>
                  <a:txBody>
                    <a:bodyPr/>
                    <a:lstStyle/>
                    <a:p>
                      <a:pPr algn="ctr"/>
                      <a:r>
                        <a:rPr lang="en-MY" sz="2000" dirty="0" smtClean="0"/>
                        <a:t>L(T)</a:t>
                      </a:r>
                      <a:endParaRPr lang="en-MY" sz="2000" dirty="0"/>
                    </a:p>
                  </a:txBody>
                  <a:tcPr marL="91446" marR="91446" marT="45727" marB="45727"/>
                </a:tc>
                <a:extLst>
                  <a:ext uri="{0D108BD9-81ED-4DB2-BD59-A6C34878D82A}">
                    <a16:rowId xmlns:a16="http://schemas.microsoft.com/office/drawing/2014/main" val="10000"/>
                  </a:ext>
                </a:extLst>
              </a:tr>
              <a:tr h="370900">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Ø</a:t>
                      </a:r>
                      <a:endParaRPr lang="en-MY" sz="1800" dirty="0"/>
                    </a:p>
                  </a:txBody>
                  <a:tcPr marL="91446" marR="91446" marT="45727" marB="45727"/>
                </a:tc>
                <a:tc>
                  <a:txBody>
                    <a:bodyPr/>
                    <a:lstStyle/>
                    <a:p>
                      <a:pPr algn="ctr"/>
                      <a:r>
                        <a:rPr lang="en-MY" sz="1800" dirty="0" smtClean="0"/>
                        <a:t>{S,A,B,C,D,E,F,T}</a:t>
                      </a:r>
                      <a:endParaRPr lang="en-MY" sz="1800" dirty="0"/>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smtClean="0"/>
                        <a:t>∞</a:t>
                      </a:r>
                      <a:endParaRPr lang="en-MY" sz="1800" dirty="0"/>
                    </a:p>
                  </a:txBody>
                  <a:tcPr marL="91446" marR="91446" marT="45727" marB="45727"/>
                </a:tc>
                <a:tc>
                  <a:txBody>
                    <a:bodyPr/>
                    <a:lstStyle/>
                    <a:p>
                      <a:pPr algn="ctr"/>
                      <a:r>
                        <a:rPr lang="en-MY" sz="1800" smtClean="0"/>
                        <a:t>∞</a:t>
                      </a:r>
                      <a:endParaRPr lang="en-MY" sz="1800" dirty="0"/>
                    </a:p>
                  </a:txBody>
                  <a:tcPr marL="91446" marR="91446" marT="45727" marB="45727"/>
                </a:tc>
                <a:tc>
                  <a:txBody>
                    <a:bodyPr/>
                    <a:lstStyle/>
                    <a:p>
                      <a:pPr algn="ctr"/>
                      <a:r>
                        <a:rPr lang="en-MY" sz="180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extLst>
                  <a:ext uri="{0D108BD9-81ED-4DB2-BD59-A6C34878D82A}">
                    <a16:rowId xmlns:a16="http://schemas.microsoft.com/office/drawing/2014/main" val="10001"/>
                  </a:ext>
                </a:extLst>
              </a:tr>
              <a:tr h="640184">
                <a:tc>
                  <a:txBody>
                    <a:bodyPr/>
                    <a:lstStyle/>
                    <a:p>
                      <a:pPr algn="ctr"/>
                      <a:r>
                        <a:rPr lang="en-MY" sz="1800" dirty="0" smtClean="0"/>
                        <a:t>1</a:t>
                      </a:r>
                      <a:endParaRPr lang="en-MY" sz="1800" dirty="0"/>
                    </a:p>
                  </a:txBody>
                  <a:tcPr marL="91446" marR="91446" marT="45727" marB="45727"/>
                </a:tc>
                <a:tc>
                  <a:txBody>
                    <a:bodyPr/>
                    <a:lstStyle/>
                    <a:p>
                      <a:pPr algn="ctr"/>
                      <a:r>
                        <a:rPr lang="en-MY" sz="1800" dirty="0" smtClean="0"/>
                        <a:t>{S}</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{A,B,C,D,E,F,T}</a:t>
                      </a:r>
                    </a:p>
                    <a:p>
                      <a:pPr algn="ctr"/>
                      <a:endParaRPr lang="en-MY" sz="1800" dirty="0"/>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extLst>
                  <a:ext uri="{0D108BD9-81ED-4DB2-BD59-A6C34878D82A}">
                    <a16:rowId xmlns:a16="http://schemas.microsoft.com/office/drawing/2014/main" val="10002"/>
                  </a:ext>
                </a:extLst>
              </a:tr>
              <a:tr h="370900">
                <a:tc>
                  <a:txBody>
                    <a:bodyPr/>
                    <a:lstStyle/>
                    <a:p>
                      <a:pPr algn="ctr"/>
                      <a:r>
                        <a:rPr lang="en-MY" sz="1800" dirty="0" smtClean="0"/>
                        <a:t>2</a:t>
                      </a:r>
                      <a:endParaRPr lang="en-MY" sz="1800" dirty="0"/>
                    </a:p>
                  </a:txBody>
                  <a:tcPr marL="91446" marR="91446" marT="45727" marB="45727"/>
                </a:tc>
                <a:tc>
                  <a:txBody>
                    <a:bodyPr/>
                    <a:lstStyle/>
                    <a:p>
                      <a:pPr algn="ctr"/>
                      <a:r>
                        <a:rPr lang="en-MY" sz="1800" dirty="0" smtClean="0"/>
                        <a:t>{S,A}</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{B,C,D,E,F,T}</a:t>
                      </a:r>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33</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extLst>
                  <a:ext uri="{0D108BD9-81ED-4DB2-BD59-A6C34878D82A}">
                    <a16:rowId xmlns:a16="http://schemas.microsoft.com/office/drawing/2014/main" val="10003"/>
                  </a:ext>
                </a:extLst>
              </a:tr>
              <a:tr h="370900">
                <a:tc>
                  <a:txBody>
                    <a:bodyPr/>
                    <a:lstStyle/>
                    <a:p>
                      <a:pPr algn="ctr"/>
                      <a:r>
                        <a:rPr lang="en-MY" sz="1800" dirty="0" smtClean="0"/>
                        <a:t>3</a:t>
                      </a:r>
                      <a:endParaRPr lang="en-MY" sz="1800" dirty="0"/>
                    </a:p>
                  </a:txBody>
                  <a:tcPr marL="91446" marR="91446" marT="45727" marB="45727"/>
                </a:tc>
                <a:tc>
                  <a:txBody>
                    <a:bodyPr/>
                    <a:lstStyle/>
                    <a:p>
                      <a:pPr algn="ctr"/>
                      <a:r>
                        <a:rPr lang="en-MY" sz="1800" dirty="0" smtClean="0"/>
                        <a:t>{S,A,B}</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{C,D,E,F,T}</a:t>
                      </a:r>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32</a:t>
                      </a:r>
                      <a:endParaRPr lang="en-MY" sz="1800" dirty="0"/>
                    </a:p>
                  </a:txBody>
                  <a:tcPr marL="91446" marR="91446" marT="45727" marB="45727"/>
                </a:tc>
                <a:tc>
                  <a:txBody>
                    <a:bodyPr/>
                    <a:lstStyle/>
                    <a:p>
                      <a:pPr algn="ctr"/>
                      <a:r>
                        <a:rPr lang="en-MY" sz="1800" dirty="0" smtClean="0"/>
                        <a:t>44</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tc>
                  <a:txBody>
                    <a:bodyPr/>
                    <a:lstStyle/>
                    <a:p>
                      <a:pPr algn="ctr"/>
                      <a:r>
                        <a:rPr lang="en-MY" sz="1800" dirty="0" smtClean="0"/>
                        <a:t>∞</a:t>
                      </a:r>
                      <a:endParaRPr lang="en-MY" sz="1800" dirty="0"/>
                    </a:p>
                  </a:txBody>
                  <a:tcPr marL="91446" marR="91446" marT="45727" marB="45727"/>
                </a:tc>
                <a:extLst>
                  <a:ext uri="{0D108BD9-81ED-4DB2-BD59-A6C34878D82A}">
                    <a16:rowId xmlns:a16="http://schemas.microsoft.com/office/drawing/2014/main" val="10004"/>
                  </a:ext>
                </a:extLst>
              </a:tr>
              <a:tr h="640184">
                <a:tc>
                  <a:txBody>
                    <a:bodyPr/>
                    <a:lstStyle/>
                    <a:p>
                      <a:pPr algn="ctr"/>
                      <a:r>
                        <a:rPr lang="en-MY" sz="1800" dirty="0" smtClean="0"/>
                        <a:t>4</a:t>
                      </a:r>
                      <a:endParaRPr lang="en-MY" sz="1800" dirty="0"/>
                    </a:p>
                  </a:txBody>
                  <a:tcPr marL="91446" marR="91446" marT="45727" marB="45727"/>
                </a:tc>
                <a:tc>
                  <a:txBody>
                    <a:bodyPr/>
                    <a:lstStyle/>
                    <a:p>
                      <a:pPr algn="ctr"/>
                      <a:r>
                        <a:rPr lang="en-MY" sz="1800" dirty="0" smtClean="0"/>
                        <a:t>{S,A,B,C}</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{D,E,F,T}</a:t>
                      </a:r>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32</a:t>
                      </a:r>
                      <a:endParaRPr lang="en-MY" sz="1800" dirty="0"/>
                    </a:p>
                  </a:txBody>
                  <a:tcPr marL="91446" marR="91446" marT="45727" marB="45727"/>
                </a:tc>
                <a:tc>
                  <a:txBody>
                    <a:bodyPr/>
                    <a:lstStyle/>
                    <a:p>
                      <a:pPr algn="ctr"/>
                      <a:r>
                        <a:rPr lang="en-MY" sz="1800" dirty="0" smtClean="0"/>
                        <a:t>35</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a:t>
                      </a:r>
                    </a:p>
                    <a:p>
                      <a:pPr algn="ctr"/>
                      <a:endParaRPr lang="en-MY" sz="1800" dirty="0"/>
                    </a:p>
                  </a:txBody>
                  <a:tcPr marL="91446" marR="91446" marT="45727" marB="45727"/>
                </a:tc>
                <a:tc>
                  <a:txBody>
                    <a:bodyPr/>
                    <a:lstStyle/>
                    <a:p>
                      <a:pPr algn="ctr"/>
                      <a:r>
                        <a:rPr lang="en-MY" sz="1800" dirty="0" smtClean="0"/>
                        <a:t>59</a:t>
                      </a:r>
                      <a:endParaRPr lang="en-MY" sz="1800" dirty="0"/>
                    </a:p>
                  </a:txBody>
                  <a:tcPr marL="91446" marR="91446" marT="45727" marB="45727"/>
                </a:tc>
                <a:extLst>
                  <a:ext uri="{0D108BD9-81ED-4DB2-BD59-A6C34878D82A}">
                    <a16:rowId xmlns:a16="http://schemas.microsoft.com/office/drawing/2014/main" val="10005"/>
                  </a:ext>
                </a:extLst>
              </a:tr>
              <a:tr h="370900">
                <a:tc>
                  <a:txBody>
                    <a:bodyPr/>
                    <a:lstStyle/>
                    <a:p>
                      <a:pPr algn="ctr"/>
                      <a:r>
                        <a:rPr lang="en-MY" sz="1800" dirty="0" smtClean="0"/>
                        <a:t>5</a:t>
                      </a:r>
                      <a:endParaRPr lang="en-MY" sz="1800" dirty="0"/>
                    </a:p>
                  </a:txBody>
                  <a:tcPr marL="91446" marR="91446" marT="45727" marB="45727"/>
                </a:tc>
                <a:tc>
                  <a:txBody>
                    <a:bodyPr/>
                    <a:lstStyle/>
                    <a:p>
                      <a:pPr algn="ctr"/>
                      <a:r>
                        <a:rPr lang="en-MY" sz="1800" dirty="0" smtClean="0"/>
                        <a:t>{S,A,B,C,D}</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{E,F,T}</a:t>
                      </a:r>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32</a:t>
                      </a:r>
                      <a:endParaRPr lang="en-MY" sz="1800" dirty="0"/>
                    </a:p>
                  </a:txBody>
                  <a:tcPr marL="91446" marR="91446" marT="45727" marB="45727"/>
                </a:tc>
                <a:tc>
                  <a:txBody>
                    <a:bodyPr/>
                    <a:lstStyle/>
                    <a:p>
                      <a:pPr algn="ctr"/>
                      <a:r>
                        <a:rPr lang="en-MY" sz="1800" dirty="0" smtClean="0"/>
                        <a:t>34</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a:t>
                      </a:r>
                    </a:p>
                  </a:txBody>
                  <a:tcPr marL="91446" marR="91446" marT="45727" marB="45727"/>
                </a:tc>
                <a:tc>
                  <a:txBody>
                    <a:bodyPr/>
                    <a:lstStyle/>
                    <a:p>
                      <a:pPr algn="ctr"/>
                      <a:r>
                        <a:rPr lang="en-MY" sz="1800" dirty="0" smtClean="0"/>
                        <a:t>51</a:t>
                      </a:r>
                      <a:endParaRPr lang="en-MY" sz="1800" dirty="0"/>
                    </a:p>
                  </a:txBody>
                  <a:tcPr marL="91446" marR="91446" marT="45727" marB="45727"/>
                </a:tc>
                <a:extLst>
                  <a:ext uri="{0D108BD9-81ED-4DB2-BD59-A6C34878D82A}">
                    <a16:rowId xmlns:a16="http://schemas.microsoft.com/office/drawing/2014/main" val="10006"/>
                  </a:ext>
                </a:extLst>
              </a:tr>
              <a:tr h="370900">
                <a:tc>
                  <a:txBody>
                    <a:bodyPr/>
                    <a:lstStyle/>
                    <a:p>
                      <a:pPr algn="ctr"/>
                      <a:r>
                        <a:rPr lang="en-MY" sz="1800" dirty="0" smtClean="0"/>
                        <a:t>6</a:t>
                      </a:r>
                      <a:endParaRPr lang="en-MY" sz="1800" dirty="0"/>
                    </a:p>
                  </a:txBody>
                  <a:tcPr marL="91446" marR="91446" marT="45727" marB="45727"/>
                </a:tc>
                <a:tc>
                  <a:txBody>
                    <a:bodyPr/>
                    <a:lstStyle/>
                    <a:p>
                      <a:pPr algn="ctr"/>
                      <a:r>
                        <a:rPr lang="en-MY" sz="1800" dirty="0" smtClean="0"/>
                        <a:t>{S,A,B,C,D,E}</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{F,T}</a:t>
                      </a:r>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32</a:t>
                      </a:r>
                      <a:endParaRPr lang="en-MY" sz="1800" dirty="0"/>
                    </a:p>
                  </a:txBody>
                  <a:tcPr marL="91446" marR="91446" marT="45727" marB="45727"/>
                </a:tc>
                <a:tc>
                  <a:txBody>
                    <a:bodyPr/>
                    <a:lstStyle/>
                    <a:p>
                      <a:pPr algn="ctr"/>
                      <a:r>
                        <a:rPr lang="en-MY" sz="1800" dirty="0" smtClean="0"/>
                        <a:t>34</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45</a:t>
                      </a:r>
                    </a:p>
                  </a:txBody>
                  <a:tcPr marL="91446" marR="91446" marT="45727" marB="45727"/>
                </a:tc>
                <a:tc>
                  <a:txBody>
                    <a:bodyPr/>
                    <a:lstStyle/>
                    <a:p>
                      <a:pPr algn="ctr"/>
                      <a:r>
                        <a:rPr lang="en-MY" sz="1800" dirty="0" smtClean="0"/>
                        <a:t>40</a:t>
                      </a:r>
                      <a:endParaRPr lang="en-MY" sz="1800" dirty="0"/>
                    </a:p>
                  </a:txBody>
                  <a:tcPr marL="91446" marR="91446" marT="45727" marB="45727"/>
                </a:tc>
                <a:extLst>
                  <a:ext uri="{0D108BD9-81ED-4DB2-BD59-A6C34878D82A}">
                    <a16:rowId xmlns:a16="http://schemas.microsoft.com/office/drawing/2014/main" val="10007"/>
                  </a:ext>
                </a:extLst>
              </a:tr>
              <a:tr h="370900">
                <a:tc>
                  <a:txBody>
                    <a:bodyPr/>
                    <a:lstStyle/>
                    <a:p>
                      <a:pPr algn="ctr"/>
                      <a:r>
                        <a:rPr lang="en-MY" sz="1800" dirty="0" smtClean="0"/>
                        <a:t>7</a:t>
                      </a:r>
                      <a:endParaRPr lang="en-MY" sz="1800" dirty="0"/>
                    </a:p>
                  </a:txBody>
                  <a:tcPr marL="91446" marR="91446" marT="45727" marB="45727"/>
                </a:tc>
                <a:tc>
                  <a:txBody>
                    <a:bodyPr/>
                    <a:lstStyle/>
                    <a:p>
                      <a:pPr algn="ctr"/>
                      <a:r>
                        <a:rPr lang="en-MY" sz="1800" dirty="0" smtClean="0"/>
                        <a:t>{S,A,B,C,D,E,T}</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{F}</a:t>
                      </a:r>
                    </a:p>
                  </a:txBody>
                  <a:tcPr marL="91446" marR="91446" marT="45727" marB="45727"/>
                </a:tc>
                <a:tc>
                  <a:txBody>
                    <a:bodyPr/>
                    <a:lstStyle/>
                    <a:p>
                      <a:pPr algn="ctr"/>
                      <a:r>
                        <a:rPr lang="en-MY" sz="1800" dirty="0" smtClean="0"/>
                        <a:t>0</a:t>
                      </a:r>
                      <a:endParaRPr lang="en-MY" sz="1800" dirty="0"/>
                    </a:p>
                  </a:txBody>
                  <a:tcPr marL="91446" marR="91446" marT="45727" marB="45727"/>
                </a:tc>
                <a:tc>
                  <a:txBody>
                    <a:bodyPr/>
                    <a:lstStyle/>
                    <a:p>
                      <a:pPr algn="ctr"/>
                      <a:r>
                        <a:rPr lang="en-MY" sz="1800" dirty="0" smtClean="0"/>
                        <a:t>9</a:t>
                      </a:r>
                      <a:endParaRPr lang="en-MY" sz="1800" dirty="0"/>
                    </a:p>
                  </a:txBody>
                  <a:tcPr marL="91446" marR="91446" marT="45727" marB="45727"/>
                </a:tc>
                <a:tc>
                  <a:txBody>
                    <a:bodyPr/>
                    <a:lstStyle/>
                    <a:p>
                      <a:pPr algn="ctr"/>
                      <a:r>
                        <a:rPr lang="en-MY" sz="1800" dirty="0" smtClean="0"/>
                        <a:t>14</a:t>
                      </a:r>
                      <a:endParaRPr lang="en-MY" sz="1800" dirty="0"/>
                    </a:p>
                  </a:txBody>
                  <a:tcPr marL="91446" marR="91446" marT="45727" marB="45727"/>
                </a:tc>
                <a:tc>
                  <a:txBody>
                    <a:bodyPr/>
                    <a:lstStyle/>
                    <a:p>
                      <a:pPr algn="ctr"/>
                      <a:r>
                        <a:rPr lang="en-MY" sz="1800" dirty="0" smtClean="0"/>
                        <a:t>15</a:t>
                      </a:r>
                      <a:endParaRPr lang="en-MY" sz="1800" dirty="0"/>
                    </a:p>
                  </a:txBody>
                  <a:tcPr marL="91446" marR="91446" marT="45727" marB="45727"/>
                </a:tc>
                <a:tc>
                  <a:txBody>
                    <a:bodyPr/>
                    <a:lstStyle/>
                    <a:p>
                      <a:pPr algn="ctr"/>
                      <a:r>
                        <a:rPr lang="en-MY" sz="1800" dirty="0" smtClean="0"/>
                        <a:t>32</a:t>
                      </a:r>
                      <a:endParaRPr lang="en-MY" sz="1800" dirty="0"/>
                    </a:p>
                  </a:txBody>
                  <a:tcPr marL="91446" marR="91446" marT="45727" marB="45727"/>
                </a:tc>
                <a:tc>
                  <a:txBody>
                    <a:bodyPr/>
                    <a:lstStyle/>
                    <a:p>
                      <a:pPr algn="ctr"/>
                      <a:r>
                        <a:rPr lang="en-MY" sz="1800" dirty="0" smtClean="0"/>
                        <a:t>34</a:t>
                      </a:r>
                      <a:endParaRPr lang="en-MY" sz="1800" dirty="0"/>
                    </a:p>
                  </a:txBody>
                  <a:tcPr marL="91446" marR="91446"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45</a:t>
                      </a:r>
                    </a:p>
                  </a:txBody>
                  <a:tcPr marL="91446" marR="91446" marT="45727" marB="45727"/>
                </a:tc>
                <a:tc>
                  <a:txBody>
                    <a:bodyPr/>
                    <a:lstStyle/>
                    <a:p>
                      <a:pPr algn="ctr"/>
                      <a:r>
                        <a:rPr lang="en-MY" sz="1800" dirty="0" smtClean="0"/>
                        <a:t>40</a:t>
                      </a:r>
                      <a:endParaRPr lang="en-MY" sz="1800" dirty="0"/>
                    </a:p>
                  </a:txBody>
                  <a:tcPr marL="91446" marR="91446" marT="45727" marB="45727"/>
                </a:tc>
                <a:extLst>
                  <a:ext uri="{0D108BD9-81ED-4DB2-BD59-A6C34878D82A}">
                    <a16:rowId xmlns:a16="http://schemas.microsoft.com/office/drawing/2014/main" val="10008"/>
                  </a:ext>
                </a:extLst>
              </a:tr>
            </a:tbl>
          </a:graphicData>
        </a:graphic>
      </p:graphicFrame>
      <p:sp>
        <p:nvSpPr>
          <p:cNvPr id="12402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C017562-FAEA-445B-9566-ADCD43E40A18}" type="slidenum">
              <a:rPr lang="en-US" altLang="en-US">
                <a:solidFill>
                  <a:srgbClr val="898989"/>
                </a:solidFill>
              </a:rPr>
              <a:pPr eaLnBrk="1" hangingPunct="1"/>
              <a:t>113</a:t>
            </a:fld>
            <a:endParaRPr lang="en-US" altLang="en-US">
              <a:solidFill>
                <a:srgbClr val="898989"/>
              </a:solidFill>
            </a:endParaRPr>
          </a:p>
        </p:txBody>
      </p:sp>
    </p:spTree>
    <p:extLst>
      <p:ext uri="{BB962C8B-B14F-4D97-AF65-F5344CB8AC3E}">
        <p14:creationId xmlns:p14="http://schemas.microsoft.com/office/powerpoint/2010/main" val="11411125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bwMode="auto">
          <a:xfrm>
            <a:off x="4500563" y="6492875"/>
            <a:ext cx="4667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eaLnBrk="1" hangingPunct="1"/>
            <a:fld id="{F73C166F-3994-4CB5-9481-8B173F2A9129}" type="slidenum">
              <a:rPr lang="en-US" altLang="en-US">
                <a:solidFill>
                  <a:srgbClr val="898989"/>
                </a:solidFill>
              </a:rPr>
              <a:pPr algn="l" eaLnBrk="1" hangingPunct="1"/>
              <a:t>114</a:t>
            </a:fld>
            <a:endParaRPr lang="en-US" altLang="en-US">
              <a:solidFill>
                <a:srgbClr val="898989"/>
              </a:solidFill>
            </a:endParaRPr>
          </a:p>
        </p:txBody>
      </p:sp>
      <p:sp>
        <p:nvSpPr>
          <p:cNvPr id="3" name="Title 1"/>
          <p:cNvSpPr txBox="1">
            <a:spLocks/>
          </p:cNvSpPr>
          <p:nvPr/>
        </p:nvSpPr>
        <p:spPr bwMode="auto">
          <a:xfrm>
            <a:off x="2339975" y="274638"/>
            <a:ext cx="6346825" cy="706437"/>
          </a:xfrm>
          <a:prstGeom prst="rect">
            <a:avLst/>
          </a:prstGeom>
          <a:extLst>
            <a:ext uri="{FAA26D3D-D897-4be2-8F04-BA451C77F1D7}"/>
          </a:extLst>
        </p:spPr>
        <p:style>
          <a:lnRef idx="2">
            <a:schemeClr val="accent4"/>
          </a:lnRef>
          <a:fillRef idx="1">
            <a:schemeClr val="lt1"/>
          </a:fillRef>
          <a:effectRef idx="0">
            <a:schemeClr val="accent4"/>
          </a:effectRef>
          <a:fontRef idx="minor">
            <a:schemeClr val="dk1"/>
          </a:fontRef>
        </p:style>
        <p:txBody>
          <a:bodyPr anchor="ctr"/>
          <a:lstStyle>
            <a:lvl1pPr algn="ctr" rtl="0" eaLnBrk="0" fontAlgn="base" hangingPunct="0">
              <a:spcBef>
                <a:spcPct val="0"/>
              </a:spcBef>
              <a:spcAft>
                <a:spcPct val="0"/>
              </a:spcAft>
              <a:defRPr sz="3600" kern="1200">
                <a:solidFill>
                  <a:schemeClr val="dk1"/>
                </a:solidFill>
                <a:latin typeface="+mn-lt"/>
                <a:ea typeface="+mn-ea"/>
                <a:cs typeface="+mn-cs"/>
              </a:defRPr>
            </a:lvl1pPr>
            <a:lvl2pPr algn="ctr" rtl="0" eaLnBrk="0" fontAlgn="base" hangingPunct="0">
              <a:spcBef>
                <a:spcPct val="0"/>
              </a:spcBef>
              <a:spcAft>
                <a:spcPct val="0"/>
              </a:spcAft>
              <a:defRPr sz="3600">
                <a:solidFill>
                  <a:schemeClr val="dk1"/>
                </a:solidFill>
                <a:latin typeface="+mn-lt"/>
                <a:ea typeface="+mn-ea"/>
                <a:cs typeface="+mn-cs"/>
              </a:defRPr>
            </a:lvl2pPr>
            <a:lvl3pPr algn="ctr" rtl="0" eaLnBrk="0" fontAlgn="base" hangingPunct="0">
              <a:spcBef>
                <a:spcPct val="0"/>
              </a:spcBef>
              <a:spcAft>
                <a:spcPct val="0"/>
              </a:spcAft>
              <a:defRPr sz="3600">
                <a:solidFill>
                  <a:schemeClr val="dk1"/>
                </a:solidFill>
                <a:latin typeface="+mn-lt"/>
                <a:ea typeface="+mn-ea"/>
                <a:cs typeface="+mn-cs"/>
              </a:defRPr>
            </a:lvl3pPr>
            <a:lvl4pPr algn="ctr" rtl="0" eaLnBrk="0" fontAlgn="base" hangingPunct="0">
              <a:spcBef>
                <a:spcPct val="0"/>
              </a:spcBef>
              <a:spcAft>
                <a:spcPct val="0"/>
              </a:spcAft>
              <a:defRPr sz="3600">
                <a:solidFill>
                  <a:schemeClr val="dk1"/>
                </a:solidFill>
                <a:latin typeface="+mn-lt"/>
                <a:ea typeface="+mn-ea"/>
                <a:cs typeface="+mn-cs"/>
              </a:defRPr>
            </a:lvl4pPr>
            <a:lvl5pPr algn="ctr" rtl="0" eaLnBrk="0" fontAlgn="base" hangingPunct="0">
              <a:spcBef>
                <a:spcPct val="0"/>
              </a:spcBef>
              <a:spcAft>
                <a:spcPct val="0"/>
              </a:spcAft>
              <a:defRPr sz="3600">
                <a:solidFill>
                  <a:schemeClr val="dk1"/>
                </a:solidFill>
                <a:latin typeface="+mn-lt"/>
                <a:ea typeface="+mn-ea"/>
                <a:cs typeface="+mn-cs"/>
              </a:defRPr>
            </a:lvl5pPr>
            <a:lvl6pPr marL="457200" algn="ctr" rtl="0" fontAlgn="base">
              <a:spcBef>
                <a:spcPct val="0"/>
              </a:spcBef>
              <a:spcAft>
                <a:spcPct val="0"/>
              </a:spcAft>
              <a:defRPr sz="3600">
                <a:solidFill>
                  <a:schemeClr val="dk1"/>
                </a:solidFill>
                <a:latin typeface="+mn-lt"/>
                <a:ea typeface="+mn-ea"/>
                <a:cs typeface="+mn-cs"/>
              </a:defRPr>
            </a:lvl6pPr>
            <a:lvl7pPr marL="914400" algn="ctr" rtl="0" fontAlgn="base">
              <a:spcBef>
                <a:spcPct val="0"/>
              </a:spcBef>
              <a:spcAft>
                <a:spcPct val="0"/>
              </a:spcAft>
              <a:defRPr sz="3600">
                <a:solidFill>
                  <a:schemeClr val="dk1"/>
                </a:solidFill>
                <a:latin typeface="+mn-lt"/>
                <a:ea typeface="+mn-ea"/>
                <a:cs typeface="+mn-cs"/>
              </a:defRPr>
            </a:lvl7pPr>
            <a:lvl8pPr marL="1371600" algn="ctr" rtl="0" fontAlgn="base">
              <a:spcBef>
                <a:spcPct val="0"/>
              </a:spcBef>
              <a:spcAft>
                <a:spcPct val="0"/>
              </a:spcAft>
              <a:defRPr sz="3600">
                <a:solidFill>
                  <a:schemeClr val="dk1"/>
                </a:solidFill>
                <a:latin typeface="+mn-lt"/>
                <a:ea typeface="+mn-ea"/>
                <a:cs typeface="+mn-cs"/>
              </a:defRPr>
            </a:lvl8pPr>
            <a:lvl9pPr marL="1828800" algn="ctr" rtl="0" fontAlgn="base">
              <a:spcBef>
                <a:spcPct val="0"/>
              </a:spcBef>
              <a:spcAft>
                <a:spcPct val="0"/>
              </a:spcAft>
              <a:defRPr sz="3600">
                <a:solidFill>
                  <a:schemeClr val="dk1"/>
                </a:solidFill>
                <a:latin typeface="+mn-lt"/>
                <a:ea typeface="+mn-ea"/>
                <a:cs typeface="+mn-cs"/>
              </a:defRPr>
            </a:lvl9pPr>
          </a:lstStyle>
          <a:p>
            <a:pPr>
              <a:defRPr/>
            </a:pPr>
            <a:r>
              <a:rPr lang="en-US" dirty="0" smtClean="0"/>
              <a:t>Exercise Solution  </a:t>
            </a:r>
            <a:endParaRPr lang="en-US" sz="2000" dirty="0"/>
          </a:p>
        </p:txBody>
      </p:sp>
      <p:sp>
        <p:nvSpPr>
          <p:cNvPr id="124932" name="TextBox 4"/>
          <p:cNvSpPr txBox="1">
            <a:spLocks noChangeArrowheads="1"/>
          </p:cNvSpPr>
          <p:nvPr/>
        </p:nvSpPr>
        <p:spPr bwMode="auto">
          <a:xfrm>
            <a:off x="322263" y="1341438"/>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latin typeface="Arial" panose="020B0604020202020204" pitchFamily="34" charset="0"/>
                <a:cs typeface="Arial" panose="020B0604020202020204" pitchFamily="34" charset="0"/>
              </a:rPr>
              <a:t>The shortest path from </a:t>
            </a:r>
            <a:r>
              <a:rPr lang="en-US" altLang="en-US" sz="2000" b="1">
                <a:latin typeface="Arial" panose="020B0604020202020204" pitchFamily="34" charset="0"/>
                <a:cs typeface="Arial" panose="020B0604020202020204" pitchFamily="34" charset="0"/>
              </a:rPr>
              <a:t>S</a:t>
            </a:r>
            <a:r>
              <a:rPr lang="en-US" altLang="en-US" sz="2000">
                <a:latin typeface="Arial" panose="020B0604020202020204" pitchFamily="34" charset="0"/>
                <a:cs typeface="Arial" panose="020B0604020202020204" pitchFamily="34" charset="0"/>
              </a:rPr>
              <a:t> to </a:t>
            </a:r>
            <a:r>
              <a:rPr lang="en-US" altLang="en-US" sz="2000" b="1">
                <a:latin typeface="Arial" panose="020B0604020202020204" pitchFamily="34" charset="0"/>
                <a:cs typeface="Arial" panose="020B0604020202020204" pitchFamily="34" charset="0"/>
              </a:rPr>
              <a:t>T</a:t>
            </a:r>
            <a:r>
              <a:rPr lang="en-US" altLang="en-US" sz="2000">
                <a:latin typeface="Arial" panose="020B0604020202020204" pitchFamily="34" charset="0"/>
                <a:cs typeface="Arial" panose="020B0604020202020204" pitchFamily="34" charset="0"/>
              </a:rPr>
              <a:t>, having weight 40, is S – B – D – E – T   </a:t>
            </a:r>
          </a:p>
        </p:txBody>
      </p:sp>
      <p:grpSp>
        <p:nvGrpSpPr>
          <p:cNvPr id="124933" name="Group 17"/>
          <p:cNvGrpSpPr>
            <a:grpSpLocks/>
          </p:cNvGrpSpPr>
          <p:nvPr/>
        </p:nvGrpSpPr>
        <p:grpSpPr bwMode="auto">
          <a:xfrm>
            <a:off x="539750" y="1884363"/>
            <a:ext cx="7112000" cy="4217987"/>
            <a:chOff x="539750" y="1884363"/>
            <a:chExt cx="7112000" cy="4217987"/>
          </a:xfrm>
        </p:grpSpPr>
        <p:pic>
          <p:nvPicPr>
            <p:cNvPr id="124934" name="Picture 1" descr="Screen Shot 2015-09-01 at 11.48.2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84363"/>
              <a:ext cx="66802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TextBox 4"/>
            <p:cNvSpPr txBox="1">
              <a:spLocks noChangeArrowheads="1"/>
            </p:cNvSpPr>
            <p:nvPr/>
          </p:nvSpPr>
          <p:spPr bwMode="auto">
            <a:xfrm>
              <a:off x="539750" y="5732463"/>
              <a:ext cx="6564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a:t>Note: Weights are arbitrary numbers (i.e., not necessarily distances). </a:t>
              </a:r>
            </a:p>
          </p:txBody>
        </p:sp>
        <p:cxnSp>
          <p:nvCxnSpPr>
            <p:cNvPr id="4" name="Straight Arrow Connector 3"/>
            <p:cNvCxnSpPr/>
            <p:nvPr/>
          </p:nvCxnSpPr>
          <p:spPr>
            <a:xfrm>
              <a:off x="1476375" y="3573463"/>
              <a:ext cx="158273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19475" y="2578100"/>
              <a:ext cx="3313113" cy="10080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92725" y="2636838"/>
              <a:ext cx="1511300" cy="12969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92725" y="3933825"/>
              <a:ext cx="1727200" cy="13668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00270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07950" y="706438"/>
            <a:ext cx="2746375" cy="5818187"/>
          </a:xfrm>
        </p:spPr>
        <p:txBody>
          <a:bodyPr/>
          <a:lstStyle/>
          <a:p>
            <a:r>
              <a:rPr lang="en-MY" altLang="en-US" smtClean="0"/>
              <a:t>Exercise</a:t>
            </a:r>
            <a:br>
              <a:rPr lang="en-MY" altLang="en-US" smtClean="0"/>
            </a:br>
            <a:r>
              <a:rPr lang="en-MY" altLang="en-US" smtClean="0"/>
              <a:t>Past Year 2015/2016</a:t>
            </a:r>
            <a:endParaRPr lang="en-GB" altLang="en-US" smtClean="0"/>
          </a:p>
        </p:txBody>
      </p:sp>
      <p:sp>
        <p:nvSpPr>
          <p:cNvPr id="1259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219977E-DC2A-41D9-A63A-544DFD946EBD}" type="slidenum">
              <a:rPr lang="en-US" altLang="en-US">
                <a:solidFill>
                  <a:srgbClr val="898989"/>
                </a:solidFill>
              </a:rPr>
              <a:pPr eaLnBrk="1" hangingPunct="1"/>
              <a:t>115</a:t>
            </a:fld>
            <a:endParaRPr lang="en-US" altLang="en-US">
              <a:solidFill>
                <a:srgbClr val="898989"/>
              </a:solidFill>
            </a:endParaRPr>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l="17747" t="28230" r="67952" b="7458"/>
          <a:stretch>
            <a:fillRect/>
          </a:stretch>
        </p:blipFill>
        <p:spPr bwMode="auto">
          <a:xfrm>
            <a:off x="3679825" y="15875"/>
            <a:ext cx="5408613"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0431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MY" altLang="en-US" smtClean="0"/>
              <a:t>Exercise Solution</a:t>
            </a:r>
            <a:br>
              <a:rPr lang="en-MY" altLang="en-US" smtClean="0"/>
            </a:br>
            <a:r>
              <a:rPr lang="en-MY" altLang="en-US" smtClean="0"/>
              <a:t>Past Year 2015/2016</a:t>
            </a:r>
          </a:p>
        </p:txBody>
      </p:sp>
      <p:graphicFrame>
        <p:nvGraphicFramePr>
          <p:cNvPr id="5" name="Content Placeholder 4"/>
          <p:cNvGraphicFramePr>
            <a:graphicFrameLocks noGrp="1"/>
          </p:cNvGraphicFramePr>
          <p:nvPr>
            <p:ph idx="1"/>
          </p:nvPr>
        </p:nvGraphicFramePr>
        <p:xfrm>
          <a:off x="179388" y="1628775"/>
          <a:ext cx="8793164" cy="4206877"/>
        </p:xfrm>
        <a:graphic>
          <a:graphicData uri="http://schemas.openxmlformats.org/drawingml/2006/table">
            <a:tbl>
              <a:tblPr firstRow="1" bandRow="1">
                <a:tableStyleId>{5C22544A-7EE6-4342-B048-85BDC9FD1C3A}</a:tableStyleId>
              </a:tblPr>
              <a:tblGrid>
                <a:gridCol w="270447">
                  <a:extLst>
                    <a:ext uri="{9D8B030D-6E8A-4147-A177-3AD203B41FA5}">
                      <a16:colId xmlns:a16="http://schemas.microsoft.com/office/drawing/2014/main" val="20000"/>
                    </a:ext>
                  </a:extLst>
                </a:gridCol>
                <a:gridCol w="1545592">
                  <a:extLst>
                    <a:ext uri="{9D8B030D-6E8A-4147-A177-3AD203B41FA5}">
                      <a16:colId xmlns:a16="http://schemas.microsoft.com/office/drawing/2014/main" val="20001"/>
                    </a:ext>
                  </a:extLst>
                </a:gridCol>
                <a:gridCol w="1769111">
                  <a:extLst>
                    <a:ext uri="{9D8B030D-6E8A-4147-A177-3AD203B41FA5}">
                      <a16:colId xmlns:a16="http://schemas.microsoft.com/office/drawing/2014/main" val="20002"/>
                    </a:ext>
                  </a:extLst>
                </a:gridCol>
                <a:gridCol w="660725">
                  <a:extLst>
                    <a:ext uri="{9D8B030D-6E8A-4147-A177-3AD203B41FA5}">
                      <a16:colId xmlns:a16="http://schemas.microsoft.com/office/drawing/2014/main" val="20003"/>
                    </a:ext>
                  </a:extLst>
                </a:gridCol>
                <a:gridCol w="649613">
                  <a:extLst>
                    <a:ext uri="{9D8B030D-6E8A-4147-A177-3AD203B41FA5}">
                      <a16:colId xmlns:a16="http://schemas.microsoft.com/office/drawing/2014/main" val="20004"/>
                    </a:ext>
                  </a:extLst>
                </a:gridCol>
                <a:gridCol w="641675">
                  <a:extLst>
                    <a:ext uri="{9D8B030D-6E8A-4147-A177-3AD203B41FA5}">
                      <a16:colId xmlns:a16="http://schemas.microsoft.com/office/drawing/2014/main" val="20005"/>
                    </a:ext>
                  </a:extLst>
                </a:gridCol>
                <a:gridCol w="667075">
                  <a:extLst>
                    <a:ext uri="{9D8B030D-6E8A-4147-A177-3AD203B41FA5}">
                      <a16:colId xmlns:a16="http://schemas.microsoft.com/office/drawing/2014/main" val="20006"/>
                    </a:ext>
                  </a:extLst>
                </a:gridCol>
                <a:gridCol w="630563">
                  <a:extLst>
                    <a:ext uri="{9D8B030D-6E8A-4147-A177-3AD203B41FA5}">
                      <a16:colId xmlns:a16="http://schemas.microsoft.com/office/drawing/2014/main" val="20007"/>
                    </a:ext>
                  </a:extLst>
                </a:gridCol>
                <a:gridCol w="622625">
                  <a:extLst>
                    <a:ext uri="{9D8B030D-6E8A-4147-A177-3AD203B41FA5}">
                      <a16:colId xmlns:a16="http://schemas.microsoft.com/office/drawing/2014/main" val="20008"/>
                    </a:ext>
                  </a:extLst>
                </a:gridCol>
                <a:gridCol w="668663">
                  <a:extLst>
                    <a:ext uri="{9D8B030D-6E8A-4147-A177-3AD203B41FA5}">
                      <a16:colId xmlns:a16="http://schemas.microsoft.com/office/drawing/2014/main" val="20009"/>
                    </a:ext>
                  </a:extLst>
                </a:gridCol>
                <a:gridCol w="667075">
                  <a:extLst>
                    <a:ext uri="{9D8B030D-6E8A-4147-A177-3AD203B41FA5}">
                      <a16:colId xmlns:a16="http://schemas.microsoft.com/office/drawing/2014/main" val="20010"/>
                    </a:ext>
                  </a:extLst>
                </a:gridCol>
              </a:tblGrid>
              <a:tr h="701063">
                <a:tc>
                  <a:txBody>
                    <a:bodyPr/>
                    <a:lstStyle/>
                    <a:p>
                      <a:pPr algn="ctr"/>
                      <a:r>
                        <a:rPr lang="en-MY" sz="2000" dirty="0" err="1" smtClean="0"/>
                        <a:t>i</a:t>
                      </a:r>
                      <a:endParaRPr lang="en-MY" sz="2000" dirty="0"/>
                    </a:p>
                  </a:txBody>
                  <a:tcPr marL="91445" marR="91445" marT="45728" marB="45728"/>
                </a:tc>
                <a:tc>
                  <a:txBody>
                    <a:bodyPr/>
                    <a:lstStyle/>
                    <a:p>
                      <a:pPr algn="ctr"/>
                      <a:r>
                        <a:rPr lang="en-MY" sz="2000" dirty="0" smtClean="0"/>
                        <a:t>S</a:t>
                      </a:r>
                      <a:endParaRPr lang="en-MY" sz="2000" dirty="0"/>
                    </a:p>
                  </a:txBody>
                  <a:tcPr marL="91445" marR="91445" marT="45728" marB="45728"/>
                </a:tc>
                <a:tc>
                  <a:txBody>
                    <a:bodyPr/>
                    <a:lstStyle/>
                    <a:p>
                      <a:pPr algn="ctr"/>
                      <a:r>
                        <a:rPr lang="en-MY" sz="2000" dirty="0" smtClean="0"/>
                        <a:t>N</a:t>
                      </a:r>
                      <a:endParaRPr lang="en-MY" sz="2000" dirty="0"/>
                    </a:p>
                  </a:txBody>
                  <a:tcPr marL="91445" marR="91445" marT="45728" marB="45728"/>
                </a:tc>
                <a:tc>
                  <a:txBody>
                    <a:bodyPr/>
                    <a:lstStyle/>
                    <a:p>
                      <a:pPr algn="ctr"/>
                      <a:r>
                        <a:rPr lang="en-MY" sz="2000" dirty="0" smtClean="0"/>
                        <a:t>L(A)</a:t>
                      </a:r>
                      <a:endParaRPr lang="en-MY" sz="2000" dirty="0"/>
                    </a:p>
                  </a:txBody>
                  <a:tcPr marL="91445" marR="91445" marT="45728" marB="45728"/>
                </a:tc>
                <a:tc>
                  <a:txBody>
                    <a:bodyPr/>
                    <a:lstStyle/>
                    <a:p>
                      <a:pPr algn="ctr"/>
                      <a:r>
                        <a:rPr lang="en-MY" sz="2000" dirty="0" smtClean="0"/>
                        <a:t>L(B)</a:t>
                      </a:r>
                      <a:endParaRPr lang="en-MY" sz="2000" dirty="0"/>
                    </a:p>
                  </a:txBody>
                  <a:tcPr marL="91445" marR="91445" marT="45728" marB="45728"/>
                </a:tc>
                <a:tc>
                  <a:txBody>
                    <a:bodyPr/>
                    <a:lstStyle/>
                    <a:p>
                      <a:pPr algn="ctr"/>
                      <a:r>
                        <a:rPr lang="en-MY" sz="2000" dirty="0" smtClean="0"/>
                        <a:t>L(C)</a:t>
                      </a:r>
                      <a:endParaRPr lang="en-MY" sz="2000" dirty="0"/>
                    </a:p>
                  </a:txBody>
                  <a:tcPr marL="91445" marR="91445" marT="45728" marB="45728"/>
                </a:tc>
                <a:tc>
                  <a:txBody>
                    <a:bodyPr/>
                    <a:lstStyle/>
                    <a:p>
                      <a:pPr algn="ctr"/>
                      <a:r>
                        <a:rPr lang="en-MY" sz="2000" dirty="0" smtClean="0"/>
                        <a:t>L(D)</a:t>
                      </a:r>
                      <a:endParaRPr lang="en-MY" sz="2000" dirty="0"/>
                    </a:p>
                  </a:txBody>
                  <a:tcPr marL="91445" marR="91445" marT="45728" marB="45728"/>
                </a:tc>
                <a:tc>
                  <a:txBody>
                    <a:bodyPr/>
                    <a:lstStyle/>
                    <a:p>
                      <a:pPr algn="ctr"/>
                      <a:r>
                        <a:rPr lang="en-MY" sz="2000" dirty="0" smtClean="0"/>
                        <a:t>L(E)</a:t>
                      </a:r>
                      <a:endParaRPr lang="en-MY" sz="2000" dirty="0"/>
                    </a:p>
                  </a:txBody>
                  <a:tcPr marL="91445" marR="91445" marT="45728" marB="45728"/>
                </a:tc>
                <a:tc>
                  <a:txBody>
                    <a:bodyPr/>
                    <a:lstStyle/>
                    <a:p>
                      <a:pPr algn="ctr"/>
                      <a:r>
                        <a:rPr lang="en-MY" sz="2000" dirty="0" smtClean="0"/>
                        <a:t>L(F)</a:t>
                      </a:r>
                      <a:endParaRPr lang="en-MY" sz="20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2000" dirty="0" smtClean="0"/>
                        <a:t>L(G)</a:t>
                      </a:r>
                    </a:p>
                    <a:p>
                      <a:pPr algn="ctr"/>
                      <a:endParaRPr lang="en-MY" sz="2000" b="0" dirty="0"/>
                    </a:p>
                  </a:txBody>
                  <a:tcPr marL="91445" marR="91445" marT="45728" marB="45728"/>
                </a:tc>
                <a:tc>
                  <a:txBody>
                    <a:bodyPr/>
                    <a:lstStyle/>
                    <a:p>
                      <a:pPr algn="ctr"/>
                      <a:r>
                        <a:rPr lang="en-MY" sz="2000" dirty="0" smtClean="0"/>
                        <a:t>L(H)</a:t>
                      </a:r>
                      <a:endParaRPr lang="en-MY" sz="2000" dirty="0"/>
                    </a:p>
                  </a:txBody>
                  <a:tcPr marL="91445" marR="91445" marT="45728" marB="45728"/>
                </a:tc>
                <a:extLst>
                  <a:ext uri="{0D108BD9-81ED-4DB2-BD59-A6C34878D82A}">
                    <a16:rowId xmlns:a16="http://schemas.microsoft.com/office/drawing/2014/main" val="10000"/>
                  </a:ext>
                </a:extLst>
              </a:tr>
              <a:tr h="370905">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Ø</a:t>
                      </a:r>
                      <a:endParaRPr lang="en-MY" sz="1800" dirty="0"/>
                    </a:p>
                  </a:txBody>
                  <a:tcPr marL="91445" marR="91445" marT="45728" marB="45728"/>
                </a:tc>
                <a:tc>
                  <a:txBody>
                    <a:bodyPr/>
                    <a:lstStyle/>
                    <a:p>
                      <a:pPr algn="ctr"/>
                      <a:r>
                        <a:rPr lang="en-MY" sz="1800" dirty="0" smtClean="0"/>
                        <a:t>{A,B,C,D,E,F,G,H}</a:t>
                      </a:r>
                      <a:endParaRPr lang="en-MY" sz="1800" dirty="0"/>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extLst>
                  <a:ext uri="{0D108BD9-81ED-4DB2-BD59-A6C34878D82A}">
                    <a16:rowId xmlns:a16="http://schemas.microsoft.com/office/drawing/2014/main" val="10001"/>
                  </a:ext>
                </a:extLst>
              </a:tr>
              <a:tr h="640192">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{A}</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{B,C,D,E,F,G,H}</a:t>
                      </a:r>
                    </a:p>
                    <a:p>
                      <a:pPr algn="ctr"/>
                      <a:endParaRPr lang="en-MY" sz="1800" dirty="0"/>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extLst>
                  <a:ext uri="{0D108BD9-81ED-4DB2-BD59-A6C34878D82A}">
                    <a16:rowId xmlns:a16="http://schemas.microsoft.com/office/drawing/2014/main" val="10002"/>
                  </a:ext>
                </a:extLst>
              </a:tr>
              <a:tr h="370905">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{A,B}</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{C,D,E,F,G,H}</a:t>
                      </a:r>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6</a:t>
                      </a:r>
                      <a:endParaRPr lang="en-MY" sz="1800" dirty="0"/>
                    </a:p>
                  </a:txBody>
                  <a:tcPr marL="91445" marR="91445" marT="45728" marB="45728"/>
                </a:tc>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extLst>
                  <a:ext uri="{0D108BD9-81ED-4DB2-BD59-A6C34878D82A}">
                    <a16:rowId xmlns:a16="http://schemas.microsoft.com/office/drawing/2014/main" val="10003"/>
                  </a:ext>
                </a:extLst>
              </a:tr>
              <a:tr h="370905">
                <a:tc>
                  <a:txBody>
                    <a:bodyPr/>
                    <a:lstStyle/>
                    <a:p>
                      <a:pPr algn="ctr"/>
                      <a:r>
                        <a:rPr lang="en-MY" sz="1800" dirty="0" smtClean="0"/>
                        <a:t>3</a:t>
                      </a:r>
                      <a:endParaRPr lang="en-MY" sz="1800" dirty="0"/>
                    </a:p>
                  </a:txBody>
                  <a:tcPr marL="91445" marR="91445" marT="45728" marB="45728"/>
                </a:tc>
                <a:tc>
                  <a:txBody>
                    <a:bodyPr/>
                    <a:lstStyle/>
                    <a:p>
                      <a:pPr algn="ctr"/>
                      <a:r>
                        <a:rPr lang="en-MY" sz="1800" dirty="0" smtClean="0"/>
                        <a:t>{A,B,C}</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{D,E,F,G,H}</a:t>
                      </a:r>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5</a:t>
                      </a:r>
                      <a:endParaRPr lang="en-MY" sz="1800" dirty="0"/>
                    </a:p>
                  </a:txBody>
                  <a:tcPr marL="91445" marR="91445" marT="45728" marB="45728"/>
                </a:tc>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6</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tc>
                  <a:txBody>
                    <a:bodyPr/>
                    <a:lstStyle/>
                    <a:p>
                      <a:pPr algn="ctr"/>
                      <a:r>
                        <a:rPr lang="en-MY" sz="1800" dirty="0" smtClean="0"/>
                        <a:t>∞</a:t>
                      </a:r>
                      <a:endParaRPr lang="en-MY" sz="1800" dirty="0"/>
                    </a:p>
                  </a:txBody>
                  <a:tcPr marL="91445" marR="91445" marT="45728" marB="45728"/>
                </a:tc>
                <a:extLst>
                  <a:ext uri="{0D108BD9-81ED-4DB2-BD59-A6C34878D82A}">
                    <a16:rowId xmlns:a16="http://schemas.microsoft.com/office/drawing/2014/main" val="10004"/>
                  </a:ext>
                </a:extLst>
              </a:tr>
              <a:tr h="640192">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{A,B,C,E}</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{D,F,G,H}</a:t>
                      </a:r>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5</a:t>
                      </a:r>
                      <a:endParaRPr lang="en-MY" sz="1800" dirty="0"/>
                    </a:p>
                  </a:txBody>
                  <a:tcPr marL="91445" marR="91445" marT="45728" marB="45728"/>
                </a:tc>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6</a:t>
                      </a:r>
                      <a:endParaRPr lang="en-MY" sz="1800" dirty="0"/>
                    </a:p>
                  </a:txBody>
                  <a:tcPr marL="91445" marR="91445" marT="45728" marB="45728"/>
                </a:tc>
                <a:tc>
                  <a:txBody>
                    <a:bodyPr/>
                    <a:lstStyle/>
                    <a:p>
                      <a:pPr algn="ctr"/>
                      <a:r>
                        <a:rPr lang="en-MY" sz="1800" dirty="0" smtClean="0"/>
                        <a:t>11</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extLst>
                  <a:ext uri="{0D108BD9-81ED-4DB2-BD59-A6C34878D82A}">
                    <a16:rowId xmlns:a16="http://schemas.microsoft.com/office/drawing/2014/main" val="10005"/>
                  </a:ext>
                </a:extLst>
              </a:tr>
              <a:tr h="370905">
                <a:tc>
                  <a:txBody>
                    <a:bodyPr/>
                    <a:lstStyle/>
                    <a:p>
                      <a:pPr algn="ctr"/>
                      <a:r>
                        <a:rPr lang="en-MY" sz="1800" dirty="0" smtClean="0"/>
                        <a:t>5</a:t>
                      </a:r>
                      <a:endParaRPr lang="en-MY" sz="1800" dirty="0"/>
                    </a:p>
                  </a:txBody>
                  <a:tcPr marL="91445" marR="91445" marT="45728" marB="45728"/>
                </a:tc>
                <a:tc>
                  <a:txBody>
                    <a:bodyPr/>
                    <a:lstStyle/>
                    <a:p>
                      <a:pPr algn="ctr"/>
                      <a:r>
                        <a:rPr lang="en-MY" sz="1800" dirty="0" smtClean="0"/>
                        <a:t>{A,B,C,E,D}</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{F,G,H}</a:t>
                      </a:r>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5</a:t>
                      </a:r>
                      <a:endParaRPr lang="en-MY" sz="1800" dirty="0"/>
                    </a:p>
                  </a:txBody>
                  <a:tcPr marL="91445" marR="91445" marT="45728" marB="45728"/>
                </a:tc>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6</a:t>
                      </a:r>
                      <a:endParaRPr lang="en-MY" sz="1800" dirty="0"/>
                    </a:p>
                  </a:txBody>
                  <a:tcPr marL="91445" marR="91445" marT="45728" marB="45728"/>
                </a:tc>
                <a:tc>
                  <a:txBody>
                    <a:bodyPr/>
                    <a:lstStyle/>
                    <a:p>
                      <a:pPr algn="ctr"/>
                      <a:r>
                        <a:rPr lang="en-MY" sz="1800" dirty="0" smtClean="0"/>
                        <a:t>11</a:t>
                      </a:r>
                      <a:endParaRPr lang="en-MY" sz="1800" dirty="0"/>
                    </a:p>
                  </a:txBody>
                  <a:tcPr marL="91445" marR="91445" marT="45728" marB="45728"/>
                </a:tc>
                <a:tc>
                  <a:txBody>
                    <a:bodyPr/>
                    <a:lstStyle/>
                    <a:p>
                      <a:pPr algn="ctr"/>
                      <a:r>
                        <a:rPr lang="en-MY" sz="1800" smtClean="0"/>
                        <a:t>∞</a:t>
                      </a:r>
                      <a:endParaRPr lang="en-MY" sz="1800" dirty="0"/>
                    </a:p>
                  </a:txBody>
                  <a:tcPr marL="91445" marR="91445" marT="45728" marB="45728"/>
                </a:tc>
                <a:extLst>
                  <a:ext uri="{0D108BD9-81ED-4DB2-BD59-A6C34878D82A}">
                    <a16:rowId xmlns:a16="http://schemas.microsoft.com/office/drawing/2014/main" val="10006"/>
                  </a:ext>
                </a:extLst>
              </a:tr>
              <a:tr h="370905">
                <a:tc>
                  <a:txBody>
                    <a:bodyPr/>
                    <a:lstStyle/>
                    <a:p>
                      <a:pPr algn="ctr"/>
                      <a:r>
                        <a:rPr lang="en-MY" sz="1800" dirty="0" smtClean="0"/>
                        <a:t>6</a:t>
                      </a:r>
                      <a:endParaRPr lang="en-MY" sz="1800" dirty="0"/>
                    </a:p>
                  </a:txBody>
                  <a:tcPr marL="91445" marR="91445" marT="45728" marB="45728"/>
                </a:tc>
                <a:tc>
                  <a:txBody>
                    <a:bodyPr/>
                    <a:lstStyle/>
                    <a:p>
                      <a:pPr algn="ctr"/>
                      <a:r>
                        <a:rPr lang="en-MY" sz="1800" dirty="0" smtClean="0"/>
                        <a:t>{A,B,C,E,D,F}</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{G,H}</a:t>
                      </a:r>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5</a:t>
                      </a:r>
                      <a:endParaRPr lang="en-MY" sz="1800" dirty="0"/>
                    </a:p>
                  </a:txBody>
                  <a:tcPr marL="91445" marR="91445" marT="45728" marB="45728"/>
                </a:tc>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6</a:t>
                      </a:r>
                      <a:endParaRPr lang="en-MY" sz="1800" dirty="0"/>
                    </a:p>
                  </a:txBody>
                  <a:tcPr marL="91445" marR="91445" marT="45728" marB="45728"/>
                </a:tc>
                <a:tc>
                  <a:txBody>
                    <a:bodyPr/>
                    <a:lstStyle/>
                    <a:p>
                      <a:pPr algn="ctr"/>
                      <a:r>
                        <a:rPr lang="en-MY" sz="1800" dirty="0" smtClean="0"/>
                        <a:t>11</a:t>
                      </a:r>
                      <a:endParaRPr lang="en-MY" sz="1800" dirty="0"/>
                    </a:p>
                  </a:txBody>
                  <a:tcPr marL="91445" marR="91445" marT="45728" marB="45728"/>
                </a:tc>
                <a:tc>
                  <a:txBody>
                    <a:bodyPr/>
                    <a:lstStyle/>
                    <a:p>
                      <a:pPr algn="ctr"/>
                      <a:r>
                        <a:rPr lang="en-MY" sz="1800" dirty="0" smtClean="0"/>
                        <a:t>8</a:t>
                      </a:r>
                      <a:endParaRPr lang="en-MY" sz="1800" dirty="0"/>
                    </a:p>
                  </a:txBody>
                  <a:tcPr marL="91445" marR="91445" marT="45728" marB="45728"/>
                </a:tc>
                <a:extLst>
                  <a:ext uri="{0D108BD9-81ED-4DB2-BD59-A6C34878D82A}">
                    <a16:rowId xmlns:a16="http://schemas.microsoft.com/office/drawing/2014/main" val="10007"/>
                  </a:ext>
                </a:extLst>
              </a:tr>
              <a:tr h="370905">
                <a:tc>
                  <a:txBody>
                    <a:bodyPr/>
                    <a:lstStyle/>
                    <a:p>
                      <a:pPr algn="ctr"/>
                      <a:r>
                        <a:rPr lang="en-MY" sz="1800" dirty="0" smtClean="0"/>
                        <a:t>7</a:t>
                      </a:r>
                      <a:endParaRPr lang="en-MY" sz="1800" dirty="0"/>
                    </a:p>
                  </a:txBody>
                  <a:tcPr marL="91445" marR="91445" marT="45728" marB="45728"/>
                </a:tc>
                <a:tc>
                  <a:txBody>
                    <a:bodyPr/>
                    <a:lstStyle/>
                    <a:p>
                      <a:pPr algn="ctr"/>
                      <a:r>
                        <a:rPr lang="en-MY" sz="1800" dirty="0" smtClean="0"/>
                        <a:t>{A,B,C,E,D,F,H}</a:t>
                      </a:r>
                      <a:endParaRPr lang="en-MY" sz="1800" dirty="0"/>
                    </a:p>
                  </a:txBody>
                  <a:tcPr marL="91445" marR="91445"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800" dirty="0" smtClean="0"/>
                        <a:t>{G}</a:t>
                      </a:r>
                    </a:p>
                  </a:txBody>
                  <a:tcPr marL="91445" marR="91445" marT="45728" marB="45728"/>
                </a:tc>
                <a:tc>
                  <a:txBody>
                    <a:bodyPr/>
                    <a:lstStyle/>
                    <a:p>
                      <a:pPr algn="ctr"/>
                      <a:r>
                        <a:rPr lang="en-MY" sz="1800" dirty="0" smtClean="0"/>
                        <a:t>0</a:t>
                      </a:r>
                      <a:endParaRPr lang="en-MY" sz="1800" dirty="0"/>
                    </a:p>
                  </a:txBody>
                  <a:tcPr marL="91445" marR="91445" marT="45728" marB="45728"/>
                </a:tc>
                <a:tc>
                  <a:txBody>
                    <a:bodyPr/>
                    <a:lstStyle/>
                    <a:p>
                      <a:pPr algn="ctr"/>
                      <a:r>
                        <a:rPr lang="en-MY" sz="1800" dirty="0" smtClean="0"/>
                        <a:t>1</a:t>
                      </a:r>
                      <a:endParaRPr lang="en-MY" sz="1800" dirty="0"/>
                    </a:p>
                  </a:txBody>
                  <a:tcPr marL="91445" marR="91445" marT="45728" marB="45728"/>
                </a:tc>
                <a:tc>
                  <a:txBody>
                    <a:bodyPr/>
                    <a:lstStyle/>
                    <a:p>
                      <a:pPr algn="ctr"/>
                      <a:r>
                        <a:rPr lang="en-MY" sz="1800" dirty="0" smtClean="0"/>
                        <a:t>2</a:t>
                      </a:r>
                      <a:endParaRPr lang="en-MY" sz="1800" dirty="0"/>
                    </a:p>
                  </a:txBody>
                  <a:tcPr marL="91445" marR="91445" marT="45728" marB="45728"/>
                </a:tc>
                <a:tc>
                  <a:txBody>
                    <a:bodyPr/>
                    <a:lstStyle/>
                    <a:p>
                      <a:pPr algn="ctr"/>
                      <a:r>
                        <a:rPr lang="en-MY" sz="1800" dirty="0" smtClean="0"/>
                        <a:t>5</a:t>
                      </a:r>
                      <a:endParaRPr lang="en-MY" sz="1800" dirty="0"/>
                    </a:p>
                  </a:txBody>
                  <a:tcPr marL="91445" marR="91445" marT="45728" marB="45728"/>
                </a:tc>
                <a:tc>
                  <a:txBody>
                    <a:bodyPr/>
                    <a:lstStyle/>
                    <a:p>
                      <a:pPr algn="ctr"/>
                      <a:r>
                        <a:rPr lang="en-MY" sz="1800" dirty="0" smtClean="0"/>
                        <a:t>4</a:t>
                      </a:r>
                      <a:endParaRPr lang="en-MY" sz="1800" dirty="0"/>
                    </a:p>
                  </a:txBody>
                  <a:tcPr marL="91445" marR="91445" marT="45728" marB="45728"/>
                </a:tc>
                <a:tc>
                  <a:txBody>
                    <a:bodyPr/>
                    <a:lstStyle/>
                    <a:p>
                      <a:pPr algn="ctr"/>
                      <a:r>
                        <a:rPr lang="en-MY" sz="1800" dirty="0" smtClean="0"/>
                        <a:t>6</a:t>
                      </a:r>
                      <a:endParaRPr lang="en-MY" sz="1800" dirty="0"/>
                    </a:p>
                  </a:txBody>
                  <a:tcPr marL="91445" marR="91445" marT="45728" marB="45728"/>
                </a:tc>
                <a:tc>
                  <a:txBody>
                    <a:bodyPr/>
                    <a:lstStyle/>
                    <a:p>
                      <a:pPr algn="ctr"/>
                      <a:r>
                        <a:rPr lang="en-MY" sz="1800" dirty="0" smtClean="0"/>
                        <a:t>11</a:t>
                      </a:r>
                      <a:endParaRPr lang="en-MY" sz="1800" dirty="0"/>
                    </a:p>
                  </a:txBody>
                  <a:tcPr marL="91445" marR="91445" marT="45728" marB="45728"/>
                </a:tc>
                <a:tc>
                  <a:txBody>
                    <a:bodyPr/>
                    <a:lstStyle/>
                    <a:p>
                      <a:pPr algn="ctr"/>
                      <a:r>
                        <a:rPr lang="en-MY" sz="1800" dirty="0" smtClean="0"/>
                        <a:t>8</a:t>
                      </a:r>
                      <a:endParaRPr lang="en-MY" sz="1800" dirty="0"/>
                    </a:p>
                  </a:txBody>
                  <a:tcPr marL="91445" marR="91445" marT="45728" marB="45728"/>
                </a:tc>
                <a:extLst>
                  <a:ext uri="{0D108BD9-81ED-4DB2-BD59-A6C34878D82A}">
                    <a16:rowId xmlns:a16="http://schemas.microsoft.com/office/drawing/2014/main" val="10008"/>
                  </a:ext>
                </a:extLst>
              </a:tr>
            </a:tbl>
          </a:graphicData>
        </a:graphic>
      </p:graphicFrame>
      <p:sp>
        <p:nvSpPr>
          <p:cNvPr id="1271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452D74BA-CC16-41A9-87AD-F39B9769E021}" type="slidenum">
              <a:rPr lang="en-US" altLang="en-US">
                <a:solidFill>
                  <a:srgbClr val="898989"/>
                </a:solidFill>
              </a:rPr>
              <a:pPr eaLnBrk="1" hangingPunct="1"/>
              <a:t>116</a:t>
            </a:fld>
            <a:endParaRPr lang="en-US" altLang="en-US">
              <a:solidFill>
                <a:srgbClr val="898989"/>
              </a:solidFill>
            </a:endParaRPr>
          </a:p>
        </p:txBody>
      </p:sp>
      <p:sp>
        <p:nvSpPr>
          <p:cNvPr id="127102" name="TextBox 1"/>
          <p:cNvSpPr txBox="1">
            <a:spLocks noChangeArrowheads="1"/>
          </p:cNvSpPr>
          <p:nvPr/>
        </p:nvSpPr>
        <p:spPr bwMode="auto">
          <a:xfrm>
            <a:off x="323850" y="5876925"/>
            <a:ext cx="8424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MY" altLang="en-US"/>
              <a:t>Minimum distance from city </a:t>
            </a:r>
            <a:r>
              <a:rPr lang="en-MY" altLang="en-US" i="1"/>
              <a:t>A</a:t>
            </a:r>
            <a:r>
              <a:rPr lang="en-MY" altLang="en-US"/>
              <a:t> to city </a:t>
            </a:r>
            <a:r>
              <a:rPr lang="en-MY" altLang="en-US" i="1"/>
              <a:t>H</a:t>
            </a:r>
            <a:r>
              <a:rPr lang="en-MY" altLang="en-US"/>
              <a:t> is 8</a:t>
            </a:r>
          </a:p>
          <a:p>
            <a:pPr eaLnBrk="1" hangingPunct="1">
              <a:buFont typeface="Arial" panose="020B0604020202020204" pitchFamily="34" charset="0"/>
              <a:buChar char="•"/>
            </a:pPr>
            <a:r>
              <a:rPr lang="en-MY" altLang="en-US"/>
              <a:t>The shortest path is  </a:t>
            </a:r>
            <a:r>
              <a:rPr lang="en-MY" altLang="en-US" i="1"/>
              <a:t>A – C – F - H</a:t>
            </a:r>
            <a:endParaRPr lang="en-GB" altLang="en-US" i="1"/>
          </a:p>
        </p:txBody>
      </p:sp>
    </p:spTree>
    <p:extLst>
      <p:ext uri="{BB962C8B-B14F-4D97-AF65-F5344CB8AC3E}">
        <p14:creationId xmlns:p14="http://schemas.microsoft.com/office/powerpoint/2010/main" val="258460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Trees</a:t>
            </a:r>
            <a:endParaRPr lang="en-US" dirty="0"/>
          </a:p>
        </p:txBody>
      </p:sp>
      <p:sp>
        <p:nvSpPr>
          <p:cNvPr id="3" name="Content Placeholder 2"/>
          <p:cNvSpPr>
            <a:spLocks noGrp="1"/>
          </p:cNvSpPr>
          <p:nvPr>
            <p:ph idx="1"/>
          </p:nvPr>
        </p:nvSpPr>
        <p:spPr/>
        <p:txBody>
          <a:bodyPr/>
          <a:lstStyle/>
          <a:p>
            <a:pPr lvl="0">
              <a:buNone/>
            </a:pPr>
            <a:r>
              <a:rPr lang="en-AU" dirty="0" smtClean="0"/>
              <a:t>Theorem – A full </a:t>
            </a:r>
            <a:r>
              <a:rPr lang="en-AU" b="1" dirty="0" smtClean="0">
                <a:solidFill>
                  <a:srgbClr val="0066CC"/>
                </a:solidFill>
              </a:rPr>
              <a:t>m-</a:t>
            </a:r>
            <a:r>
              <a:rPr lang="en-AU" b="1" dirty="0" err="1" smtClean="0">
                <a:solidFill>
                  <a:srgbClr val="0066CC"/>
                </a:solidFill>
              </a:rPr>
              <a:t>ar</a:t>
            </a:r>
            <a:r>
              <a:rPr lang="en-AU" dirty="0" err="1" smtClean="0">
                <a:solidFill>
                  <a:srgbClr val="0066CC"/>
                </a:solidFill>
              </a:rPr>
              <a:t>y</a:t>
            </a:r>
            <a:r>
              <a:rPr lang="en-AU" dirty="0" smtClean="0"/>
              <a:t> tree with</a:t>
            </a:r>
          </a:p>
          <a:p>
            <a:pPr lvl="0"/>
            <a:r>
              <a:rPr lang="en-AU" b="1" i="1" dirty="0" smtClean="0">
                <a:solidFill>
                  <a:srgbClr val="0066CC"/>
                </a:solidFill>
              </a:rPr>
              <a:t>n</a:t>
            </a:r>
            <a:r>
              <a:rPr lang="en-AU" dirty="0" smtClean="0"/>
              <a:t> vertices has </a:t>
            </a:r>
            <a:r>
              <a:rPr lang="en-AU" b="1" i="1" dirty="0" err="1" smtClean="0">
                <a:solidFill>
                  <a:srgbClr val="0066CC"/>
                </a:solidFill>
              </a:rPr>
              <a:t>i</a:t>
            </a:r>
            <a:r>
              <a:rPr lang="en-AU" b="1" i="1" dirty="0" smtClean="0">
                <a:solidFill>
                  <a:srgbClr val="0066CC"/>
                </a:solidFill>
              </a:rPr>
              <a:t> = (n-1)/m</a:t>
            </a:r>
            <a:r>
              <a:rPr lang="en-AU" b="1" dirty="0" smtClean="0">
                <a:solidFill>
                  <a:srgbClr val="0066CC"/>
                </a:solidFill>
              </a:rPr>
              <a:t> </a:t>
            </a:r>
            <a:r>
              <a:rPr lang="en-AU" dirty="0" smtClean="0"/>
              <a:t>internal vertices and </a:t>
            </a:r>
            <a:r>
              <a:rPr lang="en-AU" b="1" i="1" dirty="0" smtClean="0">
                <a:solidFill>
                  <a:srgbClr val="0066CC"/>
                </a:solidFill>
                <a:latin typeface="Times New Roman" panose="02020603050405020304" pitchFamily="18" charset="0"/>
                <a:cs typeface="Times New Roman" panose="02020603050405020304" pitchFamily="18" charset="0"/>
              </a:rPr>
              <a:t>l</a:t>
            </a:r>
            <a:r>
              <a:rPr lang="en-AU" b="1" dirty="0" smtClean="0">
                <a:solidFill>
                  <a:srgbClr val="0066CC"/>
                </a:solidFill>
              </a:rPr>
              <a:t> = </a:t>
            </a:r>
            <a:r>
              <a:rPr lang="en-AU" b="1" i="1" dirty="0" smtClean="0">
                <a:solidFill>
                  <a:srgbClr val="0066CC"/>
                </a:solidFill>
              </a:rPr>
              <a:t>[(m-1)n+1]/m</a:t>
            </a:r>
            <a:r>
              <a:rPr lang="en-AU" b="1" dirty="0" smtClean="0">
                <a:solidFill>
                  <a:srgbClr val="0066CC"/>
                </a:solidFill>
              </a:rPr>
              <a:t> </a:t>
            </a:r>
            <a:r>
              <a:rPr lang="en-AU" dirty="0" smtClean="0"/>
              <a:t>leaves</a:t>
            </a:r>
            <a:r>
              <a:rPr lang="en-US" dirty="0"/>
              <a:t>.</a:t>
            </a:r>
            <a:endParaRPr lang="en-US" dirty="0" smtClean="0"/>
          </a:p>
        </p:txBody>
      </p:sp>
      <mc:AlternateContent xmlns:mc="http://schemas.openxmlformats.org/markup-compatibility/2006" xmlns:a14="http://schemas.microsoft.com/office/drawing/2010/main">
        <mc:Choice Requires="a14">
          <p:sp>
            <p:nvSpPr>
              <p:cNvPr id="4" name="TextBox 3"/>
              <p:cNvSpPr txBox="1"/>
              <p:nvPr/>
            </p:nvSpPr>
            <p:spPr>
              <a:xfrm>
                <a:off x="1219200" y="3886200"/>
                <a:ext cx="5376604" cy="8361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MY" sz="2800" b="0" i="1" smtClean="0">
                          <a:latin typeface="Cambria Math" panose="02040503050406030204" pitchFamily="18" charset="0"/>
                        </a:rPr>
                        <m:t>𝑖</m:t>
                      </m:r>
                      <m:r>
                        <a:rPr lang="en-MY" sz="2800" b="0" i="1" smtClean="0">
                          <a:latin typeface="Cambria Math" panose="02040503050406030204" pitchFamily="18" charset="0"/>
                        </a:rPr>
                        <m:t>=</m:t>
                      </m:r>
                      <m:f>
                        <m:fPr>
                          <m:ctrlPr>
                            <a:rPr lang="en-MY" sz="2800" b="0" i="1" smtClean="0">
                              <a:latin typeface="Cambria Math" panose="02040503050406030204" pitchFamily="18" charset="0"/>
                            </a:rPr>
                          </m:ctrlPr>
                        </m:fPr>
                        <m:num>
                          <m:r>
                            <a:rPr lang="en-MY" sz="2800" b="0" i="1" smtClean="0">
                              <a:latin typeface="Cambria Math" panose="02040503050406030204" pitchFamily="18" charset="0"/>
                            </a:rPr>
                            <m:t>𝑛</m:t>
                          </m:r>
                          <m:r>
                            <a:rPr lang="en-MY" sz="2800" b="0" i="1" smtClean="0">
                              <a:latin typeface="Cambria Math" panose="02040503050406030204" pitchFamily="18" charset="0"/>
                            </a:rPr>
                            <m:t>−1</m:t>
                          </m:r>
                        </m:num>
                        <m:den>
                          <m:r>
                            <a:rPr lang="en-MY" sz="2800" b="0" i="1" smtClean="0">
                              <a:latin typeface="Cambria Math" panose="02040503050406030204" pitchFamily="18" charset="0"/>
                            </a:rPr>
                            <m:t>𝑚</m:t>
                          </m:r>
                        </m:den>
                      </m:f>
                      <m:r>
                        <a:rPr lang="en-MY" sz="2800" b="0" i="1" smtClean="0">
                          <a:latin typeface="Cambria Math" panose="02040503050406030204" pitchFamily="18" charset="0"/>
                        </a:rPr>
                        <m:t>         </m:t>
                      </m:r>
                      <m:r>
                        <a:rPr lang="en-MY" sz="2800" b="0" i="1" smtClean="0">
                          <a:latin typeface="Cambria Math" panose="02040503050406030204" pitchFamily="18" charset="0"/>
                        </a:rPr>
                        <m:t>𝑙</m:t>
                      </m:r>
                      <m:r>
                        <a:rPr lang="en-MY" sz="2800" b="0" i="1" smtClean="0">
                          <a:latin typeface="Cambria Math" panose="02040503050406030204" pitchFamily="18" charset="0"/>
                        </a:rPr>
                        <m:t>= </m:t>
                      </m:r>
                      <m:f>
                        <m:fPr>
                          <m:ctrlPr>
                            <a:rPr lang="en-MY" sz="2800" b="0" i="1" smtClean="0">
                              <a:latin typeface="Cambria Math" panose="02040503050406030204" pitchFamily="18" charset="0"/>
                            </a:rPr>
                          </m:ctrlPr>
                        </m:fPr>
                        <m:num>
                          <m:d>
                            <m:dPr>
                              <m:ctrlPr>
                                <a:rPr lang="en-MY" sz="2800" b="0" i="1" smtClean="0">
                                  <a:latin typeface="Cambria Math" panose="02040503050406030204" pitchFamily="18" charset="0"/>
                                </a:rPr>
                              </m:ctrlPr>
                            </m:dPr>
                            <m:e>
                              <m:r>
                                <a:rPr lang="en-MY" sz="2800" b="0" i="1" smtClean="0">
                                  <a:latin typeface="Cambria Math" panose="02040503050406030204" pitchFamily="18" charset="0"/>
                                </a:rPr>
                                <m:t>𝑚</m:t>
                              </m:r>
                              <m:r>
                                <a:rPr lang="en-MY" sz="2800" b="0" i="1" smtClean="0">
                                  <a:latin typeface="Cambria Math" panose="02040503050406030204" pitchFamily="18" charset="0"/>
                                </a:rPr>
                                <m:t>−1</m:t>
                              </m:r>
                            </m:e>
                          </m:d>
                          <m:r>
                            <a:rPr lang="en-MY" sz="2800" b="0" i="1" smtClean="0">
                              <a:latin typeface="Cambria Math" panose="02040503050406030204" pitchFamily="18" charset="0"/>
                            </a:rPr>
                            <m:t>𝑛</m:t>
                          </m:r>
                          <m:r>
                            <a:rPr lang="en-MY" sz="2800" b="0" i="1" smtClean="0">
                              <a:latin typeface="Cambria Math" panose="02040503050406030204" pitchFamily="18" charset="0"/>
                            </a:rPr>
                            <m:t>+1</m:t>
                          </m:r>
                        </m:num>
                        <m:den>
                          <m:r>
                            <a:rPr lang="en-MY" sz="2800" b="0" i="1" smtClean="0">
                              <a:latin typeface="Cambria Math" panose="02040503050406030204" pitchFamily="18" charset="0"/>
                            </a:rPr>
                            <m:t>𝑚</m:t>
                          </m:r>
                        </m:den>
                      </m:f>
                    </m:oMath>
                  </m:oMathPara>
                </a14:m>
                <a:endParaRPr lang="en-MY"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219200" y="3886200"/>
                <a:ext cx="5376604" cy="836126"/>
              </a:xfrm>
              <a:prstGeom prst="rect">
                <a:avLst/>
              </a:prstGeom>
              <a:blipFill>
                <a:blip r:embed="rId2"/>
                <a:stretch>
                  <a:fillRect/>
                </a:stretch>
              </a:blipFill>
            </p:spPr>
            <p:txBody>
              <a:bodyPr/>
              <a:lstStyle/>
              <a:p>
                <a:r>
                  <a:rPr lang="en-MY">
                    <a:noFill/>
                  </a:rPr>
                  <a:t> </a:t>
                </a:r>
              </a:p>
            </p:txBody>
          </p:sp>
        </mc:Fallback>
      </mc:AlternateContent>
      <p:sp>
        <p:nvSpPr>
          <p:cNvPr id="5" name="Rectangle 4"/>
          <p:cNvSpPr/>
          <p:nvPr/>
        </p:nvSpPr>
        <p:spPr>
          <a:xfrm>
            <a:off x="914400" y="3581400"/>
            <a:ext cx="5638800" cy="1524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Trees</a:t>
            </a:r>
            <a:endParaRPr lang="en-US" dirty="0"/>
          </a:p>
        </p:txBody>
      </p:sp>
      <p:sp>
        <p:nvSpPr>
          <p:cNvPr id="3" name="Content Placeholder 2"/>
          <p:cNvSpPr>
            <a:spLocks noGrp="1"/>
          </p:cNvSpPr>
          <p:nvPr>
            <p:ph idx="1"/>
          </p:nvPr>
        </p:nvSpPr>
        <p:spPr/>
        <p:txBody>
          <a:bodyPr/>
          <a:lstStyle/>
          <a:p>
            <a:pPr lvl="0">
              <a:buNone/>
            </a:pPr>
            <a:r>
              <a:rPr lang="en-AU" dirty="0" smtClean="0"/>
              <a:t>Theorem – A full </a:t>
            </a:r>
            <a:r>
              <a:rPr lang="en-AU" b="1" dirty="0" smtClean="0">
                <a:solidFill>
                  <a:srgbClr val="0066CC"/>
                </a:solidFill>
              </a:rPr>
              <a:t>m-</a:t>
            </a:r>
            <a:r>
              <a:rPr lang="en-AU" b="1" dirty="0" err="1" smtClean="0">
                <a:solidFill>
                  <a:srgbClr val="0066CC"/>
                </a:solidFill>
              </a:rPr>
              <a:t>ar</a:t>
            </a:r>
            <a:r>
              <a:rPr lang="en-AU" dirty="0" err="1" smtClean="0">
                <a:solidFill>
                  <a:srgbClr val="0066CC"/>
                </a:solidFill>
              </a:rPr>
              <a:t>y</a:t>
            </a:r>
            <a:r>
              <a:rPr lang="en-AU" dirty="0" smtClean="0"/>
              <a:t> tree with</a:t>
            </a:r>
          </a:p>
          <a:p>
            <a:pPr lvl="0"/>
            <a:r>
              <a:rPr lang="en-AU" b="1" i="1" dirty="0" err="1" smtClean="0">
                <a:solidFill>
                  <a:srgbClr val="0066CC"/>
                </a:solidFill>
              </a:rPr>
              <a:t>i</a:t>
            </a:r>
            <a:r>
              <a:rPr lang="en-AU" i="1" dirty="0" smtClean="0">
                <a:solidFill>
                  <a:srgbClr val="0066CC"/>
                </a:solidFill>
              </a:rPr>
              <a:t> </a:t>
            </a:r>
            <a:r>
              <a:rPr lang="en-AU" dirty="0" smtClean="0"/>
              <a:t>internal vertices has </a:t>
            </a:r>
            <a:r>
              <a:rPr lang="en-AU" b="1" i="1" dirty="0" smtClean="0">
                <a:solidFill>
                  <a:srgbClr val="0066CC"/>
                </a:solidFill>
              </a:rPr>
              <a:t>n =mi+1</a:t>
            </a:r>
            <a:r>
              <a:rPr lang="en-AU" b="1" dirty="0" smtClean="0">
                <a:solidFill>
                  <a:srgbClr val="0066CC"/>
                </a:solidFill>
              </a:rPr>
              <a:t> </a:t>
            </a:r>
            <a:r>
              <a:rPr lang="en-AU" dirty="0" smtClean="0"/>
              <a:t>vertices and </a:t>
            </a:r>
          </a:p>
          <a:p>
            <a:pPr marL="0" lvl="0" indent="0">
              <a:buNone/>
            </a:pPr>
            <a:r>
              <a:rPr lang="en-AU" b="1" i="1" dirty="0">
                <a:solidFill>
                  <a:srgbClr val="0066CC"/>
                </a:solidFill>
              </a:rPr>
              <a:t> </a:t>
            </a:r>
            <a:r>
              <a:rPr lang="en-AU" b="1" i="1" dirty="0" smtClean="0">
                <a:solidFill>
                  <a:srgbClr val="0066CC"/>
                </a:solidFill>
              </a:rPr>
              <a:t>   </a:t>
            </a:r>
            <a:r>
              <a:rPr lang="en-AU" b="1" i="1" dirty="0" smtClean="0">
                <a:solidFill>
                  <a:srgbClr val="0066CC"/>
                </a:solidFill>
                <a:latin typeface="Times New Roman" panose="02020603050405020304" pitchFamily="18" charset="0"/>
                <a:cs typeface="Times New Roman" panose="02020603050405020304" pitchFamily="18" charset="0"/>
              </a:rPr>
              <a:t>l</a:t>
            </a:r>
            <a:r>
              <a:rPr lang="en-AU" b="1" i="1" dirty="0" smtClean="0">
                <a:solidFill>
                  <a:srgbClr val="0066CC"/>
                </a:solidFill>
              </a:rPr>
              <a:t> = (m-1)</a:t>
            </a:r>
            <a:r>
              <a:rPr lang="en-AU" b="1" i="1" dirty="0" err="1" smtClean="0">
                <a:solidFill>
                  <a:srgbClr val="0066CC"/>
                </a:solidFill>
              </a:rPr>
              <a:t>i</a:t>
            </a:r>
            <a:r>
              <a:rPr lang="en-AU" b="1" i="1" dirty="0" smtClean="0">
                <a:solidFill>
                  <a:srgbClr val="0066CC"/>
                </a:solidFill>
              </a:rPr>
              <a:t> + 1</a:t>
            </a:r>
            <a:r>
              <a:rPr lang="en-AU" dirty="0" smtClean="0"/>
              <a:t> leaves</a:t>
            </a:r>
            <a:endParaRPr lang="en-US" dirty="0" smtClean="0"/>
          </a:p>
        </p:txBody>
      </p:sp>
      <mc:AlternateContent xmlns:mc="http://schemas.openxmlformats.org/markup-compatibility/2006" xmlns:a14="http://schemas.microsoft.com/office/drawing/2010/main">
        <mc:Choice Requires="a14">
          <p:sp>
            <p:nvSpPr>
              <p:cNvPr id="4" name="TextBox 3"/>
              <p:cNvSpPr txBox="1"/>
              <p:nvPr/>
            </p:nvSpPr>
            <p:spPr>
              <a:xfrm>
                <a:off x="1219200" y="3886200"/>
                <a:ext cx="64770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MY" sz="3200" b="0" i="1" smtClean="0">
                          <a:latin typeface="Cambria Math" panose="02040503050406030204" pitchFamily="18" charset="0"/>
                        </a:rPr>
                        <m:t>𝑛</m:t>
                      </m:r>
                      <m:r>
                        <a:rPr lang="en-MY" sz="3200" b="0" i="1" smtClean="0">
                          <a:latin typeface="Cambria Math" panose="02040503050406030204" pitchFamily="18" charset="0"/>
                        </a:rPr>
                        <m:t>=</m:t>
                      </m:r>
                      <m:r>
                        <a:rPr lang="en-MY" sz="3200" b="0" i="1" smtClean="0">
                          <a:latin typeface="Cambria Math" panose="02040503050406030204" pitchFamily="18" charset="0"/>
                        </a:rPr>
                        <m:t>𝑚𝑖</m:t>
                      </m:r>
                      <m:r>
                        <a:rPr lang="en-MY" sz="3200" b="0" i="1" smtClean="0">
                          <a:latin typeface="Cambria Math" panose="02040503050406030204" pitchFamily="18" charset="0"/>
                        </a:rPr>
                        <m:t>+1         </m:t>
                      </m:r>
                      <m:r>
                        <a:rPr lang="en-MY" sz="3200" b="0" i="1" smtClean="0">
                          <a:latin typeface="Cambria Math" panose="02040503050406030204" pitchFamily="18" charset="0"/>
                        </a:rPr>
                        <m:t>𝑙</m:t>
                      </m:r>
                      <m:r>
                        <a:rPr lang="en-MY" sz="3200" b="0" i="1" smtClean="0">
                          <a:latin typeface="Cambria Math" panose="02040503050406030204" pitchFamily="18" charset="0"/>
                        </a:rPr>
                        <m:t>=</m:t>
                      </m:r>
                      <m:d>
                        <m:dPr>
                          <m:ctrlPr>
                            <a:rPr lang="en-MY" sz="3200" i="1">
                              <a:latin typeface="Cambria Math" panose="02040503050406030204" pitchFamily="18" charset="0"/>
                            </a:rPr>
                          </m:ctrlPr>
                        </m:dPr>
                        <m:e>
                          <m:r>
                            <a:rPr lang="en-MY" sz="3200" i="1">
                              <a:latin typeface="Cambria Math" panose="02040503050406030204" pitchFamily="18" charset="0"/>
                            </a:rPr>
                            <m:t>𝑚</m:t>
                          </m:r>
                          <m:r>
                            <a:rPr lang="en-MY" sz="3200" i="1">
                              <a:latin typeface="Cambria Math" panose="02040503050406030204" pitchFamily="18" charset="0"/>
                            </a:rPr>
                            <m:t>−1</m:t>
                          </m:r>
                        </m:e>
                      </m:d>
                      <m:r>
                        <a:rPr lang="en-MY" sz="3200" b="0" i="1" smtClean="0">
                          <a:latin typeface="Cambria Math" panose="02040503050406030204" pitchFamily="18" charset="0"/>
                        </a:rPr>
                        <m:t>𝑖</m:t>
                      </m:r>
                      <m:r>
                        <a:rPr lang="en-MY" sz="3200" i="1">
                          <a:latin typeface="Cambria Math" panose="02040503050406030204" pitchFamily="18" charset="0"/>
                        </a:rPr>
                        <m:t>+1</m:t>
                      </m:r>
                    </m:oMath>
                  </m:oMathPara>
                </a14:m>
                <a:endParaRPr lang="en-MY"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219200" y="3886200"/>
                <a:ext cx="6477000" cy="492443"/>
              </a:xfrm>
              <a:prstGeom prst="rect">
                <a:avLst/>
              </a:prstGeom>
              <a:blipFill>
                <a:blip r:embed="rId2"/>
                <a:stretch>
                  <a:fillRect/>
                </a:stretch>
              </a:blipFill>
            </p:spPr>
            <p:txBody>
              <a:bodyPr/>
              <a:lstStyle/>
              <a:p>
                <a:r>
                  <a:rPr lang="en-MY">
                    <a:noFill/>
                  </a:rPr>
                  <a:t> </a:t>
                </a:r>
              </a:p>
            </p:txBody>
          </p:sp>
        </mc:Fallback>
      </mc:AlternateContent>
      <p:sp>
        <p:nvSpPr>
          <p:cNvPr id="5" name="Rectangle 4"/>
          <p:cNvSpPr/>
          <p:nvPr/>
        </p:nvSpPr>
        <p:spPr>
          <a:xfrm>
            <a:off x="914400" y="3581400"/>
            <a:ext cx="7162800" cy="12192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2599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Trees</a:t>
            </a:r>
            <a:endParaRPr lang="en-US" dirty="0"/>
          </a:p>
        </p:txBody>
      </p:sp>
      <p:sp>
        <p:nvSpPr>
          <p:cNvPr id="3" name="Content Placeholder 2"/>
          <p:cNvSpPr>
            <a:spLocks noGrp="1"/>
          </p:cNvSpPr>
          <p:nvPr>
            <p:ph idx="1"/>
          </p:nvPr>
        </p:nvSpPr>
        <p:spPr/>
        <p:txBody>
          <a:bodyPr/>
          <a:lstStyle/>
          <a:p>
            <a:pPr lvl="0">
              <a:buNone/>
            </a:pPr>
            <a:r>
              <a:rPr lang="en-AU" dirty="0" smtClean="0"/>
              <a:t>Theorem – A full </a:t>
            </a:r>
            <a:r>
              <a:rPr lang="en-AU" b="1" dirty="0" smtClean="0">
                <a:solidFill>
                  <a:srgbClr val="0066CC"/>
                </a:solidFill>
              </a:rPr>
              <a:t>m-</a:t>
            </a:r>
            <a:r>
              <a:rPr lang="en-AU" b="1" dirty="0" err="1" smtClean="0">
                <a:solidFill>
                  <a:srgbClr val="0066CC"/>
                </a:solidFill>
              </a:rPr>
              <a:t>ar</a:t>
            </a:r>
            <a:r>
              <a:rPr lang="en-AU" dirty="0" err="1" smtClean="0">
                <a:solidFill>
                  <a:srgbClr val="0066CC"/>
                </a:solidFill>
              </a:rPr>
              <a:t>y</a:t>
            </a:r>
            <a:r>
              <a:rPr lang="en-AU" dirty="0" smtClean="0"/>
              <a:t> tree with</a:t>
            </a:r>
          </a:p>
          <a:p>
            <a:pPr lvl="0"/>
            <a:r>
              <a:rPr lang="en-AU" b="1" i="1" dirty="0" smtClean="0">
                <a:solidFill>
                  <a:srgbClr val="0066CC"/>
                </a:solidFill>
                <a:latin typeface="Times New Roman" panose="02020603050405020304" pitchFamily="18" charset="0"/>
                <a:cs typeface="Times New Roman" panose="02020603050405020304" pitchFamily="18" charset="0"/>
              </a:rPr>
              <a:t>l</a:t>
            </a:r>
            <a:r>
              <a:rPr lang="en-AU" dirty="0" smtClean="0"/>
              <a:t> leaves has </a:t>
            </a:r>
            <a:r>
              <a:rPr lang="en-AU" i="1" dirty="0" smtClean="0">
                <a:solidFill>
                  <a:srgbClr val="0066CC"/>
                </a:solidFill>
              </a:rPr>
              <a:t>n =(m</a:t>
            </a:r>
            <a:r>
              <a:rPr lang="en-AU" b="1" i="1" dirty="0" smtClean="0">
                <a:solidFill>
                  <a:srgbClr val="0066CC"/>
                </a:solidFill>
                <a:latin typeface="Times New Roman" panose="02020603050405020304" pitchFamily="18" charset="0"/>
                <a:cs typeface="Times New Roman" panose="02020603050405020304" pitchFamily="18" charset="0"/>
              </a:rPr>
              <a:t>l </a:t>
            </a:r>
            <a:r>
              <a:rPr lang="en-AU" i="1" dirty="0" smtClean="0">
                <a:solidFill>
                  <a:srgbClr val="0066CC"/>
                </a:solidFill>
              </a:rPr>
              <a:t>-1)/(m-1)</a:t>
            </a:r>
            <a:r>
              <a:rPr lang="en-AU" dirty="0" smtClean="0">
                <a:solidFill>
                  <a:srgbClr val="0066CC"/>
                </a:solidFill>
              </a:rPr>
              <a:t> </a:t>
            </a:r>
            <a:r>
              <a:rPr lang="en-AU" dirty="0" smtClean="0"/>
              <a:t>vertices and </a:t>
            </a:r>
          </a:p>
          <a:p>
            <a:pPr marL="0" lvl="0" indent="0">
              <a:buNone/>
            </a:pPr>
            <a:r>
              <a:rPr lang="en-AU" i="1" dirty="0">
                <a:solidFill>
                  <a:srgbClr val="0066CC"/>
                </a:solidFill>
              </a:rPr>
              <a:t> </a:t>
            </a:r>
            <a:r>
              <a:rPr lang="en-AU" i="1" dirty="0" smtClean="0">
                <a:solidFill>
                  <a:srgbClr val="0066CC"/>
                </a:solidFill>
              </a:rPr>
              <a:t>   </a:t>
            </a:r>
            <a:r>
              <a:rPr lang="en-AU" i="1" dirty="0" err="1" smtClean="0">
                <a:solidFill>
                  <a:srgbClr val="0066CC"/>
                </a:solidFill>
              </a:rPr>
              <a:t>i</a:t>
            </a:r>
            <a:r>
              <a:rPr lang="en-AU" i="1" dirty="0" smtClean="0">
                <a:solidFill>
                  <a:srgbClr val="0066CC"/>
                </a:solidFill>
              </a:rPr>
              <a:t> =(</a:t>
            </a:r>
            <a:r>
              <a:rPr lang="en-AU" b="1" i="1" dirty="0">
                <a:solidFill>
                  <a:srgbClr val="0066CC"/>
                </a:solidFill>
                <a:latin typeface="Times New Roman" panose="02020603050405020304" pitchFamily="18" charset="0"/>
                <a:cs typeface="Times New Roman" panose="02020603050405020304" pitchFamily="18" charset="0"/>
              </a:rPr>
              <a:t>l </a:t>
            </a:r>
            <a:r>
              <a:rPr lang="en-AU" i="1" dirty="0" smtClean="0">
                <a:solidFill>
                  <a:srgbClr val="0066CC"/>
                </a:solidFill>
              </a:rPr>
              <a:t>-1)/(m-1)</a:t>
            </a:r>
            <a:r>
              <a:rPr lang="en-AU" dirty="0" smtClean="0"/>
              <a:t> internal vertices</a:t>
            </a:r>
            <a:endParaRPr lang="en-US" dirty="0" smtClean="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676400" y="4267200"/>
                <a:ext cx="5376604" cy="8465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MY" sz="2800" b="0" i="1" smtClean="0">
                          <a:latin typeface="Cambria Math" panose="02040503050406030204" pitchFamily="18" charset="0"/>
                        </a:rPr>
                        <m:t>𝑛</m:t>
                      </m:r>
                      <m:r>
                        <a:rPr lang="en-MY" sz="2800" b="0" i="1" smtClean="0">
                          <a:latin typeface="Cambria Math" panose="02040503050406030204" pitchFamily="18" charset="0"/>
                        </a:rPr>
                        <m:t>=</m:t>
                      </m:r>
                      <m:f>
                        <m:fPr>
                          <m:ctrlPr>
                            <a:rPr lang="en-MY" sz="2800" b="0" i="1" smtClean="0">
                              <a:latin typeface="Cambria Math" panose="02040503050406030204" pitchFamily="18" charset="0"/>
                            </a:rPr>
                          </m:ctrlPr>
                        </m:fPr>
                        <m:num>
                          <m:r>
                            <a:rPr lang="en-MY" sz="2800" b="0" i="1" smtClean="0">
                              <a:latin typeface="Cambria Math" panose="02040503050406030204" pitchFamily="18" charset="0"/>
                            </a:rPr>
                            <m:t>𝑚𝑙</m:t>
                          </m:r>
                          <m:r>
                            <a:rPr lang="en-MY" sz="2800" b="0" i="1" smtClean="0">
                              <a:latin typeface="Cambria Math" panose="02040503050406030204" pitchFamily="18" charset="0"/>
                            </a:rPr>
                            <m:t>−1</m:t>
                          </m:r>
                        </m:num>
                        <m:den>
                          <m:r>
                            <a:rPr lang="en-MY" sz="2800" b="0" i="1" smtClean="0">
                              <a:latin typeface="Cambria Math" panose="02040503050406030204" pitchFamily="18" charset="0"/>
                            </a:rPr>
                            <m:t>𝑚</m:t>
                          </m:r>
                          <m:r>
                            <a:rPr lang="en-MY" sz="2800" b="0" i="1" smtClean="0">
                              <a:latin typeface="Cambria Math" panose="02040503050406030204" pitchFamily="18" charset="0"/>
                            </a:rPr>
                            <m:t>−1</m:t>
                          </m:r>
                        </m:den>
                      </m:f>
                      <m:r>
                        <a:rPr lang="en-MY" sz="2800" b="0" i="1" smtClean="0">
                          <a:latin typeface="Cambria Math" panose="02040503050406030204" pitchFamily="18" charset="0"/>
                        </a:rPr>
                        <m:t>         </m:t>
                      </m:r>
                      <m:r>
                        <a:rPr lang="en-MY" sz="2800" b="0" i="1" smtClean="0">
                          <a:latin typeface="Cambria Math" panose="02040503050406030204" pitchFamily="18" charset="0"/>
                        </a:rPr>
                        <m:t>𝑖</m:t>
                      </m:r>
                      <m:r>
                        <a:rPr lang="en-MY" sz="2800" b="0" i="1" smtClean="0">
                          <a:latin typeface="Cambria Math" panose="02040503050406030204" pitchFamily="18" charset="0"/>
                        </a:rPr>
                        <m:t>= </m:t>
                      </m:r>
                      <m:f>
                        <m:fPr>
                          <m:ctrlPr>
                            <a:rPr lang="en-MY" sz="2800" b="0" i="1" smtClean="0">
                              <a:latin typeface="Cambria Math" panose="02040503050406030204" pitchFamily="18" charset="0"/>
                            </a:rPr>
                          </m:ctrlPr>
                        </m:fPr>
                        <m:num>
                          <m:r>
                            <a:rPr lang="en-MY" sz="2800" b="0" i="1" smtClean="0">
                              <a:latin typeface="Cambria Math" panose="02040503050406030204" pitchFamily="18" charset="0"/>
                            </a:rPr>
                            <m:t>𝑙</m:t>
                          </m:r>
                          <m:r>
                            <a:rPr lang="en-MY" sz="2800" b="0" i="1" smtClean="0">
                              <a:latin typeface="Cambria Math" panose="02040503050406030204" pitchFamily="18" charset="0"/>
                            </a:rPr>
                            <m:t>−1</m:t>
                          </m:r>
                        </m:num>
                        <m:den>
                          <m:r>
                            <a:rPr lang="en-MY" sz="2800" b="0" i="1" smtClean="0">
                              <a:latin typeface="Cambria Math" panose="02040503050406030204" pitchFamily="18" charset="0"/>
                            </a:rPr>
                            <m:t>𝑚</m:t>
                          </m:r>
                          <m:r>
                            <a:rPr lang="en-MY" sz="2800" b="0" i="1" smtClean="0">
                              <a:latin typeface="Cambria Math" panose="02040503050406030204" pitchFamily="18" charset="0"/>
                            </a:rPr>
                            <m:t>−1</m:t>
                          </m:r>
                        </m:den>
                      </m:f>
                    </m:oMath>
                  </m:oMathPara>
                </a14:m>
                <a:endParaRPr lang="en-MY"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4267200"/>
                <a:ext cx="5376604" cy="846578"/>
              </a:xfrm>
              <a:prstGeom prst="rect">
                <a:avLst/>
              </a:prstGeom>
              <a:blipFill>
                <a:blip r:embed="rId2"/>
                <a:stretch>
                  <a:fillRect/>
                </a:stretch>
              </a:blipFill>
            </p:spPr>
            <p:txBody>
              <a:bodyPr/>
              <a:lstStyle/>
              <a:p>
                <a:r>
                  <a:rPr lang="en-MY">
                    <a:noFill/>
                  </a:rPr>
                  <a:t> </a:t>
                </a:r>
              </a:p>
            </p:txBody>
          </p:sp>
        </mc:Fallback>
      </mc:AlternateContent>
      <p:sp>
        <p:nvSpPr>
          <p:cNvPr id="5" name="Rectangle 4"/>
          <p:cNvSpPr/>
          <p:nvPr/>
        </p:nvSpPr>
        <p:spPr>
          <a:xfrm>
            <a:off x="1545302" y="3928489"/>
            <a:ext cx="5638800" cy="1524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253558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112" y="1518444"/>
            <a:ext cx="7939088" cy="419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853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a:t>
            </a:r>
            <a:endParaRPr lang="en-AU" dirty="0"/>
          </a:p>
        </p:txBody>
      </p:sp>
      <p:sp>
        <p:nvSpPr>
          <p:cNvPr id="3" name="Content Placeholder 2"/>
          <p:cNvSpPr>
            <a:spLocks noGrp="1"/>
          </p:cNvSpPr>
          <p:nvPr>
            <p:ph idx="1"/>
          </p:nvPr>
        </p:nvSpPr>
        <p:spPr/>
        <p:txBody>
          <a:bodyPr/>
          <a:lstStyle/>
          <a:p>
            <a:r>
              <a:rPr lang="en-AU" sz="3000" dirty="0" smtClean="0"/>
              <a:t>The chain letter can be represented using </a:t>
            </a:r>
            <a:r>
              <a:rPr lang="en-AU" sz="3000" b="1" dirty="0" smtClean="0">
                <a:solidFill>
                  <a:srgbClr val="0066CC"/>
                </a:solidFill>
              </a:rPr>
              <a:t>4-ary</a:t>
            </a:r>
            <a:r>
              <a:rPr lang="en-AU" sz="3000" dirty="0" smtClean="0"/>
              <a:t> tree. The internal vertices correspond to people who sent out the letter, and the leaves correspond to people who did not send it out. Since 100 people did not send out the letter, the number of leaves in this rooted tree is, </a:t>
            </a:r>
            <a:r>
              <a:rPr lang="en-AU" sz="3000" i="1" dirty="0" smtClean="0"/>
              <a:t>l</a:t>
            </a:r>
            <a:r>
              <a:rPr lang="en-AU" sz="3000" dirty="0" smtClean="0"/>
              <a:t>=100. The number of people have seen the letter is </a:t>
            </a:r>
            <a:r>
              <a:rPr lang="en-AU" sz="3000" i="1" dirty="0" smtClean="0">
                <a:solidFill>
                  <a:srgbClr val="0066CC"/>
                </a:solidFill>
              </a:rPr>
              <a:t>n=(4x100-1)/(4-1)=133</a:t>
            </a:r>
            <a:r>
              <a:rPr lang="en-AU" sz="3000" dirty="0" smtClean="0"/>
              <a:t>. The number of internal vertices is </a:t>
            </a:r>
            <a:r>
              <a:rPr lang="en-AU" sz="3000" dirty="0" smtClean="0">
                <a:solidFill>
                  <a:srgbClr val="0066CC"/>
                </a:solidFill>
              </a:rPr>
              <a:t>(100-1)/(4-1) </a:t>
            </a:r>
            <a:r>
              <a:rPr lang="en-AU" sz="3000" dirty="0" smtClean="0"/>
              <a:t>or </a:t>
            </a:r>
            <a:r>
              <a:rPr lang="en-AU" sz="3000" i="1" dirty="0" smtClean="0">
                <a:solidFill>
                  <a:srgbClr val="0066CC"/>
                </a:solidFill>
              </a:rPr>
              <a:t>133-100=33</a:t>
            </a:r>
            <a:r>
              <a:rPr lang="en-AU" sz="3000" dirty="0" smtClean="0"/>
              <a:t>, people sent the letter.</a:t>
            </a:r>
            <a:endParaRPr lang="en-AU" sz="3000" dirty="0"/>
          </a:p>
        </p:txBody>
      </p:sp>
    </p:spTree>
    <p:extLst>
      <p:ext uri="{BB962C8B-B14F-4D97-AF65-F5344CB8AC3E}">
        <p14:creationId xmlns:p14="http://schemas.microsoft.com/office/powerpoint/2010/main" val="2133539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How many matches are played in a tennis tournament of 27 players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A leaf for each player, </a:t>
            </a:r>
            <a:r>
              <a:rPr lang="en-US" i="1" dirty="0" smtClean="0">
                <a:solidFill>
                  <a:srgbClr val="FF0000"/>
                </a:solidFill>
              </a:rPr>
              <a:t>l</a:t>
            </a:r>
            <a:r>
              <a:rPr lang="en-US" dirty="0" smtClean="0">
                <a:solidFill>
                  <a:srgbClr val="FF0000"/>
                </a:solidFill>
              </a:rPr>
              <a:t>=27</a:t>
            </a:r>
          </a:p>
          <a:p>
            <a:r>
              <a:rPr lang="en-AU" dirty="0"/>
              <a:t>A full </a:t>
            </a:r>
            <a:r>
              <a:rPr lang="en-AU" b="1" dirty="0" smtClean="0">
                <a:solidFill>
                  <a:srgbClr val="0066CC"/>
                </a:solidFill>
              </a:rPr>
              <a:t>2-ar</a:t>
            </a:r>
            <a:r>
              <a:rPr lang="en-AU" dirty="0" smtClean="0">
                <a:solidFill>
                  <a:srgbClr val="0066CC"/>
                </a:solidFill>
              </a:rPr>
              <a:t>y</a:t>
            </a:r>
            <a:r>
              <a:rPr lang="en-AU" dirty="0" smtClean="0"/>
              <a:t> tree, </a:t>
            </a:r>
            <a:r>
              <a:rPr lang="en-US" i="1" dirty="0" smtClean="0">
                <a:solidFill>
                  <a:srgbClr val="FF0000"/>
                </a:solidFill>
              </a:rPr>
              <a:t>m=2</a:t>
            </a:r>
            <a:endParaRPr lang="en-US" i="1" dirty="0">
              <a:solidFill>
                <a:srgbClr val="FF0000"/>
              </a:solidFill>
            </a:endParaRPr>
          </a:p>
          <a:p>
            <a:pPr marL="0" indent="0">
              <a:buNone/>
            </a:pPr>
            <a:endParaRPr lang="en-US" dirty="0" smtClean="0">
              <a:solidFill>
                <a:srgbClr val="FF0000"/>
              </a:solidFill>
            </a:endParaRPr>
          </a:p>
          <a:p>
            <a:r>
              <a:rPr lang="en-US" dirty="0" smtClean="0"/>
              <a:t>An internal node for each matches</a:t>
            </a:r>
          </a:p>
          <a:p>
            <a:r>
              <a:rPr lang="en-US" dirty="0" smtClean="0"/>
              <a:t>Number of matches: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08123473"/>
              </p:ext>
            </p:extLst>
          </p:nvPr>
        </p:nvGraphicFramePr>
        <p:xfrm>
          <a:off x="4121150" y="4572000"/>
          <a:ext cx="3035300" cy="838200"/>
        </p:xfrm>
        <a:graphic>
          <a:graphicData uri="http://schemas.openxmlformats.org/presentationml/2006/ole">
            <mc:AlternateContent xmlns:mc="http://schemas.openxmlformats.org/markup-compatibility/2006">
              <mc:Choice xmlns:v="urn:schemas-microsoft-com:vml" Requires="v">
                <p:oleObj spid="_x0000_s1079" name="Equation" r:id="rId3" imgW="1384200" imgH="393480" progId="Equation.3">
                  <p:embed/>
                </p:oleObj>
              </mc:Choice>
              <mc:Fallback>
                <p:oleObj name="Equation" r:id="rId3" imgW="1384200" imgH="393480" progId="Equation.3">
                  <p:embed/>
                  <p:pic>
                    <p:nvPicPr>
                      <p:cNvPr id="0" name="Picture 2"/>
                      <p:cNvPicPr>
                        <a:picLocks noChangeAspect="1" noChangeArrowheads="1"/>
                      </p:cNvPicPr>
                      <p:nvPr/>
                    </p:nvPicPr>
                    <p:blipFill>
                      <a:blip r:embed="rId4"/>
                      <a:srcRect/>
                      <a:stretch>
                        <a:fillRect/>
                      </a:stretch>
                    </p:blipFill>
                    <p:spPr bwMode="auto">
                      <a:xfrm>
                        <a:off x="4121150" y="4572000"/>
                        <a:ext cx="303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just">
              <a:buNone/>
            </a:pPr>
            <a:r>
              <a:rPr lang="en-US" dirty="0" smtClean="0"/>
              <a:t>Suppose 1000 people enter a chess tournament. Use a rooted tree model of the tournament to determine how many games must be played to determine a champion, if a player is eliminated after one loss and games are played until only one entrant has not lost. (Assume there are no ties.)</a:t>
            </a:r>
          </a:p>
          <a:p>
            <a:pPr>
              <a:buNone/>
            </a:pPr>
            <a:endParaRPr lang="en-US" dirty="0"/>
          </a:p>
        </p:txBody>
      </p:sp>
    </p:spTree>
    <p:extLst>
      <p:ext uri="{BB962C8B-B14F-4D97-AF65-F5344CB8AC3E}">
        <p14:creationId xmlns:p14="http://schemas.microsoft.com/office/powerpoint/2010/main" val="315513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95288" y="1341438"/>
            <a:ext cx="8748712" cy="4659737"/>
          </a:xfrm>
          <a:prstGeom prst="rect">
            <a:avLst/>
          </a:prstGeom>
          <a:noFill/>
          <a:ln w="9525">
            <a:noFill/>
            <a:miter lim="800000"/>
            <a:headEnd/>
            <a:tailEnd/>
          </a:ln>
        </p:spPr>
        <p:txBody>
          <a:bodyPr wrap="square">
            <a:spAutoFit/>
          </a:bodyPr>
          <a:lstStyle/>
          <a:p>
            <a:pPr>
              <a:lnSpc>
                <a:spcPct val="120000"/>
              </a:lnSpc>
              <a:buFont typeface="Monotype Sorts" pitchFamily="2" charset="2"/>
              <a:buNone/>
            </a:pPr>
            <a:r>
              <a:rPr lang="en-US" altLang="en-US" sz="3200" b="1" dirty="0" smtClean="0">
                <a:solidFill>
                  <a:srgbClr val="003399"/>
                </a:solidFill>
              </a:rPr>
              <a:t>Definition 1.</a:t>
            </a:r>
            <a:r>
              <a:rPr lang="en-US" altLang="en-US" sz="3200" b="1" dirty="0" smtClean="0"/>
              <a:t> A tree is </a:t>
            </a:r>
            <a:r>
              <a:rPr lang="en-US" altLang="en-US" sz="3200" b="1" dirty="0" smtClean="0">
                <a:solidFill>
                  <a:srgbClr val="CC0000"/>
                </a:solidFill>
              </a:rPr>
              <a:t>a connected undirected graph with no simple circuits.</a:t>
            </a:r>
            <a:endParaRPr lang="en-US" altLang="en-US" sz="3200" b="1" dirty="0" smtClean="0"/>
          </a:p>
          <a:p>
            <a:pPr>
              <a:buFont typeface="Monotype Sorts" pitchFamily="2" charset="2"/>
              <a:buNone/>
            </a:pPr>
            <a:endParaRPr lang="en-US" altLang="en-US" sz="2800" b="1" dirty="0" smtClean="0"/>
          </a:p>
          <a:p>
            <a:pPr>
              <a:lnSpc>
                <a:spcPct val="120000"/>
              </a:lnSpc>
              <a:buFont typeface="Monotype Sorts" pitchFamily="2" charset="2"/>
              <a:buNone/>
            </a:pPr>
            <a:r>
              <a:rPr lang="en-US" altLang="en-US" sz="3200" b="1" dirty="0" smtClean="0">
                <a:solidFill>
                  <a:srgbClr val="003399"/>
                </a:solidFill>
              </a:rPr>
              <a:t>Theorem 1.</a:t>
            </a:r>
            <a:r>
              <a:rPr lang="en-US" altLang="en-US" sz="3200" b="1" dirty="0" smtClean="0"/>
              <a:t> An undirected graph is a tree if and only if there is a unique simple path between any two of its vertices.</a:t>
            </a:r>
          </a:p>
          <a:p>
            <a:pPr>
              <a:lnSpc>
                <a:spcPct val="120000"/>
              </a:lnSpc>
              <a:buFont typeface="Monotype Sorts" pitchFamily="2" charset="2"/>
              <a:buNone/>
            </a:pPr>
            <a:endParaRPr lang="en-US" altLang="en-US" sz="3200" b="1" dirty="0" smtClean="0">
              <a:solidFill>
                <a:srgbClr val="0070C0"/>
              </a:solidFill>
            </a:endParaRPr>
          </a:p>
          <a:p>
            <a:pPr>
              <a:lnSpc>
                <a:spcPct val="120000"/>
              </a:lnSpc>
              <a:buFont typeface="Monotype Sorts" pitchFamily="2" charset="2"/>
              <a:buNone/>
            </a:pPr>
            <a:r>
              <a:rPr lang="en-US" altLang="en-US" sz="3200" b="1" dirty="0"/>
              <a:t> </a:t>
            </a:r>
            <a:r>
              <a:rPr lang="en-US" altLang="en-US" sz="3200" b="1" dirty="0" smtClean="0">
                <a:solidFill>
                  <a:srgbClr val="003399"/>
                </a:solidFill>
              </a:rPr>
              <a:t>Theorem 2</a:t>
            </a:r>
            <a:r>
              <a:rPr lang="en-US" altLang="en-US" sz="3200" b="1" dirty="0" smtClean="0">
                <a:solidFill>
                  <a:srgbClr val="0066FF"/>
                </a:solidFill>
              </a:rPr>
              <a:t> </a:t>
            </a:r>
            <a:r>
              <a:rPr lang="en-US" altLang="en-US" sz="3200" b="1" dirty="0" smtClean="0"/>
              <a:t>. A tree with </a:t>
            </a:r>
            <a:r>
              <a:rPr lang="en-US" altLang="en-US" sz="3200" b="1" dirty="0" smtClean="0">
                <a:solidFill>
                  <a:srgbClr val="FF0000"/>
                </a:solidFill>
              </a:rPr>
              <a:t>m</a:t>
            </a:r>
            <a:r>
              <a:rPr lang="en-US" altLang="en-US" sz="3200" b="1" dirty="0" smtClean="0"/>
              <a:t>-vertices has </a:t>
            </a:r>
            <a:r>
              <a:rPr lang="en-US" altLang="en-US" sz="3200" b="1" dirty="0" smtClean="0">
                <a:solidFill>
                  <a:srgbClr val="FF0000"/>
                </a:solidFill>
              </a:rPr>
              <a:t>m-1</a:t>
            </a:r>
            <a:r>
              <a:rPr lang="en-US" altLang="en-US" sz="3200" b="1" dirty="0" smtClean="0"/>
              <a:t> edges</a:t>
            </a:r>
            <a:endParaRPr lang="en-US" altLang="en-US" sz="2800" b="1" dirty="0" smtClean="0"/>
          </a:p>
        </p:txBody>
      </p:sp>
      <p:sp>
        <p:nvSpPr>
          <p:cNvPr id="3" name="TextBox 2"/>
          <p:cNvSpPr txBox="1"/>
          <p:nvPr/>
        </p:nvSpPr>
        <p:spPr>
          <a:xfrm>
            <a:off x="1979613" y="333375"/>
            <a:ext cx="6696075"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4000" b="1" dirty="0" smtClean="0">
                <a:solidFill>
                  <a:prstClr val="black"/>
                </a:solidFill>
              </a:rPr>
              <a:t>Introduction</a:t>
            </a:r>
            <a:endParaRPr lang="en-MY" sz="4000" b="1" dirty="0">
              <a:solidFill>
                <a:prstClr val="black"/>
              </a:solidFill>
            </a:endParaRPr>
          </a:p>
        </p:txBody>
      </p:sp>
      <p:sp>
        <p:nvSpPr>
          <p:cNvPr id="132100" name="Slide Number Placeholder 5"/>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AB0FEE1B-7779-4754-A7AD-2E7C95CFE5A8}" type="slidenum">
              <a:rPr lang="en-US" altLang="en-US" sz="1200" smtClean="0">
                <a:solidFill>
                  <a:srgbClr val="898989"/>
                </a:solidFill>
              </a:rPr>
              <a:pPr algn="l" eaLnBrk="1" hangingPunct="1">
                <a:spcBef>
                  <a:spcPct val="0"/>
                </a:spcBef>
                <a:buFontTx/>
                <a:buNone/>
              </a:pPr>
              <a:t>2</a:t>
            </a:fld>
            <a:endParaRPr lang="en-US" altLang="en-US" sz="1200" smtClean="0">
              <a:solidFill>
                <a:srgbClr val="898989"/>
              </a:solidFill>
            </a:endParaRPr>
          </a:p>
        </p:txBody>
      </p:sp>
    </p:spTree>
    <p:extLst>
      <p:ext uri="{BB962C8B-B14F-4D97-AF65-F5344CB8AC3E}">
        <p14:creationId xmlns:p14="http://schemas.microsoft.com/office/powerpoint/2010/main" val="1109132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0" indent="0" algn="just">
              <a:buNone/>
            </a:pPr>
            <a:r>
              <a:rPr lang="en-US" sz="3600" dirty="0" smtClean="0"/>
              <a:t>We can model this tournament with a full binary tree. We know we have 1000 leaves for this tree because we have 1000 people. Each internal vertex will represent the winner of the game played by its children. The root will be the winner of the tournament. </a:t>
            </a:r>
            <a:endParaRPr lang="en-US" sz="3600" dirty="0"/>
          </a:p>
        </p:txBody>
      </p:sp>
    </p:spTree>
    <p:extLst>
      <p:ext uri="{BB962C8B-B14F-4D97-AF65-F5344CB8AC3E}">
        <p14:creationId xmlns:p14="http://schemas.microsoft.com/office/powerpoint/2010/main" val="3971349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0" indent="0" algn="just">
              <a:buNone/>
            </a:pPr>
            <a:r>
              <a:rPr lang="en-US" sz="2800" dirty="0" smtClean="0"/>
              <a:t>By Theorem 4(3) with </a:t>
            </a:r>
            <a:r>
              <a:rPr lang="en-US" sz="2800" i="1" dirty="0" smtClean="0"/>
              <a:t>m</a:t>
            </a:r>
            <a:r>
              <a:rPr lang="en-US" sz="2800" dirty="0" smtClean="0"/>
              <a:t> = 2 and </a:t>
            </a:r>
            <a:r>
              <a:rPr lang="en-US" sz="2800" i="1" dirty="0" smtClean="0"/>
              <a:t>l</a:t>
            </a:r>
            <a:r>
              <a:rPr lang="en-US" sz="2800" dirty="0" smtClean="0"/>
              <a:t> = 1000. We know that:</a:t>
            </a:r>
          </a:p>
          <a:p>
            <a:pPr algn="just">
              <a:buNone/>
            </a:pPr>
            <a:endParaRPr lang="en-US" sz="2800" dirty="0" smtClean="0"/>
          </a:p>
          <a:p>
            <a:pPr algn="just">
              <a:buNone/>
            </a:pPr>
            <a:endParaRPr lang="en-US" sz="2800" dirty="0" smtClean="0"/>
          </a:p>
          <a:p>
            <a:pPr algn="just">
              <a:buNone/>
            </a:pPr>
            <a:endParaRPr lang="en-US" sz="2800" dirty="0" smtClean="0"/>
          </a:p>
          <a:p>
            <a:pPr algn="just">
              <a:buNone/>
            </a:pPr>
            <a:endParaRPr lang="en-US" sz="2800" dirty="0" smtClean="0"/>
          </a:p>
          <a:p>
            <a:pPr algn="just">
              <a:buNone/>
            </a:pPr>
            <a:endParaRPr lang="en-US" sz="2800" dirty="0" smtClean="0"/>
          </a:p>
          <a:p>
            <a:pPr marL="0" indent="0" algn="just">
              <a:buNone/>
            </a:pPr>
            <a:r>
              <a:rPr lang="en-US" sz="2800" dirty="0" smtClean="0"/>
              <a:t>We have 999 internal vertices, so we know 999 games must be played to determine the champion.</a:t>
            </a:r>
          </a:p>
          <a:p>
            <a:pPr algn="just">
              <a:buNone/>
            </a:pPr>
            <a:endParaRPr lang="en-US" sz="2800" dirty="0"/>
          </a:p>
        </p:txBody>
      </p:sp>
      <p:graphicFrame>
        <p:nvGraphicFramePr>
          <p:cNvPr id="34818" name="Object 2"/>
          <p:cNvGraphicFramePr>
            <a:graphicFrameLocks noChangeAspect="1"/>
          </p:cNvGraphicFramePr>
          <p:nvPr/>
        </p:nvGraphicFramePr>
        <p:xfrm>
          <a:off x="3276600" y="2438400"/>
          <a:ext cx="2130425" cy="2614613"/>
        </p:xfrm>
        <a:graphic>
          <a:graphicData uri="http://schemas.openxmlformats.org/presentationml/2006/ole">
            <mc:AlternateContent xmlns:mc="http://schemas.openxmlformats.org/markup-compatibility/2006">
              <mc:Choice xmlns:v="urn:schemas-microsoft-com:vml" Requires="v">
                <p:oleObj spid="_x0000_s2069" name="Equation" r:id="rId3" imgW="838200" imgH="1028700" progId="Equation.3">
                  <p:embed/>
                </p:oleObj>
              </mc:Choice>
              <mc:Fallback>
                <p:oleObj name="Equation" r:id="rId3" imgW="838200" imgH="1028700" progId="Equation.3">
                  <p:embed/>
                  <p:pic>
                    <p:nvPicPr>
                      <p:cNvPr id="348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38400"/>
                        <a:ext cx="2130425" cy="261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7792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Properties of Trees</a:t>
            </a:r>
          </a:p>
        </p:txBody>
      </p:sp>
      <p:sp>
        <p:nvSpPr>
          <p:cNvPr id="3" name="Content Placeholder 2"/>
          <p:cNvSpPr>
            <a:spLocks noGrp="1"/>
          </p:cNvSpPr>
          <p:nvPr>
            <p:ph idx="1"/>
          </p:nvPr>
        </p:nvSpPr>
        <p:spPr/>
        <p:txBody>
          <a:bodyPr/>
          <a:lstStyle/>
          <a:p>
            <a:r>
              <a:rPr lang="en-US" altLang="zh-TW" dirty="0">
                <a:cs typeface="Times New Roman" pitchFamily="18" charset="0"/>
              </a:rPr>
              <a:t>The </a:t>
            </a:r>
            <a:r>
              <a:rPr lang="en-US" altLang="zh-TW" dirty="0">
                <a:solidFill>
                  <a:srgbClr val="FF0000"/>
                </a:solidFill>
                <a:cs typeface="Times New Roman" pitchFamily="18" charset="0"/>
              </a:rPr>
              <a:t>level</a:t>
            </a:r>
            <a:r>
              <a:rPr lang="en-US" altLang="zh-TW" dirty="0">
                <a:cs typeface="Times New Roman" pitchFamily="18" charset="0"/>
              </a:rPr>
              <a:t> of a vertex </a:t>
            </a:r>
            <a:r>
              <a:rPr lang="en-US" altLang="zh-TW" i="1" dirty="0">
                <a:solidFill>
                  <a:srgbClr val="0066CC"/>
                </a:solidFill>
                <a:latin typeface="Times New Roman" pitchFamily="18" charset="0"/>
                <a:cs typeface="Times New Roman" pitchFamily="18" charset="0"/>
              </a:rPr>
              <a:t>v</a:t>
            </a:r>
            <a:r>
              <a:rPr lang="en-US" altLang="zh-TW" dirty="0">
                <a:cs typeface="Times New Roman" pitchFamily="18" charset="0"/>
              </a:rPr>
              <a:t> in a rooted tree is the length of the unique path from the root to this vertex.</a:t>
            </a:r>
            <a:br>
              <a:rPr lang="en-US" altLang="zh-TW" dirty="0">
                <a:cs typeface="Times New Roman" pitchFamily="18" charset="0"/>
              </a:rPr>
            </a:br>
            <a:r>
              <a:rPr lang="en-US" altLang="zh-TW" dirty="0">
                <a:cs typeface="Times New Roman" pitchFamily="18" charset="0"/>
              </a:rPr>
              <a:t>The level of the root is defined to be zero.</a:t>
            </a:r>
            <a:br>
              <a:rPr lang="en-US" altLang="zh-TW" dirty="0">
                <a:cs typeface="Times New Roman" pitchFamily="18" charset="0"/>
              </a:rPr>
            </a:br>
            <a:r>
              <a:rPr lang="en-US" altLang="zh-TW" dirty="0">
                <a:cs typeface="Times New Roman" pitchFamily="18" charset="0"/>
              </a:rPr>
              <a:t>The </a:t>
            </a:r>
            <a:r>
              <a:rPr lang="en-US" altLang="zh-TW" dirty="0">
                <a:solidFill>
                  <a:srgbClr val="FF0000"/>
                </a:solidFill>
                <a:cs typeface="Times New Roman" pitchFamily="18" charset="0"/>
              </a:rPr>
              <a:t>height</a:t>
            </a:r>
            <a:r>
              <a:rPr lang="en-US" altLang="zh-TW" dirty="0">
                <a:cs typeface="Times New Roman" pitchFamily="18" charset="0"/>
              </a:rPr>
              <a:t> of a rooted tree is the maximum of the levels of vertices.</a:t>
            </a:r>
            <a:endParaRPr lang="en-AU" dirty="0"/>
          </a:p>
        </p:txBody>
      </p:sp>
    </p:spTree>
    <p:extLst>
      <p:ext uri="{BB962C8B-B14F-4D97-AF65-F5344CB8AC3E}">
        <p14:creationId xmlns:p14="http://schemas.microsoft.com/office/powerpoint/2010/main" val="60752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792088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337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Properties of Trees</a:t>
            </a:r>
            <a:endParaRPr lang="en-AU" dirty="0"/>
          </a:p>
        </p:txBody>
      </p:sp>
      <p:sp>
        <p:nvSpPr>
          <p:cNvPr id="3" name="Content Placeholder 2"/>
          <p:cNvSpPr>
            <a:spLocks noGrp="1"/>
          </p:cNvSpPr>
          <p:nvPr>
            <p:ph idx="1"/>
          </p:nvPr>
        </p:nvSpPr>
        <p:spPr/>
        <p:txBody>
          <a:bodyPr/>
          <a:lstStyle/>
          <a:p>
            <a:r>
              <a:rPr lang="en-US" altLang="zh-TW" b="1" dirty="0" smtClean="0">
                <a:solidFill>
                  <a:srgbClr val="008000"/>
                </a:solidFill>
              </a:rPr>
              <a:t>Definition: </a:t>
            </a:r>
            <a:r>
              <a:rPr lang="en-US" altLang="zh-TW" dirty="0">
                <a:solidFill>
                  <a:srgbClr val="000000"/>
                </a:solidFill>
                <a:cs typeface="Times New Roman" pitchFamily="18" charset="0"/>
              </a:rPr>
              <a:t>A rooted </a:t>
            </a:r>
            <a:r>
              <a:rPr lang="en-US" altLang="zh-TW" i="1" dirty="0">
                <a:solidFill>
                  <a:srgbClr val="000000"/>
                </a:solidFill>
                <a:latin typeface="Times New Roman" pitchFamily="18" charset="0"/>
                <a:cs typeface="Times New Roman" pitchFamily="18" charset="0"/>
              </a:rPr>
              <a:t>m</a:t>
            </a:r>
            <a:r>
              <a:rPr lang="en-US" altLang="zh-TW" dirty="0">
                <a:solidFill>
                  <a:srgbClr val="000000"/>
                </a:solidFill>
                <a:cs typeface="Times New Roman" pitchFamily="18" charset="0"/>
              </a:rPr>
              <a:t>-</a:t>
            </a:r>
            <a:r>
              <a:rPr lang="en-US" altLang="zh-TW" dirty="0" err="1">
                <a:solidFill>
                  <a:srgbClr val="000000"/>
                </a:solidFill>
                <a:cs typeface="Times New Roman" pitchFamily="18" charset="0"/>
              </a:rPr>
              <a:t>ary</a:t>
            </a:r>
            <a:r>
              <a:rPr lang="en-US" altLang="zh-TW" dirty="0">
                <a:solidFill>
                  <a:srgbClr val="000000"/>
                </a:solidFill>
                <a:cs typeface="Times New Roman" pitchFamily="18" charset="0"/>
              </a:rPr>
              <a:t> tree of height </a:t>
            </a:r>
            <a:r>
              <a:rPr lang="en-US" altLang="zh-TW" i="1" dirty="0">
                <a:solidFill>
                  <a:srgbClr val="000000"/>
                </a:solidFill>
                <a:latin typeface="Times New Roman" pitchFamily="18" charset="0"/>
                <a:cs typeface="Times New Roman" pitchFamily="18" charset="0"/>
              </a:rPr>
              <a:t>h</a:t>
            </a:r>
            <a:r>
              <a:rPr lang="en-US" altLang="zh-TW" dirty="0">
                <a:solidFill>
                  <a:srgbClr val="000000"/>
                </a:solidFill>
                <a:cs typeface="Times New Roman" pitchFamily="18" charset="0"/>
              </a:rPr>
              <a:t> is </a:t>
            </a:r>
            <a:r>
              <a:rPr lang="en-US" altLang="zh-TW" dirty="0">
                <a:solidFill>
                  <a:srgbClr val="3333CC"/>
                </a:solidFill>
                <a:cs typeface="Times New Roman" pitchFamily="18" charset="0"/>
              </a:rPr>
              <a:t>balanced</a:t>
            </a:r>
            <a:r>
              <a:rPr lang="en-US" altLang="zh-TW" dirty="0">
                <a:solidFill>
                  <a:srgbClr val="000000"/>
                </a:solidFill>
                <a:cs typeface="Times New Roman" pitchFamily="18" charset="0"/>
              </a:rPr>
              <a:t> if </a:t>
            </a:r>
            <a:r>
              <a:rPr lang="en-US" altLang="zh-TW" dirty="0" smtClean="0">
                <a:solidFill>
                  <a:srgbClr val="000000"/>
                </a:solidFill>
                <a:cs typeface="Times New Roman" pitchFamily="18" charset="0"/>
              </a:rPr>
              <a:t>all leaves </a:t>
            </a:r>
            <a:r>
              <a:rPr lang="en-US" altLang="zh-TW" dirty="0">
                <a:solidFill>
                  <a:srgbClr val="000000"/>
                </a:solidFill>
                <a:cs typeface="Times New Roman" pitchFamily="18" charset="0"/>
              </a:rPr>
              <a:t>are at levels </a:t>
            </a:r>
            <a:r>
              <a:rPr lang="en-US" altLang="zh-TW" i="1" dirty="0">
                <a:solidFill>
                  <a:srgbClr val="000000"/>
                </a:solidFill>
                <a:latin typeface="Times New Roman" pitchFamily="18" charset="0"/>
                <a:cs typeface="Times New Roman" pitchFamily="18" charset="0"/>
              </a:rPr>
              <a:t>h</a:t>
            </a:r>
            <a:r>
              <a:rPr lang="en-US" altLang="zh-TW" dirty="0">
                <a:solidFill>
                  <a:srgbClr val="000000"/>
                </a:solidFill>
                <a:cs typeface="Times New Roman" pitchFamily="18" charset="0"/>
              </a:rPr>
              <a:t> or </a:t>
            </a:r>
            <a:r>
              <a:rPr lang="en-US" altLang="zh-TW" i="1" dirty="0">
                <a:solidFill>
                  <a:srgbClr val="000000"/>
                </a:solidFill>
                <a:latin typeface="Times New Roman" pitchFamily="18" charset="0"/>
                <a:cs typeface="Times New Roman" pitchFamily="18" charset="0"/>
              </a:rPr>
              <a:t>h</a:t>
            </a:r>
            <a:r>
              <a:rPr lang="en-US" altLang="zh-TW" i="1" dirty="0">
                <a:solidFill>
                  <a:srgbClr val="000000"/>
                </a:solidFill>
                <a:latin typeface="Symbol" pitchFamily="18" charset="2"/>
                <a:cs typeface="Times New Roman" pitchFamily="18" charset="0"/>
              </a:rPr>
              <a:t>-</a:t>
            </a:r>
            <a:r>
              <a:rPr lang="en-US" altLang="zh-TW" dirty="0">
                <a:solidFill>
                  <a:srgbClr val="000000"/>
                </a:solidFill>
                <a:latin typeface="Times New Roman" pitchFamily="18" charset="0"/>
                <a:cs typeface="Times New Roman" pitchFamily="18" charset="0"/>
              </a:rPr>
              <a:t>1</a:t>
            </a:r>
            <a:r>
              <a:rPr lang="en-US" altLang="zh-TW" dirty="0" smtClean="0">
                <a:solidFill>
                  <a:srgbClr val="000000"/>
                </a:solidFill>
                <a:cs typeface="Times New Roman" pitchFamily="18" charset="0"/>
              </a:rPr>
              <a:t>.</a:t>
            </a:r>
          </a:p>
          <a:p>
            <a:endParaRPr lang="en-US" altLang="zh-TW" dirty="0">
              <a:solidFill>
                <a:srgbClr val="000000"/>
              </a:solidFill>
              <a:cs typeface="Times New Roman" pitchFamily="18" charset="0"/>
            </a:endParaRPr>
          </a:p>
          <a:p>
            <a:r>
              <a:rPr lang="en-US" altLang="zh-TW" b="1" dirty="0" smtClean="0">
                <a:solidFill>
                  <a:srgbClr val="008000"/>
                </a:solidFill>
              </a:rPr>
              <a:t>Theorem. </a:t>
            </a:r>
            <a:r>
              <a:rPr lang="en-US" altLang="zh-TW" dirty="0"/>
              <a:t>There are at most </a:t>
            </a:r>
            <a:r>
              <a:rPr lang="en-US" altLang="zh-TW" i="1" dirty="0" err="1">
                <a:solidFill>
                  <a:srgbClr val="FF0000"/>
                </a:solidFill>
                <a:latin typeface="Times New Roman" pitchFamily="18" charset="0"/>
                <a:cs typeface="Times New Roman" pitchFamily="18" charset="0"/>
              </a:rPr>
              <a:t>m</a:t>
            </a:r>
            <a:r>
              <a:rPr lang="en-US" altLang="zh-TW" i="1" baseline="30000" dirty="0" err="1">
                <a:solidFill>
                  <a:srgbClr val="FF0000"/>
                </a:solidFill>
                <a:latin typeface="Times New Roman" pitchFamily="18" charset="0"/>
                <a:cs typeface="Times New Roman" pitchFamily="18" charset="0"/>
              </a:rPr>
              <a:t>h</a:t>
            </a:r>
            <a:r>
              <a:rPr lang="en-US" altLang="zh-TW" dirty="0"/>
              <a:t> leaves in an </a:t>
            </a:r>
            <a:r>
              <a:rPr lang="en-US" altLang="zh-TW" i="1" dirty="0">
                <a:solidFill>
                  <a:srgbClr val="FF0000"/>
                </a:solidFill>
                <a:latin typeface="Times New Roman" pitchFamily="18" charset="0"/>
                <a:cs typeface="Times New Roman" pitchFamily="18" charset="0"/>
              </a:rPr>
              <a:t>m</a:t>
            </a:r>
            <a:r>
              <a:rPr lang="en-US" altLang="zh-TW" dirty="0">
                <a:solidFill>
                  <a:srgbClr val="FF0000"/>
                </a:solidFill>
              </a:rPr>
              <a:t>-</a:t>
            </a:r>
            <a:r>
              <a:rPr lang="en-US" altLang="zh-TW" dirty="0" err="1">
                <a:solidFill>
                  <a:srgbClr val="FF0000"/>
                </a:solidFill>
              </a:rPr>
              <a:t>ary</a:t>
            </a:r>
            <a:r>
              <a:rPr lang="en-US" altLang="zh-TW" dirty="0"/>
              <a:t> </a:t>
            </a:r>
            <a:r>
              <a:rPr lang="en-US" altLang="zh-TW" dirty="0" smtClean="0"/>
              <a:t>tree of </a:t>
            </a:r>
            <a:r>
              <a:rPr lang="en-US" altLang="zh-TW" dirty="0"/>
              <a:t>height </a:t>
            </a:r>
            <a:r>
              <a:rPr lang="en-US" altLang="zh-TW" i="1" dirty="0">
                <a:solidFill>
                  <a:srgbClr val="000000"/>
                </a:solidFill>
                <a:latin typeface="Times New Roman" pitchFamily="18" charset="0"/>
                <a:cs typeface="Times New Roman" pitchFamily="18" charset="0"/>
              </a:rPr>
              <a:t>h</a:t>
            </a:r>
            <a:r>
              <a:rPr lang="en-US" altLang="zh-TW" dirty="0"/>
              <a:t>.</a:t>
            </a:r>
            <a:endParaRPr lang="zh-TW" altLang="en-US" baseline="-25000" dirty="0">
              <a:solidFill>
                <a:srgbClr val="000000"/>
              </a:solidFill>
              <a:latin typeface="Times New Roman" pitchFamily="18" charset="0"/>
              <a:cs typeface="Times New Roman" pitchFamily="18" charset="0"/>
            </a:endParaRPr>
          </a:p>
          <a:p>
            <a:pPr marL="0" indent="0">
              <a:buNone/>
            </a:pPr>
            <a:endParaRPr lang="en-US" altLang="zh-TW" dirty="0" smtClean="0">
              <a:solidFill>
                <a:srgbClr val="000000"/>
              </a:solidFill>
              <a:cs typeface="Times New Roman" pitchFamily="18" charset="0"/>
            </a:endParaRPr>
          </a:p>
          <a:p>
            <a:pPr marL="0" indent="0">
              <a:buNone/>
            </a:pPr>
            <a:endParaRPr lang="en-AU" dirty="0"/>
          </a:p>
        </p:txBody>
      </p:sp>
    </p:spTree>
    <p:extLst>
      <p:ext uri="{BB962C8B-B14F-4D97-AF65-F5344CB8AC3E}">
        <p14:creationId xmlns:p14="http://schemas.microsoft.com/office/powerpoint/2010/main" val="368124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pic>
        <p:nvPicPr>
          <p:cNvPr id="4" name="Content Placeholder 3" descr="10_1_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622" y="2780928"/>
            <a:ext cx="76200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3568" y="1628800"/>
            <a:ext cx="7488832" cy="1077218"/>
          </a:xfrm>
          <a:prstGeom prst="rect">
            <a:avLst/>
          </a:prstGeom>
        </p:spPr>
        <p:txBody>
          <a:bodyPr wrap="square">
            <a:spAutoFit/>
          </a:bodyPr>
          <a:lstStyle/>
          <a:p>
            <a:r>
              <a:rPr lang="en-US" altLang="zh-TW" sz="3200" dirty="0"/>
              <a:t>Which of the rooted trees shown below</a:t>
            </a:r>
            <a:br>
              <a:rPr lang="en-US" altLang="zh-TW" sz="3200" dirty="0"/>
            </a:br>
            <a:r>
              <a:rPr lang="en-US" altLang="zh-TW" sz="3200" dirty="0"/>
              <a:t> are balanced?</a:t>
            </a:r>
            <a:endParaRPr lang="en-AU" sz="3200" dirty="0"/>
          </a:p>
        </p:txBody>
      </p:sp>
      <p:sp>
        <p:nvSpPr>
          <p:cNvPr id="6" name="矩形 7"/>
          <p:cNvSpPr>
            <a:spLocks noChangeArrowheads="1"/>
          </p:cNvSpPr>
          <p:nvPr/>
        </p:nvSpPr>
        <p:spPr bwMode="auto">
          <a:xfrm>
            <a:off x="899592" y="5373216"/>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800" b="1" dirty="0">
                <a:solidFill>
                  <a:srgbClr val="008000"/>
                </a:solidFill>
              </a:rPr>
              <a:t>Sol. </a:t>
            </a:r>
            <a:r>
              <a:rPr lang="en-US" altLang="zh-TW" sz="2800" i="1" dirty="0">
                <a:solidFill>
                  <a:srgbClr val="000000"/>
                </a:solidFill>
                <a:latin typeface="Times New Roman" pitchFamily="18" charset="0"/>
                <a:cs typeface="Times New Roman" pitchFamily="18" charset="0"/>
              </a:rPr>
              <a:t>T</a:t>
            </a:r>
            <a:r>
              <a:rPr lang="en-US" altLang="zh-TW" sz="2800" baseline="-25000" dirty="0">
                <a:solidFill>
                  <a:srgbClr val="000000"/>
                </a:solidFill>
                <a:latin typeface="Times New Roman" pitchFamily="18" charset="0"/>
                <a:cs typeface="Times New Roman" pitchFamily="18" charset="0"/>
              </a:rPr>
              <a:t>1</a:t>
            </a:r>
            <a:r>
              <a:rPr lang="en-US" altLang="zh-TW" sz="2800" dirty="0"/>
              <a:t>, </a:t>
            </a:r>
            <a:r>
              <a:rPr lang="en-US" altLang="zh-TW" sz="2800" i="1" dirty="0">
                <a:solidFill>
                  <a:srgbClr val="000000"/>
                </a:solidFill>
                <a:latin typeface="Times New Roman" pitchFamily="18" charset="0"/>
                <a:cs typeface="Times New Roman" pitchFamily="18" charset="0"/>
              </a:rPr>
              <a:t>T</a:t>
            </a:r>
            <a:r>
              <a:rPr lang="en-US" altLang="zh-TW" sz="2800" baseline="-25000" dirty="0">
                <a:solidFill>
                  <a:srgbClr val="000000"/>
                </a:solidFill>
                <a:latin typeface="Times New Roman" pitchFamily="18" charset="0"/>
                <a:cs typeface="Times New Roman" pitchFamily="18" charset="0"/>
              </a:rPr>
              <a:t>3</a:t>
            </a:r>
            <a:endParaRPr lang="zh-TW" altLang="en-US" sz="2800" baseline="-25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305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8229600" cy="762000"/>
          </a:xfrm>
        </p:spPr>
        <p:txBody>
          <a:bodyPr/>
          <a:lstStyle/>
          <a:p>
            <a:pPr eaLnBrk="1" hangingPunct="1"/>
            <a:r>
              <a:rPr lang="en-US" altLang="zh-TW" sz="4000" dirty="0" smtClean="0"/>
              <a:t>Tree Traversal</a:t>
            </a:r>
          </a:p>
        </p:txBody>
      </p:sp>
      <p:sp>
        <p:nvSpPr>
          <p:cNvPr id="5" name="矩形 4"/>
          <p:cNvSpPr>
            <a:spLocks noChangeArrowheads="1"/>
          </p:cNvSpPr>
          <p:nvPr/>
        </p:nvSpPr>
        <p:spPr bwMode="auto">
          <a:xfrm>
            <a:off x="685800" y="1371600"/>
            <a:ext cx="4583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b="1" u="sng">
                <a:solidFill>
                  <a:srgbClr val="008000"/>
                </a:solidFill>
              </a:rPr>
              <a:t>Universal Address Systems</a:t>
            </a:r>
            <a:endParaRPr lang="zh-TW" altLang="en-US" sz="1800" b="1" u="sng">
              <a:solidFill>
                <a:srgbClr val="008000"/>
              </a:solidFill>
            </a:endParaRPr>
          </a:p>
        </p:txBody>
      </p:sp>
      <p:sp>
        <p:nvSpPr>
          <p:cNvPr id="7" name="矩形 6"/>
          <p:cNvSpPr>
            <a:spLocks noChangeArrowheads="1"/>
          </p:cNvSpPr>
          <p:nvPr/>
        </p:nvSpPr>
        <p:spPr bwMode="auto">
          <a:xfrm>
            <a:off x="228600" y="2133600"/>
            <a:ext cx="8547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dirty="0">
                <a:solidFill>
                  <a:srgbClr val="3333CC"/>
                </a:solidFill>
              </a:rPr>
              <a:t>Label vertices:</a:t>
            </a:r>
          </a:p>
          <a:p>
            <a:pPr eaLnBrk="1" hangingPunct="1">
              <a:spcBef>
                <a:spcPct val="0"/>
              </a:spcBef>
              <a:buClrTx/>
              <a:buSzTx/>
              <a:buFontTx/>
              <a:buAutoNum type="arabicPeriod"/>
            </a:pPr>
            <a:r>
              <a:rPr lang="en-US" altLang="zh-TW" sz="2600" dirty="0">
                <a:solidFill>
                  <a:srgbClr val="000000"/>
                </a:solidFill>
              </a:rPr>
              <a:t>root </a:t>
            </a:r>
            <a:r>
              <a:rPr lang="en-US" altLang="zh-TW" sz="2600" dirty="0">
                <a:solidFill>
                  <a:srgbClr val="000000"/>
                </a:solidFill>
                <a:sym typeface="Symbol" pitchFamily="18" charset="2"/>
              </a:rPr>
              <a:t> 0,  its </a:t>
            </a:r>
            <a:r>
              <a:rPr lang="en-US" altLang="zh-TW" sz="2600" i="1" dirty="0">
                <a:solidFill>
                  <a:srgbClr val="000000"/>
                </a:solidFill>
                <a:latin typeface="Times New Roman" pitchFamily="18" charset="0"/>
                <a:cs typeface="Times New Roman" pitchFamily="18" charset="0"/>
                <a:sym typeface="Symbol" pitchFamily="18" charset="2"/>
              </a:rPr>
              <a:t>k</a:t>
            </a:r>
            <a:r>
              <a:rPr lang="en-US" altLang="zh-TW" sz="2600" dirty="0">
                <a:solidFill>
                  <a:srgbClr val="000000"/>
                </a:solidFill>
                <a:sym typeface="Symbol" pitchFamily="18" charset="2"/>
              </a:rPr>
              <a:t> children  </a:t>
            </a:r>
            <a:r>
              <a:rPr lang="en-US" altLang="zh-TW" sz="2600" dirty="0">
                <a:solidFill>
                  <a:srgbClr val="000000"/>
                </a:solidFill>
                <a:latin typeface="Times New Roman" pitchFamily="18" charset="0"/>
                <a:cs typeface="Times New Roman" pitchFamily="18" charset="0"/>
                <a:sym typeface="Symbol" pitchFamily="18" charset="2"/>
              </a:rPr>
              <a:t>1, 2, …, </a:t>
            </a:r>
            <a:r>
              <a:rPr lang="en-US" altLang="zh-TW" sz="2600" i="1" dirty="0">
                <a:solidFill>
                  <a:srgbClr val="000000"/>
                </a:solidFill>
                <a:latin typeface="Times New Roman" pitchFamily="18" charset="0"/>
                <a:cs typeface="Times New Roman" pitchFamily="18" charset="0"/>
                <a:sym typeface="Symbol" pitchFamily="18" charset="2"/>
              </a:rPr>
              <a:t>k</a:t>
            </a:r>
            <a:r>
              <a:rPr lang="en-US" altLang="zh-TW" sz="2600"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(from left to right)</a:t>
            </a:r>
          </a:p>
          <a:p>
            <a:pPr eaLnBrk="1" hangingPunct="1">
              <a:spcBef>
                <a:spcPct val="0"/>
              </a:spcBef>
              <a:buClrTx/>
              <a:buSzTx/>
              <a:buFontTx/>
              <a:buAutoNum type="arabicPeriod"/>
            </a:pPr>
            <a:r>
              <a:rPr lang="en-US" altLang="zh-TW" sz="2600" dirty="0">
                <a:solidFill>
                  <a:srgbClr val="000000"/>
                </a:solidFill>
                <a:sym typeface="Symbol" pitchFamily="18" charset="2"/>
              </a:rPr>
              <a:t>For each vertex </a:t>
            </a:r>
            <a:r>
              <a:rPr lang="en-US" altLang="zh-TW" sz="2600" i="1" dirty="0">
                <a:solidFill>
                  <a:srgbClr val="000000"/>
                </a:solidFill>
                <a:latin typeface="Times New Roman" pitchFamily="18" charset="0"/>
                <a:cs typeface="Times New Roman" pitchFamily="18" charset="0"/>
                <a:sym typeface="Symbol" pitchFamily="18" charset="2"/>
              </a:rPr>
              <a:t>v</a:t>
            </a:r>
            <a:r>
              <a:rPr lang="en-US" altLang="zh-TW" sz="2600" dirty="0">
                <a:solidFill>
                  <a:srgbClr val="000000"/>
                </a:solidFill>
                <a:sym typeface="Symbol" pitchFamily="18" charset="2"/>
              </a:rPr>
              <a:t> at level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sym typeface="Symbol" pitchFamily="18" charset="2"/>
              </a:rPr>
              <a:t> with label </a:t>
            </a:r>
            <a:r>
              <a:rPr lang="en-US" altLang="zh-TW" sz="2600" i="1" dirty="0">
                <a:solidFill>
                  <a:srgbClr val="000000"/>
                </a:solidFill>
                <a:latin typeface="Times New Roman" pitchFamily="18" charset="0"/>
                <a:cs typeface="Times New Roman" pitchFamily="18" charset="0"/>
                <a:sym typeface="Symbol" pitchFamily="18" charset="2"/>
              </a:rPr>
              <a:t>A</a:t>
            </a:r>
            <a:r>
              <a:rPr lang="en-US" altLang="zh-TW" sz="2600" dirty="0">
                <a:solidFill>
                  <a:srgbClr val="000000"/>
                </a:solidFill>
                <a:sym typeface="Symbol" pitchFamily="18" charset="2"/>
              </a:rPr>
              <a:t>, </a:t>
            </a:r>
            <a:br>
              <a:rPr lang="en-US" altLang="zh-TW" sz="2600" dirty="0">
                <a:solidFill>
                  <a:srgbClr val="000000"/>
                </a:solidFill>
                <a:sym typeface="Symbol" pitchFamily="18" charset="2"/>
              </a:rPr>
            </a:br>
            <a:r>
              <a:rPr lang="en-US" altLang="zh-TW" sz="2600" dirty="0">
                <a:solidFill>
                  <a:srgbClr val="000000"/>
                </a:solidFill>
                <a:sym typeface="Symbol" pitchFamily="18" charset="2"/>
              </a:rPr>
              <a:t>its </a:t>
            </a:r>
            <a:r>
              <a:rPr lang="en-US" altLang="zh-TW" sz="2600" i="1" dirty="0">
                <a:solidFill>
                  <a:srgbClr val="000000"/>
                </a:solidFill>
                <a:latin typeface="Times New Roman" pitchFamily="18" charset="0"/>
                <a:cs typeface="Times New Roman" pitchFamily="18" charset="0"/>
                <a:sym typeface="Symbol" pitchFamily="18" charset="2"/>
              </a:rPr>
              <a:t>r</a:t>
            </a:r>
            <a:r>
              <a:rPr lang="en-US" altLang="zh-TW" sz="2600" dirty="0">
                <a:solidFill>
                  <a:srgbClr val="000000"/>
                </a:solidFill>
                <a:sym typeface="Symbol" pitchFamily="18" charset="2"/>
              </a:rPr>
              <a:t> children  </a:t>
            </a:r>
            <a:r>
              <a:rPr lang="en-US" altLang="zh-TW" sz="2600" i="1" dirty="0">
                <a:solidFill>
                  <a:srgbClr val="000000"/>
                </a:solidFill>
                <a:latin typeface="Times New Roman" pitchFamily="18" charset="0"/>
                <a:cs typeface="Times New Roman" pitchFamily="18" charset="0"/>
                <a:sym typeface="Symbol" pitchFamily="18" charset="2"/>
              </a:rPr>
              <a:t>A</a:t>
            </a:r>
            <a:r>
              <a:rPr lang="en-US" altLang="zh-TW" sz="2600" dirty="0">
                <a:solidFill>
                  <a:srgbClr val="000000"/>
                </a:solidFill>
                <a:latin typeface="Times New Roman" pitchFamily="18" charset="0"/>
                <a:cs typeface="Times New Roman" pitchFamily="18" charset="0"/>
                <a:sym typeface="Symbol" pitchFamily="18" charset="2"/>
              </a:rPr>
              <a:t>.1, </a:t>
            </a:r>
            <a:r>
              <a:rPr lang="en-US" altLang="zh-TW" sz="2600" i="1" dirty="0">
                <a:solidFill>
                  <a:srgbClr val="000000"/>
                </a:solidFill>
                <a:latin typeface="Times New Roman" pitchFamily="18" charset="0"/>
                <a:cs typeface="Times New Roman" pitchFamily="18" charset="0"/>
                <a:sym typeface="Symbol" pitchFamily="18" charset="2"/>
              </a:rPr>
              <a:t>A</a:t>
            </a:r>
            <a:r>
              <a:rPr lang="en-US" altLang="zh-TW" sz="2600" dirty="0">
                <a:solidFill>
                  <a:srgbClr val="000000"/>
                </a:solidFill>
                <a:latin typeface="Times New Roman" pitchFamily="18" charset="0"/>
                <a:cs typeface="Times New Roman" pitchFamily="18" charset="0"/>
                <a:sym typeface="Symbol" pitchFamily="18" charset="2"/>
              </a:rPr>
              <a:t>.2, …, </a:t>
            </a:r>
            <a:r>
              <a:rPr lang="en-US" altLang="zh-TW" sz="2600" i="1" dirty="0" err="1">
                <a:solidFill>
                  <a:srgbClr val="000000"/>
                </a:solidFill>
                <a:latin typeface="Times New Roman" pitchFamily="18" charset="0"/>
                <a:cs typeface="Times New Roman" pitchFamily="18" charset="0"/>
                <a:sym typeface="Symbol" pitchFamily="18" charset="2"/>
              </a:rPr>
              <a:t>A.r</a:t>
            </a:r>
            <a:r>
              <a:rPr lang="en-US" altLang="zh-TW" sz="2600" dirty="0">
                <a:solidFill>
                  <a:srgbClr val="000000"/>
                </a:solidFill>
                <a:sym typeface="Symbol" pitchFamily="18" charset="2"/>
              </a:rPr>
              <a:t> (from left to right).</a:t>
            </a:r>
            <a:endParaRPr lang="zh-TW" altLang="en-US" sz="2600" dirty="0">
              <a:solidFill>
                <a:srgbClr val="000000"/>
              </a:solidFill>
              <a:sym typeface="Symbol" pitchFamily="18" charset="2"/>
            </a:endParaRPr>
          </a:p>
        </p:txBody>
      </p:sp>
      <p:sp>
        <p:nvSpPr>
          <p:cNvPr id="8" name="矩形 7"/>
          <p:cNvSpPr>
            <a:spLocks noChangeArrowheads="1"/>
          </p:cNvSpPr>
          <p:nvPr/>
        </p:nvSpPr>
        <p:spPr bwMode="auto">
          <a:xfrm>
            <a:off x="228600" y="3962400"/>
            <a:ext cx="10134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dirty="0">
                <a:solidFill>
                  <a:srgbClr val="000000"/>
                </a:solidFill>
              </a:rPr>
              <a:t>We can </a:t>
            </a:r>
            <a:r>
              <a:rPr lang="en-US" altLang="zh-TW" sz="2600" dirty="0">
                <a:solidFill>
                  <a:srgbClr val="660066"/>
                </a:solidFill>
              </a:rPr>
              <a:t>totally order </a:t>
            </a:r>
            <a:r>
              <a:rPr lang="en-US" altLang="zh-TW" sz="2600" dirty="0">
                <a:solidFill>
                  <a:srgbClr val="000000"/>
                </a:solidFill>
              </a:rPr>
              <a:t>the vertices using the lexicographic </a:t>
            </a:r>
            <a:br>
              <a:rPr lang="en-US" altLang="zh-TW" sz="2600" dirty="0">
                <a:solidFill>
                  <a:srgbClr val="000000"/>
                </a:solidFill>
              </a:rPr>
            </a:br>
            <a:r>
              <a:rPr lang="en-US" altLang="zh-TW" sz="2600" dirty="0">
                <a:solidFill>
                  <a:srgbClr val="000000"/>
                </a:solidFill>
              </a:rPr>
              <a:t>ordering of their labels in the universal address system.</a:t>
            </a:r>
          </a:p>
          <a:p>
            <a:pPr eaLnBrk="1" hangingPunct="1">
              <a:spcBef>
                <a:spcPct val="0"/>
              </a:spcBef>
              <a:buClrTx/>
              <a:buSzTx/>
              <a:buFontTx/>
              <a:buNone/>
            </a:pPr>
            <a:r>
              <a:rPr lang="en-US" altLang="zh-TW" sz="2600" i="1" dirty="0">
                <a:solidFill>
                  <a:srgbClr val="3333CC"/>
                </a:solidFill>
                <a:latin typeface="Times New Roman" pitchFamily="18" charset="0"/>
                <a:cs typeface="Times New Roman" pitchFamily="18" charset="0"/>
                <a:sym typeface="Symbol" pitchFamily="18" charset="2"/>
              </a:rPr>
              <a:t>x</a:t>
            </a:r>
            <a:r>
              <a:rPr lang="en-US" altLang="zh-TW" sz="2600" baseline="-25000" dirty="0">
                <a:solidFill>
                  <a:srgbClr val="3333CC"/>
                </a:solidFill>
                <a:latin typeface="Times New Roman" pitchFamily="18" charset="0"/>
                <a:cs typeface="Times New Roman" pitchFamily="18" charset="0"/>
                <a:sym typeface="Symbol" pitchFamily="18" charset="2"/>
              </a:rPr>
              <a:t>1</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a:solidFill>
                  <a:srgbClr val="3333CC"/>
                </a:solidFill>
                <a:latin typeface="Times New Roman" pitchFamily="18" charset="0"/>
                <a:cs typeface="Times New Roman" pitchFamily="18" charset="0"/>
                <a:sym typeface="Symbol" pitchFamily="18" charset="2"/>
              </a:rPr>
              <a:t>x</a:t>
            </a:r>
            <a:r>
              <a:rPr lang="en-US" altLang="zh-TW" sz="2600" baseline="-25000" dirty="0">
                <a:solidFill>
                  <a:srgbClr val="3333CC"/>
                </a:solidFill>
                <a:latin typeface="Times New Roman" pitchFamily="18" charset="0"/>
                <a:cs typeface="Times New Roman" pitchFamily="18" charset="0"/>
                <a:sym typeface="Symbol" pitchFamily="18" charset="2"/>
              </a:rPr>
              <a:t>2</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err="1">
                <a:solidFill>
                  <a:srgbClr val="3333CC"/>
                </a:solidFill>
                <a:latin typeface="Times New Roman" pitchFamily="18" charset="0"/>
                <a:cs typeface="Times New Roman" pitchFamily="18" charset="0"/>
                <a:sym typeface="Symbol" pitchFamily="18" charset="2"/>
              </a:rPr>
              <a:t>x</a:t>
            </a:r>
            <a:r>
              <a:rPr lang="en-US" altLang="zh-TW" sz="2600" i="1" baseline="-25000" dirty="0" err="1">
                <a:solidFill>
                  <a:srgbClr val="3333CC"/>
                </a:solidFill>
                <a:latin typeface="Times New Roman" pitchFamily="18" charset="0"/>
                <a:cs typeface="Times New Roman" pitchFamily="18" charset="0"/>
                <a:sym typeface="Symbol" pitchFamily="18" charset="2"/>
              </a:rPr>
              <a:t>n</a:t>
            </a:r>
            <a:r>
              <a:rPr lang="en-US" altLang="zh-TW" sz="2600" i="1" dirty="0">
                <a:solidFill>
                  <a:srgbClr val="3333CC"/>
                </a:solidFill>
                <a:latin typeface="Times New Roman" pitchFamily="18" charset="0"/>
                <a:cs typeface="Times New Roman" pitchFamily="18" charset="0"/>
                <a:sym typeface="Symbol" pitchFamily="18" charset="2"/>
              </a:rPr>
              <a:t> </a:t>
            </a:r>
            <a:r>
              <a:rPr lang="en-US" altLang="zh-TW" sz="2600" dirty="0">
                <a:solidFill>
                  <a:srgbClr val="3333CC"/>
                </a:solidFill>
                <a:latin typeface="Times New Roman" pitchFamily="18" charset="0"/>
                <a:cs typeface="Times New Roman" pitchFamily="18" charset="0"/>
                <a:sym typeface="Symbol" pitchFamily="18" charset="2"/>
              </a:rPr>
              <a:t>&lt; </a:t>
            </a:r>
            <a:r>
              <a:rPr lang="en-US" altLang="zh-TW" sz="2600" i="1" dirty="0">
                <a:solidFill>
                  <a:srgbClr val="3333CC"/>
                </a:solidFill>
                <a:latin typeface="Times New Roman" pitchFamily="18" charset="0"/>
                <a:cs typeface="Times New Roman" pitchFamily="18" charset="0"/>
                <a:sym typeface="Symbol" pitchFamily="18" charset="2"/>
              </a:rPr>
              <a:t>y</a:t>
            </a:r>
            <a:r>
              <a:rPr lang="en-US" altLang="zh-TW" sz="2600" baseline="-25000" dirty="0">
                <a:solidFill>
                  <a:srgbClr val="3333CC"/>
                </a:solidFill>
                <a:latin typeface="Times New Roman" pitchFamily="18" charset="0"/>
                <a:cs typeface="Times New Roman" pitchFamily="18" charset="0"/>
                <a:sym typeface="Symbol" pitchFamily="18" charset="2"/>
              </a:rPr>
              <a:t>1</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a:solidFill>
                  <a:srgbClr val="3333CC"/>
                </a:solidFill>
                <a:latin typeface="Times New Roman" pitchFamily="18" charset="0"/>
                <a:cs typeface="Times New Roman" pitchFamily="18" charset="0"/>
                <a:sym typeface="Symbol" pitchFamily="18" charset="2"/>
              </a:rPr>
              <a:t>y</a:t>
            </a:r>
            <a:r>
              <a:rPr lang="en-US" altLang="zh-TW" sz="2600" baseline="-25000" dirty="0">
                <a:solidFill>
                  <a:srgbClr val="3333CC"/>
                </a:solidFill>
                <a:latin typeface="Times New Roman" pitchFamily="18" charset="0"/>
                <a:cs typeface="Times New Roman" pitchFamily="18" charset="0"/>
                <a:sym typeface="Symbol" pitchFamily="18" charset="2"/>
              </a:rPr>
              <a:t>2</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err="1">
                <a:solidFill>
                  <a:srgbClr val="3333CC"/>
                </a:solidFill>
                <a:latin typeface="Times New Roman" pitchFamily="18" charset="0"/>
                <a:cs typeface="Times New Roman" pitchFamily="18" charset="0"/>
                <a:sym typeface="Symbol" pitchFamily="18" charset="2"/>
              </a:rPr>
              <a:t>y</a:t>
            </a:r>
            <a:r>
              <a:rPr lang="en-US" altLang="zh-TW" sz="2600" i="1" baseline="-25000" dirty="0" err="1">
                <a:solidFill>
                  <a:srgbClr val="3333CC"/>
                </a:solidFill>
                <a:latin typeface="Times New Roman" pitchFamily="18" charset="0"/>
                <a:cs typeface="Times New Roman" pitchFamily="18" charset="0"/>
                <a:sym typeface="Symbol" pitchFamily="18" charset="2"/>
              </a:rPr>
              <a:t>m</a:t>
            </a:r>
            <a:r>
              <a:rPr lang="en-US" altLang="zh-TW" sz="2600" dirty="0">
                <a:solidFill>
                  <a:srgbClr val="3333CC"/>
                </a:solidFill>
                <a:latin typeface="Times New Roman" pitchFamily="18" charset="0"/>
                <a:cs typeface="Times New Roman" pitchFamily="18" charset="0"/>
                <a:sym typeface="Symbol" pitchFamily="18" charset="2"/>
              </a:rPr>
              <a:t> </a:t>
            </a:r>
            <a:r>
              <a:rPr lang="en-US" altLang="zh-TW" sz="2600" dirty="0">
                <a:solidFill>
                  <a:srgbClr val="000000"/>
                </a:solidFill>
                <a:latin typeface="Times New Roman" pitchFamily="18" charset="0"/>
                <a:cs typeface="Times New Roman" pitchFamily="18" charset="0"/>
                <a:sym typeface="Symbol" pitchFamily="18" charset="2"/>
              </a:rPr>
              <a:t/>
            </a:r>
            <a:br>
              <a:rPr lang="en-US" altLang="zh-TW" sz="2600" dirty="0">
                <a:solidFill>
                  <a:srgbClr val="000000"/>
                </a:solidFill>
                <a:latin typeface="Times New Roman" pitchFamily="18" charset="0"/>
                <a:cs typeface="Times New Roman" pitchFamily="18" charset="0"/>
                <a:sym typeface="Symbol" pitchFamily="18" charset="2"/>
              </a:rPr>
            </a:br>
            <a:r>
              <a:rPr lang="en-US" altLang="zh-TW" sz="2600" dirty="0">
                <a:solidFill>
                  <a:srgbClr val="000000"/>
                </a:solidFill>
                <a:sym typeface="Symbol" pitchFamily="18" charset="2"/>
              </a:rPr>
              <a:t>if there is an </a:t>
            </a:r>
            <a:r>
              <a:rPr lang="en-US" altLang="zh-TW" sz="2600" i="1" dirty="0" err="1">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sym typeface="Symbol" pitchFamily="18" charset="2"/>
              </a:rPr>
              <a:t>, </a:t>
            </a:r>
            <a:r>
              <a:rPr lang="en-US" altLang="zh-TW" sz="2600" dirty="0">
                <a:solidFill>
                  <a:srgbClr val="000000"/>
                </a:solidFill>
                <a:latin typeface="Times New Roman" pitchFamily="18" charset="0"/>
                <a:cs typeface="Times New Roman" pitchFamily="18" charset="0"/>
                <a:sym typeface="Symbol" pitchFamily="18" charset="2"/>
              </a:rPr>
              <a:t>0</a:t>
            </a:r>
            <a:r>
              <a:rPr lang="en-US" altLang="zh-TW" sz="2600" baseline="-25000"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a:t>
            </a:r>
            <a:r>
              <a:rPr lang="en-US" altLang="zh-TW" sz="2600" baseline="-25000" dirty="0">
                <a:solidFill>
                  <a:srgbClr val="000000"/>
                </a:solidFill>
                <a:sym typeface="Symbol" pitchFamily="18" charset="2"/>
              </a:rPr>
              <a:t> </a:t>
            </a:r>
            <a:r>
              <a:rPr lang="en-US" altLang="zh-TW" sz="2600" i="1" dirty="0" err="1">
                <a:solidFill>
                  <a:srgbClr val="000000"/>
                </a:solidFill>
                <a:latin typeface="Times New Roman" pitchFamily="18" charset="0"/>
                <a:cs typeface="Times New Roman" pitchFamily="18" charset="0"/>
                <a:sym typeface="Symbol" pitchFamily="18" charset="2"/>
              </a:rPr>
              <a:t>i</a:t>
            </a:r>
            <a:r>
              <a:rPr lang="en-US" altLang="zh-TW" sz="2600" i="1" baseline="-25000"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a:t>
            </a:r>
            <a:r>
              <a:rPr lang="en-US" altLang="zh-TW" sz="2600" baseline="-25000" dirty="0">
                <a:solidFill>
                  <a:srgbClr val="000000"/>
                </a:solidFill>
                <a:sym typeface="Symbol" pitchFamily="18" charset="2"/>
              </a:rPr>
              <a:t>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sym typeface="Symbol" pitchFamily="18" charset="2"/>
              </a:rPr>
              <a:t>, with </a:t>
            </a:r>
            <a:r>
              <a:rPr lang="en-US" altLang="zh-TW" sz="2600" i="1" dirty="0">
                <a:solidFill>
                  <a:srgbClr val="000000"/>
                </a:solidFill>
                <a:latin typeface="Times New Roman" pitchFamily="18" charset="0"/>
                <a:cs typeface="Times New Roman" pitchFamily="18" charset="0"/>
                <a:sym typeface="Symbol" pitchFamily="18" charset="2"/>
              </a:rPr>
              <a:t>x</a:t>
            </a:r>
            <a:r>
              <a:rPr lang="en-US" altLang="zh-TW" sz="2600" baseline="-25000" dirty="0">
                <a:solidFill>
                  <a:srgbClr val="000000"/>
                </a:solidFill>
                <a:latin typeface="Times New Roman" pitchFamily="18" charset="0"/>
                <a:cs typeface="Times New Roman" pitchFamily="18" charset="0"/>
                <a:sym typeface="Symbol" pitchFamily="18" charset="2"/>
              </a:rPr>
              <a:t>1</a:t>
            </a:r>
            <a:r>
              <a:rPr lang="en-US" altLang="zh-TW" sz="2600" dirty="0">
                <a:solidFill>
                  <a:srgbClr val="000000"/>
                </a:solidFill>
                <a:latin typeface="Times New Roman" pitchFamily="18" charset="0"/>
                <a:cs typeface="Times New Roman" pitchFamily="18" charset="0"/>
                <a:sym typeface="Symbol" pitchFamily="18" charset="2"/>
              </a:rPr>
              <a:t>=</a:t>
            </a:r>
            <a:r>
              <a:rPr lang="en-US" altLang="zh-TW" sz="2600" i="1" dirty="0">
                <a:solidFill>
                  <a:srgbClr val="000000"/>
                </a:solidFill>
                <a:latin typeface="Times New Roman" pitchFamily="18" charset="0"/>
                <a:cs typeface="Times New Roman" pitchFamily="18" charset="0"/>
                <a:sym typeface="Symbol" pitchFamily="18" charset="2"/>
              </a:rPr>
              <a:t>y</a:t>
            </a:r>
            <a:r>
              <a:rPr lang="en-US" altLang="zh-TW" sz="2600" baseline="-25000" dirty="0">
                <a:solidFill>
                  <a:srgbClr val="000000"/>
                </a:solidFill>
                <a:latin typeface="Times New Roman" pitchFamily="18" charset="0"/>
                <a:cs typeface="Times New Roman" pitchFamily="18" charset="0"/>
                <a:sym typeface="Symbol" pitchFamily="18" charset="2"/>
              </a:rPr>
              <a:t>1</a:t>
            </a:r>
            <a:r>
              <a:rPr lang="en-US" altLang="zh-TW" sz="2600" dirty="0">
                <a:solidFill>
                  <a:srgbClr val="000000"/>
                </a:solidFill>
                <a:sym typeface="Symbol" pitchFamily="18" charset="2"/>
              </a:rPr>
              <a:t>,</a:t>
            </a:r>
            <a:r>
              <a:rPr lang="en-US" altLang="zh-TW" sz="2600" i="1" dirty="0">
                <a:solidFill>
                  <a:srgbClr val="000000"/>
                </a:solidFill>
                <a:latin typeface="Times New Roman" pitchFamily="18" charset="0"/>
                <a:cs typeface="Times New Roman" pitchFamily="18" charset="0"/>
                <a:sym typeface="Symbol" pitchFamily="18" charset="2"/>
              </a:rPr>
              <a:t> x</a:t>
            </a:r>
            <a:r>
              <a:rPr lang="en-US" altLang="zh-TW" sz="2600" baseline="-25000" dirty="0">
                <a:solidFill>
                  <a:srgbClr val="000000"/>
                </a:solidFill>
                <a:latin typeface="Times New Roman" pitchFamily="18" charset="0"/>
                <a:cs typeface="Times New Roman" pitchFamily="18" charset="0"/>
                <a:sym typeface="Symbol" pitchFamily="18" charset="2"/>
              </a:rPr>
              <a:t>2</a:t>
            </a:r>
            <a:r>
              <a:rPr lang="en-US" altLang="zh-TW" sz="2600" dirty="0">
                <a:solidFill>
                  <a:srgbClr val="000000"/>
                </a:solidFill>
                <a:latin typeface="Times New Roman" pitchFamily="18" charset="0"/>
                <a:cs typeface="Times New Roman" pitchFamily="18" charset="0"/>
                <a:sym typeface="Symbol" pitchFamily="18" charset="2"/>
              </a:rPr>
              <a:t>=</a:t>
            </a:r>
            <a:r>
              <a:rPr lang="en-US" altLang="zh-TW" sz="2600" i="1" dirty="0">
                <a:solidFill>
                  <a:srgbClr val="000000"/>
                </a:solidFill>
                <a:latin typeface="Times New Roman" pitchFamily="18" charset="0"/>
                <a:cs typeface="Times New Roman" pitchFamily="18" charset="0"/>
                <a:sym typeface="Symbol" pitchFamily="18" charset="2"/>
              </a:rPr>
              <a:t>y</a:t>
            </a:r>
            <a:r>
              <a:rPr lang="en-US" altLang="zh-TW" sz="2600" baseline="-25000" dirty="0">
                <a:solidFill>
                  <a:srgbClr val="000000"/>
                </a:solidFill>
                <a:latin typeface="Times New Roman" pitchFamily="18" charset="0"/>
                <a:cs typeface="Times New Roman" pitchFamily="18" charset="0"/>
                <a:sym typeface="Symbol" pitchFamily="18" charset="2"/>
              </a:rPr>
              <a:t>2</a:t>
            </a:r>
            <a:r>
              <a:rPr lang="en-US" altLang="zh-TW" sz="2600" dirty="0">
                <a:solidFill>
                  <a:srgbClr val="000000"/>
                </a:solidFill>
                <a:sym typeface="Symbol" pitchFamily="18" charset="2"/>
              </a:rPr>
              <a:t>, …, </a:t>
            </a:r>
            <a:r>
              <a:rPr lang="en-US" altLang="zh-TW" sz="2600" i="1" dirty="0">
                <a:solidFill>
                  <a:srgbClr val="000000"/>
                </a:solidFill>
                <a:latin typeface="Times New Roman" pitchFamily="18" charset="0"/>
                <a:cs typeface="Times New Roman" pitchFamily="18" charset="0"/>
                <a:sym typeface="Symbol" pitchFamily="18" charset="2"/>
              </a:rPr>
              <a:t>x</a:t>
            </a:r>
            <a:r>
              <a:rPr lang="en-US" altLang="zh-TW" sz="2600" i="1" baseline="-25000" dirty="0">
                <a:solidFill>
                  <a:srgbClr val="000000"/>
                </a:solidFill>
                <a:latin typeface="Times New Roman" pitchFamily="18" charset="0"/>
                <a:cs typeface="Times New Roman" pitchFamily="18" charset="0"/>
                <a:sym typeface="Symbol" pitchFamily="18" charset="2"/>
              </a:rPr>
              <a:t>i-</a:t>
            </a:r>
            <a:r>
              <a:rPr lang="en-US" altLang="zh-TW" sz="2600" baseline="-25000" dirty="0">
                <a:solidFill>
                  <a:srgbClr val="000000"/>
                </a:solidFill>
                <a:latin typeface="Times New Roman" pitchFamily="18" charset="0"/>
                <a:cs typeface="Times New Roman" pitchFamily="18" charset="0"/>
                <a:sym typeface="Symbol" pitchFamily="18" charset="2"/>
              </a:rPr>
              <a:t>1</a:t>
            </a:r>
            <a:r>
              <a:rPr lang="en-US" altLang="zh-TW" sz="2600" dirty="0">
                <a:solidFill>
                  <a:srgbClr val="000000"/>
                </a:solidFill>
                <a:latin typeface="Times New Roman" pitchFamily="18" charset="0"/>
                <a:cs typeface="Times New Roman" pitchFamily="18" charset="0"/>
                <a:sym typeface="Symbol" pitchFamily="18" charset="2"/>
              </a:rPr>
              <a:t>=</a:t>
            </a:r>
            <a:r>
              <a:rPr lang="en-US" altLang="zh-TW" sz="2600" i="1" dirty="0">
                <a:solidFill>
                  <a:srgbClr val="000000"/>
                </a:solidFill>
                <a:latin typeface="Times New Roman" pitchFamily="18" charset="0"/>
                <a:cs typeface="Times New Roman" pitchFamily="18" charset="0"/>
                <a:sym typeface="Symbol" pitchFamily="18" charset="2"/>
              </a:rPr>
              <a:t>y</a:t>
            </a:r>
            <a:r>
              <a:rPr lang="en-US" altLang="zh-TW" sz="2600" i="1" baseline="-25000" dirty="0">
                <a:solidFill>
                  <a:srgbClr val="000000"/>
                </a:solidFill>
                <a:latin typeface="Times New Roman" pitchFamily="18" charset="0"/>
                <a:cs typeface="Times New Roman" pitchFamily="18" charset="0"/>
                <a:sym typeface="Symbol" pitchFamily="18" charset="2"/>
              </a:rPr>
              <a:t>i-</a:t>
            </a:r>
            <a:r>
              <a:rPr lang="en-US" altLang="zh-TW" sz="2600" baseline="-25000" dirty="0">
                <a:solidFill>
                  <a:srgbClr val="000000"/>
                </a:solidFill>
                <a:latin typeface="Times New Roman" pitchFamily="18" charset="0"/>
                <a:cs typeface="Times New Roman" pitchFamily="18" charset="0"/>
                <a:sym typeface="Symbol" pitchFamily="18" charset="2"/>
              </a:rPr>
              <a:t>1</a:t>
            </a:r>
            <a:r>
              <a:rPr lang="en-US" altLang="zh-TW" sz="2600" dirty="0">
                <a:solidFill>
                  <a:srgbClr val="000000"/>
                </a:solidFill>
                <a:sym typeface="Symbol" pitchFamily="18" charset="2"/>
              </a:rPr>
              <a:t>, </a:t>
            </a:r>
            <a:endParaRPr lang="en-US" altLang="zh-TW" sz="2600" dirty="0" smtClean="0">
              <a:solidFill>
                <a:srgbClr val="000000"/>
              </a:solidFill>
              <a:sym typeface="Symbol" pitchFamily="18" charset="2"/>
            </a:endParaRPr>
          </a:p>
          <a:p>
            <a:pPr eaLnBrk="1" hangingPunct="1">
              <a:spcBef>
                <a:spcPct val="0"/>
              </a:spcBef>
              <a:buClrTx/>
              <a:buSzTx/>
              <a:buFontTx/>
              <a:buNone/>
            </a:pPr>
            <a:r>
              <a:rPr lang="en-US" altLang="zh-TW" sz="2600" dirty="0" smtClean="0">
                <a:solidFill>
                  <a:srgbClr val="000000"/>
                </a:solidFill>
                <a:sym typeface="Symbol" pitchFamily="18" charset="2"/>
              </a:rPr>
              <a:t>and </a:t>
            </a:r>
            <a:r>
              <a:rPr lang="en-US" altLang="zh-TW" sz="2600" i="1" dirty="0">
                <a:solidFill>
                  <a:srgbClr val="000000"/>
                </a:solidFill>
                <a:latin typeface="Times New Roman" pitchFamily="18" charset="0"/>
                <a:cs typeface="Times New Roman" pitchFamily="18" charset="0"/>
                <a:sym typeface="Symbol" pitchFamily="18" charset="2"/>
              </a:rPr>
              <a:t>x</a:t>
            </a:r>
            <a:r>
              <a:rPr lang="en-US" altLang="zh-TW" sz="2600" i="1" baseline="-25000" dirty="0">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latin typeface="Times New Roman" pitchFamily="18" charset="0"/>
                <a:cs typeface="Times New Roman" pitchFamily="18" charset="0"/>
                <a:sym typeface="Symbol" pitchFamily="18" charset="2"/>
              </a:rPr>
              <a:t>&lt;</a:t>
            </a:r>
            <a:r>
              <a:rPr lang="en-US" altLang="zh-TW" sz="2600" i="1" dirty="0" err="1">
                <a:solidFill>
                  <a:srgbClr val="000000"/>
                </a:solidFill>
                <a:latin typeface="Times New Roman" pitchFamily="18" charset="0"/>
                <a:cs typeface="Times New Roman" pitchFamily="18" charset="0"/>
                <a:sym typeface="Symbol" pitchFamily="18" charset="2"/>
              </a:rPr>
              <a:t>y</a:t>
            </a:r>
            <a:r>
              <a:rPr lang="en-US" altLang="zh-TW" sz="2600" i="1" baseline="-25000" dirty="0" err="1">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sym typeface="Symbol" pitchFamily="18" charset="2"/>
              </a:rPr>
              <a:t>; </a:t>
            </a:r>
            <a:r>
              <a:rPr lang="en-US" altLang="zh-TW" sz="2600" dirty="0" smtClean="0">
                <a:solidFill>
                  <a:srgbClr val="000000"/>
                </a:solidFill>
                <a:sym typeface="Symbol" pitchFamily="18" charset="2"/>
              </a:rPr>
              <a:t>or </a:t>
            </a:r>
            <a:r>
              <a:rPr lang="en-US" altLang="zh-TW" sz="2600" dirty="0">
                <a:solidFill>
                  <a:srgbClr val="000000"/>
                </a:solidFill>
                <a:sym typeface="Symbol" pitchFamily="18" charset="2"/>
              </a:rPr>
              <a:t>if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latin typeface="Times New Roman" pitchFamily="18" charset="0"/>
                <a:cs typeface="Times New Roman" pitchFamily="18" charset="0"/>
                <a:sym typeface="Symbol" pitchFamily="18" charset="2"/>
              </a:rPr>
              <a:t>&lt;</a:t>
            </a:r>
            <a:r>
              <a:rPr lang="en-US" altLang="zh-TW" sz="2600" i="1" dirty="0">
                <a:solidFill>
                  <a:srgbClr val="000000"/>
                </a:solidFill>
                <a:latin typeface="Times New Roman" pitchFamily="18" charset="0"/>
                <a:cs typeface="Times New Roman" pitchFamily="18" charset="0"/>
                <a:sym typeface="Symbol" pitchFamily="18" charset="2"/>
              </a:rPr>
              <a:t>m </a:t>
            </a:r>
            <a:r>
              <a:rPr lang="en-US" altLang="zh-TW" sz="2600" dirty="0">
                <a:solidFill>
                  <a:srgbClr val="000000"/>
                </a:solidFill>
                <a:sym typeface="Symbol" pitchFamily="18" charset="2"/>
              </a:rPr>
              <a:t>and </a:t>
            </a:r>
            <a:r>
              <a:rPr lang="en-US" altLang="zh-TW" sz="2600" i="1" dirty="0">
                <a:solidFill>
                  <a:srgbClr val="000000"/>
                </a:solidFill>
                <a:latin typeface="Times New Roman" pitchFamily="18" charset="0"/>
                <a:cs typeface="Times New Roman" pitchFamily="18" charset="0"/>
                <a:sym typeface="Symbol" pitchFamily="18" charset="2"/>
              </a:rPr>
              <a:t>x</a:t>
            </a:r>
            <a:r>
              <a:rPr lang="en-US" altLang="zh-TW" sz="2600" i="1" baseline="-25000" dirty="0">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latin typeface="Times New Roman" pitchFamily="18" charset="0"/>
                <a:cs typeface="Times New Roman" pitchFamily="18" charset="0"/>
                <a:sym typeface="Symbol" pitchFamily="18" charset="2"/>
              </a:rPr>
              <a:t>=</a:t>
            </a:r>
            <a:r>
              <a:rPr lang="en-US" altLang="zh-TW" sz="2600" i="1" dirty="0" err="1">
                <a:solidFill>
                  <a:srgbClr val="000000"/>
                </a:solidFill>
                <a:latin typeface="Times New Roman" pitchFamily="18" charset="0"/>
                <a:cs typeface="Times New Roman" pitchFamily="18" charset="0"/>
                <a:sym typeface="Symbol" pitchFamily="18" charset="2"/>
              </a:rPr>
              <a:t>y</a:t>
            </a:r>
            <a:r>
              <a:rPr lang="en-US" altLang="zh-TW" sz="2600" i="1" baseline="-25000" dirty="0" err="1">
                <a:solidFill>
                  <a:srgbClr val="000000"/>
                </a:solidFill>
                <a:latin typeface="Times New Roman" pitchFamily="18" charset="0"/>
                <a:cs typeface="Times New Roman" pitchFamily="18" charset="0"/>
                <a:sym typeface="Symbol" pitchFamily="18" charset="2"/>
              </a:rPr>
              <a:t>i</a:t>
            </a:r>
            <a:r>
              <a:rPr lang="en-US" altLang="zh-TW" sz="2600" i="1"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for </a:t>
            </a:r>
            <a:r>
              <a:rPr lang="en-US" altLang="zh-TW" sz="2600" i="1" dirty="0" err="1">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latin typeface="Times New Roman" pitchFamily="18" charset="0"/>
                <a:cs typeface="Times New Roman" pitchFamily="18" charset="0"/>
                <a:sym typeface="Symbol" pitchFamily="18" charset="2"/>
              </a:rPr>
              <a:t>=1, 2, …,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latin typeface="Times New Roman" pitchFamily="18" charset="0"/>
                <a:cs typeface="Times New Roman" pitchFamily="18" charset="0"/>
                <a:sym typeface="Symbol" pitchFamily="18" charset="2"/>
              </a:rPr>
              <a:t> </a:t>
            </a:r>
            <a:endParaRPr lang="zh-TW" altLang="en-US" sz="2600" dirty="0">
              <a:solidFill>
                <a:srgbClr val="000000"/>
              </a:solidFill>
              <a:sym typeface="Symbol" pitchFamily="18" charset="2"/>
            </a:endParaRPr>
          </a:p>
        </p:txBody>
      </p:sp>
    </p:spTree>
    <p:extLst>
      <p:ext uri="{BB962C8B-B14F-4D97-AF65-F5344CB8AC3E}">
        <p14:creationId xmlns:p14="http://schemas.microsoft.com/office/powerpoint/2010/main" val="325162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10_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457200"/>
            <a:ext cx="4886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228600" y="5334000"/>
            <a:ext cx="86820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dirty="0"/>
              <a:t>The lexicographic ordering is: </a:t>
            </a:r>
            <a:br>
              <a:rPr lang="en-US" altLang="zh-TW" sz="2600" dirty="0"/>
            </a:br>
            <a:r>
              <a:rPr lang="en-US" altLang="zh-TW" sz="2000" dirty="0">
                <a:latin typeface="Times New Roman" pitchFamily="18" charset="0"/>
                <a:cs typeface="Times New Roman" pitchFamily="18" charset="0"/>
              </a:rPr>
              <a:t>0 &lt; 1&lt;1.1 &lt; 1.2 &lt; 1.3 &lt; 2 &lt; 3 &lt; 3.1 &lt; 3.1.1 &lt; 3.1.2 &lt; 3.1.2.1 &lt; 3.1.2.2 &lt; 3.1.2.3 &lt; 3.1.2.4 &lt; 3.1.3 &lt; 3.2 &lt; 4 &lt; 4.1 &lt; 5 &lt; 5.1 &lt; 5.1.1 &lt; 5.2 &lt; 5.3</a:t>
            </a: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7571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81000" y="4343400"/>
            <a:ext cx="8382000" cy="1782763"/>
          </a:xfrm>
        </p:spPr>
        <p:txBody>
          <a:bodyPr/>
          <a:lstStyle/>
          <a:p>
            <a:pPr marL="0" indent="0">
              <a:buNone/>
            </a:pPr>
            <a:r>
              <a:rPr lang="en-US" dirty="0" smtClean="0"/>
              <a:t>Find the </a:t>
            </a:r>
            <a:r>
              <a:rPr lang="en-US" altLang="zh-TW" dirty="0" smtClean="0"/>
              <a:t>lexicographic ordering of the above tree.</a:t>
            </a:r>
            <a:endParaRPr lang="en-US" dirty="0"/>
          </a:p>
        </p:txBody>
      </p:sp>
      <p:pic>
        <p:nvPicPr>
          <p:cNvPr id="35842" name="Picture 2"/>
          <p:cNvPicPr>
            <a:picLocks noChangeAspect="1" noChangeArrowheads="1"/>
          </p:cNvPicPr>
          <p:nvPr/>
        </p:nvPicPr>
        <p:blipFill>
          <a:blip r:embed="rId2"/>
          <a:srcRect l="12298" t="37500" r="15081" b="25000"/>
          <a:stretch>
            <a:fillRect/>
          </a:stretch>
        </p:blipFill>
        <p:spPr bwMode="auto">
          <a:xfrm>
            <a:off x="152400" y="1295399"/>
            <a:ext cx="8991600" cy="2610465"/>
          </a:xfrm>
          <a:prstGeom prst="rect">
            <a:avLst/>
          </a:prstGeom>
          <a:noFill/>
          <a:ln w="9525">
            <a:noFill/>
            <a:miter lim="800000"/>
            <a:headEnd/>
            <a:tailEnd/>
          </a:ln>
          <a:effectLst/>
        </p:spPr>
      </p:pic>
    </p:spTree>
    <p:extLst>
      <p:ext uri="{BB962C8B-B14F-4D97-AF65-F5344CB8AC3E}">
        <p14:creationId xmlns:p14="http://schemas.microsoft.com/office/powerpoint/2010/main" val="1265808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81000" y="4343400"/>
            <a:ext cx="8382000" cy="1782763"/>
          </a:xfrm>
        </p:spPr>
        <p:txBody>
          <a:bodyPr/>
          <a:lstStyle/>
          <a:p>
            <a:pPr marL="0" indent="0">
              <a:buNone/>
            </a:pPr>
            <a:r>
              <a:rPr lang="en-US" dirty="0" smtClean="0"/>
              <a:t>The </a:t>
            </a:r>
            <a:r>
              <a:rPr lang="en-US" altLang="zh-TW" dirty="0" smtClean="0"/>
              <a:t>lexicographic ordering of the above tree:</a:t>
            </a:r>
          </a:p>
          <a:p>
            <a:pPr marL="0" indent="0" algn="ctr">
              <a:buNone/>
            </a:pPr>
            <a:r>
              <a:rPr lang="en-US" dirty="0" smtClean="0"/>
              <a:t>0 &lt; 1 &lt; 1.1 &lt; 1.1.1 &lt; 1.1.2 &lt; 1.2 &lt; 1.3 &lt; 2 &lt; 2.1 &lt; 2.2 &lt; 2.3 &lt; 3 &lt; 3.1 &lt; 3.1.1 &lt; 3.1.2</a:t>
            </a:r>
            <a:endParaRPr lang="en-US" dirty="0"/>
          </a:p>
        </p:txBody>
      </p:sp>
      <p:pic>
        <p:nvPicPr>
          <p:cNvPr id="35842" name="Picture 2"/>
          <p:cNvPicPr>
            <a:picLocks noChangeAspect="1" noChangeArrowheads="1"/>
          </p:cNvPicPr>
          <p:nvPr/>
        </p:nvPicPr>
        <p:blipFill>
          <a:blip r:embed="rId2"/>
          <a:srcRect l="12298" t="37500" r="15081" b="25000"/>
          <a:stretch>
            <a:fillRect/>
          </a:stretch>
        </p:blipFill>
        <p:spPr bwMode="auto">
          <a:xfrm>
            <a:off x="152400" y="1295399"/>
            <a:ext cx="8991600" cy="2610465"/>
          </a:xfrm>
          <a:prstGeom prst="rect">
            <a:avLst/>
          </a:prstGeom>
          <a:noFill/>
          <a:ln w="9525">
            <a:noFill/>
            <a:miter lim="800000"/>
            <a:headEnd/>
            <a:tailEnd/>
          </a:ln>
          <a:effectLst/>
        </p:spPr>
      </p:pic>
    </p:spTree>
    <p:extLst>
      <p:ext uri="{BB962C8B-B14F-4D97-AF65-F5344CB8AC3E}">
        <p14:creationId xmlns:p14="http://schemas.microsoft.com/office/powerpoint/2010/main" val="412745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Which graphs are trees?</a:t>
            </a:r>
            <a:endParaRPr lang="en-AU" sz="4000" dirty="0"/>
          </a:p>
        </p:txBody>
      </p:sp>
      <p:grpSp>
        <p:nvGrpSpPr>
          <p:cNvPr id="29" name="Group 28"/>
          <p:cNvGrpSpPr/>
          <p:nvPr/>
        </p:nvGrpSpPr>
        <p:grpSpPr>
          <a:xfrm>
            <a:off x="1600200" y="1752600"/>
            <a:ext cx="1981200" cy="1219200"/>
            <a:chOff x="1524000" y="1981200"/>
            <a:chExt cx="1981200" cy="1219200"/>
          </a:xfrm>
        </p:grpSpPr>
        <p:grpSp>
          <p:nvGrpSpPr>
            <p:cNvPr id="4" name="Group 32"/>
            <p:cNvGrpSpPr>
              <a:grpSpLocks/>
            </p:cNvGrpSpPr>
            <p:nvPr/>
          </p:nvGrpSpPr>
          <p:grpSpPr bwMode="auto">
            <a:xfrm>
              <a:off x="1524000" y="1981200"/>
              <a:ext cx="228600" cy="1219200"/>
              <a:chOff x="576" y="1248"/>
              <a:chExt cx="144" cy="768"/>
            </a:xfrm>
          </p:grpSpPr>
          <p:sp>
            <p:nvSpPr>
              <p:cNvPr id="5" name="Oval 2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6" name="Line 3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 name="Oval 3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8" name="Group 33"/>
            <p:cNvGrpSpPr>
              <a:grpSpLocks/>
            </p:cNvGrpSpPr>
            <p:nvPr/>
          </p:nvGrpSpPr>
          <p:grpSpPr bwMode="auto">
            <a:xfrm>
              <a:off x="2438400" y="1981200"/>
              <a:ext cx="228600" cy="1219200"/>
              <a:chOff x="576" y="1248"/>
              <a:chExt cx="144" cy="768"/>
            </a:xfrm>
          </p:grpSpPr>
          <p:sp>
            <p:nvSpPr>
              <p:cNvPr id="9" name="Oval 3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0" name="Line 3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 name="Oval 3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12" name="Group 37"/>
            <p:cNvGrpSpPr>
              <a:grpSpLocks/>
            </p:cNvGrpSpPr>
            <p:nvPr/>
          </p:nvGrpSpPr>
          <p:grpSpPr bwMode="auto">
            <a:xfrm>
              <a:off x="3276600" y="1981200"/>
              <a:ext cx="228600" cy="1219200"/>
              <a:chOff x="576" y="1248"/>
              <a:chExt cx="144" cy="768"/>
            </a:xfrm>
          </p:grpSpPr>
          <p:sp>
            <p:nvSpPr>
              <p:cNvPr id="13" name="Oval 3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4" name="Line 3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 name="Oval 4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16" name="Line 41"/>
            <p:cNvSpPr>
              <a:spLocks noChangeShapeType="1"/>
            </p:cNvSpPr>
            <p:nvPr/>
          </p:nvSpPr>
          <p:spPr bwMode="auto">
            <a:xfrm>
              <a:off x="2590800" y="21336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 name="Line 42"/>
            <p:cNvSpPr>
              <a:spLocks noChangeShapeType="1"/>
            </p:cNvSpPr>
            <p:nvPr/>
          </p:nvSpPr>
          <p:spPr bwMode="auto">
            <a:xfrm flipH="1">
              <a:off x="1676400" y="21336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45" name="Group 44"/>
          <p:cNvGrpSpPr/>
          <p:nvPr/>
        </p:nvGrpSpPr>
        <p:grpSpPr>
          <a:xfrm>
            <a:off x="5265821" y="1790700"/>
            <a:ext cx="1981200" cy="1219200"/>
            <a:chOff x="6096000" y="2133600"/>
            <a:chExt cx="1981200" cy="1219200"/>
          </a:xfrm>
        </p:grpSpPr>
        <p:grpSp>
          <p:nvGrpSpPr>
            <p:cNvPr id="30" name="Group 43"/>
            <p:cNvGrpSpPr>
              <a:grpSpLocks/>
            </p:cNvGrpSpPr>
            <p:nvPr/>
          </p:nvGrpSpPr>
          <p:grpSpPr bwMode="auto">
            <a:xfrm>
              <a:off x="6096000" y="2133600"/>
              <a:ext cx="228600" cy="1219200"/>
              <a:chOff x="576" y="1248"/>
              <a:chExt cx="144" cy="768"/>
            </a:xfrm>
          </p:grpSpPr>
          <p:sp>
            <p:nvSpPr>
              <p:cNvPr id="31" name="Oval 4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2" name="Line 4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3" name="Oval 4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34" name="Group 47"/>
            <p:cNvGrpSpPr>
              <a:grpSpLocks/>
            </p:cNvGrpSpPr>
            <p:nvPr/>
          </p:nvGrpSpPr>
          <p:grpSpPr bwMode="auto">
            <a:xfrm>
              <a:off x="7010400" y="2133600"/>
              <a:ext cx="228600" cy="1219200"/>
              <a:chOff x="576" y="1248"/>
              <a:chExt cx="144" cy="768"/>
            </a:xfrm>
          </p:grpSpPr>
          <p:sp>
            <p:nvSpPr>
              <p:cNvPr id="35" name="Oval 4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6" name="Line 4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7" name="Oval 5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38" name="Group 51"/>
            <p:cNvGrpSpPr>
              <a:grpSpLocks/>
            </p:cNvGrpSpPr>
            <p:nvPr/>
          </p:nvGrpSpPr>
          <p:grpSpPr bwMode="auto">
            <a:xfrm>
              <a:off x="7848600" y="2133600"/>
              <a:ext cx="228600" cy="1219200"/>
              <a:chOff x="576" y="1248"/>
              <a:chExt cx="144" cy="768"/>
            </a:xfrm>
          </p:grpSpPr>
          <p:sp>
            <p:nvSpPr>
              <p:cNvPr id="39" name="Oval 52"/>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0" name="Line 53"/>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1" name="Oval 54"/>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42" name="Line 55"/>
            <p:cNvSpPr>
              <a:spLocks noChangeShapeType="1"/>
            </p:cNvSpPr>
            <p:nvPr/>
          </p:nvSpPr>
          <p:spPr bwMode="auto">
            <a:xfrm>
              <a:off x="7162800" y="22860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3" name="Line 56"/>
            <p:cNvSpPr>
              <a:spLocks noChangeShapeType="1"/>
            </p:cNvSpPr>
            <p:nvPr/>
          </p:nvSpPr>
          <p:spPr bwMode="auto">
            <a:xfrm flipH="1">
              <a:off x="6248400" y="22860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4" name="Line 57"/>
            <p:cNvSpPr>
              <a:spLocks noChangeShapeType="1"/>
            </p:cNvSpPr>
            <p:nvPr/>
          </p:nvSpPr>
          <p:spPr bwMode="auto">
            <a:xfrm>
              <a:off x="6248400" y="2209800"/>
              <a:ext cx="167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71" name="Group 70"/>
          <p:cNvGrpSpPr/>
          <p:nvPr/>
        </p:nvGrpSpPr>
        <p:grpSpPr>
          <a:xfrm>
            <a:off x="2809959" y="3356680"/>
            <a:ext cx="3305175" cy="2209800"/>
            <a:chOff x="2809959" y="3356680"/>
            <a:chExt cx="3305175" cy="2209800"/>
          </a:xfrm>
        </p:grpSpPr>
        <p:sp>
          <p:nvSpPr>
            <p:cNvPr id="66" name="Oval 83"/>
            <p:cNvSpPr>
              <a:spLocks noChangeArrowheads="1"/>
            </p:cNvSpPr>
            <p:nvPr/>
          </p:nvSpPr>
          <p:spPr bwMode="auto">
            <a:xfrm rot="19487360" flipH="1">
              <a:off x="5821446" y="5268030"/>
              <a:ext cx="293688" cy="261938"/>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nvGrpSpPr>
            <p:cNvPr id="70" name="Group 69"/>
            <p:cNvGrpSpPr/>
            <p:nvPr/>
          </p:nvGrpSpPr>
          <p:grpSpPr>
            <a:xfrm>
              <a:off x="2809959" y="3356680"/>
              <a:ext cx="2870200" cy="2209800"/>
              <a:chOff x="2809959" y="3356680"/>
              <a:chExt cx="2870200" cy="2209800"/>
            </a:xfrm>
          </p:grpSpPr>
          <p:grpSp>
            <p:nvGrpSpPr>
              <p:cNvPr id="46" name="Group 58"/>
              <p:cNvGrpSpPr>
                <a:grpSpLocks/>
              </p:cNvGrpSpPr>
              <p:nvPr/>
            </p:nvGrpSpPr>
            <p:grpSpPr bwMode="auto">
              <a:xfrm>
                <a:off x="3437021" y="4347280"/>
                <a:ext cx="228600" cy="1219200"/>
                <a:chOff x="576" y="1248"/>
                <a:chExt cx="144" cy="768"/>
              </a:xfrm>
            </p:grpSpPr>
            <p:sp>
              <p:nvSpPr>
                <p:cNvPr id="47" name="Oval 5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8" name="Line 6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 name="Oval 6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50" name="Group 62"/>
              <p:cNvGrpSpPr>
                <a:grpSpLocks/>
              </p:cNvGrpSpPr>
              <p:nvPr/>
            </p:nvGrpSpPr>
            <p:grpSpPr bwMode="auto">
              <a:xfrm>
                <a:off x="4351421" y="3356680"/>
                <a:ext cx="228600" cy="1219200"/>
                <a:chOff x="576" y="1248"/>
                <a:chExt cx="144" cy="768"/>
              </a:xfrm>
            </p:grpSpPr>
            <p:sp>
              <p:nvSpPr>
                <p:cNvPr id="51" name="Oval 6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2" name="Line 6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3" name="Oval 6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54" name="Group 66"/>
              <p:cNvGrpSpPr>
                <a:grpSpLocks/>
              </p:cNvGrpSpPr>
              <p:nvPr/>
            </p:nvGrpSpPr>
            <p:grpSpPr bwMode="auto">
              <a:xfrm flipV="1">
                <a:off x="5189621" y="4347280"/>
                <a:ext cx="228600" cy="1219200"/>
                <a:chOff x="576" y="1248"/>
                <a:chExt cx="144" cy="768"/>
              </a:xfrm>
            </p:grpSpPr>
            <p:sp>
              <p:nvSpPr>
                <p:cNvPr id="55" name="Oval 67"/>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6" name="Line 68"/>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7" name="Oval 69"/>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58" name="Line 70"/>
              <p:cNvSpPr>
                <a:spLocks noChangeShapeType="1"/>
              </p:cNvSpPr>
              <p:nvPr/>
            </p:nvSpPr>
            <p:spPr bwMode="auto">
              <a:xfrm>
                <a:off x="4503821" y="350908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9" name="Line 71"/>
              <p:cNvSpPr>
                <a:spLocks noChangeShapeType="1"/>
              </p:cNvSpPr>
              <p:nvPr/>
            </p:nvSpPr>
            <p:spPr bwMode="auto">
              <a:xfrm flipH="1">
                <a:off x="3589421" y="350908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60" name="Group 72"/>
              <p:cNvGrpSpPr>
                <a:grpSpLocks/>
              </p:cNvGrpSpPr>
              <p:nvPr/>
            </p:nvGrpSpPr>
            <p:grpSpPr bwMode="auto">
              <a:xfrm>
                <a:off x="4351421" y="4347280"/>
                <a:ext cx="228600" cy="1219200"/>
                <a:chOff x="576" y="1248"/>
                <a:chExt cx="144" cy="768"/>
              </a:xfrm>
            </p:grpSpPr>
            <p:sp>
              <p:nvSpPr>
                <p:cNvPr id="61" name="Oval 7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62" name="Line 7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3" name="Oval 7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64" name="Oval 79"/>
              <p:cNvSpPr>
                <a:spLocks noChangeArrowheads="1"/>
              </p:cNvSpPr>
              <p:nvPr/>
            </p:nvSpPr>
            <p:spPr bwMode="auto">
              <a:xfrm rot="2112640">
                <a:off x="2809959" y="5282318"/>
                <a:ext cx="228600" cy="2571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65" name="Line 82"/>
              <p:cNvSpPr>
                <a:spLocks noChangeShapeType="1"/>
              </p:cNvSpPr>
              <p:nvPr/>
            </p:nvSpPr>
            <p:spPr bwMode="auto">
              <a:xfrm rot="19487360" flipH="1">
                <a:off x="5680159" y="4467930"/>
                <a:ext cx="0" cy="876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cxnSp>
            <p:nvCxnSpPr>
              <p:cNvPr id="68" name="Straight Connector 67"/>
              <p:cNvCxnSpPr>
                <a:stCxn id="47" idx="3"/>
              </p:cNvCxnSpPr>
              <p:nvPr/>
            </p:nvCxnSpPr>
            <p:spPr>
              <a:xfrm flipH="1">
                <a:off x="2853925" y="4542402"/>
                <a:ext cx="616574" cy="896192"/>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p:cNvSpPr txBox="1"/>
          <p:nvPr/>
        </p:nvSpPr>
        <p:spPr>
          <a:xfrm>
            <a:off x="1043608" y="2019300"/>
            <a:ext cx="365806" cy="369332"/>
          </a:xfrm>
          <a:prstGeom prst="rect">
            <a:avLst/>
          </a:prstGeom>
          <a:noFill/>
          <a:ln>
            <a:noFill/>
          </a:ln>
        </p:spPr>
        <p:txBody>
          <a:bodyPr wrap="none" rtlCol="0">
            <a:spAutoFit/>
          </a:bodyPr>
          <a:lstStyle/>
          <a:p>
            <a:r>
              <a:rPr lang="en-AU" dirty="0" smtClean="0">
                <a:latin typeface="Times New Roman" panose="02020603050405020304" pitchFamily="18" charset="0"/>
                <a:cs typeface="Times New Roman" panose="02020603050405020304" pitchFamily="18" charset="0"/>
              </a:rPr>
              <a:t>a)</a:t>
            </a:r>
            <a:endParaRPr lang="en-AU"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4534347" y="1943100"/>
            <a:ext cx="377026" cy="369332"/>
          </a:xfrm>
          <a:prstGeom prst="rect">
            <a:avLst/>
          </a:prstGeom>
          <a:noFill/>
          <a:ln>
            <a:noFill/>
          </a:ln>
        </p:spPr>
        <p:txBody>
          <a:bodyPr wrap="none" rtlCol="0">
            <a:spAutoFit/>
          </a:bodyPr>
          <a:lstStyle/>
          <a:p>
            <a:r>
              <a:rPr lang="en-AU" dirty="0" smtClean="0">
                <a:latin typeface="Times New Roman" panose="02020603050405020304" pitchFamily="18" charset="0"/>
                <a:cs typeface="Times New Roman" panose="02020603050405020304" pitchFamily="18" charset="0"/>
              </a:rPr>
              <a:t>b)</a:t>
            </a:r>
            <a:endParaRPr lang="en-AU"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3213303" y="3461317"/>
            <a:ext cx="365806" cy="369332"/>
          </a:xfrm>
          <a:prstGeom prst="rect">
            <a:avLst/>
          </a:prstGeom>
          <a:noFill/>
          <a:ln>
            <a:noFill/>
          </a:ln>
        </p:spPr>
        <p:txBody>
          <a:bodyPr wrap="none" rtlCol="0">
            <a:spAutoFit/>
          </a:bodyPr>
          <a:lstStyle/>
          <a:p>
            <a:r>
              <a:rPr lang="en-AU" dirty="0" smtClean="0">
                <a:latin typeface="Times New Roman" panose="02020603050405020304" pitchFamily="18" charset="0"/>
                <a:cs typeface="Times New Roman" panose="02020603050405020304" pitchFamily="18" charset="0"/>
              </a:rPr>
              <a:t>c)</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860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Traversal</a:t>
            </a:r>
            <a:endParaRPr lang="en-US" dirty="0"/>
          </a:p>
        </p:txBody>
      </p:sp>
      <p:sp>
        <p:nvSpPr>
          <p:cNvPr id="3" name="Content Placeholder 2"/>
          <p:cNvSpPr>
            <a:spLocks noGrp="1"/>
          </p:cNvSpPr>
          <p:nvPr>
            <p:ph idx="1"/>
          </p:nvPr>
        </p:nvSpPr>
        <p:spPr/>
        <p:txBody>
          <a:bodyPr/>
          <a:lstStyle/>
          <a:p>
            <a:r>
              <a:rPr lang="en-US" dirty="0" smtClean="0">
                <a:solidFill>
                  <a:srgbClr val="FF0000"/>
                </a:solidFill>
              </a:rPr>
              <a:t>Preorde</a:t>
            </a:r>
            <a:r>
              <a:rPr lang="en-US" dirty="0" smtClean="0"/>
              <a:t>r: </a:t>
            </a:r>
            <a:r>
              <a:rPr lang="en-US" b="1" dirty="0" smtClean="0">
                <a:solidFill>
                  <a:srgbClr val="0066CC"/>
                </a:solidFill>
              </a:rPr>
              <a:t>root</a:t>
            </a:r>
            <a:r>
              <a:rPr lang="en-US" dirty="0" smtClean="0"/>
              <a:t>, </a:t>
            </a:r>
            <a:r>
              <a:rPr lang="en-US" b="1" dirty="0" smtClean="0">
                <a:solidFill>
                  <a:srgbClr val="0066CC"/>
                </a:solidFill>
              </a:rPr>
              <a:t>left</a:t>
            </a:r>
            <a:r>
              <a:rPr lang="en-US" dirty="0" smtClean="0"/>
              <a:t>-subtree, </a:t>
            </a:r>
            <a:r>
              <a:rPr lang="en-US" b="1" dirty="0" smtClean="0">
                <a:solidFill>
                  <a:srgbClr val="0066CC"/>
                </a:solidFill>
              </a:rPr>
              <a:t>right</a:t>
            </a:r>
            <a:r>
              <a:rPr lang="en-US" dirty="0" smtClean="0"/>
              <a:t> subtree</a:t>
            </a:r>
          </a:p>
          <a:p>
            <a:r>
              <a:rPr lang="en-US" dirty="0" err="1">
                <a:solidFill>
                  <a:srgbClr val="FF0000"/>
                </a:solidFill>
              </a:rPr>
              <a:t>Inorder</a:t>
            </a:r>
            <a:r>
              <a:rPr lang="en-US" dirty="0"/>
              <a:t> – </a:t>
            </a:r>
            <a:r>
              <a:rPr lang="en-US" b="1" dirty="0">
                <a:solidFill>
                  <a:srgbClr val="0066CC"/>
                </a:solidFill>
              </a:rPr>
              <a:t>left </a:t>
            </a:r>
            <a:r>
              <a:rPr lang="en-US" dirty="0"/>
              <a:t>subtree, </a:t>
            </a:r>
            <a:r>
              <a:rPr lang="en-US" b="1" dirty="0">
                <a:solidFill>
                  <a:srgbClr val="0066CC"/>
                </a:solidFill>
              </a:rPr>
              <a:t>root</a:t>
            </a:r>
            <a:r>
              <a:rPr lang="en-US" dirty="0"/>
              <a:t>, </a:t>
            </a:r>
            <a:r>
              <a:rPr lang="en-US" b="1" dirty="0">
                <a:solidFill>
                  <a:srgbClr val="0066CC"/>
                </a:solidFill>
              </a:rPr>
              <a:t>right</a:t>
            </a:r>
            <a:r>
              <a:rPr lang="en-US" dirty="0"/>
              <a:t> sub-tree</a:t>
            </a:r>
          </a:p>
          <a:p>
            <a:r>
              <a:rPr lang="en-US" dirty="0" smtClean="0">
                <a:solidFill>
                  <a:srgbClr val="FF0000"/>
                </a:solidFill>
              </a:rPr>
              <a:t>Post-order</a:t>
            </a:r>
            <a:r>
              <a:rPr lang="en-US" dirty="0" smtClean="0"/>
              <a:t> : </a:t>
            </a:r>
            <a:r>
              <a:rPr lang="en-US" b="1" dirty="0" smtClean="0">
                <a:solidFill>
                  <a:srgbClr val="0066CC"/>
                </a:solidFill>
              </a:rPr>
              <a:t>left</a:t>
            </a:r>
            <a:r>
              <a:rPr lang="en-US" dirty="0" smtClean="0"/>
              <a:t> subtree, </a:t>
            </a:r>
            <a:r>
              <a:rPr lang="en-US" b="1" dirty="0" smtClean="0">
                <a:solidFill>
                  <a:srgbClr val="0066CC"/>
                </a:solidFill>
              </a:rPr>
              <a:t>right</a:t>
            </a:r>
            <a:r>
              <a:rPr lang="en-US" dirty="0" smtClean="0"/>
              <a:t> sub-tree, </a:t>
            </a:r>
            <a:r>
              <a:rPr lang="en-US" b="1" dirty="0" smtClean="0">
                <a:solidFill>
                  <a:srgbClr val="0066CC"/>
                </a:solidFill>
              </a:rPr>
              <a:t>root</a:t>
            </a:r>
            <a:endParaRPr lang="en-US" b="1" dirty="0">
              <a:solidFill>
                <a:srgbClr val="0066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Preorder Traversal</a:t>
            </a:r>
            <a:endParaRPr lang="en-US" dirty="0"/>
          </a:p>
        </p:txBody>
      </p:sp>
      <p:sp>
        <p:nvSpPr>
          <p:cNvPr id="4" name="內容版面配置區 5"/>
          <p:cNvSpPr>
            <a:spLocks noGrp="1"/>
          </p:cNvSpPr>
          <p:nvPr>
            <p:ph idx="1"/>
          </p:nvPr>
        </p:nvSpPr>
        <p:spPr>
          <a:ln>
            <a:solidFill>
              <a:srgbClr val="000000"/>
            </a:solidFill>
          </a:ln>
        </p:spPr>
        <p:txBody>
          <a:bodyPr/>
          <a:lstStyle/>
          <a:p>
            <a:pPr>
              <a:spcBef>
                <a:spcPts val="300"/>
              </a:spcBef>
              <a:buFont typeface="Wingdings" pitchFamily="2" charset="2"/>
              <a:buNone/>
            </a:pPr>
            <a:r>
              <a:rPr lang="en-US" altLang="zh-TW" b="1" dirty="0" smtClean="0">
                <a:latin typeface="Times New Roman" pitchFamily="18" charset="0"/>
                <a:cs typeface="Times New Roman" pitchFamily="18" charset="0"/>
              </a:rPr>
              <a:t>Procedure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preorder</a:t>
            </a:r>
            <a:r>
              <a:rPr lang="en-US" altLang="zh-TW" dirty="0" smtClean="0">
                <a:latin typeface="Times New Roman" pitchFamily="18" charset="0"/>
                <a:cs typeface="Times New Roman" pitchFamily="18" charset="0"/>
              </a:rPr>
              <a:t>(</a:t>
            </a:r>
            <a:r>
              <a:rPr lang="en-US" altLang="zh-TW" i="1" dirty="0" smtClean="0">
                <a:latin typeface="Times New Roman" pitchFamily="18" charset="0"/>
                <a:cs typeface="Times New Roman" pitchFamily="18" charset="0"/>
              </a:rPr>
              <a:t>T</a:t>
            </a:r>
            <a:r>
              <a:rPr lang="en-US" altLang="zh-TW" dirty="0" smtClean="0">
                <a:latin typeface="Times New Roman" pitchFamily="18" charset="0"/>
                <a:cs typeface="Times New Roman" pitchFamily="18" charset="0"/>
              </a:rPr>
              <a:t>: ordered rooted tree)</a:t>
            </a:r>
          </a:p>
          <a:p>
            <a:pPr>
              <a:spcBef>
                <a:spcPts val="300"/>
              </a:spcBef>
              <a:buFont typeface="Wingdings" pitchFamily="2" charset="2"/>
              <a:buNone/>
            </a:pPr>
            <a:r>
              <a:rPr lang="en-US" altLang="zh-TW" i="1" dirty="0" smtClean="0">
                <a:latin typeface="Times New Roman" pitchFamily="18" charset="0"/>
                <a:cs typeface="Times New Roman" pitchFamily="18" charset="0"/>
              </a:rPr>
              <a:t>r </a:t>
            </a:r>
            <a:r>
              <a:rPr lang="en-US" altLang="zh-TW"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sym typeface="Symbol" pitchFamily="18" charset="2"/>
              </a:rPr>
              <a:t>root of </a:t>
            </a:r>
            <a:r>
              <a:rPr lang="en-US" altLang="zh-TW" i="1" dirty="0" smtClean="0">
                <a:latin typeface="Times New Roman" pitchFamily="18" charset="0"/>
                <a:cs typeface="Times New Roman" pitchFamily="18" charset="0"/>
                <a:sym typeface="Symbol" pitchFamily="18" charset="2"/>
              </a:rPr>
              <a:t>T</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list </a:t>
            </a:r>
            <a:r>
              <a:rPr lang="en-US" altLang="zh-TW" i="1" dirty="0" smtClean="0">
                <a:latin typeface="Times New Roman" pitchFamily="18" charset="0"/>
                <a:cs typeface="Times New Roman" pitchFamily="18" charset="0"/>
                <a:sym typeface="Symbol" pitchFamily="18" charset="2"/>
              </a:rPr>
              <a:t>r</a:t>
            </a:r>
          </a:p>
          <a:p>
            <a:pPr>
              <a:spcBef>
                <a:spcPts val="300"/>
              </a:spcBef>
              <a:buFont typeface="Wingdings" pitchFamily="2" charset="2"/>
              <a:buNone/>
            </a:pPr>
            <a:r>
              <a:rPr lang="en-US" altLang="zh-TW" b="1" dirty="0" smtClean="0">
                <a:latin typeface="Times New Roman" pitchFamily="18" charset="0"/>
                <a:cs typeface="Times New Roman" pitchFamily="18" charset="0"/>
              </a:rPr>
              <a:t>for </a:t>
            </a:r>
            <a:r>
              <a:rPr lang="en-US" altLang="zh-TW" dirty="0" smtClean="0">
                <a:latin typeface="Times New Roman" pitchFamily="18" charset="0"/>
                <a:cs typeface="Times New Roman" pitchFamily="18" charset="0"/>
              </a:rPr>
              <a:t>each child </a:t>
            </a:r>
            <a:r>
              <a:rPr lang="en-US" altLang="zh-TW" i="1" dirty="0" smtClean="0">
                <a:latin typeface="Times New Roman" pitchFamily="18" charset="0"/>
                <a:cs typeface="Times New Roman" pitchFamily="18" charset="0"/>
              </a:rPr>
              <a:t>c </a:t>
            </a:r>
            <a:r>
              <a:rPr lang="en-US" altLang="zh-TW" dirty="0" smtClean="0">
                <a:latin typeface="Times New Roman" pitchFamily="18" charset="0"/>
                <a:cs typeface="Times New Roman" pitchFamily="18" charset="0"/>
              </a:rPr>
              <a:t>of</a:t>
            </a:r>
            <a:r>
              <a:rPr lang="en-US" altLang="zh-TW" i="1" dirty="0" smtClean="0">
                <a:latin typeface="Times New Roman" pitchFamily="18" charset="0"/>
                <a:cs typeface="Times New Roman" pitchFamily="18" charset="0"/>
              </a:rPr>
              <a:t> r </a:t>
            </a:r>
            <a:r>
              <a:rPr lang="en-US" altLang="zh-TW" dirty="0" smtClean="0">
                <a:latin typeface="Times New Roman" pitchFamily="18" charset="0"/>
                <a:cs typeface="Times New Roman" pitchFamily="18" charset="0"/>
              </a:rPr>
              <a:t>from left to right</a:t>
            </a:r>
            <a:endParaRPr lang="en-US" altLang="zh-TW" dirty="0" smtClean="0">
              <a:latin typeface="Times New Roman" pitchFamily="18" charset="0"/>
              <a:cs typeface="Times New Roman" pitchFamily="18" charset="0"/>
              <a:sym typeface="Symbol" pitchFamily="18" charset="2"/>
            </a:endParaRPr>
          </a:p>
          <a:p>
            <a:pPr>
              <a:spcBef>
                <a:spcPts val="300"/>
              </a:spcBef>
              <a:buFont typeface="Wingdings" pitchFamily="2" charset="2"/>
              <a:buNone/>
            </a:pPr>
            <a:r>
              <a:rPr lang="en-US" altLang="zh-TW" b="1" dirty="0" smtClean="0">
                <a:latin typeface="Times New Roman" pitchFamily="18" charset="0"/>
                <a:cs typeface="Times New Roman" pitchFamily="18" charset="0"/>
                <a:sym typeface="Symbol" pitchFamily="18" charset="2"/>
              </a:rPr>
              <a:t>begin</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 </a:t>
            </a:r>
            <a:r>
              <a:rPr lang="en-US" altLang="zh-TW" dirty="0" err="1" smtClean="0">
                <a:latin typeface="Times New Roman" pitchFamily="18" charset="0"/>
                <a:cs typeface="Times New Roman" pitchFamily="18" charset="0"/>
                <a:sym typeface="Symbol" pitchFamily="18" charset="2"/>
              </a:rPr>
              <a:t>subtree</a:t>
            </a:r>
            <a:r>
              <a:rPr lang="en-US" altLang="zh-TW" dirty="0" smtClean="0">
                <a:latin typeface="Times New Roman" pitchFamily="18" charset="0"/>
                <a:cs typeface="Times New Roman" pitchFamily="18" charset="0"/>
                <a:sym typeface="Symbol" pitchFamily="18" charset="2"/>
              </a:rPr>
              <a:t> with </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smtClean="0">
                <a:latin typeface="Times New Roman" pitchFamily="18" charset="0"/>
                <a:cs typeface="Times New Roman" pitchFamily="18" charset="0"/>
                <a:sym typeface="Symbol" pitchFamily="18" charset="2"/>
              </a:rPr>
              <a:t>preorder</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a:t>
            </a:r>
            <a:endParaRPr lang="en-US" altLang="zh-TW" dirty="0" smtClean="0">
              <a:latin typeface="Times New Roman" pitchFamily="18" charset="0"/>
              <a:cs typeface="Times New Roman" pitchFamily="18" charset="0"/>
            </a:endParaRPr>
          </a:p>
          <a:p>
            <a:pPr>
              <a:spcBef>
                <a:spcPts val="300"/>
              </a:spcBef>
              <a:buFont typeface="Wingdings" pitchFamily="2" charset="2"/>
              <a:buNone/>
            </a:pPr>
            <a:r>
              <a:rPr lang="en-US" altLang="zh-TW" b="1" dirty="0" smtClean="0">
                <a:latin typeface="Times New Roman" pitchFamily="18" charset="0"/>
                <a:cs typeface="Times New Roman" pitchFamily="18" charset="0"/>
              </a:rPr>
              <a:t>end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Preorder</a:t>
            </a:r>
            <a:r>
              <a:rPr lang="en-AU" dirty="0" smtClean="0"/>
              <a:t> Traversal - Example</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581775" cy="490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378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preorder traversal visits the vertices of the given ordered rooted tree.</a:t>
            </a:r>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extLst>
      <p:ext uri="{BB962C8B-B14F-4D97-AF65-F5344CB8AC3E}">
        <p14:creationId xmlns:p14="http://schemas.microsoft.com/office/powerpoint/2010/main" val="3428279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preorder traversal visits the vertices of the given ordered rooted tree.</a:t>
            </a:r>
          </a:p>
          <a:p>
            <a:pPr marL="0" indent="0" algn="just">
              <a:buNone/>
            </a:pPr>
            <a:endParaRPr lang="en-US" dirty="0" smtClean="0"/>
          </a:p>
          <a:p>
            <a:r>
              <a:rPr lang="en-US" dirty="0" smtClean="0"/>
              <a:t>The preorder traversal is: </a:t>
            </a:r>
            <a:r>
              <a:rPr lang="en-US" i="1" dirty="0" smtClean="0"/>
              <a:t>a, b, d, e, f, g, c</a:t>
            </a:r>
          </a:p>
          <a:p>
            <a:pPr marL="0" indent="0" algn="just">
              <a:buNone/>
            </a:pPr>
            <a:endParaRPr lang="en-US" dirty="0" smtClean="0"/>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extLst>
      <p:ext uri="{BB962C8B-B14F-4D97-AF65-F5344CB8AC3E}">
        <p14:creationId xmlns:p14="http://schemas.microsoft.com/office/powerpoint/2010/main" val="485051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Inorder</a:t>
            </a:r>
            <a:r>
              <a:rPr lang="en-US" dirty="0" smtClean="0"/>
              <a:t> Traversal</a:t>
            </a:r>
            <a:endParaRPr lang="en-US" dirty="0"/>
          </a:p>
        </p:txBody>
      </p:sp>
      <p:sp>
        <p:nvSpPr>
          <p:cNvPr id="4" name="內容版面配置區 5"/>
          <p:cNvSpPr>
            <a:spLocks noGrp="1"/>
          </p:cNvSpPr>
          <p:nvPr>
            <p:ph idx="1"/>
          </p:nvPr>
        </p:nvSpPr>
        <p:spPr>
          <a:xfrm>
            <a:off x="457200" y="1600200"/>
            <a:ext cx="8229600" cy="4800600"/>
          </a:xfrm>
          <a:ln>
            <a:solidFill>
              <a:srgbClr val="000000"/>
            </a:solidFill>
          </a:ln>
        </p:spPr>
        <p:txBody>
          <a:bodyPr/>
          <a:lstStyle/>
          <a:p>
            <a:pPr>
              <a:spcBef>
                <a:spcPts val="300"/>
              </a:spcBef>
              <a:buFont typeface="Wingdings" pitchFamily="2" charset="2"/>
              <a:buNone/>
            </a:pPr>
            <a:r>
              <a:rPr lang="en-US" altLang="zh-TW" sz="2100" b="1" smtClean="0">
                <a:latin typeface="Times New Roman" pitchFamily="18" charset="0"/>
                <a:cs typeface="Times New Roman" pitchFamily="18" charset="0"/>
              </a:rPr>
              <a:t>Procedure</a:t>
            </a:r>
            <a:r>
              <a:rPr lang="en-US" altLang="zh-TW" sz="2100" smtClean="0">
                <a:latin typeface="Times New Roman" pitchFamily="18" charset="0"/>
                <a:cs typeface="Times New Roman" pitchFamily="18" charset="0"/>
              </a:rPr>
              <a:t> </a:t>
            </a:r>
            <a:r>
              <a:rPr lang="en-US" altLang="zh-TW" sz="2100" i="1" smtClean="0">
                <a:latin typeface="Times New Roman" pitchFamily="18" charset="0"/>
                <a:cs typeface="Times New Roman" pitchFamily="18" charset="0"/>
              </a:rPr>
              <a:t>inorder</a:t>
            </a:r>
            <a:r>
              <a:rPr lang="en-US" altLang="zh-TW" sz="2100" smtClean="0">
                <a:latin typeface="Times New Roman" pitchFamily="18" charset="0"/>
                <a:cs typeface="Times New Roman" pitchFamily="18" charset="0"/>
              </a:rPr>
              <a:t>(</a:t>
            </a:r>
            <a:r>
              <a:rPr lang="en-US" altLang="zh-TW" sz="2100" i="1" smtClean="0">
                <a:latin typeface="Times New Roman" pitchFamily="18" charset="0"/>
                <a:cs typeface="Times New Roman" pitchFamily="18" charset="0"/>
              </a:rPr>
              <a:t>T</a:t>
            </a:r>
            <a:r>
              <a:rPr lang="en-US" altLang="zh-TW" sz="2100" smtClean="0">
                <a:latin typeface="Times New Roman" pitchFamily="18" charset="0"/>
                <a:cs typeface="Times New Roman" pitchFamily="18" charset="0"/>
              </a:rPr>
              <a:t>: ordered rooted tree)</a:t>
            </a:r>
          </a:p>
          <a:p>
            <a:pPr>
              <a:spcBef>
                <a:spcPts val="300"/>
              </a:spcBef>
              <a:buFont typeface="Wingdings" pitchFamily="2" charset="2"/>
              <a:buNone/>
            </a:pPr>
            <a:r>
              <a:rPr lang="en-US" altLang="zh-TW" sz="2100" i="1" smtClean="0">
                <a:latin typeface="Times New Roman" pitchFamily="18" charset="0"/>
                <a:cs typeface="Times New Roman" pitchFamily="18" charset="0"/>
              </a:rPr>
              <a:t>r </a:t>
            </a:r>
            <a:r>
              <a:rPr lang="en-US" altLang="zh-TW" sz="2100" smtClean="0">
                <a:latin typeface="Times New Roman" pitchFamily="18" charset="0"/>
                <a:cs typeface="Times New Roman" pitchFamily="18" charset="0"/>
              </a:rPr>
              <a:t>:= </a:t>
            </a:r>
            <a:r>
              <a:rPr lang="en-US" altLang="zh-TW" sz="2100" smtClean="0">
                <a:latin typeface="Times New Roman" pitchFamily="18" charset="0"/>
                <a:cs typeface="Times New Roman" pitchFamily="18" charset="0"/>
                <a:sym typeface="Symbol" pitchFamily="18" charset="2"/>
              </a:rPr>
              <a:t>root of </a:t>
            </a:r>
            <a:r>
              <a:rPr lang="en-US" altLang="zh-TW" sz="2100" i="1" smtClean="0">
                <a:latin typeface="Times New Roman" pitchFamily="18" charset="0"/>
                <a:cs typeface="Times New Roman" pitchFamily="18" charset="0"/>
                <a:sym typeface="Symbol" pitchFamily="18" charset="2"/>
              </a:rPr>
              <a:t>T</a:t>
            </a:r>
          </a:p>
          <a:p>
            <a:pPr>
              <a:spcBef>
                <a:spcPts val="300"/>
              </a:spcBef>
              <a:buFont typeface="Wingdings" pitchFamily="2" charset="2"/>
              <a:buNone/>
            </a:pPr>
            <a:r>
              <a:rPr lang="en-US" altLang="zh-TW" sz="2100" b="1" smtClean="0">
                <a:latin typeface="Times New Roman" pitchFamily="18" charset="0"/>
                <a:cs typeface="Times New Roman" pitchFamily="18" charset="0"/>
                <a:sym typeface="Symbol" pitchFamily="18" charset="2"/>
              </a:rPr>
              <a:t>If </a:t>
            </a:r>
            <a:r>
              <a:rPr lang="en-US" altLang="zh-TW" sz="2100" i="1" smtClean="0">
                <a:latin typeface="Times New Roman" pitchFamily="18" charset="0"/>
                <a:cs typeface="Times New Roman" pitchFamily="18" charset="0"/>
                <a:sym typeface="Symbol" pitchFamily="18" charset="2"/>
              </a:rPr>
              <a:t>r </a:t>
            </a:r>
            <a:r>
              <a:rPr lang="en-US" altLang="zh-TW" sz="2100" smtClean="0">
                <a:latin typeface="Times New Roman" pitchFamily="18" charset="0"/>
                <a:cs typeface="Times New Roman" pitchFamily="18" charset="0"/>
                <a:sym typeface="Symbol" pitchFamily="18" charset="2"/>
              </a:rPr>
              <a:t>is a leaf </a:t>
            </a:r>
            <a:r>
              <a:rPr lang="en-US" altLang="zh-TW" sz="2100" b="1" smtClean="0">
                <a:latin typeface="Times New Roman" pitchFamily="18" charset="0"/>
                <a:cs typeface="Times New Roman" pitchFamily="18" charset="0"/>
                <a:sym typeface="Symbol" pitchFamily="18" charset="2"/>
              </a:rPr>
              <a:t>then</a:t>
            </a:r>
            <a:r>
              <a:rPr lang="en-US" altLang="zh-TW" sz="2100" smtClean="0">
                <a:latin typeface="Times New Roman" pitchFamily="18" charset="0"/>
                <a:cs typeface="Times New Roman" pitchFamily="18" charset="0"/>
                <a:sym typeface="Symbol" pitchFamily="18" charset="2"/>
              </a:rPr>
              <a:t> list </a:t>
            </a:r>
            <a:r>
              <a:rPr lang="en-US" altLang="zh-TW" sz="2100" i="1" smtClean="0">
                <a:latin typeface="Times New Roman" pitchFamily="18" charset="0"/>
                <a:cs typeface="Times New Roman" pitchFamily="18" charset="0"/>
                <a:sym typeface="Symbol" pitchFamily="18" charset="2"/>
              </a:rPr>
              <a:t>r</a:t>
            </a:r>
          </a:p>
          <a:p>
            <a:pPr>
              <a:spcBef>
                <a:spcPts val="300"/>
              </a:spcBef>
              <a:buFont typeface="Wingdings" pitchFamily="2" charset="2"/>
              <a:buNone/>
            </a:pPr>
            <a:r>
              <a:rPr lang="en-US" altLang="zh-TW" sz="2100" b="1" smtClean="0">
                <a:latin typeface="Times New Roman" pitchFamily="18" charset="0"/>
                <a:cs typeface="Times New Roman" pitchFamily="18" charset="0"/>
                <a:sym typeface="Symbol" pitchFamily="18" charset="2"/>
              </a:rPr>
              <a:t>else</a:t>
            </a:r>
          </a:p>
          <a:p>
            <a:pPr>
              <a:spcBef>
                <a:spcPts val="300"/>
              </a:spcBef>
              <a:buFont typeface="Wingdings" pitchFamily="2" charset="2"/>
              <a:buNone/>
            </a:pPr>
            <a:r>
              <a:rPr lang="en-US" altLang="zh-TW" sz="2100" b="1" smtClean="0">
                <a:latin typeface="Times New Roman" pitchFamily="18" charset="0"/>
                <a:cs typeface="Times New Roman" pitchFamily="18" charset="0"/>
                <a:sym typeface="Symbol" pitchFamily="18" charset="2"/>
              </a:rPr>
              <a:t>begin</a:t>
            </a:r>
          </a:p>
          <a:p>
            <a:pPr>
              <a:spcBef>
                <a:spcPts val="300"/>
              </a:spcBef>
              <a:buFont typeface="Wingdings" pitchFamily="2" charset="2"/>
              <a:buNone/>
            </a:pPr>
            <a:r>
              <a:rPr lang="en-US" altLang="zh-TW" sz="2100" smtClean="0">
                <a:latin typeface="Times New Roman" pitchFamily="18" charset="0"/>
                <a:cs typeface="Times New Roman" pitchFamily="18" charset="0"/>
                <a:sym typeface="Symbol" pitchFamily="18" charset="2"/>
              </a:rPr>
              <a:t>       </a:t>
            </a:r>
            <a:r>
              <a:rPr lang="en-US" altLang="zh-TW" sz="2100" i="1" smtClean="0">
                <a:latin typeface="Times New Roman" pitchFamily="18" charset="0"/>
                <a:cs typeface="Times New Roman" pitchFamily="18" charset="0"/>
                <a:sym typeface="Symbol" pitchFamily="18" charset="2"/>
              </a:rPr>
              <a:t>l</a:t>
            </a:r>
            <a:r>
              <a:rPr lang="en-US" altLang="zh-TW" sz="2100" smtClean="0">
                <a:latin typeface="Times New Roman" pitchFamily="18" charset="0"/>
                <a:cs typeface="Times New Roman" pitchFamily="18" charset="0"/>
                <a:sym typeface="Symbol" pitchFamily="18" charset="2"/>
              </a:rPr>
              <a:t> := first child of </a:t>
            </a:r>
            <a:r>
              <a:rPr lang="en-US" altLang="zh-TW" sz="2100" i="1" smtClean="0">
                <a:latin typeface="Times New Roman" pitchFamily="18" charset="0"/>
                <a:cs typeface="Times New Roman" pitchFamily="18" charset="0"/>
                <a:sym typeface="Symbol" pitchFamily="18" charset="2"/>
              </a:rPr>
              <a:t>r</a:t>
            </a:r>
            <a:r>
              <a:rPr lang="en-US" altLang="zh-TW" sz="2100" smtClean="0">
                <a:latin typeface="Times New Roman" pitchFamily="18" charset="0"/>
                <a:cs typeface="Times New Roman" pitchFamily="18" charset="0"/>
                <a:sym typeface="Symbol" pitchFamily="18" charset="2"/>
              </a:rPr>
              <a:t> from left to right</a:t>
            </a:r>
          </a:p>
          <a:p>
            <a:pPr>
              <a:spcBef>
                <a:spcPts val="300"/>
              </a:spcBef>
              <a:buFont typeface="Wingdings" pitchFamily="2" charset="2"/>
              <a:buNone/>
            </a:pPr>
            <a:r>
              <a:rPr lang="en-US" altLang="zh-TW" sz="2100" i="1" smtClean="0">
                <a:latin typeface="Times New Roman" pitchFamily="18" charset="0"/>
                <a:cs typeface="Times New Roman" pitchFamily="18" charset="0"/>
                <a:sym typeface="Symbol" pitchFamily="18" charset="2"/>
              </a:rPr>
              <a:t>       T</a:t>
            </a:r>
            <a:r>
              <a:rPr lang="en-US" altLang="zh-TW" sz="2100" smtClean="0">
                <a:latin typeface="Times New Roman" pitchFamily="18" charset="0"/>
                <a:cs typeface="Times New Roman" pitchFamily="18" charset="0"/>
                <a:sym typeface="Symbol" pitchFamily="18" charset="2"/>
              </a:rPr>
              <a:t>(</a:t>
            </a:r>
            <a:r>
              <a:rPr lang="en-US" altLang="zh-TW" sz="2100" i="1" smtClean="0">
                <a:latin typeface="Times New Roman" pitchFamily="18" charset="0"/>
                <a:cs typeface="Times New Roman" pitchFamily="18" charset="0"/>
                <a:sym typeface="Symbol" pitchFamily="18" charset="2"/>
              </a:rPr>
              <a:t>l</a:t>
            </a:r>
            <a:r>
              <a:rPr lang="en-US" altLang="zh-TW" sz="2100" smtClean="0">
                <a:latin typeface="Times New Roman" pitchFamily="18" charset="0"/>
                <a:cs typeface="Times New Roman" pitchFamily="18" charset="0"/>
                <a:sym typeface="Symbol" pitchFamily="18" charset="2"/>
              </a:rPr>
              <a:t>) := subtree with </a:t>
            </a:r>
            <a:r>
              <a:rPr lang="en-US" altLang="zh-TW" sz="2100" i="1" smtClean="0">
                <a:latin typeface="Times New Roman" pitchFamily="18" charset="0"/>
                <a:cs typeface="Times New Roman" pitchFamily="18" charset="0"/>
                <a:sym typeface="Symbol" pitchFamily="18" charset="2"/>
              </a:rPr>
              <a:t>l</a:t>
            </a:r>
            <a:r>
              <a:rPr lang="en-US" altLang="zh-TW" sz="210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sz="2100" smtClean="0">
                <a:latin typeface="Times New Roman" pitchFamily="18" charset="0"/>
                <a:cs typeface="Times New Roman" pitchFamily="18" charset="0"/>
                <a:sym typeface="Symbol" pitchFamily="18" charset="2"/>
              </a:rPr>
              <a:t>       </a:t>
            </a:r>
            <a:r>
              <a:rPr lang="en-US" altLang="zh-TW" sz="2100" i="1" smtClean="0">
                <a:latin typeface="Times New Roman" pitchFamily="18" charset="0"/>
                <a:cs typeface="Times New Roman" pitchFamily="18" charset="0"/>
                <a:sym typeface="Symbol" pitchFamily="18" charset="2"/>
              </a:rPr>
              <a:t>inorder</a:t>
            </a:r>
            <a:r>
              <a:rPr lang="en-US" altLang="zh-TW" sz="2100" smtClean="0">
                <a:latin typeface="Times New Roman" pitchFamily="18" charset="0"/>
                <a:cs typeface="Times New Roman" pitchFamily="18" charset="0"/>
                <a:sym typeface="Symbol" pitchFamily="18" charset="2"/>
              </a:rPr>
              <a:t>(</a:t>
            </a:r>
            <a:r>
              <a:rPr lang="en-US" altLang="zh-TW" sz="2100" i="1" smtClean="0">
                <a:latin typeface="Times New Roman" pitchFamily="18" charset="0"/>
                <a:cs typeface="Times New Roman" pitchFamily="18" charset="0"/>
                <a:sym typeface="Symbol" pitchFamily="18" charset="2"/>
              </a:rPr>
              <a:t>T</a:t>
            </a:r>
            <a:r>
              <a:rPr lang="en-US" altLang="zh-TW" sz="2100" smtClean="0">
                <a:latin typeface="Times New Roman" pitchFamily="18" charset="0"/>
                <a:cs typeface="Times New Roman" pitchFamily="18" charset="0"/>
                <a:sym typeface="Symbol" pitchFamily="18" charset="2"/>
              </a:rPr>
              <a:t>(</a:t>
            </a:r>
            <a:r>
              <a:rPr lang="en-US" altLang="zh-TW" sz="2100" i="1" smtClean="0">
                <a:latin typeface="Times New Roman" pitchFamily="18" charset="0"/>
                <a:cs typeface="Times New Roman" pitchFamily="18" charset="0"/>
                <a:sym typeface="Symbol" pitchFamily="18" charset="2"/>
              </a:rPr>
              <a:t>l</a:t>
            </a:r>
            <a:r>
              <a:rPr lang="en-US" altLang="zh-TW" sz="2100" smtClean="0">
                <a:latin typeface="Times New Roman" pitchFamily="18" charset="0"/>
                <a:cs typeface="Times New Roman" pitchFamily="18" charset="0"/>
                <a:sym typeface="Symbol" pitchFamily="18" charset="2"/>
              </a:rPr>
              <a:t>))</a:t>
            </a:r>
          </a:p>
          <a:p>
            <a:pPr>
              <a:spcBef>
                <a:spcPts val="300"/>
              </a:spcBef>
              <a:buFont typeface="Wingdings" pitchFamily="2" charset="2"/>
              <a:buNone/>
            </a:pPr>
            <a:r>
              <a:rPr lang="en-US" altLang="zh-TW" sz="2100" smtClean="0">
                <a:latin typeface="Times New Roman" pitchFamily="18" charset="0"/>
                <a:cs typeface="Times New Roman" pitchFamily="18" charset="0"/>
                <a:sym typeface="Symbol" pitchFamily="18" charset="2"/>
              </a:rPr>
              <a:t>       list </a:t>
            </a:r>
            <a:r>
              <a:rPr lang="en-US" altLang="zh-TW" sz="2100" i="1" smtClean="0">
                <a:latin typeface="Times New Roman" pitchFamily="18" charset="0"/>
                <a:cs typeface="Times New Roman" pitchFamily="18" charset="0"/>
                <a:sym typeface="Symbol" pitchFamily="18" charset="2"/>
              </a:rPr>
              <a:t>r</a:t>
            </a:r>
          </a:p>
          <a:p>
            <a:pPr>
              <a:spcBef>
                <a:spcPts val="300"/>
              </a:spcBef>
              <a:buFont typeface="Wingdings" pitchFamily="2" charset="2"/>
              <a:buNone/>
            </a:pPr>
            <a:r>
              <a:rPr lang="en-US" altLang="zh-TW" sz="2100" i="1" smtClean="0">
                <a:latin typeface="Times New Roman" pitchFamily="18" charset="0"/>
                <a:cs typeface="Times New Roman" pitchFamily="18" charset="0"/>
                <a:sym typeface="Symbol" pitchFamily="18" charset="2"/>
              </a:rPr>
              <a:t>       </a:t>
            </a:r>
            <a:r>
              <a:rPr lang="en-US" altLang="zh-TW" sz="2100" b="1" smtClean="0">
                <a:latin typeface="Times New Roman" pitchFamily="18" charset="0"/>
                <a:cs typeface="Times New Roman" pitchFamily="18" charset="0"/>
                <a:sym typeface="Symbol" pitchFamily="18" charset="2"/>
              </a:rPr>
              <a:t>for</a:t>
            </a:r>
            <a:r>
              <a:rPr lang="en-US" altLang="zh-TW" sz="2100" smtClean="0">
                <a:latin typeface="Times New Roman" pitchFamily="18" charset="0"/>
                <a:cs typeface="Times New Roman" pitchFamily="18" charset="0"/>
                <a:sym typeface="Symbol" pitchFamily="18" charset="2"/>
              </a:rPr>
              <a:t> each child </a:t>
            </a:r>
            <a:r>
              <a:rPr lang="en-US" altLang="zh-TW" sz="2100" i="1" smtClean="0">
                <a:latin typeface="Times New Roman" pitchFamily="18" charset="0"/>
                <a:cs typeface="Times New Roman" pitchFamily="18" charset="0"/>
                <a:sym typeface="Symbol" pitchFamily="18" charset="2"/>
              </a:rPr>
              <a:t>c </a:t>
            </a:r>
            <a:r>
              <a:rPr lang="en-US" altLang="zh-TW" sz="2100" smtClean="0">
                <a:latin typeface="Times New Roman" pitchFamily="18" charset="0"/>
                <a:cs typeface="Times New Roman" pitchFamily="18" charset="0"/>
                <a:sym typeface="Symbol" pitchFamily="18" charset="2"/>
              </a:rPr>
              <a:t>of</a:t>
            </a:r>
            <a:r>
              <a:rPr lang="en-US" altLang="zh-TW" sz="2100" i="1" smtClean="0">
                <a:latin typeface="Times New Roman" pitchFamily="18" charset="0"/>
                <a:cs typeface="Times New Roman" pitchFamily="18" charset="0"/>
                <a:sym typeface="Symbol" pitchFamily="18" charset="2"/>
              </a:rPr>
              <a:t> r </a:t>
            </a:r>
            <a:r>
              <a:rPr lang="en-US" altLang="zh-TW" sz="2100" smtClean="0">
                <a:latin typeface="Times New Roman" pitchFamily="18" charset="0"/>
                <a:cs typeface="Times New Roman" pitchFamily="18" charset="0"/>
                <a:sym typeface="Symbol" pitchFamily="18" charset="2"/>
              </a:rPr>
              <a:t>except for </a:t>
            </a:r>
            <a:r>
              <a:rPr lang="en-US" altLang="zh-TW" sz="2100" i="1" smtClean="0">
                <a:latin typeface="Times New Roman" pitchFamily="18" charset="0"/>
                <a:cs typeface="Times New Roman" pitchFamily="18" charset="0"/>
                <a:sym typeface="Symbol" pitchFamily="18" charset="2"/>
              </a:rPr>
              <a:t>l </a:t>
            </a:r>
            <a:r>
              <a:rPr lang="en-US" altLang="zh-TW" sz="2100" smtClean="0">
                <a:latin typeface="Times New Roman" pitchFamily="18" charset="0"/>
                <a:cs typeface="Times New Roman" pitchFamily="18" charset="0"/>
                <a:sym typeface="Symbol" pitchFamily="18" charset="2"/>
              </a:rPr>
              <a:t>from left to right</a:t>
            </a:r>
          </a:p>
          <a:p>
            <a:pPr>
              <a:spcBef>
                <a:spcPts val="300"/>
              </a:spcBef>
              <a:buFont typeface="Wingdings" pitchFamily="2" charset="2"/>
              <a:buNone/>
            </a:pPr>
            <a:r>
              <a:rPr lang="en-US" altLang="zh-TW" sz="2100" smtClean="0">
                <a:latin typeface="Times New Roman" pitchFamily="18" charset="0"/>
                <a:cs typeface="Times New Roman" pitchFamily="18" charset="0"/>
                <a:sym typeface="Symbol" pitchFamily="18" charset="2"/>
              </a:rPr>
              <a:t>             </a:t>
            </a:r>
            <a:r>
              <a:rPr lang="en-US" altLang="zh-TW" sz="2100" i="1" smtClean="0">
                <a:latin typeface="Times New Roman" pitchFamily="18" charset="0"/>
                <a:cs typeface="Times New Roman" pitchFamily="18" charset="0"/>
                <a:sym typeface="Symbol" pitchFamily="18" charset="2"/>
              </a:rPr>
              <a:t>T</a:t>
            </a:r>
            <a:r>
              <a:rPr lang="en-US" altLang="zh-TW" sz="2100" smtClean="0">
                <a:latin typeface="Times New Roman" pitchFamily="18" charset="0"/>
                <a:cs typeface="Times New Roman" pitchFamily="18" charset="0"/>
                <a:sym typeface="Symbol" pitchFamily="18" charset="2"/>
              </a:rPr>
              <a:t>(</a:t>
            </a:r>
            <a:r>
              <a:rPr lang="en-US" altLang="zh-TW" sz="2100" i="1" smtClean="0">
                <a:latin typeface="Times New Roman" pitchFamily="18" charset="0"/>
                <a:cs typeface="Times New Roman" pitchFamily="18" charset="0"/>
                <a:sym typeface="Symbol" pitchFamily="18" charset="2"/>
              </a:rPr>
              <a:t>c</a:t>
            </a:r>
            <a:r>
              <a:rPr lang="en-US" altLang="zh-TW" sz="2100" smtClean="0">
                <a:latin typeface="Times New Roman" pitchFamily="18" charset="0"/>
                <a:cs typeface="Times New Roman" pitchFamily="18" charset="0"/>
                <a:sym typeface="Symbol" pitchFamily="18" charset="2"/>
              </a:rPr>
              <a:t>) := subtree with </a:t>
            </a:r>
            <a:r>
              <a:rPr lang="en-US" altLang="zh-TW" sz="2100" i="1" smtClean="0">
                <a:latin typeface="Times New Roman" pitchFamily="18" charset="0"/>
                <a:cs typeface="Times New Roman" pitchFamily="18" charset="0"/>
                <a:sym typeface="Symbol" pitchFamily="18" charset="2"/>
              </a:rPr>
              <a:t>c</a:t>
            </a:r>
            <a:r>
              <a:rPr lang="en-US" altLang="zh-TW" sz="210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sz="2100" i="1" smtClean="0">
                <a:latin typeface="Times New Roman" pitchFamily="18" charset="0"/>
                <a:cs typeface="Times New Roman" pitchFamily="18" charset="0"/>
                <a:sym typeface="Symbol" pitchFamily="18" charset="2"/>
              </a:rPr>
              <a:t>             inorder</a:t>
            </a:r>
            <a:r>
              <a:rPr lang="en-US" altLang="zh-TW" sz="2100" smtClean="0">
                <a:latin typeface="Times New Roman" pitchFamily="18" charset="0"/>
                <a:cs typeface="Times New Roman" pitchFamily="18" charset="0"/>
                <a:sym typeface="Symbol" pitchFamily="18" charset="2"/>
              </a:rPr>
              <a:t>(</a:t>
            </a:r>
            <a:r>
              <a:rPr lang="en-US" altLang="zh-TW" sz="2100" i="1" smtClean="0">
                <a:latin typeface="Times New Roman" pitchFamily="18" charset="0"/>
                <a:cs typeface="Times New Roman" pitchFamily="18" charset="0"/>
                <a:sym typeface="Symbol" pitchFamily="18" charset="2"/>
              </a:rPr>
              <a:t>T</a:t>
            </a:r>
            <a:r>
              <a:rPr lang="en-US" altLang="zh-TW" sz="2100" smtClean="0">
                <a:latin typeface="Times New Roman" pitchFamily="18" charset="0"/>
                <a:cs typeface="Times New Roman" pitchFamily="18" charset="0"/>
                <a:sym typeface="Symbol" pitchFamily="18" charset="2"/>
              </a:rPr>
              <a:t>(</a:t>
            </a:r>
            <a:r>
              <a:rPr lang="en-US" altLang="zh-TW" sz="2100" i="1" smtClean="0">
                <a:latin typeface="Times New Roman" pitchFamily="18" charset="0"/>
                <a:cs typeface="Times New Roman" pitchFamily="18" charset="0"/>
                <a:sym typeface="Symbol" pitchFamily="18" charset="2"/>
              </a:rPr>
              <a:t>c</a:t>
            </a:r>
            <a:r>
              <a:rPr lang="en-US" altLang="zh-TW" sz="2100" smtClean="0">
                <a:latin typeface="Times New Roman" pitchFamily="18" charset="0"/>
                <a:cs typeface="Times New Roman" pitchFamily="18" charset="0"/>
                <a:sym typeface="Symbol" pitchFamily="18" charset="2"/>
              </a:rPr>
              <a:t>))</a:t>
            </a:r>
            <a:endParaRPr lang="en-US" altLang="zh-TW" sz="2100" smtClean="0">
              <a:latin typeface="Times New Roman" pitchFamily="18" charset="0"/>
              <a:cs typeface="Times New Roman" pitchFamily="18" charset="0"/>
            </a:endParaRPr>
          </a:p>
          <a:p>
            <a:pPr>
              <a:spcBef>
                <a:spcPts val="300"/>
              </a:spcBef>
              <a:buFont typeface="Wingdings" pitchFamily="2" charset="2"/>
              <a:buNone/>
            </a:pPr>
            <a:r>
              <a:rPr lang="en-US" altLang="zh-TW" sz="2100" b="1" smtClean="0">
                <a:latin typeface="Times New Roman" pitchFamily="18" charset="0"/>
                <a:cs typeface="Times New Roman" pitchFamily="18" charset="0"/>
              </a:rPr>
              <a:t>end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Inorder</a:t>
            </a:r>
            <a:r>
              <a:rPr lang="en-AU" dirty="0" smtClean="0"/>
              <a:t> Traversal -Example</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17638"/>
            <a:ext cx="6919912" cy="486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731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a:t>
            </a:r>
            <a:r>
              <a:rPr lang="en-US" dirty="0" err="1" smtClean="0"/>
              <a:t>inorder</a:t>
            </a:r>
            <a:r>
              <a:rPr lang="en-US" dirty="0" smtClean="0"/>
              <a:t> traversal visits the vertices of the given ordered rooted tree.</a:t>
            </a:r>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extLst>
      <p:ext uri="{BB962C8B-B14F-4D97-AF65-F5344CB8AC3E}">
        <p14:creationId xmlns:p14="http://schemas.microsoft.com/office/powerpoint/2010/main" val="2448997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a:t>
            </a:r>
            <a:r>
              <a:rPr lang="en-US" dirty="0" err="1" smtClean="0"/>
              <a:t>inorder</a:t>
            </a:r>
            <a:r>
              <a:rPr lang="en-US" dirty="0" smtClean="0"/>
              <a:t> traversal visits the vertices of the given ordered rooted tree.</a:t>
            </a:r>
          </a:p>
          <a:p>
            <a:pPr marL="0" indent="0" algn="just">
              <a:buNone/>
            </a:pPr>
            <a:endParaRPr lang="en-US" dirty="0" smtClean="0"/>
          </a:p>
          <a:p>
            <a:r>
              <a:rPr lang="en-US" dirty="0" smtClean="0"/>
              <a:t>The </a:t>
            </a:r>
            <a:r>
              <a:rPr lang="en-US" dirty="0" err="1" smtClean="0"/>
              <a:t>inorder</a:t>
            </a:r>
            <a:r>
              <a:rPr lang="en-US" dirty="0" smtClean="0"/>
              <a:t> traversal is: </a:t>
            </a:r>
            <a:r>
              <a:rPr lang="en-US" i="1" dirty="0" smtClean="0"/>
              <a:t>d, b, f, e, g, a, c</a:t>
            </a:r>
          </a:p>
          <a:p>
            <a:pPr marL="0" indent="0" algn="just">
              <a:buNone/>
            </a:pPr>
            <a:endParaRPr lang="en-US" dirty="0" smtClean="0"/>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extLst>
      <p:ext uri="{BB962C8B-B14F-4D97-AF65-F5344CB8AC3E}">
        <p14:creationId xmlns:p14="http://schemas.microsoft.com/office/powerpoint/2010/main" val="1785356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Postorder</a:t>
            </a:r>
            <a:r>
              <a:rPr lang="en-US" dirty="0" smtClean="0"/>
              <a:t> Traversal</a:t>
            </a:r>
            <a:endParaRPr lang="en-US" dirty="0"/>
          </a:p>
        </p:txBody>
      </p:sp>
      <p:sp>
        <p:nvSpPr>
          <p:cNvPr id="4" name="內容版面配置區 5"/>
          <p:cNvSpPr>
            <a:spLocks noGrp="1"/>
          </p:cNvSpPr>
          <p:nvPr>
            <p:ph idx="1"/>
          </p:nvPr>
        </p:nvSpPr>
        <p:spPr>
          <a:ln>
            <a:solidFill>
              <a:srgbClr val="000000"/>
            </a:solidFill>
          </a:ln>
        </p:spPr>
        <p:txBody>
          <a:bodyPr/>
          <a:lstStyle/>
          <a:p>
            <a:pPr>
              <a:spcBef>
                <a:spcPts val="300"/>
              </a:spcBef>
              <a:buFont typeface="Wingdings" pitchFamily="2" charset="2"/>
              <a:buNone/>
            </a:pPr>
            <a:r>
              <a:rPr lang="en-US" altLang="zh-TW" b="1" dirty="0" smtClean="0">
                <a:latin typeface="Times New Roman" pitchFamily="18" charset="0"/>
                <a:cs typeface="Times New Roman" pitchFamily="18" charset="0"/>
              </a:rPr>
              <a:t>Procedure</a:t>
            </a:r>
            <a:r>
              <a:rPr lang="en-US" altLang="zh-TW" dirty="0" smtClean="0">
                <a:latin typeface="Times New Roman" pitchFamily="18" charset="0"/>
                <a:cs typeface="Times New Roman" pitchFamily="18" charset="0"/>
              </a:rPr>
              <a:t> </a:t>
            </a:r>
            <a:r>
              <a:rPr lang="en-US" altLang="zh-TW" i="1" dirty="0" err="1" smtClean="0">
                <a:latin typeface="Times New Roman" pitchFamily="18" charset="0"/>
                <a:cs typeface="Times New Roman" pitchFamily="18" charset="0"/>
              </a:rPr>
              <a:t>postorder</a:t>
            </a:r>
            <a:r>
              <a:rPr lang="en-US" altLang="zh-TW" dirty="0" smtClean="0">
                <a:latin typeface="Times New Roman" pitchFamily="18" charset="0"/>
                <a:cs typeface="Times New Roman" pitchFamily="18" charset="0"/>
              </a:rPr>
              <a:t>(</a:t>
            </a:r>
            <a:r>
              <a:rPr lang="en-US" altLang="zh-TW" i="1" dirty="0" smtClean="0">
                <a:latin typeface="Times New Roman" pitchFamily="18" charset="0"/>
                <a:cs typeface="Times New Roman" pitchFamily="18" charset="0"/>
              </a:rPr>
              <a:t>T</a:t>
            </a:r>
            <a:r>
              <a:rPr lang="en-US" altLang="zh-TW" dirty="0" smtClean="0">
                <a:latin typeface="Times New Roman" pitchFamily="18" charset="0"/>
                <a:cs typeface="Times New Roman" pitchFamily="18" charset="0"/>
              </a:rPr>
              <a:t>: ordered rooted tree)</a:t>
            </a:r>
          </a:p>
          <a:p>
            <a:pPr>
              <a:spcBef>
                <a:spcPts val="300"/>
              </a:spcBef>
              <a:buFont typeface="Wingdings" pitchFamily="2" charset="2"/>
              <a:buNone/>
            </a:pPr>
            <a:r>
              <a:rPr lang="en-US" altLang="zh-TW" i="1" dirty="0" smtClean="0">
                <a:latin typeface="Times New Roman" pitchFamily="18" charset="0"/>
                <a:cs typeface="Times New Roman" pitchFamily="18" charset="0"/>
              </a:rPr>
              <a:t>r </a:t>
            </a:r>
            <a:r>
              <a:rPr lang="en-US" altLang="zh-TW"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sym typeface="Symbol" pitchFamily="18" charset="2"/>
              </a:rPr>
              <a:t>root of </a:t>
            </a:r>
            <a:r>
              <a:rPr lang="en-US" altLang="zh-TW" i="1" dirty="0" smtClean="0">
                <a:latin typeface="Times New Roman" pitchFamily="18" charset="0"/>
                <a:cs typeface="Times New Roman" pitchFamily="18" charset="0"/>
                <a:sym typeface="Symbol" pitchFamily="18" charset="2"/>
              </a:rPr>
              <a:t>T</a:t>
            </a:r>
          </a:p>
          <a:p>
            <a:pPr>
              <a:spcBef>
                <a:spcPts val="300"/>
              </a:spcBef>
              <a:buFont typeface="Wingdings" pitchFamily="2" charset="2"/>
              <a:buNone/>
            </a:pPr>
            <a:r>
              <a:rPr lang="en-US" altLang="zh-TW" b="1" dirty="0" smtClean="0">
                <a:latin typeface="Times New Roman" pitchFamily="18" charset="0"/>
                <a:cs typeface="Times New Roman" pitchFamily="18" charset="0"/>
              </a:rPr>
              <a:t>for </a:t>
            </a:r>
            <a:r>
              <a:rPr lang="en-US" altLang="zh-TW" dirty="0" smtClean="0">
                <a:latin typeface="Times New Roman" pitchFamily="18" charset="0"/>
                <a:cs typeface="Times New Roman" pitchFamily="18" charset="0"/>
              </a:rPr>
              <a:t>each child </a:t>
            </a:r>
            <a:r>
              <a:rPr lang="en-US" altLang="zh-TW" i="1" dirty="0" smtClean="0">
                <a:latin typeface="Times New Roman" pitchFamily="18" charset="0"/>
                <a:cs typeface="Times New Roman" pitchFamily="18" charset="0"/>
              </a:rPr>
              <a:t>c </a:t>
            </a:r>
            <a:r>
              <a:rPr lang="en-US" altLang="zh-TW" dirty="0" smtClean="0">
                <a:latin typeface="Times New Roman" pitchFamily="18" charset="0"/>
                <a:cs typeface="Times New Roman" pitchFamily="18" charset="0"/>
              </a:rPr>
              <a:t>of</a:t>
            </a:r>
            <a:r>
              <a:rPr lang="en-US" altLang="zh-TW" i="1" dirty="0" smtClean="0">
                <a:latin typeface="Times New Roman" pitchFamily="18" charset="0"/>
                <a:cs typeface="Times New Roman" pitchFamily="18" charset="0"/>
              </a:rPr>
              <a:t> r </a:t>
            </a:r>
            <a:r>
              <a:rPr lang="en-US" altLang="zh-TW" dirty="0" smtClean="0">
                <a:latin typeface="Times New Roman" pitchFamily="18" charset="0"/>
                <a:cs typeface="Times New Roman" pitchFamily="18" charset="0"/>
              </a:rPr>
              <a:t>from left to right</a:t>
            </a:r>
            <a:endParaRPr lang="en-US" altLang="zh-TW" dirty="0" smtClean="0">
              <a:latin typeface="Times New Roman" pitchFamily="18" charset="0"/>
              <a:cs typeface="Times New Roman" pitchFamily="18" charset="0"/>
              <a:sym typeface="Symbol" pitchFamily="18" charset="2"/>
            </a:endParaRPr>
          </a:p>
          <a:p>
            <a:pPr>
              <a:spcBef>
                <a:spcPts val="300"/>
              </a:spcBef>
              <a:buFont typeface="Wingdings" pitchFamily="2" charset="2"/>
              <a:buNone/>
            </a:pPr>
            <a:r>
              <a:rPr lang="en-US" altLang="zh-TW" b="1" dirty="0" smtClean="0">
                <a:latin typeface="Times New Roman" pitchFamily="18" charset="0"/>
                <a:cs typeface="Times New Roman" pitchFamily="18" charset="0"/>
                <a:sym typeface="Symbol" pitchFamily="18" charset="2"/>
              </a:rPr>
              <a:t>begin</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 subtree with </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err="1" smtClean="0">
                <a:latin typeface="Times New Roman" pitchFamily="18" charset="0"/>
                <a:cs typeface="Times New Roman" pitchFamily="18" charset="0"/>
                <a:sym typeface="Symbol" pitchFamily="18" charset="2"/>
              </a:rPr>
              <a:t>postorder</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a:t>
            </a:r>
            <a:endParaRPr lang="en-US" altLang="zh-TW" dirty="0" smtClean="0">
              <a:latin typeface="Times New Roman" pitchFamily="18" charset="0"/>
              <a:cs typeface="Times New Roman" pitchFamily="18" charset="0"/>
            </a:endParaRPr>
          </a:p>
          <a:p>
            <a:pPr>
              <a:spcBef>
                <a:spcPts val="300"/>
              </a:spcBef>
              <a:buFont typeface="Wingdings" pitchFamily="2" charset="2"/>
              <a:buNone/>
            </a:pPr>
            <a:r>
              <a:rPr lang="en-US" altLang="zh-TW" b="1" dirty="0" smtClean="0">
                <a:latin typeface="Times New Roman" pitchFamily="18" charset="0"/>
                <a:cs typeface="Times New Roman" pitchFamily="18" charset="0"/>
              </a:rPr>
              <a:t>end </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list </a:t>
            </a:r>
            <a:r>
              <a:rPr lang="en-US" altLang="zh-TW" i="1" dirty="0" smtClean="0">
                <a:latin typeface="Times New Roman" pitchFamily="18" charset="0"/>
                <a:cs typeface="Times New Roman" pitchFamily="18" charset="0"/>
                <a:sym typeface="Symbol" pitchFamily="18" charset="2"/>
              </a:rPr>
              <a:t>r</a:t>
            </a:r>
          </a:p>
          <a:p>
            <a:pPr>
              <a:spcBef>
                <a:spcPts val="300"/>
              </a:spcBef>
              <a:buFont typeface="Wingdings" pitchFamily="2" charset="2"/>
              <a:buNone/>
            </a:pPr>
            <a:endParaRPr lang="en-US" altLang="zh-TW"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a:t>
            </a:r>
            <a:endParaRPr lang="en-AU" dirty="0"/>
          </a:p>
        </p:txBody>
      </p:sp>
      <p:grpSp>
        <p:nvGrpSpPr>
          <p:cNvPr id="4" name="Group 3"/>
          <p:cNvGrpSpPr/>
          <p:nvPr/>
        </p:nvGrpSpPr>
        <p:grpSpPr>
          <a:xfrm>
            <a:off x="1600200" y="1752600"/>
            <a:ext cx="1981200" cy="1219200"/>
            <a:chOff x="1524000" y="1981200"/>
            <a:chExt cx="1981200" cy="1219200"/>
          </a:xfrm>
        </p:grpSpPr>
        <p:grpSp>
          <p:nvGrpSpPr>
            <p:cNvPr id="5" name="Group 32"/>
            <p:cNvGrpSpPr>
              <a:grpSpLocks/>
            </p:cNvGrpSpPr>
            <p:nvPr/>
          </p:nvGrpSpPr>
          <p:grpSpPr bwMode="auto">
            <a:xfrm>
              <a:off x="1524000" y="1981200"/>
              <a:ext cx="228600" cy="1219200"/>
              <a:chOff x="576" y="1248"/>
              <a:chExt cx="144" cy="768"/>
            </a:xfrm>
          </p:grpSpPr>
          <p:sp>
            <p:nvSpPr>
              <p:cNvPr id="16" name="Oval 2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7" name="Line 3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8" name="Oval 3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6" name="Group 33"/>
            <p:cNvGrpSpPr>
              <a:grpSpLocks/>
            </p:cNvGrpSpPr>
            <p:nvPr/>
          </p:nvGrpSpPr>
          <p:grpSpPr bwMode="auto">
            <a:xfrm>
              <a:off x="2438400" y="1981200"/>
              <a:ext cx="228600" cy="1219200"/>
              <a:chOff x="576" y="1248"/>
              <a:chExt cx="144" cy="768"/>
            </a:xfrm>
          </p:grpSpPr>
          <p:sp>
            <p:nvSpPr>
              <p:cNvPr id="13" name="Oval 3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4" name="Line 3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 name="Oval 3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7" name="Group 37"/>
            <p:cNvGrpSpPr>
              <a:grpSpLocks/>
            </p:cNvGrpSpPr>
            <p:nvPr/>
          </p:nvGrpSpPr>
          <p:grpSpPr bwMode="auto">
            <a:xfrm>
              <a:off x="3276600" y="1981200"/>
              <a:ext cx="228600" cy="1219200"/>
              <a:chOff x="576" y="1248"/>
              <a:chExt cx="144" cy="768"/>
            </a:xfrm>
          </p:grpSpPr>
          <p:sp>
            <p:nvSpPr>
              <p:cNvPr id="10" name="Oval 3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1" name="Line 3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 name="Oval 4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8" name="Line 41"/>
            <p:cNvSpPr>
              <a:spLocks noChangeShapeType="1"/>
            </p:cNvSpPr>
            <p:nvPr/>
          </p:nvSpPr>
          <p:spPr bwMode="auto">
            <a:xfrm>
              <a:off x="2590800" y="21336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 name="Line 42"/>
            <p:cNvSpPr>
              <a:spLocks noChangeShapeType="1"/>
            </p:cNvSpPr>
            <p:nvPr/>
          </p:nvSpPr>
          <p:spPr bwMode="auto">
            <a:xfrm flipH="1">
              <a:off x="1676400" y="21336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9" name="Group 18"/>
          <p:cNvGrpSpPr/>
          <p:nvPr/>
        </p:nvGrpSpPr>
        <p:grpSpPr>
          <a:xfrm>
            <a:off x="5265821" y="1790700"/>
            <a:ext cx="1981200" cy="1219200"/>
            <a:chOff x="6096000" y="2133600"/>
            <a:chExt cx="1981200" cy="1219200"/>
          </a:xfrm>
        </p:grpSpPr>
        <p:grpSp>
          <p:nvGrpSpPr>
            <p:cNvPr id="20" name="Group 43"/>
            <p:cNvGrpSpPr>
              <a:grpSpLocks/>
            </p:cNvGrpSpPr>
            <p:nvPr/>
          </p:nvGrpSpPr>
          <p:grpSpPr bwMode="auto">
            <a:xfrm>
              <a:off x="6096000" y="2133600"/>
              <a:ext cx="228600" cy="1219200"/>
              <a:chOff x="576" y="1248"/>
              <a:chExt cx="144" cy="768"/>
            </a:xfrm>
          </p:grpSpPr>
          <p:sp>
            <p:nvSpPr>
              <p:cNvPr id="32" name="Oval 4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3" name="Line 4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4" name="Oval 4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21" name="Group 47"/>
            <p:cNvGrpSpPr>
              <a:grpSpLocks/>
            </p:cNvGrpSpPr>
            <p:nvPr/>
          </p:nvGrpSpPr>
          <p:grpSpPr bwMode="auto">
            <a:xfrm>
              <a:off x="7010400" y="2133600"/>
              <a:ext cx="228600" cy="1219200"/>
              <a:chOff x="576" y="1248"/>
              <a:chExt cx="144" cy="768"/>
            </a:xfrm>
          </p:grpSpPr>
          <p:sp>
            <p:nvSpPr>
              <p:cNvPr id="29" name="Oval 4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0" name="Line 4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1" name="Oval 5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22" name="Group 51"/>
            <p:cNvGrpSpPr>
              <a:grpSpLocks/>
            </p:cNvGrpSpPr>
            <p:nvPr/>
          </p:nvGrpSpPr>
          <p:grpSpPr bwMode="auto">
            <a:xfrm>
              <a:off x="7848600" y="2133600"/>
              <a:ext cx="228600" cy="1219200"/>
              <a:chOff x="576" y="1248"/>
              <a:chExt cx="144" cy="768"/>
            </a:xfrm>
          </p:grpSpPr>
          <p:sp>
            <p:nvSpPr>
              <p:cNvPr id="26" name="Oval 52"/>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27" name="Line 53"/>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8" name="Oval 54"/>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23" name="Line 55"/>
            <p:cNvSpPr>
              <a:spLocks noChangeShapeType="1"/>
            </p:cNvSpPr>
            <p:nvPr/>
          </p:nvSpPr>
          <p:spPr bwMode="auto">
            <a:xfrm>
              <a:off x="7162800" y="22860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4" name="Line 56"/>
            <p:cNvSpPr>
              <a:spLocks noChangeShapeType="1"/>
            </p:cNvSpPr>
            <p:nvPr/>
          </p:nvSpPr>
          <p:spPr bwMode="auto">
            <a:xfrm flipH="1">
              <a:off x="6248400" y="22860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5" name="Line 57"/>
            <p:cNvSpPr>
              <a:spLocks noChangeShapeType="1"/>
            </p:cNvSpPr>
            <p:nvPr/>
          </p:nvSpPr>
          <p:spPr bwMode="auto">
            <a:xfrm>
              <a:off x="6248400" y="2209800"/>
              <a:ext cx="167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35" name="Group 34"/>
          <p:cNvGrpSpPr/>
          <p:nvPr/>
        </p:nvGrpSpPr>
        <p:grpSpPr>
          <a:xfrm>
            <a:off x="2698833" y="3885598"/>
            <a:ext cx="3305175" cy="2209800"/>
            <a:chOff x="2809959" y="3356680"/>
            <a:chExt cx="3305175" cy="2209800"/>
          </a:xfrm>
        </p:grpSpPr>
        <p:sp>
          <p:nvSpPr>
            <p:cNvPr id="36" name="Oval 83"/>
            <p:cNvSpPr>
              <a:spLocks noChangeArrowheads="1"/>
            </p:cNvSpPr>
            <p:nvPr/>
          </p:nvSpPr>
          <p:spPr bwMode="auto">
            <a:xfrm rot="19487360" flipH="1">
              <a:off x="5821446" y="5268030"/>
              <a:ext cx="293688" cy="261938"/>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nvGrpSpPr>
            <p:cNvPr id="37" name="Group 36"/>
            <p:cNvGrpSpPr/>
            <p:nvPr/>
          </p:nvGrpSpPr>
          <p:grpSpPr>
            <a:xfrm>
              <a:off x="2809959" y="3356680"/>
              <a:ext cx="2870200" cy="2209800"/>
              <a:chOff x="2809959" y="3356680"/>
              <a:chExt cx="2870200" cy="2209800"/>
            </a:xfrm>
          </p:grpSpPr>
          <p:grpSp>
            <p:nvGrpSpPr>
              <p:cNvPr id="38" name="Group 58"/>
              <p:cNvGrpSpPr>
                <a:grpSpLocks/>
              </p:cNvGrpSpPr>
              <p:nvPr/>
            </p:nvGrpSpPr>
            <p:grpSpPr bwMode="auto">
              <a:xfrm>
                <a:off x="3437021" y="4347280"/>
                <a:ext cx="228600" cy="1219200"/>
                <a:chOff x="576" y="1248"/>
                <a:chExt cx="144" cy="768"/>
              </a:xfrm>
            </p:grpSpPr>
            <p:sp>
              <p:nvSpPr>
                <p:cNvPr id="56" name="Oval 5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7" name="Line 6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8" name="Oval 6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39" name="Group 62"/>
              <p:cNvGrpSpPr>
                <a:grpSpLocks/>
              </p:cNvGrpSpPr>
              <p:nvPr/>
            </p:nvGrpSpPr>
            <p:grpSpPr bwMode="auto">
              <a:xfrm>
                <a:off x="4351421" y="3356680"/>
                <a:ext cx="228600" cy="1219200"/>
                <a:chOff x="576" y="1248"/>
                <a:chExt cx="144" cy="768"/>
              </a:xfrm>
            </p:grpSpPr>
            <p:sp>
              <p:nvSpPr>
                <p:cNvPr id="53" name="Oval 6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4" name="Line 6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5" name="Oval 6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40" name="Group 66"/>
              <p:cNvGrpSpPr>
                <a:grpSpLocks/>
              </p:cNvGrpSpPr>
              <p:nvPr/>
            </p:nvGrpSpPr>
            <p:grpSpPr bwMode="auto">
              <a:xfrm flipV="1">
                <a:off x="5189621" y="4347280"/>
                <a:ext cx="228600" cy="1219200"/>
                <a:chOff x="576" y="1248"/>
                <a:chExt cx="144" cy="768"/>
              </a:xfrm>
            </p:grpSpPr>
            <p:sp>
              <p:nvSpPr>
                <p:cNvPr id="50" name="Oval 67"/>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1" name="Line 68"/>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2" name="Oval 69"/>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41" name="Line 70"/>
              <p:cNvSpPr>
                <a:spLocks noChangeShapeType="1"/>
              </p:cNvSpPr>
              <p:nvPr/>
            </p:nvSpPr>
            <p:spPr bwMode="auto">
              <a:xfrm>
                <a:off x="4503821" y="350908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2" name="Line 71"/>
              <p:cNvSpPr>
                <a:spLocks noChangeShapeType="1"/>
              </p:cNvSpPr>
              <p:nvPr/>
            </p:nvSpPr>
            <p:spPr bwMode="auto">
              <a:xfrm flipH="1">
                <a:off x="3589421" y="350908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43" name="Group 72"/>
              <p:cNvGrpSpPr>
                <a:grpSpLocks/>
              </p:cNvGrpSpPr>
              <p:nvPr/>
            </p:nvGrpSpPr>
            <p:grpSpPr bwMode="auto">
              <a:xfrm>
                <a:off x="4351421" y="4347280"/>
                <a:ext cx="228600" cy="1219200"/>
                <a:chOff x="576" y="1248"/>
                <a:chExt cx="144" cy="768"/>
              </a:xfrm>
            </p:grpSpPr>
            <p:sp>
              <p:nvSpPr>
                <p:cNvPr id="47" name="Oval 7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8" name="Line 7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 name="Oval 7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44" name="Oval 79"/>
              <p:cNvSpPr>
                <a:spLocks noChangeArrowheads="1"/>
              </p:cNvSpPr>
              <p:nvPr/>
            </p:nvSpPr>
            <p:spPr bwMode="auto">
              <a:xfrm rot="2112640">
                <a:off x="2809959" y="5282318"/>
                <a:ext cx="228600" cy="2571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5" name="Line 82"/>
              <p:cNvSpPr>
                <a:spLocks noChangeShapeType="1"/>
              </p:cNvSpPr>
              <p:nvPr/>
            </p:nvSpPr>
            <p:spPr bwMode="auto">
              <a:xfrm rot="19487360" flipH="1">
                <a:off x="5680159" y="4467930"/>
                <a:ext cx="0" cy="876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cxnSp>
            <p:nvCxnSpPr>
              <p:cNvPr id="46" name="Straight Connector 45"/>
              <p:cNvCxnSpPr>
                <a:stCxn id="56" idx="3"/>
              </p:cNvCxnSpPr>
              <p:nvPr/>
            </p:nvCxnSpPr>
            <p:spPr>
              <a:xfrm flipH="1">
                <a:off x="2853925" y="4542402"/>
                <a:ext cx="616574" cy="896192"/>
              </a:xfrm>
              <a:prstGeom prst="line">
                <a:avLst/>
              </a:prstGeom>
            </p:spPr>
            <p:style>
              <a:lnRef idx="1">
                <a:schemeClr val="dk1"/>
              </a:lnRef>
              <a:fillRef idx="0">
                <a:schemeClr val="dk1"/>
              </a:fillRef>
              <a:effectRef idx="0">
                <a:schemeClr val="dk1"/>
              </a:effectRef>
              <a:fontRef idx="minor">
                <a:schemeClr val="tx1"/>
              </a:fontRef>
            </p:style>
          </p:cxnSp>
        </p:grpSp>
      </p:grpSp>
      <p:sp>
        <p:nvSpPr>
          <p:cNvPr id="59" name="TextBox 58"/>
          <p:cNvSpPr txBox="1"/>
          <p:nvPr/>
        </p:nvSpPr>
        <p:spPr>
          <a:xfrm>
            <a:off x="1676400" y="3276600"/>
            <a:ext cx="1271245" cy="1200329"/>
          </a:xfrm>
          <a:prstGeom prst="rect">
            <a:avLst/>
          </a:prstGeom>
          <a:noFill/>
        </p:spPr>
        <p:txBody>
          <a:bodyPr wrap="none" rtlCol="0">
            <a:spAutoFit/>
          </a:bodyPr>
          <a:lstStyle/>
          <a:p>
            <a:r>
              <a:rPr lang="en-AU" dirty="0" smtClean="0">
                <a:solidFill>
                  <a:srgbClr val="FF0000"/>
                </a:solidFill>
              </a:rPr>
              <a:t> tree</a:t>
            </a:r>
          </a:p>
          <a:p>
            <a:r>
              <a:rPr lang="en-AU" i="1" dirty="0" smtClean="0"/>
              <a:t>vertices = 6</a:t>
            </a:r>
          </a:p>
          <a:p>
            <a:r>
              <a:rPr lang="en-AU" i="1" dirty="0" smtClean="0"/>
              <a:t>edges = 5</a:t>
            </a:r>
          </a:p>
          <a:p>
            <a:endParaRPr lang="en-AU" dirty="0"/>
          </a:p>
        </p:txBody>
      </p:sp>
      <p:sp>
        <p:nvSpPr>
          <p:cNvPr id="60" name="TextBox 59"/>
          <p:cNvSpPr txBox="1"/>
          <p:nvPr/>
        </p:nvSpPr>
        <p:spPr>
          <a:xfrm>
            <a:off x="5671431" y="3124200"/>
            <a:ext cx="1253228" cy="1200329"/>
          </a:xfrm>
          <a:prstGeom prst="rect">
            <a:avLst/>
          </a:prstGeom>
          <a:noFill/>
        </p:spPr>
        <p:txBody>
          <a:bodyPr wrap="none" rtlCol="0">
            <a:spAutoFit/>
          </a:bodyPr>
          <a:lstStyle/>
          <a:p>
            <a:r>
              <a:rPr lang="en-AU" dirty="0" smtClean="0">
                <a:solidFill>
                  <a:srgbClr val="FF0000"/>
                </a:solidFill>
              </a:rPr>
              <a:t>Not a  tree</a:t>
            </a:r>
          </a:p>
          <a:p>
            <a:r>
              <a:rPr lang="en-AU" i="1" dirty="0" smtClean="0"/>
              <a:t>vertices = 6</a:t>
            </a:r>
          </a:p>
          <a:p>
            <a:r>
              <a:rPr lang="en-AU" i="1" dirty="0" smtClean="0"/>
              <a:t>edges = 7</a:t>
            </a:r>
          </a:p>
          <a:p>
            <a:endParaRPr lang="en-AU" dirty="0"/>
          </a:p>
        </p:txBody>
      </p:sp>
      <p:sp>
        <p:nvSpPr>
          <p:cNvPr id="61" name="TextBox 60"/>
          <p:cNvSpPr txBox="1"/>
          <p:nvPr/>
        </p:nvSpPr>
        <p:spPr>
          <a:xfrm>
            <a:off x="6294521" y="5022916"/>
            <a:ext cx="1271245" cy="1200329"/>
          </a:xfrm>
          <a:prstGeom prst="rect">
            <a:avLst/>
          </a:prstGeom>
          <a:noFill/>
        </p:spPr>
        <p:txBody>
          <a:bodyPr wrap="none" rtlCol="0">
            <a:spAutoFit/>
          </a:bodyPr>
          <a:lstStyle/>
          <a:p>
            <a:r>
              <a:rPr lang="en-AU" dirty="0" smtClean="0">
                <a:solidFill>
                  <a:srgbClr val="FF0000"/>
                </a:solidFill>
              </a:rPr>
              <a:t>tree</a:t>
            </a:r>
          </a:p>
          <a:p>
            <a:r>
              <a:rPr lang="en-AU" i="1" dirty="0" smtClean="0"/>
              <a:t>vertices = 9</a:t>
            </a:r>
          </a:p>
          <a:p>
            <a:r>
              <a:rPr lang="en-AU" i="1" dirty="0" smtClean="0"/>
              <a:t>edges = 8</a:t>
            </a:r>
          </a:p>
          <a:p>
            <a:endParaRPr lang="en-AU" dirty="0"/>
          </a:p>
        </p:txBody>
      </p:sp>
    </p:spTree>
    <p:extLst>
      <p:ext uri="{BB962C8B-B14F-4D97-AF65-F5344CB8AC3E}">
        <p14:creationId xmlns:p14="http://schemas.microsoft.com/office/powerpoint/2010/main" val="3509407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Postorder</a:t>
            </a:r>
            <a:r>
              <a:rPr lang="en-AU" dirty="0" smtClean="0"/>
              <a:t> Traversal - Example</a:t>
            </a:r>
            <a:endParaRPr lang="en-A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975" y="1748631"/>
            <a:ext cx="57340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78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733800" y="1676400"/>
            <a:ext cx="5181600" cy="4449763"/>
          </a:xfrm>
        </p:spPr>
        <p:txBody>
          <a:bodyPr/>
          <a:lstStyle/>
          <a:p>
            <a:pPr marL="0" indent="0" algn="just">
              <a:buNone/>
            </a:pPr>
            <a:r>
              <a:rPr lang="en-US" dirty="0" smtClean="0"/>
              <a:t>Determine the order in which a </a:t>
            </a:r>
            <a:r>
              <a:rPr lang="en-US" dirty="0" err="1" smtClean="0"/>
              <a:t>postorder</a:t>
            </a:r>
            <a:r>
              <a:rPr lang="en-US" dirty="0" smtClean="0"/>
              <a:t> traversal visits the vertices of the given ordered rooted tree.</a:t>
            </a:r>
          </a:p>
          <a:p>
            <a:pPr>
              <a:buNone/>
            </a:pPr>
            <a:endParaRPr lang="en-US" dirty="0"/>
          </a:p>
        </p:txBody>
      </p:sp>
      <p:pic>
        <p:nvPicPr>
          <p:cNvPr id="38914" name="Picture 2"/>
          <p:cNvPicPr>
            <a:picLocks noChangeAspect="1" noChangeArrowheads="1"/>
          </p:cNvPicPr>
          <p:nvPr/>
        </p:nvPicPr>
        <p:blipFill>
          <a:blip r:embed="rId2"/>
          <a:srcRect l="38653" t="19792" r="41435" b="21875"/>
          <a:stretch>
            <a:fillRect/>
          </a:stretch>
        </p:blipFill>
        <p:spPr bwMode="auto">
          <a:xfrm>
            <a:off x="228600" y="1371599"/>
            <a:ext cx="3124200" cy="5145741"/>
          </a:xfrm>
          <a:prstGeom prst="rect">
            <a:avLst/>
          </a:prstGeom>
          <a:noFill/>
          <a:ln w="9525">
            <a:noFill/>
            <a:miter lim="800000"/>
            <a:headEnd/>
            <a:tailEnd/>
          </a:ln>
          <a:effectLst/>
        </p:spPr>
      </p:pic>
    </p:spTree>
    <p:extLst>
      <p:ext uri="{BB962C8B-B14F-4D97-AF65-F5344CB8AC3E}">
        <p14:creationId xmlns:p14="http://schemas.microsoft.com/office/powerpoint/2010/main" val="2676827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733800" y="1676400"/>
            <a:ext cx="5181600" cy="4449763"/>
          </a:xfrm>
        </p:spPr>
        <p:txBody>
          <a:bodyPr/>
          <a:lstStyle/>
          <a:p>
            <a:pPr marL="0" indent="0" algn="just">
              <a:buNone/>
            </a:pPr>
            <a:r>
              <a:rPr lang="en-US" dirty="0" smtClean="0"/>
              <a:t>Determine the order in which a </a:t>
            </a:r>
            <a:r>
              <a:rPr lang="en-US" dirty="0" err="1" smtClean="0"/>
              <a:t>postorder</a:t>
            </a:r>
            <a:r>
              <a:rPr lang="en-US" dirty="0" smtClean="0"/>
              <a:t> traversal visits the vertices of the given ordered rooted tree.</a:t>
            </a:r>
          </a:p>
          <a:p>
            <a:pPr marL="0" indent="0" algn="just">
              <a:buNone/>
            </a:pPr>
            <a:endParaRPr lang="en-US" dirty="0" smtClean="0"/>
          </a:p>
          <a:p>
            <a:r>
              <a:rPr lang="en-US" dirty="0" smtClean="0"/>
              <a:t>The </a:t>
            </a:r>
            <a:r>
              <a:rPr lang="en-US" dirty="0" err="1" smtClean="0"/>
              <a:t>postorder</a:t>
            </a:r>
            <a:r>
              <a:rPr lang="en-US" dirty="0" smtClean="0"/>
              <a:t> traversal is: </a:t>
            </a:r>
            <a:r>
              <a:rPr lang="en-US" i="1" dirty="0" smtClean="0"/>
              <a:t>d, f, g, e, b, c, a</a:t>
            </a:r>
          </a:p>
          <a:p>
            <a:pPr marL="0" indent="0" algn="just">
              <a:buNone/>
            </a:pPr>
            <a:endParaRPr lang="en-US" dirty="0" smtClean="0"/>
          </a:p>
          <a:p>
            <a:pPr>
              <a:buNone/>
            </a:pPr>
            <a:endParaRPr lang="en-US" dirty="0"/>
          </a:p>
        </p:txBody>
      </p:sp>
      <p:pic>
        <p:nvPicPr>
          <p:cNvPr id="38914" name="Picture 2"/>
          <p:cNvPicPr>
            <a:picLocks noChangeAspect="1" noChangeArrowheads="1"/>
          </p:cNvPicPr>
          <p:nvPr/>
        </p:nvPicPr>
        <p:blipFill>
          <a:blip r:embed="rId2"/>
          <a:srcRect l="38653" t="19792" r="41435" b="21875"/>
          <a:stretch>
            <a:fillRect/>
          </a:stretch>
        </p:blipFill>
        <p:spPr bwMode="auto">
          <a:xfrm>
            <a:off x="228600" y="1371599"/>
            <a:ext cx="3124200" cy="5145741"/>
          </a:xfrm>
          <a:prstGeom prst="rect">
            <a:avLst/>
          </a:prstGeom>
          <a:noFill/>
          <a:ln w="9525">
            <a:noFill/>
            <a:miter lim="800000"/>
            <a:headEnd/>
            <a:tailEnd/>
          </a:ln>
          <a:effectLst/>
        </p:spPr>
      </p:pic>
    </p:spTree>
    <p:extLst>
      <p:ext uri="{BB962C8B-B14F-4D97-AF65-F5344CB8AC3E}">
        <p14:creationId xmlns:p14="http://schemas.microsoft.com/office/powerpoint/2010/main" val="366580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pic>
        <p:nvPicPr>
          <p:cNvPr id="37890" name="Picture 2"/>
          <p:cNvPicPr>
            <a:picLocks noChangeAspect="1" noChangeArrowheads="1"/>
          </p:cNvPicPr>
          <p:nvPr/>
        </p:nvPicPr>
        <p:blipFill>
          <a:blip r:embed="rId2"/>
          <a:srcRect l="31040" t="19792" r="32064" b="6250"/>
          <a:stretch>
            <a:fillRect/>
          </a:stretch>
        </p:blipFill>
        <p:spPr bwMode="auto">
          <a:xfrm>
            <a:off x="0" y="1295400"/>
            <a:ext cx="4876800" cy="5066695"/>
          </a:xfrm>
          <a:prstGeom prst="rect">
            <a:avLst/>
          </a:prstGeom>
          <a:noFill/>
          <a:ln w="9525">
            <a:noFill/>
            <a:miter lim="800000"/>
            <a:headEnd/>
            <a:tailEnd/>
          </a:ln>
          <a:effectLst/>
        </p:spPr>
      </p:pic>
      <p:sp>
        <p:nvSpPr>
          <p:cNvPr id="6" name="Content Placeholder 2"/>
          <p:cNvSpPr>
            <a:spLocks noGrp="1"/>
          </p:cNvSpPr>
          <p:nvPr>
            <p:ph idx="1"/>
          </p:nvPr>
        </p:nvSpPr>
        <p:spPr>
          <a:xfrm>
            <a:off x="5029200" y="1524000"/>
            <a:ext cx="3733800" cy="3154363"/>
          </a:xfrm>
        </p:spPr>
        <p:txBody>
          <a:bodyPr/>
          <a:lstStyle/>
          <a:p>
            <a:pPr marL="0" indent="0">
              <a:buNone/>
            </a:pPr>
            <a:r>
              <a:rPr lang="en-MY" dirty="0" smtClean="0"/>
              <a:t>Determine the order of </a:t>
            </a:r>
            <a:r>
              <a:rPr lang="en-MY" dirty="0" err="1" smtClean="0"/>
              <a:t>preorder</a:t>
            </a:r>
            <a:r>
              <a:rPr lang="en-MY" dirty="0" smtClean="0"/>
              <a:t>, </a:t>
            </a:r>
            <a:r>
              <a:rPr lang="en-MY" dirty="0" err="1" smtClean="0"/>
              <a:t>inorder</a:t>
            </a:r>
            <a:r>
              <a:rPr lang="en-MY" dirty="0" smtClean="0"/>
              <a:t> and </a:t>
            </a:r>
            <a:r>
              <a:rPr lang="en-MY" dirty="0" err="1" smtClean="0"/>
              <a:t>postorder</a:t>
            </a:r>
            <a:r>
              <a:rPr lang="en-MY" dirty="0" smtClean="0"/>
              <a:t> of the given rooted tree.</a:t>
            </a:r>
            <a:endParaRPr lang="en-GB" dirty="0"/>
          </a:p>
        </p:txBody>
      </p:sp>
    </p:spTree>
    <p:extLst>
      <p:ext uri="{BB962C8B-B14F-4D97-AF65-F5344CB8AC3E}">
        <p14:creationId xmlns:p14="http://schemas.microsoft.com/office/powerpoint/2010/main" val="3062304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419600" y="1295400"/>
            <a:ext cx="4648200" cy="5257799"/>
          </a:xfrm>
        </p:spPr>
        <p:txBody>
          <a:bodyPr/>
          <a:lstStyle/>
          <a:p>
            <a:pPr marL="0" indent="0">
              <a:buNone/>
            </a:pPr>
            <a:r>
              <a:rPr lang="en-MY" sz="2800" dirty="0"/>
              <a:t>Determine the order of </a:t>
            </a:r>
            <a:r>
              <a:rPr lang="en-MY" sz="2800" dirty="0" err="1"/>
              <a:t>preorder</a:t>
            </a:r>
            <a:r>
              <a:rPr lang="en-MY" sz="2800" dirty="0"/>
              <a:t>, </a:t>
            </a:r>
            <a:r>
              <a:rPr lang="en-MY" sz="2800" dirty="0" err="1"/>
              <a:t>inorder</a:t>
            </a:r>
            <a:r>
              <a:rPr lang="en-MY" sz="2800" dirty="0"/>
              <a:t> and </a:t>
            </a:r>
            <a:r>
              <a:rPr lang="en-MY" sz="2800" dirty="0" err="1"/>
              <a:t>postorder</a:t>
            </a:r>
            <a:r>
              <a:rPr lang="en-MY" sz="2800" dirty="0"/>
              <a:t> of the given rooted tree.</a:t>
            </a:r>
            <a:endParaRPr lang="en-GB" sz="2800" dirty="0"/>
          </a:p>
          <a:p>
            <a:pPr marL="0" indent="0" algn="just">
              <a:buNone/>
            </a:pPr>
            <a:endParaRPr lang="en-US" sz="1000" dirty="0" smtClean="0"/>
          </a:p>
          <a:p>
            <a:pPr marL="0" indent="0" algn="just">
              <a:buNone/>
            </a:pPr>
            <a:r>
              <a:rPr lang="en-US" sz="2800" dirty="0" smtClean="0"/>
              <a:t>Preorder: </a:t>
            </a:r>
            <a:r>
              <a:rPr lang="en-US" sz="2800" i="1" dirty="0" smtClean="0"/>
              <a:t>a, b, d, e, </a:t>
            </a:r>
            <a:r>
              <a:rPr lang="en-US" sz="2800" i="1" dirty="0" err="1" smtClean="0"/>
              <a:t>i</a:t>
            </a:r>
            <a:r>
              <a:rPr lang="en-US" sz="2800" i="1" dirty="0" smtClean="0"/>
              <a:t>, j, m, n, o, c, f, g, h, k, l, p </a:t>
            </a:r>
          </a:p>
          <a:p>
            <a:pPr marL="0" indent="0" algn="just">
              <a:buNone/>
            </a:pPr>
            <a:endParaRPr lang="en-US" sz="1050" i="1" dirty="0" smtClean="0"/>
          </a:p>
          <a:p>
            <a:pPr marL="0" indent="0">
              <a:buNone/>
            </a:pPr>
            <a:r>
              <a:rPr lang="pt-BR" sz="2800" dirty="0" smtClean="0"/>
              <a:t>Inorder: </a:t>
            </a:r>
            <a:r>
              <a:rPr lang="pt-BR" sz="2800" i="1" dirty="0" smtClean="0"/>
              <a:t>d, b, i, e, m, j, n, o, a, f, c, g, k, h, p, l</a:t>
            </a:r>
          </a:p>
          <a:p>
            <a:pPr marL="0" indent="0">
              <a:buNone/>
            </a:pPr>
            <a:endParaRPr lang="pt-BR" sz="1100" i="1" dirty="0"/>
          </a:p>
          <a:p>
            <a:pPr marL="0" indent="0">
              <a:buNone/>
            </a:pPr>
            <a:r>
              <a:rPr lang="pt-BR" sz="2800" i="1" dirty="0" smtClean="0"/>
              <a:t>Postorder: d, i, m, n, o, j, e, b, f, g, k, p, l, h, c, a</a:t>
            </a:r>
            <a:endParaRPr lang="en-US" sz="2800" i="1" dirty="0"/>
          </a:p>
        </p:txBody>
      </p:sp>
      <p:pic>
        <p:nvPicPr>
          <p:cNvPr id="37890" name="Picture 2"/>
          <p:cNvPicPr>
            <a:picLocks noChangeAspect="1" noChangeArrowheads="1"/>
          </p:cNvPicPr>
          <p:nvPr/>
        </p:nvPicPr>
        <p:blipFill>
          <a:blip r:embed="rId2"/>
          <a:srcRect l="31040" t="19792" r="32064" b="6250"/>
          <a:stretch>
            <a:fillRect/>
          </a:stretch>
        </p:blipFill>
        <p:spPr bwMode="auto">
          <a:xfrm>
            <a:off x="0" y="1295400"/>
            <a:ext cx="4419600" cy="5066695"/>
          </a:xfrm>
          <a:prstGeom prst="rect">
            <a:avLst/>
          </a:prstGeom>
          <a:noFill/>
          <a:ln w="9525">
            <a:noFill/>
            <a:miter lim="800000"/>
            <a:headEnd/>
            <a:tailEnd/>
          </a:ln>
          <a:effectLst/>
        </p:spPr>
      </p:pic>
    </p:spTree>
    <p:extLst>
      <p:ext uri="{BB962C8B-B14F-4D97-AF65-F5344CB8AC3E}">
        <p14:creationId xmlns:p14="http://schemas.microsoft.com/office/powerpoint/2010/main" val="1419417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Exercise</a:t>
            </a:r>
            <a:endParaRPr lang="en-GB" dirty="0"/>
          </a:p>
        </p:txBody>
      </p:sp>
      <p:sp>
        <p:nvSpPr>
          <p:cNvPr id="3" name="Content Placeholder 2"/>
          <p:cNvSpPr>
            <a:spLocks noGrp="1"/>
          </p:cNvSpPr>
          <p:nvPr>
            <p:ph idx="1"/>
          </p:nvPr>
        </p:nvSpPr>
        <p:spPr>
          <a:xfrm>
            <a:off x="5029200" y="1524000"/>
            <a:ext cx="3733800" cy="3154363"/>
          </a:xfrm>
        </p:spPr>
        <p:txBody>
          <a:bodyPr/>
          <a:lstStyle/>
          <a:p>
            <a:pPr marL="0" indent="0">
              <a:buNone/>
            </a:pPr>
            <a:r>
              <a:rPr lang="en-MY" dirty="0" smtClean="0"/>
              <a:t>Determine the order of </a:t>
            </a:r>
            <a:r>
              <a:rPr lang="en-MY" dirty="0" err="1" smtClean="0"/>
              <a:t>preorder</a:t>
            </a:r>
            <a:r>
              <a:rPr lang="en-MY" dirty="0" smtClean="0"/>
              <a:t>, </a:t>
            </a:r>
            <a:r>
              <a:rPr lang="en-MY" dirty="0" err="1" smtClean="0"/>
              <a:t>inorder</a:t>
            </a:r>
            <a:r>
              <a:rPr lang="en-MY" dirty="0" smtClean="0"/>
              <a:t> and </a:t>
            </a:r>
            <a:r>
              <a:rPr lang="en-MY" dirty="0" err="1" smtClean="0"/>
              <a:t>postorder</a:t>
            </a:r>
            <a:r>
              <a:rPr lang="en-MY" dirty="0" smtClean="0"/>
              <a:t> of the given rooted tree.</a:t>
            </a:r>
            <a:endParaRPr lang="en-GB" dirty="0"/>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27" t="30222" r="78558" b="39556"/>
          <a:stretch/>
        </p:blipFill>
        <p:spPr bwMode="auto">
          <a:xfrm>
            <a:off x="228600" y="1447799"/>
            <a:ext cx="4724400" cy="466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954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Solution</a:t>
            </a:r>
            <a:endParaRPr lang="en-GB" dirty="0"/>
          </a:p>
        </p:txBody>
      </p:sp>
      <p:sp>
        <p:nvSpPr>
          <p:cNvPr id="3" name="Content Placeholder 2"/>
          <p:cNvSpPr>
            <a:spLocks noGrp="1"/>
          </p:cNvSpPr>
          <p:nvPr>
            <p:ph idx="1"/>
          </p:nvPr>
        </p:nvSpPr>
        <p:spPr>
          <a:xfrm>
            <a:off x="4572000" y="1524000"/>
            <a:ext cx="4191000" cy="4876800"/>
          </a:xfrm>
        </p:spPr>
        <p:txBody>
          <a:bodyPr/>
          <a:lstStyle/>
          <a:p>
            <a:pPr marL="0" indent="0">
              <a:buNone/>
            </a:pPr>
            <a:r>
              <a:rPr lang="en-MY" sz="2400" dirty="0" smtClean="0"/>
              <a:t>Determine the order of </a:t>
            </a:r>
            <a:r>
              <a:rPr lang="en-MY" sz="2400" dirty="0" err="1" smtClean="0"/>
              <a:t>preorder</a:t>
            </a:r>
            <a:r>
              <a:rPr lang="en-MY" sz="2400" dirty="0" smtClean="0"/>
              <a:t>, </a:t>
            </a:r>
            <a:r>
              <a:rPr lang="en-MY" sz="2400" dirty="0" err="1" smtClean="0"/>
              <a:t>inorder</a:t>
            </a:r>
            <a:r>
              <a:rPr lang="en-MY" sz="2400" dirty="0" smtClean="0"/>
              <a:t> and </a:t>
            </a:r>
            <a:r>
              <a:rPr lang="en-MY" sz="2400" dirty="0" err="1" smtClean="0"/>
              <a:t>postorder</a:t>
            </a:r>
            <a:r>
              <a:rPr lang="en-MY" sz="2400" dirty="0" smtClean="0"/>
              <a:t> of the given rooted tree.</a:t>
            </a:r>
          </a:p>
          <a:p>
            <a:pPr marL="0" indent="0">
              <a:buNone/>
            </a:pPr>
            <a:endParaRPr lang="en-MY" sz="2400" dirty="0"/>
          </a:p>
          <a:p>
            <a:pPr marL="0" indent="0">
              <a:buNone/>
            </a:pPr>
            <a:r>
              <a:rPr lang="en-MY" sz="2400" dirty="0" err="1" smtClean="0"/>
              <a:t>Preorder</a:t>
            </a:r>
            <a:r>
              <a:rPr lang="en-MY" sz="2400" dirty="0" smtClean="0"/>
              <a:t>: </a:t>
            </a:r>
            <a:r>
              <a:rPr lang="en-MY" sz="2400" i="1" dirty="0" smtClean="0"/>
              <a:t>a, b, e, f, l, m, n, c, g, h, o, p, d, </a:t>
            </a:r>
            <a:r>
              <a:rPr lang="en-MY" sz="2400" i="1" dirty="0" err="1" smtClean="0"/>
              <a:t>i</a:t>
            </a:r>
            <a:r>
              <a:rPr lang="en-MY" sz="2400" i="1" dirty="0" smtClean="0"/>
              <a:t>, j, q, s, t, u, r, k</a:t>
            </a:r>
          </a:p>
          <a:p>
            <a:pPr marL="0" indent="0">
              <a:buNone/>
            </a:pPr>
            <a:endParaRPr lang="en-MY" sz="2400" dirty="0" smtClean="0"/>
          </a:p>
          <a:p>
            <a:pPr marL="0" indent="0">
              <a:buNone/>
            </a:pPr>
            <a:r>
              <a:rPr lang="en-MY" sz="2400" dirty="0" err="1" smtClean="0"/>
              <a:t>Inorder</a:t>
            </a:r>
            <a:r>
              <a:rPr lang="en-MY" sz="2400" dirty="0" smtClean="0"/>
              <a:t>: </a:t>
            </a:r>
            <a:r>
              <a:rPr lang="en-MY" sz="2400" i="1" dirty="0" smtClean="0"/>
              <a:t>e, b, l, f, m, n, a, g, c, o, h, p, </a:t>
            </a:r>
            <a:r>
              <a:rPr lang="en-MY" sz="2400" i="1" dirty="0" err="1"/>
              <a:t>i</a:t>
            </a:r>
            <a:r>
              <a:rPr lang="en-MY" sz="2400" i="1" dirty="0" smtClean="0"/>
              <a:t>, d, s, q, u, t, j, r, k</a:t>
            </a:r>
          </a:p>
          <a:p>
            <a:pPr marL="0" indent="0">
              <a:buNone/>
            </a:pPr>
            <a:endParaRPr lang="en-MY" sz="2400" dirty="0"/>
          </a:p>
          <a:p>
            <a:pPr marL="0" indent="0">
              <a:buNone/>
            </a:pPr>
            <a:r>
              <a:rPr lang="en-MY" sz="2400" dirty="0" err="1" smtClean="0"/>
              <a:t>Postorder</a:t>
            </a:r>
            <a:r>
              <a:rPr lang="en-MY" sz="2400" dirty="0" smtClean="0"/>
              <a:t>: </a:t>
            </a:r>
            <a:r>
              <a:rPr lang="en-MY" sz="2400" i="1" dirty="0" smtClean="0"/>
              <a:t>e, l, m, n, f, b, g, o, p, h, c, </a:t>
            </a:r>
            <a:r>
              <a:rPr lang="en-MY" sz="2400" i="1" dirty="0" err="1" smtClean="0"/>
              <a:t>i</a:t>
            </a:r>
            <a:r>
              <a:rPr lang="en-MY" sz="2400" i="1" dirty="0" smtClean="0"/>
              <a:t>, s, u, t, q, r, j, k, d, a  </a:t>
            </a:r>
            <a:endParaRPr lang="en-GB" sz="2400" i="1" dirty="0"/>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27" t="30222" r="78558" b="39556"/>
          <a:stretch/>
        </p:blipFill>
        <p:spPr bwMode="auto">
          <a:xfrm>
            <a:off x="228600" y="1447799"/>
            <a:ext cx="4191000" cy="413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41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Spanning Trees</a:t>
            </a:r>
            <a:endParaRPr lang="en-AU" dirty="0"/>
          </a:p>
        </p:txBody>
      </p:sp>
      <p:sp>
        <p:nvSpPr>
          <p:cNvPr id="3" name="Content Placeholder 2"/>
          <p:cNvSpPr>
            <a:spLocks noGrp="1"/>
          </p:cNvSpPr>
          <p:nvPr>
            <p:ph idx="1"/>
          </p:nvPr>
        </p:nvSpPr>
        <p:spPr/>
        <p:txBody>
          <a:bodyPr/>
          <a:lstStyle/>
          <a:p>
            <a:r>
              <a:rPr lang="en-AU" dirty="0" smtClean="0"/>
              <a:t>A spanning tree is a simple graph that is a subgraph of </a:t>
            </a:r>
            <a:r>
              <a:rPr lang="en-AU" b="1" i="1" dirty="0" smtClean="0">
                <a:solidFill>
                  <a:srgbClr val="003399"/>
                </a:solidFill>
              </a:rPr>
              <a:t>G</a:t>
            </a:r>
            <a:r>
              <a:rPr lang="en-AU" dirty="0" smtClean="0"/>
              <a:t> and </a:t>
            </a:r>
            <a:r>
              <a:rPr lang="en-AU" dirty="0" smtClean="0">
                <a:solidFill>
                  <a:srgbClr val="FF0000"/>
                </a:solidFill>
              </a:rPr>
              <a:t>contains every vertex </a:t>
            </a:r>
            <a:r>
              <a:rPr lang="en-AU" dirty="0" smtClean="0"/>
              <a:t>of </a:t>
            </a:r>
            <a:r>
              <a:rPr lang="en-AU" b="1" i="1" dirty="0" smtClean="0">
                <a:solidFill>
                  <a:srgbClr val="003399"/>
                </a:solidFill>
              </a:rPr>
              <a:t>G</a:t>
            </a:r>
            <a:r>
              <a:rPr lang="en-AU" dirty="0" smtClean="0"/>
              <a:t> and is a </a:t>
            </a:r>
            <a:r>
              <a:rPr lang="en-AU" dirty="0" smtClean="0">
                <a:solidFill>
                  <a:srgbClr val="FF0000"/>
                </a:solidFill>
              </a:rPr>
              <a:t>tree.</a:t>
            </a:r>
          </a:p>
          <a:p>
            <a:pPr marL="0" indent="0">
              <a:buNone/>
            </a:pPr>
            <a:r>
              <a:rPr lang="en-AU" dirty="0" smtClean="0">
                <a:solidFill>
                  <a:srgbClr val="FF0000"/>
                </a:solidFill>
              </a:rPr>
              <a:t>	</a:t>
            </a:r>
            <a:endParaRPr lang="en-AU" dirty="0">
              <a:solidFill>
                <a:srgbClr val="FF0000"/>
              </a:solidFill>
            </a:endParaRPr>
          </a:p>
          <a:p>
            <a:pPr marL="0" indent="0">
              <a:buNone/>
            </a:pPr>
            <a:r>
              <a:rPr lang="en-AU" dirty="0" smtClean="0">
                <a:solidFill>
                  <a:srgbClr val="FF0000"/>
                </a:solidFill>
              </a:rPr>
              <a:t> </a:t>
            </a:r>
          </a:p>
        </p:txBody>
      </p:sp>
      <p:grpSp>
        <p:nvGrpSpPr>
          <p:cNvPr id="44" name="Group 43"/>
          <p:cNvGrpSpPr/>
          <p:nvPr/>
        </p:nvGrpSpPr>
        <p:grpSpPr>
          <a:xfrm>
            <a:off x="751627" y="3505200"/>
            <a:ext cx="1849545" cy="1550234"/>
            <a:chOff x="751627" y="3505200"/>
            <a:chExt cx="1849545" cy="1550234"/>
          </a:xfrm>
        </p:grpSpPr>
        <p:cxnSp>
          <p:nvCxnSpPr>
            <p:cNvPr id="5" name="Straight Connector 4"/>
            <p:cNvCxnSpPr/>
            <p:nvPr/>
          </p:nvCxnSpPr>
          <p:spPr>
            <a:xfrm>
              <a:off x="121920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19200" y="4267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2192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1336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751627" y="4409103"/>
              <a:ext cx="1849545" cy="646331"/>
            </a:xfrm>
            <a:prstGeom prst="rect">
              <a:avLst/>
            </a:prstGeom>
            <a:noFill/>
          </p:spPr>
          <p:txBody>
            <a:bodyPr wrap="none" rtlCol="0">
              <a:spAutoFit/>
            </a:bodyPr>
            <a:lstStyle/>
            <a:p>
              <a:pPr algn="ctr"/>
              <a:r>
                <a:rPr lang="en-AU" dirty="0" smtClean="0"/>
                <a:t>A connected </a:t>
              </a:r>
            </a:p>
            <a:p>
              <a:pPr algn="ctr"/>
              <a:r>
                <a:rPr lang="en-AU" dirty="0" smtClean="0"/>
                <a:t>undirected graph</a:t>
              </a:r>
              <a:endParaRPr lang="en-AU" dirty="0"/>
            </a:p>
          </p:txBody>
        </p:sp>
      </p:grpSp>
      <p:grpSp>
        <p:nvGrpSpPr>
          <p:cNvPr id="47" name="Group 46"/>
          <p:cNvGrpSpPr/>
          <p:nvPr/>
        </p:nvGrpSpPr>
        <p:grpSpPr>
          <a:xfrm>
            <a:off x="3200400" y="3476744"/>
            <a:ext cx="4970780" cy="1382792"/>
            <a:chOff x="3335020" y="3482340"/>
            <a:chExt cx="4970780" cy="1382792"/>
          </a:xfrm>
        </p:grpSpPr>
        <p:cxnSp>
          <p:nvCxnSpPr>
            <p:cNvPr id="17" name="Straight Connector 16"/>
            <p:cNvCxnSpPr/>
            <p:nvPr/>
          </p:nvCxnSpPr>
          <p:spPr>
            <a:xfrm>
              <a:off x="334518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33502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259580" y="350520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4701540" y="3505200"/>
              <a:ext cx="15240" cy="68580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732020" y="4191000"/>
              <a:ext cx="838200"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4732020" y="3581400"/>
              <a:ext cx="762000" cy="58674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19506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195060" y="3482340"/>
              <a:ext cx="685800" cy="685800"/>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6868160" y="350774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8305800" y="349377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391400" y="349377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7391400" y="42164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631987" y="4495800"/>
              <a:ext cx="3830745" cy="369332"/>
            </a:xfrm>
            <a:prstGeom prst="rect">
              <a:avLst/>
            </a:prstGeom>
            <a:noFill/>
          </p:spPr>
          <p:txBody>
            <a:bodyPr wrap="square" rtlCol="0">
              <a:spAutoFit/>
            </a:bodyPr>
            <a:lstStyle/>
            <a:p>
              <a:pPr algn="ctr"/>
              <a:r>
                <a:rPr lang="en-AU" dirty="0" smtClean="0"/>
                <a:t>Four spanning trees of the graph</a:t>
              </a:r>
              <a:endParaRPr lang="en-AU" dirty="0"/>
            </a:p>
          </p:txBody>
        </p:sp>
      </p:grpSp>
    </p:spTree>
    <p:extLst>
      <p:ext uri="{BB962C8B-B14F-4D97-AF65-F5344CB8AC3E}">
        <p14:creationId xmlns:p14="http://schemas.microsoft.com/office/powerpoint/2010/main" val="742681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Minimum Spanning Tree (MST)</a:t>
            </a:r>
            <a:endParaRPr lang="en-AU" dirty="0"/>
          </a:p>
        </p:txBody>
      </p:sp>
      <p:sp>
        <p:nvSpPr>
          <p:cNvPr id="3" name="Content Placeholder 2"/>
          <p:cNvSpPr>
            <a:spLocks noGrp="1"/>
          </p:cNvSpPr>
          <p:nvPr>
            <p:ph idx="1"/>
          </p:nvPr>
        </p:nvSpPr>
        <p:spPr/>
        <p:txBody>
          <a:bodyPr/>
          <a:lstStyle/>
          <a:p>
            <a:r>
              <a:rPr lang="en-US" altLang="en-US" dirty="0" smtClean="0"/>
              <a:t>A Minimum Spanning Tree  is a spanning tree on a weighted graph that has minimum total weight.</a:t>
            </a:r>
          </a:p>
          <a:p>
            <a:r>
              <a:rPr lang="en-US" dirty="0" smtClean="0"/>
              <a:t>Example</a:t>
            </a:r>
            <a:endParaRPr lang="en-AU" dirty="0" smtClean="0"/>
          </a:p>
          <a:p>
            <a:endParaRPr lang="en-AU" dirty="0"/>
          </a:p>
        </p:txBody>
      </p:sp>
      <p:grpSp>
        <p:nvGrpSpPr>
          <p:cNvPr id="95" name="Group 94"/>
          <p:cNvGrpSpPr/>
          <p:nvPr/>
        </p:nvGrpSpPr>
        <p:grpSpPr>
          <a:xfrm>
            <a:off x="918964" y="4120811"/>
            <a:ext cx="1353212" cy="1552248"/>
            <a:chOff x="1035356" y="2647404"/>
            <a:chExt cx="1353212" cy="1552248"/>
          </a:xfrm>
        </p:grpSpPr>
        <p:grpSp>
          <p:nvGrpSpPr>
            <p:cNvPr id="4" name="Group 3"/>
            <p:cNvGrpSpPr/>
            <p:nvPr/>
          </p:nvGrpSpPr>
          <p:grpSpPr>
            <a:xfrm>
              <a:off x="1229573" y="3048000"/>
              <a:ext cx="914400" cy="762000"/>
              <a:chOff x="1219200" y="3505200"/>
              <a:chExt cx="914400" cy="762000"/>
            </a:xfrm>
          </p:grpSpPr>
          <p:cxnSp>
            <p:nvCxnSpPr>
              <p:cNvPr id="5" name="Straight Connector 4"/>
              <p:cNvCxnSpPr/>
              <p:nvPr/>
            </p:nvCxnSpPr>
            <p:spPr>
              <a:xfrm>
                <a:off x="121920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19200" y="4267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2192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1336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1082172" y="2677397"/>
              <a:ext cx="303288" cy="369332"/>
            </a:xfrm>
            <a:prstGeom prst="rect">
              <a:avLst/>
            </a:prstGeom>
            <a:noFill/>
          </p:spPr>
          <p:txBody>
            <a:bodyPr wrap="none" rtlCol="0">
              <a:spAutoFit/>
            </a:bodyPr>
            <a:lstStyle/>
            <a:p>
              <a:r>
                <a:rPr lang="en-AU" i="1" dirty="0" smtClean="0"/>
                <a:t>a</a:t>
              </a:r>
              <a:endParaRPr lang="en-AU" i="1" dirty="0"/>
            </a:p>
          </p:txBody>
        </p:sp>
        <p:sp>
          <p:nvSpPr>
            <p:cNvPr id="27" name="TextBox 26"/>
            <p:cNvSpPr txBox="1"/>
            <p:nvPr/>
          </p:nvSpPr>
          <p:spPr>
            <a:xfrm>
              <a:off x="1996336" y="2647404"/>
              <a:ext cx="306494" cy="369332"/>
            </a:xfrm>
            <a:prstGeom prst="rect">
              <a:avLst/>
            </a:prstGeom>
            <a:noFill/>
          </p:spPr>
          <p:txBody>
            <a:bodyPr wrap="none" rtlCol="0">
              <a:spAutoFit/>
            </a:bodyPr>
            <a:lstStyle/>
            <a:p>
              <a:r>
                <a:rPr lang="en-AU" i="1" dirty="0" smtClean="0"/>
                <a:t>b</a:t>
              </a:r>
              <a:endParaRPr lang="en-AU" i="1" dirty="0"/>
            </a:p>
          </p:txBody>
        </p:sp>
        <p:sp>
          <p:nvSpPr>
            <p:cNvPr id="28" name="TextBox 27"/>
            <p:cNvSpPr txBox="1"/>
            <p:nvPr/>
          </p:nvSpPr>
          <p:spPr>
            <a:xfrm>
              <a:off x="1081936" y="3810000"/>
              <a:ext cx="282450" cy="369332"/>
            </a:xfrm>
            <a:prstGeom prst="rect">
              <a:avLst/>
            </a:prstGeom>
            <a:noFill/>
          </p:spPr>
          <p:txBody>
            <a:bodyPr wrap="none" rtlCol="0">
              <a:spAutoFit/>
            </a:bodyPr>
            <a:lstStyle/>
            <a:p>
              <a:r>
                <a:rPr lang="en-AU" i="1" dirty="0" smtClean="0"/>
                <a:t>c</a:t>
              </a:r>
              <a:endParaRPr lang="en-AU" i="1" dirty="0"/>
            </a:p>
          </p:txBody>
        </p:sp>
        <p:sp>
          <p:nvSpPr>
            <p:cNvPr id="29" name="TextBox 28"/>
            <p:cNvSpPr txBox="1"/>
            <p:nvPr/>
          </p:nvSpPr>
          <p:spPr>
            <a:xfrm>
              <a:off x="1996336" y="3830320"/>
              <a:ext cx="306494" cy="369332"/>
            </a:xfrm>
            <a:prstGeom prst="rect">
              <a:avLst/>
            </a:prstGeom>
            <a:noFill/>
          </p:spPr>
          <p:txBody>
            <a:bodyPr wrap="none" rtlCol="0">
              <a:spAutoFit/>
            </a:bodyPr>
            <a:lstStyle/>
            <a:p>
              <a:r>
                <a:rPr lang="en-AU" i="1" dirty="0" smtClean="0"/>
                <a:t>d</a:t>
              </a:r>
              <a:endParaRPr lang="en-AU" i="1" dirty="0"/>
            </a:p>
          </p:txBody>
        </p:sp>
        <p:sp>
          <p:nvSpPr>
            <p:cNvPr id="30" name="TextBox 29"/>
            <p:cNvSpPr txBox="1"/>
            <p:nvPr/>
          </p:nvSpPr>
          <p:spPr>
            <a:xfrm>
              <a:off x="1548754" y="2832070"/>
              <a:ext cx="276038" cy="307777"/>
            </a:xfrm>
            <a:prstGeom prst="rect">
              <a:avLst/>
            </a:prstGeom>
            <a:noFill/>
          </p:spPr>
          <p:txBody>
            <a:bodyPr wrap="none" rtlCol="0">
              <a:spAutoFit/>
            </a:bodyPr>
            <a:lstStyle/>
            <a:p>
              <a:r>
                <a:rPr lang="en-AU" sz="1400" dirty="0" smtClean="0"/>
                <a:t>5</a:t>
              </a:r>
              <a:endParaRPr lang="en-AU" sz="1400" dirty="0"/>
            </a:p>
          </p:txBody>
        </p:sp>
        <p:sp>
          <p:nvSpPr>
            <p:cNvPr id="31" name="TextBox 30"/>
            <p:cNvSpPr txBox="1"/>
            <p:nvPr/>
          </p:nvSpPr>
          <p:spPr>
            <a:xfrm>
              <a:off x="1720298" y="3522682"/>
              <a:ext cx="276038" cy="307777"/>
            </a:xfrm>
            <a:prstGeom prst="rect">
              <a:avLst/>
            </a:prstGeom>
            <a:noFill/>
          </p:spPr>
          <p:txBody>
            <a:bodyPr wrap="none" rtlCol="0">
              <a:spAutoFit/>
            </a:bodyPr>
            <a:lstStyle/>
            <a:p>
              <a:r>
                <a:rPr lang="en-AU" sz="1400" dirty="0" smtClean="0"/>
                <a:t>7</a:t>
              </a:r>
              <a:endParaRPr lang="en-AU" sz="1400" dirty="0"/>
            </a:p>
          </p:txBody>
        </p:sp>
        <p:sp>
          <p:nvSpPr>
            <p:cNvPr id="32" name="TextBox 31"/>
            <p:cNvSpPr txBox="1"/>
            <p:nvPr/>
          </p:nvSpPr>
          <p:spPr>
            <a:xfrm>
              <a:off x="2112530" y="3213069"/>
              <a:ext cx="276038" cy="307777"/>
            </a:xfrm>
            <a:prstGeom prst="rect">
              <a:avLst/>
            </a:prstGeom>
            <a:noFill/>
          </p:spPr>
          <p:txBody>
            <a:bodyPr wrap="none" rtlCol="0">
              <a:spAutoFit/>
            </a:bodyPr>
            <a:lstStyle/>
            <a:p>
              <a:r>
                <a:rPr lang="en-AU" sz="1400" dirty="0" smtClean="0"/>
                <a:t>3</a:t>
              </a:r>
              <a:endParaRPr lang="en-AU" sz="1400" dirty="0"/>
            </a:p>
          </p:txBody>
        </p:sp>
        <p:sp>
          <p:nvSpPr>
            <p:cNvPr id="33" name="TextBox 32"/>
            <p:cNvSpPr txBox="1"/>
            <p:nvPr/>
          </p:nvSpPr>
          <p:spPr>
            <a:xfrm>
              <a:off x="1035356" y="3235473"/>
              <a:ext cx="276038" cy="307777"/>
            </a:xfrm>
            <a:prstGeom prst="rect">
              <a:avLst/>
            </a:prstGeom>
            <a:noFill/>
          </p:spPr>
          <p:txBody>
            <a:bodyPr wrap="none" rtlCol="0">
              <a:spAutoFit/>
            </a:bodyPr>
            <a:lstStyle/>
            <a:p>
              <a:r>
                <a:rPr lang="en-AU" sz="1400" dirty="0" smtClean="0"/>
                <a:t>2</a:t>
              </a:r>
              <a:endParaRPr lang="en-AU" sz="1400" dirty="0"/>
            </a:p>
          </p:txBody>
        </p:sp>
        <p:sp>
          <p:nvSpPr>
            <p:cNvPr id="34" name="TextBox 33"/>
            <p:cNvSpPr txBox="1"/>
            <p:nvPr/>
          </p:nvSpPr>
          <p:spPr>
            <a:xfrm>
              <a:off x="1571369" y="3790156"/>
              <a:ext cx="276038" cy="307777"/>
            </a:xfrm>
            <a:prstGeom prst="rect">
              <a:avLst/>
            </a:prstGeom>
            <a:noFill/>
          </p:spPr>
          <p:txBody>
            <a:bodyPr wrap="none" rtlCol="0">
              <a:spAutoFit/>
            </a:bodyPr>
            <a:lstStyle/>
            <a:p>
              <a:r>
                <a:rPr lang="en-AU" sz="1400" dirty="0" smtClean="0"/>
                <a:t>4</a:t>
              </a:r>
              <a:endParaRPr lang="en-AU" sz="1400" dirty="0"/>
            </a:p>
          </p:txBody>
        </p:sp>
        <p:sp>
          <p:nvSpPr>
            <p:cNvPr id="35" name="TextBox 34"/>
            <p:cNvSpPr txBox="1"/>
            <p:nvPr/>
          </p:nvSpPr>
          <p:spPr>
            <a:xfrm>
              <a:off x="1668535" y="3096964"/>
              <a:ext cx="276038" cy="307777"/>
            </a:xfrm>
            <a:prstGeom prst="rect">
              <a:avLst/>
            </a:prstGeom>
            <a:noFill/>
          </p:spPr>
          <p:txBody>
            <a:bodyPr wrap="none" rtlCol="0">
              <a:spAutoFit/>
            </a:bodyPr>
            <a:lstStyle/>
            <a:p>
              <a:r>
                <a:rPr lang="en-AU" sz="1400" dirty="0" smtClean="0"/>
                <a:t>6</a:t>
              </a:r>
              <a:endParaRPr lang="en-AU" sz="1400" dirty="0"/>
            </a:p>
          </p:txBody>
        </p:sp>
      </p:grpSp>
      <p:grpSp>
        <p:nvGrpSpPr>
          <p:cNvPr id="98" name="Group 97"/>
          <p:cNvGrpSpPr/>
          <p:nvPr/>
        </p:nvGrpSpPr>
        <p:grpSpPr>
          <a:xfrm>
            <a:off x="2781939" y="4230864"/>
            <a:ext cx="5459569" cy="1768426"/>
            <a:chOff x="3264296" y="2547044"/>
            <a:chExt cx="5459569" cy="1768426"/>
          </a:xfrm>
        </p:grpSpPr>
        <p:sp>
          <p:nvSpPr>
            <p:cNvPr id="36" name="TextBox 35"/>
            <p:cNvSpPr txBox="1"/>
            <p:nvPr/>
          </p:nvSpPr>
          <p:spPr>
            <a:xfrm>
              <a:off x="3774014" y="2708175"/>
              <a:ext cx="276038" cy="307777"/>
            </a:xfrm>
            <a:prstGeom prst="rect">
              <a:avLst/>
            </a:prstGeom>
            <a:noFill/>
          </p:spPr>
          <p:txBody>
            <a:bodyPr wrap="none" rtlCol="0">
              <a:spAutoFit/>
            </a:bodyPr>
            <a:lstStyle/>
            <a:p>
              <a:r>
                <a:rPr lang="en-AU" sz="1400" dirty="0" smtClean="0"/>
                <a:t>5</a:t>
              </a:r>
              <a:endParaRPr lang="en-AU" sz="1400" dirty="0"/>
            </a:p>
          </p:txBody>
        </p:sp>
        <p:grpSp>
          <p:nvGrpSpPr>
            <p:cNvPr id="97" name="Group 96"/>
            <p:cNvGrpSpPr/>
            <p:nvPr/>
          </p:nvGrpSpPr>
          <p:grpSpPr>
            <a:xfrm>
              <a:off x="3264296" y="2547044"/>
              <a:ext cx="5459569" cy="1768426"/>
              <a:chOff x="3264296" y="2547044"/>
              <a:chExt cx="5459569" cy="1768426"/>
            </a:xfrm>
          </p:grpSpPr>
          <p:grpSp>
            <p:nvGrpSpPr>
              <p:cNvPr id="12" name="Group 11"/>
              <p:cNvGrpSpPr/>
              <p:nvPr/>
            </p:nvGrpSpPr>
            <p:grpSpPr>
              <a:xfrm>
                <a:off x="3477047" y="2926328"/>
                <a:ext cx="4970780" cy="1292175"/>
                <a:chOff x="3335020" y="3482340"/>
                <a:chExt cx="4970780" cy="1292175"/>
              </a:xfrm>
            </p:grpSpPr>
            <p:cxnSp>
              <p:nvCxnSpPr>
                <p:cNvPr id="13" name="Straight Connector 12"/>
                <p:cNvCxnSpPr/>
                <p:nvPr/>
              </p:nvCxnSpPr>
              <p:spPr>
                <a:xfrm>
                  <a:off x="334518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3502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259580" y="350520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4701540" y="3505200"/>
                  <a:ext cx="15240" cy="68580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732020" y="4191000"/>
                  <a:ext cx="838200"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4732020" y="3581400"/>
                  <a:ext cx="762000" cy="58674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19506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195060" y="3482340"/>
                  <a:ext cx="685800" cy="685800"/>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868160" y="350774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8305800" y="349377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7391400" y="349377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391400" y="42164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37107" y="4405183"/>
                  <a:ext cx="837699" cy="369332"/>
                </a:xfrm>
                <a:prstGeom prst="rect">
                  <a:avLst/>
                </a:prstGeom>
                <a:noFill/>
              </p:spPr>
              <p:txBody>
                <a:bodyPr wrap="square" rtlCol="0">
                  <a:spAutoFit/>
                </a:bodyPr>
                <a:lstStyle/>
                <a:p>
                  <a:pPr algn="ctr"/>
                  <a:r>
                    <a:rPr lang="en-AU" dirty="0" smtClean="0"/>
                    <a:t>T</a:t>
                  </a:r>
                  <a:r>
                    <a:rPr lang="en-AU" baseline="-25000" dirty="0" smtClean="0"/>
                    <a:t>1</a:t>
                  </a:r>
                  <a:r>
                    <a:rPr lang="en-AU" dirty="0" smtClean="0"/>
                    <a:t>= 10</a:t>
                  </a:r>
                  <a:endParaRPr lang="en-AU" dirty="0"/>
                </a:p>
              </p:txBody>
            </p:sp>
          </p:grpSp>
          <p:sp>
            <p:nvSpPr>
              <p:cNvPr id="37" name="TextBox 36"/>
              <p:cNvSpPr txBox="1"/>
              <p:nvPr/>
            </p:nvSpPr>
            <p:spPr>
              <a:xfrm>
                <a:off x="3264296" y="3139847"/>
                <a:ext cx="276038" cy="307777"/>
              </a:xfrm>
              <a:prstGeom prst="rect">
                <a:avLst/>
              </a:prstGeom>
              <a:noFill/>
            </p:spPr>
            <p:txBody>
              <a:bodyPr wrap="none" rtlCol="0">
                <a:spAutoFit/>
              </a:bodyPr>
              <a:lstStyle/>
              <a:p>
                <a:r>
                  <a:rPr lang="en-AU" sz="1400" dirty="0" smtClean="0"/>
                  <a:t>2</a:t>
                </a:r>
                <a:endParaRPr lang="en-AU" sz="1400" dirty="0"/>
              </a:p>
            </p:txBody>
          </p:sp>
          <p:sp>
            <p:nvSpPr>
              <p:cNvPr id="38" name="TextBox 37"/>
              <p:cNvSpPr txBox="1"/>
              <p:nvPr/>
            </p:nvSpPr>
            <p:spPr>
              <a:xfrm>
                <a:off x="4335676" y="3108017"/>
                <a:ext cx="276038" cy="307777"/>
              </a:xfrm>
              <a:prstGeom prst="rect">
                <a:avLst/>
              </a:prstGeom>
              <a:noFill/>
            </p:spPr>
            <p:txBody>
              <a:bodyPr wrap="none" rtlCol="0">
                <a:spAutoFit/>
              </a:bodyPr>
              <a:lstStyle/>
              <a:p>
                <a:r>
                  <a:rPr lang="en-AU" sz="1400" dirty="0" smtClean="0"/>
                  <a:t>3</a:t>
                </a:r>
                <a:endParaRPr lang="en-AU" sz="1400" dirty="0"/>
              </a:p>
            </p:txBody>
          </p:sp>
          <p:sp>
            <p:nvSpPr>
              <p:cNvPr id="39" name="TextBox 38"/>
              <p:cNvSpPr txBox="1"/>
              <p:nvPr/>
            </p:nvSpPr>
            <p:spPr>
              <a:xfrm>
                <a:off x="3295530" y="2616626"/>
                <a:ext cx="303288" cy="369332"/>
              </a:xfrm>
              <a:prstGeom prst="rect">
                <a:avLst/>
              </a:prstGeom>
              <a:noFill/>
            </p:spPr>
            <p:txBody>
              <a:bodyPr wrap="none" rtlCol="0">
                <a:spAutoFit/>
              </a:bodyPr>
              <a:lstStyle/>
              <a:p>
                <a:r>
                  <a:rPr lang="en-AU" i="1" dirty="0" smtClean="0"/>
                  <a:t>a</a:t>
                </a:r>
                <a:endParaRPr lang="en-AU" i="1" dirty="0"/>
              </a:p>
            </p:txBody>
          </p:sp>
          <p:sp>
            <p:nvSpPr>
              <p:cNvPr id="40" name="TextBox 39"/>
              <p:cNvSpPr txBox="1"/>
              <p:nvPr/>
            </p:nvSpPr>
            <p:spPr>
              <a:xfrm>
                <a:off x="4248360" y="2615138"/>
                <a:ext cx="306494" cy="369332"/>
              </a:xfrm>
              <a:prstGeom prst="rect">
                <a:avLst/>
              </a:prstGeom>
              <a:noFill/>
            </p:spPr>
            <p:txBody>
              <a:bodyPr wrap="none" rtlCol="0">
                <a:spAutoFit/>
              </a:bodyPr>
              <a:lstStyle/>
              <a:p>
                <a:r>
                  <a:rPr lang="en-AU" i="1" dirty="0" smtClean="0"/>
                  <a:t>b</a:t>
                </a:r>
                <a:endParaRPr lang="en-AU" i="1" dirty="0"/>
              </a:p>
            </p:txBody>
          </p:sp>
          <p:sp>
            <p:nvSpPr>
              <p:cNvPr id="41" name="TextBox 40"/>
              <p:cNvSpPr txBox="1"/>
              <p:nvPr/>
            </p:nvSpPr>
            <p:spPr>
              <a:xfrm>
                <a:off x="3335822" y="3536414"/>
                <a:ext cx="282450" cy="369332"/>
              </a:xfrm>
              <a:prstGeom prst="rect">
                <a:avLst/>
              </a:prstGeom>
              <a:noFill/>
            </p:spPr>
            <p:txBody>
              <a:bodyPr wrap="none" rtlCol="0">
                <a:spAutoFit/>
              </a:bodyPr>
              <a:lstStyle/>
              <a:p>
                <a:r>
                  <a:rPr lang="en-AU" i="1" dirty="0" smtClean="0"/>
                  <a:t>c</a:t>
                </a:r>
                <a:endParaRPr lang="en-AU" i="1" dirty="0"/>
              </a:p>
            </p:txBody>
          </p:sp>
          <p:sp>
            <p:nvSpPr>
              <p:cNvPr id="42" name="TextBox 41"/>
              <p:cNvSpPr txBox="1"/>
              <p:nvPr/>
            </p:nvSpPr>
            <p:spPr>
              <a:xfrm>
                <a:off x="4251534" y="3556734"/>
                <a:ext cx="306494" cy="369332"/>
              </a:xfrm>
              <a:prstGeom prst="rect">
                <a:avLst/>
              </a:prstGeom>
              <a:noFill/>
            </p:spPr>
            <p:txBody>
              <a:bodyPr wrap="none" rtlCol="0">
                <a:spAutoFit/>
              </a:bodyPr>
              <a:lstStyle/>
              <a:p>
                <a:r>
                  <a:rPr lang="en-AU" i="1" dirty="0" smtClean="0"/>
                  <a:t>d</a:t>
                </a:r>
                <a:endParaRPr lang="en-AU" i="1" dirty="0"/>
              </a:p>
            </p:txBody>
          </p:sp>
          <p:sp>
            <p:nvSpPr>
              <p:cNvPr id="57" name="TextBox 56"/>
              <p:cNvSpPr txBox="1"/>
              <p:nvPr/>
            </p:nvSpPr>
            <p:spPr>
              <a:xfrm>
                <a:off x="4707163" y="2625813"/>
                <a:ext cx="303288" cy="369332"/>
              </a:xfrm>
              <a:prstGeom prst="rect">
                <a:avLst/>
              </a:prstGeom>
              <a:noFill/>
            </p:spPr>
            <p:txBody>
              <a:bodyPr wrap="none" rtlCol="0">
                <a:spAutoFit/>
              </a:bodyPr>
              <a:lstStyle/>
              <a:p>
                <a:r>
                  <a:rPr lang="en-AU" i="1" dirty="0" smtClean="0"/>
                  <a:t>a</a:t>
                </a:r>
                <a:endParaRPr lang="en-AU" i="1" dirty="0"/>
              </a:p>
            </p:txBody>
          </p:sp>
          <p:sp>
            <p:nvSpPr>
              <p:cNvPr id="58" name="TextBox 57"/>
              <p:cNvSpPr txBox="1"/>
              <p:nvPr/>
            </p:nvSpPr>
            <p:spPr>
              <a:xfrm>
                <a:off x="7381783" y="2573364"/>
                <a:ext cx="303288" cy="369332"/>
              </a:xfrm>
              <a:prstGeom prst="rect">
                <a:avLst/>
              </a:prstGeom>
              <a:noFill/>
            </p:spPr>
            <p:txBody>
              <a:bodyPr wrap="none" rtlCol="0">
                <a:spAutoFit/>
              </a:bodyPr>
              <a:lstStyle/>
              <a:p>
                <a:r>
                  <a:rPr lang="en-AU" i="1" dirty="0" smtClean="0"/>
                  <a:t>a</a:t>
                </a:r>
                <a:endParaRPr lang="en-AU" i="1" dirty="0"/>
              </a:p>
            </p:txBody>
          </p:sp>
          <p:sp>
            <p:nvSpPr>
              <p:cNvPr id="59" name="TextBox 58"/>
              <p:cNvSpPr txBox="1"/>
              <p:nvPr/>
            </p:nvSpPr>
            <p:spPr>
              <a:xfrm>
                <a:off x="6185443" y="2585173"/>
                <a:ext cx="303288" cy="369332"/>
              </a:xfrm>
              <a:prstGeom prst="rect">
                <a:avLst/>
              </a:prstGeom>
              <a:noFill/>
            </p:spPr>
            <p:txBody>
              <a:bodyPr wrap="none" rtlCol="0">
                <a:spAutoFit/>
              </a:bodyPr>
              <a:lstStyle/>
              <a:p>
                <a:r>
                  <a:rPr lang="en-AU" i="1" dirty="0" smtClean="0"/>
                  <a:t>a</a:t>
                </a:r>
                <a:endParaRPr lang="en-AU" i="1" dirty="0"/>
              </a:p>
            </p:txBody>
          </p:sp>
          <p:sp>
            <p:nvSpPr>
              <p:cNvPr id="60" name="TextBox 59"/>
              <p:cNvSpPr txBox="1"/>
              <p:nvPr/>
            </p:nvSpPr>
            <p:spPr>
              <a:xfrm>
                <a:off x="5536139" y="2678668"/>
                <a:ext cx="306494" cy="369332"/>
              </a:xfrm>
              <a:prstGeom prst="rect">
                <a:avLst/>
              </a:prstGeom>
              <a:noFill/>
            </p:spPr>
            <p:txBody>
              <a:bodyPr wrap="none" rtlCol="0">
                <a:spAutoFit/>
              </a:bodyPr>
              <a:lstStyle/>
              <a:p>
                <a:r>
                  <a:rPr lang="en-AU" i="1" dirty="0" smtClean="0"/>
                  <a:t>b</a:t>
                </a:r>
                <a:endParaRPr lang="en-AU" i="1" dirty="0"/>
              </a:p>
            </p:txBody>
          </p:sp>
          <p:sp>
            <p:nvSpPr>
              <p:cNvPr id="61" name="TextBox 60"/>
              <p:cNvSpPr txBox="1"/>
              <p:nvPr/>
            </p:nvSpPr>
            <p:spPr>
              <a:xfrm>
                <a:off x="6856940" y="2583904"/>
                <a:ext cx="306494" cy="369332"/>
              </a:xfrm>
              <a:prstGeom prst="rect">
                <a:avLst/>
              </a:prstGeom>
              <a:noFill/>
            </p:spPr>
            <p:txBody>
              <a:bodyPr wrap="none" rtlCol="0">
                <a:spAutoFit/>
              </a:bodyPr>
              <a:lstStyle/>
              <a:p>
                <a:r>
                  <a:rPr lang="en-AU" i="1" dirty="0" smtClean="0"/>
                  <a:t>b</a:t>
                </a:r>
                <a:endParaRPr lang="en-AU" i="1" dirty="0"/>
              </a:p>
            </p:txBody>
          </p:sp>
          <p:sp>
            <p:nvSpPr>
              <p:cNvPr id="62" name="TextBox 61"/>
              <p:cNvSpPr txBox="1"/>
              <p:nvPr/>
            </p:nvSpPr>
            <p:spPr>
              <a:xfrm>
                <a:off x="4689170" y="3542516"/>
                <a:ext cx="282450" cy="369332"/>
              </a:xfrm>
              <a:prstGeom prst="rect">
                <a:avLst/>
              </a:prstGeom>
              <a:noFill/>
            </p:spPr>
            <p:txBody>
              <a:bodyPr wrap="none" rtlCol="0">
                <a:spAutoFit/>
              </a:bodyPr>
              <a:lstStyle/>
              <a:p>
                <a:r>
                  <a:rPr lang="en-AU" i="1" dirty="0" smtClean="0"/>
                  <a:t>c</a:t>
                </a:r>
                <a:endParaRPr lang="en-AU" i="1" dirty="0"/>
              </a:p>
            </p:txBody>
          </p:sp>
          <p:sp>
            <p:nvSpPr>
              <p:cNvPr id="63" name="TextBox 62"/>
              <p:cNvSpPr txBox="1"/>
              <p:nvPr/>
            </p:nvSpPr>
            <p:spPr>
              <a:xfrm>
                <a:off x="5636047" y="3542516"/>
                <a:ext cx="306494" cy="369332"/>
              </a:xfrm>
              <a:prstGeom prst="rect">
                <a:avLst/>
              </a:prstGeom>
              <a:noFill/>
            </p:spPr>
            <p:txBody>
              <a:bodyPr wrap="none" rtlCol="0">
                <a:spAutoFit/>
              </a:bodyPr>
              <a:lstStyle/>
              <a:p>
                <a:r>
                  <a:rPr lang="en-AU" i="1" dirty="0" smtClean="0"/>
                  <a:t>d</a:t>
                </a:r>
                <a:endParaRPr lang="en-AU" i="1" dirty="0"/>
              </a:p>
            </p:txBody>
          </p:sp>
          <p:sp>
            <p:nvSpPr>
              <p:cNvPr id="64" name="TextBox 63"/>
              <p:cNvSpPr txBox="1"/>
              <p:nvPr/>
            </p:nvSpPr>
            <p:spPr>
              <a:xfrm>
                <a:off x="8294580" y="2547044"/>
                <a:ext cx="306494" cy="369332"/>
              </a:xfrm>
              <a:prstGeom prst="rect">
                <a:avLst/>
              </a:prstGeom>
              <a:noFill/>
            </p:spPr>
            <p:txBody>
              <a:bodyPr wrap="none" rtlCol="0">
                <a:spAutoFit/>
              </a:bodyPr>
              <a:lstStyle/>
              <a:p>
                <a:r>
                  <a:rPr lang="en-AU" i="1" dirty="0" smtClean="0"/>
                  <a:t>b</a:t>
                </a:r>
                <a:endParaRPr lang="en-AU" i="1" dirty="0"/>
              </a:p>
            </p:txBody>
          </p:sp>
          <p:sp>
            <p:nvSpPr>
              <p:cNvPr id="65" name="TextBox 64"/>
              <p:cNvSpPr txBox="1"/>
              <p:nvPr/>
            </p:nvSpPr>
            <p:spPr>
              <a:xfrm>
                <a:off x="7381783" y="3615938"/>
                <a:ext cx="282450" cy="369332"/>
              </a:xfrm>
              <a:prstGeom prst="rect">
                <a:avLst/>
              </a:prstGeom>
              <a:noFill/>
            </p:spPr>
            <p:txBody>
              <a:bodyPr wrap="none" rtlCol="0">
                <a:spAutoFit/>
              </a:bodyPr>
              <a:lstStyle/>
              <a:p>
                <a:r>
                  <a:rPr lang="en-AU" i="1" dirty="0" smtClean="0"/>
                  <a:t>c</a:t>
                </a:r>
                <a:endParaRPr lang="en-AU" i="1" dirty="0"/>
              </a:p>
            </p:txBody>
          </p:sp>
          <p:sp>
            <p:nvSpPr>
              <p:cNvPr id="66" name="TextBox 65"/>
              <p:cNvSpPr txBox="1"/>
              <p:nvPr/>
            </p:nvSpPr>
            <p:spPr>
              <a:xfrm>
                <a:off x="8294580" y="3634988"/>
                <a:ext cx="306494" cy="369332"/>
              </a:xfrm>
              <a:prstGeom prst="rect">
                <a:avLst/>
              </a:prstGeom>
              <a:noFill/>
            </p:spPr>
            <p:txBody>
              <a:bodyPr wrap="none" rtlCol="0">
                <a:spAutoFit/>
              </a:bodyPr>
              <a:lstStyle/>
              <a:p>
                <a:r>
                  <a:rPr lang="en-AU" i="1" dirty="0" smtClean="0"/>
                  <a:t>d</a:t>
                </a:r>
                <a:endParaRPr lang="en-AU" i="1" dirty="0"/>
              </a:p>
            </p:txBody>
          </p:sp>
          <p:sp>
            <p:nvSpPr>
              <p:cNvPr id="67" name="TextBox 66"/>
              <p:cNvSpPr txBox="1"/>
              <p:nvPr/>
            </p:nvSpPr>
            <p:spPr>
              <a:xfrm>
                <a:off x="6169752" y="3590270"/>
                <a:ext cx="282450" cy="369332"/>
              </a:xfrm>
              <a:prstGeom prst="rect">
                <a:avLst/>
              </a:prstGeom>
              <a:noFill/>
            </p:spPr>
            <p:txBody>
              <a:bodyPr wrap="none" rtlCol="0">
                <a:spAutoFit/>
              </a:bodyPr>
              <a:lstStyle/>
              <a:p>
                <a:r>
                  <a:rPr lang="en-AU" i="1" dirty="0" smtClean="0"/>
                  <a:t>c</a:t>
                </a:r>
                <a:endParaRPr lang="en-AU" i="1" dirty="0"/>
              </a:p>
            </p:txBody>
          </p:sp>
          <p:sp>
            <p:nvSpPr>
              <p:cNvPr id="68" name="TextBox 67"/>
              <p:cNvSpPr txBox="1"/>
              <p:nvPr/>
            </p:nvSpPr>
            <p:spPr>
              <a:xfrm>
                <a:off x="6856940" y="3590270"/>
                <a:ext cx="306494" cy="369332"/>
              </a:xfrm>
              <a:prstGeom prst="rect">
                <a:avLst/>
              </a:prstGeom>
              <a:noFill/>
            </p:spPr>
            <p:txBody>
              <a:bodyPr wrap="none" rtlCol="0">
                <a:spAutoFit/>
              </a:bodyPr>
              <a:lstStyle/>
              <a:p>
                <a:r>
                  <a:rPr lang="en-AU" i="1" dirty="0" smtClean="0"/>
                  <a:t>d</a:t>
                </a:r>
                <a:endParaRPr lang="en-AU" i="1" dirty="0"/>
              </a:p>
            </p:txBody>
          </p:sp>
          <p:sp>
            <p:nvSpPr>
              <p:cNvPr id="69" name="TextBox 68"/>
              <p:cNvSpPr txBox="1"/>
              <p:nvPr/>
            </p:nvSpPr>
            <p:spPr>
              <a:xfrm>
                <a:off x="4611714" y="3121223"/>
                <a:ext cx="276038" cy="307777"/>
              </a:xfrm>
              <a:prstGeom prst="rect">
                <a:avLst/>
              </a:prstGeom>
              <a:noFill/>
            </p:spPr>
            <p:txBody>
              <a:bodyPr wrap="none" rtlCol="0">
                <a:spAutoFit/>
              </a:bodyPr>
              <a:lstStyle/>
              <a:p>
                <a:r>
                  <a:rPr lang="en-AU" sz="1400" dirty="0" smtClean="0"/>
                  <a:t>2</a:t>
                </a:r>
                <a:endParaRPr lang="en-AU" sz="1400" dirty="0"/>
              </a:p>
            </p:txBody>
          </p:sp>
          <p:sp>
            <p:nvSpPr>
              <p:cNvPr id="70" name="TextBox 69"/>
              <p:cNvSpPr txBox="1"/>
              <p:nvPr/>
            </p:nvSpPr>
            <p:spPr>
              <a:xfrm>
                <a:off x="5117028" y="3086456"/>
                <a:ext cx="276038" cy="307777"/>
              </a:xfrm>
              <a:prstGeom prst="rect">
                <a:avLst/>
              </a:prstGeom>
              <a:noFill/>
            </p:spPr>
            <p:txBody>
              <a:bodyPr wrap="none" rtlCol="0">
                <a:spAutoFit/>
              </a:bodyPr>
              <a:lstStyle/>
              <a:p>
                <a:r>
                  <a:rPr lang="en-AU" sz="1400" dirty="0" smtClean="0"/>
                  <a:t>6</a:t>
                </a:r>
                <a:endParaRPr lang="en-AU" sz="1400" dirty="0"/>
              </a:p>
            </p:txBody>
          </p:sp>
          <p:sp>
            <p:nvSpPr>
              <p:cNvPr id="71" name="TextBox 70"/>
              <p:cNvSpPr txBox="1"/>
              <p:nvPr/>
            </p:nvSpPr>
            <p:spPr>
              <a:xfrm>
                <a:off x="5155128" y="3636268"/>
                <a:ext cx="276038" cy="307777"/>
              </a:xfrm>
              <a:prstGeom prst="rect">
                <a:avLst/>
              </a:prstGeom>
              <a:noFill/>
            </p:spPr>
            <p:txBody>
              <a:bodyPr wrap="none" rtlCol="0">
                <a:spAutoFit/>
              </a:bodyPr>
              <a:lstStyle/>
              <a:p>
                <a:r>
                  <a:rPr lang="en-AU" sz="1400" dirty="0" smtClean="0"/>
                  <a:t>4</a:t>
                </a:r>
                <a:endParaRPr lang="en-AU" sz="1400" dirty="0"/>
              </a:p>
            </p:txBody>
          </p:sp>
          <p:sp>
            <p:nvSpPr>
              <p:cNvPr id="86" name="TextBox 85"/>
              <p:cNvSpPr txBox="1"/>
              <p:nvPr/>
            </p:nvSpPr>
            <p:spPr>
              <a:xfrm>
                <a:off x="6160904" y="3096964"/>
                <a:ext cx="276038" cy="307777"/>
              </a:xfrm>
              <a:prstGeom prst="rect">
                <a:avLst/>
              </a:prstGeom>
              <a:noFill/>
            </p:spPr>
            <p:txBody>
              <a:bodyPr wrap="none" rtlCol="0">
                <a:spAutoFit/>
              </a:bodyPr>
              <a:lstStyle/>
              <a:p>
                <a:r>
                  <a:rPr lang="en-AU" sz="1400" dirty="0" smtClean="0"/>
                  <a:t>2</a:t>
                </a:r>
                <a:endParaRPr lang="en-AU" sz="1400" dirty="0"/>
              </a:p>
            </p:txBody>
          </p:sp>
          <p:sp>
            <p:nvSpPr>
              <p:cNvPr id="87" name="TextBox 86"/>
              <p:cNvSpPr txBox="1"/>
              <p:nvPr/>
            </p:nvSpPr>
            <p:spPr>
              <a:xfrm>
                <a:off x="6938196" y="3096964"/>
                <a:ext cx="276038" cy="307777"/>
              </a:xfrm>
              <a:prstGeom prst="rect">
                <a:avLst/>
              </a:prstGeom>
              <a:noFill/>
            </p:spPr>
            <p:txBody>
              <a:bodyPr wrap="none" rtlCol="0">
                <a:spAutoFit/>
              </a:bodyPr>
              <a:lstStyle/>
              <a:p>
                <a:r>
                  <a:rPr lang="en-AU" sz="1400" dirty="0" smtClean="0"/>
                  <a:t>3</a:t>
                </a:r>
                <a:endParaRPr lang="en-AU" sz="1400" dirty="0"/>
              </a:p>
            </p:txBody>
          </p:sp>
          <p:sp>
            <p:nvSpPr>
              <p:cNvPr id="88" name="TextBox 87"/>
              <p:cNvSpPr txBox="1"/>
              <p:nvPr/>
            </p:nvSpPr>
            <p:spPr>
              <a:xfrm>
                <a:off x="6491168" y="3164869"/>
                <a:ext cx="276038" cy="307777"/>
              </a:xfrm>
              <a:prstGeom prst="rect">
                <a:avLst/>
              </a:prstGeom>
              <a:noFill/>
            </p:spPr>
            <p:txBody>
              <a:bodyPr wrap="none" rtlCol="0">
                <a:spAutoFit/>
              </a:bodyPr>
              <a:lstStyle/>
              <a:p>
                <a:r>
                  <a:rPr lang="en-AU" sz="1400" dirty="0" smtClean="0"/>
                  <a:t>7</a:t>
                </a:r>
                <a:endParaRPr lang="en-AU" sz="1400" dirty="0"/>
              </a:p>
            </p:txBody>
          </p:sp>
          <p:sp>
            <p:nvSpPr>
              <p:cNvPr id="89" name="TextBox 88"/>
              <p:cNvSpPr txBox="1"/>
              <p:nvPr/>
            </p:nvSpPr>
            <p:spPr>
              <a:xfrm>
                <a:off x="7852608" y="2698629"/>
                <a:ext cx="276038" cy="307777"/>
              </a:xfrm>
              <a:prstGeom prst="rect">
                <a:avLst/>
              </a:prstGeom>
              <a:noFill/>
            </p:spPr>
            <p:txBody>
              <a:bodyPr wrap="none" rtlCol="0">
                <a:spAutoFit/>
              </a:bodyPr>
              <a:lstStyle/>
              <a:p>
                <a:r>
                  <a:rPr lang="en-AU" sz="1400" dirty="0" smtClean="0"/>
                  <a:t>5</a:t>
                </a:r>
                <a:endParaRPr lang="en-AU" sz="1400" dirty="0"/>
              </a:p>
            </p:txBody>
          </p:sp>
          <p:sp>
            <p:nvSpPr>
              <p:cNvPr id="90" name="TextBox 89"/>
              <p:cNvSpPr txBox="1"/>
              <p:nvPr/>
            </p:nvSpPr>
            <p:spPr>
              <a:xfrm>
                <a:off x="8447827" y="3087190"/>
                <a:ext cx="276038" cy="307777"/>
              </a:xfrm>
              <a:prstGeom prst="rect">
                <a:avLst/>
              </a:prstGeom>
              <a:noFill/>
            </p:spPr>
            <p:txBody>
              <a:bodyPr wrap="none" rtlCol="0">
                <a:spAutoFit/>
              </a:bodyPr>
              <a:lstStyle/>
              <a:p>
                <a:r>
                  <a:rPr lang="en-AU" sz="1400" dirty="0" smtClean="0"/>
                  <a:t>3</a:t>
                </a:r>
                <a:endParaRPr lang="en-AU" sz="1400" dirty="0"/>
              </a:p>
            </p:txBody>
          </p:sp>
          <p:sp>
            <p:nvSpPr>
              <p:cNvPr id="91" name="TextBox 90"/>
              <p:cNvSpPr txBox="1"/>
              <p:nvPr/>
            </p:nvSpPr>
            <p:spPr>
              <a:xfrm>
                <a:off x="7852608" y="3677493"/>
                <a:ext cx="276038" cy="307777"/>
              </a:xfrm>
              <a:prstGeom prst="rect">
                <a:avLst/>
              </a:prstGeom>
              <a:noFill/>
            </p:spPr>
            <p:txBody>
              <a:bodyPr wrap="none" rtlCol="0">
                <a:spAutoFit/>
              </a:bodyPr>
              <a:lstStyle/>
              <a:p>
                <a:r>
                  <a:rPr lang="en-AU" sz="1400" dirty="0" smtClean="0"/>
                  <a:t>4</a:t>
                </a:r>
                <a:endParaRPr lang="en-AU" sz="1400" dirty="0"/>
              </a:p>
            </p:txBody>
          </p:sp>
          <p:sp>
            <p:nvSpPr>
              <p:cNvPr id="92" name="TextBox 91"/>
              <p:cNvSpPr txBox="1"/>
              <p:nvPr/>
            </p:nvSpPr>
            <p:spPr>
              <a:xfrm>
                <a:off x="4887752" y="3844290"/>
                <a:ext cx="837699" cy="369332"/>
              </a:xfrm>
              <a:prstGeom prst="rect">
                <a:avLst/>
              </a:prstGeom>
              <a:noFill/>
            </p:spPr>
            <p:txBody>
              <a:bodyPr wrap="square" rtlCol="0">
                <a:spAutoFit/>
              </a:bodyPr>
              <a:lstStyle/>
              <a:p>
                <a:pPr algn="ctr"/>
                <a:r>
                  <a:rPr lang="en-AU" dirty="0" smtClean="0"/>
                  <a:t>T</a:t>
                </a:r>
                <a:r>
                  <a:rPr lang="en-AU" baseline="-25000" dirty="0" smtClean="0"/>
                  <a:t>2</a:t>
                </a:r>
                <a:r>
                  <a:rPr lang="en-AU" dirty="0" smtClean="0"/>
                  <a:t>= 12</a:t>
                </a:r>
                <a:endParaRPr lang="en-AU" dirty="0"/>
              </a:p>
            </p:txBody>
          </p:sp>
          <p:sp>
            <p:nvSpPr>
              <p:cNvPr id="93" name="TextBox 92"/>
              <p:cNvSpPr txBox="1"/>
              <p:nvPr/>
            </p:nvSpPr>
            <p:spPr>
              <a:xfrm>
                <a:off x="6261137" y="3849171"/>
                <a:ext cx="837699" cy="369332"/>
              </a:xfrm>
              <a:prstGeom prst="rect">
                <a:avLst/>
              </a:prstGeom>
              <a:noFill/>
            </p:spPr>
            <p:txBody>
              <a:bodyPr wrap="square" rtlCol="0">
                <a:spAutoFit/>
              </a:bodyPr>
              <a:lstStyle/>
              <a:p>
                <a:pPr algn="ctr"/>
                <a:r>
                  <a:rPr lang="en-AU" dirty="0" smtClean="0"/>
                  <a:t>T</a:t>
                </a:r>
                <a:r>
                  <a:rPr lang="en-AU" baseline="-25000" dirty="0" smtClean="0"/>
                  <a:t>3</a:t>
                </a:r>
                <a:r>
                  <a:rPr lang="en-AU" dirty="0" smtClean="0"/>
                  <a:t>= 12</a:t>
                </a:r>
                <a:endParaRPr lang="en-AU" dirty="0"/>
              </a:p>
            </p:txBody>
          </p:sp>
          <p:sp>
            <p:nvSpPr>
              <p:cNvPr id="94" name="TextBox 93"/>
              <p:cNvSpPr txBox="1"/>
              <p:nvPr/>
            </p:nvSpPr>
            <p:spPr>
              <a:xfrm>
                <a:off x="7571777" y="3946138"/>
                <a:ext cx="837699" cy="369332"/>
              </a:xfrm>
              <a:prstGeom prst="rect">
                <a:avLst/>
              </a:prstGeom>
              <a:noFill/>
            </p:spPr>
            <p:txBody>
              <a:bodyPr wrap="square" rtlCol="0">
                <a:spAutoFit/>
              </a:bodyPr>
              <a:lstStyle/>
              <a:p>
                <a:pPr algn="ctr"/>
                <a:r>
                  <a:rPr lang="en-AU" dirty="0" smtClean="0"/>
                  <a:t>T</a:t>
                </a:r>
                <a:r>
                  <a:rPr lang="en-AU" baseline="-25000" dirty="0" smtClean="0"/>
                  <a:t>4</a:t>
                </a:r>
                <a:r>
                  <a:rPr lang="en-AU" dirty="0" smtClean="0"/>
                  <a:t>= 12</a:t>
                </a:r>
                <a:endParaRPr lang="en-AU" dirty="0"/>
              </a:p>
            </p:txBody>
          </p:sp>
        </p:grpSp>
      </p:grpSp>
    </p:spTree>
    <p:extLst>
      <p:ext uri="{BB962C8B-B14F-4D97-AF65-F5344CB8AC3E}">
        <p14:creationId xmlns:p14="http://schemas.microsoft.com/office/powerpoint/2010/main" val="2287569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Minimum Spanning Tree (MST)</a:t>
            </a:r>
            <a:endParaRPr lang="en-US" dirty="0"/>
          </a:p>
        </p:txBody>
      </p:sp>
      <p:pic>
        <p:nvPicPr>
          <p:cNvPr id="41986" name="Picture 2"/>
          <p:cNvPicPr>
            <a:picLocks noChangeAspect="1" noChangeArrowheads="1"/>
          </p:cNvPicPr>
          <p:nvPr/>
        </p:nvPicPr>
        <p:blipFill>
          <a:blip r:embed="rId2"/>
          <a:srcRect l="51537" t="32292" r="14311" b="22917"/>
          <a:stretch>
            <a:fillRect/>
          </a:stretch>
        </p:blipFill>
        <p:spPr bwMode="auto">
          <a:xfrm>
            <a:off x="990600" y="1319255"/>
            <a:ext cx="6858000" cy="5057006"/>
          </a:xfrm>
          <a:prstGeom prst="rect">
            <a:avLst/>
          </a:prstGeom>
          <a:noFill/>
          <a:ln w="9525">
            <a:noFill/>
            <a:miter lim="800000"/>
            <a:headEnd/>
            <a:tailEnd/>
          </a:ln>
          <a:effectLst/>
        </p:spPr>
      </p:pic>
    </p:spTree>
    <p:extLst>
      <p:ext uri="{BB962C8B-B14F-4D97-AF65-F5344CB8AC3E}">
        <p14:creationId xmlns:p14="http://schemas.microsoft.com/office/powerpoint/2010/main" val="330634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Rooted tree</a:t>
            </a:r>
            <a:endParaRPr lang="en-AU" sz="4000" dirty="0"/>
          </a:p>
        </p:txBody>
      </p:sp>
      <p:sp>
        <p:nvSpPr>
          <p:cNvPr id="3" name="Content Placeholder 2"/>
          <p:cNvSpPr>
            <a:spLocks noGrp="1"/>
          </p:cNvSpPr>
          <p:nvPr>
            <p:ph idx="1"/>
          </p:nvPr>
        </p:nvSpPr>
        <p:spPr/>
        <p:txBody>
          <a:bodyPr/>
          <a:lstStyle/>
          <a:p>
            <a:pPr marL="0" indent="0">
              <a:buNone/>
            </a:pPr>
            <a:r>
              <a:rPr lang="en-AU" b="1" dirty="0" smtClean="0">
                <a:solidFill>
                  <a:srgbClr val="003399"/>
                </a:solidFill>
              </a:rPr>
              <a:t>Definition 2</a:t>
            </a:r>
            <a:r>
              <a:rPr lang="en-AU" dirty="0" smtClean="0"/>
              <a:t>. A </a:t>
            </a:r>
            <a:r>
              <a:rPr lang="en-AU" b="1" dirty="0">
                <a:solidFill>
                  <a:srgbClr val="FF0000"/>
                </a:solidFill>
              </a:rPr>
              <a:t>rooted tree</a:t>
            </a:r>
            <a:r>
              <a:rPr lang="en-AU" dirty="0">
                <a:solidFill>
                  <a:srgbClr val="FF0000"/>
                </a:solidFill>
              </a:rPr>
              <a:t> </a:t>
            </a:r>
            <a:r>
              <a:rPr lang="en-AU" dirty="0"/>
              <a:t>is a tree in which one vertex </a:t>
            </a:r>
            <a:r>
              <a:rPr lang="en-US" dirty="0"/>
              <a:t>has been designed as the </a:t>
            </a:r>
            <a:r>
              <a:rPr lang="en-US" b="1" dirty="0">
                <a:solidFill>
                  <a:srgbClr val="FF0000"/>
                </a:solidFill>
              </a:rPr>
              <a:t>root</a:t>
            </a:r>
            <a:r>
              <a:rPr lang="en-US" dirty="0"/>
              <a:t> and every edge is directed away from the root. </a:t>
            </a:r>
            <a:endParaRPr lang="en-AU" dirty="0"/>
          </a:p>
          <a:p>
            <a:pPr marL="0" indent="0">
              <a:buNone/>
            </a:pPr>
            <a:endParaRPr lang="en-AU" dirty="0"/>
          </a:p>
        </p:txBody>
      </p:sp>
      <p:grpSp>
        <p:nvGrpSpPr>
          <p:cNvPr id="4" name="Group 3"/>
          <p:cNvGrpSpPr/>
          <p:nvPr/>
        </p:nvGrpSpPr>
        <p:grpSpPr>
          <a:xfrm>
            <a:off x="3275856" y="3285359"/>
            <a:ext cx="1385888" cy="2791716"/>
            <a:chOff x="457200" y="1066800"/>
            <a:chExt cx="1385888" cy="2791716"/>
          </a:xfrm>
        </p:grpSpPr>
        <p:sp>
          <p:nvSpPr>
            <p:cNvPr id="5" name="Oval 7"/>
            <p:cNvSpPr>
              <a:spLocks noChangeAspect="1" noChangeArrowheads="1"/>
            </p:cNvSpPr>
            <p:nvPr/>
          </p:nvSpPr>
          <p:spPr bwMode="auto">
            <a:xfrm>
              <a:off x="762000" y="3292475"/>
              <a:ext cx="136525" cy="13652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grpSp>
          <p:nvGrpSpPr>
            <p:cNvPr id="6" name="Group 5"/>
            <p:cNvGrpSpPr/>
            <p:nvPr/>
          </p:nvGrpSpPr>
          <p:grpSpPr>
            <a:xfrm>
              <a:off x="457200" y="1066800"/>
              <a:ext cx="1385888" cy="2791716"/>
              <a:chOff x="457200" y="1066800"/>
              <a:chExt cx="1385888" cy="2791716"/>
            </a:xfrm>
          </p:grpSpPr>
          <p:sp>
            <p:nvSpPr>
              <p:cNvPr id="7" name="Line 23"/>
              <p:cNvSpPr>
                <a:spLocks noChangeShapeType="1"/>
              </p:cNvSpPr>
              <p:nvPr/>
            </p:nvSpPr>
            <p:spPr bwMode="auto">
              <a:xfrm flipH="1" flipV="1">
                <a:off x="1143000" y="1981200"/>
                <a:ext cx="533400" cy="685800"/>
              </a:xfrm>
              <a:prstGeom prst="line">
                <a:avLst/>
              </a:prstGeom>
              <a:noFill/>
              <a:ln w="25400">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AU"/>
              </a:p>
            </p:txBody>
          </p:sp>
          <p:grpSp>
            <p:nvGrpSpPr>
              <p:cNvPr id="8" name="Group 7"/>
              <p:cNvGrpSpPr/>
              <p:nvPr/>
            </p:nvGrpSpPr>
            <p:grpSpPr>
              <a:xfrm>
                <a:off x="457200" y="1066800"/>
                <a:ext cx="1385888" cy="2791716"/>
                <a:chOff x="457200" y="1066800"/>
                <a:chExt cx="1385888" cy="2791716"/>
              </a:xfrm>
            </p:grpSpPr>
            <p:grpSp>
              <p:nvGrpSpPr>
                <p:cNvPr id="11" name="群組 38"/>
                <p:cNvGrpSpPr>
                  <a:grpSpLocks/>
                </p:cNvGrpSpPr>
                <p:nvPr/>
              </p:nvGrpSpPr>
              <p:grpSpPr bwMode="auto">
                <a:xfrm>
                  <a:off x="457200" y="1066800"/>
                  <a:ext cx="1385888" cy="2791716"/>
                  <a:chOff x="685800" y="3278188"/>
                  <a:chExt cx="1385888" cy="2791413"/>
                </a:xfrm>
              </p:grpSpPr>
              <p:sp>
                <p:nvSpPr>
                  <p:cNvPr id="14" name="Oval 7"/>
                  <p:cNvSpPr>
                    <a:spLocks noChangeAspect="1" noChangeArrowheads="1"/>
                  </p:cNvSpPr>
                  <p:nvPr/>
                </p:nvSpPr>
                <p:spPr bwMode="auto">
                  <a:xfrm>
                    <a:off x="1295400" y="3429000"/>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15" name="Text Box 11"/>
                  <p:cNvSpPr txBox="1">
                    <a:spLocks noChangeArrowheads="1"/>
                  </p:cNvSpPr>
                  <p:nvPr/>
                </p:nvSpPr>
                <p:spPr bwMode="auto">
                  <a:xfrm>
                    <a:off x="1447800" y="32781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a</a:t>
                    </a:r>
                  </a:p>
                </p:txBody>
              </p:sp>
              <p:sp>
                <p:nvSpPr>
                  <p:cNvPr id="16" name="Text Box 12"/>
                  <p:cNvSpPr txBox="1">
                    <a:spLocks noChangeArrowheads="1"/>
                  </p:cNvSpPr>
                  <p:nvPr/>
                </p:nvSpPr>
                <p:spPr bwMode="auto">
                  <a:xfrm>
                    <a:off x="1447800" y="3887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b</a:t>
                    </a:r>
                  </a:p>
                </p:txBody>
              </p:sp>
              <p:sp>
                <p:nvSpPr>
                  <p:cNvPr id="17" name="Text Box 13"/>
                  <p:cNvSpPr txBox="1">
                    <a:spLocks noChangeArrowheads="1"/>
                  </p:cNvSpPr>
                  <p:nvPr/>
                </p:nvSpPr>
                <p:spPr bwMode="auto">
                  <a:xfrm>
                    <a:off x="949574" y="5564188"/>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f</a:t>
                    </a:r>
                  </a:p>
                </p:txBody>
              </p:sp>
              <p:sp>
                <p:nvSpPr>
                  <p:cNvPr id="18" name="Line 23"/>
                  <p:cNvSpPr>
                    <a:spLocks noChangeShapeType="1"/>
                  </p:cNvSpPr>
                  <p:nvPr/>
                </p:nvSpPr>
                <p:spPr bwMode="auto">
                  <a:xfrm flipV="1">
                    <a:off x="1362600" y="3506788"/>
                    <a:ext cx="0" cy="685800"/>
                  </a:xfrm>
                  <a:prstGeom prst="line">
                    <a:avLst/>
                  </a:prstGeom>
                  <a:noFill/>
                  <a:ln w="25400">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AU"/>
                  </a:p>
                </p:txBody>
              </p:sp>
              <p:sp>
                <p:nvSpPr>
                  <p:cNvPr id="19" name="Text Box 27"/>
                  <p:cNvSpPr txBox="1">
                    <a:spLocks noChangeArrowheads="1"/>
                  </p:cNvSpPr>
                  <p:nvPr/>
                </p:nvSpPr>
                <p:spPr bwMode="auto">
                  <a:xfrm>
                    <a:off x="685800" y="4802188"/>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c</a:t>
                    </a:r>
                  </a:p>
                </p:txBody>
              </p:sp>
              <p:sp>
                <p:nvSpPr>
                  <p:cNvPr id="20" name="Oval 7"/>
                  <p:cNvSpPr>
                    <a:spLocks noChangeAspect="1" noChangeArrowheads="1"/>
                  </p:cNvSpPr>
                  <p:nvPr/>
                </p:nvSpPr>
                <p:spPr bwMode="auto">
                  <a:xfrm>
                    <a:off x="762000" y="48021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1" name="Oval 7"/>
                  <p:cNvSpPr>
                    <a:spLocks noChangeAspect="1" noChangeArrowheads="1"/>
                  </p:cNvSpPr>
                  <p:nvPr/>
                </p:nvSpPr>
                <p:spPr bwMode="auto">
                  <a:xfrm>
                    <a:off x="1828800" y="48021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2" name="Oval 7"/>
                  <p:cNvSpPr>
                    <a:spLocks noChangeAspect="1" noChangeArrowheads="1"/>
                  </p:cNvSpPr>
                  <p:nvPr/>
                </p:nvSpPr>
                <p:spPr bwMode="auto">
                  <a:xfrm>
                    <a:off x="1295400" y="41163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3" name="Oval 7"/>
                  <p:cNvSpPr>
                    <a:spLocks noChangeAspect="1" noChangeArrowheads="1"/>
                  </p:cNvSpPr>
                  <p:nvPr/>
                </p:nvSpPr>
                <p:spPr bwMode="auto">
                  <a:xfrm>
                    <a:off x="1295400" y="48021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4" name="Text Box 27"/>
                  <p:cNvSpPr txBox="1">
                    <a:spLocks noChangeArrowheads="1"/>
                  </p:cNvSpPr>
                  <p:nvPr/>
                </p:nvSpPr>
                <p:spPr bwMode="auto">
                  <a:xfrm>
                    <a:off x="1752600" y="4802188"/>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e</a:t>
                    </a:r>
                  </a:p>
                </p:txBody>
              </p:sp>
              <p:sp>
                <p:nvSpPr>
                  <p:cNvPr id="25" name="Text Box 13"/>
                  <p:cNvSpPr txBox="1">
                    <a:spLocks noChangeArrowheads="1"/>
                  </p:cNvSpPr>
                  <p:nvPr/>
                </p:nvSpPr>
                <p:spPr bwMode="auto">
                  <a:xfrm>
                    <a:off x="990600" y="4649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d</a:t>
                    </a:r>
                  </a:p>
                </p:txBody>
              </p:sp>
              <p:sp>
                <p:nvSpPr>
                  <p:cNvPr id="26" name="Text Box 13"/>
                  <p:cNvSpPr txBox="1">
                    <a:spLocks noChangeArrowheads="1"/>
                  </p:cNvSpPr>
                  <p:nvPr/>
                </p:nvSpPr>
                <p:spPr bwMode="auto">
                  <a:xfrm>
                    <a:off x="1447800" y="560793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dirty="0">
                        <a:latin typeface="Times New Roman" pitchFamily="18" charset="0"/>
                      </a:rPr>
                      <a:t>g</a:t>
                    </a:r>
                  </a:p>
                </p:txBody>
              </p:sp>
            </p:grpSp>
            <p:sp>
              <p:nvSpPr>
                <p:cNvPr id="12" name="Line 23"/>
                <p:cNvSpPr>
                  <a:spLocks noChangeShapeType="1"/>
                </p:cNvSpPr>
                <p:nvPr/>
              </p:nvSpPr>
              <p:spPr bwMode="auto">
                <a:xfrm flipV="1">
                  <a:off x="1143000" y="1981200"/>
                  <a:ext cx="0" cy="685800"/>
                </a:xfrm>
                <a:prstGeom prst="line">
                  <a:avLst/>
                </a:prstGeom>
                <a:noFill/>
                <a:ln w="25400">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AU"/>
                </a:p>
              </p:txBody>
            </p:sp>
            <p:sp>
              <p:nvSpPr>
                <p:cNvPr id="13" name="Line 23"/>
                <p:cNvSpPr>
                  <a:spLocks noChangeShapeType="1"/>
                </p:cNvSpPr>
                <p:nvPr/>
              </p:nvSpPr>
              <p:spPr bwMode="auto">
                <a:xfrm flipV="1">
                  <a:off x="609600" y="1981200"/>
                  <a:ext cx="533400" cy="685800"/>
                </a:xfrm>
                <a:prstGeom prst="line">
                  <a:avLst/>
                </a:prstGeom>
                <a:noFill/>
                <a:ln w="25400">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AU"/>
                </a:p>
              </p:txBody>
            </p:sp>
          </p:grpSp>
          <p:sp>
            <p:nvSpPr>
              <p:cNvPr id="9" name="Line 23"/>
              <p:cNvSpPr>
                <a:spLocks noChangeShapeType="1"/>
              </p:cNvSpPr>
              <p:nvPr/>
            </p:nvSpPr>
            <p:spPr bwMode="auto">
              <a:xfrm flipV="1">
                <a:off x="838200" y="2667000"/>
                <a:ext cx="304800" cy="685800"/>
              </a:xfrm>
              <a:prstGeom prst="line">
                <a:avLst/>
              </a:prstGeom>
              <a:noFill/>
              <a:ln w="25400">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AU"/>
              </a:p>
            </p:txBody>
          </p:sp>
          <p:sp>
            <p:nvSpPr>
              <p:cNvPr id="10" name="Line 23"/>
              <p:cNvSpPr>
                <a:spLocks noChangeShapeType="1"/>
              </p:cNvSpPr>
              <p:nvPr/>
            </p:nvSpPr>
            <p:spPr bwMode="auto">
              <a:xfrm flipH="1" flipV="1">
                <a:off x="1143000" y="2667000"/>
                <a:ext cx="228600" cy="685800"/>
              </a:xfrm>
              <a:prstGeom prst="line">
                <a:avLst/>
              </a:prstGeom>
              <a:noFill/>
              <a:ln w="25400">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AU"/>
              </a:p>
            </p:txBody>
          </p:sp>
        </p:grpSp>
      </p:grpSp>
      <p:sp>
        <p:nvSpPr>
          <p:cNvPr id="27" name="Oval 7"/>
          <p:cNvSpPr>
            <a:spLocks noChangeAspect="1" noChangeArrowheads="1"/>
          </p:cNvSpPr>
          <p:nvPr/>
        </p:nvSpPr>
        <p:spPr bwMode="auto">
          <a:xfrm>
            <a:off x="4134376" y="5558659"/>
            <a:ext cx="137160" cy="1371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Tree>
    <p:extLst>
      <p:ext uri="{BB962C8B-B14F-4D97-AF65-F5344CB8AC3E}">
        <p14:creationId xmlns:p14="http://schemas.microsoft.com/office/powerpoint/2010/main" val="2867115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City Problem</a:t>
            </a:r>
            <a:endParaRPr lang="en-US" dirty="0"/>
          </a:p>
        </p:txBody>
      </p:sp>
      <p:sp>
        <p:nvSpPr>
          <p:cNvPr id="3" name="Content Placeholder 2"/>
          <p:cNvSpPr>
            <a:spLocks noGrp="1"/>
          </p:cNvSpPr>
          <p:nvPr>
            <p:ph idx="1"/>
          </p:nvPr>
        </p:nvSpPr>
        <p:spPr>
          <a:xfrm>
            <a:off x="533400" y="1447800"/>
            <a:ext cx="8153400" cy="4876800"/>
          </a:xfrm>
        </p:spPr>
        <p:txBody>
          <a:bodyPr/>
          <a:lstStyle/>
          <a:p>
            <a:pPr marL="0" indent="0" algn="just">
              <a:buNone/>
            </a:pPr>
            <a:r>
              <a:rPr lang="en-US" sz="3000" dirty="0" smtClean="0"/>
              <a:t>Once upon a time there was a city that had no roads. Getting around the city was particularly difficult after rainstorms because the ground became very muddy. Cars got stuck in the mud and people got their boots dirty. The mayor of the city decided that some of the streets must be paved, but didn’t want to spend more money than necessary because the city also wanted to build a swimming pool. </a:t>
            </a:r>
          </a:p>
        </p:txBody>
      </p:sp>
    </p:spTree>
    <p:extLst>
      <p:ext uri="{BB962C8B-B14F-4D97-AF65-F5344CB8AC3E}">
        <p14:creationId xmlns:p14="http://schemas.microsoft.com/office/powerpoint/2010/main" val="3759542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876800"/>
          </a:xfrm>
        </p:spPr>
        <p:txBody>
          <a:bodyPr/>
          <a:lstStyle/>
          <a:p>
            <a:pPr marL="284163" indent="-284163" algn="just">
              <a:buNone/>
            </a:pPr>
            <a:r>
              <a:rPr lang="en-US" sz="3000" dirty="0" smtClean="0"/>
              <a:t>The mayor therefore specified two conditions:</a:t>
            </a:r>
          </a:p>
          <a:p>
            <a:pPr marL="284163" indent="-284163" algn="just">
              <a:buNone/>
            </a:pPr>
            <a:r>
              <a:rPr lang="en-US" sz="3000" dirty="0" smtClean="0"/>
              <a:t>1. Enough streets must be paved so that it is possible for everyone to travel from their house to anyone else's house only along paved roads, and</a:t>
            </a:r>
          </a:p>
          <a:p>
            <a:pPr algn="just">
              <a:buNone/>
            </a:pPr>
            <a:r>
              <a:rPr lang="en-US" sz="3000" dirty="0" smtClean="0"/>
              <a:t>2. The paving should cost as little as possible.</a:t>
            </a:r>
          </a:p>
          <a:p>
            <a:pPr marL="0" indent="0" algn="just">
              <a:buNone/>
            </a:pPr>
            <a:endParaRPr lang="en-US" sz="2000" dirty="0" smtClean="0"/>
          </a:p>
          <a:p>
            <a:pPr marL="0" indent="0" algn="just">
              <a:buNone/>
            </a:pPr>
            <a:r>
              <a:rPr lang="en-US" sz="3000" dirty="0" smtClean="0"/>
              <a:t>Here is the layout of the city. The number of paving stones between each house represents the cost of paving that route. Find the best route that connects all the houses, but uses as few counters (paving stones) as possible.</a:t>
            </a:r>
            <a:endParaRPr lang="en-US" sz="3000" dirty="0"/>
          </a:p>
        </p:txBody>
      </p:sp>
      <p:sp>
        <p:nvSpPr>
          <p:cNvPr id="4" name="Title 1"/>
          <p:cNvSpPr>
            <a:spLocks noGrp="1"/>
          </p:cNvSpPr>
          <p:nvPr>
            <p:ph type="title"/>
          </p:nvPr>
        </p:nvSpPr>
        <p:spPr>
          <a:xfrm>
            <a:off x="457200" y="274638"/>
            <a:ext cx="8229600" cy="1143000"/>
          </a:xfrm>
        </p:spPr>
        <p:txBody>
          <a:bodyPr/>
          <a:lstStyle/>
          <a:p>
            <a:r>
              <a:rPr lang="en-US" dirty="0" smtClean="0"/>
              <a:t>Muddy City Problem</a:t>
            </a:r>
            <a:endParaRPr lang="en-US" dirty="0"/>
          </a:p>
        </p:txBody>
      </p:sp>
    </p:spTree>
    <p:extLst>
      <p:ext uri="{BB962C8B-B14F-4D97-AF65-F5344CB8AC3E}">
        <p14:creationId xmlns:p14="http://schemas.microsoft.com/office/powerpoint/2010/main" val="3864364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l="32796" t="16667" r="10395" b="17708"/>
          <a:stretch>
            <a:fillRect/>
          </a:stretch>
        </p:blipFill>
        <p:spPr bwMode="auto">
          <a:xfrm>
            <a:off x="152400" y="762000"/>
            <a:ext cx="8839200" cy="5740924"/>
          </a:xfrm>
          <a:prstGeom prst="rect">
            <a:avLst/>
          </a:prstGeom>
          <a:noFill/>
          <a:ln w="9525">
            <a:noFill/>
            <a:miter lim="800000"/>
            <a:headEnd/>
            <a:tailEnd/>
          </a:ln>
          <a:effectLst/>
        </p:spPr>
      </p:pic>
    </p:spTree>
    <p:extLst>
      <p:ext uri="{BB962C8B-B14F-4D97-AF65-F5344CB8AC3E}">
        <p14:creationId xmlns:p14="http://schemas.microsoft.com/office/powerpoint/2010/main" val="990440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City Problem</a:t>
            </a:r>
            <a:endParaRPr lang="en-US" dirty="0"/>
          </a:p>
        </p:txBody>
      </p:sp>
      <p:sp>
        <p:nvSpPr>
          <p:cNvPr id="3" name="Content Placeholder 2"/>
          <p:cNvSpPr>
            <a:spLocks noGrp="1"/>
          </p:cNvSpPr>
          <p:nvPr>
            <p:ph idx="1"/>
          </p:nvPr>
        </p:nvSpPr>
        <p:spPr>
          <a:xfrm>
            <a:off x="533400" y="1600200"/>
            <a:ext cx="4572000" cy="609600"/>
          </a:xfrm>
        </p:spPr>
        <p:txBody>
          <a:bodyPr/>
          <a:lstStyle/>
          <a:p>
            <a:pPr marL="0" indent="0">
              <a:buNone/>
            </a:pPr>
            <a:r>
              <a:rPr lang="en-US" dirty="0" smtClean="0"/>
              <a:t>The graph</a:t>
            </a:r>
            <a:endParaRPr lang="en-US" dirty="0"/>
          </a:p>
        </p:txBody>
      </p:sp>
      <p:grpSp>
        <p:nvGrpSpPr>
          <p:cNvPr id="102" name="Group 101"/>
          <p:cNvGrpSpPr/>
          <p:nvPr/>
        </p:nvGrpSpPr>
        <p:grpSpPr>
          <a:xfrm>
            <a:off x="1295400" y="1600200"/>
            <a:ext cx="7239000" cy="4724400"/>
            <a:chOff x="1295400" y="1600200"/>
            <a:chExt cx="7239000" cy="4724400"/>
          </a:xfrm>
        </p:grpSpPr>
        <p:grpSp>
          <p:nvGrpSpPr>
            <p:cNvPr id="81" name="Group 80"/>
            <p:cNvGrpSpPr/>
            <p:nvPr/>
          </p:nvGrpSpPr>
          <p:grpSpPr>
            <a:xfrm>
              <a:off x="1447800" y="1828800"/>
              <a:ext cx="6858000" cy="4495800"/>
              <a:chOff x="1295400" y="1447800"/>
              <a:chExt cx="6858000" cy="4495800"/>
            </a:xfrm>
          </p:grpSpPr>
          <p:sp>
            <p:nvSpPr>
              <p:cNvPr id="5" name="Oval 4"/>
              <p:cNvSpPr/>
              <p:nvPr/>
            </p:nvSpPr>
            <p:spPr>
              <a:xfrm>
                <a:off x="2667000" y="1600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Oval 5"/>
              <p:cNvSpPr/>
              <p:nvPr/>
            </p:nvSpPr>
            <p:spPr>
              <a:xfrm>
                <a:off x="1447800" y="3429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1295400" y="52578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Oval 7"/>
              <p:cNvSpPr/>
              <p:nvPr/>
            </p:nvSpPr>
            <p:spPr>
              <a:xfrm>
                <a:off x="3429000" y="4572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Oval 8"/>
              <p:cNvSpPr/>
              <p:nvPr/>
            </p:nvSpPr>
            <p:spPr>
              <a:xfrm>
                <a:off x="4648200" y="56388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Oval 9"/>
              <p:cNvSpPr/>
              <p:nvPr/>
            </p:nvSpPr>
            <p:spPr>
              <a:xfrm>
                <a:off x="7010400" y="4572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Oval 10"/>
              <p:cNvSpPr/>
              <p:nvPr/>
            </p:nvSpPr>
            <p:spPr>
              <a:xfrm>
                <a:off x="5029200" y="3429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Oval 11"/>
              <p:cNvSpPr/>
              <p:nvPr/>
            </p:nvSpPr>
            <p:spPr>
              <a:xfrm>
                <a:off x="3962400" y="2286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Oval 12"/>
              <p:cNvSpPr/>
              <p:nvPr/>
            </p:nvSpPr>
            <p:spPr>
              <a:xfrm>
                <a:off x="5791200" y="14478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Oval 13"/>
              <p:cNvSpPr/>
              <p:nvPr/>
            </p:nvSpPr>
            <p:spPr>
              <a:xfrm>
                <a:off x="7848600" y="2362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6" name="Straight Connector 15"/>
              <p:cNvCxnSpPr>
                <a:stCxn id="5" idx="3"/>
                <a:endCxn id="6" idx="7"/>
              </p:cNvCxnSpPr>
              <p:nvPr/>
            </p:nvCxnSpPr>
            <p:spPr>
              <a:xfrm rot="5400000">
                <a:off x="1403163" y="2165163"/>
                <a:ext cx="1613274" cy="1003674"/>
              </a:xfrm>
              <a:prstGeom prst="line">
                <a:avLst/>
              </a:prstGeom>
              <a:ln w="38100"/>
            </p:spPr>
            <p:style>
              <a:lnRef idx="2">
                <a:schemeClr val="dk1"/>
              </a:lnRef>
              <a:fillRef idx="0">
                <a:schemeClr val="dk1"/>
              </a:fillRef>
              <a:effectRef idx="1">
                <a:schemeClr val="dk1"/>
              </a:effectRef>
              <a:fontRef idx="minor">
                <a:schemeClr val="tx1"/>
              </a:fontRef>
            </p:style>
          </p:cxnSp>
          <p:cxnSp>
            <p:nvCxnSpPr>
              <p:cNvPr id="18" name="Straight Connector 17"/>
              <p:cNvCxnSpPr>
                <a:stCxn id="12" idx="3"/>
                <a:endCxn id="6" idx="6"/>
              </p:cNvCxnSpPr>
              <p:nvPr/>
            </p:nvCxnSpPr>
            <p:spPr>
              <a:xfrm rot="5400000">
                <a:off x="2362201" y="1936563"/>
                <a:ext cx="1035237" cy="2254437"/>
              </a:xfrm>
              <a:prstGeom prst="line">
                <a:avLst/>
              </a:prstGeom>
              <a:ln w="38100"/>
            </p:spPr>
            <p:style>
              <a:lnRef idx="2">
                <a:schemeClr val="dk1"/>
              </a:lnRef>
              <a:fillRef idx="0">
                <a:schemeClr val="dk1"/>
              </a:fillRef>
              <a:effectRef idx="1">
                <a:schemeClr val="dk1"/>
              </a:effectRef>
              <a:fontRef idx="minor">
                <a:schemeClr val="tx1"/>
              </a:fontRef>
            </p:style>
          </p:cxnSp>
          <p:cxnSp>
            <p:nvCxnSpPr>
              <p:cNvPr id="21" name="Straight Connector 20"/>
              <p:cNvCxnSpPr>
                <a:stCxn id="5" idx="4"/>
                <a:endCxn id="12" idx="6"/>
              </p:cNvCxnSpPr>
              <p:nvPr/>
            </p:nvCxnSpPr>
            <p:spPr>
              <a:xfrm rot="16200000" flipH="1">
                <a:off x="3276600" y="1447800"/>
                <a:ext cx="533400" cy="1447800"/>
              </a:xfrm>
              <a:prstGeom prst="line">
                <a:avLst/>
              </a:prstGeom>
              <a:ln w="38100"/>
            </p:spPr>
            <p:style>
              <a:lnRef idx="2">
                <a:schemeClr val="dk1"/>
              </a:lnRef>
              <a:fillRef idx="0">
                <a:schemeClr val="dk1"/>
              </a:fillRef>
              <a:effectRef idx="1">
                <a:schemeClr val="dk1"/>
              </a:effectRef>
              <a:fontRef idx="minor">
                <a:schemeClr val="tx1"/>
              </a:fontRef>
            </p:style>
          </p:cxnSp>
          <p:cxnSp>
            <p:nvCxnSpPr>
              <p:cNvPr id="25" name="Straight Connector 24"/>
              <p:cNvCxnSpPr>
                <a:stCxn id="5" idx="6"/>
                <a:endCxn id="13" idx="2"/>
              </p:cNvCxnSpPr>
              <p:nvPr/>
            </p:nvCxnSpPr>
            <p:spPr>
              <a:xfrm flipV="1">
                <a:off x="2971800" y="1600200"/>
                <a:ext cx="2819400" cy="152400"/>
              </a:xfrm>
              <a:prstGeom prst="line">
                <a:avLst/>
              </a:prstGeom>
              <a:ln w="38100"/>
            </p:spPr>
            <p:style>
              <a:lnRef idx="2">
                <a:schemeClr val="dk1"/>
              </a:lnRef>
              <a:fillRef idx="0">
                <a:schemeClr val="dk1"/>
              </a:fillRef>
              <a:effectRef idx="1">
                <a:schemeClr val="dk1"/>
              </a:effectRef>
              <a:fontRef idx="minor">
                <a:schemeClr val="tx1"/>
              </a:fontRef>
            </p:style>
          </p:cxnSp>
          <p:cxnSp>
            <p:nvCxnSpPr>
              <p:cNvPr id="28" name="Straight Connector 27"/>
              <p:cNvCxnSpPr>
                <a:stCxn id="14" idx="2"/>
                <a:endCxn id="13" idx="6"/>
              </p:cNvCxnSpPr>
              <p:nvPr/>
            </p:nvCxnSpPr>
            <p:spPr>
              <a:xfrm rot="10800000">
                <a:off x="6096000" y="1600200"/>
                <a:ext cx="1752600" cy="914400"/>
              </a:xfrm>
              <a:prstGeom prst="line">
                <a:avLst/>
              </a:prstGeom>
              <a:ln w="38100"/>
            </p:spPr>
            <p:style>
              <a:lnRef idx="2">
                <a:schemeClr val="dk1"/>
              </a:lnRef>
              <a:fillRef idx="0">
                <a:schemeClr val="dk1"/>
              </a:fillRef>
              <a:effectRef idx="1">
                <a:schemeClr val="dk1"/>
              </a:effectRef>
              <a:fontRef idx="minor">
                <a:schemeClr val="tx1"/>
              </a:fontRef>
            </p:style>
          </p:cxnSp>
          <p:cxnSp>
            <p:nvCxnSpPr>
              <p:cNvPr id="31" name="Straight Connector 30"/>
              <p:cNvCxnSpPr>
                <a:stCxn id="12" idx="6"/>
                <a:endCxn id="13" idx="3"/>
              </p:cNvCxnSpPr>
              <p:nvPr/>
            </p:nvCxnSpPr>
            <p:spPr>
              <a:xfrm flipV="1">
                <a:off x="4267200" y="1707963"/>
                <a:ext cx="1568637" cy="730437"/>
              </a:xfrm>
              <a:prstGeom prst="line">
                <a:avLst/>
              </a:prstGeom>
              <a:ln w="38100"/>
            </p:spPr>
            <p:style>
              <a:lnRef idx="2">
                <a:schemeClr val="dk1"/>
              </a:lnRef>
              <a:fillRef idx="0">
                <a:schemeClr val="dk1"/>
              </a:fillRef>
              <a:effectRef idx="1">
                <a:schemeClr val="dk1"/>
              </a:effectRef>
              <a:fontRef idx="minor">
                <a:schemeClr val="tx1"/>
              </a:fontRef>
            </p:style>
          </p:cxnSp>
          <p:cxnSp>
            <p:nvCxnSpPr>
              <p:cNvPr id="35" name="Straight Connector 34"/>
              <p:cNvCxnSpPr>
                <a:stCxn id="11" idx="7"/>
                <a:endCxn id="13" idx="4"/>
              </p:cNvCxnSpPr>
              <p:nvPr/>
            </p:nvCxnSpPr>
            <p:spPr>
              <a:xfrm rot="5400000" flipH="1" flipV="1">
                <a:off x="4755963" y="2286001"/>
                <a:ext cx="1721037" cy="654237"/>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Straight Connector 37"/>
              <p:cNvCxnSpPr>
                <a:stCxn id="10" idx="4"/>
                <a:endCxn id="13" idx="5"/>
              </p:cNvCxnSpPr>
              <p:nvPr/>
            </p:nvCxnSpPr>
            <p:spPr>
              <a:xfrm rot="5400000" flipH="1">
                <a:off x="5022663" y="2736664"/>
                <a:ext cx="3168837" cy="1111437"/>
              </a:xfrm>
              <a:prstGeom prst="line">
                <a:avLst/>
              </a:prstGeom>
              <a:ln w="38100"/>
            </p:spPr>
            <p:style>
              <a:lnRef idx="2">
                <a:schemeClr val="dk1"/>
              </a:lnRef>
              <a:fillRef idx="0">
                <a:schemeClr val="dk1"/>
              </a:fillRef>
              <a:effectRef idx="1">
                <a:schemeClr val="dk1"/>
              </a:effectRef>
              <a:fontRef idx="minor">
                <a:schemeClr val="tx1"/>
              </a:fontRef>
            </p:style>
          </p:cxnSp>
          <p:cxnSp>
            <p:nvCxnSpPr>
              <p:cNvPr id="42" name="Straight Connector 41"/>
              <p:cNvCxnSpPr>
                <a:stCxn id="10" idx="7"/>
                <a:endCxn id="14" idx="4"/>
              </p:cNvCxnSpPr>
              <p:nvPr/>
            </p:nvCxnSpPr>
            <p:spPr>
              <a:xfrm rot="5400000" flipH="1" flipV="1">
                <a:off x="6660963" y="3276601"/>
                <a:ext cx="1949637" cy="730437"/>
              </a:xfrm>
              <a:prstGeom prst="line">
                <a:avLst/>
              </a:prstGeom>
              <a:ln w="38100"/>
            </p:spPr>
            <p:style>
              <a:lnRef idx="2">
                <a:schemeClr val="dk1"/>
              </a:lnRef>
              <a:fillRef idx="0">
                <a:schemeClr val="dk1"/>
              </a:fillRef>
              <a:effectRef idx="1">
                <a:schemeClr val="dk1"/>
              </a:effectRef>
              <a:fontRef idx="minor">
                <a:schemeClr val="tx1"/>
              </a:fontRef>
            </p:style>
          </p:cxnSp>
          <p:cxnSp>
            <p:nvCxnSpPr>
              <p:cNvPr id="46" name="Straight Connector 45"/>
              <p:cNvCxnSpPr>
                <a:stCxn id="10" idx="2"/>
                <a:endCxn id="11" idx="6"/>
              </p:cNvCxnSpPr>
              <p:nvPr/>
            </p:nvCxnSpPr>
            <p:spPr>
              <a:xfrm rot="10800000">
                <a:off x="5334000" y="3581400"/>
                <a:ext cx="1676400" cy="1143000"/>
              </a:xfrm>
              <a:prstGeom prst="line">
                <a:avLst/>
              </a:prstGeom>
              <a:ln w="38100"/>
            </p:spPr>
            <p:style>
              <a:lnRef idx="2">
                <a:schemeClr val="dk1"/>
              </a:lnRef>
              <a:fillRef idx="0">
                <a:schemeClr val="dk1"/>
              </a:fillRef>
              <a:effectRef idx="1">
                <a:schemeClr val="dk1"/>
              </a:effectRef>
              <a:fontRef idx="minor">
                <a:schemeClr val="tx1"/>
              </a:fontRef>
            </p:style>
          </p:cxnSp>
          <p:cxnSp>
            <p:nvCxnSpPr>
              <p:cNvPr id="49" name="Straight Connector 48"/>
              <p:cNvCxnSpPr>
                <a:stCxn id="9" idx="6"/>
                <a:endCxn id="10" idx="3"/>
              </p:cNvCxnSpPr>
              <p:nvPr/>
            </p:nvCxnSpPr>
            <p:spPr>
              <a:xfrm flipV="1">
                <a:off x="4953000" y="4832163"/>
                <a:ext cx="2102037" cy="959037"/>
              </a:xfrm>
              <a:prstGeom prst="line">
                <a:avLst/>
              </a:prstGeom>
              <a:ln w="38100"/>
            </p:spPr>
            <p:style>
              <a:lnRef idx="2">
                <a:schemeClr val="dk1"/>
              </a:lnRef>
              <a:fillRef idx="0">
                <a:schemeClr val="dk1"/>
              </a:fillRef>
              <a:effectRef idx="1">
                <a:schemeClr val="dk1"/>
              </a:effectRef>
              <a:fontRef idx="minor">
                <a:schemeClr val="tx1"/>
              </a:fontRef>
            </p:style>
          </p:cxnSp>
          <p:cxnSp>
            <p:nvCxnSpPr>
              <p:cNvPr id="52" name="Straight Connector 51"/>
              <p:cNvCxnSpPr>
                <a:stCxn id="9" idx="0"/>
                <a:endCxn id="11" idx="4"/>
              </p:cNvCxnSpPr>
              <p:nvPr/>
            </p:nvCxnSpPr>
            <p:spPr>
              <a:xfrm rot="5400000" flipH="1" flipV="1">
                <a:off x="4038600" y="4495800"/>
                <a:ext cx="1905000" cy="381000"/>
              </a:xfrm>
              <a:prstGeom prst="line">
                <a:avLst/>
              </a:prstGeom>
              <a:ln w="38100"/>
            </p:spPr>
            <p:style>
              <a:lnRef idx="2">
                <a:schemeClr val="dk1"/>
              </a:lnRef>
              <a:fillRef idx="0">
                <a:schemeClr val="dk1"/>
              </a:fillRef>
              <a:effectRef idx="1">
                <a:schemeClr val="dk1"/>
              </a:effectRef>
              <a:fontRef idx="minor">
                <a:schemeClr val="tx1"/>
              </a:fontRef>
            </p:style>
          </p:cxnSp>
          <p:cxnSp>
            <p:nvCxnSpPr>
              <p:cNvPr id="55" name="Straight Connector 54"/>
              <p:cNvCxnSpPr>
                <a:stCxn id="11" idx="1"/>
                <a:endCxn id="12" idx="5"/>
              </p:cNvCxnSpPr>
              <p:nvPr/>
            </p:nvCxnSpPr>
            <p:spPr>
              <a:xfrm rot="16200000" flipV="1">
                <a:off x="4184463" y="2584263"/>
                <a:ext cx="927474" cy="851274"/>
              </a:xfrm>
              <a:prstGeom prst="line">
                <a:avLst/>
              </a:prstGeom>
              <a:ln w="38100"/>
            </p:spPr>
            <p:style>
              <a:lnRef idx="2">
                <a:schemeClr val="dk1"/>
              </a:lnRef>
              <a:fillRef idx="0">
                <a:schemeClr val="dk1"/>
              </a:fillRef>
              <a:effectRef idx="1">
                <a:schemeClr val="dk1"/>
              </a:effectRef>
              <a:fontRef idx="minor">
                <a:schemeClr val="tx1"/>
              </a:fontRef>
            </p:style>
          </p:cxnSp>
          <p:cxnSp>
            <p:nvCxnSpPr>
              <p:cNvPr id="58" name="Straight Connector 57"/>
              <p:cNvCxnSpPr>
                <a:stCxn id="8" idx="0"/>
                <a:endCxn id="12" idx="4"/>
              </p:cNvCxnSpPr>
              <p:nvPr/>
            </p:nvCxnSpPr>
            <p:spPr>
              <a:xfrm rot="5400000" flipH="1" flipV="1">
                <a:off x="2857500" y="3314700"/>
                <a:ext cx="1981200" cy="533400"/>
              </a:xfrm>
              <a:prstGeom prst="line">
                <a:avLst/>
              </a:prstGeom>
              <a:ln w="38100"/>
            </p:spPr>
            <p:style>
              <a:lnRef idx="2">
                <a:schemeClr val="dk1"/>
              </a:lnRef>
              <a:fillRef idx="0">
                <a:schemeClr val="dk1"/>
              </a:fillRef>
              <a:effectRef idx="1">
                <a:schemeClr val="dk1"/>
              </a:effectRef>
              <a:fontRef idx="minor">
                <a:schemeClr val="tx1"/>
              </a:fontRef>
            </p:style>
          </p:cxnSp>
          <p:cxnSp>
            <p:nvCxnSpPr>
              <p:cNvPr id="61" name="Straight Connector 60"/>
              <p:cNvCxnSpPr>
                <a:stCxn id="8" idx="6"/>
                <a:endCxn id="11" idx="3"/>
              </p:cNvCxnSpPr>
              <p:nvPr/>
            </p:nvCxnSpPr>
            <p:spPr>
              <a:xfrm flipV="1">
                <a:off x="3733800" y="3689163"/>
                <a:ext cx="1340037" cy="1035237"/>
              </a:xfrm>
              <a:prstGeom prst="line">
                <a:avLst/>
              </a:prstGeom>
              <a:ln w="38100"/>
            </p:spPr>
            <p:style>
              <a:lnRef idx="2">
                <a:schemeClr val="dk1"/>
              </a:lnRef>
              <a:fillRef idx="0">
                <a:schemeClr val="dk1"/>
              </a:fillRef>
              <a:effectRef idx="1">
                <a:schemeClr val="dk1"/>
              </a:effectRef>
              <a:fontRef idx="minor">
                <a:schemeClr val="tx1"/>
              </a:fontRef>
            </p:style>
          </p:cxnSp>
          <p:cxnSp>
            <p:nvCxnSpPr>
              <p:cNvPr id="64" name="Straight Connector 63"/>
              <p:cNvCxnSpPr>
                <a:stCxn id="8" idx="5"/>
                <a:endCxn id="9" idx="1"/>
              </p:cNvCxnSpPr>
              <p:nvPr/>
            </p:nvCxnSpPr>
            <p:spPr>
              <a:xfrm rot="16200000" flipH="1">
                <a:off x="3765363" y="4755963"/>
                <a:ext cx="851274" cy="1003674"/>
              </a:xfrm>
              <a:prstGeom prst="line">
                <a:avLst/>
              </a:prstGeom>
              <a:ln w="38100"/>
            </p:spPr>
            <p:style>
              <a:lnRef idx="2">
                <a:schemeClr val="dk1"/>
              </a:lnRef>
              <a:fillRef idx="0">
                <a:schemeClr val="dk1"/>
              </a:fillRef>
              <a:effectRef idx="1">
                <a:schemeClr val="dk1"/>
              </a:effectRef>
              <a:fontRef idx="minor">
                <a:schemeClr val="tx1"/>
              </a:fontRef>
            </p:style>
          </p:cxnSp>
          <p:cxnSp>
            <p:nvCxnSpPr>
              <p:cNvPr id="67" name="Straight Connector 66"/>
              <p:cNvCxnSpPr>
                <a:stCxn id="7" idx="5"/>
                <a:endCxn id="9" idx="2"/>
              </p:cNvCxnSpPr>
              <p:nvPr/>
            </p:nvCxnSpPr>
            <p:spPr>
              <a:xfrm rot="16200000" flipH="1">
                <a:off x="2965263" y="4108262"/>
                <a:ext cx="273237" cy="3092637"/>
              </a:xfrm>
              <a:prstGeom prst="line">
                <a:avLst/>
              </a:prstGeom>
              <a:ln w="38100"/>
            </p:spPr>
            <p:style>
              <a:lnRef idx="2">
                <a:schemeClr val="dk1"/>
              </a:lnRef>
              <a:fillRef idx="0">
                <a:schemeClr val="dk1"/>
              </a:fillRef>
              <a:effectRef idx="1">
                <a:schemeClr val="dk1"/>
              </a:effectRef>
              <a:fontRef idx="minor">
                <a:schemeClr val="tx1"/>
              </a:fontRef>
            </p:style>
          </p:cxnSp>
          <p:cxnSp>
            <p:nvCxnSpPr>
              <p:cNvPr id="70" name="Straight Connector 69"/>
              <p:cNvCxnSpPr>
                <a:stCxn id="7" idx="7"/>
                <a:endCxn id="8" idx="3"/>
              </p:cNvCxnSpPr>
              <p:nvPr/>
            </p:nvCxnSpPr>
            <p:spPr>
              <a:xfrm rot="5400000" flipH="1" flipV="1">
                <a:off x="2279463" y="4108263"/>
                <a:ext cx="470274" cy="1918074"/>
              </a:xfrm>
              <a:prstGeom prst="line">
                <a:avLst/>
              </a:prstGeom>
              <a:ln w="38100"/>
            </p:spPr>
            <p:style>
              <a:lnRef idx="2">
                <a:schemeClr val="dk1"/>
              </a:lnRef>
              <a:fillRef idx="0">
                <a:schemeClr val="dk1"/>
              </a:fillRef>
              <a:effectRef idx="1">
                <a:schemeClr val="dk1"/>
              </a:effectRef>
              <a:fontRef idx="minor">
                <a:schemeClr val="tx1"/>
              </a:fontRef>
            </p:style>
          </p:cxnSp>
          <p:cxnSp>
            <p:nvCxnSpPr>
              <p:cNvPr id="73" name="Straight Connector 72"/>
              <p:cNvCxnSpPr>
                <a:stCxn id="7" idx="0"/>
                <a:endCxn id="6" idx="4"/>
              </p:cNvCxnSpPr>
              <p:nvPr/>
            </p:nvCxnSpPr>
            <p:spPr>
              <a:xfrm rot="5400000" flipH="1" flipV="1">
                <a:off x="762000" y="4419600"/>
                <a:ext cx="1524000" cy="152400"/>
              </a:xfrm>
              <a:prstGeom prst="line">
                <a:avLst/>
              </a:prstGeom>
              <a:ln w="38100"/>
            </p:spPr>
            <p:style>
              <a:lnRef idx="2">
                <a:schemeClr val="dk1"/>
              </a:lnRef>
              <a:fillRef idx="0">
                <a:schemeClr val="dk1"/>
              </a:fillRef>
              <a:effectRef idx="1">
                <a:schemeClr val="dk1"/>
              </a:effectRef>
              <a:fontRef idx="minor">
                <a:schemeClr val="tx1"/>
              </a:fontRef>
            </p:style>
          </p:cxnSp>
          <p:cxnSp>
            <p:nvCxnSpPr>
              <p:cNvPr id="76" name="Straight Connector 75"/>
              <p:cNvCxnSpPr>
                <a:stCxn id="8" idx="6"/>
                <a:endCxn id="6" idx="5"/>
              </p:cNvCxnSpPr>
              <p:nvPr/>
            </p:nvCxnSpPr>
            <p:spPr>
              <a:xfrm flipH="1" flipV="1">
                <a:off x="1707963" y="3689163"/>
                <a:ext cx="2025837" cy="1035237"/>
              </a:xfrm>
              <a:prstGeom prst="line">
                <a:avLst/>
              </a:prstGeom>
              <a:ln w="38100"/>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2057400" y="2590800"/>
              <a:ext cx="762000" cy="523220"/>
            </a:xfrm>
            <a:prstGeom prst="rect">
              <a:avLst/>
            </a:prstGeom>
            <a:noFill/>
          </p:spPr>
          <p:txBody>
            <a:bodyPr wrap="square" rtlCol="0">
              <a:spAutoFit/>
            </a:bodyPr>
            <a:lstStyle/>
            <a:p>
              <a:r>
                <a:rPr lang="en-US" sz="2800" dirty="0" smtClean="0"/>
                <a:t>4</a:t>
              </a:r>
              <a:endParaRPr lang="en-US" sz="2800" dirty="0"/>
            </a:p>
          </p:txBody>
        </p:sp>
        <p:sp>
          <p:nvSpPr>
            <p:cNvPr id="83" name="TextBox 82"/>
            <p:cNvSpPr txBox="1"/>
            <p:nvPr/>
          </p:nvSpPr>
          <p:spPr>
            <a:xfrm>
              <a:off x="4191000" y="1600200"/>
              <a:ext cx="762000" cy="523220"/>
            </a:xfrm>
            <a:prstGeom prst="rect">
              <a:avLst/>
            </a:prstGeom>
            <a:noFill/>
          </p:spPr>
          <p:txBody>
            <a:bodyPr wrap="square" rtlCol="0">
              <a:spAutoFit/>
            </a:bodyPr>
            <a:lstStyle/>
            <a:p>
              <a:r>
                <a:rPr lang="en-US" sz="2800" dirty="0" smtClean="0"/>
                <a:t>5</a:t>
              </a:r>
              <a:endParaRPr lang="en-US" sz="2800" dirty="0"/>
            </a:p>
          </p:txBody>
        </p:sp>
        <p:sp>
          <p:nvSpPr>
            <p:cNvPr id="84" name="TextBox 83"/>
            <p:cNvSpPr txBox="1"/>
            <p:nvPr/>
          </p:nvSpPr>
          <p:spPr>
            <a:xfrm>
              <a:off x="3200400" y="2448580"/>
              <a:ext cx="762000" cy="523220"/>
            </a:xfrm>
            <a:prstGeom prst="rect">
              <a:avLst/>
            </a:prstGeom>
            <a:noFill/>
          </p:spPr>
          <p:txBody>
            <a:bodyPr wrap="square" rtlCol="0">
              <a:spAutoFit/>
            </a:bodyPr>
            <a:lstStyle/>
            <a:p>
              <a:r>
                <a:rPr lang="en-US" sz="2800" dirty="0" smtClean="0"/>
                <a:t>3</a:t>
              </a:r>
              <a:endParaRPr lang="en-US" sz="2800" dirty="0"/>
            </a:p>
          </p:txBody>
        </p:sp>
        <p:sp>
          <p:nvSpPr>
            <p:cNvPr id="85" name="TextBox 84"/>
            <p:cNvSpPr txBox="1"/>
            <p:nvPr/>
          </p:nvSpPr>
          <p:spPr>
            <a:xfrm>
              <a:off x="4724400" y="2133600"/>
              <a:ext cx="762000" cy="523220"/>
            </a:xfrm>
            <a:prstGeom prst="rect">
              <a:avLst/>
            </a:prstGeom>
            <a:noFill/>
          </p:spPr>
          <p:txBody>
            <a:bodyPr wrap="square" rtlCol="0">
              <a:spAutoFit/>
            </a:bodyPr>
            <a:lstStyle/>
            <a:p>
              <a:r>
                <a:rPr lang="en-US" sz="2800" dirty="0" smtClean="0"/>
                <a:t>3</a:t>
              </a:r>
              <a:endParaRPr lang="en-US" sz="2800" dirty="0"/>
            </a:p>
          </p:txBody>
        </p:sp>
        <p:sp>
          <p:nvSpPr>
            <p:cNvPr id="86" name="TextBox 85"/>
            <p:cNvSpPr txBox="1"/>
            <p:nvPr/>
          </p:nvSpPr>
          <p:spPr>
            <a:xfrm>
              <a:off x="7086600" y="2067580"/>
              <a:ext cx="762000" cy="523220"/>
            </a:xfrm>
            <a:prstGeom prst="rect">
              <a:avLst/>
            </a:prstGeom>
            <a:noFill/>
          </p:spPr>
          <p:txBody>
            <a:bodyPr wrap="square" rtlCol="0">
              <a:spAutoFit/>
            </a:bodyPr>
            <a:lstStyle/>
            <a:p>
              <a:r>
                <a:rPr lang="en-US" sz="2800" dirty="0" smtClean="0"/>
                <a:t>3</a:t>
              </a:r>
              <a:endParaRPr lang="en-US" sz="2800" dirty="0"/>
            </a:p>
          </p:txBody>
        </p:sp>
        <p:sp>
          <p:nvSpPr>
            <p:cNvPr id="87" name="TextBox 86"/>
            <p:cNvSpPr txBox="1"/>
            <p:nvPr/>
          </p:nvSpPr>
          <p:spPr>
            <a:xfrm>
              <a:off x="4495800" y="3276600"/>
              <a:ext cx="762000" cy="523220"/>
            </a:xfrm>
            <a:prstGeom prst="rect">
              <a:avLst/>
            </a:prstGeom>
            <a:noFill/>
          </p:spPr>
          <p:txBody>
            <a:bodyPr wrap="square" rtlCol="0">
              <a:spAutoFit/>
            </a:bodyPr>
            <a:lstStyle/>
            <a:p>
              <a:r>
                <a:rPr lang="en-US" sz="2800" dirty="0" smtClean="0"/>
                <a:t>3</a:t>
              </a:r>
              <a:endParaRPr lang="en-US" sz="2800" dirty="0"/>
            </a:p>
          </p:txBody>
        </p:sp>
        <p:sp>
          <p:nvSpPr>
            <p:cNvPr id="88" name="TextBox 87"/>
            <p:cNvSpPr txBox="1"/>
            <p:nvPr/>
          </p:nvSpPr>
          <p:spPr>
            <a:xfrm>
              <a:off x="5867400" y="4343400"/>
              <a:ext cx="762000" cy="523220"/>
            </a:xfrm>
            <a:prstGeom prst="rect">
              <a:avLst/>
            </a:prstGeom>
            <a:noFill/>
          </p:spPr>
          <p:txBody>
            <a:bodyPr wrap="square" rtlCol="0">
              <a:spAutoFit/>
            </a:bodyPr>
            <a:lstStyle/>
            <a:p>
              <a:r>
                <a:rPr lang="en-US" sz="2800" dirty="0" smtClean="0"/>
                <a:t>3</a:t>
              </a:r>
              <a:endParaRPr lang="en-US" sz="2800" dirty="0"/>
            </a:p>
          </p:txBody>
        </p:sp>
        <p:sp>
          <p:nvSpPr>
            <p:cNvPr id="89" name="TextBox 88"/>
            <p:cNvSpPr txBox="1"/>
            <p:nvPr/>
          </p:nvSpPr>
          <p:spPr>
            <a:xfrm>
              <a:off x="5410200" y="2600980"/>
              <a:ext cx="762000" cy="523220"/>
            </a:xfrm>
            <a:prstGeom prst="rect">
              <a:avLst/>
            </a:prstGeom>
            <a:noFill/>
          </p:spPr>
          <p:txBody>
            <a:bodyPr wrap="square" rtlCol="0">
              <a:spAutoFit/>
            </a:bodyPr>
            <a:lstStyle/>
            <a:p>
              <a:r>
                <a:rPr lang="en-US" sz="2800" dirty="0" smtClean="0"/>
                <a:t>2</a:t>
              </a:r>
              <a:endParaRPr lang="en-US" sz="2800" dirty="0"/>
            </a:p>
          </p:txBody>
        </p:sp>
        <p:sp>
          <p:nvSpPr>
            <p:cNvPr id="90" name="TextBox 89"/>
            <p:cNvSpPr txBox="1"/>
            <p:nvPr/>
          </p:nvSpPr>
          <p:spPr>
            <a:xfrm>
              <a:off x="6705600" y="3124200"/>
              <a:ext cx="762000" cy="523220"/>
            </a:xfrm>
            <a:prstGeom prst="rect">
              <a:avLst/>
            </a:prstGeom>
            <a:noFill/>
          </p:spPr>
          <p:txBody>
            <a:bodyPr wrap="square" rtlCol="0">
              <a:spAutoFit/>
            </a:bodyPr>
            <a:lstStyle/>
            <a:p>
              <a:r>
                <a:rPr lang="en-US" sz="2800" dirty="0" smtClean="0"/>
                <a:t>4</a:t>
              </a:r>
              <a:endParaRPr lang="en-US" sz="2800" dirty="0"/>
            </a:p>
          </p:txBody>
        </p:sp>
        <p:sp>
          <p:nvSpPr>
            <p:cNvPr id="91" name="TextBox 90"/>
            <p:cNvSpPr txBox="1"/>
            <p:nvPr/>
          </p:nvSpPr>
          <p:spPr>
            <a:xfrm>
              <a:off x="7772400" y="3733800"/>
              <a:ext cx="762000" cy="523220"/>
            </a:xfrm>
            <a:prstGeom prst="rect">
              <a:avLst/>
            </a:prstGeom>
            <a:noFill/>
          </p:spPr>
          <p:txBody>
            <a:bodyPr wrap="square" rtlCol="0">
              <a:spAutoFit/>
            </a:bodyPr>
            <a:lstStyle/>
            <a:p>
              <a:r>
                <a:rPr lang="en-US" sz="2800" dirty="0" smtClean="0"/>
                <a:t>2</a:t>
              </a:r>
              <a:endParaRPr lang="en-US" sz="2800" dirty="0"/>
            </a:p>
          </p:txBody>
        </p:sp>
        <p:sp>
          <p:nvSpPr>
            <p:cNvPr id="92" name="TextBox 91"/>
            <p:cNvSpPr txBox="1"/>
            <p:nvPr/>
          </p:nvSpPr>
          <p:spPr>
            <a:xfrm>
              <a:off x="6096000" y="5648980"/>
              <a:ext cx="762000" cy="523220"/>
            </a:xfrm>
            <a:prstGeom prst="rect">
              <a:avLst/>
            </a:prstGeom>
            <a:noFill/>
          </p:spPr>
          <p:txBody>
            <a:bodyPr wrap="square" rtlCol="0">
              <a:spAutoFit/>
            </a:bodyPr>
            <a:lstStyle/>
            <a:p>
              <a:r>
                <a:rPr lang="en-US" sz="2800" dirty="0" smtClean="0"/>
                <a:t>4</a:t>
              </a:r>
              <a:endParaRPr lang="en-US" sz="2800" dirty="0"/>
            </a:p>
          </p:txBody>
        </p:sp>
        <p:sp>
          <p:nvSpPr>
            <p:cNvPr id="93" name="TextBox 92"/>
            <p:cNvSpPr txBox="1"/>
            <p:nvPr/>
          </p:nvSpPr>
          <p:spPr>
            <a:xfrm>
              <a:off x="2590800" y="3134380"/>
              <a:ext cx="762000" cy="523220"/>
            </a:xfrm>
            <a:prstGeom prst="rect">
              <a:avLst/>
            </a:prstGeom>
            <a:noFill/>
          </p:spPr>
          <p:txBody>
            <a:bodyPr wrap="square" rtlCol="0">
              <a:spAutoFit/>
            </a:bodyPr>
            <a:lstStyle/>
            <a:p>
              <a:r>
                <a:rPr lang="en-US" sz="2800" dirty="0" smtClean="0"/>
                <a:t>5</a:t>
              </a:r>
              <a:endParaRPr lang="en-US" sz="2800" dirty="0"/>
            </a:p>
          </p:txBody>
        </p:sp>
        <p:sp>
          <p:nvSpPr>
            <p:cNvPr id="94" name="TextBox 93"/>
            <p:cNvSpPr txBox="1"/>
            <p:nvPr/>
          </p:nvSpPr>
          <p:spPr>
            <a:xfrm>
              <a:off x="2667000" y="4114800"/>
              <a:ext cx="762000" cy="523220"/>
            </a:xfrm>
            <a:prstGeom prst="rect">
              <a:avLst/>
            </a:prstGeom>
            <a:noFill/>
          </p:spPr>
          <p:txBody>
            <a:bodyPr wrap="square" rtlCol="0">
              <a:spAutoFit/>
            </a:bodyPr>
            <a:lstStyle/>
            <a:p>
              <a:r>
                <a:rPr lang="en-US" sz="2800" dirty="0" smtClean="0"/>
                <a:t>4</a:t>
              </a:r>
              <a:endParaRPr lang="en-US" sz="2800" dirty="0"/>
            </a:p>
          </p:txBody>
        </p:sp>
        <p:sp>
          <p:nvSpPr>
            <p:cNvPr id="95" name="TextBox 94"/>
            <p:cNvSpPr txBox="1"/>
            <p:nvPr/>
          </p:nvSpPr>
          <p:spPr>
            <a:xfrm>
              <a:off x="1295400" y="4495800"/>
              <a:ext cx="762000" cy="523220"/>
            </a:xfrm>
            <a:prstGeom prst="rect">
              <a:avLst/>
            </a:prstGeom>
            <a:noFill/>
          </p:spPr>
          <p:txBody>
            <a:bodyPr wrap="square" rtlCol="0">
              <a:spAutoFit/>
            </a:bodyPr>
            <a:lstStyle/>
            <a:p>
              <a:r>
                <a:rPr lang="en-US" sz="2800" dirty="0" smtClean="0"/>
                <a:t>2</a:t>
              </a:r>
              <a:endParaRPr lang="en-US" sz="2800" dirty="0"/>
            </a:p>
          </p:txBody>
        </p:sp>
        <p:sp>
          <p:nvSpPr>
            <p:cNvPr id="96" name="TextBox 95"/>
            <p:cNvSpPr txBox="1"/>
            <p:nvPr/>
          </p:nvSpPr>
          <p:spPr>
            <a:xfrm>
              <a:off x="2286000" y="5029200"/>
              <a:ext cx="762000" cy="523220"/>
            </a:xfrm>
            <a:prstGeom prst="rect">
              <a:avLst/>
            </a:prstGeom>
            <a:noFill/>
          </p:spPr>
          <p:txBody>
            <a:bodyPr wrap="square" rtlCol="0">
              <a:spAutoFit/>
            </a:bodyPr>
            <a:lstStyle/>
            <a:p>
              <a:r>
                <a:rPr lang="en-US" sz="2800" dirty="0" smtClean="0"/>
                <a:t>3</a:t>
              </a:r>
              <a:endParaRPr lang="en-US" sz="2800" dirty="0"/>
            </a:p>
          </p:txBody>
        </p:sp>
        <p:sp>
          <p:nvSpPr>
            <p:cNvPr id="97" name="TextBox 96"/>
            <p:cNvSpPr txBox="1"/>
            <p:nvPr/>
          </p:nvSpPr>
          <p:spPr>
            <a:xfrm>
              <a:off x="2971800" y="5562600"/>
              <a:ext cx="762000" cy="523220"/>
            </a:xfrm>
            <a:prstGeom prst="rect">
              <a:avLst/>
            </a:prstGeom>
            <a:noFill/>
          </p:spPr>
          <p:txBody>
            <a:bodyPr wrap="square" rtlCol="0">
              <a:spAutoFit/>
            </a:bodyPr>
            <a:lstStyle/>
            <a:p>
              <a:r>
                <a:rPr lang="en-US" sz="2800" dirty="0" smtClean="0"/>
                <a:t>4</a:t>
              </a:r>
              <a:endParaRPr lang="en-US" sz="2800" dirty="0"/>
            </a:p>
          </p:txBody>
        </p:sp>
        <p:sp>
          <p:nvSpPr>
            <p:cNvPr id="98" name="TextBox 97"/>
            <p:cNvSpPr txBox="1"/>
            <p:nvPr/>
          </p:nvSpPr>
          <p:spPr>
            <a:xfrm>
              <a:off x="4267200" y="4191000"/>
              <a:ext cx="762000" cy="523220"/>
            </a:xfrm>
            <a:prstGeom prst="rect">
              <a:avLst/>
            </a:prstGeom>
            <a:noFill/>
          </p:spPr>
          <p:txBody>
            <a:bodyPr wrap="square" rtlCol="0">
              <a:spAutoFit/>
            </a:bodyPr>
            <a:lstStyle/>
            <a:p>
              <a:r>
                <a:rPr lang="en-US" sz="2800" dirty="0" smtClean="0"/>
                <a:t>4</a:t>
              </a:r>
              <a:endParaRPr lang="en-US" sz="2800" dirty="0"/>
            </a:p>
          </p:txBody>
        </p:sp>
        <p:sp>
          <p:nvSpPr>
            <p:cNvPr id="99" name="TextBox 98"/>
            <p:cNvSpPr txBox="1"/>
            <p:nvPr/>
          </p:nvSpPr>
          <p:spPr>
            <a:xfrm>
              <a:off x="4267200" y="5257800"/>
              <a:ext cx="762000" cy="523220"/>
            </a:xfrm>
            <a:prstGeom prst="rect">
              <a:avLst/>
            </a:prstGeom>
            <a:noFill/>
          </p:spPr>
          <p:txBody>
            <a:bodyPr wrap="square" rtlCol="0">
              <a:spAutoFit/>
            </a:bodyPr>
            <a:lstStyle/>
            <a:p>
              <a:r>
                <a:rPr lang="en-US" sz="2800" dirty="0" smtClean="0"/>
                <a:t>2</a:t>
              </a:r>
              <a:endParaRPr lang="en-US" sz="2800" dirty="0"/>
            </a:p>
          </p:txBody>
        </p:sp>
        <p:sp>
          <p:nvSpPr>
            <p:cNvPr id="100" name="TextBox 99"/>
            <p:cNvSpPr txBox="1"/>
            <p:nvPr/>
          </p:nvSpPr>
          <p:spPr>
            <a:xfrm>
              <a:off x="5105400" y="4876800"/>
              <a:ext cx="762000" cy="523220"/>
            </a:xfrm>
            <a:prstGeom prst="rect">
              <a:avLst/>
            </a:prstGeom>
            <a:noFill/>
          </p:spPr>
          <p:txBody>
            <a:bodyPr wrap="square" rtlCol="0">
              <a:spAutoFit/>
            </a:bodyPr>
            <a:lstStyle/>
            <a:p>
              <a:r>
                <a:rPr lang="en-US" sz="2800" dirty="0" smtClean="0"/>
                <a:t>3</a:t>
              </a:r>
              <a:endParaRPr lang="en-US" sz="2800" dirty="0"/>
            </a:p>
          </p:txBody>
        </p:sp>
        <p:sp>
          <p:nvSpPr>
            <p:cNvPr id="101" name="TextBox 100"/>
            <p:cNvSpPr txBox="1"/>
            <p:nvPr/>
          </p:nvSpPr>
          <p:spPr>
            <a:xfrm>
              <a:off x="3657600" y="3657600"/>
              <a:ext cx="762000" cy="523220"/>
            </a:xfrm>
            <a:prstGeom prst="rect">
              <a:avLst/>
            </a:prstGeom>
            <a:noFill/>
          </p:spPr>
          <p:txBody>
            <a:bodyPr wrap="square" rtlCol="0">
              <a:spAutoFit/>
            </a:bodyPr>
            <a:lstStyle/>
            <a:p>
              <a:r>
                <a:rPr lang="en-US" sz="2800" dirty="0" smtClean="0"/>
                <a:t>4</a:t>
              </a:r>
              <a:endParaRPr lang="en-US" sz="2800" dirty="0"/>
            </a:p>
          </p:txBody>
        </p:sp>
      </p:grpSp>
    </p:spTree>
    <p:extLst>
      <p:ext uri="{BB962C8B-B14F-4D97-AF65-F5344CB8AC3E}">
        <p14:creationId xmlns:p14="http://schemas.microsoft.com/office/powerpoint/2010/main" val="4161260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City Problem</a:t>
            </a:r>
            <a:endParaRPr lang="en-US" dirty="0"/>
          </a:p>
        </p:txBody>
      </p:sp>
      <p:pic>
        <p:nvPicPr>
          <p:cNvPr id="57" name="Picture 56" descr="paving.png"/>
          <p:cNvPicPr>
            <a:picLocks noChangeAspect="1"/>
          </p:cNvPicPr>
          <p:nvPr/>
        </p:nvPicPr>
        <p:blipFill>
          <a:blip r:embed="rId2"/>
          <a:srcRect l="1064" t="1495" r="6534" b="2817"/>
          <a:stretch>
            <a:fillRect/>
          </a:stretch>
        </p:blipFill>
        <p:spPr>
          <a:xfrm>
            <a:off x="1371600" y="1447800"/>
            <a:ext cx="7772400" cy="5024582"/>
          </a:xfrm>
          <a:prstGeom prst="rect">
            <a:avLst/>
          </a:prstGeom>
        </p:spPr>
      </p:pic>
      <p:sp>
        <p:nvSpPr>
          <p:cNvPr id="3" name="Content Placeholder 2"/>
          <p:cNvSpPr>
            <a:spLocks noGrp="1"/>
          </p:cNvSpPr>
          <p:nvPr>
            <p:ph idx="1"/>
          </p:nvPr>
        </p:nvSpPr>
        <p:spPr>
          <a:xfrm>
            <a:off x="228600" y="1295400"/>
            <a:ext cx="2057400" cy="609600"/>
          </a:xfrm>
        </p:spPr>
        <p:txBody>
          <a:bodyPr/>
          <a:lstStyle/>
          <a:p>
            <a:pPr marL="0" indent="0">
              <a:buNone/>
            </a:pPr>
            <a:r>
              <a:rPr lang="en-US" dirty="0" smtClean="0"/>
              <a:t>The paving</a:t>
            </a:r>
            <a:endParaRPr lang="en-US" dirty="0"/>
          </a:p>
        </p:txBody>
      </p:sp>
    </p:spTree>
    <p:extLst>
      <p:ext uri="{BB962C8B-B14F-4D97-AF65-F5344CB8AC3E}">
        <p14:creationId xmlns:p14="http://schemas.microsoft.com/office/powerpoint/2010/main" val="632627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ECF5F8B-01CD-4523-BE60-C904A5519542}" type="slidenum">
              <a:rPr lang="zh-TW" altLang="en-US" sz="1400">
                <a:ea typeface="PMingLiU" pitchFamily="18" charset="-120"/>
              </a:rPr>
              <a:pPr eaLnBrk="1" hangingPunct="1"/>
              <a:t>55</a:t>
            </a:fld>
            <a:endParaRPr lang="en-US" altLang="zh-TW" sz="1400">
              <a:ea typeface="PMingLiU" pitchFamily="18" charset="-120"/>
            </a:endParaRPr>
          </a:p>
        </p:txBody>
      </p:sp>
      <p:sp>
        <p:nvSpPr>
          <p:cNvPr id="30722" name="Rectangle 2"/>
          <p:cNvSpPr>
            <a:spLocks noGrp="1" noChangeArrowheads="1"/>
          </p:cNvSpPr>
          <p:nvPr>
            <p:ph type="title"/>
          </p:nvPr>
        </p:nvSpPr>
        <p:spPr/>
        <p:txBody>
          <a:bodyPr/>
          <a:lstStyle/>
          <a:p>
            <a:pPr eaLnBrk="1" hangingPunct="1"/>
            <a:r>
              <a:rPr lang="en-US" altLang="zh-TW" sz="4000" dirty="0" smtClean="0">
                <a:ea typeface="PMingLiU" pitchFamily="18" charset="-120"/>
              </a:rPr>
              <a:t>Application of MST: an example</a:t>
            </a:r>
          </a:p>
        </p:txBody>
      </p:sp>
      <p:sp>
        <p:nvSpPr>
          <p:cNvPr id="30723" name="Rectangle 3"/>
          <p:cNvSpPr>
            <a:spLocks noGrp="1" noChangeArrowheads="1"/>
          </p:cNvSpPr>
          <p:nvPr>
            <p:ph type="body" idx="1"/>
          </p:nvPr>
        </p:nvSpPr>
        <p:spPr/>
        <p:txBody>
          <a:bodyPr/>
          <a:lstStyle/>
          <a:p>
            <a:pPr eaLnBrk="1" hangingPunct="1"/>
            <a:r>
              <a:rPr lang="en-US" altLang="zh-TW" sz="2800" dirty="0" smtClean="0">
                <a:ea typeface="PMingLiU" pitchFamily="18" charset="-120"/>
              </a:rPr>
              <a:t>In the design of electronic circuitry, it is often necessary to make a set of pins electrically equivalent by wiring them together.</a:t>
            </a:r>
          </a:p>
          <a:p>
            <a:pPr eaLnBrk="1" hangingPunct="1"/>
            <a:r>
              <a:rPr lang="en-US" altLang="zh-TW" sz="2800" dirty="0" smtClean="0">
                <a:ea typeface="PMingLiU" pitchFamily="18" charset="-120"/>
              </a:rPr>
              <a:t>Running cable TV to a set of houses. What’s the least amount of cable needed to still connect all the houses?</a:t>
            </a:r>
          </a:p>
          <a:p>
            <a:pPr eaLnBrk="1" hangingPunct="1">
              <a:buFontTx/>
              <a:buNone/>
            </a:pPr>
            <a:endParaRPr lang="en-US" altLang="zh-TW" sz="2800" dirty="0" smtClean="0">
              <a:ea typeface="PMingLiU" pitchFamily="18" charset="-120"/>
            </a:endParaRPr>
          </a:p>
        </p:txBody>
      </p:sp>
    </p:spTree>
    <p:extLst>
      <p:ext uri="{BB962C8B-B14F-4D97-AF65-F5344CB8AC3E}">
        <p14:creationId xmlns:p14="http://schemas.microsoft.com/office/powerpoint/2010/main" val="1185950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Finding MST</a:t>
            </a:r>
            <a:endParaRPr lang="en-AU" dirty="0"/>
          </a:p>
        </p:txBody>
      </p:sp>
      <p:sp>
        <p:nvSpPr>
          <p:cNvPr id="3" name="Content Placeholder 2"/>
          <p:cNvSpPr>
            <a:spLocks noGrp="1"/>
          </p:cNvSpPr>
          <p:nvPr>
            <p:ph idx="1"/>
          </p:nvPr>
        </p:nvSpPr>
        <p:spPr/>
        <p:txBody>
          <a:bodyPr/>
          <a:lstStyle/>
          <a:p>
            <a:r>
              <a:rPr lang="en-AU" dirty="0" err="1" smtClean="0"/>
              <a:t>Kruskal’s</a:t>
            </a:r>
            <a:r>
              <a:rPr lang="en-AU" dirty="0" smtClean="0"/>
              <a:t> algorithm: start with no nodes or edges in the spanning tree and repeatedly add the cheapest edge that does not create a cycle</a:t>
            </a:r>
            <a:endParaRPr lang="en-AU" dirty="0"/>
          </a:p>
        </p:txBody>
      </p:sp>
    </p:spTree>
    <p:extLst>
      <p:ext uri="{BB962C8B-B14F-4D97-AF65-F5344CB8AC3E}">
        <p14:creationId xmlns:p14="http://schemas.microsoft.com/office/powerpoint/2010/main" val="22178325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Kruskal</a:t>
            </a:r>
            <a:r>
              <a:rPr lang="en-AU" dirty="0" smtClean="0"/>
              <a:t> algorithm</a:t>
            </a:r>
            <a:endParaRPr lang="en-AU" dirty="0"/>
          </a:p>
        </p:txBody>
      </p:sp>
      <p:sp>
        <p:nvSpPr>
          <p:cNvPr id="3" name="Content Placeholder 2"/>
          <p:cNvSpPr>
            <a:spLocks noGrp="1"/>
          </p:cNvSpPr>
          <p:nvPr>
            <p:ph idx="1"/>
          </p:nvPr>
        </p:nvSpPr>
        <p:spPr/>
        <p:txBody>
          <a:bodyPr/>
          <a:lstStyle/>
          <a:p>
            <a:pPr marL="0" indent="0">
              <a:buNone/>
            </a:pPr>
            <a:r>
              <a:rPr lang="en-AU" sz="2400" dirty="0"/>
              <a:t>Procedure </a:t>
            </a:r>
            <a:r>
              <a:rPr lang="en-AU" sz="2400" dirty="0" err="1"/>
              <a:t>Kruskal</a:t>
            </a:r>
            <a:r>
              <a:rPr lang="en-AU" sz="2400" dirty="0"/>
              <a:t> (</a:t>
            </a:r>
            <a:r>
              <a:rPr lang="en-AU" sz="2400" i="1" dirty="0"/>
              <a:t>G</a:t>
            </a:r>
            <a:r>
              <a:rPr lang="en-AU" sz="2400" dirty="0"/>
              <a:t>: weighted connected undirected graph with </a:t>
            </a:r>
            <a:r>
              <a:rPr lang="en-AU" sz="2400" i="1" dirty="0"/>
              <a:t>n</a:t>
            </a:r>
            <a:r>
              <a:rPr lang="en-AU" sz="2400" dirty="0"/>
              <a:t> vertices)</a:t>
            </a:r>
          </a:p>
          <a:p>
            <a:pPr marL="0" indent="0">
              <a:buNone/>
            </a:pPr>
            <a:r>
              <a:rPr lang="en-AU" sz="2400" i="1" dirty="0" smtClean="0"/>
              <a:t>    T</a:t>
            </a:r>
            <a:r>
              <a:rPr lang="en-AU" sz="2400" dirty="0"/>
              <a:t>:= empty graph</a:t>
            </a:r>
          </a:p>
          <a:p>
            <a:pPr marL="0" indent="0">
              <a:buNone/>
            </a:pPr>
            <a:r>
              <a:rPr lang="en-AU" sz="2400" dirty="0" smtClean="0"/>
              <a:t>    for </a:t>
            </a:r>
            <a:r>
              <a:rPr lang="en-AU" sz="2400" dirty="0" err="1"/>
              <a:t>i</a:t>
            </a:r>
            <a:r>
              <a:rPr lang="en-AU" sz="2400" dirty="0"/>
              <a:t> := 1 to </a:t>
            </a:r>
            <a:r>
              <a:rPr lang="en-AU" sz="2400" i="1" dirty="0"/>
              <a:t>n</a:t>
            </a:r>
            <a:r>
              <a:rPr lang="en-AU" sz="2400" dirty="0"/>
              <a:t>-1</a:t>
            </a:r>
          </a:p>
          <a:p>
            <a:pPr marL="0" indent="0">
              <a:buNone/>
            </a:pPr>
            <a:r>
              <a:rPr lang="en-AU" sz="2400" dirty="0" smtClean="0"/>
              <a:t>       begin</a:t>
            </a:r>
            <a:endParaRPr lang="en-AU" sz="2400" dirty="0"/>
          </a:p>
          <a:p>
            <a:pPr marL="0" indent="0">
              <a:buNone/>
            </a:pPr>
            <a:r>
              <a:rPr lang="en-AU" sz="2400" dirty="0" smtClean="0"/>
              <a:t>         e</a:t>
            </a:r>
            <a:r>
              <a:rPr lang="en-AU" sz="2400" dirty="0"/>
              <a:t>:= any edge in </a:t>
            </a:r>
            <a:r>
              <a:rPr lang="en-AU" sz="2400" i="1" dirty="0"/>
              <a:t>G</a:t>
            </a:r>
            <a:r>
              <a:rPr lang="en-AU" sz="2400" dirty="0"/>
              <a:t> with smallest weight that does not </a:t>
            </a:r>
            <a:endParaRPr lang="en-AU" sz="2400" dirty="0" smtClean="0"/>
          </a:p>
          <a:p>
            <a:pPr marL="0" indent="0">
              <a:buNone/>
            </a:pPr>
            <a:r>
              <a:rPr lang="en-AU" sz="2400" dirty="0"/>
              <a:t> </a:t>
            </a:r>
            <a:r>
              <a:rPr lang="en-AU" sz="2400" dirty="0" smtClean="0"/>
              <a:t>               form </a:t>
            </a:r>
            <a:r>
              <a:rPr lang="en-AU" sz="2400" dirty="0"/>
              <a:t>a simple circuit when added to </a:t>
            </a:r>
            <a:r>
              <a:rPr lang="en-AU" sz="2400" i="1" dirty="0" smtClean="0"/>
              <a:t>T</a:t>
            </a:r>
          </a:p>
          <a:p>
            <a:pPr marL="0" indent="0">
              <a:buNone/>
            </a:pPr>
            <a:r>
              <a:rPr lang="en-AU" sz="2400" dirty="0"/>
              <a:t> </a:t>
            </a:r>
            <a:r>
              <a:rPr lang="en-AU" sz="2400" dirty="0" smtClean="0"/>
              <a:t>      </a:t>
            </a:r>
            <a:r>
              <a:rPr lang="en-AU" sz="2400" i="1" dirty="0"/>
              <a:t>T</a:t>
            </a:r>
            <a:r>
              <a:rPr lang="en-AU" sz="2400" dirty="0"/>
              <a:t>:= </a:t>
            </a:r>
            <a:r>
              <a:rPr lang="en-AU" sz="2400" i="1" dirty="0"/>
              <a:t>T</a:t>
            </a:r>
            <a:r>
              <a:rPr lang="en-AU" sz="2400" dirty="0"/>
              <a:t> with e added</a:t>
            </a:r>
          </a:p>
          <a:p>
            <a:pPr marL="0" indent="0">
              <a:buNone/>
            </a:pPr>
            <a:r>
              <a:rPr lang="en-AU" sz="2400" dirty="0" smtClean="0"/>
              <a:t>    end </a:t>
            </a:r>
            <a:r>
              <a:rPr lang="en-AU" sz="2400" dirty="0"/>
              <a:t>(</a:t>
            </a:r>
            <a:r>
              <a:rPr lang="en-AU" sz="2400" i="1" dirty="0"/>
              <a:t>T</a:t>
            </a:r>
            <a:r>
              <a:rPr lang="en-AU" sz="2400" dirty="0"/>
              <a:t> is a minimum spanning tree of </a:t>
            </a:r>
            <a:r>
              <a:rPr lang="en-AU" sz="2400" i="1" dirty="0"/>
              <a:t>G</a:t>
            </a:r>
            <a:r>
              <a:rPr lang="en-AU" sz="2400" dirty="0"/>
              <a:t>)</a:t>
            </a:r>
          </a:p>
          <a:p>
            <a:pPr marL="0" indent="0">
              <a:buNone/>
            </a:pPr>
            <a:r>
              <a:rPr lang="en-AU" dirty="0"/>
              <a:t> </a:t>
            </a:r>
          </a:p>
          <a:p>
            <a:endParaRPr lang="en-AU" dirty="0" smtClean="0"/>
          </a:p>
          <a:p>
            <a:endParaRPr lang="en-AU" dirty="0"/>
          </a:p>
        </p:txBody>
      </p:sp>
    </p:spTree>
    <p:extLst>
      <p:ext uri="{BB962C8B-B14F-4D97-AF65-F5344CB8AC3E}">
        <p14:creationId xmlns:p14="http://schemas.microsoft.com/office/powerpoint/2010/main" val="40134390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765175"/>
            <a:ext cx="7772400" cy="1143000"/>
          </a:xfrm>
        </p:spPr>
        <p:txBody>
          <a:bodyPr/>
          <a:lstStyle/>
          <a:p>
            <a:pPr algn="l" eaLnBrk="1" hangingPunct="1"/>
            <a:r>
              <a:rPr lang="en-GB" altLang="en-US" sz="2000" dirty="0" smtClean="0"/>
              <a:t>A cable company want to connect five villages to their network     which currently extends to the market town of </a:t>
            </a:r>
            <a:r>
              <a:rPr lang="en-GB" altLang="en-US" sz="2000" dirty="0" err="1" smtClean="0"/>
              <a:t>Avonford</a:t>
            </a:r>
            <a:r>
              <a:rPr lang="en-GB" altLang="en-US" sz="2000" dirty="0" smtClean="0"/>
              <a:t>. What is the minimum length of cable needed?</a:t>
            </a:r>
            <a:endParaRPr lang="en-US" altLang="en-US" sz="2000" dirty="0" smtClean="0"/>
          </a:p>
        </p:txBody>
      </p:sp>
      <p:sp>
        <p:nvSpPr>
          <p:cNvPr id="16387" name="Rectangle 3"/>
          <p:cNvSpPr>
            <a:spLocks noGrp="1" noChangeArrowheads="1"/>
          </p:cNvSpPr>
          <p:nvPr>
            <p:ph type="body" idx="1"/>
          </p:nvPr>
        </p:nvSpPr>
        <p:spPr>
          <a:xfrm>
            <a:off x="457200" y="2446338"/>
            <a:ext cx="8229600" cy="3679825"/>
          </a:xfrm>
        </p:spPr>
        <p:txBody>
          <a:bodyPr/>
          <a:lstStyle/>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US" altLang="en-US" dirty="0" smtClean="0"/>
          </a:p>
        </p:txBody>
      </p:sp>
      <p:grpSp>
        <p:nvGrpSpPr>
          <p:cNvPr id="2" name="Group 32"/>
          <p:cNvGrpSpPr>
            <a:grpSpLocks/>
          </p:cNvGrpSpPr>
          <p:nvPr/>
        </p:nvGrpSpPr>
        <p:grpSpPr bwMode="auto">
          <a:xfrm>
            <a:off x="684213" y="1989138"/>
            <a:ext cx="6923087" cy="4587875"/>
            <a:chOff x="431" y="1253"/>
            <a:chExt cx="4361" cy="2890"/>
          </a:xfrm>
        </p:grpSpPr>
        <p:sp>
          <p:nvSpPr>
            <p:cNvPr id="16390" name="Line 5"/>
            <p:cNvSpPr>
              <a:spLocks noChangeShapeType="1"/>
            </p:cNvSpPr>
            <p:nvPr/>
          </p:nvSpPr>
          <p:spPr bwMode="auto">
            <a:xfrm flipV="1">
              <a:off x="1081" y="1541"/>
              <a:ext cx="816" cy="110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6391" name="Line 6"/>
            <p:cNvSpPr>
              <a:spLocks noChangeShapeType="1"/>
            </p:cNvSpPr>
            <p:nvPr/>
          </p:nvSpPr>
          <p:spPr bwMode="auto">
            <a:xfrm>
              <a:off x="1897" y="1541"/>
              <a:ext cx="1344"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6392" name="Line 7"/>
            <p:cNvSpPr>
              <a:spLocks noChangeShapeType="1"/>
            </p:cNvSpPr>
            <p:nvPr/>
          </p:nvSpPr>
          <p:spPr bwMode="auto">
            <a:xfrm>
              <a:off x="3241"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6393" name="Line 8"/>
            <p:cNvSpPr>
              <a:spLocks noChangeShapeType="1"/>
            </p:cNvSpPr>
            <p:nvPr/>
          </p:nvSpPr>
          <p:spPr bwMode="auto">
            <a:xfrm>
              <a:off x="1081" y="2645"/>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4" name="Line 9"/>
            <p:cNvSpPr>
              <a:spLocks noChangeShapeType="1"/>
            </p:cNvSpPr>
            <p:nvPr/>
          </p:nvSpPr>
          <p:spPr bwMode="auto">
            <a:xfrm>
              <a:off x="2617" y="2645"/>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5" name="Line 10"/>
            <p:cNvSpPr>
              <a:spLocks noChangeShapeType="1"/>
            </p:cNvSpPr>
            <p:nvPr/>
          </p:nvSpPr>
          <p:spPr bwMode="auto">
            <a:xfrm>
              <a:off x="1897"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6396" name="Line 11"/>
            <p:cNvSpPr>
              <a:spLocks noChangeShapeType="1"/>
            </p:cNvSpPr>
            <p:nvPr/>
          </p:nvSpPr>
          <p:spPr bwMode="auto">
            <a:xfrm flipV="1">
              <a:off x="2617" y="1541"/>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7" name="Line 12"/>
            <p:cNvSpPr>
              <a:spLocks noChangeShapeType="1"/>
            </p:cNvSpPr>
            <p:nvPr/>
          </p:nvSpPr>
          <p:spPr bwMode="auto">
            <a:xfrm>
              <a:off x="1081" y="2645"/>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398" name="Line 13"/>
            <p:cNvSpPr>
              <a:spLocks noChangeShapeType="1"/>
            </p:cNvSpPr>
            <p:nvPr/>
          </p:nvSpPr>
          <p:spPr bwMode="auto">
            <a:xfrm flipV="1">
              <a:off x="2425" y="2645"/>
              <a:ext cx="192" cy="12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6399" name="Line 14"/>
            <p:cNvSpPr>
              <a:spLocks noChangeShapeType="1"/>
            </p:cNvSpPr>
            <p:nvPr/>
          </p:nvSpPr>
          <p:spPr bwMode="auto">
            <a:xfrm flipV="1">
              <a:off x="2425" y="2645"/>
              <a:ext cx="1536" cy="120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6400" name="Text Box 15"/>
            <p:cNvSpPr txBox="1">
              <a:spLocks noChangeArrowheads="1"/>
            </p:cNvSpPr>
            <p:nvPr/>
          </p:nvSpPr>
          <p:spPr bwMode="auto">
            <a:xfrm>
              <a:off x="431" y="2568"/>
              <a:ext cx="7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Avonford</a:t>
              </a:r>
            </a:p>
          </p:txBody>
        </p:sp>
        <p:sp>
          <p:nvSpPr>
            <p:cNvPr id="16401" name="Text Box 16"/>
            <p:cNvSpPr txBox="1">
              <a:spLocks noChangeArrowheads="1"/>
            </p:cNvSpPr>
            <p:nvPr/>
          </p:nvSpPr>
          <p:spPr bwMode="auto">
            <a:xfrm>
              <a:off x="2562" y="2614"/>
              <a:ext cx="6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Fingley</a:t>
              </a:r>
            </a:p>
          </p:txBody>
        </p:sp>
        <p:sp>
          <p:nvSpPr>
            <p:cNvPr id="16402" name="Text Box 17"/>
            <p:cNvSpPr txBox="1">
              <a:spLocks noChangeArrowheads="1"/>
            </p:cNvSpPr>
            <p:nvPr/>
          </p:nvSpPr>
          <p:spPr bwMode="auto">
            <a:xfrm>
              <a:off x="1202" y="1298"/>
              <a:ext cx="7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Brinleigh</a:t>
              </a:r>
            </a:p>
          </p:txBody>
        </p:sp>
        <p:sp>
          <p:nvSpPr>
            <p:cNvPr id="16403" name="Text Box 18"/>
            <p:cNvSpPr txBox="1">
              <a:spLocks noChangeArrowheads="1"/>
            </p:cNvSpPr>
            <p:nvPr/>
          </p:nvSpPr>
          <p:spPr bwMode="auto">
            <a:xfrm>
              <a:off x="3198" y="1344"/>
              <a:ext cx="8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Cornwell</a:t>
              </a:r>
            </a:p>
          </p:txBody>
        </p:sp>
        <p:sp>
          <p:nvSpPr>
            <p:cNvPr id="16404" name="Text Box 19"/>
            <p:cNvSpPr txBox="1">
              <a:spLocks noChangeArrowheads="1"/>
            </p:cNvSpPr>
            <p:nvPr/>
          </p:nvSpPr>
          <p:spPr bwMode="auto">
            <a:xfrm>
              <a:off x="3923" y="2568"/>
              <a:ext cx="8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Donster</a:t>
              </a:r>
            </a:p>
          </p:txBody>
        </p:sp>
        <p:sp>
          <p:nvSpPr>
            <p:cNvPr id="16405" name="Text Box 20"/>
            <p:cNvSpPr txBox="1">
              <a:spLocks noChangeArrowheads="1"/>
            </p:cNvSpPr>
            <p:nvPr/>
          </p:nvSpPr>
          <p:spPr bwMode="auto">
            <a:xfrm>
              <a:off x="2281" y="3893"/>
              <a:ext cx="5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Edan</a:t>
              </a:r>
            </a:p>
          </p:txBody>
        </p:sp>
        <p:sp>
          <p:nvSpPr>
            <p:cNvPr id="16406" name="Text Box 21"/>
            <p:cNvSpPr txBox="1">
              <a:spLocks noChangeArrowheads="1"/>
            </p:cNvSpPr>
            <p:nvPr/>
          </p:nvSpPr>
          <p:spPr bwMode="auto">
            <a:xfrm>
              <a:off x="3097" y="331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6407" name="Text Box 22"/>
            <p:cNvSpPr txBox="1">
              <a:spLocks noChangeArrowheads="1"/>
            </p:cNvSpPr>
            <p:nvPr/>
          </p:nvSpPr>
          <p:spPr bwMode="auto">
            <a:xfrm>
              <a:off x="1705" y="269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6408" name="Text Box 23"/>
            <p:cNvSpPr txBox="1">
              <a:spLocks noChangeArrowheads="1"/>
            </p:cNvSpPr>
            <p:nvPr/>
          </p:nvSpPr>
          <p:spPr bwMode="auto">
            <a:xfrm>
              <a:off x="1465" y="322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6409" name="Text Box 24"/>
            <p:cNvSpPr txBox="1">
              <a:spLocks noChangeArrowheads="1"/>
            </p:cNvSpPr>
            <p:nvPr/>
          </p:nvSpPr>
          <p:spPr bwMode="auto">
            <a:xfrm>
              <a:off x="2521" y="302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6410" name="Text Box 25"/>
            <p:cNvSpPr txBox="1">
              <a:spLocks noChangeArrowheads="1"/>
            </p:cNvSpPr>
            <p:nvPr/>
          </p:nvSpPr>
          <p:spPr bwMode="auto">
            <a:xfrm>
              <a:off x="1993" y="202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6411" name="Text Box 26"/>
            <p:cNvSpPr txBox="1">
              <a:spLocks noChangeArrowheads="1"/>
            </p:cNvSpPr>
            <p:nvPr/>
          </p:nvSpPr>
          <p:spPr bwMode="auto">
            <a:xfrm>
              <a:off x="2953" y="197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6412" name="Text Box 27"/>
            <p:cNvSpPr txBox="1">
              <a:spLocks noChangeArrowheads="1"/>
            </p:cNvSpPr>
            <p:nvPr/>
          </p:nvSpPr>
          <p:spPr bwMode="auto">
            <a:xfrm>
              <a:off x="3577" y="187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6413" name="Text Box 28"/>
            <p:cNvSpPr txBox="1">
              <a:spLocks noChangeArrowheads="1"/>
            </p:cNvSpPr>
            <p:nvPr/>
          </p:nvSpPr>
          <p:spPr bwMode="auto">
            <a:xfrm>
              <a:off x="2425" y="125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6414" name="Text Box 29"/>
            <p:cNvSpPr txBox="1">
              <a:spLocks noChangeArrowheads="1"/>
            </p:cNvSpPr>
            <p:nvPr/>
          </p:nvSpPr>
          <p:spPr bwMode="auto">
            <a:xfrm>
              <a:off x="1321" y="173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6415" name="Text Box 30"/>
            <p:cNvSpPr txBox="1">
              <a:spLocks noChangeArrowheads="1"/>
            </p:cNvSpPr>
            <p:nvPr/>
          </p:nvSpPr>
          <p:spPr bwMode="auto">
            <a:xfrm>
              <a:off x="3049" y="235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16389" name="Rectangle 31"/>
          <p:cNvSpPr>
            <a:spLocks noChangeArrowheads="1"/>
          </p:cNvSpPr>
          <p:nvPr/>
        </p:nvSpPr>
        <p:spPr bwMode="auto">
          <a:xfrm>
            <a:off x="3663950" y="331788"/>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r>
              <a:rPr lang="en-GB" altLang="en-US" b="1" dirty="0">
                <a:solidFill>
                  <a:schemeClr val="tx2"/>
                </a:solidFill>
                <a:latin typeface="Arial" charset="0"/>
              </a:rPr>
              <a:t>Example</a:t>
            </a:r>
            <a:endParaRPr lang="en-US" altLang="en-US" b="1" dirty="0">
              <a:solidFill>
                <a:schemeClr val="tx2"/>
              </a:solidFill>
              <a:latin typeface="Arial" charset="0"/>
            </a:endParaRPr>
          </a:p>
        </p:txBody>
      </p:sp>
    </p:spTree>
    <p:extLst>
      <p:ext uri="{BB962C8B-B14F-4D97-AF65-F5344CB8AC3E}">
        <p14:creationId xmlns:p14="http://schemas.microsoft.com/office/powerpoint/2010/main" val="2240252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3" name="Text Box 29"/>
          <p:cNvSpPr txBox="1">
            <a:spLocks noChangeArrowheads="1"/>
          </p:cNvSpPr>
          <p:nvPr/>
        </p:nvSpPr>
        <p:spPr bwMode="auto">
          <a:xfrm>
            <a:off x="827088" y="765175"/>
            <a:ext cx="7272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Verdana" pitchFamily="34" charset="0"/>
              </a:rPr>
              <a:t>We model the situation as a network, then the problem is to find the minimum connector for the network</a:t>
            </a:r>
          </a:p>
        </p:txBody>
      </p:sp>
      <p:grpSp>
        <p:nvGrpSpPr>
          <p:cNvPr id="2" name="Group 59"/>
          <p:cNvGrpSpPr>
            <a:grpSpLocks/>
          </p:cNvGrpSpPr>
          <p:nvPr/>
        </p:nvGrpSpPr>
        <p:grpSpPr bwMode="auto">
          <a:xfrm>
            <a:off x="1408113" y="1989138"/>
            <a:ext cx="5132387" cy="4587875"/>
            <a:chOff x="887" y="1253"/>
            <a:chExt cx="3233" cy="2890"/>
          </a:xfrm>
        </p:grpSpPr>
        <p:sp>
          <p:nvSpPr>
            <p:cNvPr id="17412" name="Line 33"/>
            <p:cNvSpPr>
              <a:spLocks noChangeShapeType="1"/>
            </p:cNvSpPr>
            <p:nvPr/>
          </p:nvSpPr>
          <p:spPr bwMode="auto">
            <a:xfrm flipV="1">
              <a:off x="1081" y="1541"/>
              <a:ext cx="816" cy="110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7413" name="Line 34"/>
            <p:cNvSpPr>
              <a:spLocks noChangeShapeType="1"/>
            </p:cNvSpPr>
            <p:nvPr/>
          </p:nvSpPr>
          <p:spPr bwMode="auto">
            <a:xfrm>
              <a:off x="1897" y="1541"/>
              <a:ext cx="1344"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7414" name="Line 35"/>
            <p:cNvSpPr>
              <a:spLocks noChangeShapeType="1"/>
            </p:cNvSpPr>
            <p:nvPr/>
          </p:nvSpPr>
          <p:spPr bwMode="auto">
            <a:xfrm>
              <a:off x="3241"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7415" name="Line 36"/>
            <p:cNvSpPr>
              <a:spLocks noChangeShapeType="1"/>
            </p:cNvSpPr>
            <p:nvPr/>
          </p:nvSpPr>
          <p:spPr bwMode="auto">
            <a:xfrm>
              <a:off x="1081" y="2645"/>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416" name="Line 37"/>
            <p:cNvSpPr>
              <a:spLocks noChangeShapeType="1"/>
            </p:cNvSpPr>
            <p:nvPr/>
          </p:nvSpPr>
          <p:spPr bwMode="auto">
            <a:xfrm>
              <a:off x="2617" y="2645"/>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417" name="Line 38"/>
            <p:cNvSpPr>
              <a:spLocks noChangeShapeType="1"/>
            </p:cNvSpPr>
            <p:nvPr/>
          </p:nvSpPr>
          <p:spPr bwMode="auto">
            <a:xfrm>
              <a:off x="1897"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7418" name="Line 39"/>
            <p:cNvSpPr>
              <a:spLocks noChangeShapeType="1"/>
            </p:cNvSpPr>
            <p:nvPr/>
          </p:nvSpPr>
          <p:spPr bwMode="auto">
            <a:xfrm flipV="1">
              <a:off x="2617" y="1541"/>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419" name="Line 40"/>
            <p:cNvSpPr>
              <a:spLocks noChangeShapeType="1"/>
            </p:cNvSpPr>
            <p:nvPr/>
          </p:nvSpPr>
          <p:spPr bwMode="auto">
            <a:xfrm>
              <a:off x="1081" y="2645"/>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7420" name="Line 41"/>
            <p:cNvSpPr>
              <a:spLocks noChangeShapeType="1"/>
            </p:cNvSpPr>
            <p:nvPr/>
          </p:nvSpPr>
          <p:spPr bwMode="auto">
            <a:xfrm flipV="1">
              <a:off x="2425" y="2645"/>
              <a:ext cx="192" cy="12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7421" name="Line 42"/>
            <p:cNvSpPr>
              <a:spLocks noChangeShapeType="1"/>
            </p:cNvSpPr>
            <p:nvPr/>
          </p:nvSpPr>
          <p:spPr bwMode="auto">
            <a:xfrm flipV="1">
              <a:off x="2425" y="2645"/>
              <a:ext cx="1536" cy="120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AU"/>
            </a:p>
          </p:txBody>
        </p:sp>
        <p:sp>
          <p:nvSpPr>
            <p:cNvPr id="17422" name="Text Box 43"/>
            <p:cNvSpPr txBox="1">
              <a:spLocks noChangeArrowheads="1"/>
            </p:cNvSpPr>
            <p:nvPr/>
          </p:nvSpPr>
          <p:spPr bwMode="auto">
            <a:xfrm>
              <a:off x="887" y="2568"/>
              <a:ext cx="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A</a:t>
              </a:r>
            </a:p>
          </p:txBody>
        </p:sp>
        <p:sp>
          <p:nvSpPr>
            <p:cNvPr id="17423" name="Text Box 44"/>
            <p:cNvSpPr txBox="1">
              <a:spLocks noChangeArrowheads="1"/>
            </p:cNvSpPr>
            <p:nvPr/>
          </p:nvSpPr>
          <p:spPr bwMode="auto">
            <a:xfrm>
              <a:off x="2562" y="2614"/>
              <a:ext cx="2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F</a:t>
              </a:r>
            </a:p>
          </p:txBody>
        </p:sp>
        <p:sp>
          <p:nvSpPr>
            <p:cNvPr id="17424" name="Text Box 45"/>
            <p:cNvSpPr txBox="1">
              <a:spLocks noChangeArrowheads="1"/>
            </p:cNvSpPr>
            <p:nvPr/>
          </p:nvSpPr>
          <p:spPr bwMode="auto">
            <a:xfrm>
              <a:off x="1714" y="1298"/>
              <a:ext cx="2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B</a:t>
              </a:r>
            </a:p>
          </p:txBody>
        </p:sp>
        <p:sp>
          <p:nvSpPr>
            <p:cNvPr id="17425" name="Text Box 46"/>
            <p:cNvSpPr txBox="1">
              <a:spLocks noChangeArrowheads="1"/>
            </p:cNvSpPr>
            <p:nvPr/>
          </p:nvSpPr>
          <p:spPr bwMode="auto">
            <a:xfrm>
              <a:off x="3198" y="1344"/>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C</a:t>
              </a:r>
            </a:p>
          </p:txBody>
        </p:sp>
        <p:sp>
          <p:nvSpPr>
            <p:cNvPr id="17426" name="Text Box 47"/>
            <p:cNvSpPr txBox="1">
              <a:spLocks noChangeArrowheads="1"/>
            </p:cNvSpPr>
            <p:nvPr/>
          </p:nvSpPr>
          <p:spPr bwMode="auto">
            <a:xfrm>
              <a:off x="3923" y="2568"/>
              <a:ext cx="1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D</a:t>
              </a:r>
            </a:p>
          </p:txBody>
        </p:sp>
        <p:sp>
          <p:nvSpPr>
            <p:cNvPr id="17427" name="Text Box 48"/>
            <p:cNvSpPr txBox="1">
              <a:spLocks noChangeArrowheads="1"/>
            </p:cNvSpPr>
            <p:nvPr/>
          </p:nvSpPr>
          <p:spPr bwMode="auto">
            <a:xfrm>
              <a:off x="2281" y="3893"/>
              <a:ext cx="2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E</a:t>
              </a:r>
            </a:p>
          </p:txBody>
        </p:sp>
        <p:sp>
          <p:nvSpPr>
            <p:cNvPr id="17428" name="Text Box 49"/>
            <p:cNvSpPr txBox="1">
              <a:spLocks noChangeArrowheads="1"/>
            </p:cNvSpPr>
            <p:nvPr/>
          </p:nvSpPr>
          <p:spPr bwMode="auto">
            <a:xfrm>
              <a:off x="3097" y="331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7429" name="Text Box 50"/>
            <p:cNvSpPr txBox="1">
              <a:spLocks noChangeArrowheads="1"/>
            </p:cNvSpPr>
            <p:nvPr/>
          </p:nvSpPr>
          <p:spPr bwMode="auto">
            <a:xfrm>
              <a:off x="1705" y="269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7430" name="Text Box 51"/>
            <p:cNvSpPr txBox="1">
              <a:spLocks noChangeArrowheads="1"/>
            </p:cNvSpPr>
            <p:nvPr/>
          </p:nvSpPr>
          <p:spPr bwMode="auto">
            <a:xfrm>
              <a:off x="1465" y="322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7431" name="Text Box 52"/>
            <p:cNvSpPr txBox="1">
              <a:spLocks noChangeArrowheads="1"/>
            </p:cNvSpPr>
            <p:nvPr/>
          </p:nvSpPr>
          <p:spPr bwMode="auto">
            <a:xfrm>
              <a:off x="2521" y="302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7432" name="Text Box 53"/>
            <p:cNvSpPr txBox="1">
              <a:spLocks noChangeArrowheads="1"/>
            </p:cNvSpPr>
            <p:nvPr/>
          </p:nvSpPr>
          <p:spPr bwMode="auto">
            <a:xfrm>
              <a:off x="1993" y="202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7433" name="Text Box 54"/>
            <p:cNvSpPr txBox="1">
              <a:spLocks noChangeArrowheads="1"/>
            </p:cNvSpPr>
            <p:nvPr/>
          </p:nvSpPr>
          <p:spPr bwMode="auto">
            <a:xfrm>
              <a:off x="2953" y="197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7434" name="Text Box 55"/>
            <p:cNvSpPr txBox="1">
              <a:spLocks noChangeArrowheads="1"/>
            </p:cNvSpPr>
            <p:nvPr/>
          </p:nvSpPr>
          <p:spPr bwMode="auto">
            <a:xfrm>
              <a:off x="3577" y="187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7435" name="Text Box 56"/>
            <p:cNvSpPr txBox="1">
              <a:spLocks noChangeArrowheads="1"/>
            </p:cNvSpPr>
            <p:nvPr/>
          </p:nvSpPr>
          <p:spPr bwMode="auto">
            <a:xfrm>
              <a:off x="2425" y="125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7436" name="Text Box 57"/>
            <p:cNvSpPr txBox="1">
              <a:spLocks noChangeArrowheads="1"/>
            </p:cNvSpPr>
            <p:nvPr/>
          </p:nvSpPr>
          <p:spPr bwMode="auto">
            <a:xfrm>
              <a:off x="1321" y="173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7437" name="Text Box 58"/>
            <p:cNvSpPr txBox="1">
              <a:spLocks noChangeArrowheads="1"/>
            </p:cNvSpPr>
            <p:nvPr/>
          </p:nvSpPr>
          <p:spPr bwMode="auto">
            <a:xfrm>
              <a:off x="3049" y="235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Tree>
    <p:extLst>
      <p:ext uri="{BB962C8B-B14F-4D97-AF65-F5344CB8AC3E}">
        <p14:creationId xmlns:p14="http://schemas.microsoft.com/office/powerpoint/2010/main" val="778558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53"/>
                                        </p:tgtEl>
                                        <p:attrNameLst>
                                          <p:attrName>style.visibility</p:attrName>
                                        </p:attrNameLst>
                                      </p:cBhvr>
                                      <p:to>
                                        <p:strVal val="visible"/>
                                      </p:to>
                                    </p:set>
                                    <p:animEffect transition="in" filter="fade">
                                      <p:cBhvr>
                                        <p:cTn id="7" dur="1000"/>
                                        <p:tgtEl>
                                          <p:spTgt spid="26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Rooted Tree - Terminologies</a:t>
            </a:r>
            <a:endParaRPr lang="en-AU"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100" y="1758156"/>
            <a:ext cx="75438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594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468313" y="1700213"/>
            <a:ext cx="5486400" cy="4648200"/>
            <a:chOff x="864" y="576"/>
            <a:chExt cx="3456" cy="2928"/>
          </a:xfrm>
        </p:grpSpPr>
        <p:sp>
          <p:nvSpPr>
            <p:cNvPr id="18437" name="Line 2"/>
            <p:cNvSpPr>
              <a:spLocks noChangeShapeType="1"/>
            </p:cNvSpPr>
            <p:nvPr/>
          </p:nvSpPr>
          <p:spPr bwMode="auto">
            <a:xfrm flipV="1">
              <a:off x="1152" y="864"/>
              <a:ext cx="81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8" name="Line 3"/>
            <p:cNvSpPr>
              <a:spLocks noChangeShapeType="1"/>
            </p:cNvSpPr>
            <p:nvPr/>
          </p:nvSpPr>
          <p:spPr bwMode="auto">
            <a:xfrm>
              <a:off x="1968" y="864"/>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9" name="Line 4"/>
            <p:cNvSpPr>
              <a:spLocks noChangeShapeType="1"/>
            </p:cNvSpPr>
            <p:nvPr/>
          </p:nvSpPr>
          <p:spPr bwMode="auto">
            <a:xfrm>
              <a:off x="3312" y="864"/>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0" name="Line 5"/>
            <p:cNvSpPr>
              <a:spLocks noChangeShapeType="1"/>
            </p:cNvSpPr>
            <p:nvPr/>
          </p:nvSpPr>
          <p:spPr bwMode="auto">
            <a:xfrm>
              <a:off x="1152" y="1968"/>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1" name="Line 6"/>
            <p:cNvSpPr>
              <a:spLocks noChangeShapeType="1"/>
            </p:cNvSpPr>
            <p:nvPr/>
          </p:nvSpPr>
          <p:spPr bwMode="auto">
            <a:xfrm>
              <a:off x="2688" y="1968"/>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2" name="Line 7"/>
            <p:cNvSpPr>
              <a:spLocks noChangeShapeType="1"/>
            </p:cNvSpPr>
            <p:nvPr/>
          </p:nvSpPr>
          <p:spPr bwMode="auto">
            <a:xfrm>
              <a:off x="1968" y="864"/>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3" name="Line 8"/>
            <p:cNvSpPr>
              <a:spLocks noChangeShapeType="1"/>
            </p:cNvSpPr>
            <p:nvPr/>
          </p:nvSpPr>
          <p:spPr bwMode="auto">
            <a:xfrm flipV="1">
              <a:off x="2688" y="864"/>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4" name="Line 9"/>
            <p:cNvSpPr>
              <a:spLocks noChangeShapeType="1"/>
            </p:cNvSpPr>
            <p:nvPr/>
          </p:nvSpPr>
          <p:spPr bwMode="auto">
            <a:xfrm>
              <a:off x="1152" y="1968"/>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5" name="Line 10"/>
            <p:cNvSpPr>
              <a:spLocks noChangeShapeType="1"/>
            </p:cNvSpPr>
            <p:nvPr/>
          </p:nvSpPr>
          <p:spPr bwMode="auto">
            <a:xfrm flipV="1">
              <a:off x="2496" y="1968"/>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6" name="Line 11"/>
            <p:cNvSpPr>
              <a:spLocks noChangeShapeType="1"/>
            </p:cNvSpPr>
            <p:nvPr/>
          </p:nvSpPr>
          <p:spPr bwMode="auto">
            <a:xfrm flipV="1">
              <a:off x="2496" y="1968"/>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47" name="Text Box 12"/>
            <p:cNvSpPr txBox="1">
              <a:spLocks noChangeArrowheads="1"/>
            </p:cNvSpPr>
            <p:nvPr/>
          </p:nvSpPr>
          <p:spPr bwMode="auto">
            <a:xfrm>
              <a:off x="864" y="18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18448" name="Text Box 13"/>
            <p:cNvSpPr txBox="1">
              <a:spLocks noChangeArrowheads="1"/>
            </p:cNvSpPr>
            <p:nvPr/>
          </p:nvSpPr>
          <p:spPr bwMode="auto">
            <a:xfrm>
              <a:off x="2688" y="196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18449" name="Text Box 14"/>
            <p:cNvSpPr txBox="1">
              <a:spLocks noChangeArrowheads="1"/>
            </p:cNvSpPr>
            <p:nvPr/>
          </p:nvSpPr>
          <p:spPr bwMode="auto">
            <a:xfrm>
              <a:off x="1728" y="5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18450" name="Text Box 15"/>
            <p:cNvSpPr txBox="1">
              <a:spLocks noChangeArrowheads="1"/>
            </p:cNvSpPr>
            <p:nvPr/>
          </p:nvSpPr>
          <p:spPr bwMode="auto">
            <a:xfrm>
              <a:off x="3312" y="6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18451" name="Text Box 16"/>
            <p:cNvSpPr txBox="1">
              <a:spLocks noChangeArrowheads="1"/>
            </p:cNvSpPr>
            <p:nvPr/>
          </p:nvSpPr>
          <p:spPr bwMode="auto">
            <a:xfrm>
              <a:off x="4032" y="192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18452" name="Text Box 17"/>
            <p:cNvSpPr txBox="1">
              <a:spLocks noChangeArrowheads="1"/>
            </p:cNvSpPr>
            <p:nvPr/>
          </p:nvSpPr>
          <p:spPr bwMode="auto">
            <a:xfrm>
              <a:off x="2352" y="32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18453" name="Text Box 18"/>
            <p:cNvSpPr txBox="1">
              <a:spLocks noChangeArrowheads="1"/>
            </p:cNvSpPr>
            <p:nvPr/>
          </p:nvSpPr>
          <p:spPr bwMode="auto">
            <a:xfrm>
              <a:off x="3168" y="264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8454" name="Text Box 20"/>
            <p:cNvSpPr txBox="1">
              <a:spLocks noChangeArrowheads="1"/>
            </p:cNvSpPr>
            <p:nvPr/>
          </p:nvSpPr>
          <p:spPr bwMode="auto">
            <a:xfrm>
              <a:off x="1776"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8455" name="Text Box 21"/>
            <p:cNvSpPr txBox="1">
              <a:spLocks noChangeArrowheads="1"/>
            </p:cNvSpPr>
            <p:nvPr/>
          </p:nvSpPr>
          <p:spPr bwMode="auto">
            <a:xfrm>
              <a:off x="153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8456" name="Text Box 22"/>
            <p:cNvSpPr txBox="1">
              <a:spLocks noChangeArrowheads="1"/>
            </p:cNvSpPr>
            <p:nvPr/>
          </p:nvSpPr>
          <p:spPr bwMode="auto">
            <a:xfrm>
              <a:off x="2592" y="23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8457" name="Text Box 23"/>
            <p:cNvSpPr txBox="1">
              <a:spLocks noChangeArrowheads="1"/>
            </p:cNvSpPr>
            <p:nvPr/>
          </p:nvSpPr>
          <p:spPr bwMode="auto">
            <a:xfrm>
              <a:off x="2064" y="13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8458" name="Text Box 24"/>
            <p:cNvSpPr txBox="1">
              <a:spLocks noChangeArrowheads="1"/>
            </p:cNvSpPr>
            <p:nvPr/>
          </p:nvSpPr>
          <p:spPr bwMode="auto">
            <a:xfrm>
              <a:off x="3024" y="12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8459" name="Text Box 25"/>
            <p:cNvSpPr txBox="1">
              <a:spLocks noChangeArrowheads="1"/>
            </p:cNvSpPr>
            <p:nvPr/>
          </p:nvSpPr>
          <p:spPr bwMode="auto">
            <a:xfrm>
              <a:off x="3648" y="120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8460" name="Text Box 26"/>
            <p:cNvSpPr txBox="1">
              <a:spLocks noChangeArrowheads="1"/>
            </p:cNvSpPr>
            <p:nvPr/>
          </p:nvSpPr>
          <p:spPr bwMode="auto">
            <a:xfrm>
              <a:off x="2496" y="5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8461" name="Text Box 27"/>
            <p:cNvSpPr txBox="1">
              <a:spLocks noChangeArrowheads="1"/>
            </p:cNvSpPr>
            <p:nvPr/>
          </p:nvSpPr>
          <p:spPr bwMode="auto">
            <a:xfrm>
              <a:off x="1392" y="105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8462" name="Text Box 28"/>
            <p:cNvSpPr txBox="1">
              <a:spLocks noChangeArrowheads="1"/>
            </p:cNvSpPr>
            <p:nvPr/>
          </p:nvSpPr>
          <p:spPr bwMode="auto">
            <a:xfrm>
              <a:off x="3120" y="168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4127" name="Text Box 31"/>
          <p:cNvSpPr txBox="1">
            <a:spLocks noChangeArrowheads="1"/>
          </p:cNvSpPr>
          <p:nvPr/>
        </p:nvSpPr>
        <p:spPr bwMode="auto">
          <a:xfrm>
            <a:off x="6011863" y="1125538"/>
            <a:ext cx="26654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r>
              <a:rPr lang="en-GB" altLang="en-US" sz="2000">
                <a:latin typeface="Arial" charset="0"/>
              </a:rPr>
              <a:t>List the edges in order of size:</a:t>
            </a:r>
          </a:p>
          <a:p>
            <a:pPr eaLnBrk="1" hangingPunct="1"/>
            <a:endParaRPr lang="en-GB" altLang="en-US" sz="2000">
              <a:latin typeface="Arial" charset="0"/>
            </a:endParaRPr>
          </a:p>
          <a:p>
            <a:pPr eaLnBrk="1" hangingPunct="1"/>
            <a:r>
              <a:rPr lang="en-GB" altLang="en-US" sz="2000">
                <a:latin typeface="Arial" charset="0"/>
              </a:rPr>
              <a:t>ED  2</a:t>
            </a:r>
          </a:p>
          <a:p>
            <a:pPr eaLnBrk="1" hangingPunct="1"/>
            <a:r>
              <a:rPr lang="en-GB" altLang="en-US" sz="2000">
                <a:latin typeface="Arial" charset="0"/>
              </a:rPr>
              <a:t>AB  3</a:t>
            </a:r>
          </a:p>
          <a:p>
            <a:pPr eaLnBrk="1" hangingPunct="1"/>
            <a:r>
              <a:rPr lang="en-GB" altLang="en-US" sz="2000">
                <a:latin typeface="Arial" charset="0"/>
              </a:rPr>
              <a:t>AE  4</a:t>
            </a:r>
          </a:p>
          <a:p>
            <a:pPr eaLnBrk="1" hangingPunct="1"/>
            <a:r>
              <a:rPr lang="en-GB" altLang="en-US" sz="2000">
                <a:latin typeface="Arial" charset="0"/>
              </a:rPr>
              <a:t>CD  4</a:t>
            </a:r>
          </a:p>
          <a:p>
            <a:pPr eaLnBrk="1" hangingPunct="1"/>
            <a:r>
              <a:rPr lang="en-GB" altLang="en-US" sz="2000">
                <a:latin typeface="Arial" charset="0"/>
              </a:rPr>
              <a:t>BC  5</a:t>
            </a:r>
          </a:p>
          <a:p>
            <a:pPr eaLnBrk="1" hangingPunct="1"/>
            <a:r>
              <a:rPr lang="en-GB" altLang="en-US" sz="2000">
                <a:latin typeface="Arial" charset="0"/>
              </a:rPr>
              <a:t>EF  5</a:t>
            </a:r>
          </a:p>
          <a:p>
            <a:pPr eaLnBrk="1" hangingPunct="1"/>
            <a:r>
              <a:rPr lang="en-GB" altLang="en-US" sz="2000">
                <a:latin typeface="Arial" charset="0"/>
              </a:rPr>
              <a:t>CF  6</a:t>
            </a:r>
          </a:p>
          <a:p>
            <a:pPr eaLnBrk="1" hangingPunct="1"/>
            <a:r>
              <a:rPr lang="en-GB" altLang="en-US" sz="2000">
                <a:latin typeface="Arial" charset="0"/>
              </a:rPr>
              <a:t>AF  7</a:t>
            </a:r>
          </a:p>
          <a:p>
            <a:pPr eaLnBrk="1" hangingPunct="1"/>
            <a:r>
              <a:rPr lang="en-GB" altLang="en-US" sz="2000">
                <a:latin typeface="Arial" charset="0"/>
              </a:rPr>
              <a:t>BF  8</a:t>
            </a:r>
          </a:p>
          <a:p>
            <a:pPr eaLnBrk="1" hangingPunct="1"/>
            <a:r>
              <a:rPr lang="en-GB" altLang="en-US" sz="2000">
                <a:latin typeface="Arial" charset="0"/>
              </a:rPr>
              <a:t>CF  8</a:t>
            </a:r>
          </a:p>
          <a:p>
            <a:pPr eaLnBrk="1" hangingPunct="1"/>
            <a:endParaRPr lang="en-US" altLang="en-US" sz="2000">
              <a:latin typeface="Arial" charset="0"/>
            </a:endParaRPr>
          </a:p>
        </p:txBody>
      </p:sp>
      <p:sp>
        <p:nvSpPr>
          <p:cNvPr id="4128" name="Text Box 32"/>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spTree>
    <p:extLst>
      <p:ext uri="{BB962C8B-B14F-4D97-AF65-F5344CB8AC3E}">
        <p14:creationId xmlns:p14="http://schemas.microsoft.com/office/powerpoint/2010/main" val="36180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 grpId="0"/>
      <p:bldP spid="41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11863" y="1125538"/>
            <a:ext cx="28813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buFont typeface="Verdana" pitchFamily="34" charset="0"/>
              <a:buNone/>
            </a:pPr>
            <a:r>
              <a:rPr lang="en-US" altLang="en-US">
                <a:latin typeface="Arial" charset="0"/>
              </a:rPr>
              <a:t>Select the shortest</a:t>
            </a:r>
          </a:p>
          <a:p>
            <a:pPr>
              <a:buFont typeface="Verdana" pitchFamily="34" charset="0"/>
              <a:buNone/>
            </a:pPr>
            <a:r>
              <a:rPr lang="en-US" altLang="en-US">
                <a:latin typeface="Arial" charset="0"/>
              </a:rPr>
              <a:t>edge in the network</a:t>
            </a:r>
          </a:p>
          <a:p>
            <a:pPr eaLnBrk="1" hangingPunct="1"/>
            <a:endParaRPr lang="en-GB" altLang="en-US" sz="2000">
              <a:latin typeface="Arial" charset="0"/>
            </a:endParaRPr>
          </a:p>
          <a:p>
            <a:pPr eaLnBrk="1" hangingPunct="1"/>
            <a:r>
              <a:rPr lang="en-GB" altLang="en-US" sz="2000" b="1">
                <a:solidFill>
                  <a:srgbClr val="FF0000"/>
                </a:solidFill>
                <a:latin typeface="Arial" charset="0"/>
              </a:rPr>
              <a:t>ED  2</a:t>
            </a:r>
          </a:p>
          <a:p>
            <a:pPr eaLnBrk="1" hangingPunct="1"/>
            <a:endParaRPr lang="en-GB" altLang="en-US" sz="2000">
              <a:latin typeface="Arial" charset="0"/>
            </a:endParaRPr>
          </a:p>
          <a:p>
            <a:pPr eaLnBrk="1" hangingPunct="1"/>
            <a:endParaRPr lang="en-US" altLang="en-US" sz="2000">
              <a:latin typeface="Arial" charset="0"/>
            </a:endParaRPr>
          </a:p>
        </p:txBody>
      </p:sp>
      <p:sp>
        <p:nvSpPr>
          <p:cNvPr id="19459" name="Text Box 3"/>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grpSp>
        <p:nvGrpSpPr>
          <p:cNvPr id="19460" name="Group 5"/>
          <p:cNvGrpSpPr>
            <a:grpSpLocks/>
          </p:cNvGrpSpPr>
          <p:nvPr/>
        </p:nvGrpSpPr>
        <p:grpSpPr bwMode="auto">
          <a:xfrm>
            <a:off x="468313" y="1700213"/>
            <a:ext cx="5486400" cy="4648200"/>
            <a:chOff x="864" y="576"/>
            <a:chExt cx="3456" cy="2928"/>
          </a:xfrm>
        </p:grpSpPr>
        <p:sp>
          <p:nvSpPr>
            <p:cNvPr id="19462" name="Line 6"/>
            <p:cNvSpPr>
              <a:spLocks noChangeShapeType="1"/>
            </p:cNvSpPr>
            <p:nvPr/>
          </p:nvSpPr>
          <p:spPr bwMode="auto">
            <a:xfrm flipV="1">
              <a:off x="1152" y="864"/>
              <a:ext cx="81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3" name="Line 7"/>
            <p:cNvSpPr>
              <a:spLocks noChangeShapeType="1"/>
            </p:cNvSpPr>
            <p:nvPr/>
          </p:nvSpPr>
          <p:spPr bwMode="auto">
            <a:xfrm>
              <a:off x="1968" y="864"/>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4" name="Line 8"/>
            <p:cNvSpPr>
              <a:spLocks noChangeShapeType="1"/>
            </p:cNvSpPr>
            <p:nvPr/>
          </p:nvSpPr>
          <p:spPr bwMode="auto">
            <a:xfrm>
              <a:off x="3312" y="864"/>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5" name="Line 9"/>
            <p:cNvSpPr>
              <a:spLocks noChangeShapeType="1"/>
            </p:cNvSpPr>
            <p:nvPr/>
          </p:nvSpPr>
          <p:spPr bwMode="auto">
            <a:xfrm>
              <a:off x="1152" y="1968"/>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6" name="Line 10"/>
            <p:cNvSpPr>
              <a:spLocks noChangeShapeType="1"/>
            </p:cNvSpPr>
            <p:nvPr/>
          </p:nvSpPr>
          <p:spPr bwMode="auto">
            <a:xfrm>
              <a:off x="2688" y="1968"/>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7" name="Line 11"/>
            <p:cNvSpPr>
              <a:spLocks noChangeShapeType="1"/>
            </p:cNvSpPr>
            <p:nvPr/>
          </p:nvSpPr>
          <p:spPr bwMode="auto">
            <a:xfrm>
              <a:off x="1968" y="864"/>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8" name="Line 12"/>
            <p:cNvSpPr>
              <a:spLocks noChangeShapeType="1"/>
            </p:cNvSpPr>
            <p:nvPr/>
          </p:nvSpPr>
          <p:spPr bwMode="auto">
            <a:xfrm flipV="1">
              <a:off x="2688" y="864"/>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69" name="Line 13"/>
            <p:cNvSpPr>
              <a:spLocks noChangeShapeType="1"/>
            </p:cNvSpPr>
            <p:nvPr/>
          </p:nvSpPr>
          <p:spPr bwMode="auto">
            <a:xfrm>
              <a:off x="1152" y="1968"/>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70" name="Line 14"/>
            <p:cNvSpPr>
              <a:spLocks noChangeShapeType="1"/>
            </p:cNvSpPr>
            <p:nvPr/>
          </p:nvSpPr>
          <p:spPr bwMode="auto">
            <a:xfrm flipV="1">
              <a:off x="2496" y="1968"/>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71" name="Line 15"/>
            <p:cNvSpPr>
              <a:spLocks noChangeShapeType="1"/>
            </p:cNvSpPr>
            <p:nvPr/>
          </p:nvSpPr>
          <p:spPr bwMode="auto">
            <a:xfrm flipV="1">
              <a:off x="2496" y="1968"/>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9472" name="Text Box 16"/>
            <p:cNvSpPr txBox="1">
              <a:spLocks noChangeArrowheads="1"/>
            </p:cNvSpPr>
            <p:nvPr/>
          </p:nvSpPr>
          <p:spPr bwMode="auto">
            <a:xfrm>
              <a:off x="864" y="18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19473" name="Text Box 17"/>
            <p:cNvSpPr txBox="1">
              <a:spLocks noChangeArrowheads="1"/>
            </p:cNvSpPr>
            <p:nvPr/>
          </p:nvSpPr>
          <p:spPr bwMode="auto">
            <a:xfrm>
              <a:off x="2688" y="196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19474" name="Text Box 18"/>
            <p:cNvSpPr txBox="1">
              <a:spLocks noChangeArrowheads="1"/>
            </p:cNvSpPr>
            <p:nvPr/>
          </p:nvSpPr>
          <p:spPr bwMode="auto">
            <a:xfrm>
              <a:off x="1728" y="5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19475" name="Text Box 19"/>
            <p:cNvSpPr txBox="1">
              <a:spLocks noChangeArrowheads="1"/>
            </p:cNvSpPr>
            <p:nvPr/>
          </p:nvSpPr>
          <p:spPr bwMode="auto">
            <a:xfrm>
              <a:off x="3312" y="6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19476" name="Text Box 20"/>
            <p:cNvSpPr txBox="1">
              <a:spLocks noChangeArrowheads="1"/>
            </p:cNvSpPr>
            <p:nvPr/>
          </p:nvSpPr>
          <p:spPr bwMode="auto">
            <a:xfrm>
              <a:off x="4032" y="192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19477" name="Text Box 21"/>
            <p:cNvSpPr txBox="1">
              <a:spLocks noChangeArrowheads="1"/>
            </p:cNvSpPr>
            <p:nvPr/>
          </p:nvSpPr>
          <p:spPr bwMode="auto">
            <a:xfrm>
              <a:off x="2352" y="32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19478" name="Text Box 22"/>
            <p:cNvSpPr txBox="1">
              <a:spLocks noChangeArrowheads="1"/>
            </p:cNvSpPr>
            <p:nvPr/>
          </p:nvSpPr>
          <p:spPr bwMode="auto">
            <a:xfrm>
              <a:off x="3168" y="264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9479" name="Text Box 23"/>
            <p:cNvSpPr txBox="1">
              <a:spLocks noChangeArrowheads="1"/>
            </p:cNvSpPr>
            <p:nvPr/>
          </p:nvSpPr>
          <p:spPr bwMode="auto">
            <a:xfrm>
              <a:off x="1776"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9480" name="Text Box 24"/>
            <p:cNvSpPr txBox="1">
              <a:spLocks noChangeArrowheads="1"/>
            </p:cNvSpPr>
            <p:nvPr/>
          </p:nvSpPr>
          <p:spPr bwMode="auto">
            <a:xfrm>
              <a:off x="153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9481" name="Text Box 25"/>
            <p:cNvSpPr txBox="1">
              <a:spLocks noChangeArrowheads="1"/>
            </p:cNvSpPr>
            <p:nvPr/>
          </p:nvSpPr>
          <p:spPr bwMode="auto">
            <a:xfrm>
              <a:off x="2592" y="235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9482" name="Text Box 26"/>
            <p:cNvSpPr txBox="1">
              <a:spLocks noChangeArrowheads="1"/>
            </p:cNvSpPr>
            <p:nvPr/>
          </p:nvSpPr>
          <p:spPr bwMode="auto">
            <a:xfrm>
              <a:off x="2064" y="13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9483" name="Text Box 27"/>
            <p:cNvSpPr txBox="1">
              <a:spLocks noChangeArrowheads="1"/>
            </p:cNvSpPr>
            <p:nvPr/>
          </p:nvSpPr>
          <p:spPr bwMode="auto">
            <a:xfrm>
              <a:off x="3024" y="12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9484" name="Text Box 28"/>
            <p:cNvSpPr txBox="1">
              <a:spLocks noChangeArrowheads="1"/>
            </p:cNvSpPr>
            <p:nvPr/>
          </p:nvSpPr>
          <p:spPr bwMode="auto">
            <a:xfrm>
              <a:off x="3648" y="120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9485" name="Text Box 29"/>
            <p:cNvSpPr txBox="1">
              <a:spLocks noChangeArrowheads="1"/>
            </p:cNvSpPr>
            <p:nvPr/>
          </p:nvSpPr>
          <p:spPr bwMode="auto">
            <a:xfrm>
              <a:off x="2496" y="5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9486" name="Text Box 30"/>
            <p:cNvSpPr txBox="1">
              <a:spLocks noChangeArrowheads="1"/>
            </p:cNvSpPr>
            <p:nvPr/>
          </p:nvSpPr>
          <p:spPr bwMode="auto">
            <a:xfrm>
              <a:off x="1392" y="105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9487" name="Text Box 31"/>
            <p:cNvSpPr txBox="1">
              <a:spLocks noChangeArrowheads="1"/>
            </p:cNvSpPr>
            <p:nvPr/>
          </p:nvSpPr>
          <p:spPr bwMode="auto">
            <a:xfrm>
              <a:off x="3120" y="168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8704" name="Line 32"/>
          <p:cNvSpPr>
            <a:spLocks noChangeShapeType="1"/>
          </p:cNvSpPr>
          <p:nvPr/>
        </p:nvSpPr>
        <p:spPr bwMode="auto">
          <a:xfrm flipV="1">
            <a:off x="3059113" y="3933825"/>
            <a:ext cx="2438400" cy="1905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1023126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70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Text Box 29"/>
          <p:cNvSpPr txBox="1">
            <a:spLocks noChangeArrowheads="1"/>
          </p:cNvSpPr>
          <p:nvPr/>
        </p:nvSpPr>
        <p:spPr bwMode="auto">
          <a:xfrm>
            <a:off x="6011863" y="1125538"/>
            <a:ext cx="28813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buFont typeface="Verdana" pitchFamily="34" charset="0"/>
              <a:buNone/>
            </a:pPr>
            <a:r>
              <a:rPr lang="en-US" altLang="en-US" sz="2000">
                <a:latin typeface="Arial" charset="0"/>
              </a:rPr>
              <a:t>Select the next shortest</a:t>
            </a:r>
          </a:p>
          <a:p>
            <a:pPr>
              <a:buFont typeface="Verdana" pitchFamily="34" charset="0"/>
              <a:buNone/>
            </a:pPr>
            <a:r>
              <a:rPr lang="en-US" altLang="en-US" sz="2000">
                <a:latin typeface="Arial" charset="0"/>
              </a:rPr>
              <a:t>edge which does not</a:t>
            </a:r>
          </a:p>
          <a:p>
            <a:pPr>
              <a:buFont typeface="Verdana" pitchFamily="34" charset="0"/>
              <a:buNone/>
            </a:pPr>
            <a:r>
              <a:rPr lang="en-US" altLang="en-US" sz="2000">
                <a:latin typeface="Arial" charset="0"/>
              </a:rPr>
              <a:t>create a cycle</a:t>
            </a:r>
          </a:p>
          <a:p>
            <a:pPr eaLnBrk="1" hangingPunct="1"/>
            <a:endParaRPr lang="en-GB" altLang="en-US" sz="2000">
              <a:latin typeface="Arial" charset="0"/>
            </a:endParaRPr>
          </a:p>
          <a:p>
            <a:pPr eaLnBrk="1" hangingPunct="1"/>
            <a:r>
              <a:rPr lang="en-GB" altLang="en-US" sz="2000" b="1">
                <a:latin typeface="Arial" charset="0"/>
              </a:rPr>
              <a:t>ED  2</a:t>
            </a:r>
          </a:p>
          <a:p>
            <a:pPr eaLnBrk="1" hangingPunct="1"/>
            <a:r>
              <a:rPr lang="en-GB" altLang="en-US" sz="2000" b="1">
                <a:solidFill>
                  <a:srgbClr val="FF0000"/>
                </a:solidFill>
                <a:latin typeface="Arial" charset="0"/>
              </a:rPr>
              <a:t>AB  3</a:t>
            </a:r>
          </a:p>
          <a:p>
            <a:pPr eaLnBrk="1" hangingPunct="1"/>
            <a:endParaRPr lang="en-GB" altLang="en-US" sz="2000" b="1">
              <a:latin typeface="Arial" charset="0"/>
            </a:endParaRPr>
          </a:p>
          <a:p>
            <a:pPr eaLnBrk="1" hangingPunct="1"/>
            <a:endParaRPr lang="en-GB" altLang="en-US" sz="2000">
              <a:latin typeface="Arial" charset="0"/>
            </a:endParaRPr>
          </a:p>
          <a:p>
            <a:pPr eaLnBrk="1" hangingPunct="1"/>
            <a:endParaRPr lang="en-US" altLang="en-US" sz="2000">
              <a:latin typeface="Arial" charset="0"/>
            </a:endParaRPr>
          </a:p>
        </p:txBody>
      </p:sp>
      <p:sp>
        <p:nvSpPr>
          <p:cNvPr id="20483" name="Text Box 30"/>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grpSp>
        <p:nvGrpSpPr>
          <p:cNvPr id="20484" name="Group 39"/>
          <p:cNvGrpSpPr>
            <a:grpSpLocks/>
          </p:cNvGrpSpPr>
          <p:nvPr/>
        </p:nvGrpSpPr>
        <p:grpSpPr bwMode="auto">
          <a:xfrm>
            <a:off x="468313" y="1700213"/>
            <a:ext cx="5486400" cy="4648200"/>
            <a:chOff x="295" y="1071"/>
            <a:chExt cx="3456" cy="2928"/>
          </a:xfrm>
        </p:grpSpPr>
        <p:grpSp>
          <p:nvGrpSpPr>
            <p:cNvPr id="20486" name="Group 38"/>
            <p:cNvGrpSpPr>
              <a:grpSpLocks/>
            </p:cNvGrpSpPr>
            <p:nvPr/>
          </p:nvGrpSpPr>
          <p:grpSpPr bwMode="auto">
            <a:xfrm>
              <a:off x="295" y="1071"/>
              <a:ext cx="3456" cy="2928"/>
              <a:chOff x="295" y="1071"/>
              <a:chExt cx="3456" cy="2928"/>
            </a:xfrm>
          </p:grpSpPr>
          <p:sp>
            <p:nvSpPr>
              <p:cNvPr id="20488" name="Line 3"/>
              <p:cNvSpPr>
                <a:spLocks noChangeShapeType="1"/>
              </p:cNvSpPr>
              <p:nvPr/>
            </p:nvSpPr>
            <p:spPr bwMode="auto">
              <a:xfrm flipV="1">
                <a:off x="583" y="1359"/>
                <a:ext cx="81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89" name="Line 4"/>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0" name="Line 5"/>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1" name="Line 6"/>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2" name="Line 7"/>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3" name="Line 8"/>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4" name="Line 9"/>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5" name="Line 10"/>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6" name="Line 11"/>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7" name="Line 12"/>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0498" name="Text Box 13"/>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0499" name="Text Box 14"/>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0500" name="Text Box 15"/>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0501" name="Text Box 16"/>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0502" name="Text Box 17"/>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0503" name="Text Box 18"/>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0504" name="Text Box 19"/>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0505" name="Text Box 20"/>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0506" name="Text Box 21"/>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0507" name="Text Box 22"/>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0508" name="Text Box 23"/>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0509" name="Text Box 24"/>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0510" name="Text Box 25"/>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0511" name="Text Box 26"/>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0512" name="Text Box 27"/>
              <p:cNvSpPr txBox="1">
                <a:spLocks noChangeArrowheads="1"/>
              </p:cNvSpPr>
              <p:nvPr/>
            </p:nvSpPr>
            <p:spPr bwMode="auto">
              <a:xfrm>
                <a:off x="823" y="155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0513" name="Text Box 28"/>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0487" name="Line 33"/>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7679" name="Line 31"/>
          <p:cNvSpPr>
            <a:spLocks noChangeShapeType="1"/>
          </p:cNvSpPr>
          <p:nvPr/>
        </p:nvSpPr>
        <p:spPr bwMode="auto">
          <a:xfrm flipV="1">
            <a:off x="908050" y="2146300"/>
            <a:ext cx="1312863" cy="17748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3491167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p:bldP spid="2767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1863" y="1125538"/>
            <a:ext cx="28813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buFont typeface="Verdana" pitchFamily="34" charset="0"/>
              <a:buNone/>
            </a:pPr>
            <a:r>
              <a:rPr lang="en-US" altLang="en-US" sz="2000">
                <a:latin typeface="Arial" charset="0"/>
              </a:rPr>
              <a:t>Select the next shortest</a:t>
            </a:r>
          </a:p>
          <a:p>
            <a:pPr>
              <a:buFont typeface="Verdana" pitchFamily="34" charset="0"/>
              <a:buNone/>
            </a:pPr>
            <a:r>
              <a:rPr lang="en-US" altLang="en-US" sz="2000">
                <a:latin typeface="Arial" charset="0"/>
              </a:rPr>
              <a:t>edge which does not</a:t>
            </a:r>
          </a:p>
          <a:p>
            <a:pPr>
              <a:buFont typeface="Verdana" pitchFamily="34" charset="0"/>
              <a:buNone/>
            </a:pPr>
            <a:r>
              <a:rPr lang="en-US" altLang="en-US" sz="2000">
                <a:latin typeface="Arial" charset="0"/>
              </a:rPr>
              <a:t>create a cycle</a:t>
            </a:r>
          </a:p>
          <a:p>
            <a:pPr eaLnBrk="1" hangingPunct="1"/>
            <a:endParaRPr lang="en-GB" altLang="en-US" sz="2000">
              <a:latin typeface="Arial" charset="0"/>
            </a:endParaRPr>
          </a:p>
          <a:p>
            <a:pPr eaLnBrk="1" hangingPunct="1"/>
            <a:r>
              <a:rPr lang="en-GB" altLang="en-US" sz="2000" b="1">
                <a:latin typeface="Arial" charset="0"/>
              </a:rPr>
              <a:t>ED  2</a:t>
            </a:r>
          </a:p>
          <a:p>
            <a:pPr eaLnBrk="1" hangingPunct="1"/>
            <a:r>
              <a:rPr lang="en-GB" altLang="en-US" sz="2000" b="1">
                <a:latin typeface="Arial" charset="0"/>
              </a:rPr>
              <a:t>AB  3</a:t>
            </a:r>
          </a:p>
          <a:p>
            <a:pPr eaLnBrk="1" hangingPunct="1"/>
            <a:r>
              <a:rPr lang="en-GB" altLang="en-US" sz="2000" b="1">
                <a:solidFill>
                  <a:srgbClr val="FF0000"/>
                </a:solidFill>
                <a:latin typeface="Arial" charset="0"/>
              </a:rPr>
              <a:t>CD  4</a:t>
            </a:r>
            <a:r>
              <a:rPr lang="en-GB" altLang="en-US" sz="2000" b="1">
                <a:latin typeface="Arial" charset="0"/>
              </a:rPr>
              <a:t> (or AE  4)</a:t>
            </a:r>
          </a:p>
          <a:p>
            <a:pPr eaLnBrk="1" hangingPunct="1"/>
            <a:endParaRPr lang="en-GB" altLang="en-US" sz="2000" b="1">
              <a:latin typeface="Arial" charset="0"/>
            </a:endParaRPr>
          </a:p>
          <a:p>
            <a:pPr eaLnBrk="1" hangingPunct="1"/>
            <a:endParaRPr lang="en-GB" altLang="en-US" sz="2000">
              <a:latin typeface="Arial" charset="0"/>
            </a:endParaRPr>
          </a:p>
          <a:p>
            <a:pPr eaLnBrk="1" hangingPunct="1"/>
            <a:endParaRPr lang="en-US" altLang="en-US" sz="2000">
              <a:latin typeface="Arial" charset="0"/>
            </a:endParaRPr>
          </a:p>
        </p:txBody>
      </p:sp>
      <p:sp>
        <p:nvSpPr>
          <p:cNvPr id="21507" name="Text Box 3"/>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grpSp>
        <p:nvGrpSpPr>
          <p:cNvPr id="21508" name="Group 35"/>
          <p:cNvGrpSpPr>
            <a:grpSpLocks/>
          </p:cNvGrpSpPr>
          <p:nvPr/>
        </p:nvGrpSpPr>
        <p:grpSpPr bwMode="auto">
          <a:xfrm>
            <a:off x="468313" y="1700213"/>
            <a:ext cx="5486400" cy="4648200"/>
            <a:chOff x="295" y="1071"/>
            <a:chExt cx="3456" cy="2928"/>
          </a:xfrm>
        </p:grpSpPr>
        <p:sp>
          <p:nvSpPr>
            <p:cNvPr id="21510" name="Line 4"/>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1511" name="Group 34"/>
            <p:cNvGrpSpPr>
              <a:grpSpLocks/>
            </p:cNvGrpSpPr>
            <p:nvPr/>
          </p:nvGrpSpPr>
          <p:grpSpPr bwMode="auto">
            <a:xfrm>
              <a:off x="295" y="1071"/>
              <a:ext cx="3456" cy="2928"/>
              <a:chOff x="295" y="1071"/>
              <a:chExt cx="3456" cy="2928"/>
            </a:xfrm>
          </p:grpSpPr>
          <p:sp>
            <p:nvSpPr>
              <p:cNvPr id="21513" name="Line 8"/>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14" name="Line 9"/>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15" name="Line 10"/>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16" name="Line 11"/>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17" name="Line 12"/>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18" name="Line 13"/>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19" name="Line 14"/>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20" name="Line 15"/>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21" name="Line 16"/>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1522" name="Text Box 17"/>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1523" name="Text Box 18"/>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1524" name="Text Box 19"/>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1525" name="Text Box 20"/>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1526" name="Text Box 21"/>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1527" name="Text Box 22"/>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1528" name="Text Box 23"/>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1529" name="Text Box 24"/>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1530" name="Text Box 25"/>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1531" name="Text Box 26"/>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1532" name="Text Box 27"/>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1533" name="Text Box 28"/>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1534" name="Text Box 29"/>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1535" name="Text Box 30"/>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1536" name="Text Box 31"/>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1537" name="Text Box 32"/>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1512" name="Line 33"/>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9732" name="Line 36"/>
          <p:cNvSpPr>
            <a:spLocks noChangeShapeType="1"/>
          </p:cNvSpPr>
          <p:nvPr/>
        </p:nvSpPr>
        <p:spPr bwMode="auto">
          <a:xfrm>
            <a:off x="4356100" y="2133600"/>
            <a:ext cx="1152525" cy="180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3656610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3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11863" y="1125538"/>
            <a:ext cx="288131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buFont typeface="Verdana" pitchFamily="34" charset="0"/>
              <a:buNone/>
            </a:pPr>
            <a:r>
              <a:rPr lang="en-US" altLang="en-US" sz="2000">
                <a:latin typeface="Arial" charset="0"/>
              </a:rPr>
              <a:t>Select the next shortest</a:t>
            </a:r>
          </a:p>
          <a:p>
            <a:pPr>
              <a:buFont typeface="Verdana" pitchFamily="34" charset="0"/>
              <a:buNone/>
            </a:pPr>
            <a:r>
              <a:rPr lang="en-US" altLang="en-US" sz="2000">
                <a:latin typeface="Arial" charset="0"/>
              </a:rPr>
              <a:t>edge which does not</a:t>
            </a:r>
          </a:p>
          <a:p>
            <a:pPr>
              <a:buFont typeface="Verdana" pitchFamily="34" charset="0"/>
              <a:buNone/>
            </a:pPr>
            <a:r>
              <a:rPr lang="en-US" altLang="en-US" sz="2000">
                <a:latin typeface="Arial" charset="0"/>
              </a:rPr>
              <a:t>create a cycle</a:t>
            </a:r>
          </a:p>
          <a:p>
            <a:pPr eaLnBrk="1" hangingPunct="1"/>
            <a:endParaRPr lang="en-GB" altLang="en-US" sz="2000">
              <a:latin typeface="Arial" charset="0"/>
            </a:endParaRPr>
          </a:p>
          <a:p>
            <a:pPr eaLnBrk="1" hangingPunct="1"/>
            <a:r>
              <a:rPr lang="en-GB" altLang="en-US" sz="2000" b="1">
                <a:latin typeface="Arial" charset="0"/>
              </a:rPr>
              <a:t>ED  2</a:t>
            </a:r>
          </a:p>
          <a:p>
            <a:pPr eaLnBrk="1" hangingPunct="1"/>
            <a:r>
              <a:rPr lang="en-GB" altLang="en-US" sz="2000" b="1">
                <a:latin typeface="Arial" charset="0"/>
              </a:rPr>
              <a:t>AB  3</a:t>
            </a:r>
          </a:p>
          <a:p>
            <a:pPr eaLnBrk="1" hangingPunct="1"/>
            <a:r>
              <a:rPr lang="en-GB" altLang="en-US" sz="2000" b="1">
                <a:latin typeface="Arial" charset="0"/>
              </a:rPr>
              <a:t>CD  4 </a:t>
            </a:r>
          </a:p>
          <a:p>
            <a:pPr eaLnBrk="1" hangingPunct="1"/>
            <a:r>
              <a:rPr lang="en-GB" altLang="en-US" sz="2000" b="1">
                <a:solidFill>
                  <a:srgbClr val="FF0000"/>
                </a:solidFill>
                <a:latin typeface="Arial" charset="0"/>
              </a:rPr>
              <a:t>AE  4</a:t>
            </a:r>
          </a:p>
          <a:p>
            <a:pPr eaLnBrk="1" hangingPunct="1"/>
            <a:endParaRPr lang="en-GB" altLang="en-US" sz="2000" b="1">
              <a:latin typeface="Arial" charset="0"/>
            </a:endParaRPr>
          </a:p>
          <a:p>
            <a:pPr eaLnBrk="1" hangingPunct="1"/>
            <a:endParaRPr lang="en-GB" altLang="en-US" sz="2000">
              <a:latin typeface="Arial" charset="0"/>
            </a:endParaRPr>
          </a:p>
          <a:p>
            <a:pPr eaLnBrk="1" hangingPunct="1"/>
            <a:endParaRPr lang="en-US" altLang="en-US" sz="2000">
              <a:latin typeface="Arial" charset="0"/>
            </a:endParaRPr>
          </a:p>
        </p:txBody>
      </p:sp>
      <p:sp>
        <p:nvSpPr>
          <p:cNvPr id="22531" name="Text Box 3"/>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grpSp>
        <p:nvGrpSpPr>
          <p:cNvPr id="22532" name="Group 34"/>
          <p:cNvGrpSpPr>
            <a:grpSpLocks/>
          </p:cNvGrpSpPr>
          <p:nvPr/>
        </p:nvGrpSpPr>
        <p:grpSpPr bwMode="auto">
          <a:xfrm>
            <a:off x="468313" y="1700213"/>
            <a:ext cx="5486400" cy="4648200"/>
            <a:chOff x="295" y="1071"/>
            <a:chExt cx="3456" cy="2928"/>
          </a:xfrm>
        </p:grpSpPr>
        <p:grpSp>
          <p:nvGrpSpPr>
            <p:cNvPr id="22534" name="Group 4"/>
            <p:cNvGrpSpPr>
              <a:grpSpLocks/>
            </p:cNvGrpSpPr>
            <p:nvPr/>
          </p:nvGrpSpPr>
          <p:grpSpPr bwMode="auto">
            <a:xfrm>
              <a:off x="295" y="1071"/>
              <a:ext cx="3456" cy="2928"/>
              <a:chOff x="295" y="1071"/>
              <a:chExt cx="3456" cy="2928"/>
            </a:xfrm>
          </p:grpSpPr>
          <p:sp>
            <p:nvSpPr>
              <p:cNvPr id="22536" name="Line 5"/>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2537" name="Group 6"/>
              <p:cNvGrpSpPr>
                <a:grpSpLocks/>
              </p:cNvGrpSpPr>
              <p:nvPr/>
            </p:nvGrpSpPr>
            <p:grpSpPr bwMode="auto">
              <a:xfrm>
                <a:off x="295" y="1071"/>
                <a:ext cx="3456" cy="2928"/>
                <a:chOff x="295" y="1071"/>
                <a:chExt cx="3456" cy="2928"/>
              </a:xfrm>
            </p:grpSpPr>
            <p:sp>
              <p:nvSpPr>
                <p:cNvPr id="22539" name="Line 7"/>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0" name="Line 8"/>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1" name="Line 9"/>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2" name="Line 10"/>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3" name="Line 11"/>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4" name="Line 12"/>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5" name="Line 13"/>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6" name="Line 14"/>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7" name="Line 15"/>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2548" name="Text Box 16"/>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2549" name="Text Box 17"/>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2550" name="Text Box 18"/>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2551" name="Text Box 19"/>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2552" name="Text Box 20"/>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2553" name="Text Box 21"/>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2554" name="Text Box 22"/>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2555" name="Text Box 23"/>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2556" name="Text Box 24"/>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2557" name="Text Box 25"/>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2558" name="Text Box 26"/>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2559" name="Text Box 27"/>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2560" name="Text Box 28"/>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2561" name="Text Box 29"/>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2562" name="Text Box 30"/>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2563" name="Text Box 31"/>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2538" name="Line 32"/>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2535" name="Line 33"/>
            <p:cNvSpPr>
              <a:spLocks noChangeShapeType="1"/>
            </p:cNvSpPr>
            <p:nvPr/>
          </p:nvSpPr>
          <p:spPr bwMode="auto">
            <a:xfrm>
              <a:off x="2744" y="1344"/>
              <a:ext cx="726" cy="113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0755" name="Line 35"/>
          <p:cNvSpPr>
            <a:spLocks noChangeShapeType="1"/>
          </p:cNvSpPr>
          <p:nvPr/>
        </p:nvSpPr>
        <p:spPr bwMode="auto">
          <a:xfrm>
            <a:off x="900113" y="3860800"/>
            <a:ext cx="2159000" cy="19446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387984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5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1863" y="1125538"/>
            <a:ext cx="28813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buFont typeface="Verdana" pitchFamily="34" charset="0"/>
              <a:buNone/>
            </a:pPr>
            <a:r>
              <a:rPr lang="en-US" altLang="en-US" sz="2000">
                <a:latin typeface="Arial" charset="0"/>
              </a:rPr>
              <a:t>Select the next shortest</a:t>
            </a:r>
          </a:p>
          <a:p>
            <a:pPr>
              <a:buFont typeface="Verdana" pitchFamily="34" charset="0"/>
              <a:buNone/>
            </a:pPr>
            <a:r>
              <a:rPr lang="en-US" altLang="en-US" sz="2000">
                <a:latin typeface="Arial" charset="0"/>
              </a:rPr>
              <a:t>edge which does not</a:t>
            </a:r>
          </a:p>
          <a:p>
            <a:pPr>
              <a:buFont typeface="Verdana" pitchFamily="34" charset="0"/>
              <a:buNone/>
            </a:pPr>
            <a:r>
              <a:rPr lang="en-US" altLang="en-US" sz="2000">
                <a:latin typeface="Arial" charset="0"/>
              </a:rPr>
              <a:t>create a cycle</a:t>
            </a:r>
          </a:p>
          <a:p>
            <a:pPr eaLnBrk="1" hangingPunct="1"/>
            <a:endParaRPr lang="en-GB" altLang="en-US" sz="2000">
              <a:latin typeface="Arial" charset="0"/>
            </a:endParaRPr>
          </a:p>
          <a:p>
            <a:pPr eaLnBrk="1" hangingPunct="1"/>
            <a:r>
              <a:rPr lang="en-GB" altLang="en-US" sz="2000" b="1">
                <a:latin typeface="Arial" charset="0"/>
              </a:rPr>
              <a:t>ED  2</a:t>
            </a:r>
          </a:p>
          <a:p>
            <a:pPr eaLnBrk="1" hangingPunct="1"/>
            <a:r>
              <a:rPr lang="en-GB" altLang="en-US" sz="2000" b="1">
                <a:latin typeface="Arial" charset="0"/>
              </a:rPr>
              <a:t>AB  3</a:t>
            </a:r>
          </a:p>
          <a:p>
            <a:pPr eaLnBrk="1" hangingPunct="1"/>
            <a:r>
              <a:rPr lang="en-GB" altLang="en-US" sz="2000" b="1">
                <a:latin typeface="Arial" charset="0"/>
              </a:rPr>
              <a:t>CD  4 </a:t>
            </a:r>
          </a:p>
          <a:p>
            <a:pPr eaLnBrk="1" hangingPunct="1"/>
            <a:r>
              <a:rPr lang="en-GB" altLang="en-US" sz="2000" b="1">
                <a:latin typeface="Arial" charset="0"/>
              </a:rPr>
              <a:t>AE  4</a:t>
            </a:r>
          </a:p>
          <a:p>
            <a:pPr eaLnBrk="1" hangingPunct="1"/>
            <a:r>
              <a:rPr lang="en-GB" altLang="en-US" sz="2000" b="1">
                <a:latin typeface="Arial" charset="0"/>
              </a:rPr>
              <a:t>BC  5 – forms a cycle</a:t>
            </a:r>
          </a:p>
          <a:p>
            <a:pPr eaLnBrk="1" hangingPunct="1"/>
            <a:r>
              <a:rPr lang="en-GB" altLang="en-US" sz="2000" b="1">
                <a:solidFill>
                  <a:srgbClr val="FF0000"/>
                </a:solidFill>
                <a:latin typeface="Arial" charset="0"/>
              </a:rPr>
              <a:t>EF  5</a:t>
            </a:r>
          </a:p>
          <a:p>
            <a:pPr eaLnBrk="1" hangingPunct="1"/>
            <a:endParaRPr lang="en-GB" altLang="en-US" sz="2000" b="1">
              <a:latin typeface="Arial" charset="0"/>
            </a:endParaRPr>
          </a:p>
          <a:p>
            <a:pPr eaLnBrk="1" hangingPunct="1"/>
            <a:endParaRPr lang="en-GB" altLang="en-US" sz="2000">
              <a:latin typeface="Arial" charset="0"/>
            </a:endParaRPr>
          </a:p>
          <a:p>
            <a:pPr eaLnBrk="1" hangingPunct="1"/>
            <a:endParaRPr lang="en-US" altLang="en-US" sz="2000">
              <a:latin typeface="Arial" charset="0"/>
            </a:endParaRPr>
          </a:p>
        </p:txBody>
      </p:sp>
      <p:sp>
        <p:nvSpPr>
          <p:cNvPr id="23555" name="Text Box 3"/>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grpSp>
        <p:nvGrpSpPr>
          <p:cNvPr id="23556" name="Group 36"/>
          <p:cNvGrpSpPr>
            <a:grpSpLocks/>
          </p:cNvGrpSpPr>
          <p:nvPr/>
        </p:nvGrpSpPr>
        <p:grpSpPr bwMode="auto">
          <a:xfrm>
            <a:off x="468313" y="1700213"/>
            <a:ext cx="5486400" cy="4648200"/>
            <a:chOff x="295" y="1071"/>
            <a:chExt cx="3456" cy="2928"/>
          </a:xfrm>
        </p:grpSpPr>
        <p:grpSp>
          <p:nvGrpSpPr>
            <p:cNvPr id="23558" name="Group 4"/>
            <p:cNvGrpSpPr>
              <a:grpSpLocks/>
            </p:cNvGrpSpPr>
            <p:nvPr/>
          </p:nvGrpSpPr>
          <p:grpSpPr bwMode="auto">
            <a:xfrm>
              <a:off x="295" y="1071"/>
              <a:ext cx="3456" cy="2928"/>
              <a:chOff x="295" y="1071"/>
              <a:chExt cx="3456" cy="2928"/>
            </a:xfrm>
          </p:grpSpPr>
          <p:grpSp>
            <p:nvGrpSpPr>
              <p:cNvPr id="23560" name="Group 5"/>
              <p:cNvGrpSpPr>
                <a:grpSpLocks/>
              </p:cNvGrpSpPr>
              <p:nvPr/>
            </p:nvGrpSpPr>
            <p:grpSpPr bwMode="auto">
              <a:xfrm>
                <a:off x="295" y="1071"/>
                <a:ext cx="3456" cy="2928"/>
                <a:chOff x="295" y="1071"/>
                <a:chExt cx="3456" cy="2928"/>
              </a:xfrm>
            </p:grpSpPr>
            <p:sp>
              <p:nvSpPr>
                <p:cNvPr id="23562" name="Line 6"/>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3563" name="Group 7"/>
                <p:cNvGrpSpPr>
                  <a:grpSpLocks/>
                </p:cNvGrpSpPr>
                <p:nvPr/>
              </p:nvGrpSpPr>
              <p:grpSpPr bwMode="auto">
                <a:xfrm>
                  <a:off x="295" y="1071"/>
                  <a:ext cx="3456" cy="2928"/>
                  <a:chOff x="295" y="1071"/>
                  <a:chExt cx="3456" cy="2928"/>
                </a:xfrm>
              </p:grpSpPr>
              <p:sp>
                <p:nvSpPr>
                  <p:cNvPr id="23565" name="Line 8"/>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66" name="Line 9"/>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67" name="Line 10"/>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68" name="Line 11"/>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69" name="Line 12"/>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70" name="Line 13"/>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71" name="Line 14"/>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72" name="Line 15"/>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73" name="Line 16"/>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3574" name="Text Box 17"/>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3575" name="Text Box 18"/>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3576" name="Text Box 19"/>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3577" name="Text Box 20"/>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3578" name="Text Box 21"/>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3579" name="Text Box 22"/>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3580" name="Text Box 23"/>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3581" name="Text Box 24"/>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3582" name="Text Box 25"/>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3583" name="Text Box 26"/>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3584" name="Text Box 27"/>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3585" name="Text Box 28"/>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3586" name="Text Box 29"/>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3587" name="Text Box 30"/>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3588" name="Text Box 31"/>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3589" name="Text Box 32"/>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3564" name="Line 33"/>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3561" name="Line 34"/>
              <p:cNvSpPr>
                <a:spLocks noChangeShapeType="1"/>
              </p:cNvSpPr>
              <p:nvPr/>
            </p:nvSpPr>
            <p:spPr bwMode="auto">
              <a:xfrm>
                <a:off x="2744" y="1344"/>
                <a:ext cx="726" cy="113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3559" name="Line 35"/>
            <p:cNvSpPr>
              <a:spLocks noChangeShapeType="1"/>
            </p:cNvSpPr>
            <p:nvPr/>
          </p:nvSpPr>
          <p:spPr bwMode="auto">
            <a:xfrm>
              <a:off x="567" y="2432"/>
              <a:ext cx="1360" cy="12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1781" name="Line 37"/>
          <p:cNvSpPr>
            <a:spLocks noChangeShapeType="1"/>
          </p:cNvSpPr>
          <p:nvPr/>
        </p:nvSpPr>
        <p:spPr bwMode="auto">
          <a:xfrm flipH="1">
            <a:off x="3059113" y="3933825"/>
            <a:ext cx="288925" cy="18716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410788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8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11863" y="1125538"/>
            <a:ext cx="28813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buFont typeface="Times New Roman" pitchFamily="18" charset="0"/>
              <a:buNone/>
            </a:pPr>
            <a:r>
              <a:rPr lang="en-US" altLang="en-US" sz="2000">
                <a:latin typeface="Arial" charset="0"/>
              </a:rPr>
              <a:t>All vertices have been</a:t>
            </a:r>
          </a:p>
          <a:p>
            <a:pPr>
              <a:buFont typeface="Times New Roman" pitchFamily="18" charset="0"/>
              <a:buNone/>
            </a:pPr>
            <a:r>
              <a:rPr lang="en-US" altLang="en-US" sz="2000">
                <a:latin typeface="Arial" charset="0"/>
              </a:rPr>
              <a:t>connected.</a:t>
            </a:r>
          </a:p>
          <a:p>
            <a:pPr>
              <a:buFont typeface="Times New Roman" pitchFamily="18" charset="0"/>
              <a:buNone/>
            </a:pPr>
            <a:endParaRPr lang="en-GB" altLang="en-US" sz="2000">
              <a:latin typeface="Arial" charset="0"/>
            </a:endParaRPr>
          </a:p>
          <a:p>
            <a:pPr>
              <a:buFont typeface="Times New Roman" pitchFamily="18" charset="0"/>
              <a:buNone/>
            </a:pPr>
            <a:r>
              <a:rPr lang="en-GB" altLang="en-US" sz="2000">
                <a:latin typeface="Arial" charset="0"/>
              </a:rPr>
              <a:t>The solution is</a:t>
            </a:r>
            <a:endParaRPr lang="en-US" altLang="en-US" sz="2000">
              <a:latin typeface="Arial" charset="0"/>
            </a:endParaRPr>
          </a:p>
          <a:p>
            <a:pPr>
              <a:buFont typeface="Verdana" pitchFamily="34" charset="0"/>
              <a:buNone/>
            </a:pPr>
            <a:endParaRPr lang="en-GB" altLang="en-US" sz="2000">
              <a:latin typeface="Arial" charset="0"/>
            </a:endParaRPr>
          </a:p>
          <a:p>
            <a:pPr eaLnBrk="1" hangingPunct="1"/>
            <a:r>
              <a:rPr lang="en-GB" altLang="en-US" sz="2000" b="1">
                <a:latin typeface="Arial" charset="0"/>
              </a:rPr>
              <a:t>ED  2</a:t>
            </a:r>
          </a:p>
          <a:p>
            <a:pPr eaLnBrk="1" hangingPunct="1"/>
            <a:r>
              <a:rPr lang="en-GB" altLang="en-US" sz="2000" b="1">
                <a:latin typeface="Arial" charset="0"/>
              </a:rPr>
              <a:t>AB  3</a:t>
            </a:r>
          </a:p>
          <a:p>
            <a:pPr eaLnBrk="1" hangingPunct="1"/>
            <a:r>
              <a:rPr lang="en-GB" altLang="en-US" sz="2000" b="1">
                <a:latin typeface="Arial" charset="0"/>
              </a:rPr>
              <a:t>CD  4 </a:t>
            </a:r>
          </a:p>
          <a:p>
            <a:pPr eaLnBrk="1" hangingPunct="1"/>
            <a:r>
              <a:rPr lang="en-GB" altLang="en-US" sz="2000" b="1">
                <a:latin typeface="Arial" charset="0"/>
              </a:rPr>
              <a:t>AE  4</a:t>
            </a:r>
          </a:p>
          <a:p>
            <a:pPr eaLnBrk="1" hangingPunct="1"/>
            <a:r>
              <a:rPr lang="en-GB" altLang="en-US" sz="2000" b="1">
                <a:latin typeface="Arial" charset="0"/>
              </a:rPr>
              <a:t>EF  5</a:t>
            </a:r>
          </a:p>
          <a:p>
            <a:pPr eaLnBrk="1" hangingPunct="1"/>
            <a:endParaRPr lang="en-GB" altLang="en-US" sz="2000" b="1">
              <a:latin typeface="Arial" charset="0"/>
            </a:endParaRPr>
          </a:p>
          <a:p>
            <a:pPr eaLnBrk="1" hangingPunct="1"/>
            <a:endParaRPr lang="en-GB" altLang="en-US" sz="2000">
              <a:latin typeface="Arial" charset="0"/>
            </a:endParaRPr>
          </a:p>
          <a:p>
            <a:pPr eaLnBrk="1" hangingPunct="1"/>
            <a:r>
              <a:rPr lang="en-GB" altLang="en-US" sz="2000">
                <a:latin typeface="Arial" charset="0"/>
              </a:rPr>
              <a:t>Total weight of tree: 18</a:t>
            </a:r>
          </a:p>
          <a:p>
            <a:pPr eaLnBrk="1" hangingPunct="1"/>
            <a:endParaRPr lang="en-US" altLang="en-US" sz="2000">
              <a:latin typeface="Arial" charset="0"/>
            </a:endParaRPr>
          </a:p>
        </p:txBody>
      </p:sp>
      <p:sp>
        <p:nvSpPr>
          <p:cNvPr id="24579" name="Text Box 3"/>
          <p:cNvSpPr txBox="1">
            <a:spLocks noChangeArrowheads="1"/>
          </p:cNvSpPr>
          <p:nvPr/>
        </p:nvSpPr>
        <p:spPr bwMode="auto">
          <a:xfrm>
            <a:off x="827088"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b="1">
                <a:latin typeface="Arial" charset="0"/>
              </a:rPr>
              <a:t>Kruskal’s Algorithm</a:t>
            </a:r>
            <a:endParaRPr lang="en-US" altLang="en-US" b="1">
              <a:latin typeface="Arial" charset="0"/>
            </a:endParaRPr>
          </a:p>
        </p:txBody>
      </p:sp>
      <p:grpSp>
        <p:nvGrpSpPr>
          <p:cNvPr id="24580" name="Group 38"/>
          <p:cNvGrpSpPr>
            <a:grpSpLocks/>
          </p:cNvGrpSpPr>
          <p:nvPr/>
        </p:nvGrpSpPr>
        <p:grpSpPr bwMode="auto">
          <a:xfrm>
            <a:off x="468313" y="1700213"/>
            <a:ext cx="5486400" cy="4648200"/>
            <a:chOff x="295" y="1071"/>
            <a:chExt cx="3456" cy="2928"/>
          </a:xfrm>
        </p:grpSpPr>
        <p:grpSp>
          <p:nvGrpSpPr>
            <p:cNvPr id="24581" name="Group 4"/>
            <p:cNvGrpSpPr>
              <a:grpSpLocks/>
            </p:cNvGrpSpPr>
            <p:nvPr/>
          </p:nvGrpSpPr>
          <p:grpSpPr bwMode="auto">
            <a:xfrm>
              <a:off x="295" y="1071"/>
              <a:ext cx="3456" cy="2928"/>
              <a:chOff x="295" y="1071"/>
              <a:chExt cx="3456" cy="2928"/>
            </a:xfrm>
          </p:grpSpPr>
          <p:grpSp>
            <p:nvGrpSpPr>
              <p:cNvPr id="24583" name="Group 5"/>
              <p:cNvGrpSpPr>
                <a:grpSpLocks/>
              </p:cNvGrpSpPr>
              <p:nvPr/>
            </p:nvGrpSpPr>
            <p:grpSpPr bwMode="auto">
              <a:xfrm>
                <a:off x="295" y="1071"/>
                <a:ext cx="3456" cy="2928"/>
                <a:chOff x="295" y="1071"/>
                <a:chExt cx="3456" cy="2928"/>
              </a:xfrm>
            </p:grpSpPr>
            <p:grpSp>
              <p:nvGrpSpPr>
                <p:cNvPr id="24585" name="Group 6"/>
                <p:cNvGrpSpPr>
                  <a:grpSpLocks/>
                </p:cNvGrpSpPr>
                <p:nvPr/>
              </p:nvGrpSpPr>
              <p:grpSpPr bwMode="auto">
                <a:xfrm>
                  <a:off x="295" y="1071"/>
                  <a:ext cx="3456" cy="2928"/>
                  <a:chOff x="295" y="1071"/>
                  <a:chExt cx="3456" cy="2928"/>
                </a:xfrm>
              </p:grpSpPr>
              <p:sp>
                <p:nvSpPr>
                  <p:cNvPr id="24587" name="Line 7"/>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nvGrpSpPr>
                  <p:cNvPr id="24588" name="Group 8"/>
                  <p:cNvGrpSpPr>
                    <a:grpSpLocks/>
                  </p:cNvGrpSpPr>
                  <p:nvPr/>
                </p:nvGrpSpPr>
                <p:grpSpPr bwMode="auto">
                  <a:xfrm>
                    <a:off x="295" y="1071"/>
                    <a:ext cx="3456" cy="2928"/>
                    <a:chOff x="295" y="1071"/>
                    <a:chExt cx="3456" cy="2928"/>
                  </a:xfrm>
                </p:grpSpPr>
                <p:sp>
                  <p:nvSpPr>
                    <p:cNvPr id="24590" name="Line 9"/>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1" name="Line 10"/>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2" name="Line 11"/>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3" name="Line 12"/>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4" name="Line 13"/>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5" name="Line 14"/>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6" name="Line 15"/>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7" name="Line 16"/>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8" name="Line 17"/>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4599" name="Text Box 18"/>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4600" name="Text Box 19"/>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4601" name="Text Box 20"/>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4602" name="Text Box 21"/>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4603" name="Text Box 22"/>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4604" name="Text Box 23"/>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4605" name="Text Box 24"/>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4606" name="Text Box 25"/>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4607" name="Text Box 26"/>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4608" name="Text Box 27"/>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4609" name="Text Box 28"/>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4610" name="Text Box 29"/>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4611" name="Text Box 30"/>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4612" name="Text Box 31"/>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4613" name="Text Box 32"/>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4614" name="Text Box 33"/>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4589" name="Line 34"/>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4586" name="Line 35"/>
                <p:cNvSpPr>
                  <a:spLocks noChangeShapeType="1"/>
                </p:cNvSpPr>
                <p:nvPr/>
              </p:nvSpPr>
              <p:spPr bwMode="auto">
                <a:xfrm>
                  <a:off x="2744" y="1344"/>
                  <a:ext cx="726" cy="113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4584" name="Line 36"/>
              <p:cNvSpPr>
                <a:spLocks noChangeShapeType="1"/>
              </p:cNvSpPr>
              <p:nvPr/>
            </p:nvSpPr>
            <p:spPr bwMode="auto">
              <a:xfrm>
                <a:off x="567" y="2432"/>
                <a:ext cx="1360" cy="12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4582" name="Line 37"/>
            <p:cNvSpPr>
              <a:spLocks noChangeShapeType="1"/>
            </p:cNvSpPr>
            <p:nvPr/>
          </p:nvSpPr>
          <p:spPr bwMode="auto">
            <a:xfrm flipH="1">
              <a:off x="1927" y="2478"/>
              <a:ext cx="182" cy="117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AU"/>
            </a:p>
          </p:txBody>
        </p:sp>
      </p:grpSp>
    </p:spTree>
    <p:extLst>
      <p:ext uri="{BB962C8B-B14F-4D97-AF65-F5344CB8AC3E}">
        <p14:creationId xmlns:p14="http://schemas.microsoft.com/office/powerpoint/2010/main" val="275256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Kruskal’s</a:t>
            </a:r>
            <a:r>
              <a:rPr lang="en-US" dirty="0" smtClean="0"/>
              <a:t> Algorithm</a:t>
            </a:r>
            <a:endParaRPr lang="en-US" dirty="0"/>
          </a:p>
        </p:txBody>
      </p:sp>
      <p:sp>
        <p:nvSpPr>
          <p:cNvPr id="3" name="Content Placeholder 2"/>
          <p:cNvSpPr>
            <a:spLocks noGrp="1"/>
          </p:cNvSpPr>
          <p:nvPr>
            <p:ph idx="1"/>
          </p:nvPr>
        </p:nvSpPr>
        <p:spPr/>
        <p:txBody>
          <a:bodyPr/>
          <a:lstStyle/>
          <a:p>
            <a:pPr>
              <a:buNone/>
            </a:pPr>
            <a:r>
              <a:rPr lang="en-US" dirty="0" smtClean="0"/>
              <a:t>Important notes:</a:t>
            </a:r>
          </a:p>
          <a:p>
            <a:r>
              <a:rPr lang="en-US" dirty="0" smtClean="0"/>
              <a:t>The graph given should be a tree</a:t>
            </a:r>
          </a:p>
          <a:p>
            <a:pPr lvl="1"/>
            <a:r>
              <a:rPr lang="en-US" dirty="0" smtClean="0"/>
              <a:t>Remove all loops (if any)</a:t>
            </a:r>
          </a:p>
          <a:p>
            <a:pPr lvl="1"/>
            <a:r>
              <a:rPr lang="en-US" dirty="0" smtClean="0"/>
              <a:t>Remove all parallel edges</a:t>
            </a:r>
          </a:p>
          <a:p>
            <a:pPr lvl="2"/>
            <a:r>
              <a:rPr lang="en-US" dirty="0" smtClean="0"/>
              <a:t>keep the one which has the least weight associated and remove all others</a:t>
            </a:r>
          </a:p>
          <a:p>
            <a:pPr>
              <a:buNone/>
            </a:pPr>
            <a:endParaRPr lang="en-US" dirty="0"/>
          </a:p>
        </p:txBody>
      </p:sp>
    </p:spTree>
    <p:extLst>
      <p:ext uri="{BB962C8B-B14F-4D97-AF65-F5344CB8AC3E}">
        <p14:creationId xmlns:p14="http://schemas.microsoft.com/office/powerpoint/2010/main" val="625771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5058" name="Picture 2"/>
          <p:cNvPicPr>
            <a:picLocks noChangeAspect="1" noChangeArrowheads="1"/>
          </p:cNvPicPr>
          <p:nvPr/>
        </p:nvPicPr>
        <p:blipFill>
          <a:blip r:embed="rId2"/>
          <a:srcRect l="31040" t="23958" r="32064" b="36458"/>
          <a:stretch>
            <a:fillRect/>
          </a:stretch>
        </p:blipFill>
        <p:spPr bwMode="auto">
          <a:xfrm>
            <a:off x="1143000" y="1676400"/>
            <a:ext cx="6948237" cy="4191000"/>
          </a:xfrm>
          <a:prstGeom prst="rect">
            <a:avLst/>
          </a:prstGeom>
          <a:noFill/>
          <a:ln w="9525">
            <a:noFill/>
            <a:miter lim="800000"/>
            <a:headEnd/>
            <a:tailEnd/>
          </a:ln>
          <a:effectLst/>
        </p:spPr>
      </p:pic>
    </p:spTree>
    <p:extLst>
      <p:ext uri="{BB962C8B-B14F-4D97-AF65-F5344CB8AC3E}">
        <p14:creationId xmlns:p14="http://schemas.microsoft.com/office/powerpoint/2010/main" val="6583581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Remove all loops and parallel edges</a:t>
            </a:r>
            <a:endParaRPr lang="en-US" dirty="0"/>
          </a:p>
        </p:txBody>
      </p:sp>
      <p:pic>
        <p:nvPicPr>
          <p:cNvPr id="46083" name="Picture 3"/>
          <p:cNvPicPr>
            <a:picLocks noChangeAspect="1" noChangeArrowheads="1"/>
          </p:cNvPicPr>
          <p:nvPr/>
        </p:nvPicPr>
        <p:blipFill>
          <a:blip r:embed="rId2"/>
          <a:srcRect l="30673" t="13542" r="33602" b="45833"/>
          <a:stretch>
            <a:fillRect/>
          </a:stretch>
        </p:blipFill>
        <p:spPr bwMode="auto">
          <a:xfrm>
            <a:off x="0" y="2133600"/>
            <a:ext cx="4648200" cy="2971800"/>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l="30673" t="65625" r="33602" b="6250"/>
          <a:stretch>
            <a:fillRect/>
          </a:stretch>
        </p:blipFill>
        <p:spPr bwMode="auto">
          <a:xfrm>
            <a:off x="4114800" y="4343400"/>
            <a:ext cx="4648200" cy="2057400"/>
          </a:xfrm>
          <a:prstGeom prst="rect">
            <a:avLst/>
          </a:prstGeom>
          <a:noFill/>
          <a:ln w="9525">
            <a:noFill/>
            <a:miter lim="800000"/>
            <a:headEnd/>
            <a:tailEnd/>
          </a:ln>
          <a:effectLst/>
        </p:spPr>
      </p:pic>
      <p:sp>
        <p:nvSpPr>
          <p:cNvPr id="8" name="Down Arrow 7"/>
          <p:cNvSpPr/>
          <p:nvPr/>
        </p:nvSpPr>
        <p:spPr>
          <a:xfrm rot="19370744">
            <a:off x="3877267" y="4340786"/>
            <a:ext cx="739175" cy="72351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14621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Rooted Tree - Terminologies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125" y="1672431"/>
            <a:ext cx="790575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8607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Arrange all edges in their increasing order of weight</a:t>
            </a:r>
          </a:p>
          <a:p>
            <a:endParaRPr lang="en-US" dirty="0"/>
          </a:p>
        </p:txBody>
      </p:sp>
      <p:graphicFrame>
        <p:nvGraphicFramePr>
          <p:cNvPr id="4" name="Table 3"/>
          <p:cNvGraphicFramePr>
            <a:graphicFrameLocks noGrp="1"/>
          </p:cNvGraphicFramePr>
          <p:nvPr/>
        </p:nvGraphicFramePr>
        <p:xfrm>
          <a:off x="1066800" y="3048000"/>
          <a:ext cx="7238997" cy="1447800"/>
        </p:xfrm>
        <a:graphic>
          <a:graphicData uri="http://schemas.openxmlformats.org/drawingml/2006/table">
            <a:tbl>
              <a:tblPr firstRow="1" bandRow="1">
                <a:tableStyleId>{5C22544A-7EE6-4342-B048-85BDC9FD1C3A}</a:tableStyleId>
              </a:tblPr>
              <a:tblGrid>
                <a:gridCol w="804333">
                  <a:extLst>
                    <a:ext uri="{9D8B030D-6E8A-4147-A177-3AD203B41FA5}">
                      <a16:colId xmlns:a16="http://schemas.microsoft.com/office/drawing/2014/main" val="20000"/>
                    </a:ext>
                  </a:extLst>
                </a:gridCol>
                <a:gridCol w="804333">
                  <a:extLst>
                    <a:ext uri="{9D8B030D-6E8A-4147-A177-3AD203B41FA5}">
                      <a16:colId xmlns:a16="http://schemas.microsoft.com/office/drawing/2014/main" val="20001"/>
                    </a:ext>
                  </a:extLst>
                </a:gridCol>
                <a:gridCol w="804333">
                  <a:extLst>
                    <a:ext uri="{9D8B030D-6E8A-4147-A177-3AD203B41FA5}">
                      <a16:colId xmlns:a16="http://schemas.microsoft.com/office/drawing/2014/main" val="20002"/>
                    </a:ext>
                  </a:extLst>
                </a:gridCol>
                <a:gridCol w="804333">
                  <a:extLst>
                    <a:ext uri="{9D8B030D-6E8A-4147-A177-3AD203B41FA5}">
                      <a16:colId xmlns:a16="http://schemas.microsoft.com/office/drawing/2014/main" val="20003"/>
                    </a:ext>
                  </a:extLst>
                </a:gridCol>
                <a:gridCol w="804333">
                  <a:extLst>
                    <a:ext uri="{9D8B030D-6E8A-4147-A177-3AD203B41FA5}">
                      <a16:colId xmlns:a16="http://schemas.microsoft.com/office/drawing/2014/main" val="20004"/>
                    </a:ext>
                  </a:extLst>
                </a:gridCol>
                <a:gridCol w="804333">
                  <a:extLst>
                    <a:ext uri="{9D8B030D-6E8A-4147-A177-3AD203B41FA5}">
                      <a16:colId xmlns:a16="http://schemas.microsoft.com/office/drawing/2014/main" val="20005"/>
                    </a:ext>
                  </a:extLst>
                </a:gridCol>
                <a:gridCol w="804333">
                  <a:extLst>
                    <a:ext uri="{9D8B030D-6E8A-4147-A177-3AD203B41FA5}">
                      <a16:colId xmlns:a16="http://schemas.microsoft.com/office/drawing/2014/main" val="20006"/>
                    </a:ext>
                  </a:extLst>
                </a:gridCol>
                <a:gridCol w="804333">
                  <a:extLst>
                    <a:ext uri="{9D8B030D-6E8A-4147-A177-3AD203B41FA5}">
                      <a16:colId xmlns:a16="http://schemas.microsoft.com/office/drawing/2014/main" val="20007"/>
                    </a:ext>
                  </a:extLst>
                </a:gridCol>
                <a:gridCol w="804333">
                  <a:extLst>
                    <a:ext uri="{9D8B030D-6E8A-4147-A177-3AD203B41FA5}">
                      <a16:colId xmlns:a16="http://schemas.microsoft.com/office/drawing/2014/main" val="20008"/>
                    </a:ext>
                  </a:extLst>
                </a:gridCol>
              </a:tblGrid>
              <a:tr h="723900">
                <a:tc>
                  <a:txBody>
                    <a:bodyPr/>
                    <a:lstStyle/>
                    <a:p>
                      <a:pPr algn="ctr"/>
                      <a:r>
                        <a:rPr lang="en-US" sz="3200" dirty="0" smtClean="0"/>
                        <a:t>BD</a:t>
                      </a:r>
                      <a:endParaRPr lang="en-US" sz="3200" dirty="0"/>
                    </a:p>
                  </a:txBody>
                  <a:tcPr/>
                </a:tc>
                <a:tc>
                  <a:txBody>
                    <a:bodyPr/>
                    <a:lstStyle/>
                    <a:p>
                      <a:pPr algn="ctr"/>
                      <a:r>
                        <a:rPr lang="en-US" sz="3200" dirty="0" smtClean="0"/>
                        <a:t>DT</a:t>
                      </a:r>
                      <a:endParaRPr lang="en-US" sz="3200" dirty="0"/>
                    </a:p>
                  </a:txBody>
                  <a:tcPr/>
                </a:tc>
                <a:tc>
                  <a:txBody>
                    <a:bodyPr/>
                    <a:lstStyle/>
                    <a:p>
                      <a:pPr algn="ctr"/>
                      <a:r>
                        <a:rPr lang="en-US" sz="3200" dirty="0" smtClean="0"/>
                        <a:t>AC</a:t>
                      </a:r>
                      <a:endParaRPr lang="en-US" sz="3200" dirty="0"/>
                    </a:p>
                  </a:txBody>
                  <a:tcPr/>
                </a:tc>
                <a:tc>
                  <a:txBody>
                    <a:bodyPr/>
                    <a:lstStyle/>
                    <a:p>
                      <a:pPr algn="ctr"/>
                      <a:r>
                        <a:rPr lang="en-US" sz="3200" dirty="0" smtClean="0"/>
                        <a:t>CD</a:t>
                      </a:r>
                      <a:endParaRPr lang="en-US" sz="3200" dirty="0"/>
                    </a:p>
                  </a:txBody>
                  <a:tcPr/>
                </a:tc>
                <a:tc>
                  <a:txBody>
                    <a:bodyPr/>
                    <a:lstStyle/>
                    <a:p>
                      <a:pPr algn="ctr"/>
                      <a:r>
                        <a:rPr lang="en-US" sz="3200" dirty="0" smtClean="0"/>
                        <a:t>CB</a:t>
                      </a:r>
                      <a:endParaRPr lang="en-US" sz="3200" dirty="0"/>
                    </a:p>
                  </a:txBody>
                  <a:tcPr/>
                </a:tc>
                <a:tc>
                  <a:txBody>
                    <a:bodyPr/>
                    <a:lstStyle/>
                    <a:p>
                      <a:pPr algn="ctr"/>
                      <a:r>
                        <a:rPr lang="en-US" sz="3200" dirty="0" smtClean="0"/>
                        <a:t>BT</a:t>
                      </a:r>
                      <a:endParaRPr lang="en-US" sz="3200" dirty="0"/>
                    </a:p>
                  </a:txBody>
                  <a:tcPr/>
                </a:tc>
                <a:tc>
                  <a:txBody>
                    <a:bodyPr/>
                    <a:lstStyle/>
                    <a:p>
                      <a:pPr algn="ctr"/>
                      <a:r>
                        <a:rPr lang="en-US" sz="3200" dirty="0" smtClean="0"/>
                        <a:t>AB</a:t>
                      </a:r>
                      <a:endParaRPr lang="en-US" sz="3200" dirty="0"/>
                    </a:p>
                  </a:txBody>
                  <a:tcPr/>
                </a:tc>
                <a:tc>
                  <a:txBody>
                    <a:bodyPr/>
                    <a:lstStyle/>
                    <a:p>
                      <a:pPr algn="ctr"/>
                      <a:r>
                        <a:rPr lang="en-US" sz="3200" dirty="0" smtClean="0"/>
                        <a:t>SA</a:t>
                      </a:r>
                      <a:endParaRPr lang="en-US" sz="3200" dirty="0"/>
                    </a:p>
                  </a:txBody>
                  <a:tcPr/>
                </a:tc>
                <a:tc>
                  <a:txBody>
                    <a:bodyPr/>
                    <a:lstStyle/>
                    <a:p>
                      <a:pPr algn="ctr"/>
                      <a:r>
                        <a:rPr lang="en-US" sz="3200" dirty="0" smtClean="0"/>
                        <a:t>SC</a:t>
                      </a:r>
                      <a:endParaRPr lang="en-US" sz="3200" dirty="0"/>
                    </a:p>
                  </a:txBody>
                  <a:tcPr/>
                </a:tc>
                <a:extLst>
                  <a:ext uri="{0D108BD9-81ED-4DB2-BD59-A6C34878D82A}">
                    <a16:rowId xmlns:a16="http://schemas.microsoft.com/office/drawing/2014/main" val="10000"/>
                  </a:ext>
                </a:extLst>
              </a:tr>
              <a:tr h="723900">
                <a:tc>
                  <a:txBody>
                    <a:bodyPr/>
                    <a:lstStyle/>
                    <a:p>
                      <a:pPr algn="ctr"/>
                      <a:r>
                        <a:rPr lang="en-US" sz="3200" dirty="0" smtClean="0"/>
                        <a:t>2</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4</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6</a:t>
                      </a:r>
                      <a:endParaRPr lang="en-US" sz="3200" dirty="0"/>
                    </a:p>
                  </a:txBody>
                  <a:tcPr/>
                </a:tc>
                <a:tc>
                  <a:txBody>
                    <a:bodyPr/>
                    <a:lstStyle/>
                    <a:p>
                      <a:pPr algn="ctr"/>
                      <a:r>
                        <a:rPr lang="en-US" sz="3200" dirty="0" smtClean="0"/>
                        <a:t>7</a:t>
                      </a:r>
                      <a:endParaRPr lang="en-US" sz="3200" dirty="0"/>
                    </a:p>
                  </a:txBody>
                  <a:tcPr/>
                </a:tc>
                <a:tc>
                  <a:txBody>
                    <a:bodyPr/>
                    <a:lstStyle/>
                    <a:p>
                      <a:pPr algn="ctr"/>
                      <a:r>
                        <a:rPr lang="en-US" sz="3200" dirty="0" smtClean="0"/>
                        <a:t>8</a:t>
                      </a:r>
                      <a:endParaRPr lang="en-US" sz="3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43556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Add the edge which has the least </a:t>
            </a:r>
            <a:r>
              <a:rPr lang="en-US" dirty="0" err="1" smtClean="0"/>
              <a:t>weightage</a:t>
            </a:r>
            <a:endParaRPr lang="en-US" dirty="0" smtClean="0"/>
          </a:p>
          <a:p>
            <a:endParaRPr lang="en-US" dirty="0" smtClean="0"/>
          </a:p>
          <a:p>
            <a:endParaRPr lang="en-US" dirty="0"/>
          </a:p>
        </p:txBody>
      </p:sp>
      <p:pic>
        <p:nvPicPr>
          <p:cNvPr id="47106" name="Picture 2"/>
          <p:cNvPicPr>
            <a:picLocks noChangeAspect="1" noChangeArrowheads="1"/>
          </p:cNvPicPr>
          <p:nvPr/>
        </p:nvPicPr>
        <p:blipFill>
          <a:blip r:embed="rId2"/>
          <a:srcRect l="31625" t="64583" r="34407" b="9375"/>
          <a:stretch>
            <a:fillRect/>
          </a:stretch>
        </p:blipFill>
        <p:spPr bwMode="auto">
          <a:xfrm>
            <a:off x="4495800" y="4343400"/>
            <a:ext cx="4419600" cy="1905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1625" t="11458" r="34407" b="61459"/>
          <a:stretch>
            <a:fillRect/>
          </a:stretch>
        </p:blipFill>
        <p:spPr bwMode="auto">
          <a:xfrm>
            <a:off x="685800" y="2362200"/>
            <a:ext cx="4419600" cy="1981200"/>
          </a:xfrm>
          <a:prstGeom prst="rect">
            <a:avLst/>
          </a:prstGeom>
          <a:noFill/>
          <a:ln w="9525">
            <a:noFill/>
            <a:miter lim="800000"/>
            <a:headEnd/>
            <a:tailEnd/>
          </a:ln>
          <a:effectLst/>
        </p:spPr>
      </p:pic>
      <p:sp>
        <p:nvSpPr>
          <p:cNvPr id="6" name="Down Arrow 5"/>
          <p:cNvSpPr/>
          <p:nvPr/>
        </p:nvSpPr>
        <p:spPr>
          <a:xfrm rot="19370744">
            <a:off x="4450287" y="4056758"/>
            <a:ext cx="581972" cy="80188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p:cNvSpPr/>
          <p:nvPr/>
        </p:nvSpPr>
        <p:spPr>
          <a:xfrm>
            <a:off x="5410200" y="2362200"/>
            <a:ext cx="3048000" cy="1200329"/>
          </a:xfrm>
          <a:prstGeom prst="rect">
            <a:avLst/>
          </a:prstGeom>
        </p:spPr>
        <p:txBody>
          <a:bodyPr wrap="square">
            <a:spAutoFit/>
          </a:bodyPr>
          <a:lstStyle/>
          <a:p>
            <a:pPr algn="ctr"/>
            <a:r>
              <a:rPr lang="en-US" sz="2400" dirty="0" smtClean="0"/>
              <a:t>The least weight is 2 and edges involved are BD and DT</a:t>
            </a:r>
            <a:endParaRPr lang="en-US" sz="2400" dirty="0"/>
          </a:p>
        </p:txBody>
      </p:sp>
      <p:sp>
        <p:nvSpPr>
          <p:cNvPr id="8" name="Rectangle 7"/>
          <p:cNvSpPr/>
          <p:nvPr/>
        </p:nvSpPr>
        <p:spPr>
          <a:xfrm>
            <a:off x="1066800" y="4953000"/>
            <a:ext cx="3124200" cy="1200329"/>
          </a:xfrm>
          <a:prstGeom prst="rect">
            <a:avLst/>
          </a:prstGeom>
        </p:spPr>
        <p:txBody>
          <a:bodyPr wrap="square">
            <a:spAutoFit/>
          </a:bodyPr>
          <a:lstStyle/>
          <a:p>
            <a:pPr algn="ctr"/>
            <a:r>
              <a:rPr lang="en-US" sz="2400" dirty="0" smtClean="0"/>
              <a:t>Next weight is 3, and associated edges are AC and CD</a:t>
            </a:r>
            <a:endParaRPr lang="en-US" sz="2400" dirty="0"/>
          </a:p>
        </p:txBody>
      </p:sp>
    </p:spTree>
    <p:extLst>
      <p:ext uri="{BB962C8B-B14F-4D97-AF65-F5344CB8AC3E}">
        <p14:creationId xmlns:p14="http://schemas.microsoft.com/office/powerpoint/2010/main" val="25072801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8130" name="Picture 2"/>
          <p:cNvPicPr>
            <a:picLocks noChangeAspect="1" noChangeArrowheads="1"/>
          </p:cNvPicPr>
          <p:nvPr/>
        </p:nvPicPr>
        <p:blipFill>
          <a:blip r:embed="rId2"/>
          <a:srcRect l="31625" t="10417" r="34993" b="63541"/>
          <a:stretch>
            <a:fillRect/>
          </a:stretch>
        </p:blipFill>
        <p:spPr bwMode="auto">
          <a:xfrm>
            <a:off x="0" y="1524000"/>
            <a:ext cx="4343400" cy="1905000"/>
          </a:xfrm>
          <a:prstGeom prst="rect">
            <a:avLst/>
          </a:prstGeom>
          <a:noFill/>
          <a:ln w="9525">
            <a:noFill/>
            <a:miter lim="800000"/>
            <a:headEnd/>
            <a:tailEnd/>
          </a:ln>
          <a:effectLst/>
        </p:spPr>
      </p:pic>
      <p:sp>
        <p:nvSpPr>
          <p:cNvPr id="5" name="Rectangle 4"/>
          <p:cNvSpPr/>
          <p:nvPr/>
        </p:nvSpPr>
        <p:spPr>
          <a:xfrm>
            <a:off x="4267200" y="1524000"/>
            <a:ext cx="4572000" cy="1200329"/>
          </a:xfrm>
          <a:prstGeom prst="rect">
            <a:avLst/>
          </a:prstGeom>
        </p:spPr>
        <p:txBody>
          <a:bodyPr>
            <a:spAutoFit/>
          </a:bodyPr>
          <a:lstStyle/>
          <a:p>
            <a:pPr algn="ctr"/>
            <a:r>
              <a:rPr lang="en-US" sz="2400" dirty="0" smtClean="0"/>
              <a:t>Next weight is 4, and we observe that adding it will create a circuit in the graph. Thus, we ignore it.</a:t>
            </a:r>
            <a:endParaRPr lang="en-US" sz="2400" dirty="0"/>
          </a:p>
        </p:txBody>
      </p:sp>
      <p:sp>
        <p:nvSpPr>
          <p:cNvPr id="6" name="Rectangle 5"/>
          <p:cNvSpPr/>
          <p:nvPr/>
        </p:nvSpPr>
        <p:spPr>
          <a:xfrm>
            <a:off x="4267200" y="2895600"/>
            <a:ext cx="4572000" cy="1200329"/>
          </a:xfrm>
          <a:prstGeom prst="rect">
            <a:avLst/>
          </a:prstGeom>
        </p:spPr>
        <p:txBody>
          <a:bodyPr>
            <a:spAutoFit/>
          </a:bodyPr>
          <a:lstStyle/>
          <a:p>
            <a:pPr algn="ctr"/>
            <a:r>
              <a:rPr lang="en-US" sz="2400" dirty="0" smtClean="0"/>
              <a:t>We observe that edges with weight 5 and 6 also create circuits. We ignore them and move on.</a:t>
            </a:r>
            <a:endParaRPr lang="en-US" sz="2400" dirty="0"/>
          </a:p>
        </p:txBody>
      </p:sp>
      <p:pic>
        <p:nvPicPr>
          <p:cNvPr id="48131" name="Picture 3"/>
          <p:cNvPicPr>
            <a:picLocks noChangeAspect="1" noChangeArrowheads="1"/>
          </p:cNvPicPr>
          <p:nvPr/>
        </p:nvPicPr>
        <p:blipFill>
          <a:blip r:embed="rId3"/>
          <a:srcRect l="31625" t="30208" r="34407" b="41667"/>
          <a:stretch>
            <a:fillRect/>
          </a:stretch>
        </p:blipFill>
        <p:spPr bwMode="auto">
          <a:xfrm>
            <a:off x="76200" y="4343400"/>
            <a:ext cx="4419600" cy="2057400"/>
          </a:xfrm>
          <a:prstGeom prst="rect">
            <a:avLst/>
          </a:prstGeom>
          <a:noFill/>
          <a:ln w="9525">
            <a:noFill/>
            <a:miter lim="800000"/>
            <a:headEnd/>
            <a:tailEnd/>
          </a:ln>
          <a:effectLst/>
        </p:spPr>
      </p:pic>
      <p:sp>
        <p:nvSpPr>
          <p:cNvPr id="8" name="Rectangle 7"/>
          <p:cNvSpPr/>
          <p:nvPr/>
        </p:nvSpPr>
        <p:spPr>
          <a:xfrm>
            <a:off x="4419600" y="4461808"/>
            <a:ext cx="4572000" cy="1938992"/>
          </a:xfrm>
          <a:prstGeom prst="rect">
            <a:avLst/>
          </a:prstGeom>
        </p:spPr>
        <p:txBody>
          <a:bodyPr>
            <a:spAutoFit/>
          </a:bodyPr>
          <a:lstStyle/>
          <a:p>
            <a:pPr algn="ctr"/>
            <a:r>
              <a:rPr lang="en-US" sz="2400" dirty="0" smtClean="0"/>
              <a:t>Now we are left with only one node to be added. Between the two least weighted edges available 7 and 8, we shall add the edge with weight 7.</a:t>
            </a:r>
            <a:endParaRPr lang="en-US" sz="2400" dirty="0"/>
          </a:p>
        </p:txBody>
      </p:sp>
    </p:spTree>
    <p:extLst>
      <p:ext uri="{BB962C8B-B14F-4D97-AF65-F5344CB8AC3E}">
        <p14:creationId xmlns:p14="http://schemas.microsoft.com/office/powerpoint/2010/main" val="31095258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smtClean="0"/>
              <a:t>Now we have minimum spanning tree with total weight is 17.</a:t>
            </a:r>
            <a:endParaRPr lang="en-US" dirty="0"/>
          </a:p>
        </p:txBody>
      </p:sp>
      <p:pic>
        <p:nvPicPr>
          <p:cNvPr id="49154" name="Picture 2"/>
          <p:cNvPicPr>
            <a:picLocks noChangeAspect="1" noChangeArrowheads="1"/>
          </p:cNvPicPr>
          <p:nvPr/>
        </p:nvPicPr>
        <p:blipFill>
          <a:blip r:embed="rId2"/>
          <a:srcRect l="31625" t="37500" r="34407" b="36458"/>
          <a:stretch>
            <a:fillRect/>
          </a:stretch>
        </p:blipFill>
        <p:spPr bwMode="auto">
          <a:xfrm>
            <a:off x="838200" y="2590800"/>
            <a:ext cx="7424928" cy="3200400"/>
          </a:xfrm>
          <a:prstGeom prst="rect">
            <a:avLst/>
          </a:prstGeom>
          <a:noFill/>
          <a:ln w="9525">
            <a:noFill/>
            <a:miter lim="800000"/>
            <a:headEnd/>
            <a:tailEnd/>
          </a:ln>
          <a:effectLst/>
        </p:spPr>
      </p:pic>
    </p:spTree>
    <p:extLst>
      <p:ext uri="{BB962C8B-B14F-4D97-AF65-F5344CB8AC3E}">
        <p14:creationId xmlns:p14="http://schemas.microsoft.com/office/powerpoint/2010/main" val="19477840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l="32211" t="40625" r="44363" b="29167"/>
          <a:stretch>
            <a:fillRect/>
          </a:stretch>
        </p:blipFill>
        <p:spPr bwMode="auto">
          <a:xfrm>
            <a:off x="2362200" y="2514600"/>
            <a:ext cx="5236779" cy="379666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just">
              <a:buNone/>
            </a:pPr>
            <a:r>
              <a:rPr lang="en-US" dirty="0" smtClean="0"/>
              <a:t>Find the minimum spanning tree using </a:t>
            </a:r>
            <a:r>
              <a:rPr lang="en-US" dirty="0" err="1" smtClean="0"/>
              <a:t>Kraskal’s</a:t>
            </a:r>
            <a:r>
              <a:rPr lang="en-US" dirty="0" smtClean="0"/>
              <a:t> Algorithm and give the total weight for the minimum spanning tree.</a:t>
            </a:r>
            <a:endParaRPr lang="en-US" dirty="0"/>
          </a:p>
        </p:txBody>
      </p:sp>
    </p:spTree>
    <p:extLst>
      <p:ext uri="{BB962C8B-B14F-4D97-AF65-F5344CB8AC3E}">
        <p14:creationId xmlns:p14="http://schemas.microsoft.com/office/powerpoint/2010/main" val="21662209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5" name="Content Placeholder 4"/>
          <p:cNvSpPr>
            <a:spLocks noGrp="1"/>
          </p:cNvSpPr>
          <p:nvPr>
            <p:ph idx="1"/>
          </p:nvPr>
        </p:nvSpPr>
        <p:spPr/>
        <p:txBody>
          <a:bodyPr/>
          <a:lstStyle/>
          <a:p>
            <a:pPr>
              <a:buNone/>
            </a:pPr>
            <a:r>
              <a:rPr lang="en-US" dirty="0" smtClean="0"/>
              <a:t>Total weight is 14.</a:t>
            </a:r>
            <a:endParaRPr lang="en-US" dirty="0"/>
          </a:p>
        </p:txBody>
      </p:sp>
      <p:pic>
        <p:nvPicPr>
          <p:cNvPr id="51202" name="Picture 2"/>
          <p:cNvPicPr>
            <a:picLocks noChangeAspect="1" noChangeArrowheads="1"/>
          </p:cNvPicPr>
          <p:nvPr/>
        </p:nvPicPr>
        <p:blipFill>
          <a:blip r:embed="rId2"/>
          <a:srcRect l="62079" t="30208" r="13909" b="39584"/>
          <a:stretch>
            <a:fillRect/>
          </a:stretch>
        </p:blipFill>
        <p:spPr bwMode="auto">
          <a:xfrm>
            <a:off x="1219200" y="2209800"/>
            <a:ext cx="5602014" cy="3962400"/>
          </a:xfrm>
          <a:prstGeom prst="rect">
            <a:avLst/>
          </a:prstGeom>
          <a:noFill/>
          <a:ln w="9525">
            <a:noFill/>
            <a:miter lim="800000"/>
            <a:headEnd/>
            <a:tailEnd/>
          </a:ln>
          <a:effectLst/>
        </p:spPr>
      </p:pic>
    </p:spTree>
    <p:extLst>
      <p:ext uri="{BB962C8B-B14F-4D97-AF65-F5344CB8AC3E}">
        <p14:creationId xmlns:p14="http://schemas.microsoft.com/office/powerpoint/2010/main" val="1190737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just">
              <a:buNone/>
            </a:pPr>
            <a:r>
              <a:rPr lang="en-US" dirty="0" smtClean="0"/>
              <a:t>Find the minimum spanning tree using </a:t>
            </a:r>
            <a:r>
              <a:rPr lang="en-US" dirty="0" err="1" smtClean="0"/>
              <a:t>Kraskal’s</a:t>
            </a:r>
            <a:r>
              <a:rPr lang="en-US" dirty="0" smtClean="0"/>
              <a:t> Algorithm and give the total weight for the minimum spanning tree.</a:t>
            </a:r>
            <a:endParaRPr lang="en-US" dirty="0"/>
          </a:p>
        </p:txBody>
      </p:sp>
      <p:pic>
        <p:nvPicPr>
          <p:cNvPr id="52226" name="Picture 2"/>
          <p:cNvPicPr>
            <a:picLocks noChangeAspect="1" noChangeArrowheads="1"/>
          </p:cNvPicPr>
          <p:nvPr/>
        </p:nvPicPr>
        <p:blipFill>
          <a:blip r:embed="rId2"/>
          <a:srcRect l="29283" t="38542" r="36749" b="33333"/>
          <a:stretch>
            <a:fillRect/>
          </a:stretch>
        </p:blipFill>
        <p:spPr bwMode="auto">
          <a:xfrm>
            <a:off x="1295400" y="3276599"/>
            <a:ext cx="6781800" cy="3157045"/>
          </a:xfrm>
          <a:prstGeom prst="rect">
            <a:avLst/>
          </a:prstGeom>
          <a:noFill/>
          <a:ln w="9525">
            <a:noFill/>
            <a:miter lim="800000"/>
            <a:headEnd/>
            <a:tailEnd/>
          </a:ln>
          <a:effectLst/>
        </p:spPr>
      </p:pic>
    </p:spTree>
    <p:extLst>
      <p:ext uri="{BB962C8B-B14F-4D97-AF65-F5344CB8AC3E}">
        <p14:creationId xmlns:p14="http://schemas.microsoft.com/office/powerpoint/2010/main" val="807328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5" name="Content Placeholder 4"/>
          <p:cNvSpPr>
            <a:spLocks noGrp="1"/>
          </p:cNvSpPr>
          <p:nvPr>
            <p:ph idx="1"/>
          </p:nvPr>
        </p:nvSpPr>
        <p:spPr/>
        <p:txBody>
          <a:bodyPr/>
          <a:lstStyle/>
          <a:p>
            <a:pPr>
              <a:buNone/>
            </a:pPr>
            <a:r>
              <a:rPr lang="en-US" dirty="0" smtClean="0"/>
              <a:t>Total weight is 37.</a:t>
            </a:r>
            <a:endParaRPr lang="en-US" dirty="0"/>
          </a:p>
        </p:txBody>
      </p:sp>
      <p:pic>
        <p:nvPicPr>
          <p:cNvPr id="53250" name="Picture 2"/>
          <p:cNvPicPr>
            <a:picLocks noChangeAspect="1" noChangeArrowheads="1"/>
          </p:cNvPicPr>
          <p:nvPr/>
        </p:nvPicPr>
        <p:blipFill>
          <a:blip r:embed="rId2"/>
          <a:srcRect l="30454" t="37500" r="39092" b="36458"/>
          <a:stretch>
            <a:fillRect/>
          </a:stretch>
        </p:blipFill>
        <p:spPr bwMode="auto">
          <a:xfrm>
            <a:off x="914400" y="2362200"/>
            <a:ext cx="7607808" cy="3657600"/>
          </a:xfrm>
          <a:prstGeom prst="rect">
            <a:avLst/>
          </a:prstGeom>
          <a:noFill/>
          <a:ln w="9525">
            <a:noFill/>
            <a:miter lim="800000"/>
            <a:headEnd/>
            <a:tailEnd/>
          </a:ln>
          <a:effectLst/>
        </p:spPr>
      </p:pic>
    </p:spTree>
    <p:extLst>
      <p:ext uri="{BB962C8B-B14F-4D97-AF65-F5344CB8AC3E}">
        <p14:creationId xmlns:p14="http://schemas.microsoft.com/office/powerpoint/2010/main" val="5649057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0200" y="2438400"/>
            <a:ext cx="4366789" cy="1920409"/>
          </a:xfrm>
          <a:prstGeom prst="rect">
            <a:avLst/>
          </a:prstGeom>
        </p:spPr>
      </p:pic>
      <p:sp>
        <p:nvSpPr>
          <p:cNvPr id="4" name="TextBox 3"/>
          <p:cNvSpPr txBox="1"/>
          <p:nvPr/>
        </p:nvSpPr>
        <p:spPr>
          <a:xfrm flipH="1">
            <a:off x="4465319" y="381000"/>
            <a:ext cx="2849881" cy="707886"/>
          </a:xfrm>
          <a:prstGeom prst="rect">
            <a:avLst/>
          </a:prstGeom>
          <a:noFill/>
        </p:spPr>
        <p:txBody>
          <a:bodyPr wrap="square" rtlCol="0">
            <a:spAutoFit/>
          </a:bodyPr>
          <a:lstStyle/>
          <a:p>
            <a:r>
              <a:rPr lang="en-MY" sz="4000" dirty="0" smtClean="0"/>
              <a:t>Exercise</a:t>
            </a:r>
            <a:endParaRPr lang="en-MY" sz="4000" dirty="0"/>
          </a:p>
        </p:txBody>
      </p:sp>
      <p:sp>
        <p:nvSpPr>
          <p:cNvPr id="5" name="TextBox 4"/>
          <p:cNvSpPr txBox="1"/>
          <p:nvPr/>
        </p:nvSpPr>
        <p:spPr>
          <a:xfrm flipH="1">
            <a:off x="304801" y="1219200"/>
            <a:ext cx="8839199" cy="4401205"/>
          </a:xfrm>
          <a:prstGeom prst="rect">
            <a:avLst/>
          </a:prstGeom>
          <a:noFill/>
        </p:spPr>
        <p:txBody>
          <a:bodyPr wrap="square" rtlCol="0">
            <a:spAutoFit/>
          </a:bodyPr>
          <a:lstStyle/>
          <a:p>
            <a:r>
              <a:rPr lang="en-MY" sz="2800" dirty="0" smtClean="0"/>
              <a:t>Use </a:t>
            </a:r>
            <a:r>
              <a:rPr lang="en-MY" sz="2800" dirty="0" err="1" smtClean="0"/>
              <a:t>Kruskal’s</a:t>
            </a:r>
            <a:r>
              <a:rPr lang="en-MY" sz="2800" dirty="0" smtClean="0"/>
              <a:t> algorithm to find a minimal spanning tree for the following graphs.</a:t>
            </a:r>
          </a:p>
          <a:p>
            <a:endParaRPr lang="en-MY" sz="2800" dirty="0"/>
          </a:p>
          <a:p>
            <a:r>
              <a:rPr lang="en-MY" sz="2800" dirty="0" smtClean="0"/>
              <a:t>a)</a:t>
            </a:r>
          </a:p>
          <a:p>
            <a:endParaRPr lang="en-MY" sz="2800" dirty="0"/>
          </a:p>
          <a:p>
            <a:endParaRPr lang="en-MY" sz="2800" dirty="0" smtClean="0"/>
          </a:p>
          <a:p>
            <a:endParaRPr lang="en-MY" sz="2800" dirty="0"/>
          </a:p>
          <a:p>
            <a:endParaRPr lang="en-MY" sz="2800" dirty="0" smtClean="0"/>
          </a:p>
          <a:p>
            <a:endParaRPr lang="en-MY" sz="2800" dirty="0"/>
          </a:p>
          <a:p>
            <a:r>
              <a:rPr lang="en-MY" sz="2800" dirty="0" smtClean="0"/>
              <a:t>b)</a:t>
            </a:r>
            <a:endParaRPr lang="en-MY" sz="2800" dirty="0"/>
          </a:p>
        </p:txBody>
      </p:sp>
      <p:pic>
        <p:nvPicPr>
          <p:cNvPr id="6" name="Picture 5"/>
          <p:cNvPicPr>
            <a:picLocks noChangeAspect="1"/>
          </p:cNvPicPr>
          <p:nvPr/>
        </p:nvPicPr>
        <p:blipFill>
          <a:blip r:embed="rId3"/>
          <a:stretch>
            <a:fillRect/>
          </a:stretch>
        </p:blipFill>
        <p:spPr>
          <a:xfrm>
            <a:off x="1447800" y="4572000"/>
            <a:ext cx="4786312" cy="1764085"/>
          </a:xfrm>
          <a:prstGeom prst="rect">
            <a:avLst/>
          </a:prstGeom>
        </p:spPr>
      </p:pic>
    </p:spTree>
    <p:extLst>
      <p:ext uri="{BB962C8B-B14F-4D97-AF65-F5344CB8AC3E}">
        <p14:creationId xmlns:p14="http://schemas.microsoft.com/office/powerpoint/2010/main" val="8945087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xfrm>
            <a:off x="4321175" y="6519863"/>
            <a:ext cx="53816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l"/>
            <a:fld id="{8F6B0BC5-AE54-496E-A14C-E74965F0F536}" type="slidenum">
              <a:rPr lang="en-US" altLang="en-US" sz="1000">
                <a:solidFill>
                  <a:schemeClr val="bg1"/>
                </a:solidFill>
                <a:cs typeface="Arial" panose="020B0604020202020204" pitchFamily="34" charset="0"/>
              </a:rPr>
              <a:pPr algn="l"/>
              <a:t>79</a:t>
            </a:fld>
            <a:endParaRPr lang="en-US" altLang="en-US" sz="1000">
              <a:solidFill>
                <a:schemeClr val="bg1"/>
              </a:solidFill>
              <a:cs typeface="Arial" panose="020B0604020202020204" pitchFamily="34" charset="0"/>
            </a:endParaRPr>
          </a:p>
        </p:txBody>
      </p:sp>
      <p:sp>
        <p:nvSpPr>
          <p:cNvPr id="5" name="Rectangle 4"/>
          <p:cNvSpPr/>
          <p:nvPr/>
        </p:nvSpPr>
        <p:spPr>
          <a:xfrm>
            <a:off x="561588" y="2636912"/>
            <a:ext cx="8126969" cy="1107996"/>
          </a:xfrm>
          <a:prstGeom prst="rect">
            <a:avLst/>
          </a:prstGeom>
          <a:noFill/>
        </p:spPr>
        <p:txBody>
          <a:bodyPr wrap="none">
            <a:spAutoFit/>
          </a:bodyPr>
          <a:lstStyle/>
          <a:p>
            <a:pPr algn="ctr">
              <a:defRPr/>
            </a:pPr>
            <a:r>
              <a:rPr lang="en-US" sz="6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ＭＳ Ｐゴシック" charset="0"/>
                <a:cs typeface="ＭＳ Ｐゴシック" charset="0"/>
              </a:rPr>
              <a:t>Shortest Path Problem</a:t>
            </a:r>
          </a:p>
        </p:txBody>
      </p:sp>
    </p:spTree>
    <p:extLst>
      <p:ext uri="{BB962C8B-B14F-4D97-AF65-F5344CB8AC3E}">
        <p14:creationId xmlns:p14="http://schemas.microsoft.com/office/powerpoint/2010/main" val="915906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Rooted Tree - Terminologies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937" y="1681956"/>
            <a:ext cx="78581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1832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0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EAFDC734-9EC7-44F3-A244-B4B44DEB3A0F}" type="slidenum">
              <a:rPr lang="en-US" altLang="en-US" sz="1000">
                <a:solidFill>
                  <a:schemeClr val="bg1"/>
                </a:solidFill>
              </a:rPr>
              <a:pPr/>
              <a:t>80</a:t>
            </a:fld>
            <a:endParaRPr lang="en-US" altLang="en-US" sz="1000">
              <a:solidFill>
                <a:schemeClr val="bg1"/>
              </a:solidFill>
            </a:endParaRPr>
          </a:p>
        </p:txBody>
      </p:sp>
      <p:sp>
        <p:nvSpPr>
          <p:cNvPr id="100356" name="Rectangle 2"/>
          <p:cNvSpPr>
            <a:spLocks noGrp="1" noChangeArrowheads="1"/>
          </p:cNvSpPr>
          <p:nvPr>
            <p:ph type="title"/>
          </p:nvPr>
        </p:nvSpPr>
        <p:spPr/>
        <p:txBody>
          <a:bodyPr/>
          <a:lstStyle/>
          <a:p>
            <a:pPr eaLnBrk="1" hangingPunct="1"/>
            <a:r>
              <a:rPr lang="en-US" altLang="en-US" smtClean="0"/>
              <a:t>Shortest Path Problems</a:t>
            </a:r>
          </a:p>
        </p:txBody>
      </p:sp>
      <p:sp>
        <p:nvSpPr>
          <p:cNvPr id="100357" name="Rectangle 3"/>
          <p:cNvSpPr>
            <a:spLocks noGrp="1" noChangeArrowheads="1"/>
          </p:cNvSpPr>
          <p:nvPr>
            <p:ph type="body" idx="1"/>
          </p:nvPr>
        </p:nvSpPr>
        <p:spPr/>
        <p:txBody>
          <a:bodyPr/>
          <a:lstStyle/>
          <a:p>
            <a:pPr marL="457200" indent="-457200" eaLnBrk="1" hangingPunct="1"/>
            <a:r>
              <a:rPr lang="en-US" altLang="en-US" sz="2800" dirty="0" smtClean="0"/>
              <a:t>Let </a:t>
            </a:r>
            <a:r>
              <a:rPr lang="en-US" altLang="en-US" sz="2800" i="1" dirty="0" smtClean="0"/>
              <a:t>G</a:t>
            </a:r>
            <a:r>
              <a:rPr lang="en-US" altLang="en-US" sz="2800" dirty="0" smtClean="0"/>
              <a:t> be a weighted graph.</a:t>
            </a:r>
          </a:p>
          <a:p>
            <a:pPr marL="457200" indent="-457200" eaLnBrk="1" hangingPunct="1"/>
            <a:endParaRPr lang="en-US" altLang="en-US" sz="2800" dirty="0" smtClean="0"/>
          </a:p>
          <a:p>
            <a:pPr marL="457200" indent="-457200" eaLnBrk="1" hangingPunct="1"/>
            <a:r>
              <a:rPr lang="en-US" altLang="en-US" sz="2800" dirty="0" smtClean="0"/>
              <a:t>Let </a:t>
            </a:r>
            <a:r>
              <a:rPr lang="en-US" altLang="en-US" sz="2800" i="1" dirty="0" smtClean="0"/>
              <a:t>u</a:t>
            </a:r>
            <a:r>
              <a:rPr lang="en-US" altLang="en-US" sz="2800" dirty="0" smtClean="0"/>
              <a:t> and </a:t>
            </a:r>
            <a:r>
              <a:rPr lang="en-US" altLang="en-US" sz="2800" i="1" dirty="0" smtClean="0"/>
              <a:t>v</a:t>
            </a:r>
            <a:r>
              <a:rPr lang="en-US" altLang="en-US" sz="2800" dirty="0" smtClean="0"/>
              <a:t> be two vertices in </a:t>
            </a:r>
            <a:r>
              <a:rPr lang="en-US" altLang="en-US" sz="2800" i="1" dirty="0" smtClean="0"/>
              <a:t>G</a:t>
            </a:r>
            <a:r>
              <a:rPr lang="en-US" altLang="en-US" sz="2800" dirty="0" smtClean="0"/>
              <a:t>, and let </a:t>
            </a:r>
            <a:r>
              <a:rPr lang="en-US" altLang="en-US" sz="2800" i="1" dirty="0" smtClean="0"/>
              <a:t>P</a:t>
            </a:r>
            <a:r>
              <a:rPr lang="en-US" altLang="en-US" sz="2800" dirty="0" smtClean="0"/>
              <a:t> be a path in </a:t>
            </a:r>
            <a:r>
              <a:rPr lang="en-US" altLang="en-US" sz="2800" i="1" dirty="0" smtClean="0"/>
              <a:t>G</a:t>
            </a:r>
            <a:r>
              <a:rPr lang="en-US" altLang="en-US" sz="2800" dirty="0" smtClean="0"/>
              <a:t> from </a:t>
            </a:r>
            <a:r>
              <a:rPr lang="en-US" altLang="en-US" sz="2800" i="1" dirty="0" smtClean="0"/>
              <a:t>u</a:t>
            </a:r>
            <a:r>
              <a:rPr lang="en-US" altLang="en-US" sz="2800" dirty="0" smtClean="0"/>
              <a:t> to </a:t>
            </a:r>
            <a:r>
              <a:rPr lang="en-US" altLang="en-US" sz="2800" i="1" dirty="0" smtClean="0"/>
              <a:t>v</a:t>
            </a:r>
            <a:r>
              <a:rPr lang="en-US" altLang="en-US" sz="2800" dirty="0" smtClean="0"/>
              <a:t>.</a:t>
            </a:r>
          </a:p>
          <a:p>
            <a:pPr marL="457200" indent="-457200" eaLnBrk="1" hangingPunct="1"/>
            <a:endParaRPr lang="en-US" altLang="en-US" sz="2800" dirty="0" smtClean="0"/>
          </a:p>
          <a:p>
            <a:pPr marL="457200" indent="-457200" eaLnBrk="1" hangingPunct="1"/>
            <a:r>
              <a:rPr lang="en-US" altLang="en-US" sz="2800" dirty="0" smtClean="0"/>
              <a:t>The length of path </a:t>
            </a:r>
            <a:r>
              <a:rPr lang="en-US" altLang="en-US" sz="2800" i="1" dirty="0" smtClean="0"/>
              <a:t>P</a:t>
            </a:r>
            <a:r>
              <a:rPr lang="en-US" altLang="en-US" sz="2800" dirty="0" smtClean="0"/>
              <a:t>, written </a:t>
            </a:r>
            <a:r>
              <a:rPr lang="en-US" altLang="en-US" sz="2800" i="1" dirty="0" smtClean="0"/>
              <a:t>L</a:t>
            </a:r>
            <a:r>
              <a:rPr lang="en-US" altLang="en-US" sz="2800" dirty="0" smtClean="0"/>
              <a:t>(</a:t>
            </a:r>
            <a:r>
              <a:rPr lang="en-US" altLang="en-US" sz="2800" i="1" dirty="0" smtClean="0"/>
              <a:t>P</a:t>
            </a:r>
            <a:r>
              <a:rPr lang="en-US" altLang="en-US" sz="2800" dirty="0" smtClean="0"/>
              <a:t>), is the sum of the weights of all the edges on path </a:t>
            </a:r>
            <a:r>
              <a:rPr lang="en-US" altLang="en-US" sz="2800" i="1" dirty="0" smtClean="0"/>
              <a:t>P</a:t>
            </a:r>
            <a:r>
              <a:rPr lang="en-US" altLang="en-US" sz="2800" dirty="0" smtClean="0"/>
              <a:t>.</a:t>
            </a:r>
          </a:p>
          <a:p>
            <a:pPr marL="457200" indent="-457200" eaLnBrk="1" hangingPunct="1"/>
            <a:endParaRPr lang="en-US" altLang="en-US" sz="2800" dirty="0" smtClean="0"/>
          </a:p>
          <a:p>
            <a:pPr marL="457200" indent="-457200" eaLnBrk="1" hangingPunct="1"/>
            <a:r>
              <a:rPr lang="en-US" altLang="en-US" sz="2800" dirty="0" smtClean="0"/>
              <a:t>A shortest path from a vertex to another vertex is a path with the shortest length between the vertices.</a:t>
            </a:r>
          </a:p>
          <a:p>
            <a:pPr marL="457200" indent="-457200" eaLnBrk="1" hangingPunct="1"/>
            <a:endParaRPr lang="en-US" altLang="en-US" sz="2800" dirty="0" smtClean="0"/>
          </a:p>
          <a:p>
            <a:pPr marL="457200" indent="-457200" eaLnBrk="1" hangingPunct="1">
              <a:buFontTx/>
              <a:buNone/>
            </a:pPr>
            <a:endParaRPr lang="en-US" altLang="en-US" sz="2800" dirty="0" smtClean="0"/>
          </a:p>
        </p:txBody>
      </p:sp>
    </p:spTree>
    <p:extLst>
      <p:ext uri="{BB962C8B-B14F-4D97-AF65-F5344CB8AC3E}">
        <p14:creationId xmlns:p14="http://schemas.microsoft.com/office/powerpoint/2010/main" val="39080599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137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714BE77-C712-4136-8120-54FFCC0040C1}" type="slidenum">
              <a:rPr lang="en-US" altLang="en-US" sz="1000">
                <a:solidFill>
                  <a:schemeClr val="bg1"/>
                </a:solidFill>
              </a:rPr>
              <a:pPr/>
              <a:t>81</a:t>
            </a:fld>
            <a:endParaRPr lang="en-US" altLang="en-US" sz="1000">
              <a:solidFill>
                <a:schemeClr val="bg1"/>
              </a:solidFill>
            </a:endParaRPr>
          </a:p>
        </p:txBody>
      </p:sp>
      <p:sp>
        <p:nvSpPr>
          <p:cNvPr id="101380" name="Oval 2"/>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1" name="Oval 3"/>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2" name="Oval 4"/>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3" name="Oval 5"/>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4" name="Oval 6"/>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5" name="Oval 7"/>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6" name="Oval 8"/>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7" name="Oval 9"/>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1388" name="Freeform 10"/>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1389" name="Freeform 11"/>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1390" name="Line 12"/>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1" name="Line 13"/>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2" name="Line 14"/>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3" name="Line 15"/>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4" name="Line 16"/>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5" name="Line 17"/>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6" name="Line 18"/>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7" name="Line 19"/>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8" name="Line 20"/>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399" name="Line 21"/>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400" name="Line 22"/>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401" name="Line 23"/>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1402" name="Text Box 24"/>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a</a:t>
            </a:r>
          </a:p>
        </p:txBody>
      </p:sp>
      <p:sp>
        <p:nvSpPr>
          <p:cNvPr id="101403" name="Text Box 25"/>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z</a:t>
            </a:r>
          </a:p>
        </p:txBody>
      </p:sp>
      <p:sp>
        <p:nvSpPr>
          <p:cNvPr id="101404" name="Text Box 26"/>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15</a:t>
            </a:r>
          </a:p>
        </p:txBody>
      </p:sp>
      <p:sp>
        <p:nvSpPr>
          <p:cNvPr id="101405" name="Text Box 27"/>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3</a:t>
            </a:r>
          </a:p>
        </p:txBody>
      </p:sp>
      <p:sp>
        <p:nvSpPr>
          <p:cNvPr id="101406" name="Text Box 28"/>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4</a:t>
            </a:r>
          </a:p>
        </p:txBody>
      </p:sp>
      <p:sp>
        <p:nvSpPr>
          <p:cNvPr id="101407" name="Text Box 29"/>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7</a:t>
            </a:r>
          </a:p>
        </p:txBody>
      </p:sp>
      <p:sp>
        <p:nvSpPr>
          <p:cNvPr id="101408" name="Text Box 30"/>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8</a:t>
            </a:r>
          </a:p>
        </p:txBody>
      </p:sp>
      <p:sp>
        <p:nvSpPr>
          <p:cNvPr id="101409" name="Text Box 31"/>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4</a:t>
            </a:r>
          </a:p>
        </p:txBody>
      </p:sp>
      <p:sp>
        <p:nvSpPr>
          <p:cNvPr id="101410" name="Text Box 32"/>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3</a:t>
            </a:r>
          </a:p>
        </p:txBody>
      </p:sp>
      <p:sp>
        <p:nvSpPr>
          <p:cNvPr id="101411" name="Text Box 33"/>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9</a:t>
            </a:r>
          </a:p>
        </p:txBody>
      </p:sp>
      <p:sp>
        <p:nvSpPr>
          <p:cNvPr id="101412" name="Text Box 34"/>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7</a:t>
            </a:r>
          </a:p>
        </p:txBody>
      </p:sp>
      <p:sp>
        <p:nvSpPr>
          <p:cNvPr id="101413" name="Text Box 35"/>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5</a:t>
            </a:r>
          </a:p>
        </p:txBody>
      </p:sp>
      <p:sp>
        <p:nvSpPr>
          <p:cNvPr id="101414" name="Text Box 36"/>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7</a:t>
            </a:r>
          </a:p>
        </p:txBody>
      </p:sp>
      <p:sp>
        <p:nvSpPr>
          <p:cNvPr id="101415" name="Text Box 37"/>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4</a:t>
            </a:r>
          </a:p>
        </p:txBody>
      </p:sp>
      <p:sp>
        <p:nvSpPr>
          <p:cNvPr id="101416" name="Text Box 38"/>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3</a:t>
            </a:r>
          </a:p>
        </p:txBody>
      </p:sp>
      <p:sp>
        <p:nvSpPr>
          <p:cNvPr id="101417" name="Text Box 39"/>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6</a:t>
            </a:r>
          </a:p>
        </p:txBody>
      </p:sp>
      <p:sp>
        <p:nvSpPr>
          <p:cNvPr id="101418" name="Text Box 40"/>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v1</a:t>
            </a:r>
          </a:p>
        </p:txBody>
      </p:sp>
      <p:sp>
        <p:nvSpPr>
          <p:cNvPr id="101419" name="Text Box 41"/>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v2</a:t>
            </a:r>
          </a:p>
        </p:txBody>
      </p:sp>
      <p:sp>
        <p:nvSpPr>
          <p:cNvPr id="101420" name="Text Box 42"/>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v3</a:t>
            </a:r>
          </a:p>
        </p:txBody>
      </p:sp>
      <p:sp>
        <p:nvSpPr>
          <p:cNvPr id="101421" name="Text Box 43"/>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v4</a:t>
            </a:r>
          </a:p>
        </p:txBody>
      </p:sp>
      <p:sp>
        <p:nvSpPr>
          <p:cNvPr id="101422" name="Text Box 44"/>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v5</a:t>
            </a:r>
          </a:p>
        </p:txBody>
      </p:sp>
      <p:sp>
        <p:nvSpPr>
          <p:cNvPr id="101423" name="Text Box 45"/>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3838F8"/>
                </a:solidFill>
              </a:rPr>
              <a:t>v6</a:t>
            </a:r>
          </a:p>
        </p:txBody>
      </p:sp>
      <p:sp>
        <p:nvSpPr>
          <p:cNvPr id="101424" name="Rectangle 46"/>
          <p:cNvSpPr>
            <a:spLocks noGrp="1" noChangeArrowheads="1"/>
          </p:cNvSpPr>
          <p:nvPr>
            <p:ph type="title"/>
          </p:nvPr>
        </p:nvSpPr>
        <p:spPr/>
        <p:txBody>
          <a:bodyPr/>
          <a:lstStyle/>
          <a:p>
            <a:pPr eaLnBrk="1" hangingPunct="1"/>
            <a:r>
              <a:rPr lang="en-US" altLang="en-US" smtClean="0"/>
              <a:t>example</a:t>
            </a:r>
          </a:p>
        </p:txBody>
      </p:sp>
    </p:spTree>
    <p:extLst>
      <p:ext uri="{BB962C8B-B14F-4D97-AF65-F5344CB8AC3E}">
        <p14:creationId xmlns:p14="http://schemas.microsoft.com/office/powerpoint/2010/main" val="23351780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2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09E12B5-199B-4BE1-8F41-39D01604ECA3}" type="slidenum">
              <a:rPr lang="en-US" altLang="en-US" sz="1000">
                <a:solidFill>
                  <a:schemeClr val="bg1"/>
                </a:solidFill>
              </a:rPr>
              <a:pPr/>
              <a:t>82</a:t>
            </a:fld>
            <a:endParaRPr lang="en-US" altLang="en-US" sz="1000">
              <a:solidFill>
                <a:schemeClr val="bg1"/>
              </a:solidFill>
            </a:endParaRPr>
          </a:p>
        </p:txBody>
      </p:sp>
      <p:sp>
        <p:nvSpPr>
          <p:cNvPr id="102404" name="Rectangle 2"/>
          <p:cNvSpPr>
            <a:spLocks noGrp="1" noChangeArrowheads="1"/>
          </p:cNvSpPr>
          <p:nvPr>
            <p:ph type="title"/>
          </p:nvPr>
        </p:nvSpPr>
        <p:spPr/>
        <p:txBody>
          <a:bodyPr/>
          <a:lstStyle/>
          <a:p>
            <a:pPr eaLnBrk="1" hangingPunct="1"/>
            <a:r>
              <a:rPr lang="en-US" altLang="en-US" smtClean="0"/>
              <a:t>Dijkstra’s Shortest Path Algorithm</a:t>
            </a:r>
          </a:p>
        </p:txBody>
      </p:sp>
      <p:sp>
        <p:nvSpPr>
          <p:cNvPr id="102405" name="Rectangle 3"/>
          <p:cNvSpPr>
            <a:spLocks noGrp="1" noChangeArrowheads="1"/>
          </p:cNvSpPr>
          <p:nvPr>
            <p:ph type="body" idx="1"/>
          </p:nvPr>
        </p:nvSpPr>
        <p:spPr/>
        <p:txBody>
          <a:bodyPr/>
          <a:lstStyle/>
          <a:p>
            <a:pPr marL="533400" indent="-533400" eaLnBrk="1" hangingPunct="1">
              <a:buFontTx/>
              <a:buNone/>
            </a:pPr>
            <a:r>
              <a:rPr lang="en-US" altLang="en-US" smtClean="0"/>
              <a:t>1.</a:t>
            </a:r>
            <a:r>
              <a:rPr lang="en-US" altLang="en-US" i="1" smtClean="0"/>
              <a:t>  S </a:t>
            </a:r>
            <a:r>
              <a:rPr lang="en-US" altLang="en-US" smtClean="0"/>
              <a:t>:=</a:t>
            </a:r>
            <a:r>
              <a:rPr lang="en-US" altLang="en-US" smtClean="0">
                <a:sym typeface="Symbol" panose="05050102010706020507" pitchFamily="18" charset="2"/>
              </a:rPr>
              <a:t></a:t>
            </a:r>
          </a:p>
          <a:p>
            <a:pPr marL="533400" indent="-533400" eaLnBrk="1" hangingPunct="1">
              <a:buFontTx/>
              <a:buAutoNum type="arabicPeriod"/>
            </a:pPr>
            <a:endParaRPr lang="en-US" altLang="en-US" smtClean="0">
              <a:sym typeface="Symbol" panose="05050102010706020507" pitchFamily="18" charset="2"/>
            </a:endParaRPr>
          </a:p>
          <a:p>
            <a:pPr marL="533400" indent="-533400" eaLnBrk="1" hangingPunct="1">
              <a:buFontTx/>
              <a:buNone/>
            </a:pPr>
            <a:r>
              <a:rPr lang="en-US" altLang="en-US" smtClean="0"/>
              <a:t>2.</a:t>
            </a:r>
            <a:r>
              <a:rPr lang="en-US" altLang="en-US" i="1" smtClean="0"/>
              <a:t>  N</a:t>
            </a:r>
            <a:r>
              <a:rPr lang="en-US" altLang="en-US" smtClean="0"/>
              <a:t>:= </a:t>
            </a:r>
            <a:r>
              <a:rPr lang="en-US" altLang="en-US" i="1" smtClean="0"/>
              <a:t>V</a:t>
            </a:r>
          </a:p>
          <a:p>
            <a:pPr marL="533400" indent="-533400" eaLnBrk="1" hangingPunct="1">
              <a:buFontTx/>
              <a:buChar char="•"/>
            </a:pPr>
            <a:endParaRPr lang="en-US" altLang="en-US" i="1" smtClean="0"/>
          </a:p>
          <a:p>
            <a:pPr marL="533400" indent="-533400" eaLnBrk="1" hangingPunct="1">
              <a:buFontTx/>
              <a:buNone/>
            </a:pPr>
            <a:r>
              <a:rPr lang="en-US" altLang="en-US" smtClean="0"/>
              <a:t>3.  For all vertices, </a:t>
            </a:r>
            <a:r>
              <a:rPr lang="en-US" altLang="en-US" i="1" smtClean="0"/>
              <a:t>u</a:t>
            </a:r>
            <a:r>
              <a:rPr lang="en-US" altLang="en-US" smtClean="0">
                <a:sym typeface="Symbol" panose="05050102010706020507" pitchFamily="18" charset="2"/>
              </a:rPr>
              <a:t></a:t>
            </a:r>
            <a:r>
              <a:rPr lang="en-US" altLang="en-US" i="1" smtClean="0"/>
              <a:t>V</a:t>
            </a:r>
            <a:r>
              <a:rPr lang="en-US" altLang="en-US" smtClean="0"/>
              <a:t>, </a:t>
            </a:r>
            <a:r>
              <a:rPr lang="en-US" altLang="en-US" i="1" smtClean="0"/>
              <a:t>u</a:t>
            </a:r>
            <a:r>
              <a:rPr lang="en-US" altLang="en-US" smtClean="0">
                <a:sym typeface="Symbol" panose="05050102010706020507" pitchFamily="18" charset="2"/>
              </a:rPr>
              <a:t></a:t>
            </a:r>
            <a:r>
              <a:rPr lang="en-US" altLang="en-US" i="1" smtClean="0"/>
              <a:t>a</a:t>
            </a:r>
            <a:r>
              <a:rPr lang="en-US" altLang="en-US" smtClean="0"/>
              <a:t>, </a:t>
            </a:r>
            <a:r>
              <a:rPr lang="en-US" altLang="en-US" i="1" smtClean="0"/>
              <a:t>L</a:t>
            </a:r>
            <a:r>
              <a:rPr lang="en-US" altLang="en-US" smtClean="0"/>
              <a:t>(</a:t>
            </a:r>
            <a:r>
              <a:rPr lang="en-US" altLang="en-US" i="1" smtClean="0"/>
              <a:t>u</a:t>
            </a:r>
            <a:r>
              <a:rPr lang="en-US" altLang="en-US" smtClean="0"/>
              <a:t>):=</a:t>
            </a:r>
            <a:r>
              <a:rPr lang="en-US" altLang="en-US" smtClean="0">
                <a:sym typeface="Symbol" panose="05050102010706020507" pitchFamily="18" charset="2"/>
              </a:rPr>
              <a:t></a:t>
            </a:r>
          </a:p>
          <a:p>
            <a:pPr marL="533400" indent="-533400" eaLnBrk="1" hangingPunct="1">
              <a:buFontTx/>
              <a:buNone/>
            </a:pPr>
            <a:endParaRPr lang="en-US" altLang="en-US" smtClean="0">
              <a:sym typeface="Symbol" panose="05050102010706020507" pitchFamily="18" charset="2"/>
            </a:endParaRPr>
          </a:p>
          <a:p>
            <a:pPr marL="533400" indent="-533400" eaLnBrk="1" hangingPunct="1">
              <a:buFontTx/>
              <a:buNone/>
            </a:pPr>
            <a:r>
              <a:rPr lang="en-US" altLang="en-US" smtClean="0">
                <a:sym typeface="Symbol" panose="05050102010706020507" pitchFamily="18" charset="2"/>
              </a:rPr>
              <a:t>4.</a:t>
            </a:r>
            <a:r>
              <a:rPr lang="en-US" altLang="en-US" i="1" smtClean="0">
                <a:sym typeface="Symbol" panose="05050102010706020507" pitchFamily="18" charset="2"/>
              </a:rPr>
              <a:t>  L</a:t>
            </a:r>
            <a:r>
              <a:rPr lang="en-US" altLang="en-US" smtClean="0">
                <a:sym typeface="Symbol" panose="05050102010706020507" pitchFamily="18" charset="2"/>
              </a:rPr>
              <a:t>(</a:t>
            </a:r>
            <a:r>
              <a:rPr lang="en-US" altLang="en-US" i="1" smtClean="0">
                <a:sym typeface="Symbol" panose="05050102010706020507" pitchFamily="18" charset="2"/>
              </a:rPr>
              <a:t>a</a:t>
            </a:r>
            <a:r>
              <a:rPr lang="en-US" altLang="en-US" smtClean="0">
                <a:sym typeface="Symbol" panose="05050102010706020507" pitchFamily="18" charset="2"/>
              </a:rPr>
              <a:t>):=0</a:t>
            </a:r>
          </a:p>
          <a:p>
            <a:pPr marL="533400" indent="-533400" eaLnBrk="1" hangingPunct="1">
              <a:buFont typeface="Wingdings" panose="05000000000000000000" pitchFamily="2" charset="2"/>
              <a:buAutoNum type="arabicPeriod"/>
            </a:pPr>
            <a:endParaRPr lang="en-US" altLang="en-US" smtClean="0">
              <a:sym typeface="Symbol" panose="05050102010706020507" pitchFamily="18" charset="2"/>
            </a:endParaRPr>
          </a:p>
        </p:txBody>
      </p:sp>
    </p:spTree>
    <p:extLst>
      <p:ext uri="{BB962C8B-B14F-4D97-AF65-F5344CB8AC3E}">
        <p14:creationId xmlns:p14="http://schemas.microsoft.com/office/powerpoint/2010/main" val="32591680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3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AB74584E-9E76-46BF-93A5-18490693EE70}" type="slidenum">
              <a:rPr lang="en-US" altLang="en-US" sz="1000">
                <a:solidFill>
                  <a:schemeClr val="bg1"/>
                </a:solidFill>
              </a:rPr>
              <a:pPr/>
              <a:t>83</a:t>
            </a:fld>
            <a:endParaRPr lang="en-US" altLang="en-US" sz="1000">
              <a:solidFill>
                <a:schemeClr val="bg1"/>
              </a:solidFill>
            </a:endParaRPr>
          </a:p>
        </p:txBody>
      </p:sp>
      <p:sp>
        <p:nvSpPr>
          <p:cNvPr id="103428" name="Rectangle 2"/>
          <p:cNvSpPr>
            <a:spLocks noGrp="1" noChangeArrowheads="1"/>
          </p:cNvSpPr>
          <p:nvPr>
            <p:ph type="body" idx="1"/>
          </p:nvPr>
        </p:nvSpPr>
        <p:spPr>
          <a:xfrm>
            <a:off x="685800" y="1752600"/>
            <a:ext cx="8001000" cy="4114800"/>
          </a:xfrm>
        </p:spPr>
        <p:txBody>
          <a:bodyPr/>
          <a:lstStyle/>
          <a:p>
            <a:pPr marL="609600" indent="-609600" eaLnBrk="1" hangingPunct="1">
              <a:buFontTx/>
              <a:buNone/>
            </a:pPr>
            <a:r>
              <a:rPr lang="en-US" altLang="en-US" smtClean="0">
                <a:sym typeface="Symbol" panose="05050102010706020507" pitchFamily="18" charset="2"/>
              </a:rPr>
              <a:t>5.	While </a:t>
            </a:r>
            <a:r>
              <a:rPr lang="en-US" altLang="en-US" i="1" smtClean="0">
                <a:sym typeface="Symbol" panose="05050102010706020507" pitchFamily="18" charset="2"/>
              </a:rPr>
              <a:t>z</a:t>
            </a:r>
            <a:r>
              <a:rPr lang="en-US" altLang="en-US" smtClean="0">
                <a:sym typeface="Symbol" panose="05050102010706020507" pitchFamily="18" charset="2"/>
              </a:rPr>
              <a:t></a:t>
            </a:r>
            <a:r>
              <a:rPr lang="en-US" altLang="en-US" i="1" smtClean="0">
                <a:sym typeface="Symbol" panose="05050102010706020507" pitchFamily="18" charset="2"/>
              </a:rPr>
              <a:t>S</a:t>
            </a:r>
            <a:r>
              <a:rPr lang="en-US" altLang="en-US" smtClean="0">
                <a:sym typeface="Symbol" panose="05050102010706020507" pitchFamily="18" charset="2"/>
              </a:rPr>
              <a:t> do,</a:t>
            </a:r>
          </a:p>
          <a:p>
            <a:pPr marL="609600" indent="-609600" eaLnBrk="1" hangingPunct="1">
              <a:buFontTx/>
              <a:buNone/>
            </a:pPr>
            <a:endParaRPr lang="en-US" altLang="en-US" smtClean="0">
              <a:sym typeface="Symbol" panose="05050102010706020507" pitchFamily="18" charset="2"/>
            </a:endParaRPr>
          </a:p>
          <a:p>
            <a:pPr marL="990600" lvl="1" indent="-419100" eaLnBrk="1" hangingPunct="1">
              <a:buFontTx/>
              <a:buNone/>
            </a:pPr>
            <a:r>
              <a:rPr lang="en-US" altLang="en-US" sz="2400" smtClean="0"/>
              <a:t>  5.a  Let  </a:t>
            </a:r>
            <a:r>
              <a:rPr lang="en-US" altLang="en-US" sz="2400" i="1" smtClean="0"/>
              <a:t>v</a:t>
            </a:r>
            <a:r>
              <a:rPr lang="en-US" altLang="en-US" sz="2400" smtClean="0">
                <a:sym typeface="Symbol" panose="05050102010706020507" pitchFamily="18" charset="2"/>
              </a:rPr>
              <a:t></a:t>
            </a:r>
            <a:r>
              <a:rPr lang="en-US" altLang="en-US" sz="2400" i="1" smtClean="0"/>
              <a:t>N</a:t>
            </a:r>
            <a:r>
              <a:rPr lang="en-US" altLang="en-US" sz="2400" smtClean="0"/>
              <a:t> be such that  </a:t>
            </a:r>
          </a:p>
          <a:p>
            <a:pPr marL="990600" lvl="1" indent="-419100" eaLnBrk="1" hangingPunct="1">
              <a:buFontTx/>
              <a:buNone/>
            </a:pPr>
            <a:r>
              <a:rPr lang="en-US" altLang="en-US" sz="2400" smtClean="0"/>
              <a:t>          </a:t>
            </a:r>
            <a:r>
              <a:rPr lang="en-US" altLang="en-US" sz="2400" i="1" smtClean="0"/>
              <a:t>L</a:t>
            </a:r>
            <a:r>
              <a:rPr lang="en-US" altLang="en-US" sz="2400" smtClean="0"/>
              <a:t>(</a:t>
            </a:r>
            <a:r>
              <a:rPr lang="en-US" altLang="en-US" sz="2400" i="1" smtClean="0"/>
              <a:t>v</a:t>
            </a:r>
            <a:r>
              <a:rPr lang="en-US" altLang="en-US" sz="2400" smtClean="0"/>
              <a:t>)=min{</a:t>
            </a:r>
            <a:r>
              <a:rPr lang="en-US" altLang="en-US" sz="2400" i="1" smtClean="0"/>
              <a:t>L</a:t>
            </a:r>
            <a:r>
              <a:rPr lang="en-US" altLang="en-US" sz="2400" smtClean="0"/>
              <a:t>(</a:t>
            </a:r>
            <a:r>
              <a:rPr lang="en-US" altLang="en-US" sz="2400" i="1" smtClean="0"/>
              <a:t>u</a:t>
            </a:r>
            <a:r>
              <a:rPr lang="en-US" altLang="en-US" sz="2400" smtClean="0"/>
              <a:t>)|</a:t>
            </a:r>
            <a:r>
              <a:rPr lang="en-US" altLang="en-US" sz="2400" i="1" smtClean="0"/>
              <a:t>u</a:t>
            </a:r>
            <a:r>
              <a:rPr lang="en-US" altLang="en-US" sz="2400" smtClean="0">
                <a:sym typeface="Symbol" panose="05050102010706020507" pitchFamily="18" charset="2"/>
              </a:rPr>
              <a:t></a:t>
            </a:r>
            <a:r>
              <a:rPr lang="en-US" altLang="en-US" sz="2400" i="1" smtClean="0"/>
              <a:t>N</a:t>
            </a:r>
            <a:r>
              <a:rPr lang="en-US" altLang="en-US" sz="2400" smtClean="0"/>
              <a:t>}</a:t>
            </a:r>
          </a:p>
          <a:p>
            <a:pPr marL="990600" lvl="1" indent="-419100" eaLnBrk="1" hangingPunct="1">
              <a:buFontTx/>
              <a:buNone/>
            </a:pPr>
            <a:r>
              <a:rPr lang="en-US" altLang="en-US" sz="2400" smtClean="0"/>
              <a:t>  </a:t>
            </a:r>
          </a:p>
          <a:p>
            <a:pPr marL="990600" lvl="1" indent="-419100" eaLnBrk="1" hangingPunct="1">
              <a:buFontTx/>
              <a:buNone/>
            </a:pPr>
            <a:r>
              <a:rPr lang="en-US" altLang="en-US" sz="2400" smtClean="0"/>
              <a:t>  5.b  </a:t>
            </a:r>
            <a:r>
              <a:rPr lang="en-US" altLang="en-US" sz="2400" i="1" smtClean="0"/>
              <a:t>S</a:t>
            </a:r>
            <a:r>
              <a:rPr lang="en-US" altLang="en-US" sz="2400" smtClean="0"/>
              <a:t>:= </a:t>
            </a:r>
            <a:r>
              <a:rPr lang="en-US" altLang="en-US" sz="2400" i="1" smtClean="0"/>
              <a:t>S</a:t>
            </a:r>
            <a:r>
              <a:rPr lang="en-US" altLang="en-US" sz="2400" smtClean="0"/>
              <a:t> </a:t>
            </a:r>
            <a:r>
              <a:rPr lang="en-US" altLang="en-US" sz="2400" smtClean="0">
                <a:sym typeface="Symbol" panose="05050102010706020507" pitchFamily="18" charset="2"/>
              </a:rPr>
              <a:t> </a:t>
            </a:r>
            <a:r>
              <a:rPr lang="en-US" altLang="en-US" sz="2400" smtClean="0"/>
              <a:t>{</a:t>
            </a:r>
            <a:r>
              <a:rPr lang="en-US" altLang="en-US" sz="2400" i="1" smtClean="0"/>
              <a:t>v</a:t>
            </a:r>
            <a:r>
              <a:rPr lang="en-US" altLang="en-US" sz="2400" smtClean="0"/>
              <a:t>}</a:t>
            </a:r>
          </a:p>
          <a:p>
            <a:pPr marL="990600" lvl="1" indent="-419100" eaLnBrk="1" hangingPunct="1">
              <a:buFontTx/>
              <a:buNone/>
            </a:pPr>
            <a:r>
              <a:rPr lang="en-US" altLang="en-US" sz="2400" smtClean="0"/>
              <a:t>  </a:t>
            </a:r>
          </a:p>
          <a:p>
            <a:pPr marL="990600" lvl="1" indent="-419100" eaLnBrk="1" hangingPunct="1">
              <a:buFontTx/>
              <a:buNone/>
            </a:pPr>
            <a:r>
              <a:rPr lang="en-US" altLang="en-US" sz="2400" smtClean="0"/>
              <a:t>  5.c  </a:t>
            </a:r>
            <a:r>
              <a:rPr lang="en-US" altLang="en-US" sz="2400" i="1" smtClean="0"/>
              <a:t>N</a:t>
            </a:r>
            <a:r>
              <a:rPr lang="en-US" altLang="en-US" sz="2400" smtClean="0"/>
              <a:t>:=</a:t>
            </a:r>
            <a:r>
              <a:rPr lang="en-US" altLang="en-US" sz="2400" i="1" smtClean="0"/>
              <a:t>N</a:t>
            </a:r>
            <a:r>
              <a:rPr lang="en-US" altLang="en-US" sz="2400" smtClean="0"/>
              <a:t> – {</a:t>
            </a:r>
            <a:r>
              <a:rPr lang="en-US" altLang="en-US" sz="2400" i="1" smtClean="0"/>
              <a:t>v</a:t>
            </a:r>
            <a:r>
              <a:rPr lang="en-US" altLang="en-US" sz="2400" smtClean="0"/>
              <a:t>}</a:t>
            </a:r>
          </a:p>
          <a:p>
            <a:pPr marL="990600" lvl="1" indent="-419100" eaLnBrk="1" hangingPunct="1">
              <a:buFontTx/>
              <a:buNone/>
            </a:pPr>
            <a:endParaRPr lang="en-US" altLang="en-US" sz="2400" smtClean="0"/>
          </a:p>
        </p:txBody>
      </p:sp>
      <p:sp>
        <p:nvSpPr>
          <p:cNvPr id="103429" name="Rectangle 3"/>
          <p:cNvSpPr>
            <a:spLocks noGrp="1" noChangeArrowheads="1"/>
          </p:cNvSpPr>
          <p:nvPr>
            <p:ph type="title"/>
          </p:nvPr>
        </p:nvSpPr>
        <p:spPr>
          <a:xfrm>
            <a:off x="3505200" y="609600"/>
            <a:ext cx="5181600" cy="685800"/>
          </a:xfrm>
          <a:noFill/>
        </p:spPr>
        <p:txBody>
          <a:bodyPr anchor="b"/>
          <a:lstStyle/>
          <a:p>
            <a:pPr eaLnBrk="1" hangingPunct="1"/>
            <a:r>
              <a:rPr lang="en-US" altLang="en-US" smtClean="0"/>
              <a:t>Dijkstra’s Shortest Path Algorithm</a:t>
            </a:r>
          </a:p>
        </p:txBody>
      </p:sp>
    </p:spTree>
    <p:extLst>
      <p:ext uri="{BB962C8B-B14F-4D97-AF65-F5344CB8AC3E}">
        <p14:creationId xmlns:p14="http://schemas.microsoft.com/office/powerpoint/2010/main" val="4285201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4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0529D61-FE64-4D6E-BEF5-66FACFB573F1}" type="slidenum">
              <a:rPr lang="en-US" altLang="en-US" sz="1000">
                <a:solidFill>
                  <a:schemeClr val="bg1"/>
                </a:solidFill>
              </a:rPr>
              <a:pPr/>
              <a:t>84</a:t>
            </a:fld>
            <a:endParaRPr lang="en-US" altLang="en-US" sz="1000">
              <a:solidFill>
                <a:schemeClr val="bg1"/>
              </a:solidFill>
            </a:endParaRPr>
          </a:p>
        </p:txBody>
      </p:sp>
      <p:sp>
        <p:nvSpPr>
          <p:cNvPr id="104452" name="Rectangle 2"/>
          <p:cNvSpPr>
            <a:spLocks noGrp="1" noChangeArrowheads="1"/>
          </p:cNvSpPr>
          <p:nvPr>
            <p:ph type="body" idx="1"/>
          </p:nvPr>
        </p:nvSpPr>
        <p:spPr>
          <a:xfrm>
            <a:off x="685800" y="1981200"/>
            <a:ext cx="8001000" cy="4114800"/>
          </a:xfrm>
        </p:spPr>
        <p:txBody>
          <a:bodyPr/>
          <a:lstStyle/>
          <a:p>
            <a:pPr marL="609600" indent="-609600" eaLnBrk="1" hangingPunct="1">
              <a:buFontTx/>
              <a:buNone/>
            </a:pPr>
            <a:r>
              <a:rPr lang="en-US" altLang="en-US" smtClean="0"/>
              <a:t>5.d  For all </a:t>
            </a:r>
            <a:r>
              <a:rPr lang="en-US" altLang="en-US" i="1" smtClean="0"/>
              <a:t>w</a:t>
            </a:r>
            <a:r>
              <a:rPr lang="en-US" altLang="en-US" smtClean="0">
                <a:sym typeface="Symbol" panose="05050102010706020507" pitchFamily="18" charset="2"/>
              </a:rPr>
              <a:t></a:t>
            </a:r>
            <a:r>
              <a:rPr lang="en-US" altLang="en-US" i="1" smtClean="0"/>
              <a:t>N</a:t>
            </a:r>
            <a:r>
              <a:rPr lang="en-US" altLang="en-US" smtClean="0"/>
              <a:t> such that there is an edge  </a:t>
            </a:r>
          </a:p>
          <a:p>
            <a:pPr marL="609600" indent="-609600" eaLnBrk="1" hangingPunct="1">
              <a:buFontTx/>
              <a:buNone/>
            </a:pPr>
            <a:r>
              <a:rPr lang="en-US" altLang="en-US" smtClean="0"/>
              <a:t>       from </a:t>
            </a:r>
            <a:r>
              <a:rPr lang="en-US" altLang="en-US" i="1" smtClean="0"/>
              <a:t>v</a:t>
            </a:r>
            <a:r>
              <a:rPr lang="en-US" altLang="en-US" smtClean="0"/>
              <a:t> to </a:t>
            </a:r>
            <a:r>
              <a:rPr lang="en-US" altLang="en-US" i="1" smtClean="0"/>
              <a:t>w</a:t>
            </a:r>
          </a:p>
          <a:p>
            <a:pPr marL="990600" lvl="1" indent="-533400" eaLnBrk="1" hangingPunct="1">
              <a:buFontTx/>
              <a:buNone/>
            </a:pPr>
            <a:r>
              <a:rPr lang="en-US" altLang="en-US" sz="2400" smtClean="0"/>
              <a:t>	   </a:t>
            </a:r>
          </a:p>
          <a:p>
            <a:pPr marL="990600" lvl="1" indent="-533400" eaLnBrk="1" hangingPunct="1">
              <a:buFontTx/>
              <a:buNone/>
            </a:pPr>
            <a:r>
              <a:rPr lang="en-US" altLang="en-US" sz="2400" smtClean="0"/>
              <a:t>   5.d.1	if </a:t>
            </a:r>
            <a:r>
              <a:rPr lang="en-US" altLang="en-US" sz="2400" i="1" smtClean="0"/>
              <a:t>L</a:t>
            </a:r>
            <a:r>
              <a:rPr lang="en-US" altLang="en-US" sz="2400" smtClean="0"/>
              <a:t>(</a:t>
            </a:r>
            <a:r>
              <a:rPr lang="en-US" altLang="en-US" sz="2400" i="1" smtClean="0"/>
              <a:t>v</a:t>
            </a:r>
            <a:r>
              <a:rPr lang="en-US" altLang="en-US" sz="2400" smtClean="0"/>
              <a:t>)+</a:t>
            </a:r>
            <a:r>
              <a:rPr lang="en-US" altLang="en-US" sz="2400" i="1" smtClean="0"/>
              <a:t>W</a:t>
            </a:r>
            <a:r>
              <a:rPr lang="en-US" altLang="en-US" sz="2400" smtClean="0"/>
              <a:t>[</a:t>
            </a:r>
            <a:r>
              <a:rPr lang="en-US" altLang="en-US" sz="2400" i="1" smtClean="0"/>
              <a:t>v</a:t>
            </a:r>
            <a:r>
              <a:rPr lang="en-US" altLang="en-US" sz="2400" smtClean="0"/>
              <a:t>,</a:t>
            </a:r>
            <a:r>
              <a:rPr lang="en-US" altLang="en-US" sz="2400" i="1" smtClean="0"/>
              <a:t>w</a:t>
            </a:r>
            <a:r>
              <a:rPr lang="en-US" altLang="en-US" sz="2400" smtClean="0"/>
              <a:t>] &lt; </a:t>
            </a:r>
            <a:r>
              <a:rPr lang="en-US" altLang="en-US" sz="2400" i="1" smtClean="0"/>
              <a:t>L</a:t>
            </a:r>
            <a:r>
              <a:rPr lang="en-US" altLang="en-US" sz="2400" smtClean="0"/>
              <a:t>(</a:t>
            </a:r>
            <a:r>
              <a:rPr lang="en-US" altLang="en-US" sz="2400" i="1" smtClean="0"/>
              <a:t>w</a:t>
            </a:r>
            <a:r>
              <a:rPr lang="en-US" altLang="en-US" sz="2400" smtClean="0"/>
              <a:t>) then</a:t>
            </a:r>
          </a:p>
          <a:p>
            <a:pPr marL="990600" lvl="1" indent="-533400" eaLnBrk="1" hangingPunct="1">
              <a:buFontTx/>
              <a:buNone/>
            </a:pPr>
            <a:r>
              <a:rPr lang="en-US" altLang="en-US" sz="2400" smtClean="0"/>
              <a:t>			</a:t>
            </a:r>
            <a:r>
              <a:rPr lang="en-US" altLang="en-US" sz="2400" i="1" smtClean="0"/>
              <a:t>L</a:t>
            </a:r>
            <a:r>
              <a:rPr lang="en-US" altLang="en-US" sz="2400" smtClean="0"/>
              <a:t>(</a:t>
            </a:r>
            <a:r>
              <a:rPr lang="en-US" altLang="en-US" sz="2400" i="1" smtClean="0"/>
              <a:t>w</a:t>
            </a:r>
            <a:r>
              <a:rPr lang="en-US" altLang="en-US" sz="2400" smtClean="0"/>
              <a:t>)=</a:t>
            </a:r>
            <a:r>
              <a:rPr lang="en-US" altLang="en-US" sz="2400" i="1" smtClean="0"/>
              <a:t>L</a:t>
            </a:r>
            <a:r>
              <a:rPr lang="en-US" altLang="en-US" sz="2400" smtClean="0"/>
              <a:t>(</a:t>
            </a:r>
            <a:r>
              <a:rPr lang="en-US" altLang="en-US" sz="2400" i="1" smtClean="0"/>
              <a:t>v</a:t>
            </a:r>
            <a:r>
              <a:rPr lang="en-US" altLang="en-US" sz="2400" smtClean="0"/>
              <a:t>)+</a:t>
            </a:r>
            <a:r>
              <a:rPr lang="en-US" altLang="en-US" sz="2400" i="1" smtClean="0"/>
              <a:t>W</a:t>
            </a:r>
            <a:r>
              <a:rPr lang="en-US" altLang="en-US" sz="2400" smtClean="0"/>
              <a:t>[</a:t>
            </a:r>
            <a:r>
              <a:rPr lang="en-US" altLang="en-US" sz="2400" i="1" smtClean="0"/>
              <a:t>v</a:t>
            </a:r>
            <a:r>
              <a:rPr lang="en-US" altLang="en-US" sz="2400" smtClean="0"/>
              <a:t>,</a:t>
            </a:r>
            <a:r>
              <a:rPr lang="en-US" altLang="en-US" sz="2400" i="1" smtClean="0"/>
              <a:t>w</a:t>
            </a:r>
            <a:r>
              <a:rPr lang="en-US" altLang="en-US" sz="2400" smtClean="0"/>
              <a:t>]</a:t>
            </a:r>
          </a:p>
        </p:txBody>
      </p:sp>
      <p:sp>
        <p:nvSpPr>
          <p:cNvPr id="104453" name="Rectangle 3"/>
          <p:cNvSpPr>
            <a:spLocks noGrp="1" noChangeArrowheads="1"/>
          </p:cNvSpPr>
          <p:nvPr>
            <p:ph type="title"/>
          </p:nvPr>
        </p:nvSpPr>
        <p:spPr>
          <a:xfrm>
            <a:off x="3505200" y="609600"/>
            <a:ext cx="5181600" cy="685800"/>
          </a:xfrm>
          <a:noFill/>
        </p:spPr>
        <p:txBody>
          <a:bodyPr anchor="b"/>
          <a:lstStyle/>
          <a:p>
            <a:pPr eaLnBrk="1" hangingPunct="1"/>
            <a:r>
              <a:rPr lang="en-US" altLang="en-US" smtClean="0"/>
              <a:t>Dijkstra’s Shortest Path Algorithm</a:t>
            </a:r>
          </a:p>
        </p:txBody>
      </p:sp>
    </p:spTree>
    <p:extLst>
      <p:ext uri="{BB962C8B-B14F-4D97-AF65-F5344CB8AC3E}">
        <p14:creationId xmlns:p14="http://schemas.microsoft.com/office/powerpoint/2010/main" val="27602324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54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169F8D0-F98C-4C80-BC2E-A2BBA5E61B4E}" type="slidenum">
              <a:rPr lang="en-US" altLang="en-US" sz="1000">
                <a:solidFill>
                  <a:schemeClr val="bg1"/>
                </a:solidFill>
              </a:rPr>
              <a:pPr/>
              <a:t>85</a:t>
            </a:fld>
            <a:endParaRPr lang="en-US" altLang="en-US" sz="1000">
              <a:solidFill>
                <a:schemeClr val="bg1"/>
              </a:solidFill>
            </a:endParaRPr>
          </a:p>
        </p:txBody>
      </p:sp>
      <p:sp>
        <p:nvSpPr>
          <p:cNvPr id="105476" name="Rectangle 2"/>
          <p:cNvSpPr>
            <a:spLocks noGrp="1" noChangeArrowheads="1"/>
          </p:cNvSpPr>
          <p:nvPr>
            <p:ph type="title"/>
          </p:nvPr>
        </p:nvSpPr>
        <p:spPr>
          <a:xfrm>
            <a:off x="3352800" y="457200"/>
            <a:ext cx="5029200" cy="8382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a</a:t>
            </a:r>
            <a:r>
              <a:rPr lang="en-US" altLang="en-US" sz="2400" smtClean="0"/>
              <a:t>,</a:t>
            </a:r>
            <a:r>
              <a:rPr lang="en-US" altLang="en-US" sz="2400" i="1" smtClean="0"/>
              <a:t>v</a:t>
            </a:r>
            <a:r>
              <a:rPr lang="en-US" altLang="en-US" sz="2400" smtClean="0"/>
              <a:t>1,</a:t>
            </a:r>
            <a:r>
              <a:rPr lang="en-US" altLang="en-US" sz="2400" i="1" smtClean="0"/>
              <a:t>v</a:t>
            </a:r>
            <a:r>
              <a:rPr lang="en-US" altLang="en-US" sz="2400" smtClean="0"/>
              <a:t>2,</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05477"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78"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79"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80"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81"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82"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83"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84"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5485"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5486"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5487"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88"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89"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0"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1"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2"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3"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4"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5"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6"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7"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8"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5499"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05500"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05501"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05502"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5503"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5504"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5505"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05506"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5507"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5508"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05509"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5510"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05511"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5512"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5513"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5514"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05515"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05516"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05517"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05518"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05519"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05520"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05521"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05522" name="Text Box 48"/>
          <p:cNvSpPr txBox="1">
            <a:spLocks noChangeArrowheads="1"/>
          </p:cNvSpPr>
          <p:nvPr/>
        </p:nvSpPr>
        <p:spPr bwMode="auto">
          <a:xfrm>
            <a:off x="1447800" y="38306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05523" name="Text Box 49"/>
          <p:cNvSpPr txBox="1">
            <a:spLocks noChangeArrowheads="1"/>
          </p:cNvSpPr>
          <p:nvPr/>
        </p:nvSpPr>
        <p:spPr bwMode="auto">
          <a:xfrm>
            <a:off x="2514600" y="16510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5524" name="Text Box 50"/>
          <p:cNvSpPr txBox="1">
            <a:spLocks noChangeArrowheads="1"/>
          </p:cNvSpPr>
          <p:nvPr/>
        </p:nvSpPr>
        <p:spPr bwMode="auto">
          <a:xfrm>
            <a:off x="2286000" y="5384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5525" name="Text Box 51"/>
          <p:cNvSpPr txBox="1">
            <a:spLocks noChangeArrowheads="1"/>
          </p:cNvSpPr>
          <p:nvPr/>
        </p:nvSpPr>
        <p:spPr bwMode="auto">
          <a:xfrm>
            <a:off x="4572000" y="36322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5526" name="Text Box 52"/>
          <p:cNvSpPr txBox="1">
            <a:spLocks noChangeArrowheads="1"/>
          </p:cNvSpPr>
          <p:nvPr/>
        </p:nvSpPr>
        <p:spPr bwMode="auto">
          <a:xfrm>
            <a:off x="5105400" y="1498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5527" name="Text Box 53"/>
          <p:cNvSpPr txBox="1">
            <a:spLocks noChangeArrowheads="1"/>
          </p:cNvSpPr>
          <p:nvPr/>
        </p:nvSpPr>
        <p:spPr bwMode="auto">
          <a:xfrm>
            <a:off x="7391400" y="2641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5528" name="Text Box 54"/>
          <p:cNvSpPr txBox="1">
            <a:spLocks noChangeArrowheads="1"/>
          </p:cNvSpPr>
          <p:nvPr/>
        </p:nvSpPr>
        <p:spPr bwMode="auto">
          <a:xfrm>
            <a:off x="6400800" y="49768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5529"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48536" name="Text Box 56"/>
          <p:cNvSpPr txBox="1">
            <a:spLocks noChangeArrowheads="1"/>
          </p:cNvSpPr>
          <p:nvPr/>
        </p:nvSpPr>
        <p:spPr bwMode="auto">
          <a:xfrm>
            <a:off x="304800" y="3275013"/>
            <a:ext cx="785813" cy="466725"/>
          </a:xfrm>
          <a:prstGeom prst="rect">
            <a:avLst/>
          </a:prstGeom>
          <a:solidFill>
            <a:srgbClr val="FFFFFF"/>
          </a:solidFill>
          <a:ln w="9525">
            <a:solidFill>
              <a:srgbClr val="37F953"/>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start</a:t>
            </a:r>
            <a:endParaRPr lang="en-US" altLang="en-US" b="0" i="1">
              <a:solidFill>
                <a:srgbClr val="06060A"/>
              </a:solidFill>
            </a:endParaRPr>
          </a:p>
        </p:txBody>
      </p:sp>
      <p:sp>
        <p:nvSpPr>
          <p:cNvPr id="148537" name="Oval 57"/>
          <p:cNvSpPr>
            <a:spLocks noChangeArrowheads="1"/>
          </p:cNvSpPr>
          <p:nvPr/>
        </p:nvSpPr>
        <p:spPr bwMode="auto">
          <a:xfrm>
            <a:off x="1524000" y="3429000"/>
            <a:ext cx="3048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Tree>
    <p:extLst>
      <p:ext uri="{BB962C8B-B14F-4D97-AF65-F5344CB8AC3E}">
        <p14:creationId xmlns:p14="http://schemas.microsoft.com/office/powerpoint/2010/main" val="4277935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36" grpId="0" animBg="1" autoUpdateAnimBg="0"/>
      <p:bldP spid="14853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64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C0F92BA1-FA26-4417-A9EB-FA5CF7AC4627}" type="slidenum">
              <a:rPr lang="en-US" altLang="en-US" sz="1000">
                <a:solidFill>
                  <a:schemeClr val="bg1"/>
                </a:solidFill>
              </a:rPr>
              <a:pPr/>
              <a:t>86</a:t>
            </a:fld>
            <a:endParaRPr lang="en-US" altLang="en-US" sz="1000">
              <a:solidFill>
                <a:schemeClr val="bg1"/>
              </a:solidFill>
            </a:endParaRPr>
          </a:p>
        </p:txBody>
      </p:sp>
      <p:sp>
        <p:nvSpPr>
          <p:cNvPr id="106500" name="Rectangle 2"/>
          <p:cNvSpPr>
            <a:spLocks noGrp="1" noChangeArrowheads="1"/>
          </p:cNvSpPr>
          <p:nvPr>
            <p:ph type="title"/>
          </p:nvPr>
        </p:nvSpPr>
        <p:spPr/>
        <p:txBody>
          <a:bodyPr/>
          <a:lstStyle/>
          <a:p>
            <a:pPr marL="838200" indent="-838200" algn="l" eaLnBrk="1" hangingPunct="1"/>
            <a:r>
              <a:rPr lang="en-US" altLang="en-US" sz="1600" smtClean="0">
                <a:latin typeface="Times New Roman" panose="02020603050405020304" pitchFamily="18" charset="0"/>
              </a:rPr>
              <a:t>	</a:t>
            </a:r>
          </a:p>
        </p:txBody>
      </p:sp>
      <p:sp>
        <p:nvSpPr>
          <p:cNvPr id="106501"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2"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3"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4"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5"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6"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7"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8"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6509" name="Freeform 11"/>
          <p:cNvSpPr>
            <a:spLocks/>
          </p:cNvSpPr>
          <p:nvPr/>
        </p:nvSpPr>
        <p:spPr bwMode="auto">
          <a:xfrm>
            <a:off x="1600200" y="19812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6510"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6511"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2"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3"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4"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5"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6"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7"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8"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19"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20"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21"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22"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6523"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06524"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06525"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06526"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6527"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6528"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6529"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06530"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6531"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6532"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06533"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6534"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06535" name="Text Box 37"/>
          <p:cNvSpPr txBox="1">
            <a:spLocks noChangeArrowheads="1"/>
          </p:cNvSpPr>
          <p:nvPr/>
        </p:nvSpPr>
        <p:spPr bwMode="auto">
          <a:xfrm>
            <a:off x="6400800" y="24161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6536"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6537"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6538"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06539"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06540"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06541"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06542"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06543"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06544"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06545"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06546" name="Text Box 48"/>
          <p:cNvSpPr txBox="1">
            <a:spLocks noChangeArrowheads="1"/>
          </p:cNvSpPr>
          <p:nvPr/>
        </p:nvSpPr>
        <p:spPr bwMode="auto">
          <a:xfrm>
            <a:off x="1447800" y="38306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06547" name="Text Box 49"/>
          <p:cNvSpPr txBox="1">
            <a:spLocks noChangeArrowheads="1"/>
          </p:cNvSpPr>
          <p:nvPr/>
        </p:nvSpPr>
        <p:spPr bwMode="auto">
          <a:xfrm>
            <a:off x="1981200" y="23860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6548" name="Text Box 50"/>
          <p:cNvSpPr txBox="1">
            <a:spLocks noChangeArrowheads="1"/>
          </p:cNvSpPr>
          <p:nvPr/>
        </p:nvSpPr>
        <p:spPr bwMode="auto">
          <a:xfrm>
            <a:off x="2286000" y="5384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6549" name="Text Box 51"/>
          <p:cNvSpPr txBox="1">
            <a:spLocks noChangeArrowheads="1"/>
          </p:cNvSpPr>
          <p:nvPr/>
        </p:nvSpPr>
        <p:spPr bwMode="auto">
          <a:xfrm>
            <a:off x="4419600" y="4062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6550" name="Text Box 52"/>
          <p:cNvSpPr txBox="1">
            <a:spLocks noChangeArrowheads="1"/>
          </p:cNvSpPr>
          <p:nvPr/>
        </p:nvSpPr>
        <p:spPr bwMode="auto">
          <a:xfrm>
            <a:off x="5715000" y="17272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6551" name="Text Box 53"/>
          <p:cNvSpPr txBox="1">
            <a:spLocks noChangeArrowheads="1"/>
          </p:cNvSpPr>
          <p:nvPr/>
        </p:nvSpPr>
        <p:spPr bwMode="auto">
          <a:xfrm>
            <a:off x="7391400" y="2641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6552" name="Text Box 54"/>
          <p:cNvSpPr txBox="1">
            <a:spLocks noChangeArrowheads="1"/>
          </p:cNvSpPr>
          <p:nvPr/>
        </p:nvSpPr>
        <p:spPr bwMode="auto">
          <a:xfrm>
            <a:off x="6400800" y="49768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6553"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49560" name="Text Box 56"/>
          <p:cNvSpPr txBox="1">
            <a:spLocks noChangeArrowheads="1"/>
          </p:cNvSpPr>
          <p:nvPr/>
        </p:nvSpPr>
        <p:spPr bwMode="auto">
          <a:xfrm>
            <a:off x="4191000" y="3048000"/>
            <a:ext cx="4191000"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a</a:t>
            </a:r>
            <a:r>
              <a:rPr lang="en-US" altLang="en-US" b="0">
                <a:solidFill>
                  <a:srgbClr val="06060A"/>
                </a:solidFill>
              </a:rPr>
              <a:t>)+</a:t>
            </a:r>
            <a:r>
              <a:rPr lang="en-US" altLang="en-US" b="0" i="1">
                <a:solidFill>
                  <a:srgbClr val="06060A"/>
                </a:solidFill>
              </a:rPr>
              <a:t>W</a:t>
            </a:r>
            <a:r>
              <a:rPr lang="en-US" altLang="en-US" b="0">
                <a:solidFill>
                  <a:srgbClr val="06060A"/>
                </a:solidFill>
              </a:rPr>
              <a:t>[</a:t>
            </a:r>
            <a:r>
              <a:rPr lang="en-US" altLang="en-US" b="0" i="1">
                <a:solidFill>
                  <a:srgbClr val="06060A"/>
                </a:solidFill>
              </a:rPr>
              <a:t>a</a:t>
            </a:r>
            <a:r>
              <a:rPr lang="en-US" altLang="en-US" b="0">
                <a:solidFill>
                  <a:srgbClr val="06060A"/>
                </a:solidFill>
              </a:rPr>
              <a:t>,</a:t>
            </a:r>
            <a:r>
              <a:rPr lang="en-US" altLang="en-US" b="0" i="1">
                <a:solidFill>
                  <a:srgbClr val="06060A"/>
                </a:solidFill>
              </a:rPr>
              <a:t>v</a:t>
            </a:r>
            <a:r>
              <a:rPr lang="en-US" altLang="en-US" b="0">
                <a:solidFill>
                  <a:srgbClr val="06060A"/>
                </a:solidFill>
              </a:rPr>
              <a:t>4]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a:t>
            </a:r>
          </a:p>
          <a:p>
            <a:pPr eaLnBrk="1" hangingPunct="1"/>
            <a:r>
              <a:rPr lang="en-US" altLang="en-US" b="0">
                <a:solidFill>
                  <a:srgbClr val="06060A"/>
                </a:solidFill>
              </a:rPr>
              <a:t>0+15=15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4)=15</a:t>
            </a:r>
          </a:p>
        </p:txBody>
      </p:sp>
      <p:sp>
        <p:nvSpPr>
          <p:cNvPr id="106555" name="Rectangle 57"/>
          <p:cNvSpPr>
            <a:spLocks noChangeArrowheads="1"/>
          </p:cNvSpPr>
          <p:nvPr/>
        </p:nvSpPr>
        <p:spPr bwMode="auto">
          <a:xfrm>
            <a:off x="35052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chemeClr val="bg1"/>
                </a:solidFill>
              </a:rPr>
              <a:t>S</a:t>
            </a:r>
            <a:r>
              <a:rPr lang="en-US" altLang="en-US" b="0">
                <a:solidFill>
                  <a:schemeClr val="bg1"/>
                </a:solidFill>
              </a:rPr>
              <a:t>=</a:t>
            </a:r>
            <a:r>
              <a:rPr lang="en-US" altLang="en-US" b="0">
                <a:solidFill>
                  <a:schemeClr val="bg1"/>
                </a:solidFill>
                <a:sym typeface="Symbol" panose="05050102010706020507" pitchFamily="18" charset="2"/>
              </a:rPr>
              <a:t>{</a:t>
            </a:r>
            <a:r>
              <a:rPr lang="en-US" altLang="en-US" b="0" i="1">
                <a:solidFill>
                  <a:schemeClr val="bg1"/>
                </a:solidFill>
                <a:sym typeface="Symbol" panose="05050102010706020507" pitchFamily="18" charset="2"/>
              </a:rPr>
              <a:t>a</a:t>
            </a:r>
            <a:r>
              <a:rPr lang="en-US" altLang="en-US" b="0">
                <a:solidFill>
                  <a:schemeClr val="bg1"/>
                </a:solidFill>
                <a:sym typeface="Symbol" panose="05050102010706020507" pitchFamily="18" charset="2"/>
              </a:rPr>
              <a:t>}</a:t>
            </a:r>
          </a:p>
          <a:p>
            <a:pPr eaLnBrk="1" hangingPunct="1"/>
            <a:r>
              <a:rPr lang="en-US" altLang="en-US" b="0" i="1">
                <a:solidFill>
                  <a:schemeClr val="bg1"/>
                </a:solidFill>
              </a:rPr>
              <a:t>N</a:t>
            </a:r>
            <a:r>
              <a:rPr lang="en-US" altLang="en-US" b="0">
                <a:solidFill>
                  <a:schemeClr val="bg1"/>
                </a:solidFill>
              </a:rPr>
              <a:t>= {</a:t>
            </a:r>
            <a:r>
              <a:rPr lang="en-US" altLang="en-US" b="0" i="1">
                <a:solidFill>
                  <a:schemeClr val="bg1"/>
                </a:solidFill>
              </a:rPr>
              <a:t>v</a:t>
            </a:r>
            <a:r>
              <a:rPr lang="en-US" altLang="en-US" b="0">
                <a:solidFill>
                  <a:schemeClr val="bg1"/>
                </a:solidFill>
              </a:rPr>
              <a:t>1,</a:t>
            </a:r>
            <a:r>
              <a:rPr lang="en-US" altLang="en-US" b="0" i="1">
                <a:solidFill>
                  <a:schemeClr val="bg1"/>
                </a:solidFill>
              </a:rPr>
              <a:t>v</a:t>
            </a:r>
            <a:r>
              <a:rPr lang="en-US" altLang="en-US" b="0">
                <a:solidFill>
                  <a:schemeClr val="bg1"/>
                </a:solidFill>
              </a:rPr>
              <a:t>2,</a:t>
            </a:r>
            <a:r>
              <a:rPr lang="en-US" altLang="en-US" b="0" i="1">
                <a:solidFill>
                  <a:schemeClr val="bg1"/>
                </a:solidFill>
              </a:rPr>
              <a:t>v</a:t>
            </a:r>
            <a:r>
              <a:rPr lang="en-US" altLang="en-US" b="0">
                <a:solidFill>
                  <a:schemeClr val="bg1"/>
                </a:solidFill>
              </a:rPr>
              <a:t>3,</a:t>
            </a:r>
            <a:r>
              <a:rPr lang="en-US" altLang="en-US" b="0" i="1">
                <a:solidFill>
                  <a:schemeClr val="bg1"/>
                </a:solidFill>
              </a:rPr>
              <a:t>v</a:t>
            </a:r>
            <a:r>
              <a:rPr lang="en-US" altLang="en-US" b="0">
                <a:solidFill>
                  <a:schemeClr val="bg1"/>
                </a:solidFill>
              </a:rPr>
              <a:t>4,</a:t>
            </a:r>
            <a:r>
              <a:rPr lang="en-US" altLang="en-US" b="0" i="1">
                <a:solidFill>
                  <a:schemeClr val="bg1"/>
                </a:solidFill>
              </a:rPr>
              <a:t>v</a:t>
            </a:r>
            <a:r>
              <a:rPr lang="en-US" altLang="en-US" b="0">
                <a:solidFill>
                  <a:schemeClr val="bg1"/>
                </a:solidFill>
              </a:rPr>
              <a:t>5,</a:t>
            </a:r>
            <a:r>
              <a:rPr lang="en-US" altLang="en-US" b="0" i="1">
                <a:solidFill>
                  <a:schemeClr val="bg1"/>
                </a:solidFill>
              </a:rPr>
              <a:t>v</a:t>
            </a:r>
            <a:r>
              <a:rPr lang="en-US" altLang="en-US" b="0">
                <a:solidFill>
                  <a:schemeClr val="bg1"/>
                </a:solidFill>
              </a:rPr>
              <a:t>6,</a:t>
            </a:r>
            <a:r>
              <a:rPr lang="en-US" altLang="en-US" b="0" i="1">
                <a:solidFill>
                  <a:schemeClr val="bg1"/>
                </a:solidFill>
              </a:rPr>
              <a:t>z</a:t>
            </a:r>
            <a:r>
              <a:rPr lang="en-US" altLang="en-US" b="0">
                <a:solidFill>
                  <a:schemeClr val="bg1"/>
                </a:solidFill>
              </a:rPr>
              <a:t>}</a:t>
            </a:r>
          </a:p>
        </p:txBody>
      </p:sp>
      <p:sp>
        <p:nvSpPr>
          <p:cNvPr id="106556" name="Oval 58"/>
          <p:cNvSpPr>
            <a:spLocks noChangeArrowheads="1"/>
          </p:cNvSpPr>
          <p:nvPr/>
        </p:nvSpPr>
        <p:spPr bwMode="auto">
          <a:xfrm>
            <a:off x="1447800" y="3352800"/>
            <a:ext cx="4572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49563" name="Text Box 59"/>
          <p:cNvSpPr txBox="1">
            <a:spLocks noChangeArrowheads="1"/>
          </p:cNvSpPr>
          <p:nvPr/>
        </p:nvSpPr>
        <p:spPr bwMode="auto">
          <a:xfrm>
            <a:off x="5638800" y="1905000"/>
            <a:ext cx="8382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0">
                <a:solidFill>
                  <a:srgbClr val="06060A"/>
                </a:solidFill>
              </a:rPr>
              <a:t>15</a:t>
            </a:r>
          </a:p>
        </p:txBody>
      </p:sp>
      <p:sp>
        <p:nvSpPr>
          <p:cNvPr id="149564" name="Freeform 60"/>
          <p:cNvSpPr>
            <a:spLocks/>
          </p:cNvSpPr>
          <p:nvPr/>
        </p:nvSpPr>
        <p:spPr bwMode="auto">
          <a:xfrm>
            <a:off x="1600200" y="19812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28575" cmpd="sng">
            <a:solidFill>
              <a:srgbClr val="37F953"/>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49565" name="Text Box 61"/>
          <p:cNvSpPr txBox="1">
            <a:spLocks noChangeArrowheads="1"/>
          </p:cNvSpPr>
          <p:nvPr/>
        </p:nvSpPr>
        <p:spPr bwMode="auto">
          <a:xfrm>
            <a:off x="5638800" y="1447800"/>
            <a:ext cx="8382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Tree>
    <p:extLst>
      <p:ext uri="{BB962C8B-B14F-4D97-AF65-F5344CB8AC3E}">
        <p14:creationId xmlns:p14="http://schemas.microsoft.com/office/powerpoint/2010/main" val="140490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9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95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95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9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60" grpId="0" animBg="1" autoUpdateAnimBg="0"/>
      <p:bldP spid="149563" grpId="0" animBg="1" autoUpdateAnimBg="0"/>
      <p:bldP spid="149565"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75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58159F70-0F59-461D-A39D-8FF2885FF9D9}" type="slidenum">
              <a:rPr lang="en-US" altLang="en-US" sz="1000">
                <a:solidFill>
                  <a:schemeClr val="bg1"/>
                </a:solidFill>
              </a:rPr>
              <a:pPr/>
              <a:t>87</a:t>
            </a:fld>
            <a:endParaRPr lang="en-US" altLang="en-US" sz="1000">
              <a:solidFill>
                <a:schemeClr val="bg1"/>
              </a:solidFill>
            </a:endParaRPr>
          </a:p>
        </p:txBody>
      </p:sp>
      <p:sp>
        <p:nvSpPr>
          <p:cNvPr id="107524" name="Rectangle 2"/>
          <p:cNvSpPr>
            <a:spLocks noGrp="1" noChangeArrowheads="1"/>
          </p:cNvSpPr>
          <p:nvPr>
            <p:ph type="title"/>
          </p:nvPr>
        </p:nvSpPr>
        <p:spPr/>
        <p:txBody>
          <a:bodyPr/>
          <a:lstStyle/>
          <a:p>
            <a:pPr marL="838200" indent="-838200" algn="l" eaLnBrk="1" hangingPunct="1"/>
            <a:r>
              <a:rPr lang="en-US" altLang="en-US" sz="1600" smtClean="0">
                <a:latin typeface="Times New Roman" panose="02020603050405020304" pitchFamily="18" charset="0"/>
              </a:rPr>
              <a:t>	</a:t>
            </a:r>
          </a:p>
        </p:txBody>
      </p:sp>
      <p:sp>
        <p:nvSpPr>
          <p:cNvPr id="107525"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26"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27"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28"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29"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30"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31"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32"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7533"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7534"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7535"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36"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37"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38"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39"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0"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1"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2"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3"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4"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5"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6"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47"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07548"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07549"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07550"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7551"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7552"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7553"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07554"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7555"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7556"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07557"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7558"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07559"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7560"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7561"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7562"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07563"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07564"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07565"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07566"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07567"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07568"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07569"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07570" name="Text Box 48"/>
          <p:cNvSpPr txBox="1">
            <a:spLocks noChangeArrowheads="1"/>
          </p:cNvSpPr>
          <p:nvPr/>
        </p:nvSpPr>
        <p:spPr bwMode="auto">
          <a:xfrm>
            <a:off x="1447800" y="38306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07571" name="Text Box 49"/>
          <p:cNvSpPr txBox="1">
            <a:spLocks noChangeArrowheads="1"/>
          </p:cNvSpPr>
          <p:nvPr/>
        </p:nvSpPr>
        <p:spPr bwMode="auto">
          <a:xfrm>
            <a:off x="1981200" y="23860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7572" name="Text Box 50"/>
          <p:cNvSpPr txBox="1">
            <a:spLocks noChangeArrowheads="1"/>
          </p:cNvSpPr>
          <p:nvPr/>
        </p:nvSpPr>
        <p:spPr bwMode="auto">
          <a:xfrm>
            <a:off x="2286000" y="5384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7573" name="Text Box 51"/>
          <p:cNvSpPr txBox="1">
            <a:spLocks noChangeArrowheads="1"/>
          </p:cNvSpPr>
          <p:nvPr/>
        </p:nvSpPr>
        <p:spPr bwMode="auto">
          <a:xfrm>
            <a:off x="4419600" y="4062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7574" name="Text Box 52"/>
          <p:cNvSpPr txBox="1">
            <a:spLocks noChangeArrowheads="1"/>
          </p:cNvSpPr>
          <p:nvPr/>
        </p:nvSpPr>
        <p:spPr bwMode="auto">
          <a:xfrm>
            <a:off x="6019800" y="15017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15</a:t>
            </a:r>
            <a:endParaRPr lang="en-US" altLang="en-US" b="0" i="1"/>
          </a:p>
        </p:txBody>
      </p:sp>
      <p:sp>
        <p:nvSpPr>
          <p:cNvPr id="107575" name="Text Box 53"/>
          <p:cNvSpPr txBox="1">
            <a:spLocks noChangeArrowheads="1"/>
          </p:cNvSpPr>
          <p:nvPr/>
        </p:nvSpPr>
        <p:spPr bwMode="auto">
          <a:xfrm>
            <a:off x="7467600" y="2641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7576" name="Text Box 54"/>
          <p:cNvSpPr txBox="1">
            <a:spLocks noChangeArrowheads="1"/>
          </p:cNvSpPr>
          <p:nvPr/>
        </p:nvSpPr>
        <p:spPr bwMode="auto">
          <a:xfrm>
            <a:off x="6400800" y="49768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7577"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50584" name="Text Box 56"/>
          <p:cNvSpPr txBox="1">
            <a:spLocks noChangeArrowheads="1"/>
          </p:cNvSpPr>
          <p:nvPr/>
        </p:nvSpPr>
        <p:spPr bwMode="auto">
          <a:xfrm>
            <a:off x="4191000" y="3048000"/>
            <a:ext cx="4191000"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a</a:t>
            </a:r>
            <a:r>
              <a:rPr lang="en-US" altLang="en-US" b="0">
                <a:solidFill>
                  <a:srgbClr val="06060A"/>
                </a:solidFill>
              </a:rPr>
              <a:t>)+</a:t>
            </a:r>
            <a:r>
              <a:rPr lang="en-US" altLang="en-US" b="0" i="1">
                <a:solidFill>
                  <a:srgbClr val="06060A"/>
                </a:solidFill>
              </a:rPr>
              <a:t>W</a:t>
            </a:r>
            <a:r>
              <a:rPr lang="en-US" altLang="en-US" b="0">
                <a:solidFill>
                  <a:srgbClr val="06060A"/>
                </a:solidFill>
              </a:rPr>
              <a:t>[</a:t>
            </a:r>
            <a:r>
              <a:rPr lang="en-US" altLang="en-US" b="0" i="1">
                <a:solidFill>
                  <a:srgbClr val="06060A"/>
                </a:solidFill>
              </a:rPr>
              <a:t>a</a:t>
            </a:r>
            <a:r>
              <a:rPr lang="en-US" altLang="en-US" b="0">
                <a:solidFill>
                  <a:srgbClr val="06060A"/>
                </a:solidFill>
              </a:rPr>
              <a:t>,</a:t>
            </a:r>
            <a:r>
              <a:rPr lang="en-US" altLang="en-US" b="0" i="1">
                <a:solidFill>
                  <a:srgbClr val="06060A"/>
                </a:solidFill>
              </a:rPr>
              <a:t>v</a:t>
            </a:r>
            <a:r>
              <a:rPr lang="en-US" altLang="en-US" b="0">
                <a:solidFill>
                  <a:srgbClr val="06060A"/>
                </a:solidFill>
              </a:rPr>
              <a:t>1]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1)</a:t>
            </a:r>
          </a:p>
          <a:p>
            <a:pPr eaLnBrk="1" hangingPunct="1"/>
            <a:r>
              <a:rPr lang="en-US" altLang="en-US" b="0">
                <a:solidFill>
                  <a:srgbClr val="06060A"/>
                </a:solidFill>
              </a:rPr>
              <a:t>0+3= 3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1)=3</a:t>
            </a:r>
          </a:p>
        </p:txBody>
      </p:sp>
      <p:sp>
        <p:nvSpPr>
          <p:cNvPr id="107579" name="Rectangle 57"/>
          <p:cNvSpPr>
            <a:spLocks noChangeArrowheads="1"/>
          </p:cNvSpPr>
          <p:nvPr/>
        </p:nvSpPr>
        <p:spPr bwMode="auto">
          <a:xfrm>
            <a:off x="3124200" y="457200"/>
            <a:ext cx="548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bg1"/>
                </a:solidFill>
              </a:rPr>
              <a:t>	</a:t>
            </a:r>
            <a:r>
              <a:rPr lang="en-US" altLang="en-US" b="0" i="1">
                <a:solidFill>
                  <a:schemeClr val="bg1"/>
                </a:solidFill>
              </a:rPr>
              <a:t>S</a:t>
            </a:r>
            <a:r>
              <a:rPr lang="en-US" altLang="en-US" b="0">
                <a:solidFill>
                  <a:schemeClr val="bg1"/>
                </a:solidFill>
              </a:rPr>
              <a:t>=</a:t>
            </a:r>
            <a:r>
              <a:rPr lang="en-US" altLang="en-US" b="0">
                <a:solidFill>
                  <a:schemeClr val="bg1"/>
                </a:solidFill>
                <a:sym typeface="Symbol" panose="05050102010706020507" pitchFamily="18" charset="2"/>
              </a:rPr>
              <a:t>{</a:t>
            </a:r>
            <a:r>
              <a:rPr lang="en-US" altLang="en-US" b="0" i="1">
                <a:solidFill>
                  <a:schemeClr val="bg1"/>
                </a:solidFill>
                <a:sym typeface="Symbol" panose="05050102010706020507" pitchFamily="18" charset="2"/>
              </a:rPr>
              <a:t>a</a:t>
            </a:r>
            <a:r>
              <a:rPr lang="en-US" altLang="en-US" b="0">
                <a:solidFill>
                  <a:schemeClr val="bg1"/>
                </a:solidFill>
                <a:sym typeface="Symbol" panose="05050102010706020507" pitchFamily="18" charset="2"/>
              </a:rPr>
              <a:t>}</a:t>
            </a:r>
            <a:br>
              <a:rPr lang="en-US" altLang="en-US" b="0">
                <a:solidFill>
                  <a:schemeClr val="bg1"/>
                </a:solidFill>
                <a:sym typeface="Symbol" panose="05050102010706020507" pitchFamily="18" charset="2"/>
              </a:rPr>
            </a:br>
            <a:r>
              <a:rPr lang="en-US" altLang="en-US" b="0" i="1">
                <a:solidFill>
                  <a:schemeClr val="bg1"/>
                </a:solidFill>
              </a:rPr>
              <a:t>N</a:t>
            </a:r>
            <a:r>
              <a:rPr lang="en-US" altLang="en-US" b="0">
                <a:solidFill>
                  <a:schemeClr val="bg1"/>
                </a:solidFill>
              </a:rPr>
              <a:t>= {</a:t>
            </a:r>
            <a:r>
              <a:rPr lang="en-US" altLang="en-US" b="0" i="1">
                <a:solidFill>
                  <a:schemeClr val="bg1"/>
                </a:solidFill>
              </a:rPr>
              <a:t>v</a:t>
            </a:r>
            <a:r>
              <a:rPr lang="en-US" altLang="en-US" b="0">
                <a:solidFill>
                  <a:schemeClr val="bg1"/>
                </a:solidFill>
              </a:rPr>
              <a:t>1,</a:t>
            </a:r>
            <a:r>
              <a:rPr lang="en-US" altLang="en-US" b="0" i="1">
                <a:solidFill>
                  <a:schemeClr val="bg1"/>
                </a:solidFill>
              </a:rPr>
              <a:t>v</a:t>
            </a:r>
            <a:r>
              <a:rPr lang="en-US" altLang="en-US" b="0">
                <a:solidFill>
                  <a:schemeClr val="bg1"/>
                </a:solidFill>
              </a:rPr>
              <a:t>2,</a:t>
            </a:r>
            <a:r>
              <a:rPr lang="en-US" altLang="en-US" b="0" i="1">
                <a:solidFill>
                  <a:schemeClr val="bg1"/>
                </a:solidFill>
              </a:rPr>
              <a:t>v</a:t>
            </a:r>
            <a:r>
              <a:rPr lang="en-US" altLang="en-US" b="0">
                <a:solidFill>
                  <a:schemeClr val="bg1"/>
                </a:solidFill>
              </a:rPr>
              <a:t>3,</a:t>
            </a:r>
            <a:r>
              <a:rPr lang="en-US" altLang="en-US" b="0" i="1">
                <a:solidFill>
                  <a:schemeClr val="bg1"/>
                </a:solidFill>
              </a:rPr>
              <a:t>v</a:t>
            </a:r>
            <a:r>
              <a:rPr lang="en-US" altLang="en-US" b="0">
                <a:solidFill>
                  <a:schemeClr val="bg1"/>
                </a:solidFill>
              </a:rPr>
              <a:t>4,</a:t>
            </a:r>
            <a:r>
              <a:rPr lang="en-US" altLang="en-US" b="0" i="1">
                <a:solidFill>
                  <a:schemeClr val="bg1"/>
                </a:solidFill>
              </a:rPr>
              <a:t>v</a:t>
            </a:r>
            <a:r>
              <a:rPr lang="en-US" altLang="en-US" b="0">
                <a:solidFill>
                  <a:schemeClr val="bg1"/>
                </a:solidFill>
              </a:rPr>
              <a:t>5,</a:t>
            </a:r>
            <a:r>
              <a:rPr lang="en-US" altLang="en-US" b="0" i="1">
                <a:solidFill>
                  <a:schemeClr val="bg1"/>
                </a:solidFill>
              </a:rPr>
              <a:t>v</a:t>
            </a:r>
            <a:r>
              <a:rPr lang="en-US" altLang="en-US" b="0">
                <a:solidFill>
                  <a:schemeClr val="bg1"/>
                </a:solidFill>
              </a:rPr>
              <a:t>6,</a:t>
            </a:r>
            <a:r>
              <a:rPr lang="en-US" altLang="en-US" b="0" i="1">
                <a:solidFill>
                  <a:schemeClr val="bg1"/>
                </a:solidFill>
              </a:rPr>
              <a:t>z</a:t>
            </a:r>
            <a:r>
              <a:rPr lang="en-US" altLang="en-US" b="0">
                <a:solidFill>
                  <a:schemeClr val="bg1"/>
                </a:solidFill>
              </a:rPr>
              <a:t>}</a:t>
            </a:r>
          </a:p>
        </p:txBody>
      </p:sp>
      <p:sp>
        <p:nvSpPr>
          <p:cNvPr id="107580" name="Oval 58"/>
          <p:cNvSpPr>
            <a:spLocks noChangeArrowheads="1"/>
          </p:cNvSpPr>
          <p:nvPr/>
        </p:nvSpPr>
        <p:spPr bwMode="auto">
          <a:xfrm>
            <a:off x="1447800" y="3352800"/>
            <a:ext cx="4572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0587" name="Text Box 59"/>
          <p:cNvSpPr txBox="1">
            <a:spLocks noChangeArrowheads="1"/>
          </p:cNvSpPr>
          <p:nvPr/>
        </p:nvSpPr>
        <p:spPr bwMode="auto">
          <a:xfrm>
            <a:off x="1981200" y="2362200"/>
            <a:ext cx="5334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0">
                <a:solidFill>
                  <a:srgbClr val="06060A"/>
                </a:solidFill>
              </a:rPr>
              <a:t>3</a:t>
            </a:r>
          </a:p>
        </p:txBody>
      </p:sp>
      <p:sp>
        <p:nvSpPr>
          <p:cNvPr id="150588" name="Line 60"/>
          <p:cNvSpPr>
            <a:spLocks noChangeShapeType="1"/>
          </p:cNvSpPr>
          <p:nvPr/>
        </p:nvSpPr>
        <p:spPr bwMode="auto">
          <a:xfrm flipV="1">
            <a:off x="1676400" y="2743200"/>
            <a:ext cx="1066800" cy="8382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7583" name="Text Box 61"/>
          <p:cNvSpPr txBox="1">
            <a:spLocks noChangeArrowheads="1"/>
          </p:cNvSpPr>
          <p:nvPr/>
        </p:nvSpPr>
        <p:spPr bwMode="auto">
          <a:xfrm>
            <a:off x="5410200" y="1447800"/>
            <a:ext cx="588963"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50590" name="Text Box 62"/>
          <p:cNvSpPr txBox="1">
            <a:spLocks noChangeArrowheads="1"/>
          </p:cNvSpPr>
          <p:nvPr/>
        </p:nvSpPr>
        <p:spPr bwMode="auto">
          <a:xfrm>
            <a:off x="1524000" y="2362200"/>
            <a:ext cx="436563"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Tree>
    <p:extLst>
      <p:ext uri="{BB962C8B-B14F-4D97-AF65-F5344CB8AC3E}">
        <p14:creationId xmlns:p14="http://schemas.microsoft.com/office/powerpoint/2010/main" val="398858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0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84" grpId="0" animBg="1" autoUpdateAnimBg="0"/>
      <p:bldP spid="150587" grpId="0" animBg="1" autoUpdateAnimBg="0"/>
      <p:bldP spid="150590"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85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F9EE94A-9F70-4A46-8A55-5B6DC7CF033C}" type="slidenum">
              <a:rPr lang="en-US" altLang="en-US" sz="1000">
                <a:solidFill>
                  <a:schemeClr val="bg1"/>
                </a:solidFill>
              </a:rPr>
              <a:pPr/>
              <a:t>88</a:t>
            </a:fld>
            <a:endParaRPr lang="en-US" altLang="en-US" sz="1000">
              <a:solidFill>
                <a:schemeClr val="bg1"/>
              </a:solidFill>
            </a:endParaRPr>
          </a:p>
        </p:txBody>
      </p:sp>
      <p:sp>
        <p:nvSpPr>
          <p:cNvPr id="108548" name="Rectangle 2"/>
          <p:cNvSpPr>
            <a:spLocks noGrp="1" noChangeArrowheads="1"/>
          </p:cNvSpPr>
          <p:nvPr>
            <p:ph type="title"/>
          </p:nvPr>
        </p:nvSpPr>
        <p:spPr/>
        <p:txBody>
          <a:bodyPr/>
          <a:lstStyle/>
          <a:p>
            <a:pPr marL="838200" indent="-838200" algn="l" eaLnBrk="1" hangingPunct="1"/>
            <a:r>
              <a:rPr lang="en-US" altLang="en-US" sz="1600" smtClean="0">
                <a:latin typeface="Times New Roman" panose="02020603050405020304" pitchFamily="18" charset="0"/>
              </a:rPr>
              <a:t>	</a:t>
            </a:r>
          </a:p>
        </p:txBody>
      </p:sp>
      <p:sp>
        <p:nvSpPr>
          <p:cNvPr id="108549"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0"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1"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2"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3"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4"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5"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6"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8557"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8558"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8559"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0"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1"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2"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3"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4"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5"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6"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7"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8"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69"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70"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571"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08572"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08573"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08574"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8575"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8576"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8577"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08578"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8579"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8580"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08581"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8582"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08583"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8584"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8585"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8586"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08587"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08588"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08589"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08590"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08591"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08592"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08593"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08594" name="Text Box 48"/>
          <p:cNvSpPr txBox="1">
            <a:spLocks noChangeArrowheads="1"/>
          </p:cNvSpPr>
          <p:nvPr/>
        </p:nvSpPr>
        <p:spPr bwMode="auto">
          <a:xfrm>
            <a:off x="1447800" y="38306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08595" name="Text Box 49"/>
          <p:cNvSpPr txBox="1">
            <a:spLocks noChangeArrowheads="1"/>
          </p:cNvSpPr>
          <p:nvPr/>
        </p:nvSpPr>
        <p:spPr bwMode="auto">
          <a:xfrm>
            <a:off x="1981200" y="2336800"/>
            <a:ext cx="457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08596" name="Text Box 50"/>
          <p:cNvSpPr txBox="1">
            <a:spLocks noChangeArrowheads="1"/>
          </p:cNvSpPr>
          <p:nvPr/>
        </p:nvSpPr>
        <p:spPr bwMode="auto">
          <a:xfrm>
            <a:off x="2743200" y="5308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8597" name="Text Box 51"/>
          <p:cNvSpPr txBox="1">
            <a:spLocks noChangeArrowheads="1"/>
          </p:cNvSpPr>
          <p:nvPr/>
        </p:nvSpPr>
        <p:spPr bwMode="auto">
          <a:xfrm>
            <a:off x="4419600" y="4062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8598" name="Text Box 52"/>
          <p:cNvSpPr txBox="1">
            <a:spLocks noChangeArrowheads="1"/>
          </p:cNvSpPr>
          <p:nvPr/>
        </p:nvSpPr>
        <p:spPr bwMode="auto">
          <a:xfrm>
            <a:off x="5715000" y="15017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15</a:t>
            </a:r>
            <a:endParaRPr lang="en-US" altLang="en-US" b="0" i="1"/>
          </a:p>
        </p:txBody>
      </p:sp>
      <p:sp>
        <p:nvSpPr>
          <p:cNvPr id="108599" name="Text Box 53"/>
          <p:cNvSpPr txBox="1">
            <a:spLocks noChangeArrowheads="1"/>
          </p:cNvSpPr>
          <p:nvPr/>
        </p:nvSpPr>
        <p:spPr bwMode="auto">
          <a:xfrm>
            <a:off x="7467600" y="2641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8600" name="Text Box 54"/>
          <p:cNvSpPr txBox="1">
            <a:spLocks noChangeArrowheads="1"/>
          </p:cNvSpPr>
          <p:nvPr/>
        </p:nvSpPr>
        <p:spPr bwMode="auto">
          <a:xfrm>
            <a:off x="6400800" y="49768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8601"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51608" name="Text Box 56"/>
          <p:cNvSpPr txBox="1">
            <a:spLocks noChangeArrowheads="1"/>
          </p:cNvSpPr>
          <p:nvPr/>
        </p:nvSpPr>
        <p:spPr bwMode="auto">
          <a:xfrm>
            <a:off x="4191000" y="3048000"/>
            <a:ext cx="4191000"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a</a:t>
            </a:r>
            <a:r>
              <a:rPr lang="en-US" altLang="en-US" b="0">
                <a:solidFill>
                  <a:srgbClr val="06060A"/>
                </a:solidFill>
              </a:rPr>
              <a:t>)+</a:t>
            </a:r>
            <a:r>
              <a:rPr lang="en-US" altLang="en-US" b="0" i="1">
                <a:solidFill>
                  <a:srgbClr val="06060A"/>
                </a:solidFill>
              </a:rPr>
              <a:t>W</a:t>
            </a:r>
            <a:r>
              <a:rPr lang="en-US" altLang="en-US" b="0">
                <a:solidFill>
                  <a:srgbClr val="06060A"/>
                </a:solidFill>
              </a:rPr>
              <a:t>[</a:t>
            </a:r>
            <a:r>
              <a:rPr lang="en-US" altLang="en-US" b="0" i="1">
                <a:solidFill>
                  <a:srgbClr val="06060A"/>
                </a:solidFill>
              </a:rPr>
              <a:t>a</a:t>
            </a:r>
            <a:r>
              <a:rPr lang="en-US" altLang="en-US" b="0">
                <a:solidFill>
                  <a:srgbClr val="06060A"/>
                </a:solidFill>
              </a:rPr>
              <a:t>,</a:t>
            </a:r>
            <a:r>
              <a:rPr lang="en-US" altLang="en-US" b="0" i="1">
                <a:solidFill>
                  <a:srgbClr val="06060A"/>
                </a:solidFill>
              </a:rPr>
              <a:t>v</a:t>
            </a:r>
            <a:r>
              <a:rPr lang="en-US" altLang="en-US" b="0">
                <a:solidFill>
                  <a:srgbClr val="06060A"/>
                </a:solidFill>
              </a:rPr>
              <a:t>2]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2)</a:t>
            </a:r>
          </a:p>
          <a:p>
            <a:pPr eaLnBrk="1" hangingPunct="1"/>
            <a:r>
              <a:rPr lang="en-US" altLang="en-US" b="0">
                <a:solidFill>
                  <a:srgbClr val="06060A"/>
                </a:solidFill>
              </a:rPr>
              <a:t>0+4= 4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2)=4</a:t>
            </a:r>
          </a:p>
        </p:txBody>
      </p:sp>
      <p:sp>
        <p:nvSpPr>
          <p:cNvPr id="108603" name="Rectangle 57"/>
          <p:cNvSpPr>
            <a:spLocks noChangeArrowheads="1"/>
          </p:cNvSpPr>
          <p:nvPr/>
        </p:nvSpPr>
        <p:spPr bwMode="auto">
          <a:xfrm>
            <a:off x="3352800" y="5334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chemeClr val="bg1"/>
                </a:solidFill>
              </a:rPr>
              <a:t>	</a:t>
            </a:r>
            <a:r>
              <a:rPr lang="en-US" altLang="en-US" b="0" i="1">
                <a:solidFill>
                  <a:schemeClr val="bg1"/>
                </a:solidFill>
              </a:rPr>
              <a:t>S</a:t>
            </a:r>
            <a:r>
              <a:rPr lang="en-US" altLang="en-US" b="0">
                <a:solidFill>
                  <a:schemeClr val="bg1"/>
                </a:solidFill>
              </a:rPr>
              <a:t>=</a:t>
            </a:r>
            <a:r>
              <a:rPr lang="en-US" altLang="en-US" b="0">
                <a:solidFill>
                  <a:schemeClr val="bg1"/>
                </a:solidFill>
                <a:sym typeface="Symbol" panose="05050102010706020507" pitchFamily="18" charset="2"/>
              </a:rPr>
              <a:t>{</a:t>
            </a:r>
            <a:r>
              <a:rPr lang="en-US" altLang="en-US" b="0" i="1">
                <a:solidFill>
                  <a:schemeClr val="bg1"/>
                </a:solidFill>
                <a:sym typeface="Symbol" panose="05050102010706020507" pitchFamily="18" charset="2"/>
              </a:rPr>
              <a:t>a</a:t>
            </a:r>
            <a:r>
              <a:rPr lang="en-US" altLang="en-US" b="0">
                <a:solidFill>
                  <a:schemeClr val="bg1"/>
                </a:solidFill>
                <a:sym typeface="Symbol" panose="05050102010706020507" pitchFamily="18" charset="2"/>
              </a:rPr>
              <a:t>}</a:t>
            </a:r>
            <a:br>
              <a:rPr lang="en-US" altLang="en-US" b="0">
                <a:solidFill>
                  <a:schemeClr val="bg1"/>
                </a:solidFill>
                <a:sym typeface="Symbol" panose="05050102010706020507" pitchFamily="18" charset="2"/>
              </a:rPr>
            </a:br>
            <a:r>
              <a:rPr lang="en-US" altLang="en-US" b="0" i="1">
                <a:solidFill>
                  <a:schemeClr val="bg1"/>
                </a:solidFill>
              </a:rPr>
              <a:t>N</a:t>
            </a:r>
            <a:r>
              <a:rPr lang="en-US" altLang="en-US" b="0">
                <a:solidFill>
                  <a:schemeClr val="bg1"/>
                </a:solidFill>
              </a:rPr>
              <a:t>= {</a:t>
            </a:r>
            <a:r>
              <a:rPr lang="en-US" altLang="en-US" b="0" i="1">
                <a:solidFill>
                  <a:schemeClr val="bg1"/>
                </a:solidFill>
              </a:rPr>
              <a:t>v</a:t>
            </a:r>
            <a:r>
              <a:rPr lang="en-US" altLang="en-US" b="0">
                <a:solidFill>
                  <a:schemeClr val="bg1"/>
                </a:solidFill>
              </a:rPr>
              <a:t>1,</a:t>
            </a:r>
            <a:r>
              <a:rPr lang="en-US" altLang="en-US" b="0" i="1">
                <a:solidFill>
                  <a:schemeClr val="bg1"/>
                </a:solidFill>
              </a:rPr>
              <a:t>v</a:t>
            </a:r>
            <a:r>
              <a:rPr lang="en-US" altLang="en-US" b="0">
                <a:solidFill>
                  <a:schemeClr val="bg1"/>
                </a:solidFill>
              </a:rPr>
              <a:t>2,</a:t>
            </a:r>
            <a:r>
              <a:rPr lang="en-US" altLang="en-US" b="0" i="1">
                <a:solidFill>
                  <a:schemeClr val="bg1"/>
                </a:solidFill>
              </a:rPr>
              <a:t>v</a:t>
            </a:r>
            <a:r>
              <a:rPr lang="en-US" altLang="en-US" b="0">
                <a:solidFill>
                  <a:schemeClr val="bg1"/>
                </a:solidFill>
              </a:rPr>
              <a:t>3,</a:t>
            </a:r>
            <a:r>
              <a:rPr lang="en-US" altLang="en-US" b="0" i="1">
                <a:solidFill>
                  <a:schemeClr val="bg1"/>
                </a:solidFill>
              </a:rPr>
              <a:t>v</a:t>
            </a:r>
            <a:r>
              <a:rPr lang="en-US" altLang="en-US" b="0">
                <a:solidFill>
                  <a:schemeClr val="bg1"/>
                </a:solidFill>
              </a:rPr>
              <a:t>4,</a:t>
            </a:r>
            <a:r>
              <a:rPr lang="en-US" altLang="en-US" b="0" i="1">
                <a:solidFill>
                  <a:schemeClr val="bg1"/>
                </a:solidFill>
              </a:rPr>
              <a:t>v</a:t>
            </a:r>
            <a:r>
              <a:rPr lang="en-US" altLang="en-US" b="0">
                <a:solidFill>
                  <a:schemeClr val="bg1"/>
                </a:solidFill>
              </a:rPr>
              <a:t>5,</a:t>
            </a:r>
            <a:r>
              <a:rPr lang="en-US" altLang="en-US" b="0" i="1">
                <a:solidFill>
                  <a:schemeClr val="bg1"/>
                </a:solidFill>
              </a:rPr>
              <a:t>v</a:t>
            </a:r>
            <a:r>
              <a:rPr lang="en-US" altLang="en-US" b="0">
                <a:solidFill>
                  <a:schemeClr val="bg1"/>
                </a:solidFill>
              </a:rPr>
              <a:t>6,</a:t>
            </a:r>
            <a:r>
              <a:rPr lang="en-US" altLang="en-US" b="0" i="1">
                <a:solidFill>
                  <a:schemeClr val="bg1"/>
                </a:solidFill>
              </a:rPr>
              <a:t>z</a:t>
            </a:r>
            <a:r>
              <a:rPr lang="en-US" altLang="en-US" b="0">
                <a:solidFill>
                  <a:schemeClr val="bg1"/>
                </a:solidFill>
              </a:rPr>
              <a:t>}</a:t>
            </a:r>
          </a:p>
        </p:txBody>
      </p:sp>
      <p:sp>
        <p:nvSpPr>
          <p:cNvPr id="108604" name="Oval 58"/>
          <p:cNvSpPr>
            <a:spLocks noChangeArrowheads="1"/>
          </p:cNvSpPr>
          <p:nvPr/>
        </p:nvSpPr>
        <p:spPr bwMode="auto">
          <a:xfrm>
            <a:off x="1447800" y="3352800"/>
            <a:ext cx="4572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1611" name="Text Box 59"/>
          <p:cNvSpPr txBox="1">
            <a:spLocks noChangeArrowheads="1"/>
          </p:cNvSpPr>
          <p:nvPr/>
        </p:nvSpPr>
        <p:spPr bwMode="auto">
          <a:xfrm>
            <a:off x="2667000" y="5257800"/>
            <a:ext cx="5334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0">
                <a:solidFill>
                  <a:srgbClr val="06060A"/>
                </a:solidFill>
              </a:rPr>
              <a:t>4</a:t>
            </a:r>
          </a:p>
        </p:txBody>
      </p:sp>
      <p:sp>
        <p:nvSpPr>
          <p:cNvPr id="151612" name="Line 60"/>
          <p:cNvSpPr>
            <a:spLocks noChangeShapeType="1"/>
          </p:cNvSpPr>
          <p:nvPr/>
        </p:nvSpPr>
        <p:spPr bwMode="auto">
          <a:xfrm>
            <a:off x="1676400" y="3581400"/>
            <a:ext cx="990600" cy="12954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8607" name="Text Box 61"/>
          <p:cNvSpPr txBox="1">
            <a:spLocks noChangeArrowheads="1"/>
          </p:cNvSpPr>
          <p:nvPr/>
        </p:nvSpPr>
        <p:spPr bwMode="auto">
          <a:xfrm>
            <a:off x="5181600" y="1447800"/>
            <a:ext cx="512763"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08608" name="Text Box 62"/>
          <p:cNvSpPr txBox="1">
            <a:spLocks noChangeArrowheads="1"/>
          </p:cNvSpPr>
          <p:nvPr/>
        </p:nvSpPr>
        <p:spPr bwMode="auto">
          <a:xfrm>
            <a:off x="1524000" y="2416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51615" name="Text Box 63"/>
          <p:cNvSpPr txBox="1">
            <a:spLocks noChangeArrowheads="1"/>
          </p:cNvSpPr>
          <p:nvPr/>
        </p:nvSpPr>
        <p:spPr bwMode="auto">
          <a:xfrm>
            <a:off x="2667000" y="5791200"/>
            <a:ext cx="5334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Tree>
    <p:extLst>
      <p:ext uri="{BB962C8B-B14F-4D97-AF65-F5344CB8AC3E}">
        <p14:creationId xmlns:p14="http://schemas.microsoft.com/office/powerpoint/2010/main" val="191732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16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6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6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08" grpId="0" animBg="1" autoUpdateAnimBg="0"/>
      <p:bldP spid="151611" grpId="0" animBg="1" autoUpdateAnimBg="0"/>
      <p:bldP spid="151615"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095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F3F5793F-92FE-4AE9-9E4B-62C875114D1A}" type="slidenum">
              <a:rPr lang="en-US" altLang="en-US" sz="1000">
                <a:solidFill>
                  <a:schemeClr val="bg1"/>
                </a:solidFill>
              </a:rPr>
              <a:pPr/>
              <a:t>89</a:t>
            </a:fld>
            <a:endParaRPr lang="en-US" altLang="en-US" sz="1000">
              <a:solidFill>
                <a:schemeClr val="bg1"/>
              </a:solidFill>
            </a:endParaRPr>
          </a:p>
        </p:txBody>
      </p:sp>
      <p:sp>
        <p:nvSpPr>
          <p:cNvPr id="109572" name="Rectangle 2"/>
          <p:cNvSpPr>
            <a:spLocks noGrp="1" noChangeArrowheads="1"/>
          </p:cNvSpPr>
          <p:nvPr>
            <p:ph type="title"/>
          </p:nvPr>
        </p:nvSpPr>
        <p:spPr>
          <a:xfrm>
            <a:off x="2971800" y="609600"/>
            <a:ext cx="4419600" cy="6096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1,</a:t>
            </a:r>
            <a:r>
              <a:rPr lang="en-US" altLang="en-US" sz="2400" i="1" smtClean="0"/>
              <a:t>v</a:t>
            </a:r>
            <a:r>
              <a:rPr lang="en-US" altLang="en-US" sz="2400" smtClean="0"/>
              <a:t>2,</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09573"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74"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75"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76"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77"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78"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79"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80"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09581"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9582"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09583"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84"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85"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86"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87"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88"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89"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90"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91"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92"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93"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94"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09595"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09596"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09597"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09598"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9599"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9600"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9601"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09602"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9603"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9604"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09605"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9606"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09607"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09608"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09609"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09610"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09611"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09612"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09613"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09614"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09615"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09616"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09617"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09618"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09619" name="Text Box 49"/>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09620" name="Text Box 50"/>
          <p:cNvSpPr txBox="1">
            <a:spLocks noChangeArrowheads="1"/>
          </p:cNvSpPr>
          <p:nvPr/>
        </p:nvSpPr>
        <p:spPr bwMode="auto">
          <a:xfrm>
            <a:off x="2514600" y="5334000"/>
            <a:ext cx="457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09621" name="Text Box 51"/>
          <p:cNvSpPr txBox="1">
            <a:spLocks noChangeArrowheads="1"/>
          </p:cNvSpPr>
          <p:nvPr/>
        </p:nvSpPr>
        <p:spPr bwMode="auto">
          <a:xfrm>
            <a:off x="4495800" y="3986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9622" name="Text Box 52"/>
          <p:cNvSpPr txBox="1">
            <a:spLocks noChangeArrowheads="1"/>
          </p:cNvSpPr>
          <p:nvPr/>
        </p:nvSpPr>
        <p:spPr bwMode="auto">
          <a:xfrm>
            <a:off x="5257800" y="15779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15</a:t>
            </a:r>
            <a:endParaRPr lang="en-US" altLang="en-US" b="0" i="1"/>
          </a:p>
        </p:txBody>
      </p:sp>
      <p:sp>
        <p:nvSpPr>
          <p:cNvPr id="109623"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9624" name="Text Box 54"/>
          <p:cNvSpPr txBox="1">
            <a:spLocks noChangeArrowheads="1"/>
          </p:cNvSpPr>
          <p:nvPr/>
        </p:nvSpPr>
        <p:spPr bwMode="auto">
          <a:xfrm>
            <a:off x="6400800" y="5003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9625"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09626"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2633" name="Text Box 57"/>
          <p:cNvSpPr txBox="1">
            <a:spLocks noChangeArrowheads="1"/>
          </p:cNvSpPr>
          <p:nvPr/>
        </p:nvSpPr>
        <p:spPr bwMode="auto">
          <a:xfrm>
            <a:off x="6172200" y="304800"/>
            <a:ext cx="2701925"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choose </a:t>
            </a:r>
            <a:r>
              <a:rPr lang="en-US" altLang="en-US" b="0" i="1"/>
              <a:t>v</a:t>
            </a:r>
            <a:r>
              <a:rPr lang="en-US" altLang="en-US" b="0"/>
              <a:t>1 because </a:t>
            </a:r>
            <a:r>
              <a:rPr lang="en-US" altLang="en-US" b="0" i="1"/>
              <a:t>L</a:t>
            </a:r>
            <a:r>
              <a:rPr lang="en-US" altLang="en-US" b="0"/>
              <a:t>(</a:t>
            </a:r>
            <a:r>
              <a:rPr lang="en-US" altLang="en-US" b="0" i="1"/>
              <a:t>v</a:t>
            </a:r>
            <a:r>
              <a:rPr lang="en-US" altLang="en-US" b="0"/>
              <a:t>1)=3 = min{L(u)|u</a:t>
            </a:r>
            <a:r>
              <a:rPr lang="en-US" altLang="en-US" b="0">
                <a:sym typeface="Symbol" panose="05050102010706020507" pitchFamily="18" charset="2"/>
              </a:rPr>
              <a:t></a:t>
            </a:r>
            <a:r>
              <a:rPr lang="en-US" altLang="en-US" b="0"/>
              <a:t>N}</a:t>
            </a:r>
          </a:p>
        </p:txBody>
      </p:sp>
      <p:sp>
        <p:nvSpPr>
          <p:cNvPr id="109628" name="Text Box 58"/>
          <p:cNvSpPr txBox="1">
            <a:spLocks noChangeArrowheads="1"/>
          </p:cNvSpPr>
          <p:nvPr/>
        </p:nvSpPr>
        <p:spPr bwMode="auto">
          <a:xfrm>
            <a:off x="4724400" y="1524000"/>
            <a:ext cx="512763"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09629" name="Text Box 59"/>
          <p:cNvSpPr txBox="1">
            <a:spLocks noChangeArrowheads="1"/>
          </p:cNvSpPr>
          <p:nvPr/>
        </p:nvSpPr>
        <p:spPr bwMode="auto">
          <a:xfrm>
            <a:off x="16764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09630" name="Text Box 60"/>
          <p:cNvSpPr txBox="1">
            <a:spLocks noChangeArrowheads="1"/>
          </p:cNvSpPr>
          <p:nvPr/>
        </p:nvSpPr>
        <p:spPr bwMode="auto">
          <a:xfrm>
            <a:off x="20574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Tree>
    <p:extLst>
      <p:ext uri="{BB962C8B-B14F-4D97-AF65-F5344CB8AC3E}">
        <p14:creationId xmlns:p14="http://schemas.microsoft.com/office/powerpoint/2010/main" val="2192763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3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Rooted Tree - Terminologies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994" y="1600200"/>
            <a:ext cx="756201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7988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05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08B2907C-1070-439F-AFD1-9572C669C502}" type="slidenum">
              <a:rPr lang="en-US" altLang="en-US" sz="1000">
                <a:solidFill>
                  <a:schemeClr val="bg1"/>
                </a:solidFill>
              </a:rPr>
              <a:pPr/>
              <a:t>90</a:t>
            </a:fld>
            <a:endParaRPr lang="en-US" altLang="en-US" sz="1000">
              <a:solidFill>
                <a:schemeClr val="bg1"/>
              </a:solidFill>
            </a:endParaRPr>
          </a:p>
        </p:txBody>
      </p:sp>
      <p:sp>
        <p:nvSpPr>
          <p:cNvPr id="110596" name="Rectangle 2"/>
          <p:cNvSpPr>
            <a:spLocks noGrp="1" noChangeArrowheads="1"/>
          </p:cNvSpPr>
          <p:nvPr>
            <p:ph type="title"/>
          </p:nvPr>
        </p:nvSpPr>
        <p:spPr>
          <a:xfrm>
            <a:off x="3581400" y="533400"/>
            <a:ext cx="4572000" cy="6096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i="1" smtClean="0"/>
              <a:t>v</a:t>
            </a:r>
            <a:r>
              <a:rPr lang="en-US" altLang="en-US" sz="2400" smtClean="0"/>
              <a:t>1</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2,</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0597"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598"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599"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00"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01"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02"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03"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04"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05"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0606"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0607"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08"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09"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0"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1"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2"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3"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4"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5"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6"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7"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8"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0619"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0620"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0621"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0622"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0623"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0624"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0625"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0626"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0627"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0628"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0629"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0630"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0631"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0632"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0633"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0634"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0635"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0636"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0637"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0638"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0639"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0640"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0641"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0642"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0643" name="Text Box 49"/>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0644" name="Text Box 50"/>
          <p:cNvSpPr txBox="1">
            <a:spLocks noChangeArrowheads="1"/>
          </p:cNvSpPr>
          <p:nvPr/>
        </p:nvSpPr>
        <p:spPr bwMode="auto">
          <a:xfrm>
            <a:off x="24384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0645" name="Text Box 51"/>
          <p:cNvSpPr txBox="1">
            <a:spLocks noChangeArrowheads="1"/>
          </p:cNvSpPr>
          <p:nvPr/>
        </p:nvSpPr>
        <p:spPr bwMode="auto">
          <a:xfrm>
            <a:off x="4495800" y="3986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0646" name="Text Box 52"/>
          <p:cNvSpPr txBox="1">
            <a:spLocks noChangeArrowheads="1"/>
          </p:cNvSpPr>
          <p:nvPr/>
        </p:nvSpPr>
        <p:spPr bwMode="auto">
          <a:xfrm>
            <a:off x="5486400" y="15017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15</a:t>
            </a:r>
            <a:endParaRPr lang="en-US" altLang="en-US" b="0" i="1"/>
          </a:p>
        </p:txBody>
      </p:sp>
      <p:sp>
        <p:nvSpPr>
          <p:cNvPr id="110647"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0648" name="Text Box 54"/>
          <p:cNvSpPr txBox="1">
            <a:spLocks noChangeArrowheads="1"/>
          </p:cNvSpPr>
          <p:nvPr/>
        </p:nvSpPr>
        <p:spPr bwMode="auto">
          <a:xfrm>
            <a:off x="6477000" y="5003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0649"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0650"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0651" name="Oval 57"/>
          <p:cNvSpPr>
            <a:spLocks noChangeArrowheads="1"/>
          </p:cNvSpPr>
          <p:nvPr/>
        </p:nvSpPr>
        <p:spPr bwMode="auto">
          <a:xfrm>
            <a:off x="2514600" y="2590800"/>
            <a:ext cx="4572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3658" name="Text Box 58"/>
          <p:cNvSpPr txBox="1">
            <a:spLocks noChangeArrowheads="1"/>
          </p:cNvSpPr>
          <p:nvPr/>
        </p:nvSpPr>
        <p:spPr bwMode="auto">
          <a:xfrm>
            <a:off x="5029200" y="3733800"/>
            <a:ext cx="35814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1)+</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1,</a:t>
            </a:r>
            <a:r>
              <a:rPr lang="en-US" altLang="en-US" b="0" i="1">
                <a:solidFill>
                  <a:srgbClr val="06060A"/>
                </a:solidFill>
              </a:rPr>
              <a:t>v</a:t>
            </a:r>
            <a:r>
              <a:rPr lang="en-US" altLang="en-US" b="0">
                <a:solidFill>
                  <a:srgbClr val="06060A"/>
                </a:solidFill>
              </a:rPr>
              <a:t>4]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a:t>
            </a:r>
          </a:p>
          <a:p>
            <a:pPr eaLnBrk="1" hangingPunct="1"/>
            <a:r>
              <a:rPr lang="en-US" altLang="en-US" b="0">
                <a:solidFill>
                  <a:srgbClr val="06060A"/>
                </a:solidFill>
              </a:rPr>
              <a:t>3+6= 9 &lt; </a:t>
            </a:r>
            <a:r>
              <a:rPr lang="en-US" altLang="en-US" b="0">
                <a:solidFill>
                  <a:srgbClr val="06060A"/>
                </a:solidFill>
                <a:sym typeface="Symbol" panose="05050102010706020507" pitchFamily="18" charset="2"/>
              </a:rPr>
              <a:t>15</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4)=9</a:t>
            </a:r>
          </a:p>
          <a:p>
            <a:pPr eaLnBrk="1" hangingPunct="1"/>
            <a:endParaRPr lang="en-US" altLang="en-US" b="0"/>
          </a:p>
        </p:txBody>
      </p:sp>
      <p:sp>
        <p:nvSpPr>
          <p:cNvPr id="153659" name="Line 59"/>
          <p:cNvSpPr>
            <a:spLocks noChangeShapeType="1"/>
          </p:cNvSpPr>
          <p:nvPr/>
        </p:nvSpPr>
        <p:spPr bwMode="auto">
          <a:xfrm flipV="1">
            <a:off x="2743200" y="2514600"/>
            <a:ext cx="2590800" cy="2286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53660" name="Text Box 60"/>
          <p:cNvSpPr txBox="1">
            <a:spLocks noChangeArrowheads="1"/>
          </p:cNvSpPr>
          <p:nvPr/>
        </p:nvSpPr>
        <p:spPr bwMode="auto">
          <a:xfrm>
            <a:off x="5486400" y="1447800"/>
            <a:ext cx="7620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9</a:t>
            </a:r>
          </a:p>
        </p:txBody>
      </p:sp>
      <p:sp>
        <p:nvSpPr>
          <p:cNvPr id="110655" name="Text Box 61"/>
          <p:cNvSpPr txBox="1">
            <a:spLocks noChangeArrowheads="1"/>
          </p:cNvSpPr>
          <p:nvPr/>
        </p:nvSpPr>
        <p:spPr bwMode="auto">
          <a:xfrm>
            <a:off x="4953000" y="1447800"/>
            <a:ext cx="533400"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0656" name="Text Box 62"/>
          <p:cNvSpPr txBox="1">
            <a:spLocks noChangeArrowheads="1"/>
          </p:cNvSpPr>
          <p:nvPr/>
        </p:nvSpPr>
        <p:spPr bwMode="auto">
          <a:xfrm>
            <a:off x="16764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0657" name="Text Box 63"/>
          <p:cNvSpPr txBox="1">
            <a:spLocks noChangeArrowheads="1"/>
          </p:cNvSpPr>
          <p:nvPr/>
        </p:nvSpPr>
        <p:spPr bwMode="auto">
          <a:xfrm>
            <a:off x="19812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53664" name="Text Box 64"/>
          <p:cNvSpPr txBox="1">
            <a:spLocks noChangeArrowheads="1"/>
          </p:cNvSpPr>
          <p:nvPr/>
        </p:nvSpPr>
        <p:spPr bwMode="auto">
          <a:xfrm>
            <a:off x="4724400" y="1447800"/>
            <a:ext cx="7620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Tree>
    <p:extLst>
      <p:ext uri="{BB962C8B-B14F-4D97-AF65-F5344CB8AC3E}">
        <p14:creationId xmlns:p14="http://schemas.microsoft.com/office/powerpoint/2010/main" val="357469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6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8" grpId="0" animBg="1" autoUpdateAnimBg="0"/>
      <p:bldP spid="153660" grpId="0" animBg="1" autoUpdateAnimBg="0"/>
      <p:bldP spid="153664"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16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CA51D4C-048E-459B-8D63-5B4A487961E7}" type="slidenum">
              <a:rPr lang="en-US" altLang="en-US" sz="1000">
                <a:solidFill>
                  <a:schemeClr val="bg1"/>
                </a:solidFill>
              </a:rPr>
              <a:pPr/>
              <a:t>91</a:t>
            </a:fld>
            <a:endParaRPr lang="en-US" altLang="en-US" sz="1000">
              <a:solidFill>
                <a:schemeClr val="bg1"/>
              </a:solidFill>
            </a:endParaRPr>
          </a:p>
        </p:txBody>
      </p:sp>
      <p:sp>
        <p:nvSpPr>
          <p:cNvPr id="111620" name="Rectangle 2"/>
          <p:cNvSpPr>
            <a:spLocks noGrp="1" noChangeArrowheads="1"/>
          </p:cNvSpPr>
          <p:nvPr>
            <p:ph type="title"/>
          </p:nvPr>
        </p:nvSpPr>
        <p:spPr>
          <a:xfrm>
            <a:off x="3200400" y="457200"/>
            <a:ext cx="4724400" cy="8382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i="1" smtClean="0"/>
              <a:t>v</a:t>
            </a:r>
            <a:r>
              <a:rPr lang="en-US" altLang="en-US" sz="2400" smtClean="0"/>
              <a:t>1</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2,</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1621"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2"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3"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4"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5"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6"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7"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8"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29"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1630"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1631"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2"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3"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4"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5"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6"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7"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8"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39"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40"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41"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42"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43"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1644"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1645"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1646"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1647"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1648"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1649"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1650"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1651"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1652"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1653"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1654"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1655"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1656"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1657"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1658"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1659"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1660"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1661"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1662"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1663"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1664"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1665"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1666"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1667" name="Text Box 49"/>
          <p:cNvSpPr txBox="1">
            <a:spLocks noChangeArrowheads="1"/>
          </p:cNvSpPr>
          <p:nvPr/>
        </p:nvSpPr>
        <p:spPr bwMode="auto">
          <a:xfrm>
            <a:off x="2133600" y="2209800"/>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1668" name="Text Box 50"/>
          <p:cNvSpPr txBox="1">
            <a:spLocks noChangeArrowheads="1"/>
          </p:cNvSpPr>
          <p:nvPr/>
        </p:nvSpPr>
        <p:spPr bwMode="auto">
          <a:xfrm>
            <a:off x="24384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1669" name="Text Box 51"/>
          <p:cNvSpPr txBox="1">
            <a:spLocks noChangeArrowheads="1"/>
          </p:cNvSpPr>
          <p:nvPr/>
        </p:nvSpPr>
        <p:spPr bwMode="auto">
          <a:xfrm>
            <a:off x="4495800" y="3986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1670" name="Text Box 52"/>
          <p:cNvSpPr txBox="1">
            <a:spLocks noChangeArrowheads="1"/>
          </p:cNvSpPr>
          <p:nvPr/>
        </p:nvSpPr>
        <p:spPr bwMode="auto">
          <a:xfrm>
            <a:off x="5334000" y="1447800"/>
            <a:ext cx="457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1671"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1672" name="Text Box 54"/>
          <p:cNvSpPr txBox="1">
            <a:spLocks noChangeArrowheads="1"/>
          </p:cNvSpPr>
          <p:nvPr/>
        </p:nvSpPr>
        <p:spPr bwMode="auto">
          <a:xfrm>
            <a:off x="6248400" y="49768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1673"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1674"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1675" name="Oval 57"/>
          <p:cNvSpPr>
            <a:spLocks noChangeArrowheads="1"/>
          </p:cNvSpPr>
          <p:nvPr/>
        </p:nvSpPr>
        <p:spPr bwMode="auto">
          <a:xfrm>
            <a:off x="2514600" y="2590800"/>
            <a:ext cx="457200" cy="3048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4682" name="Text Box 58"/>
          <p:cNvSpPr txBox="1">
            <a:spLocks noChangeArrowheads="1"/>
          </p:cNvSpPr>
          <p:nvPr/>
        </p:nvSpPr>
        <p:spPr bwMode="auto">
          <a:xfrm>
            <a:off x="5257800" y="3505200"/>
            <a:ext cx="35814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1)+</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1,</a:t>
            </a:r>
            <a:r>
              <a:rPr lang="en-US" altLang="en-US" b="0" i="1">
                <a:solidFill>
                  <a:srgbClr val="06060A"/>
                </a:solidFill>
              </a:rPr>
              <a:t>v</a:t>
            </a:r>
            <a:r>
              <a:rPr lang="en-US" altLang="en-US" b="0">
                <a:solidFill>
                  <a:srgbClr val="06060A"/>
                </a:solidFill>
              </a:rPr>
              <a:t>3]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3)</a:t>
            </a:r>
          </a:p>
          <a:p>
            <a:pPr eaLnBrk="1" hangingPunct="1"/>
            <a:r>
              <a:rPr lang="en-US" altLang="en-US" b="0">
                <a:solidFill>
                  <a:srgbClr val="06060A"/>
                </a:solidFill>
              </a:rPr>
              <a:t>3+7= 10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4)=10</a:t>
            </a:r>
          </a:p>
          <a:p>
            <a:pPr eaLnBrk="1" hangingPunct="1"/>
            <a:endParaRPr lang="en-US" altLang="en-US" b="0"/>
          </a:p>
        </p:txBody>
      </p:sp>
      <p:sp>
        <p:nvSpPr>
          <p:cNvPr id="154683" name="Text Box 59"/>
          <p:cNvSpPr txBox="1">
            <a:spLocks noChangeArrowheads="1"/>
          </p:cNvSpPr>
          <p:nvPr/>
        </p:nvSpPr>
        <p:spPr bwMode="auto">
          <a:xfrm>
            <a:off x="4343400" y="3962400"/>
            <a:ext cx="676275"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10</a:t>
            </a:r>
          </a:p>
        </p:txBody>
      </p:sp>
      <p:sp>
        <p:nvSpPr>
          <p:cNvPr id="154684" name="Line 60"/>
          <p:cNvSpPr>
            <a:spLocks noChangeShapeType="1"/>
          </p:cNvSpPr>
          <p:nvPr/>
        </p:nvSpPr>
        <p:spPr bwMode="auto">
          <a:xfrm>
            <a:off x="2667000" y="2743200"/>
            <a:ext cx="1752600" cy="10668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1679" name="Text Box 61"/>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1680" name="Text Box 62"/>
          <p:cNvSpPr txBox="1">
            <a:spLocks noChangeArrowheads="1"/>
          </p:cNvSpPr>
          <p:nvPr/>
        </p:nvSpPr>
        <p:spPr bwMode="auto">
          <a:xfrm>
            <a:off x="1676400" y="22637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1681" name="Text Box 63"/>
          <p:cNvSpPr txBox="1">
            <a:spLocks noChangeArrowheads="1"/>
          </p:cNvSpPr>
          <p:nvPr/>
        </p:nvSpPr>
        <p:spPr bwMode="auto">
          <a:xfrm>
            <a:off x="19812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54688" name="Text Box 64"/>
          <p:cNvSpPr txBox="1">
            <a:spLocks noChangeArrowheads="1"/>
          </p:cNvSpPr>
          <p:nvPr/>
        </p:nvSpPr>
        <p:spPr bwMode="auto">
          <a:xfrm>
            <a:off x="3657600" y="3962400"/>
            <a:ext cx="6858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Tree>
    <p:extLst>
      <p:ext uri="{BB962C8B-B14F-4D97-AF65-F5344CB8AC3E}">
        <p14:creationId xmlns:p14="http://schemas.microsoft.com/office/powerpoint/2010/main" val="210226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46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46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46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4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82" grpId="0" animBg="1" autoUpdateAnimBg="0"/>
      <p:bldP spid="154683" grpId="0" animBg="1" autoUpdateAnimBg="0"/>
      <p:bldP spid="154688"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26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78684CF-2A73-4789-A83A-772535D2B047}" type="slidenum">
              <a:rPr lang="en-US" altLang="en-US" sz="1000">
                <a:solidFill>
                  <a:schemeClr val="bg1"/>
                </a:solidFill>
              </a:rPr>
              <a:pPr/>
              <a:t>92</a:t>
            </a:fld>
            <a:endParaRPr lang="en-US" altLang="en-US" sz="1000">
              <a:solidFill>
                <a:schemeClr val="bg1"/>
              </a:solidFill>
            </a:endParaRPr>
          </a:p>
        </p:txBody>
      </p:sp>
      <p:sp>
        <p:nvSpPr>
          <p:cNvPr id="112644" name="Rectangle 2"/>
          <p:cNvSpPr>
            <a:spLocks noGrp="1" noChangeArrowheads="1"/>
          </p:cNvSpPr>
          <p:nvPr>
            <p:ph type="title"/>
          </p:nvPr>
        </p:nvSpPr>
        <p:spPr>
          <a:xfrm>
            <a:off x="2743200" y="533400"/>
            <a:ext cx="4800600" cy="6858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 </a:t>
            </a:r>
            <a:r>
              <a:rPr lang="en-US" altLang="en-US" sz="2400" i="1" smtClean="0"/>
              <a:t>v</a:t>
            </a:r>
            <a:r>
              <a:rPr lang="en-US" altLang="en-US" sz="2400" smtClean="0"/>
              <a:t>1</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2,</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2645"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46"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47"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48"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49"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50"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51"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52"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53"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2654"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2655"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56"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57"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58"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59"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0"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1"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2"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3"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4"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5"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6"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2667"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2668"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2669"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2670"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2671"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2672"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2673"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2674"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2675"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2676"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2677"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2678"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2679"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2680"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2681"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2682"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2683"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2684"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2685"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2686"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2687"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2688"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2689" name="Rectangle 47"/>
          <p:cNvSpPr>
            <a:spLocks noGrp="1" noChangeArrowheads="1"/>
          </p:cNvSpPr>
          <p:nvPr>
            <p:ph type="body" idx="4294967295"/>
          </p:nvPr>
        </p:nvSpPr>
        <p:spPr>
          <a:xfrm>
            <a:off x="609600" y="1828800"/>
            <a:ext cx="7772400" cy="4114800"/>
          </a:xfrm>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2690"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2691" name="Text Box 49"/>
          <p:cNvSpPr txBox="1">
            <a:spLocks noChangeArrowheads="1"/>
          </p:cNvSpPr>
          <p:nvPr/>
        </p:nvSpPr>
        <p:spPr bwMode="auto">
          <a:xfrm>
            <a:off x="2133600" y="2228850"/>
            <a:ext cx="4476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2692" name="Text Box 50"/>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2693" name="Text Box 51"/>
          <p:cNvSpPr txBox="1">
            <a:spLocks noChangeArrowheads="1"/>
          </p:cNvSpPr>
          <p:nvPr/>
        </p:nvSpPr>
        <p:spPr bwMode="auto">
          <a:xfrm>
            <a:off x="4343400" y="3940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2694" name="Text Box 52"/>
          <p:cNvSpPr txBox="1">
            <a:spLocks noChangeArrowheads="1"/>
          </p:cNvSpPr>
          <p:nvPr/>
        </p:nvSpPr>
        <p:spPr bwMode="auto">
          <a:xfrm>
            <a:off x="5334000" y="157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2695"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2696" name="Text Box 54"/>
          <p:cNvSpPr txBox="1">
            <a:spLocks noChangeArrowheads="1"/>
          </p:cNvSpPr>
          <p:nvPr/>
        </p:nvSpPr>
        <p:spPr bwMode="auto">
          <a:xfrm>
            <a:off x="6477000" y="49276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2697"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2698"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2699"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5706" name="Text Box 58"/>
          <p:cNvSpPr txBox="1">
            <a:spLocks noChangeArrowheads="1"/>
          </p:cNvSpPr>
          <p:nvPr/>
        </p:nvSpPr>
        <p:spPr bwMode="auto">
          <a:xfrm>
            <a:off x="6248400" y="304800"/>
            <a:ext cx="2743200"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choose </a:t>
            </a:r>
            <a:r>
              <a:rPr lang="en-US" altLang="en-US" b="0" i="1"/>
              <a:t>v</a:t>
            </a:r>
            <a:r>
              <a:rPr lang="en-US" altLang="en-US" b="0"/>
              <a:t>2 because </a:t>
            </a:r>
            <a:r>
              <a:rPr lang="en-US" altLang="en-US" b="0" i="1"/>
              <a:t>L</a:t>
            </a:r>
            <a:r>
              <a:rPr lang="en-US" altLang="en-US" b="0"/>
              <a:t>(</a:t>
            </a:r>
            <a:r>
              <a:rPr lang="en-US" altLang="en-US" b="0" i="1"/>
              <a:t>v</a:t>
            </a:r>
            <a:r>
              <a:rPr lang="en-US" altLang="en-US" b="0"/>
              <a:t>2)=4 = min{L(u)|u</a:t>
            </a:r>
            <a:r>
              <a:rPr lang="en-US" altLang="en-US" b="0">
                <a:sym typeface="Symbol" panose="05050102010706020507" pitchFamily="18" charset="2"/>
              </a:rPr>
              <a:t></a:t>
            </a:r>
            <a:r>
              <a:rPr lang="en-US" altLang="en-US" b="0"/>
              <a:t>N}</a:t>
            </a:r>
          </a:p>
        </p:txBody>
      </p:sp>
      <p:sp>
        <p:nvSpPr>
          <p:cNvPr id="112701" name="Text Box 59"/>
          <p:cNvSpPr txBox="1">
            <a:spLocks noChangeArrowheads="1"/>
          </p:cNvSpPr>
          <p:nvPr/>
        </p:nvSpPr>
        <p:spPr bwMode="auto">
          <a:xfrm>
            <a:off x="4724400" y="15779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2702" name="Text Box 60"/>
          <p:cNvSpPr txBox="1">
            <a:spLocks noChangeArrowheads="1"/>
          </p:cNvSpPr>
          <p:nvPr/>
        </p:nvSpPr>
        <p:spPr bwMode="auto">
          <a:xfrm>
            <a:off x="1676400" y="2209800"/>
            <a:ext cx="422275"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2703" name="Text Box 61"/>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2704" name="Text Box 62"/>
          <p:cNvSpPr txBox="1">
            <a:spLocks noChangeArrowheads="1"/>
          </p:cNvSpPr>
          <p:nvPr/>
        </p:nvSpPr>
        <p:spPr bwMode="auto">
          <a:xfrm>
            <a:off x="3733800" y="3940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Tree>
    <p:extLst>
      <p:ext uri="{BB962C8B-B14F-4D97-AF65-F5344CB8AC3E}">
        <p14:creationId xmlns:p14="http://schemas.microsoft.com/office/powerpoint/2010/main" val="1725454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06"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36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497556A6-E3A9-48BB-8D34-BA0E3B94D9C2}" type="slidenum">
              <a:rPr lang="en-US" altLang="en-US" sz="1000">
                <a:solidFill>
                  <a:schemeClr val="bg1"/>
                </a:solidFill>
              </a:rPr>
              <a:pPr/>
              <a:t>93</a:t>
            </a:fld>
            <a:endParaRPr lang="en-US" altLang="en-US" sz="1000">
              <a:solidFill>
                <a:schemeClr val="bg1"/>
              </a:solidFill>
            </a:endParaRPr>
          </a:p>
        </p:txBody>
      </p:sp>
      <p:sp>
        <p:nvSpPr>
          <p:cNvPr id="113668" name="Rectangle 2"/>
          <p:cNvSpPr>
            <a:spLocks noGrp="1" noChangeArrowheads="1"/>
          </p:cNvSpPr>
          <p:nvPr>
            <p:ph type="title"/>
          </p:nvPr>
        </p:nvSpPr>
        <p:spPr>
          <a:xfrm>
            <a:off x="2971800" y="457200"/>
            <a:ext cx="5105400" cy="7620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 </a:t>
            </a:r>
            <a:r>
              <a:rPr lang="en-US" altLang="en-US" sz="2400" i="1" smtClean="0"/>
              <a:t>v</a:t>
            </a:r>
            <a:r>
              <a:rPr lang="en-US" altLang="en-US" sz="2400" smtClean="0"/>
              <a:t>1, </a:t>
            </a:r>
            <a:r>
              <a:rPr lang="en-US" altLang="en-US" sz="2400" i="1" smtClean="0"/>
              <a:t>v</a:t>
            </a:r>
            <a:r>
              <a:rPr lang="en-US" altLang="en-US" sz="2400" smtClean="0"/>
              <a:t>2</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3669"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0"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1"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2"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3"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4"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5"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6"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677"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3678"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3679"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0"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1"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2"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3"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4"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5"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6"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7"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8"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89"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90"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691"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3692"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3693"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3694"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3695"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3696"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3697"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3698" name="Text Box 32"/>
          <p:cNvSpPr txBox="1">
            <a:spLocks noChangeArrowheads="1"/>
          </p:cNvSpPr>
          <p:nvPr/>
        </p:nvSpPr>
        <p:spPr bwMode="auto">
          <a:xfrm>
            <a:off x="4495800" y="48545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3699"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3700"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3701"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3702"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3703"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3704"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3705"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3706"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3707"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3708"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3709"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3710"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3711"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3712"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3713" name="Rectangle 47"/>
          <p:cNvSpPr>
            <a:spLocks noGrp="1" noChangeArrowheads="1"/>
          </p:cNvSpPr>
          <p:nvPr>
            <p:ph type="body" idx="4294967295"/>
          </p:nvPr>
        </p:nvSpPr>
        <p:spPr>
          <a:xfrm>
            <a:off x="609600" y="1676400"/>
            <a:ext cx="7772400" cy="4114800"/>
          </a:xfrm>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3714"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3715" name="Text Box 49"/>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3716" name="Text Box 50"/>
          <p:cNvSpPr txBox="1">
            <a:spLocks noChangeArrowheads="1"/>
          </p:cNvSpPr>
          <p:nvPr/>
        </p:nvSpPr>
        <p:spPr bwMode="auto">
          <a:xfrm>
            <a:off x="2514600" y="5410200"/>
            <a:ext cx="457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3717" name="Text Box 51"/>
          <p:cNvSpPr txBox="1">
            <a:spLocks noChangeArrowheads="1"/>
          </p:cNvSpPr>
          <p:nvPr/>
        </p:nvSpPr>
        <p:spPr bwMode="auto">
          <a:xfrm>
            <a:off x="4800600" y="40925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3718" name="Text Box 52"/>
          <p:cNvSpPr txBox="1">
            <a:spLocks noChangeArrowheads="1"/>
          </p:cNvSpPr>
          <p:nvPr/>
        </p:nvSpPr>
        <p:spPr bwMode="auto">
          <a:xfrm>
            <a:off x="5410200" y="1447800"/>
            <a:ext cx="381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3719" name="Text Box 53"/>
          <p:cNvSpPr txBox="1">
            <a:spLocks noChangeArrowheads="1"/>
          </p:cNvSpPr>
          <p:nvPr/>
        </p:nvSpPr>
        <p:spPr bwMode="auto">
          <a:xfrm>
            <a:off x="7391400" y="2411413"/>
            <a:ext cx="609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3720" name="Text Box 54"/>
          <p:cNvSpPr txBox="1">
            <a:spLocks noChangeArrowheads="1"/>
          </p:cNvSpPr>
          <p:nvPr/>
        </p:nvSpPr>
        <p:spPr bwMode="auto">
          <a:xfrm>
            <a:off x="6400800" y="5003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3721" name="Text Box 55"/>
          <p:cNvSpPr txBox="1">
            <a:spLocks noChangeArrowheads="1"/>
          </p:cNvSpPr>
          <p:nvPr/>
        </p:nvSpPr>
        <p:spPr bwMode="auto">
          <a:xfrm>
            <a:off x="8153400" y="4392613"/>
            <a:ext cx="533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3722"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723"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3724" name="Oval 58"/>
          <p:cNvSpPr>
            <a:spLocks noChangeArrowheads="1"/>
          </p:cNvSpPr>
          <p:nvPr/>
        </p:nvSpPr>
        <p:spPr bwMode="auto">
          <a:xfrm>
            <a:off x="25146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6731" name="Line 59"/>
          <p:cNvSpPr>
            <a:spLocks noChangeShapeType="1"/>
          </p:cNvSpPr>
          <p:nvPr/>
        </p:nvSpPr>
        <p:spPr bwMode="auto">
          <a:xfrm flipV="1">
            <a:off x="2743200" y="3886200"/>
            <a:ext cx="1600200" cy="9906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3726" name="Text Box 60"/>
          <p:cNvSpPr txBox="1">
            <a:spLocks noChangeArrowheads="1"/>
          </p:cNvSpPr>
          <p:nvPr/>
        </p:nvSpPr>
        <p:spPr bwMode="auto">
          <a:xfrm>
            <a:off x="16764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3727" name="Text Box 61"/>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3728" name="Text Box 62"/>
          <p:cNvSpPr txBox="1">
            <a:spLocks noChangeArrowheads="1"/>
          </p:cNvSpPr>
          <p:nvPr/>
        </p:nvSpPr>
        <p:spPr bwMode="auto">
          <a:xfrm>
            <a:off x="4191000" y="4038600"/>
            <a:ext cx="587375" cy="466725"/>
          </a:xfrm>
          <a:prstGeom prst="rect">
            <a:avLst/>
          </a:prstGeom>
          <a:solidFill>
            <a:srgbClr val="FFFF00"/>
          </a:solidFill>
          <a:ln w="9525">
            <a:solidFill>
              <a:srgbClr val="FFFF00"/>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3729" name="Text Box 63"/>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56736" name="Text Box 64"/>
          <p:cNvSpPr txBox="1">
            <a:spLocks noChangeArrowheads="1"/>
          </p:cNvSpPr>
          <p:nvPr/>
        </p:nvSpPr>
        <p:spPr bwMode="auto">
          <a:xfrm>
            <a:off x="4800600" y="1676400"/>
            <a:ext cx="3886200"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2)+</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2,</a:t>
            </a:r>
            <a:r>
              <a:rPr lang="en-US" altLang="en-US" b="0" i="1">
                <a:solidFill>
                  <a:srgbClr val="06060A"/>
                </a:solidFill>
              </a:rPr>
              <a:t>v</a:t>
            </a:r>
            <a:r>
              <a:rPr lang="en-US" altLang="en-US" b="0">
                <a:solidFill>
                  <a:srgbClr val="06060A"/>
                </a:solidFill>
              </a:rPr>
              <a:t>3]&lt;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3)</a:t>
            </a:r>
          </a:p>
          <a:p>
            <a:pPr eaLnBrk="1" hangingPunct="1"/>
            <a:r>
              <a:rPr lang="en-US" altLang="en-US" b="0">
                <a:solidFill>
                  <a:srgbClr val="06060A"/>
                </a:solidFill>
              </a:rPr>
              <a:t>4+8= 12 &gt; </a:t>
            </a:r>
            <a:r>
              <a:rPr lang="en-US" altLang="en-US" b="0">
                <a:solidFill>
                  <a:srgbClr val="06060A"/>
                </a:solidFill>
                <a:sym typeface="Symbol" panose="05050102010706020507" pitchFamily="18" charset="2"/>
              </a:rPr>
              <a:t>10</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3) remains the same</a:t>
            </a:r>
            <a:endParaRPr lang="en-US" altLang="en-US" b="0"/>
          </a:p>
        </p:txBody>
      </p:sp>
    </p:spTree>
    <p:extLst>
      <p:ext uri="{BB962C8B-B14F-4D97-AF65-F5344CB8AC3E}">
        <p14:creationId xmlns:p14="http://schemas.microsoft.com/office/powerpoint/2010/main" val="512028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67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36"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46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BC6E7661-4DD3-4D79-B367-B3B9BFEBDEBB}" type="slidenum">
              <a:rPr lang="en-US" altLang="en-US" sz="1000">
                <a:solidFill>
                  <a:schemeClr val="bg1"/>
                </a:solidFill>
              </a:rPr>
              <a:pPr/>
              <a:t>94</a:t>
            </a:fld>
            <a:endParaRPr lang="en-US" altLang="en-US" sz="1000">
              <a:solidFill>
                <a:schemeClr val="bg1"/>
              </a:solidFill>
            </a:endParaRPr>
          </a:p>
        </p:txBody>
      </p:sp>
      <p:sp>
        <p:nvSpPr>
          <p:cNvPr id="114692" name="Rectangle 2"/>
          <p:cNvSpPr>
            <a:spLocks noGrp="1" noChangeArrowheads="1"/>
          </p:cNvSpPr>
          <p:nvPr>
            <p:ph type="title"/>
          </p:nvPr>
        </p:nvSpPr>
        <p:spPr>
          <a:xfrm>
            <a:off x="3505200" y="533400"/>
            <a:ext cx="4572000" cy="6858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 </a:t>
            </a:r>
            <a:r>
              <a:rPr lang="en-US" altLang="en-US" sz="2400" i="1" smtClean="0"/>
              <a:t>v</a:t>
            </a:r>
            <a:r>
              <a:rPr lang="en-US" altLang="en-US" sz="2400" smtClean="0"/>
              <a:t>1, </a:t>
            </a:r>
            <a:r>
              <a:rPr lang="en-US" altLang="en-US" sz="2400" i="1" smtClean="0"/>
              <a:t>v</a:t>
            </a:r>
            <a:r>
              <a:rPr lang="en-US" altLang="en-US" sz="2400" smtClean="0"/>
              <a:t>2</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4693"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694"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695"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696"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697"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698"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699"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700"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701"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4702"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4703"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04"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05"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06"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07"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08"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09"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10"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11"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12"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13"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14"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4715"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4716"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4717"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4718"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4719"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4720"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4721"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4722"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4723"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4724"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4725"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4726"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4727"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4728"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4729"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4730"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4731"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4732"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4733"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4734"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4735"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4736"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4737"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4738"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4739" name="Text Box 49"/>
          <p:cNvSpPr txBox="1">
            <a:spLocks noChangeArrowheads="1"/>
          </p:cNvSpPr>
          <p:nvPr/>
        </p:nvSpPr>
        <p:spPr bwMode="auto">
          <a:xfrm>
            <a:off x="2133600" y="2209800"/>
            <a:ext cx="4572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4740" name="Text Box 50"/>
          <p:cNvSpPr txBox="1">
            <a:spLocks noChangeArrowheads="1"/>
          </p:cNvSpPr>
          <p:nvPr/>
        </p:nvSpPr>
        <p:spPr bwMode="auto">
          <a:xfrm>
            <a:off x="24384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4741"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4742" name="Text Box 52"/>
          <p:cNvSpPr txBox="1">
            <a:spLocks noChangeArrowheads="1"/>
          </p:cNvSpPr>
          <p:nvPr/>
        </p:nvSpPr>
        <p:spPr bwMode="auto">
          <a:xfrm>
            <a:off x="54864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4743" name="Text Box 53"/>
          <p:cNvSpPr txBox="1">
            <a:spLocks noChangeArrowheads="1"/>
          </p:cNvSpPr>
          <p:nvPr/>
        </p:nvSpPr>
        <p:spPr bwMode="auto">
          <a:xfrm>
            <a:off x="7391400" y="2411413"/>
            <a:ext cx="609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4744" name="Text Box 54"/>
          <p:cNvSpPr txBox="1">
            <a:spLocks noChangeArrowheads="1"/>
          </p:cNvSpPr>
          <p:nvPr/>
        </p:nvSpPr>
        <p:spPr bwMode="auto">
          <a:xfrm>
            <a:off x="6477000" y="5003800"/>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4745"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4746"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747"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4748" name="Oval 58"/>
          <p:cNvSpPr>
            <a:spLocks noChangeArrowheads="1"/>
          </p:cNvSpPr>
          <p:nvPr/>
        </p:nvSpPr>
        <p:spPr bwMode="auto">
          <a:xfrm>
            <a:off x="25146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7755" name="Line 59"/>
          <p:cNvSpPr>
            <a:spLocks noChangeShapeType="1"/>
          </p:cNvSpPr>
          <p:nvPr/>
        </p:nvSpPr>
        <p:spPr bwMode="auto">
          <a:xfrm>
            <a:off x="2743200" y="4876800"/>
            <a:ext cx="3352800" cy="1524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57756" name="Text Box 60"/>
          <p:cNvSpPr txBox="1">
            <a:spLocks noChangeArrowheads="1"/>
          </p:cNvSpPr>
          <p:nvPr/>
        </p:nvSpPr>
        <p:spPr bwMode="auto">
          <a:xfrm>
            <a:off x="6400800" y="4953000"/>
            <a:ext cx="5334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8</a:t>
            </a:r>
          </a:p>
        </p:txBody>
      </p:sp>
      <p:sp>
        <p:nvSpPr>
          <p:cNvPr id="114751" name="Text Box 61"/>
          <p:cNvSpPr txBox="1">
            <a:spLocks noChangeArrowheads="1"/>
          </p:cNvSpPr>
          <p:nvPr/>
        </p:nvSpPr>
        <p:spPr bwMode="auto">
          <a:xfrm>
            <a:off x="1676400" y="22637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4752" name="Text Box 62"/>
          <p:cNvSpPr txBox="1">
            <a:spLocks noChangeArrowheads="1"/>
          </p:cNvSpPr>
          <p:nvPr/>
        </p:nvSpPr>
        <p:spPr bwMode="auto">
          <a:xfrm>
            <a:off x="19812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4753" name="Text Box 63"/>
          <p:cNvSpPr txBox="1">
            <a:spLocks noChangeArrowheads="1"/>
          </p:cNvSpPr>
          <p:nvPr/>
        </p:nvSpPr>
        <p:spPr bwMode="auto">
          <a:xfrm>
            <a:off x="3810000" y="39401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4754" name="Text Box 64"/>
          <p:cNvSpPr txBox="1">
            <a:spLocks noChangeArrowheads="1"/>
          </p:cNvSpPr>
          <p:nvPr/>
        </p:nvSpPr>
        <p:spPr bwMode="auto">
          <a:xfrm>
            <a:off x="48768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57761" name="Text Box 65"/>
          <p:cNvSpPr txBox="1">
            <a:spLocks noChangeArrowheads="1"/>
          </p:cNvSpPr>
          <p:nvPr/>
        </p:nvSpPr>
        <p:spPr bwMode="auto">
          <a:xfrm>
            <a:off x="6934200" y="5006975"/>
            <a:ext cx="515938" cy="466725"/>
          </a:xfrm>
          <a:prstGeom prst="rect">
            <a:avLst/>
          </a:prstGeom>
          <a:solidFill>
            <a:srgbClr val="FFFFFF"/>
          </a:solidFill>
          <a:ln w="9525">
            <a:solidFill>
              <a:srgbClr val="F75939"/>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57762" name="Text Box 66"/>
          <p:cNvSpPr txBox="1">
            <a:spLocks noChangeArrowheads="1"/>
          </p:cNvSpPr>
          <p:nvPr/>
        </p:nvSpPr>
        <p:spPr bwMode="auto">
          <a:xfrm>
            <a:off x="5257800" y="1676400"/>
            <a:ext cx="35814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2)+</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2,</a:t>
            </a:r>
            <a:r>
              <a:rPr lang="en-US" altLang="en-US" b="0" i="1">
                <a:solidFill>
                  <a:srgbClr val="06060A"/>
                </a:solidFill>
              </a:rPr>
              <a:t>v</a:t>
            </a:r>
            <a:r>
              <a:rPr lang="en-US" altLang="en-US" b="0">
                <a:solidFill>
                  <a:srgbClr val="06060A"/>
                </a:solidFill>
              </a:rPr>
              <a:t>5]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5)</a:t>
            </a:r>
          </a:p>
          <a:p>
            <a:pPr eaLnBrk="1" hangingPunct="1"/>
            <a:r>
              <a:rPr lang="en-US" altLang="en-US" b="0">
                <a:solidFill>
                  <a:srgbClr val="06060A"/>
                </a:solidFill>
              </a:rPr>
              <a:t>4+4= 8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5)=8</a:t>
            </a:r>
          </a:p>
          <a:p>
            <a:pPr eaLnBrk="1" hangingPunct="1"/>
            <a:endParaRPr lang="en-US" altLang="en-US" b="0"/>
          </a:p>
        </p:txBody>
      </p:sp>
    </p:spTree>
    <p:extLst>
      <p:ext uri="{BB962C8B-B14F-4D97-AF65-F5344CB8AC3E}">
        <p14:creationId xmlns:p14="http://schemas.microsoft.com/office/powerpoint/2010/main" val="3004761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7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7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7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56" grpId="0" animBg="1" autoUpdateAnimBg="0"/>
      <p:bldP spid="157761" grpId="0" animBg="1" autoUpdateAnimBg="0"/>
      <p:bldP spid="157762"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57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CA836B8C-6636-4A80-9B67-FFEF1CC5307E}" type="slidenum">
              <a:rPr lang="en-US" altLang="en-US" sz="1000">
                <a:solidFill>
                  <a:schemeClr val="bg1"/>
                </a:solidFill>
              </a:rPr>
              <a:pPr/>
              <a:t>95</a:t>
            </a:fld>
            <a:endParaRPr lang="en-US" altLang="en-US" sz="1000">
              <a:solidFill>
                <a:schemeClr val="bg1"/>
              </a:solidFill>
            </a:endParaRPr>
          </a:p>
        </p:txBody>
      </p:sp>
      <p:sp>
        <p:nvSpPr>
          <p:cNvPr id="115716"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 </a:t>
            </a:r>
            <a:r>
              <a:rPr lang="en-US" altLang="en-US" sz="2400" i="1" smtClean="0"/>
              <a:t>v</a:t>
            </a:r>
            <a:r>
              <a:rPr lang="en-US" altLang="en-US" sz="2400" smtClean="0"/>
              <a:t>1, </a:t>
            </a:r>
            <a:r>
              <a:rPr lang="en-US" altLang="en-US" sz="2400" i="1" smtClean="0"/>
              <a:t>v</a:t>
            </a:r>
            <a:r>
              <a:rPr lang="en-US" altLang="en-US" sz="2400" smtClean="0"/>
              <a:t>2</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5717"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18"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19"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20"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21"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22"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23"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24"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25"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5726"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5727"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28"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29"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0"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1"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2"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3"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4"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5"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6"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7"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8"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5739"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5740"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5741"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5742"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5743"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5744"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5745"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5746"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5747"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5748"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5749"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5750"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5751"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5752"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5753"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5754"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5755"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5756"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5757"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5758"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5759"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5760"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5761"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5762"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5763" name="Text Box 49"/>
          <p:cNvSpPr txBox="1">
            <a:spLocks noChangeArrowheads="1"/>
          </p:cNvSpPr>
          <p:nvPr/>
        </p:nvSpPr>
        <p:spPr bwMode="auto">
          <a:xfrm>
            <a:off x="2133600" y="2271713"/>
            <a:ext cx="4413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5764" name="Text Box 50"/>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5765"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5766" name="Text Box 52"/>
          <p:cNvSpPr txBox="1">
            <a:spLocks noChangeArrowheads="1"/>
          </p:cNvSpPr>
          <p:nvPr/>
        </p:nvSpPr>
        <p:spPr bwMode="auto">
          <a:xfrm>
            <a:off x="5410200" y="1447800"/>
            <a:ext cx="5969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5767" name="Text Box 53"/>
          <p:cNvSpPr txBox="1">
            <a:spLocks noChangeArrowheads="1"/>
          </p:cNvSpPr>
          <p:nvPr/>
        </p:nvSpPr>
        <p:spPr bwMode="auto">
          <a:xfrm>
            <a:off x="7391400" y="2411413"/>
            <a:ext cx="6858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5768" name="Text Box 54"/>
          <p:cNvSpPr txBox="1">
            <a:spLocks noChangeArrowheads="1"/>
          </p:cNvSpPr>
          <p:nvPr/>
        </p:nvSpPr>
        <p:spPr bwMode="auto">
          <a:xfrm>
            <a:off x="6400800" y="5486400"/>
            <a:ext cx="533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15769" name="Text Box 55"/>
          <p:cNvSpPr txBox="1">
            <a:spLocks noChangeArrowheads="1"/>
          </p:cNvSpPr>
          <p:nvPr/>
        </p:nvSpPr>
        <p:spPr bwMode="auto">
          <a:xfrm>
            <a:off x="8153400" y="44434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5770"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71"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5772" name="Oval 58"/>
          <p:cNvSpPr>
            <a:spLocks noChangeArrowheads="1"/>
          </p:cNvSpPr>
          <p:nvPr/>
        </p:nvSpPr>
        <p:spPr bwMode="auto">
          <a:xfrm>
            <a:off x="25146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8779" name="Text Box 59"/>
          <p:cNvSpPr txBox="1">
            <a:spLocks noChangeArrowheads="1"/>
          </p:cNvSpPr>
          <p:nvPr/>
        </p:nvSpPr>
        <p:spPr bwMode="auto">
          <a:xfrm>
            <a:off x="8077200" y="4343400"/>
            <a:ext cx="6096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solidFill>
                  <a:srgbClr val="06060A"/>
                </a:solidFill>
              </a:rPr>
              <a:t>13</a:t>
            </a:r>
          </a:p>
        </p:txBody>
      </p:sp>
      <p:sp>
        <p:nvSpPr>
          <p:cNvPr id="115774" name="Text Box 60"/>
          <p:cNvSpPr txBox="1">
            <a:spLocks noChangeArrowheads="1"/>
          </p:cNvSpPr>
          <p:nvPr/>
        </p:nvSpPr>
        <p:spPr bwMode="auto">
          <a:xfrm>
            <a:off x="1676400" y="22637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5775" name="Text Box 61"/>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5776" name="Text Box 62"/>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5777" name="Text Box 63"/>
          <p:cNvSpPr txBox="1">
            <a:spLocks noChangeArrowheads="1"/>
          </p:cNvSpPr>
          <p:nvPr/>
        </p:nvSpPr>
        <p:spPr bwMode="auto">
          <a:xfrm>
            <a:off x="5791200" y="5540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58784" name="Freeform 64"/>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38100" cmpd="sng">
            <a:solidFill>
              <a:srgbClr val="37F953"/>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58785" name="Text Box 65"/>
          <p:cNvSpPr txBox="1">
            <a:spLocks noChangeArrowheads="1"/>
          </p:cNvSpPr>
          <p:nvPr/>
        </p:nvSpPr>
        <p:spPr bwMode="auto">
          <a:xfrm>
            <a:off x="8077200" y="4876800"/>
            <a:ext cx="609600" cy="46672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15780" name="Text Box 66"/>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58787" name="Text Box 67"/>
          <p:cNvSpPr txBox="1">
            <a:spLocks noChangeArrowheads="1"/>
          </p:cNvSpPr>
          <p:nvPr/>
        </p:nvSpPr>
        <p:spPr bwMode="auto">
          <a:xfrm>
            <a:off x="4953000" y="1676400"/>
            <a:ext cx="35814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2)+</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2, </a:t>
            </a:r>
            <a:r>
              <a:rPr lang="en-US" altLang="en-US" b="0" i="1">
                <a:solidFill>
                  <a:srgbClr val="06060A"/>
                </a:solidFill>
              </a:rPr>
              <a:t>z</a:t>
            </a:r>
            <a:r>
              <a:rPr lang="en-US" altLang="en-US" b="0">
                <a:solidFill>
                  <a:srgbClr val="06060A"/>
                </a:solidFill>
              </a:rPr>
              <a:t>] &lt;</a:t>
            </a:r>
            <a:r>
              <a:rPr lang="en-US" altLang="en-US" b="0" i="1">
                <a:solidFill>
                  <a:srgbClr val="06060A"/>
                </a:solidFill>
              </a:rPr>
              <a:t>L</a:t>
            </a:r>
            <a:r>
              <a:rPr lang="en-US" altLang="en-US" b="0">
                <a:solidFill>
                  <a:srgbClr val="06060A"/>
                </a:solidFill>
              </a:rPr>
              <a:t>(</a:t>
            </a:r>
            <a:r>
              <a:rPr lang="en-US" altLang="en-US" b="0" i="1">
                <a:solidFill>
                  <a:srgbClr val="06060A"/>
                </a:solidFill>
              </a:rPr>
              <a:t>z</a:t>
            </a:r>
            <a:r>
              <a:rPr lang="en-US" altLang="en-US" b="0">
                <a:solidFill>
                  <a:srgbClr val="06060A"/>
                </a:solidFill>
              </a:rPr>
              <a:t>)</a:t>
            </a:r>
          </a:p>
          <a:p>
            <a:pPr eaLnBrk="1" hangingPunct="1"/>
            <a:r>
              <a:rPr lang="en-US" altLang="en-US" b="0">
                <a:solidFill>
                  <a:srgbClr val="06060A"/>
                </a:solidFill>
              </a:rPr>
              <a:t>4+9= 13 &lt; </a:t>
            </a:r>
            <a:r>
              <a:rPr lang="en-US" altLang="en-US" b="0">
                <a:solidFill>
                  <a:srgbClr val="06060A"/>
                </a:solidFill>
                <a:sym typeface="Symbol" panose="05050102010706020507" pitchFamily="18" charset="2"/>
              </a:rPr>
              <a:t></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z</a:t>
            </a:r>
            <a:r>
              <a:rPr lang="en-US" altLang="en-US" b="0">
                <a:solidFill>
                  <a:srgbClr val="06060A"/>
                </a:solidFill>
              </a:rPr>
              <a:t>)=13</a:t>
            </a:r>
          </a:p>
          <a:p>
            <a:pPr eaLnBrk="1" hangingPunct="1"/>
            <a:endParaRPr lang="en-US" altLang="en-US" b="0"/>
          </a:p>
        </p:txBody>
      </p:sp>
    </p:spTree>
    <p:extLst>
      <p:ext uri="{BB962C8B-B14F-4D97-AF65-F5344CB8AC3E}">
        <p14:creationId xmlns:p14="http://schemas.microsoft.com/office/powerpoint/2010/main" val="2352897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79" grpId="0" animBg="1" autoUpdateAnimBg="0"/>
      <p:bldP spid="158785" grpId="0" animBg="1" autoUpdateAnimBg="0"/>
      <p:bldP spid="158787"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67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1A919FF7-E6DA-43FC-838A-586B9EA1B2E4}" type="slidenum">
              <a:rPr lang="en-US" altLang="en-US" sz="1000">
                <a:solidFill>
                  <a:schemeClr val="bg1"/>
                </a:solidFill>
              </a:rPr>
              <a:pPr/>
              <a:t>96</a:t>
            </a:fld>
            <a:endParaRPr lang="en-US" altLang="en-US" sz="1000">
              <a:solidFill>
                <a:schemeClr val="bg1"/>
              </a:solidFill>
            </a:endParaRPr>
          </a:p>
        </p:txBody>
      </p:sp>
      <p:sp>
        <p:nvSpPr>
          <p:cNvPr id="116740"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5,</a:t>
            </a:r>
            <a:r>
              <a:rPr lang="en-US" altLang="en-US" sz="2400" i="1" smtClean="0"/>
              <a:t>v</a:t>
            </a:r>
            <a:r>
              <a:rPr lang="en-US" altLang="en-US" sz="2400" smtClean="0"/>
              <a:t>6,</a:t>
            </a:r>
            <a:r>
              <a:rPr lang="en-US" altLang="en-US" sz="2400" i="1" smtClean="0"/>
              <a:t>z</a:t>
            </a:r>
            <a:r>
              <a:rPr lang="en-US" altLang="en-US" sz="2400" smtClean="0"/>
              <a:t>}</a:t>
            </a:r>
          </a:p>
        </p:txBody>
      </p:sp>
      <p:sp>
        <p:nvSpPr>
          <p:cNvPr id="116741"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2"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3"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4"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5"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6"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7"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8"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49"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6750"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6751"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2"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3"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4"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5"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6"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7"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8"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59"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60"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61"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62"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6763"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6764"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6765"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6766"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6767"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6768"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6769"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6770"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6771"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6772"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6773"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6774"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6775"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6776"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6777"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6778"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6779"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6780"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6781"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6782"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6783"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6784"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6785"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6786"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6787" name="Text Box 49"/>
          <p:cNvSpPr txBox="1">
            <a:spLocks noChangeArrowheads="1"/>
          </p:cNvSpPr>
          <p:nvPr/>
        </p:nvSpPr>
        <p:spPr bwMode="auto">
          <a:xfrm>
            <a:off x="2057400" y="2271713"/>
            <a:ext cx="51752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6788" name="Text Box 50"/>
          <p:cNvSpPr txBox="1">
            <a:spLocks noChangeArrowheads="1"/>
          </p:cNvSpPr>
          <p:nvPr/>
        </p:nvSpPr>
        <p:spPr bwMode="auto">
          <a:xfrm>
            <a:off x="2514600" y="53879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6789"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6790"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6791"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6792" name="Text Box 54"/>
          <p:cNvSpPr txBox="1">
            <a:spLocks noChangeArrowheads="1"/>
          </p:cNvSpPr>
          <p:nvPr/>
        </p:nvSpPr>
        <p:spPr bwMode="auto">
          <a:xfrm>
            <a:off x="6400800" y="55403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16793"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16794"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95"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6796"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59803" name="Text Box 59"/>
          <p:cNvSpPr txBox="1">
            <a:spLocks noChangeArrowheads="1"/>
          </p:cNvSpPr>
          <p:nvPr/>
        </p:nvSpPr>
        <p:spPr bwMode="auto">
          <a:xfrm>
            <a:off x="6019800" y="533400"/>
            <a:ext cx="2854325" cy="1196975"/>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a:t>choose </a:t>
            </a:r>
            <a:r>
              <a:rPr lang="en-US" altLang="en-US" b="0" i="1"/>
              <a:t>v</a:t>
            </a:r>
            <a:r>
              <a:rPr lang="en-US" altLang="en-US" b="0"/>
              <a:t>5 because </a:t>
            </a:r>
            <a:r>
              <a:rPr lang="en-US" altLang="en-US" b="0" i="1"/>
              <a:t>L</a:t>
            </a:r>
            <a:r>
              <a:rPr lang="en-US" altLang="en-US" b="0"/>
              <a:t>(</a:t>
            </a:r>
            <a:r>
              <a:rPr lang="en-US" altLang="en-US" b="0" i="1"/>
              <a:t>v</a:t>
            </a:r>
            <a:r>
              <a:rPr lang="en-US" altLang="en-US" b="0"/>
              <a:t>5)=8 = min{L(u)|u</a:t>
            </a:r>
            <a:r>
              <a:rPr lang="en-US" altLang="en-US" b="0">
                <a:sym typeface="Symbol" panose="05050102010706020507" pitchFamily="18" charset="2"/>
              </a:rPr>
              <a:t></a:t>
            </a:r>
            <a:r>
              <a:rPr lang="en-US" altLang="en-US" b="0"/>
              <a:t>N}</a:t>
            </a:r>
          </a:p>
        </p:txBody>
      </p:sp>
      <p:sp>
        <p:nvSpPr>
          <p:cNvPr id="116798" name="Text Box 60"/>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6799" name="Text Box 61"/>
          <p:cNvSpPr txBox="1">
            <a:spLocks noChangeArrowheads="1"/>
          </p:cNvSpPr>
          <p:nvPr/>
        </p:nvSpPr>
        <p:spPr bwMode="auto">
          <a:xfrm>
            <a:off x="16002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6800" name="Text Box 62"/>
          <p:cNvSpPr txBox="1">
            <a:spLocks noChangeArrowheads="1"/>
          </p:cNvSpPr>
          <p:nvPr/>
        </p:nvSpPr>
        <p:spPr bwMode="auto">
          <a:xfrm>
            <a:off x="2057400" y="5387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6801" name="Text Box 63"/>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6802" name="Text Box 64"/>
          <p:cNvSpPr txBox="1">
            <a:spLocks noChangeArrowheads="1"/>
          </p:cNvSpPr>
          <p:nvPr/>
        </p:nvSpPr>
        <p:spPr bwMode="auto">
          <a:xfrm>
            <a:off x="5791200" y="5540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16803" name="Text Box 65"/>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Tree>
    <p:extLst>
      <p:ext uri="{BB962C8B-B14F-4D97-AF65-F5344CB8AC3E}">
        <p14:creationId xmlns:p14="http://schemas.microsoft.com/office/powerpoint/2010/main" val="3701164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03"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77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DB24A1D7-3502-4B2C-861D-509B29D39F16}" type="slidenum">
              <a:rPr lang="en-US" altLang="en-US" sz="1000">
                <a:solidFill>
                  <a:schemeClr val="bg1"/>
                </a:solidFill>
              </a:rPr>
              <a:pPr/>
              <a:t>97</a:t>
            </a:fld>
            <a:endParaRPr lang="en-US" altLang="en-US" sz="1000">
              <a:solidFill>
                <a:schemeClr val="bg1"/>
              </a:solidFill>
            </a:endParaRPr>
          </a:p>
        </p:txBody>
      </p:sp>
      <p:sp>
        <p:nvSpPr>
          <p:cNvPr id="117764"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6,</a:t>
            </a:r>
            <a:r>
              <a:rPr lang="en-US" altLang="en-US" sz="2400" i="1" smtClean="0"/>
              <a:t>z</a:t>
            </a:r>
            <a:r>
              <a:rPr lang="en-US" altLang="en-US" sz="2400" smtClean="0"/>
              <a:t>}</a:t>
            </a:r>
          </a:p>
        </p:txBody>
      </p:sp>
      <p:sp>
        <p:nvSpPr>
          <p:cNvPr id="117765"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66"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67"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68"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69"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70"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71"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72"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773"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7774"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7775"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76"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77"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78"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79"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0"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1"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2"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3"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4"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5"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6"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7787"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7788"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7789"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7790"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7791"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7792"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7793"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7794"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7795"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7796"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7797"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7798"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7799"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7800"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7801"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7802"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7803"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7804"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7805"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7806"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7807"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7808"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7809" name="Rectangle 47"/>
          <p:cNvSpPr>
            <a:spLocks noGrp="1" noChangeArrowheads="1"/>
          </p:cNvSpPr>
          <p:nvPr>
            <p:ph type="body" idx="4294967295"/>
          </p:nvPr>
        </p:nvSpPr>
        <p:spPr>
          <a:xfrm>
            <a:off x="533400" y="1752600"/>
            <a:ext cx="7772400" cy="4114800"/>
          </a:xfrm>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7810"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7811"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7812" name="Text Box 50"/>
          <p:cNvSpPr txBox="1">
            <a:spLocks noChangeArrowheads="1"/>
          </p:cNvSpPr>
          <p:nvPr/>
        </p:nvSpPr>
        <p:spPr bwMode="auto">
          <a:xfrm>
            <a:off x="24384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7813" name="Text Box 51"/>
          <p:cNvSpPr txBox="1">
            <a:spLocks noChangeArrowheads="1"/>
          </p:cNvSpPr>
          <p:nvPr/>
        </p:nvSpPr>
        <p:spPr bwMode="auto">
          <a:xfrm>
            <a:off x="4419600" y="4016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7814" name="Text Box 52"/>
          <p:cNvSpPr txBox="1">
            <a:spLocks noChangeArrowheads="1"/>
          </p:cNvSpPr>
          <p:nvPr/>
        </p:nvSpPr>
        <p:spPr bwMode="auto">
          <a:xfrm>
            <a:off x="54102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7815"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7816"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17817"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17818"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819"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820"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821"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7822" name="Text Box 60"/>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7823" name="Text Box 61"/>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7824" name="Text Box 62"/>
          <p:cNvSpPr txBox="1">
            <a:spLocks noChangeArrowheads="1"/>
          </p:cNvSpPr>
          <p:nvPr/>
        </p:nvSpPr>
        <p:spPr bwMode="auto">
          <a:xfrm>
            <a:off x="19812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7825" name="Text Box 63"/>
          <p:cNvSpPr txBox="1">
            <a:spLocks noChangeArrowheads="1"/>
          </p:cNvSpPr>
          <p:nvPr/>
        </p:nvSpPr>
        <p:spPr bwMode="auto">
          <a:xfrm>
            <a:off x="38100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7826" name="Text Box 64"/>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17827" name="Text Box 65"/>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Tree>
    <p:extLst>
      <p:ext uri="{BB962C8B-B14F-4D97-AF65-F5344CB8AC3E}">
        <p14:creationId xmlns:p14="http://schemas.microsoft.com/office/powerpoint/2010/main" val="347691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87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8F8B04FF-F397-4737-99E1-92C8F46DA79C}" type="slidenum">
              <a:rPr lang="en-US" altLang="en-US" sz="1000">
                <a:solidFill>
                  <a:schemeClr val="bg1"/>
                </a:solidFill>
              </a:rPr>
              <a:pPr/>
              <a:t>98</a:t>
            </a:fld>
            <a:endParaRPr lang="en-US" altLang="en-US" sz="1000">
              <a:solidFill>
                <a:schemeClr val="bg1"/>
              </a:solidFill>
            </a:endParaRPr>
          </a:p>
        </p:txBody>
      </p:sp>
      <p:sp>
        <p:nvSpPr>
          <p:cNvPr id="118788" name="Rectangle 2"/>
          <p:cNvSpPr>
            <a:spLocks noGrp="1" noChangeArrowheads="1"/>
          </p:cNvSpPr>
          <p:nvPr>
            <p:ph type="title"/>
          </p:nvPr>
        </p:nvSpPr>
        <p:spPr>
          <a:xfrm>
            <a:off x="3886200" y="533400"/>
            <a:ext cx="4191000" cy="685800"/>
          </a:xfrm>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6,</a:t>
            </a:r>
            <a:r>
              <a:rPr lang="en-US" altLang="en-US" sz="2400" i="1" smtClean="0"/>
              <a:t>z</a:t>
            </a:r>
            <a:r>
              <a:rPr lang="en-US" altLang="en-US" sz="2400" smtClean="0"/>
              <a:t>}</a:t>
            </a:r>
          </a:p>
        </p:txBody>
      </p:sp>
      <p:sp>
        <p:nvSpPr>
          <p:cNvPr id="118789"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0"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1"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2"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3"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4"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5"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6"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797"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8798"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8799"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0"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1"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2"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3"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4"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5"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6"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7"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8"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09"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10"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11"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8812"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8813"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8814"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8815"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8816"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8817"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8818"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8819"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8820"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8821"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8822"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8823"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8824"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8825"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8826"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8827"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8828"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8829"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8830"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8831"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8832"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8833"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8834"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8835"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8836" name="Text Box 50"/>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8837" name="Text Box 51"/>
          <p:cNvSpPr txBox="1">
            <a:spLocks noChangeArrowheads="1"/>
          </p:cNvSpPr>
          <p:nvPr/>
        </p:nvSpPr>
        <p:spPr bwMode="auto">
          <a:xfrm>
            <a:off x="4495800" y="40163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8838" name="Text Box 52"/>
          <p:cNvSpPr txBox="1">
            <a:spLocks noChangeArrowheads="1"/>
          </p:cNvSpPr>
          <p:nvPr/>
        </p:nvSpPr>
        <p:spPr bwMode="auto">
          <a:xfrm>
            <a:off x="53340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8839"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8840"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18841"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18842"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843"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844"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8845"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1852" name="Line 60"/>
          <p:cNvSpPr>
            <a:spLocks noChangeShapeType="1"/>
          </p:cNvSpPr>
          <p:nvPr/>
        </p:nvSpPr>
        <p:spPr bwMode="auto">
          <a:xfrm flipH="1" flipV="1">
            <a:off x="5334000" y="2590800"/>
            <a:ext cx="762000" cy="24384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8847" name="Text Box 61"/>
          <p:cNvSpPr txBox="1">
            <a:spLocks noChangeArrowheads="1"/>
          </p:cNvSpPr>
          <p:nvPr/>
        </p:nvSpPr>
        <p:spPr bwMode="auto">
          <a:xfrm>
            <a:off x="47244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8848" name="Text Box 62"/>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8849" name="Text Box 63"/>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8850" name="Text Box 64"/>
          <p:cNvSpPr txBox="1">
            <a:spLocks noChangeArrowheads="1"/>
          </p:cNvSpPr>
          <p:nvPr/>
        </p:nvSpPr>
        <p:spPr bwMode="auto">
          <a:xfrm>
            <a:off x="3886200" y="40163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8851" name="Text Box 65"/>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18852" name="Text Box 66"/>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61859" name="Text Box 67"/>
          <p:cNvSpPr txBox="1">
            <a:spLocks noChangeArrowheads="1"/>
          </p:cNvSpPr>
          <p:nvPr/>
        </p:nvSpPr>
        <p:spPr bwMode="auto">
          <a:xfrm>
            <a:off x="304800" y="2438400"/>
            <a:ext cx="38862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5)+</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5, </a:t>
            </a:r>
            <a:r>
              <a:rPr lang="en-US" altLang="en-US" b="0" i="1">
                <a:solidFill>
                  <a:srgbClr val="06060A"/>
                </a:solidFill>
              </a:rPr>
              <a:t>v</a:t>
            </a:r>
            <a:r>
              <a:rPr lang="en-US" altLang="en-US" b="0">
                <a:solidFill>
                  <a:srgbClr val="06060A"/>
                </a:solidFill>
              </a:rPr>
              <a:t>4] &lt;</a:t>
            </a:r>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a:t>
            </a:r>
          </a:p>
          <a:p>
            <a:pPr eaLnBrk="1" hangingPunct="1"/>
            <a:r>
              <a:rPr lang="en-US" altLang="en-US" b="0">
                <a:solidFill>
                  <a:srgbClr val="06060A"/>
                </a:solidFill>
              </a:rPr>
              <a:t>8+3= 11 &gt; </a:t>
            </a:r>
            <a:r>
              <a:rPr lang="en-US" altLang="en-US" b="0">
                <a:solidFill>
                  <a:srgbClr val="06060A"/>
                </a:solidFill>
                <a:sym typeface="Symbol" panose="05050102010706020507" pitchFamily="18" charset="2"/>
              </a:rPr>
              <a:t>9</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4) remains the same</a:t>
            </a:r>
          </a:p>
          <a:p>
            <a:pPr eaLnBrk="1" hangingPunct="1"/>
            <a:endParaRPr lang="en-US" altLang="en-US" b="0"/>
          </a:p>
        </p:txBody>
      </p:sp>
    </p:spTree>
    <p:extLst>
      <p:ext uri="{BB962C8B-B14F-4D97-AF65-F5344CB8AC3E}">
        <p14:creationId xmlns:p14="http://schemas.microsoft.com/office/powerpoint/2010/main" val="185612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1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59"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altLang="en-US" sz="1000" smtClean="0">
                <a:solidFill>
                  <a:srgbClr val="AE3221"/>
                </a:solidFill>
              </a:rPr>
              <a:t>prepared by Razana Alwee</a:t>
            </a:r>
          </a:p>
        </p:txBody>
      </p:sp>
      <p:sp>
        <p:nvSpPr>
          <p:cNvPr id="1198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96BE884C-C6CB-4605-ADFE-3B08605DF670}" type="slidenum">
              <a:rPr lang="en-US" altLang="en-US" sz="1000">
                <a:solidFill>
                  <a:schemeClr val="bg1"/>
                </a:solidFill>
              </a:rPr>
              <a:pPr/>
              <a:t>99</a:t>
            </a:fld>
            <a:endParaRPr lang="en-US" altLang="en-US" sz="1000">
              <a:solidFill>
                <a:schemeClr val="bg1"/>
              </a:solidFill>
            </a:endParaRPr>
          </a:p>
        </p:txBody>
      </p:sp>
      <p:sp>
        <p:nvSpPr>
          <p:cNvPr id="119812" name="Rectangle 2"/>
          <p:cNvSpPr>
            <a:spLocks noGrp="1" noChangeArrowheads="1"/>
          </p:cNvSpPr>
          <p:nvPr>
            <p:ph type="title"/>
          </p:nvPr>
        </p:nvSpPr>
        <p:spPr/>
        <p:txBody>
          <a:bodyPr/>
          <a:lstStyle/>
          <a:p>
            <a:pPr marL="838200" indent="-838200" algn="l" eaLnBrk="1" hangingPunct="1"/>
            <a:r>
              <a:rPr lang="en-US" altLang="en-US" sz="2400" smtClean="0"/>
              <a:t>	</a:t>
            </a:r>
            <a:r>
              <a:rPr lang="en-US" altLang="en-US" sz="2400" i="1" smtClean="0"/>
              <a:t>S</a:t>
            </a:r>
            <a:r>
              <a:rPr lang="en-US" altLang="en-US" sz="2400" smtClean="0"/>
              <a:t>=</a:t>
            </a:r>
            <a:r>
              <a:rPr lang="en-US" altLang="en-US" sz="2400" smtClean="0">
                <a:sym typeface="Symbol" panose="05050102010706020507" pitchFamily="18" charset="2"/>
              </a:rPr>
              <a:t>{</a:t>
            </a:r>
            <a:r>
              <a:rPr lang="en-US" altLang="en-US" sz="2400" i="1" smtClean="0">
                <a:sym typeface="Symbol" panose="05050102010706020507" pitchFamily="18" charset="2"/>
              </a:rPr>
              <a:t>a</a:t>
            </a:r>
            <a:r>
              <a:rPr lang="en-US" altLang="en-US" sz="2400" smtClean="0">
                <a:sym typeface="Symbol" panose="05050102010706020507" pitchFamily="18" charset="2"/>
              </a:rPr>
              <a:t>,</a:t>
            </a:r>
            <a:r>
              <a:rPr lang="en-US" altLang="en-US" sz="2400" i="1" smtClean="0"/>
              <a:t>v</a:t>
            </a:r>
            <a:r>
              <a:rPr lang="en-US" altLang="en-US" sz="2400" smtClean="0"/>
              <a:t>1,</a:t>
            </a:r>
            <a:r>
              <a:rPr lang="en-US" altLang="en-US" sz="2400" i="1" smtClean="0"/>
              <a:t>v</a:t>
            </a:r>
            <a:r>
              <a:rPr lang="en-US" altLang="en-US" sz="2400" smtClean="0"/>
              <a:t>2,</a:t>
            </a:r>
            <a:r>
              <a:rPr lang="en-US" altLang="en-US" sz="2400" i="1" smtClean="0"/>
              <a:t>v</a:t>
            </a:r>
            <a:r>
              <a:rPr lang="en-US" altLang="en-US" sz="2400" smtClean="0"/>
              <a:t>5</a:t>
            </a:r>
            <a:r>
              <a:rPr lang="en-US" altLang="en-US" sz="2400" smtClean="0">
                <a:sym typeface="Symbol" panose="05050102010706020507" pitchFamily="18" charset="2"/>
              </a:rPr>
              <a:t>}</a:t>
            </a:r>
            <a:br>
              <a:rPr lang="en-US" altLang="en-US" sz="2400" smtClean="0">
                <a:sym typeface="Symbol" panose="05050102010706020507" pitchFamily="18" charset="2"/>
              </a:rPr>
            </a:br>
            <a:r>
              <a:rPr lang="en-US" altLang="en-US" sz="2400" i="1" smtClean="0"/>
              <a:t>N</a:t>
            </a:r>
            <a:r>
              <a:rPr lang="en-US" altLang="en-US" sz="2400" smtClean="0"/>
              <a:t>= {</a:t>
            </a:r>
            <a:r>
              <a:rPr lang="en-US" altLang="en-US" sz="2400" i="1" smtClean="0"/>
              <a:t>v</a:t>
            </a:r>
            <a:r>
              <a:rPr lang="en-US" altLang="en-US" sz="2400" smtClean="0"/>
              <a:t>3,</a:t>
            </a:r>
            <a:r>
              <a:rPr lang="en-US" altLang="en-US" sz="2400" i="1" smtClean="0"/>
              <a:t>v</a:t>
            </a:r>
            <a:r>
              <a:rPr lang="en-US" altLang="en-US" sz="2400" smtClean="0"/>
              <a:t>4,</a:t>
            </a:r>
            <a:r>
              <a:rPr lang="en-US" altLang="en-US" sz="2400" i="1" smtClean="0"/>
              <a:t>v</a:t>
            </a:r>
            <a:r>
              <a:rPr lang="en-US" altLang="en-US" sz="2400" smtClean="0"/>
              <a:t>6,</a:t>
            </a:r>
            <a:r>
              <a:rPr lang="en-US" altLang="en-US" sz="2400" i="1" smtClean="0"/>
              <a:t>z</a:t>
            </a:r>
            <a:r>
              <a:rPr lang="en-US" altLang="en-US" sz="2400" smtClean="0"/>
              <a:t>}</a:t>
            </a:r>
          </a:p>
        </p:txBody>
      </p:sp>
      <p:sp>
        <p:nvSpPr>
          <p:cNvPr id="119813" name="Oval 3"/>
          <p:cNvSpPr>
            <a:spLocks noChangeArrowheads="1"/>
          </p:cNvSpPr>
          <p:nvPr/>
        </p:nvSpPr>
        <p:spPr bwMode="auto">
          <a:xfrm>
            <a:off x="1600200" y="35052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14" name="Oval 4"/>
          <p:cNvSpPr>
            <a:spLocks noChangeArrowheads="1"/>
          </p:cNvSpPr>
          <p:nvPr/>
        </p:nvSpPr>
        <p:spPr bwMode="auto">
          <a:xfrm>
            <a:off x="2667000" y="2667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15" name="Oval 5"/>
          <p:cNvSpPr>
            <a:spLocks noChangeArrowheads="1"/>
          </p:cNvSpPr>
          <p:nvPr/>
        </p:nvSpPr>
        <p:spPr bwMode="auto">
          <a:xfrm>
            <a:off x="2667000" y="48006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16" name="Oval 6"/>
          <p:cNvSpPr>
            <a:spLocks noChangeArrowheads="1"/>
          </p:cNvSpPr>
          <p:nvPr/>
        </p:nvSpPr>
        <p:spPr bwMode="auto">
          <a:xfrm>
            <a:off x="4343400" y="3733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17" name="Oval 7"/>
          <p:cNvSpPr>
            <a:spLocks noChangeArrowheads="1"/>
          </p:cNvSpPr>
          <p:nvPr/>
        </p:nvSpPr>
        <p:spPr bwMode="auto">
          <a:xfrm>
            <a:off x="5257800" y="24384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18" name="Oval 8"/>
          <p:cNvSpPr>
            <a:spLocks noChangeArrowheads="1"/>
          </p:cNvSpPr>
          <p:nvPr/>
        </p:nvSpPr>
        <p:spPr bwMode="auto">
          <a:xfrm>
            <a:off x="6019800" y="4953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19" name="Oval 9"/>
          <p:cNvSpPr>
            <a:spLocks noChangeArrowheads="1"/>
          </p:cNvSpPr>
          <p:nvPr/>
        </p:nvSpPr>
        <p:spPr bwMode="auto">
          <a:xfrm>
            <a:off x="6858000" y="30480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20" name="Oval 10"/>
          <p:cNvSpPr>
            <a:spLocks noChangeArrowheads="1"/>
          </p:cNvSpPr>
          <p:nvPr/>
        </p:nvSpPr>
        <p:spPr bwMode="auto">
          <a:xfrm>
            <a:off x="8077200" y="4114800"/>
            <a:ext cx="152400" cy="152400"/>
          </a:xfrm>
          <a:prstGeom prst="ellipse">
            <a:avLst/>
          </a:prstGeom>
          <a:solidFill>
            <a:schemeClr val="folHlink"/>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21" name="Freeform 11"/>
          <p:cNvSpPr>
            <a:spLocks/>
          </p:cNvSpPr>
          <p:nvPr/>
        </p:nvSpPr>
        <p:spPr bwMode="auto">
          <a:xfrm>
            <a:off x="1638300" y="1968500"/>
            <a:ext cx="3695700" cy="1612900"/>
          </a:xfrm>
          <a:custGeom>
            <a:avLst/>
            <a:gdLst>
              <a:gd name="T0" fmla="*/ 2147483647 w 2328"/>
              <a:gd name="T1" fmla="*/ 2147483647 h 1016"/>
              <a:gd name="T2" fmla="*/ 2147483647 w 2328"/>
              <a:gd name="T3" fmla="*/ 2147483647 h 1016"/>
              <a:gd name="T4" fmla="*/ 2147483647 w 2328"/>
              <a:gd name="T5" fmla="*/ 2147483647 h 1016"/>
              <a:gd name="T6" fmla="*/ 2147483647 w 2328"/>
              <a:gd name="T7" fmla="*/ 2147483647 h 1016"/>
              <a:gd name="T8" fmla="*/ 2147483647 w 2328"/>
              <a:gd name="T9" fmla="*/ 2147483647 h 1016"/>
              <a:gd name="T10" fmla="*/ 0 60000 65536"/>
              <a:gd name="T11" fmla="*/ 0 60000 65536"/>
              <a:gd name="T12" fmla="*/ 0 60000 65536"/>
              <a:gd name="T13" fmla="*/ 0 60000 65536"/>
              <a:gd name="T14" fmla="*/ 0 60000 65536"/>
              <a:gd name="T15" fmla="*/ 0 w 2328"/>
              <a:gd name="T16" fmla="*/ 0 h 1016"/>
              <a:gd name="T17" fmla="*/ 2328 w 2328"/>
              <a:gd name="T18" fmla="*/ 1016 h 1016"/>
            </a:gdLst>
            <a:ahLst/>
            <a:cxnLst>
              <a:cxn ang="T10">
                <a:pos x="T0" y="T1"/>
              </a:cxn>
              <a:cxn ang="T11">
                <a:pos x="T2" y="T3"/>
              </a:cxn>
              <a:cxn ang="T12">
                <a:pos x="T4" y="T5"/>
              </a:cxn>
              <a:cxn ang="T13">
                <a:pos x="T6" y="T7"/>
              </a:cxn>
              <a:cxn ang="T14">
                <a:pos x="T8" y="T9"/>
              </a:cxn>
            </a:cxnLst>
            <a:rect l="T15" t="T16" r="T17" b="T18"/>
            <a:pathLst>
              <a:path w="2328" h="1016">
                <a:moveTo>
                  <a:pt x="24" y="1016"/>
                </a:moveTo>
                <a:cubicBezTo>
                  <a:pt x="12" y="784"/>
                  <a:pt x="0" y="552"/>
                  <a:pt x="72" y="392"/>
                </a:cubicBezTo>
                <a:cubicBezTo>
                  <a:pt x="144" y="232"/>
                  <a:pt x="264" y="112"/>
                  <a:pt x="456" y="56"/>
                </a:cubicBezTo>
                <a:cubicBezTo>
                  <a:pt x="648" y="0"/>
                  <a:pt x="912" y="8"/>
                  <a:pt x="1224" y="56"/>
                </a:cubicBezTo>
                <a:cubicBezTo>
                  <a:pt x="1536" y="104"/>
                  <a:pt x="2144" y="296"/>
                  <a:pt x="2328" y="3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9822" name="Freeform 12"/>
          <p:cNvSpPr>
            <a:spLocks/>
          </p:cNvSpPr>
          <p:nvPr/>
        </p:nvSpPr>
        <p:spPr bwMode="auto">
          <a:xfrm>
            <a:off x="2743200" y="4191000"/>
            <a:ext cx="5410200" cy="1536700"/>
          </a:xfrm>
          <a:custGeom>
            <a:avLst/>
            <a:gdLst>
              <a:gd name="T0" fmla="*/ 0 w 3408"/>
              <a:gd name="T1" fmla="*/ 2147483647 h 968"/>
              <a:gd name="T2" fmla="*/ 2147483647 w 3408"/>
              <a:gd name="T3" fmla="*/ 2147483647 h 968"/>
              <a:gd name="T4" fmla="*/ 2147483647 w 3408"/>
              <a:gd name="T5" fmla="*/ 2147483647 h 968"/>
              <a:gd name="T6" fmla="*/ 2147483647 w 3408"/>
              <a:gd name="T7" fmla="*/ 2147483647 h 968"/>
              <a:gd name="T8" fmla="*/ 2147483647 w 3408"/>
              <a:gd name="T9" fmla="*/ 2147483647 h 968"/>
              <a:gd name="T10" fmla="*/ 2147483647 w 3408"/>
              <a:gd name="T11" fmla="*/ 0 h 968"/>
              <a:gd name="T12" fmla="*/ 0 60000 65536"/>
              <a:gd name="T13" fmla="*/ 0 60000 65536"/>
              <a:gd name="T14" fmla="*/ 0 60000 65536"/>
              <a:gd name="T15" fmla="*/ 0 60000 65536"/>
              <a:gd name="T16" fmla="*/ 0 60000 65536"/>
              <a:gd name="T17" fmla="*/ 0 60000 65536"/>
              <a:gd name="T18" fmla="*/ 0 w 3408"/>
              <a:gd name="T19" fmla="*/ 0 h 968"/>
              <a:gd name="T20" fmla="*/ 3408 w 3408"/>
              <a:gd name="T21" fmla="*/ 968 h 968"/>
            </a:gdLst>
            <a:ahLst/>
            <a:cxnLst>
              <a:cxn ang="T12">
                <a:pos x="T0" y="T1"/>
              </a:cxn>
              <a:cxn ang="T13">
                <a:pos x="T2" y="T3"/>
              </a:cxn>
              <a:cxn ang="T14">
                <a:pos x="T4" y="T5"/>
              </a:cxn>
              <a:cxn ang="T15">
                <a:pos x="T6" y="T7"/>
              </a:cxn>
              <a:cxn ang="T16">
                <a:pos x="T8" y="T9"/>
              </a:cxn>
              <a:cxn ang="T17">
                <a:pos x="T10" y="T11"/>
              </a:cxn>
            </a:cxnLst>
            <a:rect l="T18" t="T19" r="T20" b="T21"/>
            <a:pathLst>
              <a:path w="3408" h="968">
                <a:moveTo>
                  <a:pt x="0" y="432"/>
                </a:moveTo>
                <a:cubicBezTo>
                  <a:pt x="216" y="580"/>
                  <a:pt x="432" y="728"/>
                  <a:pt x="720" y="816"/>
                </a:cubicBezTo>
                <a:cubicBezTo>
                  <a:pt x="1008" y="904"/>
                  <a:pt x="1440" y="952"/>
                  <a:pt x="1728" y="960"/>
                </a:cubicBezTo>
                <a:cubicBezTo>
                  <a:pt x="2016" y="968"/>
                  <a:pt x="2248" y="928"/>
                  <a:pt x="2448" y="864"/>
                </a:cubicBezTo>
                <a:cubicBezTo>
                  <a:pt x="2648" y="800"/>
                  <a:pt x="2768" y="720"/>
                  <a:pt x="2928" y="576"/>
                </a:cubicBezTo>
                <a:cubicBezTo>
                  <a:pt x="3088" y="432"/>
                  <a:pt x="3248" y="216"/>
                  <a:pt x="3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MY"/>
          </a:p>
        </p:txBody>
      </p:sp>
      <p:sp>
        <p:nvSpPr>
          <p:cNvPr id="119823" name="Line 13"/>
          <p:cNvSpPr>
            <a:spLocks noChangeShapeType="1"/>
          </p:cNvSpPr>
          <p:nvPr/>
        </p:nvSpPr>
        <p:spPr bwMode="auto">
          <a:xfrm flipV="1">
            <a:off x="1676400" y="2743200"/>
            <a:ext cx="10668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24" name="Line 14"/>
          <p:cNvSpPr>
            <a:spLocks noChangeShapeType="1"/>
          </p:cNvSpPr>
          <p:nvPr/>
        </p:nvSpPr>
        <p:spPr bwMode="auto">
          <a:xfrm flipV="1">
            <a:off x="2743200" y="2514600"/>
            <a:ext cx="2590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25" name="Line 15"/>
          <p:cNvSpPr>
            <a:spLocks noChangeShapeType="1"/>
          </p:cNvSpPr>
          <p:nvPr/>
        </p:nvSpPr>
        <p:spPr bwMode="auto">
          <a:xfrm>
            <a:off x="1676400" y="3505200"/>
            <a:ext cx="1066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26" name="Line 16"/>
          <p:cNvSpPr>
            <a:spLocks noChangeShapeType="1"/>
          </p:cNvSpPr>
          <p:nvPr/>
        </p:nvSpPr>
        <p:spPr bwMode="auto">
          <a:xfrm flipV="1">
            <a:off x="2743200" y="3810000"/>
            <a:ext cx="1752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27" name="Line 17"/>
          <p:cNvSpPr>
            <a:spLocks noChangeShapeType="1"/>
          </p:cNvSpPr>
          <p:nvPr/>
        </p:nvSpPr>
        <p:spPr bwMode="auto">
          <a:xfrm>
            <a:off x="2743200" y="2743200"/>
            <a:ext cx="16764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28" name="Line 18"/>
          <p:cNvSpPr>
            <a:spLocks noChangeShapeType="1"/>
          </p:cNvSpPr>
          <p:nvPr/>
        </p:nvSpPr>
        <p:spPr bwMode="auto">
          <a:xfrm flipV="1">
            <a:off x="4495800" y="3124200"/>
            <a:ext cx="2438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29" name="Line 19"/>
          <p:cNvSpPr>
            <a:spLocks noChangeShapeType="1"/>
          </p:cNvSpPr>
          <p:nvPr/>
        </p:nvSpPr>
        <p:spPr bwMode="auto">
          <a:xfrm>
            <a:off x="5334000" y="2514600"/>
            <a:ext cx="1676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30" name="Line 20"/>
          <p:cNvSpPr>
            <a:spLocks noChangeShapeType="1"/>
          </p:cNvSpPr>
          <p:nvPr/>
        </p:nvSpPr>
        <p:spPr bwMode="auto">
          <a:xfrm>
            <a:off x="6934200" y="31242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31" name="Line 21"/>
          <p:cNvSpPr>
            <a:spLocks noChangeShapeType="1"/>
          </p:cNvSpPr>
          <p:nvPr/>
        </p:nvSpPr>
        <p:spPr bwMode="auto">
          <a:xfrm>
            <a:off x="5334000" y="2514600"/>
            <a:ext cx="762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32" name="Line 22"/>
          <p:cNvSpPr>
            <a:spLocks noChangeShapeType="1"/>
          </p:cNvSpPr>
          <p:nvPr/>
        </p:nvSpPr>
        <p:spPr bwMode="auto">
          <a:xfrm>
            <a:off x="2743200" y="4876800"/>
            <a:ext cx="3352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33" name="Line 23"/>
          <p:cNvSpPr>
            <a:spLocks noChangeShapeType="1"/>
          </p:cNvSpPr>
          <p:nvPr/>
        </p:nvSpPr>
        <p:spPr bwMode="auto">
          <a:xfrm flipV="1">
            <a:off x="6096000" y="4191000"/>
            <a:ext cx="2057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34" name="Line 24"/>
          <p:cNvSpPr>
            <a:spLocks noChangeShapeType="1"/>
          </p:cNvSpPr>
          <p:nvPr/>
        </p:nvSpPr>
        <p:spPr bwMode="auto">
          <a:xfrm>
            <a:off x="4419600" y="3810000"/>
            <a:ext cx="3810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35" name="Text Box 25"/>
          <p:cNvSpPr txBox="1">
            <a:spLocks noChangeArrowheads="1"/>
          </p:cNvSpPr>
          <p:nvPr/>
        </p:nvSpPr>
        <p:spPr bwMode="auto">
          <a:xfrm>
            <a:off x="1203325" y="3392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a</a:t>
            </a:r>
          </a:p>
        </p:txBody>
      </p:sp>
      <p:sp>
        <p:nvSpPr>
          <p:cNvPr id="119836" name="Text Box 26"/>
          <p:cNvSpPr txBox="1">
            <a:spLocks noChangeArrowheads="1"/>
          </p:cNvSpPr>
          <p:nvPr/>
        </p:nvSpPr>
        <p:spPr bwMode="auto">
          <a:xfrm>
            <a:off x="8289925" y="3925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z</a:t>
            </a:r>
          </a:p>
        </p:txBody>
      </p:sp>
      <p:sp>
        <p:nvSpPr>
          <p:cNvPr id="119837" name="Text Box 27"/>
          <p:cNvSpPr txBox="1">
            <a:spLocks noChangeArrowheads="1"/>
          </p:cNvSpPr>
          <p:nvPr/>
        </p:nvSpPr>
        <p:spPr bwMode="auto">
          <a:xfrm>
            <a:off x="1736725" y="17160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15</a:t>
            </a:r>
          </a:p>
        </p:txBody>
      </p:sp>
      <p:sp>
        <p:nvSpPr>
          <p:cNvPr id="119838" name="Text Box 28"/>
          <p:cNvSpPr txBox="1">
            <a:spLocks noChangeArrowheads="1"/>
          </p:cNvSpPr>
          <p:nvPr/>
        </p:nvSpPr>
        <p:spPr bwMode="auto">
          <a:xfrm>
            <a:off x="22701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9839" name="Text Box 29"/>
          <p:cNvSpPr txBox="1">
            <a:spLocks noChangeArrowheads="1"/>
          </p:cNvSpPr>
          <p:nvPr/>
        </p:nvSpPr>
        <p:spPr bwMode="auto">
          <a:xfrm>
            <a:off x="18891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9840" name="Text Box 30"/>
          <p:cNvSpPr txBox="1">
            <a:spLocks noChangeArrowheads="1"/>
          </p:cNvSpPr>
          <p:nvPr/>
        </p:nvSpPr>
        <p:spPr bwMode="auto">
          <a:xfrm>
            <a:off x="3260725" y="3087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9841" name="Text Box 31"/>
          <p:cNvSpPr txBox="1">
            <a:spLocks noChangeArrowheads="1"/>
          </p:cNvSpPr>
          <p:nvPr/>
        </p:nvSpPr>
        <p:spPr bwMode="auto">
          <a:xfrm>
            <a:off x="3260725" y="3925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8</a:t>
            </a:r>
          </a:p>
        </p:txBody>
      </p:sp>
      <p:sp>
        <p:nvSpPr>
          <p:cNvPr id="119842" name="Text Box 32"/>
          <p:cNvSpPr txBox="1">
            <a:spLocks noChangeArrowheads="1"/>
          </p:cNvSpPr>
          <p:nvPr/>
        </p:nvSpPr>
        <p:spPr bwMode="auto">
          <a:xfrm>
            <a:off x="4479925" y="4459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9843" name="Text Box 33"/>
          <p:cNvSpPr txBox="1">
            <a:spLocks noChangeArrowheads="1"/>
          </p:cNvSpPr>
          <p:nvPr/>
        </p:nvSpPr>
        <p:spPr bwMode="auto">
          <a:xfrm>
            <a:off x="5622925" y="4078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9844" name="Text Box 34"/>
          <p:cNvSpPr txBox="1">
            <a:spLocks noChangeArrowheads="1"/>
          </p:cNvSpPr>
          <p:nvPr/>
        </p:nvSpPr>
        <p:spPr bwMode="auto">
          <a:xfrm>
            <a:off x="5241925" y="5678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9</a:t>
            </a:r>
          </a:p>
        </p:txBody>
      </p:sp>
      <p:sp>
        <p:nvSpPr>
          <p:cNvPr id="119845" name="Text Box 35"/>
          <p:cNvSpPr txBox="1">
            <a:spLocks noChangeArrowheads="1"/>
          </p:cNvSpPr>
          <p:nvPr/>
        </p:nvSpPr>
        <p:spPr bwMode="auto">
          <a:xfrm>
            <a:off x="6842125" y="4611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9846" name="Text Box 36"/>
          <p:cNvSpPr txBox="1">
            <a:spLocks noChangeArrowheads="1"/>
          </p:cNvSpPr>
          <p:nvPr/>
        </p:nvSpPr>
        <p:spPr bwMode="auto">
          <a:xfrm>
            <a:off x="6308725" y="3544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5</a:t>
            </a:r>
          </a:p>
        </p:txBody>
      </p:sp>
      <p:sp>
        <p:nvSpPr>
          <p:cNvPr id="119847" name="Text Box 37"/>
          <p:cNvSpPr txBox="1">
            <a:spLocks noChangeArrowheads="1"/>
          </p:cNvSpPr>
          <p:nvPr/>
        </p:nvSpPr>
        <p:spPr bwMode="auto">
          <a:xfrm>
            <a:off x="5927725" y="22494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7</a:t>
            </a:r>
          </a:p>
        </p:txBody>
      </p:sp>
      <p:sp>
        <p:nvSpPr>
          <p:cNvPr id="119848" name="Text Box 38"/>
          <p:cNvSpPr txBox="1">
            <a:spLocks noChangeArrowheads="1"/>
          </p:cNvSpPr>
          <p:nvPr/>
        </p:nvSpPr>
        <p:spPr bwMode="auto">
          <a:xfrm>
            <a:off x="6003925" y="32400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4</a:t>
            </a:r>
          </a:p>
        </p:txBody>
      </p:sp>
      <p:sp>
        <p:nvSpPr>
          <p:cNvPr id="119849" name="Text Box 39"/>
          <p:cNvSpPr txBox="1">
            <a:spLocks noChangeArrowheads="1"/>
          </p:cNvSpPr>
          <p:nvPr/>
        </p:nvSpPr>
        <p:spPr bwMode="auto">
          <a:xfrm>
            <a:off x="7527925" y="31638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3</a:t>
            </a:r>
          </a:p>
        </p:txBody>
      </p:sp>
      <p:sp>
        <p:nvSpPr>
          <p:cNvPr id="119850" name="Text Box 40"/>
          <p:cNvSpPr txBox="1">
            <a:spLocks noChangeArrowheads="1"/>
          </p:cNvSpPr>
          <p:nvPr/>
        </p:nvSpPr>
        <p:spPr bwMode="auto">
          <a:xfrm>
            <a:off x="4022725" y="25542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6</a:t>
            </a:r>
          </a:p>
        </p:txBody>
      </p:sp>
      <p:sp>
        <p:nvSpPr>
          <p:cNvPr id="119851" name="Text Box 41"/>
          <p:cNvSpPr txBox="1">
            <a:spLocks noChangeArrowheads="1"/>
          </p:cNvSpPr>
          <p:nvPr/>
        </p:nvSpPr>
        <p:spPr bwMode="auto">
          <a:xfrm>
            <a:off x="2498725" y="20970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v1</a:t>
            </a:r>
          </a:p>
        </p:txBody>
      </p:sp>
      <p:sp>
        <p:nvSpPr>
          <p:cNvPr id="119852" name="Text Box 42"/>
          <p:cNvSpPr txBox="1">
            <a:spLocks noChangeArrowheads="1"/>
          </p:cNvSpPr>
          <p:nvPr/>
        </p:nvSpPr>
        <p:spPr bwMode="auto">
          <a:xfrm>
            <a:off x="2270125" y="49164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v2</a:t>
            </a:r>
          </a:p>
        </p:txBody>
      </p:sp>
      <p:sp>
        <p:nvSpPr>
          <p:cNvPr id="119853" name="Text Box 43"/>
          <p:cNvSpPr txBox="1">
            <a:spLocks noChangeArrowheads="1"/>
          </p:cNvSpPr>
          <p:nvPr/>
        </p:nvSpPr>
        <p:spPr bwMode="auto">
          <a:xfrm>
            <a:off x="4251325" y="3163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v3</a:t>
            </a:r>
          </a:p>
        </p:txBody>
      </p:sp>
      <p:sp>
        <p:nvSpPr>
          <p:cNvPr id="119854" name="Text Box 44"/>
          <p:cNvSpPr txBox="1">
            <a:spLocks noChangeArrowheads="1"/>
          </p:cNvSpPr>
          <p:nvPr/>
        </p:nvSpPr>
        <p:spPr bwMode="auto">
          <a:xfrm>
            <a:off x="5089525" y="19446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v4</a:t>
            </a:r>
          </a:p>
        </p:txBody>
      </p:sp>
      <p:sp>
        <p:nvSpPr>
          <p:cNvPr id="119855" name="Text Box 45"/>
          <p:cNvSpPr txBox="1">
            <a:spLocks noChangeArrowheads="1"/>
          </p:cNvSpPr>
          <p:nvPr/>
        </p:nvSpPr>
        <p:spPr bwMode="auto">
          <a:xfrm>
            <a:off x="5851525" y="50688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v5</a:t>
            </a:r>
          </a:p>
        </p:txBody>
      </p:sp>
      <p:sp>
        <p:nvSpPr>
          <p:cNvPr id="119856" name="Text Box 46"/>
          <p:cNvSpPr txBox="1">
            <a:spLocks noChangeArrowheads="1"/>
          </p:cNvSpPr>
          <p:nvPr/>
        </p:nvSpPr>
        <p:spPr bwMode="auto">
          <a:xfrm>
            <a:off x="6842125" y="255428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3838F8"/>
                </a:solidFill>
              </a:rPr>
              <a:t>v6</a:t>
            </a:r>
          </a:p>
        </p:txBody>
      </p:sp>
      <p:sp>
        <p:nvSpPr>
          <p:cNvPr id="119857" name="Rectangle 47"/>
          <p:cNvSpPr>
            <a:spLocks noGrp="1" noChangeArrowheads="1"/>
          </p:cNvSpPr>
          <p:nvPr>
            <p:ph type="body" idx="4294967295"/>
          </p:nvPr>
        </p:nvSpPr>
        <p:spPr/>
        <p:txBody>
          <a:bodyPr/>
          <a:lstStyle/>
          <a:p>
            <a:pPr marL="1027113" lvl="1" indent="-455613" eaLnBrk="1" hangingPunct="1">
              <a:buFontTx/>
              <a:buNone/>
            </a:pPr>
            <a:endParaRPr lang="en-US" altLang="en-US" sz="2400" i="1" smtClean="0">
              <a:sym typeface="Symbol" panose="05050102010706020507" pitchFamily="18" charset="2"/>
            </a:endParaRPr>
          </a:p>
          <a:p>
            <a:pPr marL="1027113" lvl="1" indent="-455613" eaLnBrk="1" hangingPunct="1">
              <a:buFontTx/>
              <a:buNone/>
            </a:pPr>
            <a:endParaRPr lang="en-US" altLang="en-US" sz="2400" i="1" smtClean="0"/>
          </a:p>
        </p:txBody>
      </p:sp>
      <p:sp>
        <p:nvSpPr>
          <p:cNvPr id="119858" name="Text Box 48"/>
          <p:cNvSpPr txBox="1">
            <a:spLocks noChangeArrowheads="1"/>
          </p:cNvSpPr>
          <p:nvPr/>
        </p:nvSpPr>
        <p:spPr bwMode="auto">
          <a:xfrm>
            <a:off x="1371600" y="398303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t>0</a:t>
            </a:r>
          </a:p>
        </p:txBody>
      </p:sp>
      <p:sp>
        <p:nvSpPr>
          <p:cNvPr id="119859" name="Text Box 49"/>
          <p:cNvSpPr txBox="1">
            <a:spLocks noChangeArrowheads="1"/>
          </p:cNvSpPr>
          <p:nvPr/>
        </p:nvSpPr>
        <p:spPr bwMode="auto">
          <a:xfrm>
            <a:off x="2193925" y="2325688"/>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3</a:t>
            </a:r>
            <a:endParaRPr lang="en-US" altLang="en-US" b="0" i="1"/>
          </a:p>
        </p:txBody>
      </p:sp>
      <p:sp>
        <p:nvSpPr>
          <p:cNvPr id="119860" name="Text Box 50"/>
          <p:cNvSpPr txBox="1">
            <a:spLocks noChangeArrowheads="1"/>
          </p:cNvSpPr>
          <p:nvPr/>
        </p:nvSpPr>
        <p:spPr bwMode="auto">
          <a:xfrm>
            <a:off x="25146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4</a:t>
            </a:r>
            <a:endParaRPr lang="en-US" altLang="en-US" b="0" i="1"/>
          </a:p>
        </p:txBody>
      </p:sp>
      <p:sp>
        <p:nvSpPr>
          <p:cNvPr id="119861" name="Text Box 51"/>
          <p:cNvSpPr txBox="1">
            <a:spLocks noChangeArrowheads="1"/>
          </p:cNvSpPr>
          <p:nvPr/>
        </p:nvSpPr>
        <p:spPr bwMode="auto">
          <a:xfrm>
            <a:off x="4419600" y="3983038"/>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10</a:t>
            </a:r>
            <a:endParaRPr lang="en-US" altLang="en-US" b="0" i="1"/>
          </a:p>
        </p:txBody>
      </p:sp>
      <p:sp>
        <p:nvSpPr>
          <p:cNvPr id="119862" name="Text Box 52"/>
          <p:cNvSpPr txBox="1">
            <a:spLocks noChangeArrowheads="1"/>
          </p:cNvSpPr>
          <p:nvPr/>
        </p:nvSpPr>
        <p:spPr bwMode="auto">
          <a:xfrm>
            <a:off x="5410200" y="15017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9</a:t>
            </a:r>
            <a:endParaRPr lang="en-US" altLang="en-US" b="0" i="1"/>
          </a:p>
        </p:txBody>
      </p:sp>
      <p:sp>
        <p:nvSpPr>
          <p:cNvPr id="119863" name="Text Box 53"/>
          <p:cNvSpPr txBox="1">
            <a:spLocks noChangeArrowheads="1"/>
          </p:cNvSpPr>
          <p:nvPr/>
        </p:nvSpPr>
        <p:spPr bwMode="auto">
          <a:xfrm>
            <a:off x="7391400" y="2462213"/>
            <a:ext cx="40163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a:t>
            </a:r>
            <a:endParaRPr lang="en-US" altLang="en-US" b="0" i="1"/>
          </a:p>
        </p:txBody>
      </p:sp>
      <p:sp>
        <p:nvSpPr>
          <p:cNvPr id="119864" name="Text Box 54"/>
          <p:cNvSpPr txBox="1">
            <a:spLocks noChangeArrowheads="1"/>
          </p:cNvSpPr>
          <p:nvPr/>
        </p:nvSpPr>
        <p:spPr bwMode="auto">
          <a:xfrm>
            <a:off x="6858000" y="5464175"/>
            <a:ext cx="3540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8</a:t>
            </a:r>
            <a:endParaRPr lang="en-US" altLang="en-US" b="0" i="1"/>
          </a:p>
        </p:txBody>
      </p:sp>
      <p:sp>
        <p:nvSpPr>
          <p:cNvPr id="119865" name="Text Box 55"/>
          <p:cNvSpPr txBox="1">
            <a:spLocks noChangeArrowheads="1"/>
          </p:cNvSpPr>
          <p:nvPr/>
        </p:nvSpPr>
        <p:spPr bwMode="auto">
          <a:xfrm>
            <a:off x="8153400" y="4448175"/>
            <a:ext cx="5238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ym typeface="Symbol" panose="05050102010706020507" pitchFamily="18" charset="2"/>
              </a:rPr>
              <a:t>13</a:t>
            </a:r>
            <a:endParaRPr lang="en-US" altLang="en-US" b="0" i="1"/>
          </a:p>
        </p:txBody>
      </p:sp>
      <p:sp>
        <p:nvSpPr>
          <p:cNvPr id="119866" name="Oval 56"/>
          <p:cNvSpPr>
            <a:spLocks noChangeArrowheads="1"/>
          </p:cNvSpPr>
          <p:nvPr/>
        </p:nvSpPr>
        <p:spPr bwMode="auto">
          <a:xfrm>
            <a:off x="1447800" y="34290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67" name="Oval 57"/>
          <p:cNvSpPr>
            <a:spLocks noChangeArrowheads="1"/>
          </p:cNvSpPr>
          <p:nvPr/>
        </p:nvSpPr>
        <p:spPr bwMode="auto">
          <a:xfrm>
            <a:off x="2438400" y="25908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68" name="Oval 58"/>
          <p:cNvSpPr>
            <a:spLocks noChangeArrowheads="1"/>
          </p:cNvSpPr>
          <p:nvPr/>
        </p:nvSpPr>
        <p:spPr bwMode="auto">
          <a:xfrm>
            <a:off x="2438400" y="46482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19869" name="Oval 59"/>
          <p:cNvSpPr>
            <a:spLocks noChangeArrowheads="1"/>
          </p:cNvSpPr>
          <p:nvPr/>
        </p:nvSpPr>
        <p:spPr bwMode="auto">
          <a:xfrm>
            <a:off x="5791200" y="4800600"/>
            <a:ext cx="533400" cy="381000"/>
          </a:xfrm>
          <a:prstGeom prst="ellipse">
            <a:avLst/>
          </a:prstGeom>
          <a:noFill/>
          <a:ln w="9525">
            <a:solidFill>
              <a:srgbClr val="F7593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MY" altLang="en-US"/>
          </a:p>
        </p:txBody>
      </p:sp>
      <p:sp>
        <p:nvSpPr>
          <p:cNvPr id="162876" name="Line 60"/>
          <p:cNvSpPr>
            <a:spLocks noChangeShapeType="1"/>
          </p:cNvSpPr>
          <p:nvPr/>
        </p:nvSpPr>
        <p:spPr bwMode="auto">
          <a:xfrm flipV="1">
            <a:off x="6096000" y="4191000"/>
            <a:ext cx="2057400" cy="838200"/>
          </a:xfrm>
          <a:prstGeom prst="line">
            <a:avLst/>
          </a:prstGeom>
          <a:noFill/>
          <a:ln w="38100">
            <a:solidFill>
              <a:srgbClr val="37F953"/>
            </a:solidFill>
            <a:round/>
            <a:headEnd/>
            <a:tailEnd/>
          </a:ln>
          <a:extLst>
            <a:ext uri="{909E8E84-426E-40DD-AFC4-6F175D3DCCD1}">
              <a14:hiddenFill xmlns:a14="http://schemas.microsoft.com/office/drawing/2010/main">
                <a:noFill/>
              </a14:hiddenFill>
            </a:ext>
          </a:extLst>
        </p:spPr>
        <p:txBody>
          <a:bodyPr wrap="none"/>
          <a:lstStyle/>
          <a:p>
            <a:endParaRPr lang="en-MY"/>
          </a:p>
        </p:txBody>
      </p:sp>
      <p:sp>
        <p:nvSpPr>
          <p:cNvPr id="119871" name="Text Box 61"/>
          <p:cNvSpPr txBox="1">
            <a:spLocks noChangeArrowheads="1"/>
          </p:cNvSpPr>
          <p:nvPr/>
        </p:nvSpPr>
        <p:spPr bwMode="auto">
          <a:xfrm>
            <a:off x="4800600" y="15017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9872" name="Text Box 62"/>
          <p:cNvSpPr txBox="1">
            <a:spLocks noChangeArrowheads="1"/>
          </p:cNvSpPr>
          <p:nvPr/>
        </p:nvSpPr>
        <p:spPr bwMode="auto">
          <a:xfrm>
            <a:off x="1752600" y="23399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9873" name="Text Box 63"/>
          <p:cNvSpPr txBox="1">
            <a:spLocks noChangeArrowheads="1"/>
          </p:cNvSpPr>
          <p:nvPr/>
        </p:nvSpPr>
        <p:spPr bwMode="auto">
          <a:xfrm>
            <a:off x="2057400" y="5464175"/>
            <a:ext cx="3635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a</a:t>
            </a:r>
          </a:p>
        </p:txBody>
      </p:sp>
      <p:sp>
        <p:nvSpPr>
          <p:cNvPr id="119874" name="Text Box 64"/>
          <p:cNvSpPr txBox="1">
            <a:spLocks noChangeArrowheads="1"/>
          </p:cNvSpPr>
          <p:nvPr/>
        </p:nvSpPr>
        <p:spPr bwMode="auto">
          <a:xfrm>
            <a:off x="4953000" y="3960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v1</a:t>
            </a:r>
          </a:p>
        </p:txBody>
      </p:sp>
      <p:sp>
        <p:nvSpPr>
          <p:cNvPr id="119875" name="Text Box 65"/>
          <p:cNvSpPr txBox="1">
            <a:spLocks noChangeArrowheads="1"/>
          </p:cNvSpPr>
          <p:nvPr/>
        </p:nvSpPr>
        <p:spPr bwMode="auto">
          <a:xfrm>
            <a:off x="6248400" y="5484813"/>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19876" name="Text Box 66"/>
          <p:cNvSpPr txBox="1">
            <a:spLocks noChangeArrowheads="1"/>
          </p:cNvSpPr>
          <p:nvPr/>
        </p:nvSpPr>
        <p:spPr bwMode="auto">
          <a:xfrm>
            <a:off x="7543800" y="4473575"/>
            <a:ext cx="515938" cy="466725"/>
          </a:xfrm>
          <a:prstGeom prst="rect">
            <a:avLst/>
          </a:prstGeom>
          <a:solidFill>
            <a:srgbClr val="FFFF00"/>
          </a:solidFill>
          <a:ln w="9525">
            <a:solidFill>
              <a:srgbClr val="FFFF00"/>
            </a:solidFill>
            <a:miter lim="800000"/>
            <a:headEnd/>
            <a:tailEnd/>
          </a:ln>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v2</a:t>
            </a:r>
          </a:p>
        </p:txBody>
      </p:sp>
      <p:sp>
        <p:nvSpPr>
          <p:cNvPr id="162883" name="Text Box 67"/>
          <p:cNvSpPr txBox="1">
            <a:spLocks noChangeArrowheads="1"/>
          </p:cNvSpPr>
          <p:nvPr/>
        </p:nvSpPr>
        <p:spPr bwMode="auto">
          <a:xfrm>
            <a:off x="990600" y="3657600"/>
            <a:ext cx="3886200" cy="1562100"/>
          </a:xfrm>
          <a:prstGeom prst="rect">
            <a:avLst/>
          </a:prstGeom>
          <a:solidFill>
            <a:srgbClr val="FFFFFF"/>
          </a:solidFill>
          <a:ln w="9525">
            <a:solidFill>
              <a:srgbClr val="F75939"/>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v</a:t>
            </a:r>
            <a:r>
              <a:rPr lang="en-US" altLang="en-US" b="0">
                <a:solidFill>
                  <a:srgbClr val="06060A"/>
                </a:solidFill>
              </a:rPr>
              <a:t>5)+</a:t>
            </a:r>
            <a:r>
              <a:rPr lang="en-US" altLang="en-US" b="0" i="1">
                <a:solidFill>
                  <a:srgbClr val="06060A"/>
                </a:solidFill>
              </a:rPr>
              <a:t>W</a:t>
            </a:r>
            <a:r>
              <a:rPr lang="en-US" altLang="en-US" b="0">
                <a:solidFill>
                  <a:srgbClr val="06060A"/>
                </a:solidFill>
              </a:rPr>
              <a:t>[</a:t>
            </a:r>
            <a:r>
              <a:rPr lang="en-US" altLang="en-US" b="0" i="1">
                <a:solidFill>
                  <a:srgbClr val="06060A"/>
                </a:solidFill>
              </a:rPr>
              <a:t>v</a:t>
            </a:r>
            <a:r>
              <a:rPr lang="en-US" altLang="en-US" b="0">
                <a:solidFill>
                  <a:srgbClr val="06060A"/>
                </a:solidFill>
              </a:rPr>
              <a:t>5, </a:t>
            </a:r>
            <a:r>
              <a:rPr lang="en-US" altLang="en-US" b="0" i="1">
                <a:solidFill>
                  <a:srgbClr val="06060A"/>
                </a:solidFill>
              </a:rPr>
              <a:t>z</a:t>
            </a:r>
            <a:r>
              <a:rPr lang="en-US" altLang="en-US" b="0">
                <a:solidFill>
                  <a:srgbClr val="06060A"/>
                </a:solidFill>
              </a:rPr>
              <a:t>] &lt;</a:t>
            </a:r>
            <a:r>
              <a:rPr lang="en-US" altLang="en-US" b="0" i="1">
                <a:solidFill>
                  <a:srgbClr val="06060A"/>
                </a:solidFill>
              </a:rPr>
              <a:t>L</a:t>
            </a:r>
            <a:r>
              <a:rPr lang="en-US" altLang="en-US" b="0">
                <a:solidFill>
                  <a:srgbClr val="06060A"/>
                </a:solidFill>
              </a:rPr>
              <a:t>(</a:t>
            </a:r>
            <a:r>
              <a:rPr lang="en-US" altLang="en-US" b="0" i="1">
                <a:solidFill>
                  <a:srgbClr val="06060A"/>
                </a:solidFill>
              </a:rPr>
              <a:t>z</a:t>
            </a:r>
            <a:r>
              <a:rPr lang="en-US" altLang="en-US" b="0">
                <a:solidFill>
                  <a:srgbClr val="06060A"/>
                </a:solidFill>
              </a:rPr>
              <a:t>)</a:t>
            </a:r>
          </a:p>
          <a:p>
            <a:pPr eaLnBrk="1" hangingPunct="1"/>
            <a:r>
              <a:rPr lang="en-US" altLang="en-US" b="0">
                <a:solidFill>
                  <a:srgbClr val="06060A"/>
                </a:solidFill>
              </a:rPr>
              <a:t>8+7= 15 &gt; </a:t>
            </a:r>
            <a:r>
              <a:rPr lang="en-US" altLang="en-US" b="0">
                <a:solidFill>
                  <a:srgbClr val="06060A"/>
                </a:solidFill>
                <a:sym typeface="Symbol" panose="05050102010706020507" pitchFamily="18" charset="2"/>
              </a:rPr>
              <a:t>13</a:t>
            </a:r>
            <a:endParaRPr lang="en-US" altLang="en-US" b="0">
              <a:solidFill>
                <a:srgbClr val="06060A"/>
              </a:solidFill>
            </a:endParaRPr>
          </a:p>
          <a:p>
            <a:pPr eaLnBrk="1" hangingPunct="1"/>
            <a:r>
              <a:rPr lang="en-US" altLang="en-US" b="0" i="1">
                <a:solidFill>
                  <a:srgbClr val="06060A"/>
                </a:solidFill>
              </a:rPr>
              <a:t>L</a:t>
            </a:r>
            <a:r>
              <a:rPr lang="en-US" altLang="en-US" b="0">
                <a:solidFill>
                  <a:srgbClr val="06060A"/>
                </a:solidFill>
              </a:rPr>
              <a:t>(</a:t>
            </a:r>
            <a:r>
              <a:rPr lang="en-US" altLang="en-US" b="0" i="1">
                <a:solidFill>
                  <a:srgbClr val="06060A"/>
                </a:solidFill>
              </a:rPr>
              <a:t>z</a:t>
            </a:r>
            <a:r>
              <a:rPr lang="en-US" altLang="en-US" b="0">
                <a:solidFill>
                  <a:srgbClr val="06060A"/>
                </a:solidFill>
              </a:rPr>
              <a:t>) remains the same</a:t>
            </a:r>
          </a:p>
          <a:p>
            <a:pPr eaLnBrk="1" hangingPunct="1"/>
            <a:endParaRPr lang="en-US" altLang="en-US" b="0"/>
          </a:p>
        </p:txBody>
      </p:sp>
    </p:spTree>
    <p:extLst>
      <p:ext uri="{BB962C8B-B14F-4D97-AF65-F5344CB8AC3E}">
        <p14:creationId xmlns:p14="http://schemas.microsoft.com/office/powerpoint/2010/main" val="36984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2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2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83" grpId="0" animBg="1"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TotalTime>
  <Words>4497</Words>
  <Application>Microsoft Office PowerPoint</Application>
  <PresentationFormat>On-screen Show (4:3)</PresentationFormat>
  <Paragraphs>1878</Paragraphs>
  <Slides>116</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31" baseType="lpstr">
      <vt:lpstr>ＭＳ Ｐゴシック</vt:lpstr>
      <vt:lpstr>ＭＳ Ｐゴシック</vt:lpstr>
      <vt:lpstr>Albertus Medium</vt:lpstr>
      <vt:lpstr>Arial</vt:lpstr>
      <vt:lpstr>Calibri</vt:lpstr>
      <vt:lpstr>Cambria Math</vt:lpstr>
      <vt:lpstr>Monotype Sorts</vt:lpstr>
      <vt:lpstr>PMingLiU</vt:lpstr>
      <vt:lpstr>PMingLiU</vt:lpstr>
      <vt:lpstr>Symbol</vt:lpstr>
      <vt:lpstr>Times New Roman</vt:lpstr>
      <vt:lpstr>Verdana</vt:lpstr>
      <vt:lpstr>Wingdings</vt:lpstr>
      <vt:lpstr>1_Office Theme</vt:lpstr>
      <vt:lpstr>Equation</vt:lpstr>
      <vt:lpstr>PowerPoint Presentation</vt:lpstr>
      <vt:lpstr>PowerPoint Presentation</vt:lpstr>
      <vt:lpstr>Which graphs are trees?</vt:lpstr>
      <vt:lpstr>Solution</vt:lpstr>
      <vt:lpstr>Rooted tree</vt:lpstr>
      <vt:lpstr>Rooted Tree - Terminologies</vt:lpstr>
      <vt:lpstr>Rooted Tree - Terminologies</vt:lpstr>
      <vt:lpstr>Rooted Tree - Terminologies</vt:lpstr>
      <vt:lpstr>Rooted Tree - Terminologies</vt:lpstr>
      <vt:lpstr>Examples</vt:lpstr>
      <vt:lpstr>Properties of Trees</vt:lpstr>
      <vt:lpstr>Properties of Trees</vt:lpstr>
      <vt:lpstr>Properties of Trees</vt:lpstr>
      <vt:lpstr>Properties of Trees</vt:lpstr>
      <vt:lpstr>Example</vt:lpstr>
      <vt:lpstr>Solution</vt:lpstr>
      <vt:lpstr>Exercise</vt:lpstr>
      <vt:lpstr>Solution</vt:lpstr>
      <vt:lpstr>Exercise</vt:lpstr>
      <vt:lpstr>Solution</vt:lpstr>
      <vt:lpstr>Solution</vt:lpstr>
      <vt:lpstr>Properties of Trees</vt:lpstr>
      <vt:lpstr>Example</vt:lpstr>
      <vt:lpstr>Properties of Trees</vt:lpstr>
      <vt:lpstr>Example</vt:lpstr>
      <vt:lpstr>Tree Traversal</vt:lpstr>
      <vt:lpstr>PowerPoint Presentation</vt:lpstr>
      <vt:lpstr>Exercise</vt:lpstr>
      <vt:lpstr>Solution</vt:lpstr>
      <vt:lpstr>Tree Traversal</vt:lpstr>
      <vt:lpstr>Preorder Traversal</vt:lpstr>
      <vt:lpstr>Preorder Traversal - Example</vt:lpstr>
      <vt:lpstr>Exercise</vt:lpstr>
      <vt:lpstr>Solution</vt:lpstr>
      <vt:lpstr>Inorder Traversal</vt:lpstr>
      <vt:lpstr>Inorder Traversal -Example</vt:lpstr>
      <vt:lpstr>Exercise</vt:lpstr>
      <vt:lpstr>Solution</vt:lpstr>
      <vt:lpstr>Postorder Traversal</vt:lpstr>
      <vt:lpstr>Postorder Traversal - Example</vt:lpstr>
      <vt:lpstr>Exercise</vt:lpstr>
      <vt:lpstr>Solution</vt:lpstr>
      <vt:lpstr>Exercise</vt:lpstr>
      <vt:lpstr>Solution</vt:lpstr>
      <vt:lpstr>Exercise</vt:lpstr>
      <vt:lpstr>Solution</vt:lpstr>
      <vt:lpstr>Spanning Trees</vt:lpstr>
      <vt:lpstr>Minimum Spanning Tree (MST)</vt:lpstr>
      <vt:lpstr>Minimum Spanning Tree (MST)</vt:lpstr>
      <vt:lpstr>Muddy City Problem</vt:lpstr>
      <vt:lpstr>Muddy City Problem</vt:lpstr>
      <vt:lpstr>PowerPoint Presentation</vt:lpstr>
      <vt:lpstr>Muddy City Problem</vt:lpstr>
      <vt:lpstr>Muddy City Problem</vt:lpstr>
      <vt:lpstr>Application of MST: an example</vt:lpstr>
      <vt:lpstr>Finding MST</vt:lpstr>
      <vt:lpstr>Kruskal algorithm</vt:lpstr>
      <vt:lpstr>A cable company want to connect five villages to their network     which currently extends to the market town of Avonford. What is the minimum length of cable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Kruskal’s Algorithm</vt:lpstr>
      <vt:lpstr>Example</vt:lpstr>
      <vt:lpstr>Example</vt:lpstr>
      <vt:lpstr>Example</vt:lpstr>
      <vt:lpstr>Example</vt:lpstr>
      <vt:lpstr>Example</vt:lpstr>
      <vt:lpstr>Example</vt:lpstr>
      <vt:lpstr>Exercise</vt:lpstr>
      <vt:lpstr>Solution</vt:lpstr>
      <vt:lpstr>Exercise</vt:lpstr>
      <vt:lpstr>Solution</vt:lpstr>
      <vt:lpstr>PowerPoint Presentation</vt:lpstr>
      <vt:lpstr>PowerPoint Presentation</vt:lpstr>
      <vt:lpstr>Shortest Path Problems</vt:lpstr>
      <vt:lpstr>example</vt:lpstr>
      <vt:lpstr>Dijkstra’s Shortest Path Algorithm</vt:lpstr>
      <vt:lpstr>Dijkstra’s Shortest Path Algorithm</vt:lpstr>
      <vt:lpstr>Dijkstra’s Shortest Path Algorithm</vt:lpstr>
      <vt:lpstr> S= N= {a,v1,v2,v3,v4,v5,v6,z}</vt:lpstr>
      <vt:lpstr> </vt:lpstr>
      <vt:lpstr> </vt:lpstr>
      <vt:lpstr> </vt:lpstr>
      <vt:lpstr> S={a} N= {v1,v2,v3,v4,v5,v6,z}</vt:lpstr>
      <vt:lpstr> S={a,v1} N= {v2,v3,v4,v5,v6,z}</vt:lpstr>
      <vt:lpstr> S={a,v1} N= {v2,v3,v4,v5,v6,z}</vt:lpstr>
      <vt:lpstr> S={a, v1} N= {v2,v3,v4,v5,v6,z}</vt:lpstr>
      <vt:lpstr> S={a, v1, v2} N= {v3,v4,v5,v6,z}</vt:lpstr>
      <vt:lpstr> S={a, v1, v2} N= {v3,v4,v5,v6,z}</vt:lpstr>
      <vt:lpstr> S={a, v1, v2} N= {v3,v4,v5,v6,z}</vt:lpstr>
      <vt:lpstr> S={a,v1,v2} N= {v3,v4,v5,v6,z}</vt:lpstr>
      <vt:lpstr> S={a,v1,v2,v5} N= {v3,v4,v6,z}</vt:lpstr>
      <vt:lpstr> S={a,v1,v2,v5} N= {v3,v4,v6,z}</vt:lpstr>
      <vt:lpstr> S={a,v1,v2,v5} N= {v3,v4,v6,z}</vt:lpstr>
      <vt:lpstr> S={a,v1,v2,v5} N= {v3,v4,v6,z}</vt:lpstr>
      <vt:lpstr> S={a,v1,v2, v4, v5} N= {v3, v6, z}</vt:lpstr>
      <vt:lpstr> S={a,v1,v2, v4, v5} N= {v3, v6, z}</vt:lpstr>
      <vt:lpstr> S={a,v1,v2, v4,v5} N= {v3,v6,z}</vt:lpstr>
      <vt:lpstr> S={a,v1,v2, v3, v4,v5} N= {v6,z}</vt:lpstr>
      <vt:lpstr> S={a,v1,v2, v3, v4,v5} N= {v6,z}</vt:lpstr>
      <vt:lpstr> S={a,v1,v2,v3,v4,v5} N= {v6,z}</vt:lpstr>
      <vt:lpstr> S={a,v1,v2,v3,v4,v5, z} N= {v6}</vt:lpstr>
      <vt:lpstr>Shortest path from a to z</vt:lpstr>
      <vt:lpstr>Table – Djikstra Algorithm</vt:lpstr>
      <vt:lpstr>exercise</vt:lpstr>
      <vt:lpstr>Exercise solution</vt:lpstr>
      <vt:lpstr>exercise</vt:lpstr>
      <vt:lpstr>Exercise - Solution</vt:lpstr>
      <vt:lpstr>PowerPoint Presentation</vt:lpstr>
      <vt:lpstr>Exercise Past Year 2015/2016</vt:lpstr>
      <vt:lpstr>Exercise Solution Past Year 2015/2016</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 Razana</cp:lastModifiedBy>
  <cp:revision>62</cp:revision>
  <dcterms:created xsi:type="dcterms:W3CDTF">2017-08-13T08:09:27Z</dcterms:created>
  <dcterms:modified xsi:type="dcterms:W3CDTF">2019-12-16T02:51:50Z</dcterms:modified>
</cp:coreProperties>
</file>