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5"/>
  </p:notesMasterIdLst>
  <p:sldIdLst>
    <p:sldId id="259" r:id="rId2"/>
    <p:sldId id="260" r:id="rId3"/>
    <p:sldId id="261" r:id="rId4"/>
    <p:sldId id="262" r:id="rId5"/>
    <p:sldId id="263" r:id="rId6"/>
    <p:sldId id="264" r:id="rId7"/>
    <p:sldId id="304" r:id="rId8"/>
    <p:sldId id="265" r:id="rId9"/>
    <p:sldId id="266" r:id="rId10"/>
    <p:sldId id="267" r:id="rId11"/>
    <p:sldId id="268" r:id="rId12"/>
    <p:sldId id="269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305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7" r:id="rId30"/>
    <p:sldId id="288" r:id="rId31"/>
    <p:sldId id="286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301" r:id="rId42"/>
    <p:sldId id="302" r:id="rId43"/>
    <p:sldId id="303" r:id="rId4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55" autoAdjust="0"/>
    <p:restoredTop sz="60391" autoAdjust="0"/>
  </p:normalViewPr>
  <p:slideViewPr>
    <p:cSldViewPr snapToGrid="0">
      <p:cViewPr varScale="1">
        <p:scale>
          <a:sx n="38" d="100"/>
          <a:sy n="38" d="100"/>
        </p:scale>
        <p:origin x="2172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188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89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9D62D9B-1D0A-4A2D-91CA-58EB1C13DC09}" type="datetimeFigureOut">
              <a:rPr lang="en-US"/>
              <a:pPr>
                <a:defRPr/>
              </a:pPr>
              <a:t>9/17/2018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0E85312-8604-451F-84D9-D06FDF9BE3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3315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12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0C53C44-BEEF-45D1-9C6D-25930F724CA9}" type="slidenum">
              <a:rPr lang="en-US" alt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 defTabSz="457200">
              <a:spcBef>
                <a:spcPct val="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mtClean="0"/>
              <a:t>E-mail or electronic mail (Key Term)</a:t>
            </a:r>
          </a:p>
          <a:p>
            <a:pPr marL="1143000" lvl="2" indent="-228600" defTabSz="457200">
              <a:spcBef>
                <a:spcPct val="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mtClean="0"/>
              <a:t>Transmission of electronic messages over the Internet</a:t>
            </a:r>
          </a:p>
          <a:p>
            <a:pPr marL="1143000" lvl="2" indent="-228600" defTabSz="457200">
              <a:spcBef>
                <a:spcPct val="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mtClean="0"/>
              <a:t>Client-based – requires installation of program on your computer.  Examples are Microsoft Outlook Express, Mozilla Thunderbird, and Apple Mail.</a:t>
            </a:r>
          </a:p>
          <a:p>
            <a:pPr marL="1143000" lvl="2" indent="-228600" defTabSz="457200">
              <a:spcBef>
                <a:spcPct val="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mtClean="0"/>
              <a:t>Web-based – no email program on your computer, access from any computer.  Examples are Google Gmail, Microsoft Hotmail, Yahoo!Mail</a:t>
            </a:r>
          </a:p>
          <a:p>
            <a:pPr defTabSz="457200">
              <a:lnSpc>
                <a:spcPct val="95000"/>
              </a:lnSpc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altLang="en-US" smtClean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6FB6CA5-8D3D-420D-9809-CED885947645}" type="slidenum">
              <a:rPr lang="en-US" alt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57200">
              <a:lnSpc>
                <a:spcPct val="95000"/>
              </a:lnSpc>
              <a:spcBef>
                <a:spcPts val="45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mtClean="0"/>
              <a:t>Internet uses the domain name system (DNS), which gives names and numbers to people and computers</a:t>
            </a:r>
          </a:p>
          <a:p>
            <a:pPr defTabSz="457200">
              <a:spcBef>
                <a:spcPts val="45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mtClean="0"/>
              <a:t>Address (Key Term) has two parts</a:t>
            </a:r>
          </a:p>
          <a:p>
            <a:pPr lvl="1" defTabSz="457200">
              <a:spcBef>
                <a:spcPts val="45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mtClean="0"/>
              <a:t>User name - identifies unique user or computer in the domain </a:t>
            </a:r>
          </a:p>
          <a:p>
            <a:pPr lvl="1" defTabSz="457200">
              <a:spcBef>
                <a:spcPts val="45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mtClean="0"/>
              <a:t>Domain name (Key Term) - references a specific organization </a:t>
            </a:r>
          </a:p>
          <a:p>
            <a:pPr defTabSz="457200">
              <a:spcBef>
                <a:spcPts val="45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mtClean="0"/>
              <a:t>Top-level domain code identification includes geographical location or organizational identification</a:t>
            </a:r>
          </a:p>
          <a:p>
            <a:pPr lvl="1" defTabSz="457200">
              <a:spcBef>
                <a:spcPts val="45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mtClean="0"/>
              <a:t>.com = commercial</a:t>
            </a:r>
          </a:p>
          <a:p>
            <a:pPr lvl="1" defTabSz="457200">
              <a:spcBef>
                <a:spcPts val="45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mtClean="0"/>
              <a:t>.edu = education and research</a:t>
            </a:r>
          </a:p>
          <a:p>
            <a:pPr lvl="1" defTabSz="457200">
              <a:spcBef>
                <a:spcPts val="45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mtClean="0"/>
              <a:t>.org = organizations (usually non-profit)</a:t>
            </a:r>
          </a:p>
          <a:p>
            <a:pPr lvl="1" defTabSz="457200">
              <a:spcBef>
                <a:spcPts val="45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mtClean="0"/>
              <a:t>.net = major network centers (usually easier to access than commercial)</a:t>
            </a:r>
          </a:p>
          <a:p>
            <a:pPr lvl="1" defTabSz="457200">
              <a:spcBef>
                <a:spcPts val="45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mtClean="0"/>
              <a:t>.gov = government</a:t>
            </a:r>
            <a:endParaRPr lang="en-US" altLang="en-US" smtClean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6499FE4-1973-462B-9F5C-038F4E6DAAC1}" type="slidenum">
              <a:rPr lang="en-US" alt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57200">
              <a:spcBef>
                <a:spcPct val="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dirty="0" smtClean="0"/>
              <a:t>Spam (Key Term) – unsolicited e-mail </a:t>
            </a:r>
          </a:p>
          <a:p>
            <a:pPr marL="742950" lvl="1" indent="-285750" defTabSz="457200">
              <a:spcBef>
                <a:spcPct val="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dirty="0" smtClean="0"/>
              <a:t>Distraction, Nuisance</a:t>
            </a:r>
          </a:p>
          <a:p>
            <a:pPr marL="742950" lvl="1" indent="-285750" defTabSz="457200">
              <a:spcBef>
                <a:spcPct val="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dirty="0" smtClean="0"/>
              <a:t>Computer viruses (Key Term) can also be attached to spam</a:t>
            </a:r>
          </a:p>
          <a:p>
            <a:pPr marL="742950" lvl="1" indent="-285750" defTabSz="457200">
              <a:spcBef>
                <a:spcPct val="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dirty="0" smtClean="0"/>
              <a:t>Spam blockers (Key Term) use a variety of different approaches to identify and eliminate spam</a:t>
            </a:r>
          </a:p>
          <a:p>
            <a:pPr defTabSz="457200">
              <a:lnSpc>
                <a:spcPct val="95000"/>
              </a:lnSpc>
              <a:spcBef>
                <a:spcPts val="45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dirty="0" smtClean="0"/>
              <a:t>CAN-SPAM Act requires that every marketing related email provide an opt-out option</a:t>
            </a:r>
          </a:p>
          <a:p>
            <a:pPr defTabSz="457200">
              <a:lnSpc>
                <a:spcPct val="95000"/>
              </a:lnSpc>
              <a:spcBef>
                <a:spcPts val="45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dirty="0" smtClean="0"/>
              <a:t>Tips to blocking spam:</a:t>
            </a:r>
          </a:p>
          <a:p>
            <a:pPr marL="742950" lvl="1" indent="-285750" defTabSz="457200">
              <a:lnSpc>
                <a:spcPct val="95000"/>
              </a:lnSpc>
              <a:spcBef>
                <a:spcPts val="45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dirty="0" smtClean="0"/>
              <a:t>Choose a complex address</a:t>
            </a:r>
          </a:p>
          <a:p>
            <a:pPr marL="742950" lvl="1" indent="-285750" defTabSz="457200">
              <a:lnSpc>
                <a:spcPct val="95000"/>
              </a:lnSpc>
              <a:spcBef>
                <a:spcPts val="45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dirty="0" smtClean="0"/>
              <a:t>Keep a low profile</a:t>
            </a:r>
          </a:p>
          <a:p>
            <a:pPr marL="742950" lvl="1" indent="-285750" defTabSz="457200">
              <a:lnSpc>
                <a:spcPct val="95000"/>
              </a:lnSpc>
              <a:spcBef>
                <a:spcPts val="45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dirty="0" smtClean="0"/>
              <a:t>Don’t ever respond to spam</a:t>
            </a:r>
          </a:p>
          <a:p>
            <a:pPr marL="742950" lvl="1" indent="-285750" defTabSz="457200">
              <a:lnSpc>
                <a:spcPct val="95000"/>
              </a:lnSpc>
              <a:spcBef>
                <a:spcPts val="45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dirty="0" smtClean="0"/>
              <a:t>Use e-mail filter options</a:t>
            </a:r>
          </a:p>
          <a:p>
            <a:pPr marL="742950" lvl="1" indent="-285750" defTabSz="457200">
              <a:lnSpc>
                <a:spcPct val="95000"/>
              </a:lnSpc>
              <a:spcBef>
                <a:spcPts val="45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dirty="0" smtClean="0"/>
              <a:t>Use spam blockers</a:t>
            </a:r>
          </a:p>
          <a:p>
            <a:pPr defTabSz="45720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en-US" dirty="0" smtClean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A1EC049-13A8-49E9-9CD1-896BEB22CB15}" type="slidenum">
              <a:rPr lang="en-US" alt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57200">
              <a:spcBef>
                <a:spcPct val="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dirty="0" smtClean="0"/>
              <a:t>Instant Messaging (Key Term)</a:t>
            </a:r>
          </a:p>
          <a:p>
            <a:pPr marL="685800" lvl="1" indent="-228600" defTabSz="457200">
              <a:spcBef>
                <a:spcPct val="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dirty="0" smtClean="0"/>
              <a:t>Extension of email that allows two or more people to contact each other via direct, live communication</a:t>
            </a:r>
          </a:p>
          <a:p>
            <a:pPr marL="685800" lvl="1" indent="-228600" defTabSz="457200">
              <a:spcBef>
                <a:spcPct val="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dirty="0" smtClean="0"/>
              <a:t>To use instant message, specify list of friends (Key Term) and register with an instant messaging server</a:t>
            </a:r>
          </a:p>
          <a:p>
            <a:pPr marL="685800" lvl="1" indent="-228600" defTabSz="457200">
              <a:spcBef>
                <a:spcPct val="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dirty="0" smtClean="0"/>
              <a:t>Some services include video and file-sharing</a:t>
            </a:r>
          </a:p>
          <a:p>
            <a:pPr marL="685800" lvl="1" indent="-228600" defTabSz="457200">
              <a:spcBef>
                <a:spcPct val="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dirty="0" smtClean="0"/>
              <a:t>Different services do not always play well together. Universal instant messenger (Key Word) programs are being developed (i.e. </a:t>
            </a:r>
            <a:r>
              <a:rPr lang="en-GB" altLang="en-US" dirty="0" err="1" smtClean="0"/>
              <a:t>Digsby</a:t>
            </a:r>
            <a:r>
              <a:rPr lang="en-GB" altLang="en-US" dirty="0" smtClean="0"/>
              <a:t>, Pidgin, </a:t>
            </a:r>
            <a:r>
              <a:rPr lang="en-GB" altLang="en-US" dirty="0" err="1" smtClean="0"/>
              <a:t>Qnext</a:t>
            </a:r>
            <a:r>
              <a:rPr lang="en-GB" altLang="en-US" dirty="0" smtClean="0"/>
              <a:t>), to overcome this limitation.</a:t>
            </a:r>
          </a:p>
          <a:p>
            <a:pPr defTabSz="45720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en-US" dirty="0" smtClean="0"/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86AFD04-09DB-4D54-AAED-491FD5AE5EC4}" type="slidenum">
              <a:rPr lang="en-US" alt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 defTabSz="45720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mtClean="0"/>
              <a:t>Social Networking (Key Term)</a:t>
            </a:r>
          </a:p>
          <a:p>
            <a:pPr lvl="2" defTabSz="45720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mtClean="0"/>
              <a:t>One of the fastest growing uses of the Internet</a:t>
            </a:r>
          </a:p>
          <a:p>
            <a:pPr lvl="2" defTabSz="45720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mtClean="0"/>
              <a:t>Connecting individuals to one another </a:t>
            </a:r>
          </a:p>
          <a:p>
            <a:pPr lvl="1" defTabSz="45720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mtClean="0"/>
              <a:t>MySpace – music, movies, celebrities and TV</a:t>
            </a:r>
          </a:p>
          <a:p>
            <a:pPr lvl="1" defTabSz="45720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altLang="en-US" smtClean="0"/>
          </a:p>
          <a:p>
            <a:pPr lvl="1" defTabSz="45720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mtClean="0"/>
              <a:t>Facebook – individuals, businesses, communities</a:t>
            </a:r>
          </a:p>
          <a:p>
            <a:pPr lvl="1" defTabSz="45720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mtClean="0"/>
              <a:t>Facebook – instant messaging, photo, video sharing, games, etc.</a:t>
            </a:r>
          </a:p>
          <a:p>
            <a:pPr lvl="1" defTabSz="45720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mtClean="0"/>
              <a:t>Facebook Profiles – personal information</a:t>
            </a:r>
          </a:p>
          <a:p>
            <a:pPr lvl="1" defTabSz="45720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mtClean="0"/>
              <a:t>Facebook Pages – created by businesses and public figures</a:t>
            </a:r>
          </a:p>
          <a:p>
            <a:pPr lvl="1" defTabSz="45720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mtClean="0"/>
              <a:t>Facebook Groups – created by individuals who share a common interest</a:t>
            </a:r>
          </a:p>
          <a:p>
            <a:pPr lvl="1" defTabSz="45720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altLang="en-US" smtClean="0"/>
          </a:p>
          <a:p>
            <a:pPr lvl="1" defTabSz="45720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mtClean="0"/>
              <a:t>LinkedIN – Business/professionally oriented social networking</a:t>
            </a:r>
          </a:p>
          <a:p>
            <a:pPr lvl="1" defTabSz="45720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mtClean="0"/>
              <a:t>Consider carefully the information you are disclosing when joining social networking sites.</a:t>
            </a:r>
            <a:endParaRPr lang="en-US" altLang="en-US" smtClean="0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50887E0-1E40-4991-BAC4-9B043541BB32}" type="slidenum">
              <a:rPr lang="en-US" alt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dirty="0" smtClean="0"/>
              <a:t>Popular blogs include Blogger and </a:t>
            </a:r>
            <a:r>
              <a:rPr lang="en-US" dirty="0" err="1" smtClean="0"/>
              <a:t>WordPress</a:t>
            </a:r>
            <a:endParaRPr lang="en-US" dirty="0" smtClean="0"/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dirty="0" smtClean="0"/>
              <a:t>Twitter is the most popular </a:t>
            </a:r>
            <a:r>
              <a:rPr lang="en-US" dirty="0" err="1" smtClean="0"/>
              <a:t>microblog</a:t>
            </a: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F61F63E-1906-435B-95C9-9F911292B118}" type="slidenum">
              <a:rPr lang="en-US" alt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US" altLang="en-US" dirty="0" smtClean="0"/>
              <a:t>YouTube  webcasts live movie premiers and sporting events.</a:t>
            </a:r>
          </a:p>
          <a:p>
            <a:pPr eaLnBrk="0" hangingPunct="0"/>
            <a:endParaRPr lang="en-US" altLang="en-US" dirty="0" smtClean="0"/>
          </a:p>
          <a:p>
            <a:pPr eaLnBrk="0" hangingPunct="0"/>
            <a:r>
              <a:rPr lang="en-US" altLang="en-US" dirty="0" smtClean="0"/>
              <a:t>Podcasts available on iTunes </a:t>
            </a:r>
          </a:p>
          <a:p>
            <a:pPr eaLnBrk="0" hangingPunct="0"/>
            <a:endParaRPr lang="en-US" altLang="en-US" dirty="0" smtClean="0"/>
          </a:p>
          <a:p>
            <a:pPr eaLnBrk="0" hangingPunct="0"/>
            <a:r>
              <a:rPr lang="en-US" altLang="en-US" dirty="0" smtClean="0"/>
              <a:t>Wikipedia is an example of using a wiki as an online encyclopedia</a:t>
            </a:r>
          </a:p>
          <a:p>
            <a:pPr>
              <a:spcBef>
                <a:spcPct val="0"/>
              </a:spcBef>
            </a:pPr>
            <a:endParaRPr lang="en-US" altLang="en-US" dirty="0" smtClean="0"/>
          </a:p>
          <a:p>
            <a:pPr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ACFD4E7-544C-4F62-84E5-542C2240D11D}" type="slidenum">
              <a:rPr lang="en-US" alt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57200">
              <a:lnSpc>
                <a:spcPct val="95000"/>
              </a:lnSpc>
              <a:spcBef>
                <a:spcPts val="45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dirty="0" smtClean="0"/>
              <a:t>Specialized programs that assist you in locating information on the Web and the Internet</a:t>
            </a:r>
          </a:p>
          <a:p>
            <a:pPr defTabSz="457200">
              <a:spcBef>
                <a:spcPts val="45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dirty="0" smtClean="0"/>
              <a:t>Search services (Key Term) help you locate information; they maintain the database that helps you get where you want</a:t>
            </a:r>
          </a:p>
          <a:p>
            <a:pPr defTabSz="457200">
              <a:spcBef>
                <a:spcPts val="45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dirty="0" smtClean="0"/>
              <a:t>Special programs called spiders (Key Term) continually look for information and updated services</a:t>
            </a:r>
          </a:p>
          <a:p>
            <a:pPr defTabSz="457200">
              <a:spcBef>
                <a:spcPts val="45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dirty="0" smtClean="0"/>
              <a:t>Search engines (Key Term) – assist you to locate information</a:t>
            </a:r>
          </a:p>
          <a:p>
            <a:pPr lvl="1" defTabSz="457200">
              <a:spcBef>
                <a:spcPts val="45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dirty="0" smtClean="0"/>
              <a:t>Use keyword search (Key Term); know “rules” i.e. use + or quotes to look for phrases rather than individual words</a:t>
            </a:r>
          </a:p>
          <a:p>
            <a:pPr lvl="1" defTabSz="457200">
              <a:spcBef>
                <a:spcPts val="45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dirty="0" smtClean="0"/>
              <a:t>Use directory search (Key Term) – list of categories or topics; also known as index search (Key Term)</a:t>
            </a:r>
          </a:p>
          <a:p>
            <a:pPr defTabSz="457200">
              <a:spcBef>
                <a:spcPts val="45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dirty="0" smtClean="0"/>
              <a:t>Metasearch engines (Key Term) – programs that automatically submit your search request to several search engines simultaneously</a:t>
            </a:r>
          </a:p>
          <a:p>
            <a:pPr defTabSz="457200">
              <a:spcBef>
                <a:spcPts val="45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dirty="0" smtClean="0"/>
              <a:t>Specialized search engines (Key Term) - Programs that focus on subject specific Web sites</a:t>
            </a:r>
            <a:endParaRPr lang="en-US" altLang="en-US" dirty="0" smtClean="0"/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16185F4-5208-49D3-85F3-6AE022526805}" type="slidenum">
              <a:rPr lang="en-US" alt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57200">
              <a:lnSpc>
                <a:spcPct val="95000"/>
              </a:lnSpc>
              <a:spcBef>
                <a:spcPts val="45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mtClean="0"/>
              <a:t>Keyword search (Key Term) – enter a keyword or a phrase reflecting the information you want</a:t>
            </a:r>
          </a:p>
          <a:p>
            <a:pPr lvl="1" defTabSz="457200">
              <a:spcBef>
                <a:spcPts val="45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mtClean="0"/>
              <a:t>Returns a number of hits (Key Term)</a:t>
            </a:r>
          </a:p>
          <a:p>
            <a:pPr lvl="1" defTabSz="457200">
              <a:spcBef>
                <a:spcPts val="45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mtClean="0"/>
              <a:t>Each hit includes a hyperlink</a:t>
            </a:r>
          </a:p>
          <a:p>
            <a:pPr defTabSz="457200">
              <a:spcBef>
                <a:spcPts val="45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mtClean="0"/>
              <a:t>Directory search (Key Term)</a:t>
            </a:r>
          </a:p>
          <a:p>
            <a:pPr lvl="1" defTabSz="457200">
              <a:spcBef>
                <a:spcPts val="45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mtClean="0"/>
              <a:t>Known as an index search</a:t>
            </a:r>
          </a:p>
          <a:p>
            <a:pPr lvl="1" defTabSz="457200">
              <a:spcBef>
                <a:spcPts val="45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mtClean="0"/>
              <a:t>Select a category or topic that fits the information you want</a:t>
            </a:r>
          </a:p>
          <a:p>
            <a:pPr defTabSz="457200">
              <a:spcBef>
                <a:spcPts val="45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mtClean="0"/>
              <a:t>Note: a recent study by the NEC Research Institute found that any one search engine includes only a fraction of the informational sources on the Web. Therefore, it is good to use more than one search engine when researching important topics.</a:t>
            </a:r>
          </a:p>
          <a:p>
            <a:pPr defTabSz="45720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en-US" smtClean="0"/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AFB9A1E-3A1B-4C2B-8381-D0F69FE6EAED}" type="slidenum">
              <a:rPr lang="en-US" alt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57200">
              <a:lnSpc>
                <a:spcPct val="95000"/>
              </a:lnSpc>
              <a:spcBef>
                <a:spcPts val="45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mtClean="0"/>
              <a:t>Programs that automatically submit your search request to several engines simultaneously </a:t>
            </a:r>
          </a:p>
          <a:p>
            <a:pPr defTabSz="457200">
              <a:spcBef>
                <a:spcPts val="45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mtClean="0"/>
              <a:t>The engine receives the results, eliminates duplicates, orders hits, and then provides the edited list to you</a:t>
            </a:r>
          </a:p>
          <a:p>
            <a:pPr defTabSz="45720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en-US" smtClean="0"/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2C394E3-ADCF-4C36-9276-8DBF30E370CC}" type="slidenum">
              <a:rPr lang="en-US" alt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57200">
              <a:lnSpc>
                <a:spcPct val="95000"/>
              </a:lnSpc>
              <a:spcBef>
                <a:spcPts val="45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dirty="0" smtClean="0"/>
              <a:t>Most developed network system currently in use; connects people all over the world</a:t>
            </a:r>
          </a:p>
          <a:p>
            <a:pPr defTabSz="457200">
              <a:spcBef>
                <a:spcPts val="45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dirty="0" smtClean="0"/>
              <a:t>Originally started in 1969 when US funded a research project (ARPANET—Advanced Research Project Agency Network) </a:t>
            </a:r>
          </a:p>
          <a:p>
            <a:pPr defTabSz="457200">
              <a:spcBef>
                <a:spcPts val="45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dirty="0" smtClean="0"/>
              <a:t>CERN – </a:t>
            </a:r>
            <a:r>
              <a:rPr lang="en-GB" altLang="en-US" dirty="0" err="1" smtClean="0"/>
              <a:t>Center</a:t>
            </a:r>
            <a:r>
              <a:rPr lang="en-GB" altLang="en-US" dirty="0" smtClean="0"/>
              <a:t> for European Nuclear Research </a:t>
            </a:r>
          </a:p>
          <a:p>
            <a:pPr defTabSz="457200">
              <a:spcBef>
                <a:spcPts val="45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dirty="0" smtClean="0"/>
              <a:t>World Wide Web (Web) is a </a:t>
            </a:r>
            <a:r>
              <a:rPr lang="en-GB" altLang="en-US" b="1" dirty="0" smtClean="0"/>
              <a:t>part</a:t>
            </a:r>
            <a:r>
              <a:rPr lang="en-GB" altLang="en-US" dirty="0" smtClean="0"/>
              <a:t> of the Internet – not </a:t>
            </a:r>
            <a:r>
              <a:rPr lang="en-GB" altLang="en-US" b="1" dirty="0" smtClean="0"/>
              <a:t>the</a:t>
            </a:r>
            <a:r>
              <a:rPr lang="en-GB" altLang="en-US" dirty="0" smtClean="0"/>
              <a:t> Internet; introduced in 1992 by consortium in Switzerland</a:t>
            </a:r>
          </a:p>
          <a:p>
            <a:pPr defTabSz="457200">
              <a:spcBef>
                <a:spcPts val="45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dirty="0" smtClean="0"/>
              <a:t>Originally started as research and text-based network to exchange research ideas from university to university</a:t>
            </a:r>
          </a:p>
          <a:p>
            <a:pPr lvl="1" defTabSz="457200">
              <a:spcBef>
                <a:spcPts val="45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dirty="0" smtClean="0"/>
              <a:t> Developed into a network of networks </a:t>
            </a:r>
          </a:p>
          <a:p>
            <a:pPr lvl="1" defTabSz="457200">
              <a:spcBef>
                <a:spcPts val="45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dirty="0" smtClean="0"/>
              <a:t> One of the most powerful tools of the 21</a:t>
            </a:r>
            <a:r>
              <a:rPr lang="en-GB" altLang="en-US" baseline="30000" dirty="0" smtClean="0"/>
              <a:t>st</a:t>
            </a:r>
            <a:r>
              <a:rPr lang="en-GB" altLang="en-US" dirty="0" smtClean="0"/>
              <a:t> century</a:t>
            </a:r>
          </a:p>
          <a:p>
            <a:pPr lvl="1" defTabSz="457200">
              <a:spcBef>
                <a:spcPts val="45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dirty="0" smtClean="0"/>
              <a:t> How would your life be different if the Internet did not exist?</a:t>
            </a:r>
          </a:p>
          <a:p>
            <a:pPr defTabSz="457200">
              <a:spcBef>
                <a:spcPts val="45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dirty="0" smtClean="0"/>
              <a:t>Internet &amp; Web further clarified</a:t>
            </a:r>
          </a:p>
          <a:p>
            <a:pPr lvl="1" defTabSz="457200">
              <a:spcBef>
                <a:spcPts val="45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dirty="0" smtClean="0"/>
              <a:t>Internet is the actual physical network comprised of  wires, cables (Key Term), &amp; satellites</a:t>
            </a:r>
          </a:p>
          <a:p>
            <a:pPr marL="1143000" lvl="2" indent="-228600" defTabSz="457200">
              <a:spcBef>
                <a:spcPts val="45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dirty="0" smtClean="0"/>
              <a:t>Being connected to the network is often referred to as being online (Key Term)</a:t>
            </a:r>
          </a:p>
          <a:p>
            <a:pPr lvl="1" defTabSz="457200">
              <a:spcBef>
                <a:spcPts val="45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dirty="0" smtClean="0"/>
              <a:t>The Web is a multimedia interface to resources available on the internet</a:t>
            </a:r>
            <a:endParaRPr lang="en-US" altLang="en-US" dirty="0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C7F66CF-5E2F-4447-AFAC-01C05CF49D8C}" type="slidenum">
              <a:rPr lang="en-US" alt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57200">
              <a:lnSpc>
                <a:spcPct val="95000"/>
              </a:lnSpc>
              <a:spcBef>
                <a:spcPts val="45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mtClean="0"/>
              <a:t>Programs that focus on subject specific Web sites</a:t>
            </a:r>
          </a:p>
          <a:p>
            <a:pPr defTabSz="457200">
              <a:spcBef>
                <a:spcPts val="45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mtClean="0"/>
              <a:t>Specialized sites can potentially save you time by narrowing your search</a:t>
            </a:r>
          </a:p>
          <a:p>
            <a:pPr defTabSz="45720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en-US" smtClean="0"/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5F6CD3B-7B77-4272-BCA7-9D090FB14E2F}" type="slidenum">
              <a:rPr lang="en-US" alt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57200">
              <a:lnSpc>
                <a:spcPct val="95000"/>
              </a:lnSpc>
              <a:spcBef>
                <a:spcPts val="45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mtClean="0"/>
              <a:t>Anyone can publish to the web</a:t>
            </a:r>
          </a:p>
          <a:p>
            <a:pPr defTabSz="457200">
              <a:lnSpc>
                <a:spcPct val="95000"/>
              </a:lnSpc>
              <a:spcBef>
                <a:spcPts val="45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mtClean="0"/>
              <a:t>Not all Web information has been subjected to peer review or submission guidelines</a:t>
            </a:r>
          </a:p>
          <a:p>
            <a:pPr defTabSz="457200">
              <a:lnSpc>
                <a:spcPct val="95000"/>
              </a:lnSpc>
              <a:spcBef>
                <a:spcPts val="45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mtClean="0"/>
              <a:t>Ways to evaluate accuracy of Web information:</a:t>
            </a:r>
          </a:p>
          <a:p>
            <a:pPr lvl="1" defTabSz="457200">
              <a:lnSpc>
                <a:spcPct val="95000"/>
              </a:lnSpc>
              <a:spcBef>
                <a:spcPts val="45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mtClean="0"/>
              <a:t>Authority – Is author an expert in the subject area? Is the site an official site for the information presented, or, is it an individual person’s Web site?</a:t>
            </a:r>
          </a:p>
          <a:p>
            <a:pPr lvl="1" defTabSz="457200">
              <a:lnSpc>
                <a:spcPct val="95000"/>
              </a:lnSpc>
              <a:spcBef>
                <a:spcPts val="45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mtClean="0"/>
              <a:t>Accuracy – Is the information subject to critical review prior to posting? Does the site provide a means to report errors to the author?</a:t>
            </a:r>
          </a:p>
          <a:p>
            <a:pPr lvl="1" defTabSz="457200">
              <a:lnSpc>
                <a:spcPct val="95000"/>
              </a:lnSpc>
              <a:spcBef>
                <a:spcPts val="45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mtClean="0"/>
              <a:t>Objectivity – Is the information factual, or does the author have a bias? </a:t>
            </a:r>
          </a:p>
          <a:p>
            <a:pPr lvl="1" defTabSz="457200">
              <a:lnSpc>
                <a:spcPct val="95000"/>
              </a:lnSpc>
              <a:spcBef>
                <a:spcPts val="45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mtClean="0"/>
              <a:t>Currency – Is the information current? Is there a “published on” date or “updated on” date indicated?</a:t>
            </a:r>
            <a:endParaRPr lang="en-US" altLang="en-US" smtClean="0"/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8CCA497-6892-4223-83FE-699A765E02D7}" type="slidenum">
              <a:rPr lang="en-US" alt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57200">
              <a:spcBef>
                <a:spcPct val="2000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mtClean="0"/>
              <a:t>Electronic commerce is buying and selling over the Internet</a:t>
            </a:r>
          </a:p>
          <a:p>
            <a:pPr defTabSz="457200">
              <a:spcBef>
                <a:spcPct val="2000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mtClean="0"/>
              <a:t>Three basic types of electronic commerce: business to consumer; consumer to consumer; and business to business</a:t>
            </a:r>
          </a:p>
          <a:p>
            <a:pPr defTabSz="457200">
              <a:spcBef>
                <a:spcPct val="2000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mtClean="0"/>
              <a:t>B2C (Key Term)</a:t>
            </a:r>
          </a:p>
          <a:p>
            <a:pPr lvl="1" defTabSz="457200">
              <a:spcBef>
                <a:spcPct val="2000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mtClean="0"/>
              <a:t>Involves the sale of a product or service to the general public or end users</a:t>
            </a:r>
          </a:p>
          <a:p>
            <a:pPr defTabSz="457200">
              <a:spcBef>
                <a:spcPct val="2000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mtClean="0"/>
              <a:t>C2C (Key Term)</a:t>
            </a:r>
          </a:p>
          <a:p>
            <a:pPr lvl="1" defTabSz="457200">
              <a:spcBef>
                <a:spcPct val="2000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mtClean="0"/>
              <a:t>Involves individuals selling to individuals</a:t>
            </a:r>
          </a:p>
          <a:p>
            <a:pPr defTabSz="457200">
              <a:spcBef>
                <a:spcPct val="2000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mtClean="0"/>
              <a:t>B2B (Key Term)</a:t>
            </a:r>
          </a:p>
          <a:p>
            <a:pPr lvl="1" defTabSz="457200">
              <a:spcBef>
                <a:spcPct val="2000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mtClean="0"/>
              <a:t>Involves the sale of a product or service from one business to another</a:t>
            </a:r>
          </a:p>
          <a:p>
            <a:pPr defTabSz="457200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altLang="en-US" smtClean="0"/>
          </a:p>
          <a:p>
            <a:pPr defTabSz="45720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en-US" smtClean="0"/>
          </a:p>
        </p:txBody>
      </p:sp>
      <p:sp>
        <p:nvSpPr>
          <p:cNvPr id="604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6D3AC01-1224-4268-BD2A-5A7CDCF75A51}" type="slidenum">
              <a:rPr lang="en-US" alt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57200">
              <a:spcBef>
                <a:spcPct val="2000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mtClean="0"/>
              <a:t>B2C is fastest growing type of e-commerce</a:t>
            </a:r>
          </a:p>
          <a:p>
            <a:pPr defTabSz="457200">
              <a:spcBef>
                <a:spcPct val="2000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mtClean="0"/>
              <a:t>Three types</a:t>
            </a:r>
          </a:p>
          <a:p>
            <a:pPr marL="742950" lvl="1" indent="-285750" defTabSz="457200">
              <a:spcBef>
                <a:spcPct val="2000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mtClean="0"/>
              <a:t>Online banking (Key Term)</a:t>
            </a:r>
          </a:p>
          <a:p>
            <a:pPr marL="1143000" lvl="2" indent="-228600" defTabSz="457200">
              <a:spcBef>
                <a:spcPct val="2000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mtClean="0"/>
              <a:t>Becoming a standard feature of banking institutions</a:t>
            </a:r>
          </a:p>
          <a:p>
            <a:pPr marL="1143000" lvl="2" indent="-228600" defTabSz="457200">
              <a:spcBef>
                <a:spcPct val="2000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mtClean="0"/>
              <a:t>Customers use standard browser to perform many banking operations</a:t>
            </a:r>
          </a:p>
          <a:p>
            <a:pPr marL="742950" lvl="1" indent="-285750" defTabSz="457200">
              <a:spcBef>
                <a:spcPct val="2000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mtClean="0"/>
              <a:t>Financial trading</a:t>
            </a:r>
          </a:p>
          <a:p>
            <a:pPr marL="1143000" lvl="2" indent="-228600" defTabSz="457200">
              <a:spcBef>
                <a:spcPct val="2000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mtClean="0"/>
              <a:t>Online stock trading allows investors to research, buy, and sell stocks and bonds over the Internet</a:t>
            </a:r>
          </a:p>
          <a:p>
            <a:pPr marL="742950" lvl="1" indent="-285750" defTabSz="457200">
              <a:spcBef>
                <a:spcPct val="2000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mtClean="0"/>
              <a:t>Shopping</a:t>
            </a:r>
          </a:p>
          <a:p>
            <a:pPr marL="1143000" lvl="2" indent="-228600" defTabSz="457200">
              <a:spcBef>
                <a:spcPct val="2000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mtClean="0"/>
              <a:t>Buying and selling of consumer goods via the Internet</a:t>
            </a:r>
          </a:p>
          <a:p>
            <a:pPr marL="1143000" lvl="2" indent="-228600" defTabSz="457200">
              <a:spcBef>
                <a:spcPct val="2000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mtClean="0"/>
              <a:t>Sites exist that provide support for consumers looking to compare products and locate bargains</a:t>
            </a:r>
          </a:p>
          <a:p>
            <a:pPr defTabSz="45720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en-US" smtClean="0"/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0AAA64D-F307-4DA9-9C05-803E8AC1E515}" type="slidenum">
              <a:rPr lang="en-US" alt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57200">
              <a:spcBef>
                <a:spcPct val="2000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mtClean="0"/>
              <a:t>Recent trend in C2C e-commerce is Web auctions (Key Term); similar to traditional auctions – no one sees each other</a:t>
            </a:r>
          </a:p>
          <a:p>
            <a:pPr marL="742950" lvl="1" indent="-285750" defTabSz="457200">
              <a:spcBef>
                <a:spcPct val="2000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mtClean="0"/>
              <a:t>Auction house sites (Key Term) – merchandise presented for auction</a:t>
            </a:r>
          </a:p>
          <a:p>
            <a:pPr marL="742950" lvl="1" indent="-285750" defTabSz="457200">
              <a:spcBef>
                <a:spcPct val="2000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mtClean="0"/>
              <a:t>Person-person auction sites (Key Term) – more like flea markets; forum for buyers and sellers to gather Similar to Web traditional auctions</a:t>
            </a:r>
          </a:p>
          <a:p>
            <a:pPr defTabSz="457200">
              <a:spcBef>
                <a:spcPts val="45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mtClean="0"/>
              <a:t>Buyers and sellers seldom meet face-to-face</a:t>
            </a:r>
          </a:p>
          <a:p>
            <a:pPr defTabSz="457200">
              <a:spcBef>
                <a:spcPts val="45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mtClean="0"/>
              <a:t>Ask the students if they have ever used E-bay</a:t>
            </a:r>
          </a:p>
          <a:p>
            <a:pPr defTabSz="457200">
              <a:spcBef>
                <a:spcPts val="45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mtClean="0"/>
              <a:t>Example auction sites include Amazon, Bidz, eBay, Sotheby’s, and Yahoo!</a:t>
            </a:r>
          </a:p>
          <a:p>
            <a:pPr defTabSz="45720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en-US" smtClean="0"/>
          </a:p>
        </p:txBody>
      </p:sp>
      <p:sp>
        <p:nvSpPr>
          <p:cNvPr id="645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EF483D3-5BC1-416D-AA15-5E346800FC47}" type="slidenum">
              <a:rPr lang="en-US" alt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smtClean="0"/>
              <a:t>Example:  A furniture manufacturer requires raw materials such as wood, paint, and varnish.</a:t>
            </a:r>
          </a:p>
        </p:txBody>
      </p:sp>
      <p:sp>
        <p:nvSpPr>
          <p:cNvPr id="665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4514BAA-F4A3-43C7-AE02-EE8B5DFAA761}" type="slidenum">
              <a:rPr lang="en-US" alt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57200">
              <a:lnSpc>
                <a:spcPct val="95000"/>
              </a:lnSpc>
              <a:spcBef>
                <a:spcPts val="45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mtClean="0"/>
              <a:t>A challenge is the payment for goods</a:t>
            </a:r>
          </a:p>
          <a:p>
            <a:pPr lvl="1" defTabSz="457200">
              <a:spcBef>
                <a:spcPts val="45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mtClean="0"/>
              <a:t>Should be reliable, secure, and fast</a:t>
            </a:r>
          </a:p>
          <a:p>
            <a:pPr defTabSz="457200">
              <a:spcBef>
                <a:spcPct val="2000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mtClean="0"/>
              <a:t>Electronic payment -- easy, secure payment method </a:t>
            </a:r>
          </a:p>
          <a:p>
            <a:pPr lvl="1" defTabSz="457200">
              <a:spcBef>
                <a:spcPct val="2000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mtClean="0"/>
              <a:t>Checks -- slowest and least convenient</a:t>
            </a:r>
          </a:p>
          <a:p>
            <a:pPr lvl="1" defTabSz="457200">
              <a:spcBef>
                <a:spcPct val="2000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mtClean="0"/>
              <a:t>Credit cards -- easier to work with, somewhat vulnerable to theft</a:t>
            </a:r>
          </a:p>
          <a:p>
            <a:pPr marL="1143000" lvl="2" indent="-228600" defTabSz="457200">
              <a:spcBef>
                <a:spcPct val="2000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mtClean="0"/>
              <a:t>Criminals known as carders (Key Term) specialize in stealing, trading, and using stolen credit cards over the internet</a:t>
            </a:r>
          </a:p>
          <a:p>
            <a:pPr lvl="1" defTabSz="457200">
              <a:spcBef>
                <a:spcPct val="2000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mtClean="0"/>
              <a:t>Digital cash (Key Term)</a:t>
            </a:r>
          </a:p>
          <a:p>
            <a:pPr marL="1143000" lvl="2" indent="-228600" defTabSz="457200">
              <a:spcBef>
                <a:spcPct val="2000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mtClean="0"/>
              <a:t>Purchased from third party (usually a special bank); more secure than credit cards</a:t>
            </a:r>
          </a:p>
          <a:p>
            <a:pPr marL="1143000" lvl="2" indent="-228600" defTabSz="457200">
              <a:spcBef>
                <a:spcPct val="2000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mtClean="0"/>
              <a:t>Providers include Ecash, Google, Internet Cash, and PayPal</a:t>
            </a:r>
          </a:p>
          <a:p>
            <a:pPr defTabSz="457200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altLang="en-US" smtClean="0"/>
          </a:p>
          <a:p>
            <a:pPr defTabSz="45720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en-US" smtClean="0"/>
          </a:p>
        </p:txBody>
      </p:sp>
      <p:sp>
        <p:nvSpPr>
          <p:cNvPr id="686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54960B1-2FB6-426A-88D9-D077A7866784}" type="slidenum">
              <a:rPr lang="en-US" alt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Basic components include: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Clients: corporations and end-users who want access to data, programs, and storage anywhere and anytime a connection to the Internet is available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Service providers: organizations that are willing to provide (sometimes for a fee) access to software and storage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Internet connectivity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Two critical factors that determine the efficiency of cloud computing</a:t>
            </a:r>
          </a:p>
          <a:p>
            <a:pPr marL="628650" lvl="1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The speed and reliability of the user’s access to the Internet</a:t>
            </a:r>
          </a:p>
          <a:p>
            <a:pPr marL="628650" lvl="1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Internet’s capability to provide safe and reliable transmission of data and programs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06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BEA0A96-C4C7-49A1-9DC8-AFC67E3A6B24}" type="slidenum">
              <a:rPr lang="en-US" alt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27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C0CAEB0-01E6-4594-8C3A-87746BC3676F}" type="slidenum">
              <a:rPr lang="en-US" alt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File Transfer Protocol and Secure File Transfer Protocol (FTP &amp; SFTP)</a:t>
            </a:r>
          </a:p>
          <a:p>
            <a:pPr marL="628650" lvl="1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copy files from your computer to the internet</a:t>
            </a:r>
          </a:p>
          <a:p>
            <a:pPr marL="628650" lvl="1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used for uploading changes to a website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Web-based</a:t>
            </a:r>
          </a:p>
          <a:p>
            <a:pPr marL="628650" lvl="1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uses web browser to upload and download files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BitTorrent</a:t>
            </a:r>
            <a:endParaRPr lang="en-US" dirty="0" smtClean="0"/>
          </a:p>
          <a:p>
            <a:pPr marL="628650" lvl="1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distributes file transfers across many computers for more efficient downloads</a:t>
            </a:r>
          </a:p>
          <a:p>
            <a:pPr marL="628650" lvl="1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good for transferring large files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68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9D1C91D-5F22-4A82-9693-8BC9B194C002}" type="slidenum">
              <a:rPr lang="en-US" alt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57200">
              <a:lnSpc>
                <a:spcPct val="95000"/>
              </a:lnSpc>
              <a:spcBef>
                <a:spcPts val="45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mtClean="0"/>
              <a:t>Most common Internet applications</a:t>
            </a:r>
          </a:p>
          <a:p>
            <a:pPr marL="576263" lvl="1" indent="-231775" defTabSz="457200">
              <a:spcBef>
                <a:spcPts val="45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mtClean="0"/>
              <a:t>Communicating - sending e-mail and discussion group participation</a:t>
            </a:r>
          </a:p>
          <a:p>
            <a:pPr marL="576263" lvl="1" indent="-231775" defTabSz="457200">
              <a:spcBef>
                <a:spcPts val="45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mtClean="0"/>
              <a:t>Shopping – fastest-growing applications</a:t>
            </a:r>
          </a:p>
          <a:p>
            <a:pPr marL="576263" lvl="1" indent="-231775" defTabSz="457200">
              <a:spcBef>
                <a:spcPts val="45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mtClean="0"/>
              <a:t>Searching - using virtual libraries</a:t>
            </a:r>
          </a:p>
          <a:p>
            <a:pPr marL="576263" lvl="1" indent="-231775" defTabSz="457200">
              <a:spcBef>
                <a:spcPts val="45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mtClean="0"/>
              <a:t>Education or e-learning (Key Term) </a:t>
            </a:r>
          </a:p>
          <a:p>
            <a:pPr marL="576263" lvl="1" indent="-231775" defTabSz="457200">
              <a:spcBef>
                <a:spcPts val="45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mtClean="0"/>
              <a:t>Entertainment – music downloads; integration of TV and PC</a:t>
            </a:r>
          </a:p>
          <a:p>
            <a:pPr lvl="2" defTabSz="457200">
              <a:spcBef>
                <a:spcPts val="45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altLang="en-US" smtClean="0"/>
          </a:p>
          <a:p>
            <a:pPr defTabSz="45720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en-US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D727A5C-6E37-4579-A83C-775529945A8A}" type="slidenum">
              <a:rPr lang="en-US" alt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altLang="en-US" smtClean="0"/>
              <a:t>Internet Security Suites (Key Term) – collection of utility programs designed to maintain your security and privacy while you are on the Web</a:t>
            </a:r>
          </a:p>
          <a:p>
            <a:pPr>
              <a:spcBef>
                <a:spcPct val="0"/>
              </a:spcBef>
            </a:pPr>
            <a:endParaRPr lang="en-US" altLang="en-US" smtClean="0"/>
          </a:p>
          <a:p>
            <a:pPr>
              <a:spcBef>
                <a:spcPts val="450"/>
              </a:spcBef>
              <a:buFontTx/>
              <a:buChar char="•"/>
            </a:pPr>
            <a:r>
              <a:rPr lang="en-GB" altLang="en-US" smtClean="0"/>
              <a:t>Internet Security Suites (Key Term) control…</a:t>
            </a:r>
          </a:p>
          <a:p>
            <a:pPr lvl="1">
              <a:spcBef>
                <a:spcPts val="450"/>
              </a:spcBef>
              <a:buFontTx/>
              <a:buChar char="•"/>
            </a:pPr>
            <a:r>
              <a:rPr lang="en-GB" altLang="en-US" smtClean="0"/>
              <a:t>Spam (Key Term)</a:t>
            </a:r>
          </a:p>
          <a:p>
            <a:pPr lvl="1">
              <a:spcBef>
                <a:spcPts val="450"/>
              </a:spcBef>
              <a:buFontTx/>
              <a:buChar char="•"/>
            </a:pPr>
            <a:r>
              <a:rPr lang="en-GB" altLang="en-US" smtClean="0"/>
              <a:t>Protect against computer viruses (Key Term)</a:t>
            </a:r>
          </a:p>
          <a:p>
            <a:pPr lvl="1">
              <a:spcBef>
                <a:spcPts val="450"/>
              </a:spcBef>
              <a:buFontTx/>
              <a:buChar char="•"/>
            </a:pPr>
            <a:r>
              <a:rPr lang="en-GB" altLang="en-US" smtClean="0"/>
              <a:t>Provide Filters (Key Term)</a:t>
            </a:r>
            <a:endParaRPr lang="en-GB" altLang="en-US" b="1" i="1" smtClean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88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57E6D51-2584-40F3-97CD-5C245CF70259}" type="slidenum">
              <a:rPr lang="en-US" alt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altLang="en-US" smtClean="0"/>
              <a:t>Downsides example: Infiltration of Internet viruses and spyware may enable your every move at home to be broadcast over the Internet</a:t>
            </a:r>
          </a:p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819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8DA2D6E-5538-443C-8CBE-0D5D70BEDACE}" type="slidenum">
              <a:rPr lang="en-US" alt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8445395-42FB-4513-957C-98980E5F99D3}" type="slidenum">
              <a:rPr lang="en-US" alt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en-US" altLang="en-US">
              <a:latin typeface="Arial" charset="0"/>
            </a:endParaRPr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Char char="•"/>
            </a:pPr>
            <a:r>
              <a:rPr lang="en-US" altLang="en-US" smtClean="0"/>
              <a:t>Have students turn to the end of Chapter 2 in their textbooks to view the same “Open-Ended” questions/statements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46C3E02-87F0-42C5-B768-1CFBB9C9B849}" type="slidenum">
              <a:rPr lang="en-US" alt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en-US" altLang="en-US">
              <a:latin typeface="Arial" charset="0"/>
            </a:endParaRPr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Char char="•"/>
            </a:pPr>
            <a:r>
              <a:rPr lang="en-US" altLang="en-US" smtClean="0"/>
              <a:t>Have students turn to the end of Chapter 2 in their textbooks to view the same “Open-Ended” questions/statements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57200">
              <a:lnSpc>
                <a:spcPct val="95000"/>
              </a:lnSpc>
              <a:spcBef>
                <a:spcPts val="45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mtClean="0"/>
              <a:t>The common way to access the Internet is through a provider or host computer </a:t>
            </a:r>
          </a:p>
          <a:p>
            <a:pPr defTabSz="457200">
              <a:spcBef>
                <a:spcPts val="45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mtClean="0"/>
              <a:t>Internet Service Providers (ISPs) - already connected to the Internet -- furnish a pathway for other users</a:t>
            </a:r>
          </a:p>
          <a:p>
            <a:pPr defTabSz="457200">
              <a:spcBef>
                <a:spcPts val="45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mtClean="0"/>
              <a:t>Typical providers include:</a:t>
            </a:r>
          </a:p>
          <a:p>
            <a:pPr lvl="1" defTabSz="457200">
              <a:spcBef>
                <a:spcPts val="45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mtClean="0"/>
              <a:t>Colleges and universities – usually “free”</a:t>
            </a:r>
          </a:p>
          <a:p>
            <a:pPr lvl="1" defTabSz="457200">
              <a:spcBef>
                <a:spcPts val="45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mtClean="0"/>
              <a:t>Ask students to identify various ISPs used in their environment</a:t>
            </a:r>
          </a:p>
          <a:p>
            <a:pPr defTabSz="457200">
              <a:spcBef>
                <a:spcPts val="45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mtClean="0"/>
              <a:t>Popular Commercial Internet Service Providers</a:t>
            </a:r>
          </a:p>
          <a:p>
            <a:pPr lvl="1" defTabSz="457200">
              <a:spcBef>
                <a:spcPts val="45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mtClean="0"/>
              <a:t>Verizon and Comcast</a:t>
            </a:r>
            <a:endParaRPr lang="en-US" altLang="en-US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1D47E72-0D3D-4E00-AC78-786AD18F26BD}" type="slidenum">
              <a:rPr lang="en-US" alt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57200">
              <a:lnSpc>
                <a:spcPct val="95000"/>
              </a:lnSpc>
              <a:spcBef>
                <a:spcPts val="45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mtClean="0"/>
              <a:t>Browsers allow you to search or surf (Key Term) the Web</a:t>
            </a:r>
          </a:p>
          <a:p>
            <a:pPr defTabSz="457200">
              <a:spcBef>
                <a:spcPts val="45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mtClean="0"/>
              <a:t>Navigate, search for information and communicate using the Web</a:t>
            </a:r>
          </a:p>
          <a:p>
            <a:pPr defTabSz="457200">
              <a:spcBef>
                <a:spcPts val="45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mtClean="0"/>
              <a:t>Use URL (uniform resource locator) (Key Term) to connect to other resources </a:t>
            </a:r>
          </a:p>
          <a:p>
            <a:pPr defTabSz="45720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en-US" smtClean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C9887FE-10AA-473F-A6C3-97E4EC36D1EC}" type="slidenum">
              <a:rPr lang="en-US" alt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57200">
              <a:spcBef>
                <a:spcPts val="45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mtClean="0"/>
              <a:t>Two parts to URL: </a:t>
            </a:r>
          </a:p>
          <a:p>
            <a:pPr lvl="1" defTabSz="457200">
              <a:spcBef>
                <a:spcPts val="45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mtClean="0"/>
              <a:t>protocol (Key Term), rules for exchanging data between computers (usually http://); </a:t>
            </a:r>
          </a:p>
          <a:p>
            <a:pPr lvl="1" defTabSz="457200">
              <a:spcBef>
                <a:spcPts val="45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mtClean="0"/>
              <a:t>domain name (Key Term) – specific address where the resource is located</a:t>
            </a:r>
          </a:p>
          <a:p>
            <a:pPr defTabSz="457200">
              <a:spcBef>
                <a:spcPts val="45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mtClean="0"/>
              <a:t>Many URLs have additional parts specifying directory paths and file names.</a:t>
            </a:r>
          </a:p>
          <a:p>
            <a:pPr defTabSz="45720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en-US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F0BDEAB-CAC7-4D13-ACA1-FB11C4439753}" type="slidenum">
              <a:rPr lang="en-US" alt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57200">
              <a:lnSpc>
                <a:spcPct val="95000"/>
              </a:lnSpc>
              <a:spcBef>
                <a:spcPts val="45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dirty="0" smtClean="0"/>
              <a:t>Browser is software that allows users to navigate the Web and read the multimedia formatted pages </a:t>
            </a:r>
          </a:p>
          <a:p>
            <a:pPr lvl="1" defTabSz="457200">
              <a:spcBef>
                <a:spcPts val="75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dirty="0" smtClean="0"/>
              <a:t>Connect to Web sites using URL addresses (uniform resource locator)</a:t>
            </a:r>
          </a:p>
          <a:p>
            <a:pPr lvl="1" defTabSz="457200">
              <a:spcBef>
                <a:spcPts val="75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dirty="0" smtClean="0">
                <a:cs typeface="Times New Roman" pitchFamily="18" charset="0"/>
              </a:rPr>
              <a:t>Document is sent to computer usually coded in HTML (Hypertext </a:t>
            </a:r>
            <a:r>
              <a:rPr lang="en-GB" altLang="en-US" dirty="0" err="1" smtClean="0">
                <a:cs typeface="Times New Roman" pitchFamily="18" charset="0"/>
              </a:rPr>
              <a:t>Markup</a:t>
            </a:r>
            <a:r>
              <a:rPr lang="en-GB" altLang="en-US" dirty="0" smtClean="0">
                <a:cs typeface="Times New Roman" pitchFamily="18" charset="0"/>
              </a:rPr>
              <a:t> Language) (Key Term) or some variation</a:t>
            </a:r>
          </a:p>
          <a:p>
            <a:pPr lvl="1" defTabSz="457200">
              <a:spcBef>
                <a:spcPts val="75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dirty="0" smtClean="0">
                <a:cs typeface="Times New Roman" pitchFamily="18" charset="0"/>
              </a:rPr>
              <a:t>Interprets the HTML codes displaying page</a:t>
            </a:r>
          </a:p>
          <a:p>
            <a:pPr defTabSz="457200">
              <a:spcBef>
                <a:spcPts val="75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dirty="0" smtClean="0">
                <a:cs typeface="Times New Roman" pitchFamily="18" charset="0"/>
              </a:rPr>
              <a:t>May contain </a:t>
            </a:r>
          </a:p>
          <a:p>
            <a:pPr lvl="1" defTabSz="457200">
              <a:spcBef>
                <a:spcPts val="75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dirty="0" smtClean="0">
                <a:cs typeface="Times New Roman" pitchFamily="18" charset="0"/>
              </a:rPr>
              <a:t>Hyperlinks (Key Term) -- allow users to quickly connect to other pages or Web sites</a:t>
            </a:r>
          </a:p>
          <a:p>
            <a:pPr lvl="1" defTabSz="457200">
              <a:spcBef>
                <a:spcPts val="75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dirty="0" smtClean="0">
                <a:cs typeface="Times New Roman" pitchFamily="18" charset="0"/>
              </a:rPr>
              <a:t>Graphics</a:t>
            </a:r>
          </a:p>
          <a:p>
            <a:pPr lvl="1" defTabSz="457200">
              <a:spcBef>
                <a:spcPts val="75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dirty="0" smtClean="0">
                <a:cs typeface="Times New Roman" pitchFamily="18" charset="0"/>
              </a:rPr>
              <a:t>Text</a:t>
            </a:r>
          </a:p>
          <a:p>
            <a:pPr lvl="1" defTabSz="457200">
              <a:spcBef>
                <a:spcPts val="75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dirty="0" smtClean="0">
                <a:cs typeface="Times New Roman" pitchFamily="18" charset="0"/>
              </a:rPr>
              <a:t>Multimedia elements</a:t>
            </a:r>
          </a:p>
          <a:p>
            <a:pPr defTabSz="457200">
              <a:spcBef>
                <a:spcPts val="75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dirty="0" smtClean="0">
                <a:cs typeface="Times New Roman" pitchFamily="18" charset="0"/>
              </a:rPr>
              <a:t>Web server– the computer that stores and shares graphics, text, audio &amp; video clip files</a:t>
            </a:r>
            <a:endParaRPr lang="en-GB" altLang="en-US" dirty="0" smtClean="0"/>
          </a:p>
          <a:p>
            <a:pPr defTabSz="457200">
              <a:lnSpc>
                <a:spcPct val="95000"/>
              </a:lnSpc>
              <a:spcBef>
                <a:spcPts val="45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dirty="0" smtClean="0"/>
              <a:t>Web pages contain links (Key Term) to programs called applets (Key Term)</a:t>
            </a:r>
          </a:p>
          <a:p>
            <a:pPr lvl="1" defTabSz="457200">
              <a:spcBef>
                <a:spcPts val="45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dirty="0" smtClean="0"/>
              <a:t>These are special programs written in a programming language called Java (Key Term)</a:t>
            </a:r>
          </a:p>
          <a:p>
            <a:pPr lvl="1" defTabSz="457200">
              <a:spcBef>
                <a:spcPts val="45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dirty="0" smtClean="0"/>
              <a:t>These programs can be quickly downloaded and run by most browsers </a:t>
            </a:r>
            <a:endParaRPr lang="en-US" altLang="en-US" dirty="0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48D595C-BB26-46AA-945D-47C493DFD947}" type="slidenum">
              <a:rPr lang="en-US" alt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57200">
              <a:lnSpc>
                <a:spcPct val="95000"/>
              </a:lnSpc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mtClean="0"/>
              <a:t>Java – Object Oriented programming language, applets written in Java</a:t>
            </a:r>
          </a:p>
          <a:p>
            <a:pPr defTabSz="457200">
              <a:lnSpc>
                <a:spcPct val="95000"/>
              </a:lnSpc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mtClean="0"/>
              <a:t>Javascript – also an Object Oriented programming language / scripting language, smaller and simpler set of commands, embedded in HTML</a:t>
            </a:r>
          </a:p>
          <a:p>
            <a:pPr defTabSz="457200">
              <a:lnSpc>
                <a:spcPct val="95000"/>
              </a:lnSpc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mtClean="0"/>
              <a:t>AJAX – (</a:t>
            </a:r>
            <a:r>
              <a:rPr lang="en-US" altLang="en-US" smtClean="0"/>
              <a:t>Asynchronous Java Script and XML)</a:t>
            </a:r>
            <a:r>
              <a:rPr lang="en-GB" altLang="en-US" smtClean="0"/>
              <a:t> javascipt that can communicate with a server</a:t>
            </a:r>
          </a:p>
          <a:p>
            <a:pPr defTabSz="45720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en-US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A74569A-8014-45AC-A0BF-78EAFA9262DF}" type="slidenum">
              <a:rPr lang="en-US" alt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smtClean="0"/>
              <a:t>Communication is the most popular internet activity</a:t>
            </a:r>
          </a:p>
          <a:p>
            <a:pPr>
              <a:spcBef>
                <a:spcPct val="0"/>
              </a:spcBef>
            </a:pPr>
            <a:r>
              <a:rPr lang="en-US" altLang="en-US" smtClean="0"/>
              <a:t>The types of communications are:</a:t>
            </a:r>
          </a:p>
          <a:p>
            <a:pPr>
              <a:spcBef>
                <a:spcPct val="0"/>
              </a:spcBef>
            </a:pPr>
            <a:r>
              <a:rPr lang="en-US" altLang="en-US" smtClean="0"/>
              <a:t>	email, instant messaging and social networking.</a:t>
            </a: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C7BC7ED-3D5A-43FF-BB8A-D4B99BB35516}" type="slidenum">
              <a:rPr lang="en-US" alt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9763" y="355600"/>
            <a:ext cx="8504237" cy="9509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0" y="3175"/>
            <a:ext cx="663575" cy="6858000"/>
            <a:chOff x="0" y="2597"/>
            <a:chExt cx="664114" cy="6858000"/>
          </a:xfrm>
        </p:grpSpPr>
        <p:pic>
          <p:nvPicPr>
            <p:cNvPr id="6" name="Picture 1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18"/>
            <a:stretch>
              <a:fillRect/>
            </a:stretch>
          </p:blipFill>
          <p:spPr bwMode="auto">
            <a:xfrm>
              <a:off x="0" y="2598"/>
              <a:ext cx="649224" cy="6855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7" name="Straight Connector 6"/>
            <p:cNvCxnSpPr/>
            <p:nvPr userDrawn="1"/>
          </p:nvCxnSpPr>
          <p:spPr>
            <a:xfrm>
              <a:off x="664114" y="2597"/>
              <a:ext cx="0" cy="6858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Rectangle 7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The Internet, the Web, and Electronic Commerce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583363"/>
            <a:ext cx="9144000" cy="27463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cs typeface="Arial" pitchFamily="34" charset="0"/>
              </a:rPr>
              <a:t>© 2013 The McGraw-Hill Companies, Inc. All rights reserved.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6583363"/>
            <a:ext cx="2743200" cy="27463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cs typeface="Arial" pitchFamily="34" charset="0"/>
              </a:rPr>
              <a:t>Computing Essentials 2013</a:t>
            </a:r>
          </a:p>
        </p:txBody>
      </p:sp>
      <p:pic>
        <p:nvPicPr>
          <p:cNvPr id="11" name="Picture 10" descr="Screen Clippi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8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Rectangle 8"/>
          <p:cNvGrpSpPr>
            <a:grpSpLocks/>
          </p:cNvGrpSpPr>
          <p:nvPr userDrawn="1"/>
        </p:nvGrpSpPr>
        <p:grpSpPr bwMode="auto">
          <a:xfrm>
            <a:off x="1328738" y="2097088"/>
            <a:ext cx="7870825" cy="3133725"/>
            <a:chOff x="837" y="1321"/>
            <a:chExt cx="4958" cy="1974"/>
          </a:xfrm>
        </p:grpSpPr>
        <p:pic>
          <p:nvPicPr>
            <p:cNvPr id="13" name="Rectangle 8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7" y="1321"/>
              <a:ext cx="4958" cy="19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 Box 9"/>
            <p:cNvSpPr txBox="1">
              <a:spLocks noChangeArrowheads="1"/>
            </p:cNvSpPr>
            <p:nvPr/>
          </p:nvSpPr>
          <p:spPr bwMode="auto">
            <a:xfrm>
              <a:off x="876" y="1344"/>
              <a:ext cx="4884" cy="19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Tw Cen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9pPr>
            </a:lstStyle>
            <a:p>
              <a:pPr algn="ctr"/>
              <a:endParaRPr lang="en-US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8112" y="2133600"/>
            <a:ext cx="7363967" cy="1898754"/>
          </a:xfrm>
        </p:spPr>
        <p:txBody>
          <a:bodyPr>
            <a:noAutofit/>
          </a:bodyPr>
          <a:lstStyle>
            <a:lvl1pPr algn="l">
              <a:defRPr sz="5400" b="1" cap="none" spc="-150">
                <a:ln w="11430"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2021" y="4381925"/>
            <a:ext cx="5869718" cy="734518"/>
          </a:xfrm>
          <a:prstGeom prst="rect">
            <a:avLst/>
          </a:prstGeom>
        </p:spPr>
        <p:txBody>
          <a:bodyPr rtlCol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>
              <a:defRPr lang="en-US" sz="3600" cap="none" spc="-150" dirty="0">
                <a:ln w="1143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84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3856038" y="6291263"/>
            <a:ext cx="1431925" cy="2778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4378B5-0706-42F4-9B1C-1D74A84644B3}" type="datetime1">
              <a:rPr lang="en-US"/>
              <a:pPr>
                <a:defRPr/>
              </a:pPr>
              <a:t>9/17/2018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92725" y="6278563"/>
            <a:ext cx="2895600" cy="2905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854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9763" y="355600"/>
            <a:ext cx="8504237" cy="9509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0" y="3175"/>
            <a:ext cx="663575" cy="6858000"/>
            <a:chOff x="0" y="2597"/>
            <a:chExt cx="664114" cy="6858000"/>
          </a:xfrm>
        </p:grpSpPr>
        <p:pic>
          <p:nvPicPr>
            <p:cNvPr id="6" name="Picture 1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18"/>
            <a:stretch>
              <a:fillRect/>
            </a:stretch>
          </p:blipFill>
          <p:spPr bwMode="auto">
            <a:xfrm>
              <a:off x="0" y="2598"/>
              <a:ext cx="649224" cy="6855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7" name="Straight Connector 6"/>
            <p:cNvCxnSpPr/>
            <p:nvPr userDrawn="1"/>
          </p:nvCxnSpPr>
          <p:spPr>
            <a:xfrm>
              <a:off x="664114" y="2597"/>
              <a:ext cx="0" cy="6858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Rectangle 7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The Internet, the Web, and Electronic Commerce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583363"/>
            <a:ext cx="9144000" cy="27463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cs typeface="Arial" pitchFamily="34" charset="0"/>
              </a:rPr>
              <a:t>© 2013 The McGraw-Hill Companies, Inc. All rights reserved.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6583363"/>
            <a:ext cx="2743200" cy="27463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cs typeface="Arial" pitchFamily="34" charset="0"/>
              </a:rPr>
              <a:t>Computing Essentials 2013</a:t>
            </a:r>
          </a:p>
        </p:txBody>
      </p:sp>
      <p:sp>
        <p:nvSpPr>
          <p:cNvPr id="11" name="TextBox 14"/>
          <p:cNvSpPr txBox="1">
            <a:spLocks noChangeArrowheads="1"/>
          </p:cNvSpPr>
          <p:nvPr userDrawn="1"/>
        </p:nvSpPr>
        <p:spPr bwMode="auto">
          <a:xfrm>
            <a:off x="8288338" y="6230938"/>
            <a:ext cx="746125" cy="307975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r"/>
            <a:r>
              <a:rPr lang="en-US" altLang="en-US" sz="1400">
                <a:latin typeface="Corbel" pitchFamily="34" charset="0"/>
              </a:rPr>
              <a:t>2-</a:t>
            </a:r>
            <a:fld id="{1BBA0FBF-69C1-457D-9CCD-EA7C11F8784F}" type="slidenum">
              <a:rPr lang="en-US" altLang="en-US" sz="1400">
                <a:latin typeface="Corbel" pitchFamily="34" charset="0"/>
              </a:rPr>
              <a:pPr algn="r"/>
              <a:t>‹#›</a:t>
            </a:fld>
            <a:endParaRPr lang="en-US" altLang="en-US" sz="1400">
              <a:latin typeface="Corbe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984" y="274638"/>
            <a:ext cx="8274334" cy="1143000"/>
          </a:xfrm>
        </p:spPr>
        <p:txBody>
          <a:bodyPr/>
          <a:lstStyle>
            <a:lvl1pPr>
              <a:defRPr sz="4000" b="1" cap="none" spc="-15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84000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5668" y="1600200"/>
            <a:ext cx="7131131" cy="452596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>
                  <a:lumMod val="75000"/>
                </a:schemeClr>
              </a:buClr>
              <a:buSzPct val="110000"/>
              <a:buFont typeface="Wingdings" pitchFamily="2" charset="2"/>
              <a:buChar char="§"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908050" y="6565900"/>
            <a:ext cx="1092200" cy="309563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2FF909F-C11C-492F-8573-EF50268F3354}" type="datetime1">
              <a:rPr lang="en-US"/>
              <a:pPr>
                <a:defRPr/>
              </a:pPr>
              <a:t>9/17/2018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27238" y="6559550"/>
            <a:ext cx="2895600" cy="2984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512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14040" y="1590501"/>
            <a:ext cx="4046537" cy="4522788"/>
          </a:xfrm>
        </p:spPr>
        <p:txBody>
          <a:bodyPr/>
          <a:lstStyle>
            <a:lvl1pPr marL="274320" indent="-274320">
              <a:buFont typeface="Wingdings" pitchFamily="2" charset="2"/>
              <a:buChar char="§"/>
              <a:tabLst>
                <a:tab pos="274320" algn="l"/>
              </a:tabLst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022850" y="1603375"/>
            <a:ext cx="4121150" cy="4533900"/>
          </a:xfrm>
        </p:spPr>
        <p:txBody>
          <a:bodyPr/>
          <a:lstStyle>
            <a:lvl1pPr marL="274320" indent="-274320">
              <a:buFont typeface="Wingdings" pitchFamily="2" charset="2"/>
              <a:buChar char="§"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EA904-4087-45B1-9452-BEA7F51056C6}" type="datetime1">
              <a:rPr lang="en-US"/>
              <a:pPr>
                <a:defRPr/>
              </a:pPr>
              <a:t>9/17/2018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165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639763" y="355600"/>
            <a:ext cx="8504237" cy="9509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027" name="Group 10"/>
          <p:cNvGrpSpPr>
            <a:grpSpLocks/>
          </p:cNvGrpSpPr>
          <p:nvPr/>
        </p:nvGrpSpPr>
        <p:grpSpPr bwMode="auto">
          <a:xfrm>
            <a:off x="0" y="3175"/>
            <a:ext cx="663575" cy="6858000"/>
            <a:chOff x="0" y="2597"/>
            <a:chExt cx="664114" cy="6858000"/>
          </a:xfrm>
        </p:grpSpPr>
        <p:pic>
          <p:nvPicPr>
            <p:cNvPr id="1036" name="Picture 14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18"/>
            <a:stretch>
              <a:fillRect/>
            </a:stretch>
          </p:blipFill>
          <p:spPr bwMode="auto">
            <a:xfrm>
              <a:off x="0" y="2598"/>
              <a:ext cx="649224" cy="6855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4" name="Straight Connector 23"/>
            <p:cNvCxnSpPr/>
            <p:nvPr userDrawn="1"/>
          </p:nvCxnSpPr>
          <p:spPr>
            <a:xfrm>
              <a:off x="664114" y="2597"/>
              <a:ext cx="0" cy="6858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ectangle 8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The Internet, the Web, and Electronic Commerce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583363"/>
            <a:ext cx="9144000" cy="27463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cs typeface="Arial" pitchFamily="34" charset="0"/>
              </a:rPr>
              <a:t>© 2013 The McGraw-Hill Companies, Inc. All rights reserved.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78263" y="6289675"/>
            <a:ext cx="1387475" cy="287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ysClr val="windowText" lastClr="000000"/>
                </a:solidFill>
                <a:latin typeface="+mn-lt"/>
              </a:defRPr>
            </a:lvl1pPr>
          </a:lstStyle>
          <a:p>
            <a:pPr>
              <a:defRPr/>
            </a:pPr>
            <a:fld id="{27DDBFCE-6517-46F0-8021-71094D5E794B}" type="datetime1">
              <a:rPr lang="en-US"/>
              <a:pPr>
                <a:defRPr/>
              </a:pPr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00663" y="6302375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ysClr val="windowText" lastClr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4225" y="274638"/>
            <a:ext cx="824706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0" y="6583363"/>
            <a:ext cx="2743200" cy="27463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cs typeface="Arial" pitchFamily="34" charset="0"/>
              </a:rPr>
              <a:t>Computing Essentials 2013</a:t>
            </a:r>
          </a:p>
        </p:txBody>
      </p:sp>
      <p:sp>
        <p:nvSpPr>
          <p:cNvPr id="1035" name="Text Placeholder 9"/>
          <p:cNvSpPr>
            <a:spLocks noGrp="1"/>
          </p:cNvSpPr>
          <p:nvPr>
            <p:ph type="body" idx="1"/>
          </p:nvPr>
        </p:nvSpPr>
        <p:spPr bwMode="auto">
          <a:xfrm>
            <a:off x="1227138" y="1600200"/>
            <a:ext cx="745966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" name="TextBox 14"/>
          <p:cNvSpPr txBox="1">
            <a:spLocks noChangeArrowheads="1"/>
          </p:cNvSpPr>
          <p:nvPr userDrawn="1"/>
        </p:nvSpPr>
        <p:spPr bwMode="auto">
          <a:xfrm>
            <a:off x="8288338" y="6230938"/>
            <a:ext cx="746125" cy="307975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r"/>
            <a:r>
              <a:rPr lang="en-US" altLang="en-US" sz="1400">
                <a:latin typeface="Corbel" pitchFamily="34" charset="0"/>
              </a:rPr>
              <a:t>2-</a:t>
            </a:r>
            <a:fld id="{18CDB872-0A11-4323-B484-861AABCFB266}" type="slidenum">
              <a:rPr lang="en-US" altLang="en-US" sz="1400">
                <a:latin typeface="Corbel" pitchFamily="34" charset="0"/>
              </a:rPr>
              <a:pPr algn="r"/>
              <a:t>‹#›</a:t>
            </a:fld>
            <a:endParaRPr lang="en-US" altLang="en-US" sz="1400">
              <a:latin typeface="Corbe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1" r:id="rId3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lang="en-US" sz="4000" b="1" kern="1200" spc="-150" dirty="0">
          <a:ln w="11430"/>
          <a:solidFill>
            <a:srgbClr val="376092"/>
          </a:solidFill>
          <a:effectLst>
            <a:outerShdw blurRad="38100" dist="38100" dir="2700000" algn="tl">
              <a:srgbClr val="000000">
                <a:alpha val="84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rgbClr val="376092"/>
          </a:solidFill>
          <a:latin typeface="Tw Cen MT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rgbClr val="376092"/>
          </a:solidFill>
          <a:latin typeface="Tw Cen MT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rgbClr val="376092"/>
          </a:solidFill>
          <a:latin typeface="Tw Cen MT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rgbClr val="37609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37609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37609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37609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376092"/>
          </a:solidFill>
          <a:latin typeface="Tw Cen MT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376092"/>
        </a:buClr>
        <a:buFont typeface="Wingdings" pitchFamily="2" charset="2"/>
        <a:buChar char="§"/>
        <a:tabLst>
          <a:tab pos="273050" algn="l"/>
        </a:tabLst>
        <a:defRPr lang="en-US" sz="2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376092"/>
        </a:buClr>
        <a:buFont typeface="Wingdings" pitchFamily="2" charset="2"/>
        <a:buChar char="§"/>
        <a:tabLst>
          <a:tab pos="273050" algn="l"/>
        </a:tabLst>
        <a:defRPr lang="en-US" sz="24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376092"/>
        </a:buClr>
        <a:buFont typeface="Wingdings" pitchFamily="2" charset="2"/>
        <a:buChar char="§"/>
        <a:tabLst>
          <a:tab pos="273050" algn="l"/>
        </a:tabLst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376092"/>
        </a:buClr>
        <a:buFont typeface="Wingdings" pitchFamily="2" charset="2"/>
        <a:buChar char="§"/>
        <a:tabLst>
          <a:tab pos="273050" algn="l"/>
        </a:tabLst>
        <a:defRPr lang="en-US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376092"/>
        </a:buClr>
        <a:buFont typeface="Wingdings" pitchFamily="2" charset="2"/>
        <a:buChar char="§"/>
        <a:tabLst>
          <a:tab pos="273050" algn="l"/>
        </a:tabLst>
        <a:defRPr lang="en-US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slide" Target="slide1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14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slide" Target="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slide" Target="slid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3" Type="http://schemas.openxmlformats.org/officeDocument/2006/relationships/image" Target="../media/image44.png"/><Relationship Id="rId7" Type="http://schemas.openxmlformats.org/officeDocument/2006/relationships/slide" Target="slide2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5.xml"/><Relationship Id="rId5" Type="http://schemas.openxmlformats.org/officeDocument/2006/relationships/slide" Target="slide24.xml"/><Relationship Id="rId10" Type="http://schemas.openxmlformats.org/officeDocument/2006/relationships/image" Target="../media/image46.jpeg"/><Relationship Id="rId4" Type="http://schemas.openxmlformats.org/officeDocument/2006/relationships/slide" Target="slide23.xml"/><Relationship Id="rId9" Type="http://schemas.openxmlformats.org/officeDocument/2006/relationships/image" Target="../media/image4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slide" Target="slide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slide" Target="slide2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2.xml"/><Relationship Id="rId4" Type="http://schemas.openxmlformats.org/officeDocument/2006/relationships/image" Target="../media/image5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5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1.xml"/><Relationship Id="rId5" Type="http://schemas.openxmlformats.org/officeDocument/2006/relationships/slide" Target="slide30.xml"/><Relationship Id="rId4" Type="http://schemas.openxmlformats.org/officeDocument/2006/relationships/slide" Target="slide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8.xml"/><Relationship Id="rId4" Type="http://schemas.openxmlformats.org/officeDocument/2006/relationships/image" Target="../media/image5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8.xml"/><Relationship Id="rId4" Type="http://schemas.openxmlformats.org/officeDocument/2006/relationships/image" Target="../media/image6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jpeg"/><Relationship Id="rId4" Type="http://schemas.openxmlformats.org/officeDocument/2006/relationships/image" Target="../media/image6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ae_DKNwK_ms" TargetMode="External"/><Relationship Id="rId4" Type="http://schemas.openxmlformats.org/officeDocument/2006/relationships/image" Target="../media/image67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3" Type="http://schemas.openxmlformats.org/officeDocument/2006/relationships/image" Target="../media/image68.png"/><Relationship Id="rId7" Type="http://schemas.openxmlformats.org/officeDocument/2006/relationships/slide" Target="slide38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7.xml"/><Relationship Id="rId5" Type="http://schemas.openxmlformats.org/officeDocument/2006/relationships/slide" Target="slide36.xml"/><Relationship Id="rId4" Type="http://schemas.openxmlformats.org/officeDocument/2006/relationships/slide" Target="slide3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6PWUCFmOQwQ" TargetMode="External"/><Relationship Id="rId4" Type="http://schemas.openxmlformats.org/officeDocument/2006/relationships/slide" Target="slide3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4.xml"/><Relationship Id="rId4" Type="http://schemas.openxmlformats.org/officeDocument/2006/relationships/image" Target="../media/image7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yscale.com/research/MY/Job=Web_Developer/Salary" TargetMode="External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jpeg"/><Relationship Id="rId4" Type="http://schemas.openxmlformats.org/officeDocument/2006/relationships/hyperlink" Target="https://www.jobandsalaryabroad.com/ms/malaysia/malay-webmaster-malaysia.html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tle 1"/>
          <p:cNvPicPr>
            <a:picLocks noGrp="1" noChangeArrowheads="1"/>
          </p:cNvPicPr>
          <p:nvPr>
            <p:ph type="ctr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575" y="2005013"/>
            <a:ext cx="8016875" cy="2030412"/>
          </a:xfrm>
        </p:spPr>
      </p:pic>
      <p:pic>
        <p:nvPicPr>
          <p:cNvPr id="5" name="Subtitle 4"/>
          <p:cNvPicPr>
            <a:picLocks noGrp="1" noChangeArrowheads="1"/>
          </p:cNvPicPr>
          <p:nvPr>
            <p:ph type="subTitle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63675" y="4267200"/>
            <a:ext cx="6083300" cy="854075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tle 1"/>
          <p:cNvPicPr>
            <a:picLocks noGrp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268288"/>
            <a:ext cx="8521700" cy="1158875"/>
          </a:xfrm>
        </p:spPr>
      </p:pic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1555750" y="1600200"/>
            <a:ext cx="7131050" cy="4525963"/>
          </a:xfrm>
        </p:spPr>
        <p:txBody>
          <a:bodyPr/>
          <a:lstStyle/>
          <a:p>
            <a:pPr>
              <a:buClr>
                <a:srgbClr val="376092"/>
              </a:buClr>
            </a:pPr>
            <a:r>
              <a:rPr lang="en-GB" altLang="en-US" smtClean="0"/>
              <a:t>Uniform Resource Locator</a:t>
            </a:r>
          </a:p>
          <a:p>
            <a:pPr lvl="1"/>
            <a:r>
              <a:rPr lang="en-GB" altLang="en-US"/>
              <a:t>Has at least two parts</a:t>
            </a:r>
          </a:p>
          <a:p>
            <a:pPr lvl="2"/>
            <a:r>
              <a:rPr lang="en-GB" altLang="en-US"/>
              <a:t>Protocol</a:t>
            </a:r>
          </a:p>
          <a:p>
            <a:pPr lvl="2"/>
            <a:r>
              <a:rPr lang="en-GB" altLang="en-US"/>
              <a:t>Domain name</a:t>
            </a:r>
          </a:p>
          <a:p>
            <a:pPr>
              <a:buClr>
                <a:srgbClr val="376092"/>
              </a:buClr>
            </a:pPr>
            <a:r>
              <a:rPr lang="en-GB" altLang="en-US" smtClean="0"/>
              <a:t>Top-level domain (TLD)</a:t>
            </a:r>
          </a:p>
          <a:p>
            <a:pPr lvl="1"/>
            <a:r>
              <a:rPr lang="en-GB" altLang="en-US"/>
              <a:t>Identifies the type of organization</a:t>
            </a:r>
          </a:p>
          <a:p>
            <a:pPr>
              <a:buClr>
                <a:srgbClr val="376092"/>
              </a:buClr>
            </a:pPr>
            <a:endParaRPr altLang="en-US" smtClean="0"/>
          </a:p>
        </p:txBody>
      </p:sp>
      <p:pic>
        <p:nvPicPr>
          <p:cNvPr id="24580" name="Picture 5" descr="C:\Users\Glen\Documents\McGraw-Hill\OLeary-CE2012\Art-2012\ole16805_ch02\ole16805_02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4699000"/>
            <a:ext cx="4887912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C:\Users\Glen\Documents\McGraw-Hill\OLeary-CE2012\Art-2012\ole16805_ch02\ole16805_020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138" y="4313238"/>
            <a:ext cx="2357437" cy="2098675"/>
          </a:xfrm>
          <a:prstGeom prst="rect">
            <a:avLst/>
          </a:prstGeom>
          <a:noFill/>
          <a:ln>
            <a:noFill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tle 1"/>
          <p:cNvPicPr>
            <a:picLocks noGrp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268288"/>
            <a:ext cx="8521700" cy="1158875"/>
          </a:xfrm>
        </p:spPr>
      </p:pic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1555750" y="1600200"/>
            <a:ext cx="7131050" cy="4525963"/>
          </a:xfrm>
        </p:spPr>
        <p:txBody>
          <a:bodyPr/>
          <a:lstStyle/>
          <a:p>
            <a:pPr>
              <a:buClr>
                <a:srgbClr val="376092"/>
              </a:buClr>
            </a:pPr>
            <a:r>
              <a:rPr lang="en-GB" altLang="en-US" smtClean="0"/>
              <a:t>Browsers interpret HTML commands </a:t>
            </a:r>
          </a:p>
          <a:p>
            <a:pPr lvl="1"/>
            <a:r>
              <a:rPr lang="en-GB" altLang="en-US">
                <a:solidFill>
                  <a:schemeClr val="accent1"/>
                </a:solidFill>
              </a:rPr>
              <a:t>Hypertext Markup Language </a:t>
            </a:r>
          </a:p>
          <a:p>
            <a:pPr lvl="1"/>
            <a:r>
              <a:rPr lang="en-GB" altLang="en-US"/>
              <a:t>Contained in a document</a:t>
            </a:r>
          </a:p>
          <a:p>
            <a:pPr>
              <a:buClr>
                <a:srgbClr val="376092"/>
              </a:buClr>
            </a:pPr>
            <a:r>
              <a:rPr lang="en-GB" altLang="en-US" smtClean="0"/>
              <a:t>Display document as a </a:t>
            </a:r>
            <a:r>
              <a:rPr lang="en-GB" altLang="en-US" smtClean="0">
                <a:solidFill>
                  <a:schemeClr val="accent1"/>
                </a:solidFill>
              </a:rPr>
              <a:t>Web page</a:t>
            </a:r>
          </a:p>
          <a:p>
            <a:pPr>
              <a:buClr>
                <a:srgbClr val="376092"/>
              </a:buClr>
            </a:pPr>
            <a:r>
              <a:rPr lang="en-GB" altLang="en-US" smtClean="0">
                <a:solidFill>
                  <a:schemeClr val="accent1"/>
                </a:solidFill>
              </a:rPr>
              <a:t>Hyperlinks </a:t>
            </a:r>
          </a:p>
          <a:p>
            <a:pPr lvl="1"/>
            <a:r>
              <a:rPr lang="en-GB" altLang="en-US"/>
              <a:t>Connect to</a:t>
            </a:r>
            <a:br>
              <a:rPr lang="en-GB" altLang="en-US"/>
            </a:br>
            <a:r>
              <a:rPr lang="en-GB" altLang="en-US"/>
              <a:t>other web pages</a:t>
            </a:r>
          </a:p>
          <a:p>
            <a:pPr>
              <a:buClr>
                <a:srgbClr val="376092"/>
              </a:buClr>
            </a:pPr>
            <a:endParaRPr altLang="en-US" smtClean="0"/>
          </a:p>
        </p:txBody>
      </p:sp>
      <p:pic>
        <p:nvPicPr>
          <p:cNvPr id="26628" name="Picture 2" descr="C:\Users\lazouharis\Desktop\McGraw Hill Computing Essentials 2013\CE_2013_ArtFiles\ole16821_ch02\ole16821_020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238" y="3633788"/>
            <a:ext cx="3749675" cy="27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tle 1"/>
          <p:cNvPicPr>
            <a:picLocks noGrp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268288"/>
            <a:ext cx="8521700" cy="1158875"/>
          </a:xfrm>
        </p:spPr>
      </p:pic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1555750" y="1600200"/>
            <a:ext cx="7131050" cy="4525963"/>
          </a:xfrm>
        </p:spPr>
        <p:txBody>
          <a:bodyPr/>
          <a:lstStyle/>
          <a:p>
            <a:pPr>
              <a:buClr>
                <a:srgbClr val="376092"/>
              </a:buClr>
            </a:pPr>
            <a:r>
              <a:rPr lang="en-GB" altLang="en-US" smtClean="0"/>
              <a:t>Interactive Features on Web Pages may be triggered by special programming instructions written in these languages </a:t>
            </a:r>
            <a:endParaRPr altLang="en-US" smtClean="0"/>
          </a:p>
          <a:p>
            <a:pPr lvl="1"/>
            <a:r>
              <a:rPr lang="en-GB" altLang="en-US" sz="2800">
                <a:solidFill>
                  <a:schemeClr val="accent1"/>
                </a:solidFill>
              </a:rPr>
              <a:t>Javascript</a:t>
            </a:r>
            <a:endParaRPr altLang="en-US" sz="2800">
              <a:solidFill>
                <a:schemeClr val="accent1"/>
              </a:solidFill>
            </a:endParaRPr>
          </a:p>
          <a:p>
            <a:pPr lvl="1"/>
            <a:r>
              <a:rPr lang="en-GB" altLang="en-US" sz="2800">
                <a:solidFill>
                  <a:schemeClr val="accent1"/>
                </a:solidFill>
              </a:rPr>
              <a:t>AJAX</a:t>
            </a:r>
          </a:p>
          <a:p>
            <a:pPr lvl="1"/>
            <a:r>
              <a:rPr lang="en-GB" altLang="en-US" sz="2800">
                <a:solidFill>
                  <a:schemeClr val="accent1"/>
                </a:solidFill>
              </a:rPr>
              <a:t>Java</a:t>
            </a:r>
          </a:p>
        </p:txBody>
      </p:sp>
      <p:pic>
        <p:nvPicPr>
          <p:cNvPr id="28676" name="Picture 2" descr="C:\Users\lazouharis\Desktop\McGraw Hill Computing Essentials 2013\CE_2013_ArtFiles\ole16821_ch02\ole16821_020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013" y="3205163"/>
            <a:ext cx="3881437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C:\Users\lazouharis\Desktop\McGraw Hill Computing Essentials 2013\CE_2013_ArtFiles\ole16821_ch02\ole16821_02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550" y="3759200"/>
            <a:ext cx="4114800" cy="267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Title 1"/>
          <p:cNvPicPr>
            <a:picLocks noGrp="1" noChangeArrowheads="1"/>
          </p:cNvPicPr>
          <p:nvPr>
            <p:ph type="title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8" y="268288"/>
            <a:ext cx="8516937" cy="1158875"/>
          </a:xfrm>
        </p:spPr>
      </p:pic>
      <p:sp>
        <p:nvSpPr>
          <p:cNvPr id="30724" name="Content Placeholder 2"/>
          <p:cNvSpPr>
            <a:spLocks noGrp="1"/>
          </p:cNvSpPr>
          <p:nvPr>
            <p:ph idx="1"/>
          </p:nvPr>
        </p:nvSpPr>
        <p:spPr>
          <a:xfrm>
            <a:off x="1555750" y="1600200"/>
            <a:ext cx="7131050" cy="4525963"/>
          </a:xfrm>
        </p:spPr>
        <p:txBody>
          <a:bodyPr/>
          <a:lstStyle/>
          <a:p>
            <a:pPr>
              <a:buClr>
                <a:srgbClr val="376092"/>
              </a:buClr>
            </a:pPr>
            <a:r>
              <a:rPr lang="en-GB" altLang="en-US" smtClean="0"/>
              <a:t>Most popular Internet activity</a:t>
            </a:r>
            <a:endParaRPr altLang="en-US" smtClean="0"/>
          </a:p>
          <a:p>
            <a:pPr lvl="1"/>
            <a:r>
              <a:rPr lang="en-GB" altLang="en-US" sz="2800"/>
              <a:t>Electronic Mail (</a:t>
            </a:r>
            <a:r>
              <a:rPr lang="en-GB" altLang="en-US" sz="2800">
                <a:hlinkClick r:id="rId5" action="ppaction://hlinksldjump"/>
              </a:rPr>
              <a:t>E-Mail</a:t>
            </a:r>
            <a:r>
              <a:rPr lang="en-GB" altLang="en-US" sz="2800"/>
              <a:t>)</a:t>
            </a:r>
            <a:endParaRPr altLang="en-US" sz="2800">
              <a:solidFill>
                <a:schemeClr val="accent1"/>
              </a:solidFill>
            </a:endParaRPr>
          </a:p>
          <a:p>
            <a:pPr lvl="1"/>
            <a:r>
              <a:rPr lang="en-GB" altLang="en-US" sz="2800">
                <a:hlinkClick r:id="rId6" action="ppaction://hlinksldjump"/>
              </a:rPr>
              <a:t>Instant Messaging</a:t>
            </a:r>
            <a:endParaRPr lang="en-GB" altLang="en-US" sz="2800"/>
          </a:p>
          <a:p>
            <a:pPr lvl="1"/>
            <a:r>
              <a:rPr lang="en-GB" altLang="en-US" sz="2800">
                <a:hlinkClick r:id="rId7" action="ppaction://hlinksldjump"/>
              </a:rPr>
              <a:t>Social Networking</a:t>
            </a:r>
            <a:endParaRPr lang="en-GB" altLang="en-US" sz="280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tle 1"/>
          <p:cNvPicPr>
            <a:picLocks noGrp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268288"/>
            <a:ext cx="8521700" cy="1158875"/>
          </a:xfrm>
        </p:spPr>
      </p:pic>
      <p:sp>
        <p:nvSpPr>
          <p:cNvPr id="32771" name="Content Placeholder 6"/>
          <p:cNvSpPr>
            <a:spLocks noGrp="1"/>
          </p:cNvSpPr>
          <p:nvPr>
            <p:ph idx="1"/>
          </p:nvPr>
        </p:nvSpPr>
        <p:spPr>
          <a:xfrm>
            <a:off x="1555750" y="1600200"/>
            <a:ext cx="7131050" cy="4525963"/>
          </a:xfrm>
        </p:spPr>
        <p:txBody>
          <a:bodyPr/>
          <a:lstStyle/>
          <a:p>
            <a:pPr>
              <a:buClr>
                <a:srgbClr val="376092"/>
              </a:buClr>
            </a:pPr>
            <a:r>
              <a:rPr lang="en-GB" altLang="en-US" smtClean="0"/>
              <a:t>Transmission of electronic messages over the Internet</a:t>
            </a:r>
            <a:endParaRPr altLang="en-US" smtClean="0"/>
          </a:p>
          <a:p>
            <a:pPr lvl="1"/>
            <a:r>
              <a:rPr lang="en-GB" altLang="en-US" sz="2800"/>
              <a:t>Client-based</a:t>
            </a:r>
          </a:p>
          <a:p>
            <a:pPr lvl="1"/>
            <a:r>
              <a:rPr lang="en-GB" altLang="en-US" sz="2800"/>
              <a:t>Web-based - Webmail</a:t>
            </a:r>
          </a:p>
        </p:txBody>
      </p:sp>
      <p:sp>
        <p:nvSpPr>
          <p:cNvPr id="32772" name="Text Box 4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7772400" y="5761038"/>
            <a:ext cx="1285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 b="1">
                <a:solidFill>
                  <a:schemeClr val="tx2"/>
                </a:solidFill>
                <a:latin typeface="Arial" charset="0"/>
                <a:hlinkClick r:id="rId4" action="ppaction://hlinksldjump"/>
              </a:rPr>
              <a:t>Return</a:t>
            </a:r>
            <a:endParaRPr lang="en-US" altLang="en-US" sz="2000" b="1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32773" name="Picture 2" descr="C:\Users\lazouharis\Desktop\McGraw Hill Computing Essentials 2013\CE_2013_ArtFiles\ole16821_ch02\ole16821_020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663" y="3560763"/>
            <a:ext cx="4572000" cy="297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tle 1"/>
          <p:cNvPicPr>
            <a:picLocks noGrp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268288"/>
            <a:ext cx="8521700" cy="1158875"/>
          </a:xfrm>
        </p:spPr>
      </p:pic>
      <p:pic>
        <p:nvPicPr>
          <p:cNvPr id="7" name="Picture 6" descr="C:\Users\Glen\Documents\McGraw-Hill\OLeary-CE2012\Art-2012\ole16805_ch02\ole16805_020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163" y="2767013"/>
            <a:ext cx="6518275" cy="18764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tle 1"/>
          <p:cNvPicPr>
            <a:picLocks noGrp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268288"/>
            <a:ext cx="8521700" cy="1158875"/>
          </a:xfrm>
        </p:spPr>
      </p:pic>
      <p:sp>
        <p:nvSpPr>
          <p:cNvPr id="36866" name="Content Placeholder 2"/>
          <p:cNvSpPr>
            <a:spLocks noGrp="1"/>
          </p:cNvSpPr>
          <p:nvPr>
            <p:ph idx="1"/>
          </p:nvPr>
        </p:nvSpPr>
        <p:spPr>
          <a:xfrm>
            <a:off x="1555750" y="1243013"/>
            <a:ext cx="7131050" cy="4525962"/>
          </a:xfrm>
        </p:spPr>
        <p:txBody>
          <a:bodyPr/>
          <a:lstStyle/>
          <a:p>
            <a:pPr>
              <a:buClr>
                <a:srgbClr val="376092"/>
              </a:buClr>
            </a:pPr>
            <a:r>
              <a:rPr lang="en-GB" altLang="en-US" smtClean="0"/>
              <a:t>Junk and/or unwanted e-mail</a:t>
            </a:r>
          </a:p>
          <a:p>
            <a:pPr>
              <a:buClr>
                <a:srgbClr val="376092"/>
              </a:buClr>
            </a:pPr>
            <a:r>
              <a:rPr lang="en-GB" altLang="en-US" smtClean="0"/>
              <a:t>Computer </a:t>
            </a:r>
            <a:r>
              <a:rPr lang="en-GB" altLang="en-US" smtClean="0">
                <a:solidFill>
                  <a:schemeClr val="accent1"/>
                </a:solidFill>
              </a:rPr>
              <a:t>viruses</a:t>
            </a:r>
            <a:r>
              <a:rPr lang="en-GB" altLang="en-US" smtClean="0"/>
              <a:t> or </a:t>
            </a:r>
            <a:r>
              <a:rPr altLang="en-US" smtClean="0"/>
              <a:t>destructive programs are often attached to unsolicited email</a:t>
            </a:r>
          </a:p>
          <a:p>
            <a:pPr lvl="1"/>
            <a:r>
              <a:rPr altLang="en-US"/>
              <a:t>CAN-SPAM Act</a:t>
            </a:r>
          </a:p>
          <a:p>
            <a:pPr>
              <a:buClr>
                <a:srgbClr val="376092"/>
              </a:buClr>
            </a:pPr>
            <a:r>
              <a:rPr altLang="en-US" smtClean="0">
                <a:solidFill>
                  <a:schemeClr val="accent1"/>
                </a:solidFill>
              </a:rPr>
              <a:t>Spam blockers </a:t>
            </a:r>
            <a:r>
              <a:rPr altLang="en-US" smtClean="0"/>
              <a:t>/ </a:t>
            </a:r>
            <a:r>
              <a:rPr altLang="en-US" smtClean="0">
                <a:solidFill>
                  <a:schemeClr val="accent1"/>
                </a:solidFill>
              </a:rPr>
              <a:t>spam filters </a:t>
            </a:r>
            <a:r>
              <a:rPr altLang="en-US" smtClean="0"/>
              <a:t>use a variety of approaches to identify and control spam </a:t>
            </a:r>
          </a:p>
          <a:p>
            <a:pPr>
              <a:buClr>
                <a:srgbClr val="376092"/>
              </a:buClr>
            </a:pPr>
            <a:endParaRPr altLang="en-US" smtClean="0"/>
          </a:p>
        </p:txBody>
      </p:sp>
      <p:pic>
        <p:nvPicPr>
          <p:cNvPr id="7170" name="Picture 2" descr="C:\Users\lazouharis\Desktop\McGraw Hill Computing Essentials 2013\CE_2013_ArtFiles\ole16821_ch02\ole16821_020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313" y="4838700"/>
            <a:ext cx="3567112" cy="1417638"/>
          </a:xfrm>
          <a:prstGeom prst="rect">
            <a:avLst/>
          </a:prstGeom>
          <a:noFill/>
          <a:ln>
            <a:noFill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tle 1"/>
          <p:cNvPicPr>
            <a:picLocks noGrp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268288"/>
            <a:ext cx="8521700" cy="1158875"/>
          </a:xfr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5750" y="1600200"/>
            <a:ext cx="7131050" cy="4525963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tabLst>
                <a:tab pos="274320" algn="l"/>
              </a:tabLst>
              <a:defRPr/>
            </a:pPr>
            <a:r>
              <a:rPr dirty="0" smtClean="0"/>
              <a:t>Extension of email that provides direct, live communication between two or more people</a:t>
            </a:r>
          </a:p>
          <a:p>
            <a:pPr fontAlgn="auto">
              <a:spcAft>
                <a:spcPts val="0"/>
              </a:spcAft>
              <a:tabLst>
                <a:tab pos="274320" algn="l"/>
              </a:tabLst>
              <a:defRPr/>
            </a:pPr>
            <a:r>
              <a:rPr dirty="0" smtClean="0">
                <a:solidFill>
                  <a:schemeClr val="accent1"/>
                </a:solidFill>
              </a:rPr>
              <a:t>Instant messaging </a:t>
            </a:r>
            <a:r>
              <a:rPr dirty="0" smtClean="0"/>
              <a:t>programs also include:</a:t>
            </a:r>
          </a:p>
          <a:p>
            <a:pPr lvl="1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tabLst>
                <a:tab pos="274320" algn="l"/>
              </a:tabLst>
              <a:defRPr/>
            </a:pPr>
            <a:r>
              <a:t>Video conferencing features</a:t>
            </a:r>
          </a:p>
          <a:p>
            <a:pPr lvl="1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tabLst>
                <a:tab pos="274320" algn="l"/>
              </a:tabLst>
              <a:defRPr/>
            </a:pPr>
            <a:r>
              <a:t>File sharing</a:t>
            </a:r>
          </a:p>
          <a:p>
            <a:pPr lvl="1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tabLst>
                <a:tab pos="274320" algn="l"/>
              </a:tabLst>
              <a:defRPr/>
            </a:pPr>
            <a:r>
              <a:t>Remote assistance</a:t>
            </a:r>
          </a:p>
          <a:p>
            <a:pPr fontAlgn="auto">
              <a:spcAft>
                <a:spcPts val="0"/>
              </a:spcAft>
              <a:tabLst>
                <a:tab pos="274320" algn="l"/>
              </a:tabLst>
              <a:defRPr/>
            </a:pPr>
            <a:r>
              <a:rPr dirty="0" smtClean="0"/>
              <a:t>Most widely used instant messaging services:</a:t>
            </a:r>
          </a:p>
          <a:p>
            <a:pPr lvl="1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tabLst>
                <a:tab pos="274320" algn="l"/>
              </a:tabLst>
              <a:defRPr/>
            </a:pPr>
            <a:r>
              <a:t>AOL’s Instant Messenger</a:t>
            </a:r>
          </a:p>
          <a:p>
            <a:pPr lvl="1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tabLst>
                <a:tab pos="274320" algn="l"/>
              </a:tabLst>
              <a:defRPr/>
            </a:pPr>
            <a:r>
              <a:t>Microsoft’s MSN Messenger</a:t>
            </a:r>
          </a:p>
          <a:p>
            <a:pPr lvl="1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tabLst>
                <a:tab pos="274320" algn="l"/>
              </a:tabLst>
              <a:defRPr/>
            </a:pPr>
            <a:r>
              <a:t>Yahoo Messenger</a:t>
            </a:r>
          </a:p>
          <a:p>
            <a:pPr fontAlgn="auto">
              <a:spcAft>
                <a:spcPts val="0"/>
              </a:spcAft>
              <a:tabLst>
                <a:tab pos="274320" algn="l"/>
              </a:tabLst>
              <a:defRPr/>
            </a:pPr>
            <a:endParaRPr dirty="0"/>
          </a:p>
        </p:txBody>
      </p:sp>
      <p:sp>
        <p:nvSpPr>
          <p:cNvPr id="38916" name="Text Box 4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7772400" y="5761038"/>
            <a:ext cx="1285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 b="1">
                <a:solidFill>
                  <a:schemeClr val="tx2"/>
                </a:solidFill>
                <a:latin typeface="Arial" charset="0"/>
                <a:hlinkClick r:id="rId4" action="ppaction://hlinksldjump"/>
              </a:rPr>
              <a:t>Return</a:t>
            </a:r>
            <a:endParaRPr lang="en-US" altLang="en-US" sz="2000" b="1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tle 1"/>
          <p:cNvPicPr>
            <a:picLocks noGrp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268288"/>
            <a:ext cx="8521700" cy="1158875"/>
          </a:xfrm>
        </p:spPr>
      </p:pic>
      <p:sp>
        <p:nvSpPr>
          <p:cNvPr id="40962" name="Content Placeholder 2"/>
          <p:cNvSpPr>
            <a:spLocks noGrp="1"/>
          </p:cNvSpPr>
          <p:nvPr>
            <p:ph idx="1"/>
          </p:nvPr>
        </p:nvSpPr>
        <p:spPr>
          <a:xfrm>
            <a:off x="1284288" y="1600200"/>
            <a:ext cx="7131050" cy="4525963"/>
          </a:xfrm>
        </p:spPr>
        <p:txBody>
          <a:bodyPr/>
          <a:lstStyle/>
          <a:p>
            <a:pPr>
              <a:buClr>
                <a:srgbClr val="376092"/>
              </a:buClr>
            </a:pPr>
            <a:r>
              <a:rPr altLang="en-US" smtClean="0"/>
              <a:t>Connecting people and organizations that share a common interest or activity</a:t>
            </a:r>
          </a:p>
          <a:p>
            <a:pPr>
              <a:buClr>
                <a:srgbClr val="376092"/>
              </a:buClr>
            </a:pPr>
            <a:r>
              <a:rPr altLang="en-US" smtClean="0"/>
              <a:t>Three most popular:</a:t>
            </a:r>
          </a:p>
          <a:p>
            <a:pPr lvl="1"/>
            <a:r>
              <a:rPr altLang="en-US">
                <a:solidFill>
                  <a:schemeClr val="accent1"/>
                </a:solidFill>
              </a:rPr>
              <a:t>MySpace</a:t>
            </a:r>
          </a:p>
          <a:p>
            <a:pPr lvl="1"/>
            <a:r>
              <a:rPr altLang="en-US">
                <a:solidFill>
                  <a:schemeClr val="accent1"/>
                </a:solidFill>
              </a:rPr>
              <a:t>Facebook</a:t>
            </a:r>
          </a:p>
          <a:p>
            <a:pPr lvl="2"/>
            <a:r>
              <a:rPr altLang="en-US"/>
              <a:t>Facebook </a:t>
            </a:r>
            <a:r>
              <a:rPr altLang="en-US">
                <a:solidFill>
                  <a:schemeClr val="accent1"/>
                </a:solidFill>
              </a:rPr>
              <a:t>Profiles</a:t>
            </a:r>
          </a:p>
          <a:p>
            <a:pPr lvl="2"/>
            <a:r>
              <a:rPr altLang="en-US"/>
              <a:t>Facebook </a:t>
            </a:r>
            <a:r>
              <a:rPr altLang="en-US">
                <a:solidFill>
                  <a:schemeClr val="accent1"/>
                </a:solidFill>
              </a:rPr>
              <a:t>Pages</a:t>
            </a:r>
          </a:p>
          <a:p>
            <a:pPr lvl="2"/>
            <a:r>
              <a:rPr altLang="en-US"/>
              <a:t>Facebook </a:t>
            </a:r>
            <a:r>
              <a:rPr altLang="en-US">
                <a:solidFill>
                  <a:schemeClr val="accent1"/>
                </a:solidFill>
              </a:rPr>
              <a:t>groups</a:t>
            </a:r>
          </a:p>
          <a:p>
            <a:pPr lvl="1"/>
            <a:r>
              <a:rPr altLang="en-US">
                <a:solidFill>
                  <a:schemeClr val="accent1"/>
                </a:solidFill>
              </a:rPr>
              <a:t>LinkedIn</a:t>
            </a:r>
          </a:p>
          <a:p>
            <a:pPr>
              <a:buClr>
                <a:srgbClr val="376092"/>
              </a:buClr>
            </a:pPr>
            <a:endParaRPr altLang="en-US" smtClean="0"/>
          </a:p>
        </p:txBody>
      </p:sp>
      <p:sp>
        <p:nvSpPr>
          <p:cNvPr id="40964" name="Text Box 4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7772400" y="5761038"/>
            <a:ext cx="1285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 b="1">
                <a:solidFill>
                  <a:schemeClr val="tx2"/>
                </a:solidFill>
                <a:latin typeface="Arial" charset="0"/>
                <a:hlinkClick r:id="rId4" action="ppaction://hlinksldjump"/>
              </a:rPr>
              <a:t>Return</a:t>
            </a:r>
            <a:endParaRPr lang="en-US" altLang="en-US" sz="2000" b="1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40965" name="Picture 2" descr="C:\Users\lazouharis\Desktop\McGraw Hill Computing Essentials 2013\CE_2013_ArtFiles\ole16821_ch02\ole16821_021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438" y="2730500"/>
            <a:ext cx="3567112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3" descr="C:\Users\lazouharis\Desktop\McGraw Hill Computing Essentials 2013\CE_2013_ArtFiles\ole16821_ch02\ole16821_un02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600" y="3206750"/>
            <a:ext cx="3749675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Title 1"/>
          <p:cNvPicPr>
            <a:picLocks noGrp="1" noChangeArrowheads="1"/>
          </p:cNvPicPr>
          <p:nvPr>
            <p:ph type="title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268288"/>
            <a:ext cx="8497888" cy="1158875"/>
          </a:xfrm>
        </p:spPr>
      </p:pic>
      <p:sp>
        <p:nvSpPr>
          <p:cNvPr id="43012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814388" y="1590675"/>
            <a:ext cx="4046537" cy="4522788"/>
          </a:xfrm>
        </p:spPr>
        <p:txBody>
          <a:bodyPr/>
          <a:lstStyle/>
          <a:p>
            <a:pPr marL="273050" indent="-273050">
              <a:tabLst>
                <a:tab pos="273050" algn="l"/>
              </a:tabLst>
            </a:pPr>
            <a:r>
              <a:rPr altLang="en-US" smtClean="0"/>
              <a:t>Web logs or blogs – personal news pages that are date/time-stamped and arranged with the most recent items shown first</a:t>
            </a:r>
          </a:p>
          <a:p>
            <a:pPr marL="273050" indent="-273050">
              <a:tabLst>
                <a:tab pos="273050" algn="l"/>
              </a:tabLst>
            </a:pPr>
            <a:endParaRPr altLang="en-US" smtClean="0"/>
          </a:p>
        </p:txBody>
      </p:sp>
      <p:sp>
        <p:nvSpPr>
          <p:cNvPr id="430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760913" y="1233488"/>
            <a:ext cx="4121150" cy="4533900"/>
          </a:xfrm>
        </p:spPr>
        <p:txBody>
          <a:bodyPr/>
          <a:lstStyle/>
          <a:p>
            <a:pPr marL="273050" indent="-273050"/>
            <a:r>
              <a:rPr altLang="en-US" sz="2200" smtClean="0"/>
              <a:t>Microblogs – short status updates that answer the question:</a:t>
            </a:r>
          </a:p>
          <a:p>
            <a:pPr lvl="1"/>
            <a:r>
              <a:rPr altLang="en-US" sz="2200"/>
              <a:t>What are you doing now?</a:t>
            </a:r>
          </a:p>
          <a:p>
            <a:pPr marL="273050" indent="-273050"/>
            <a:endParaRPr altLang="en-US" sz="2200" smtClean="0"/>
          </a:p>
        </p:txBody>
      </p:sp>
      <p:pic>
        <p:nvPicPr>
          <p:cNvPr id="43014" name="Picture 2" descr="C:\Users\lazouharis\Desktop\McGraw Hill Computing Essentials 2013\CE_2013_ArtFiles\ole16821_ch02\ole16821_021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938" y="4311650"/>
            <a:ext cx="2743200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tle 1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268288"/>
            <a:ext cx="8521700" cy="1158875"/>
          </a:xfrm>
        </p:spPr>
      </p:pic>
      <p:sp>
        <p:nvSpPr>
          <p:cNvPr id="12290" name="Content Placeholder 2"/>
          <p:cNvSpPr>
            <a:spLocks noGrp="1"/>
          </p:cNvSpPr>
          <p:nvPr>
            <p:ph idx="1"/>
          </p:nvPr>
        </p:nvSpPr>
        <p:spPr>
          <a:xfrm>
            <a:off x="1555750" y="1600200"/>
            <a:ext cx="7131050" cy="4525963"/>
          </a:xfrm>
        </p:spPr>
        <p:txBody>
          <a:bodyPr/>
          <a:lstStyle/>
          <a:p>
            <a:pPr>
              <a:buClr>
                <a:srgbClr val="376092"/>
              </a:buClr>
            </a:pPr>
            <a:r>
              <a:rPr lang="en-GB" altLang="en-US" smtClean="0"/>
              <a:t>Discuss the origins of the </a:t>
            </a:r>
            <a:r>
              <a:rPr lang="en-GB" altLang="en-US" smtClean="0">
                <a:solidFill>
                  <a:schemeClr val="accent1"/>
                </a:solidFill>
              </a:rPr>
              <a:t>Internet</a:t>
            </a:r>
            <a:r>
              <a:rPr lang="en-GB" altLang="en-US" smtClean="0"/>
              <a:t> and the </a:t>
            </a:r>
            <a:r>
              <a:rPr lang="en-GB" altLang="en-US" smtClean="0">
                <a:solidFill>
                  <a:schemeClr val="accent1"/>
                </a:solidFill>
              </a:rPr>
              <a:t>Web.</a:t>
            </a:r>
          </a:p>
          <a:p>
            <a:pPr>
              <a:buClr>
                <a:srgbClr val="376092"/>
              </a:buClr>
            </a:pPr>
            <a:r>
              <a:rPr lang="en-GB" altLang="en-US" smtClean="0"/>
              <a:t>Describe how to access the Web using providers and browsers.</a:t>
            </a:r>
          </a:p>
          <a:p>
            <a:pPr>
              <a:buClr>
                <a:srgbClr val="376092"/>
              </a:buClr>
            </a:pPr>
            <a:r>
              <a:rPr lang="en-GB" altLang="en-US" smtClean="0"/>
              <a:t>Discuss Internet communications, including e-mail, instant messaging, social networking, blogs, microblogs, Webcasts, podcasts, and wikis.</a:t>
            </a:r>
          </a:p>
          <a:p>
            <a:pPr>
              <a:buClr>
                <a:srgbClr val="376092"/>
              </a:buClr>
            </a:pPr>
            <a:endParaRPr altLang="en-US" smtClean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tle 1"/>
          <p:cNvPicPr>
            <a:picLocks noGrp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268288"/>
            <a:ext cx="8497888" cy="1158875"/>
          </a:xfrm>
        </p:spPr>
      </p:pic>
      <p:sp>
        <p:nvSpPr>
          <p:cNvPr id="45059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814388" y="1590675"/>
            <a:ext cx="4046537" cy="4522788"/>
          </a:xfrm>
        </p:spPr>
        <p:txBody>
          <a:bodyPr/>
          <a:lstStyle/>
          <a:p>
            <a:pPr marL="273050" indent="-273050">
              <a:tabLst>
                <a:tab pos="273050" algn="l"/>
              </a:tabLst>
            </a:pPr>
            <a:r>
              <a:rPr altLang="en-US" smtClean="0">
                <a:solidFill>
                  <a:schemeClr val="accent1"/>
                </a:solidFill>
              </a:rPr>
              <a:t>Webcast</a:t>
            </a:r>
            <a:r>
              <a:rPr altLang="en-US" smtClean="0"/>
              <a:t> – streaming technology for live broadcast of audio and video</a:t>
            </a:r>
          </a:p>
          <a:p>
            <a:pPr marL="273050" indent="-273050">
              <a:tabLst>
                <a:tab pos="273050" algn="l"/>
              </a:tabLst>
            </a:pPr>
            <a:r>
              <a:rPr altLang="en-US" smtClean="0">
                <a:solidFill>
                  <a:schemeClr val="accent1"/>
                </a:solidFill>
              </a:rPr>
              <a:t>Podcast-audio</a:t>
            </a:r>
            <a:r>
              <a:rPr altLang="en-US" smtClean="0"/>
              <a:t> and video files that can be downloaded to your computer or media player</a:t>
            </a:r>
          </a:p>
          <a:p>
            <a:pPr marL="273050" indent="-273050">
              <a:tabLst>
                <a:tab pos="273050" algn="l"/>
              </a:tabLst>
            </a:pPr>
            <a:endParaRPr altLang="en-US" smtClean="0"/>
          </a:p>
        </p:txBody>
      </p:sp>
      <p:sp>
        <p:nvSpPr>
          <p:cNvPr id="45060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273050" indent="-273050"/>
            <a:r>
              <a:rPr altLang="en-US" smtClean="0">
                <a:solidFill>
                  <a:schemeClr val="accent1"/>
                </a:solidFill>
              </a:rPr>
              <a:t>Wiki</a:t>
            </a:r>
            <a:r>
              <a:rPr altLang="en-US" smtClean="0"/>
              <a:t> – a specially designed Web site that allows visitors to edit the contents, supports collaborative writing</a:t>
            </a:r>
          </a:p>
          <a:p>
            <a:pPr marL="273050" indent="-273050"/>
            <a:endParaRPr altLang="en-US" smtClean="0"/>
          </a:p>
        </p:txBody>
      </p:sp>
      <p:pic>
        <p:nvPicPr>
          <p:cNvPr id="45061" name="Picture 2" descr="C:\Users\lazouharis\Desktop\McGraw Hill Computing Essentials 2013\CE_2013_ArtFiles\ole16821_ch02\ole16821_021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900" y="3878263"/>
            <a:ext cx="3292475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tle 1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8" y="139700"/>
            <a:ext cx="8467725" cy="1311275"/>
          </a:xfrm>
        </p:spPr>
      </p:pic>
      <p:sp>
        <p:nvSpPr>
          <p:cNvPr id="4710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14388" y="1590675"/>
            <a:ext cx="4046537" cy="4522788"/>
          </a:xfrm>
        </p:spPr>
        <p:txBody>
          <a:bodyPr/>
          <a:lstStyle/>
          <a:p>
            <a:pPr marL="273050" indent="-273050">
              <a:tabLst>
                <a:tab pos="273050" algn="l"/>
              </a:tabLst>
            </a:pPr>
            <a:r>
              <a:rPr altLang="en-US" smtClean="0"/>
              <a:t>Microblog to help you stay in touch with friends and family</a:t>
            </a:r>
          </a:p>
        </p:txBody>
      </p:sp>
      <p:pic>
        <p:nvPicPr>
          <p:cNvPr id="47108" name="Picture 2" descr="C:\Users\Zouharis\Documents\Laurie\McGraw Hill Computing Essentials 2013\CE_2013_ArtFiles\ole16821_ch02\ole16821_un02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475" y="1485900"/>
            <a:ext cx="3932238" cy="464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3" descr="C:\Users\Zouharis\Documents\Laurie\McGraw Hill Computing Essentials 2013\CE_2013_ArtFiles\ole16821_ch02\ole16821_un020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950" y="3429000"/>
            <a:ext cx="3883025" cy="224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tle 1"/>
          <p:cNvPicPr>
            <a:picLocks noGrp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268288"/>
            <a:ext cx="8521700" cy="1158875"/>
          </a:xfrm>
        </p:spPr>
      </p:pic>
      <p:sp>
        <p:nvSpPr>
          <p:cNvPr id="48130" name="Content Placeholder 2"/>
          <p:cNvSpPr>
            <a:spLocks noGrp="1"/>
          </p:cNvSpPr>
          <p:nvPr>
            <p:ph idx="1"/>
          </p:nvPr>
        </p:nvSpPr>
        <p:spPr>
          <a:xfrm>
            <a:off x="1027113" y="1628775"/>
            <a:ext cx="7131050" cy="4525963"/>
          </a:xfrm>
        </p:spPr>
        <p:txBody>
          <a:bodyPr/>
          <a:lstStyle/>
          <a:p>
            <a:pPr>
              <a:buClr>
                <a:srgbClr val="376092"/>
              </a:buClr>
            </a:pPr>
            <a:r>
              <a:rPr lang="en-GB" altLang="en-US" smtClean="0">
                <a:hlinkClick r:id="rId4" action="ppaction://hlinksldjump"/>
              </a:rPr>
              <a:t>Search Engines</a:t>
            </a:r>
            <a:endParaRPr lang="en-GB" altLang="en-US" smtClean="0"/>
          </a:p>
          <a:p>
            <a:pPr>
              <a:buClr>
                <a:srgbClr val="376092"/>
              </a:buClr>
            </a:pPr>
            <a:r>
              <a:rPr lang="en-GB" altLang="en-US" smtClean="0">
                <a:hlinkClick r:id="rId5" action="ppaction://hlinksldjump"/>
              </a:rPr>
              <a:t>Web Directories</a:t>
            </a:r>
            <a:endParaRPr lang="en-GB" altLang="en-US" smtClean="0"/>
          </a:p>
          <a:p>
            <a:pPr>
              <a:buClr>
                <a:srgbClr val="376092"/>
              </a:buClr>
            </a:pPr>
            <a:r>
              <a:rPr lang="en-GB" altLang="en-US" smtClean="0">
                <a:hlinkClick r:id="rId6" action="ppaction://hlinksldjump"/>
              </a:rPr>
              <a:t>Metasearch Engines</a:t>
            </a:r>
            <a:endParaRPr lang="en-GB" altLang="en-US" smtClean="0"/>
          </a:p>
          <a:p>
            <a:pPr>
              <a:buClr>
                <a:srgbClr val="376092"/>
              </a:buClr>
            </a:pPr>
            <a:r>
              <a:rPr lang="en-GB" altLang="en-US" smtClean="0">
                <a:hlinkClick r:id="rId7" action="ppaction://hlinksldjump"/>
              </a:rPr>
              <a:t>Specialized Search Engines </a:t>
            </a:r>
            <a:endParaRPr lang="en-GB" altLang="en-US" smtClean="0"/>
          </a:p>
          <a:p>
            <a:pPr>
              <a:buClr>
                <a:srgbClr val="376092"/>
              </a:buClr>
            </a:pPr>
            <a:r>
              <a:rPr lang="en-GB" altLang="en-US" smtClean="0">
                <a:hlinkClick r:id="rId8" action="ppaction://hlinksldjump"/>
              </a:rPr>
              <a:t>Content Evaluation </a:t>
            </a:r>
            <a:endParaRPr lang="en-GB" altLang="en-US" smtClean="0"/>
          </a:p>
          <a:p>
            <a:pPr>
              <a:buClr>
                <a:srgbClr val="376092"/>
              </a:buClr>
            </a:pPr>
            <a:endParaRPr altLang="en-US" smtClean="0"/>
          </a:p>
        </p:txBody>
      </p:sp>
      <p:pic>
        <p:nvPicPr>
          <p:cNvPr id="9" name="Picture 5" descr="C:\Users\Glen\Documents\McGraw-Hill\OLeary-CE2012\Art-2012\ole16805_ch02\ole16805_0215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738" y="3763963"/>
            <a:ext cx="2787650" cy="1597025"/>
          </a:xfrm>
          <a:prstGeom prst="rect">
            <a:avLst/>
          </a:prstGeom>
          <a:noFill/>
          <a:ln>
            <a:noFill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C:\Users\Glen\Documents\McGraw-Hill\OLeary-CE2012\Art-2012\ole16805_ch02\ole16805_0214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313" y="1425575"/>
            <a:ext cx="2787650" cy="1990725"/>
          </a:xfrm>
          <a:prstGeom prst="rect">
            <a:avLst/>
          </a:prstGeom>
          <a:noFill/>
          <a:ln>
            <a:noFill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tle 1"/>
          <p:cNvPicPr>
            <a:picLocks noGrp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268288"/>
            <a:ext cx="8521700" cy="1158875"/>
          </a:xfrm>
        </p:spPr>
      </p:pic>
      <p:sp>
        <p:nvSpPr>
          <p:cNvPr id="50178" name="Content Placeholder 2"/>
          <p:cNvSpPr>
            <a:spLocks noGrp="1"/>
          </p:cNvSpPr>
          <p:nvPr>
            <p:ph idx="1"/>
          </p:nvPr>
        </p:nvSpPr>
        <p:spPr>
          <a:xfrm>
            <a:off x="1141413" y="1271588"/>
            <a:ext cx="7131050" cy="4525962"/>
          </a:xfrm>
        </p:spPr>
        <p:txBody>
          <a:bodyPr/>
          <a:lstStyle/>
          <a:p>
            <a:pPr>
              <a:buClr>
                <a:srgbClr val="376092"/>
              </a:buClr>
            </a:pPr>
            <a:r>
              <a:rPr lang="en-GB" altLang="en-US" smtClean="0"/>
              <a:t>Specialized programs to assist in locating information</a:t>
            </a:r>
          </a:p>
          <a:p>
            <a:pPr>
              <a:buClr>
                <a:srgbClr val="376092"/>
              </a:buClr>
            </a:pPr>
            <a:r>
              <a:rPr lang="en-GB" altLang="en-US" smtClean="0"/>
              <a:t>Types of searches</a:t>
            </a:r>
          </a:p>
          <a:p>
            <a:pPr lvl="1"/>
            <a:r>
              <a:rPr lang="en-GB" altLang="en-US"/>
              <a:t>Keyword search</a:t>
            </a:r>
          </a:p>
          <a:p>
            <a:pPr lvl="1"/>
            <a:r>
              <a:rPr lang="en-GB" altLang="en-US"/>
              <a:t>Directory search </a:t>
            </a:r>
          </a:p>
        </p:txBody>
      </p:sp>
      <p:sp>
        <p:nvSpPr>
          <p:cNvPr id="50180" name="Text Box 4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7772400" y="5761038"/>
            <a:ext cx="1285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 b="1">
                <a:solidFill>
                  <a:schemeClr val="tx2"/>
                </a:solidFill>
                <a:latin typeface="Arial" charset="0"/>
                <a:hlinkClick r:id="rId4" action="ppaction://hlinksldjump"/>
              </a:rPr>
              <a:t>Return</a:t>
            </a:r>
            <a:endParaRPr lang="en-US" altLang="en-US" sz="2000" b="1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50181" name="Picture 2" descr="C:\Users\lazouharis\Desktop\McGraw Hill Computing Essentials 2013\CE_2013_ArtFiles\ole16821_ch02\ole16821_021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850" y="2870200"/>
            <a:ext cx="3879850" cy="281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tle 1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268288"/>
            <a:ext cx="8521700" cy="1158875"/>
          </a:xfrm>
        </p:spPr>
      </p:pic>
      <p:sp>
        <p:nvSpPr>
          <p:cNvPr id="52226" name="Content Placeholder 2"/>
          <p:cNvSpPr>
            <a:spLocks noGrp="1"/>
          </p:cNvSpPr>
          <p:nvPr>
            <p:ph idx="1"/>
          </p:nvPr>
        </p:nvSpPr>
        <p:spPr>
          <a:xfrm>
            <a:off x="1555750" y="1600200"/>
            <a:ext cx="7131050" cy="4525963"/>
          </a:xfrm>
        </p:spPr>
        <p:txBody>
          <a:bodyPr/>
          <a:lstStyle/>
          <a:p>
            <a:pPr>
              <a:buClr>
                <a:srgbClr val="376092"/>
              </a:buClr>
            </a:pPr>
            <a:r>
              <a:rPr lang="en-GB" altLang="en-US" dirty="0" smtClean="0">
                <a:solidFill>
                  <a:schemeClr val="accent1"/>
                </a:solidFill>
              </a:rPr>
              <a:t>Subject directories</a:t>
            </a:r>
          </a:p>
          <a:p>
            <a:pPr>
              <a:buClr>
                <a:srgbClr val="376092"/>
              </a:buClr>
            </a:pPr>
            <a:r>
              <a:rPr lang="en-GB" altLang="en-US" dirty="0" smtClean="0"/>
              <a:t>Organize information according to categories or topics</a:t>
            </a:r>
          </a:p>
          <a:p>
            <a:pPr lvl="1"/>
            <a:r>
              <a:rPr lang="en-GB" altLang="en-US" dirty="0"/>
              <a:t>Art, games,  news</a:t>
            </a:r>
          </a:p>
          <a:p>
            <a:pPr>
              <a:buClr>
                <a:srgbClr val="376092"/>
              </a:buClr>
            </a:pPr>
            <a:r>
              <a:rPr lang="en-GB" altLang="en-US" dirty="0" smtClean="0"/>
              <a:t>dir.yahoo.com</a:t>
            </a:r>
          </a:p>
          <a:p>
            <a:pPr>
              <a:buClr>
                <a:srgbClr val="376092"/>
              </a:buClr>
            </a:pPr>
            <a:r>
              <a:rPr lang="en-GB" altLang="en-US" dirty="0" smtClean="0"/>
              <a:t>www.dmoz.org</a:t>
            </a:r>
          </a:p>
          <a:p>
            <a:pPr>
              <a:buClr>
                <a:srgbClr val="376092"/>
              </a:buClr>
            </a:pPr>
            <a:endParaRPr altLang="en-US" dirty="0" smtClean="0"/>
          </a:p>
        </p:txBody>
      </p:sp>
      <p:sp>
        <p:nvSpPr>
          <p:cNvPr id="52228" name="Text Box 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7772400" y="5761038"/>
            <a:ext cx="1285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 b="1">
                <a:solidFill>
                  <a:schemeClr val="tx2"/>
                </a:solidFill>
                <a:latin typeface="Arial" charset="0"/>
                <a:hlinkClick r:id="rId3" action="ppaction://hlinksldjump"/>
              </a:rPr>
              <a:t>Return</a:t>
            </a:r>
            <a:endParaRPr lang="en-US" altLang="en-US" sz="2000" b="1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tle 1"/>
          <p:cNvPicPr>
            <a:picLocks noGrp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268288"/>
            <a:ext cx="8521700" cy="1158875"/>
          </a:xfrm>
        </p:spPr>
      </p:pic>
      <p:sp>
        <p:nvSpPr>
          <p:cNvPr id="53250" name="Content Placeholder 2"/>
          <p:cNvSpPr>
            <a:spLocks noGrp="1"/>
          </p:cNvSpPr>
          <p:nvPr>
            <p:ph idx="1"/>
          </p:nvPr>
        </p:nvSpPr>
        <p:spPr>
          <a:xfrm>
            <a:off x="1555750" y="1600200"/>
            <a:ext cx="7131050" cy="4525963"/>
          </a:xfrm>
        </p:spPr>
        <p:txBody>
          <a:bodyPr/>
          <a:lstStyle/>
          <a:p>
            <a:pPr>
              <a:buClr>
                <a:srgbClr val="376092"/>
              </a:buClr>
            </a:pPr>
            <a:r>
              <a:rPr lang="en-GB" altLang="en-US" smtClean="0"/>
              <a:t>Automatically submit your search request to several engines simultaneously </a:t>
            </a:r>
          </a:p>
          <a:p>
            <a:pPr>
              <a:buClr>
                <a:srgbClr val="376092"/>
              </a:buClr>
            </a:pPr>
            <a:endParaRPr altLang="en-US" smtClean="0"/>
          </a:p>
        </p:txBody>
      </p:sp>
      <p:sp>
        <p:nvSpPr>
          <p:cNvPr id="53252" name="Text Box 4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7772400" y="5761038"/>
            <a:ext cx="1285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 b="1">
                <a:solidFill>
                  <a:schemeClr val="tx2"/>
                </a:solidFill>
                <a:latin typeface="Arial" charset="0"/>
                <a:hlinkClick r:id="rId4" action="ppaction://hlinksldjump"/>
              </a:rPr>
              <a:t>Return</a:t>
            </a:r>
            <a:endParaRPr lang="en-US" altLang="en-US" sz="2000" b="1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53253" name="Picture 2" descr="C:\Users\lazouharis\Desktop\McGraw Hill Computing Essentials 2013\CE_2013_ArtFiles\ole16821_ch02\ole16821_021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463" y="2711450"/>
            <a:ext cx="3292475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Zouharis\Documents\Laurie\McGraw Hill Computing Essentials 2013\CE_2013_ArtFiles\ole16821_ch02\ole16821_021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650" y="3330575"/>
            <a:ext cx="2835275" cy="1570038"/>
          </a:xfrm>
          <a:prstGeom prst="rect">
            <a:avLst/>
          </a:prstGeom>
          <a:noFill/>
          <a:ln>
            <a:noFill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tle 1"/>
          <p:cNvPicPr>
            <a:picLocks noGrp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268288"/>
            <a:ext cx="8521700" cy="1158875"/>
          </a:xfrm>
        </p:spPr>
      </p:pic>
      <p:sp>
        <p:nvSpPr>
          <p:cNvPr id="55298" name="Content Placeholder 2"/>
          <p:cNvSpPr>
            <a:spLocks noGrp="1"/>
          </p:cNvSpPr>
          <p:nvPr>
            <p:ph idx="1"/>
          </p:nvPr>
        </p:nvSpPr>
        <p:spPr>
          <a:xfrm>
            <a:off x="1555750" y="1600200"/>
            <a:ext cx="7131050" cy="4525963"/>
          </a:xfrm>
        </p:spPr>
        <p:txBody>
          <a:bodyPr/>
          <a:lstStyle/>
          <a:p>
            <a:pPr>
              <a:buClr>
                <a:srgbClr val="376092"/>
              </a:buClr>
            </a:pPr>
            <a:r>
              <a:rPr lang="en-GB" altLang="en-US" smtClean="0"/>
              <a:t>Subject specific web sites</a:t>
            </a:r>
            <a:endParaRPr altLang="en-US" smtClean="0"/>
          </a:p>
        </p:txBody>
      </p:sp>
      <p:pic>
        <p:nvPicPr>
          <p:cNvPr id="5" name="Picture 5" descr="C:\Users\Glen\Documents\McGraw-Hill\OLeary-CE2012\Art-2012\ole16805_ch02\ole16805_021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25" y="2293938"/>
            <a:ext cx="4686300" cy="313848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1" name="Text Box 4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7772400" y="5761038"/>
            <a:ext cx="1285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 b="1">
                <a:solidFill>
                  <a:schemeClr val="tx2"/>
                </a:solidFill>
                <a:latin typeface="Arial" charset="0"/>
                <a:hlinkClick r:id="rId5" action="ppaction://hlinksldjump"/>
              </a:rPr>
              <a:t>Return</a:t>
            </a:r>
            <a:endParaRPr lang="en-US" altLang="en-US" sz="2000" b="1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tle 1"/>
          <p:cNvPicPr>
            <a:picLocks noGrp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268288"/>
            <a:ext cx="8521700" cy="1158875"/>
          </a:xfrm>
        </p:spPr>
      </p:pic>
      <p:sp>
        <p:nvSpPr>
          <p:cNvPr id="57346" name="Content Placeholder 2"/>
          <p:cNvSpPr>
            <a:spLocks noGrp="1"/>
          </p:cNvSpPr>
          <p:nvPr>
            <p:ph idx="1"/>
          </p:nvPr>
        </p:nvSpPr>
        <p:spPr>
          <a:xfrm>
            <a:off x="1555750" y="1600200"/>
            <a:ext cx="7131050" cy="4525963"/>
          </a:xfrm>
        </p:spPr>
        <p:txBody>
          <a:bodyPr/>
          <a:lstStyle/>
          <a:p>
            <a:pPr>
              <a:buClr>
                <a:srgbClr val="376092"/>
              </a:buClr>
            </a:pPr>
            <a:r>
              <a:rPr lang="en-GB" altLang="en-US" smtClean="0"/>
              <a:t>Not all information on the web is accurate</a:t>
            </a:r>
          </a:p>
          <a:p>
            <a:pPr>
              <a:buClr>
                <a:srgbClr val="376092"/>
              </a:buClr>
            </a:pPr>
            <a:r>
              <a:rPr lang="en-GB" altLang="en-US" smtClean="0"/>
              <a:t>Ways to evaluate accuracy of Web information include: </a:t>
            </a:r>
          </a:p>
          <a:p>
            <a:pPr lvl="1"/>
            <a:r>
              <a:rPr lang="en-GB" altLang="en-US"/>
              <a:t>Authority</a:t>
            </a:r>
          </a:p>
          <a:p>
            <a:pPr lvl="1"/>
            <a:r>
              <a:rPr lang="en-GB" altLang="en-US"/>
              <a:t>Accuracy</a:t>
            </a:r>
          </a:p>
          <a:p>
            <a:pPr lvl="1"/>
            <a:r>
              <a:rPr lang="en-GB" altLang="en-US"/>
              <a:t>Objectivity</a:t>
            </a:r>
          </a:p>
          <a:p>
            <a:pPr lvl="1"/>
            <a:r>
              <a:rPr lang="en-GB" altLang="en-US"/>
              <a:t>Currency</a:t>
            </a:r>
          </a:p>
        </p:txBody>
      </p:sp>
      <p:sp>
        <p:nvSpPr>
          <p:cNvPr id="57348" name="Text Box 4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7772400" y="5761038"/>
            <a:ext cx="1285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 b="1">
                <a:solidFill>
                  <a:schemeClr val="tx2"/>
                </a:solidFill>
                <a:latin typeface="Arial" charset="0"/>
                <a:hlinkClick r:id="rId4" action="ppaction://hlinksldjump"/>
              </a:rPr>
              <a:t>Return</a:t>
            </a:r>
            <a:endParaRPr lang="en-US" altLang="en-US" sz="2000" b="1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tle 1"/>
          <p:cNvPicPr>
            <a:picLocks noGrp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268288"/>
            <a:ext cx="8521700" cy="1158875"/>
          </a:xfrm>
        </p:spPr>
      </p:pic>
      <p:sp>
        <p:nvSpPr>
          <p:cNvPr id="59394" name="Content Placeholder 2"/>
          <p:cNvSpPr>
            <a:spLocks noGrp="1"/>
          </p:cNvSpPr>
          <p:nvPr>
            <p:ph idx="1"/>
          </p:nvPr>
        </p:nvSpPr>
        <p:spPr>
          <a:xfrm>
            <a:off x="884238" y="1485900"/>
            <a:ext cx="7131050" cy="4525963"/>
          </a:xfrm>
        </p:spPr>
        <p:txBody>
          <a:bodyPr/>
          <a:lstStyle/>
          <a:p>
            <a:pPr>
              <a:buClr>
                <a:srgbClr val="376092"/>
              </a:buClr>
            </a:pPr>
            <a:r>
              <a:rPr lang="en-GB" altLang="en-US" smtClean="0"/>
              <a:t>Also known as e-commerce</a:t>
            </a:r>
          </a:p>
          <a:p>
            <a:pPr>
              <a:buClr>
                <a:srgbClr val="376092"/>
              </a:buClr>
            </a:pPr>
            <a:r>
              <a:rPr lang="en-GB" altLang="en-US" smtClean="0"/>
              <a:t>Buying and selling of goods over the Internet</a:t>
            </a:r>
          </a:p>
          <a:p>
            <a:pPr lvl="1"/>
            <a:r>
              <a:rPr lang="en-GB" altLang="en-US">
                <a:hlinkClick r:id="rId4" action="ppaction://hlinksldjump"/>
              </a:rPr>
              <a:t>Business-to-consumer</a:t>
            </a:r>
            <a:r>
              <a:rPr lang="en-GB" altLang="en-US"/>
              <a:t> (</a:t>
            </a:r>
            <a:r>
              <a:rPr lang="en-GB" altLang="en-US">
                <a:solidFill>
                  <a:schemeClr val="accent1"/>
                </a:solidFill>
              </a:rPr>
              <a:t>B2C</a:t>
            </a:r>
            <a:r>
              <a:rPr lang="en-GB" altLang="en-US"/>
              <a:t>)</a:t>
            </a:r>
          </a:p>
          <a:p>
            <a:pPr lvl="1"/>
            <a:r>
              <a:rPr lang="en-GB" altLang="en-US">
                <a:hlinkClick r:id="rId5" action="ppaction://hlinksldjump"/>
              </a:rPr>
              <a:t>Consumer-to consumer </a:t>
            </a:r>
            <a:r>
              <a:rPr lang="en-GB" altLang="en-US"/>
              <a:t>(</a:t>
            </a:r>
            <a:r>
              <a:rPr lang="en-GB" altLang="en-US">
                <a:solidFill>
                  <a:schemeClr val="accent1"/>
                </a:solidFill>
              </a:rPr>
              <a:t>C2C</a:t>
            </a:r>
            <a:r>
              <a:rPr lang="en-GB" altLang="en-US"/>
              <a:t>)</a:t>
            </a:r>
          </a:p>
          <a:p>
            <a:pPr lvl="2"/>
            <a:r>
              <a:rPr lang="en-GB" altLang="en-US">
                <a:solidFill>
                  <a:schemeClr val="accent1"/>
                </a:solidFill>
              </a:rPr>
              <a:t>Web auctions</a:t>
            </a:r>
          </a:p>
          <a:p>
            <a:pPr lvl="1"/>
            <a:r>
              <a:rPr lang="en-GB" altLang="en-US">
                <a:hlinkClick r:id="rId6" action="ppaction://hlinksldjump"/>
              </a:rPr>
              <a:t>Business-to-business</a:t>
            </a:r>
            <a:r>
              <a:rPr lang="en-GB" altLang="en-US"/>
              <a:t> (</a:t>
            </a:r>
            <a:r>
              <a:rPr lang="en-GB" altLang="en-US">
                <a:solidFill>
                  <a:schemeClr val="accent1"/>
                </a:solidFill>
              </a:rPr>
              <a:t>B2B</a:t>
            </a:r>
            <a:r>
              <a:rPr lang="en-GB" altLang="en-US"/>
              <a:t>)</a:t>
            </a:r>
          </a:p>
          <a:p>
            <a:pPr>
              <a:buClr>
                <a:srgbClr val="376092"/>
              </a:buClr>
            </a:pPr>
            <a:endParaRPr altLang="en-US" smtClean="0"/>
          </a:p>
        </p:txBody>
      </p:sp>
      <p:pic>
        <p:nvPicPr>
          <p:cNvPr id="59396" name="Picture 2" descr="C:\Users\lazouharis\Desktop\McGraw Hill Computing Essentials 2013\CE_2013_ArtFiles\ole16821_ch02\ole16821_0219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700" y="2690813"/>
            <a:ext cx="2925763" cy="281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tle 1"/>
          <p:cNvPicPr>
            <a:picLocks noGrp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268288"/>
            <a:ext cx="8521700" cy="1158875"/>
          </a:xfrm>
        </p:spPr>
      </p:pic>
      <p:sp>
        <p:nvSpPr>
          <p:cNvPr id="61442" name="Content Placeholder 2"/>
          <p:cNvSpPr>
            <a:spLocks noGrp="1"/>
          </p:cNvSpPr>
          <p:nvPr>
            <p:ph idx="1"/>
          </p:nvPr>
        </p:nvSpPr>
        <p:spPr>
          <a:xfrm>
            <a:off x="1555750" y="1600200"/>
            <a:ext cx="7131050" cy="4525963"/>
          </a:xfrm>
        </p:spPr>
        <p:txBody>
          <a:bodyPr/>
          <a:lstStyle/>
          <a:p>
            <a:pPr>
              <a:buClr>
                <a:srgbClr val="376092"/>
              </a:buClr>
            </a:pPr>
            <a:r>
              <a:rPr lang="en-GB" altLang="en-US" smtClean="0"/>
              <a:t>Fastest growing type of e-commerce</a:t>
            </a:r>
          </a:p>
          <a:p>
            <a:pPr>
              <a:buClr>
                <a:srgbClr val="376092"/>
              </a:buClr>
            </a:pPr>
            <a:r>
              <a:rPr lang="en-GB" altLang="en-US" smtClean="0"/>
              <a:t>Three most widely used </a:t>
            </a:r>
            <a:r>
              <a:rPr lang="en-GB" altLang="en-US" smtClean="0">
                <a:solidFill>
                  <a:schemeClr val="accent1"/>
                </a:solidFill>
              </a:rPr>
              <a:t>B2C</a:t>
            </a:r>
            <a:r>
              <a:rPr lang="en-GB" altLang="en-US" smtClean="0"/>
              <a:t> applications: </a:t>
            </a:r>
          </a:p>
          <a:p>
            <a:pPr lvl="1"/>
            <a:r>
              <a:rPr lang="en-GB" altLang="en-US">
                <a:solidFill>
                  <a:schemeClr val="accent1"/>
                </a:solidFill>
              </a:rPr>
              <a:t>Online banking</a:t>
            </a:r>
          </a:p>
          <a:p>
            <a:pPr lvl="1"/>
            <a:r>
              <a:rPr lang="en-GB" altLang="en-US"/>
              <a:t>Online stock trading </a:t>
            </a:r>
          </a:p>
          <a:p>
            <a:pPr lvl="2"/>
            <a:r>
              <a:rPr lang="en-GB" altLang="en-US"/>
              <a:t>e-trading</a:t>
            </a:r>
          </a:p>
          <a:p>
            <a:pPr lvl="1"/>
            <a:r>
              <a:rPr lang="en-GB" altLang="en-US"/>
              <a:t>Shopping</a:t>
            </a:r>
          </a:p>
          <a:p>
            <a:pPr>
              <a:buClr>
                <a:srgbClr val="376092"/>
              </a:buClr>
            </a:pPr>
            <a:endParaRPr altLang="en-US" smtClean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525" y="4873625"/>
            <a:ext cx="3724275" cy="1419225"/>
          </a:xfrm>
          <a:prstGeom prst="rect">
            <a:avLst/>
          </a:prstGeom>
          <a:noFill/>
          <a:ln>
            <a:noFill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5" name="Text Box 4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7772400" y="5761038"/>
            <a:ext cx="1285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 b="1">
                <a:solidFill>
                  <a:schemeClr val="tx2"/>
                </a:solidFill>
                <a:latin typeface="Arial" charset="0"/>
                <a:hlinkClick r:id="rId5" action="ppaction://hlinksldjump"/>
              </a:rPr>
              <a:t>Return</a:t>
            </a:r>
            <a:endParaRPr lang="en-US" altLang="en-US" sz="2000" b="1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tle 1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268288"/>
            <a:ext cx="8521700" cy="1158875"/>
          </a:xfr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1285875"/>
            <a:ext cx="713105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Clr>
                <a:srgbClr val="376092"/>
              </a:buClr>
            </a:pPr>
            <a:r>
              <a:rPr lang="en-GB" altLang="en-US" sz="2200" smtClean="0"/>
              <a:t>Describe search tools, including search engines,  Web Directories, metasearch engines, and specialized search engines.</a:t>
            </a:r>
          </a:p>
          <a:p>
            <a:pPr>
              <a:lnSpc>
                <a:spcPct val="90000"/>
              </a:lnSpc>
              <a:buClr>
                <a:srgbClr val="376092"/>
              </a:buClr>
            </a:pPr>
            <a:r>
              <a:rPr lang="en-GB" altLang="en-US" sz="2200" smtClean="0"/>
              <a:t>Evaluate the accuracy of information on the Web.</a:t>
            </a:r>
          </a:p>
          <a:p>
            <a:pPr>
              <a:lnSpc>
                <a:spcPct val="90000"/>
              </a:lnSpc>
              <a:buClr>
                <a:srgbClr val="376092"/>
              </a:buClr>
            </a:pPr>
            <a:r>
              <a:rPr lang="en-GB" altLang="en-US" sz="2200" smtClean="0"/>
              <a:t>Discuss electronic commerce, including B2C, C2C, B2B, and security issues.</a:t>
            </a:r>
          </a:p>
          <a:p>
            <a:pPr>
              <a:lnSpc>
                <a:spcPct val="90000"/>
              </a:lnSpc>
              <a:buClr>
                <a:srgbClr val="376092"/>
              </a:buClr>
            </a:pPr>
            <a:r>
              <a:rPr lang="en-GB" altLang="en-US" sz="2200" smtClean="0"/>
              <a:t>Describe cloud computing, including the three-way interaction of clients, Internet, and service providers.</a:t>
            </a:r>
          </a:p>
          <a:p>
            <a:pPr>
              <a:lnSpc>
                <a:spcPct val="90000"/>
              </a:lnSpc>
              <a:buClr>
                <a:srgbClr val="376092"/>
              </a:buClr>
            </a:pPr>
            <a:r>
              <a:rPr lang="en-GB" altLang="en-US" sz="2200" smtClean="0"/>
              <a:t>Describe Web utilities </a:t>
            </a:r>
            <a:br>
              <a:rPr lang="en-GB" altLang="en-US" sz="2200" smtClean="0"/>
            </a:br>
            <a:r>
              <a:rPr lang="en-GB" altLang="en-US" sz="2200" smtClean="0"/>
              <a:t>including plug-ins, filters, </a:t>
            </a:r>
            <a:br>
              <a:rPr lang="en-GB" altLang="en-US" sz="2200" smtClean="0"/>
            </a:br>
            <a:r>
              <a:rPr lang="en-GB" altLang="en-US" sz="2200" smtClean="0"/>
              <a:t>file transfer utilities, and</a:t>
            </a:r>
            <a:br>
              <a:rPr lang="en-GB" altLang="en-US" sz="2200" smtClean="0"/>
            </a:br>
            <a:r>
              <a:rPr lang="en-GB" altLang="en-US" sz="2200" smtClean="0"/>
              <a:t>Internet security suites.</a:t>
            </a:r>
          </a:p>
          <a:p>
            <a:pPr>
              <a:lnSpc>
                <a:spcPct val="90000"/>
              </a:lnSpc>
              <a:buClr>
                <a:srgbClr val="376092"/>
              </a:buClr>
            </a:pPr>
            <a:endParaRPr altLang="en-US" sz="2200" smtClean="0"/>
          </a:p>
        </p:txBody>
      </p:sp>
      <p:pic>
        <p:nvPicPr>
          <p:cNvPr id="13316" name="Picture 5" descr="C:\Users\Glen\Documents\McGraw-Hill\OLeary-CE2012\ART\ole16805_ch02\ole16805_02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513" y="4214813"/>
            <a:ext cx="3259137" cy="1920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tle 1"/>
          <p:cNvPicPr>
            <a:picLocks noGrp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268288"/>
            <a:ext cx="8521700" cy="1158875"/>
          </a:xfrm>
        </p:spPr>
      </p:pic>
      <p:sp>
        <p:nvSpPr>
          <p:cNvPr id="63490" name="Content Placeholder 2"/>
          <p:cNvSpPr>
            <a:spLocks noGrp="1"/>
          </p:cNvSpPr>
          <p:nvPr>
            <p:ph idx="1"/>
          </p:nvPr>
        </p:nvSpPr>
        <p:spPr>
          <a:xfrm>
            <a:off x="1555750" y="1600200"/>
            <a:ext cx="7131050" cy="4525963"/>
          </a:xfrm>
        </p:spPr>
        <p:txBody>
          <a:bodyPr/>
          <a:lstStyle/>
          <a:p>
            <a:pPr>
              <a:buClr>
                <a:srgbClr val="376092"/>
              </a:buClr>
            </a:pPr>
            <a:r>
              <a:rPr lang="en-GB" altLang="en-US" smtClean="0">
                <a:solidFill>
                  <a:schemeClr val="accent1"/>
                </a:solidFill>
              </a:rPr>
              <a:t>Consumer-to-consumer</a:t>
            </a:r>
            <a:r>
              <a:rPr lang="en-GB" altLang="en-US" smtClean="0"/>
              <a:t> e-commerce (</a:t>
            </a:r>
            <a:r>
              <a:rPr lang="en-GB" altLang="en-US" smtClean="0">
                <a:solidFill>
                  <a:schemeClr val="accent1"/>
                </a:solidFill>
              </a:rPr>
              <a:t>C2C</a:t>
            </a:r>
            <a:r>
              <a:rPr lang="en-GB" altLang="en-US" smtClean="0"/>
              <a:t>)</a:t>
            </a:r>
          </a:p>
          <a:p>
            <a:pPr>
              <a:buClr>
                <a:srgbClr val="376092"/>
              </a:buClr>
            </a:pPr>
            <a:r>
              <a:rPr lang="en-GB" altLang="en-US" smtClean="0">
                <a:solidFill>
                  <a:schemeClr val="accent1"/>
                </a:solidFill>
              </a:rPr>
              <a:t>Web auctions</a:t>
            </a:r>
          </a:p>
          <a:p>
            <a:pPr>
              <a:buClr>
                <a:srgbClr val="376092"/>
              </a:buClr>
            </a:pPr>
            <a:r>
              <a:rPr lang="en-GB" altLang="en-US" smtClean="0"/>
              <a:t>Similar to traditional auctions </a:t>
            </a:r>
          </a:p>
          <a:p>
            <a:pPr lvl="1"/>
            <a:r>
              <a:rPr lang="en-GB" altLang="en-US"/>
              <a:t>Auction house sites</a:t>
            </a:r>
          </a:p>
          <a:p>
            <a:pPr lvl="1"/>
            <a:r>
              <a:rPr lang="en-GB" altLang="en-US"/>
              <a:t>Person-to-person auction sites </a:t>
            </a:r>
          </a:p>
          <a:p>
            <a:pPr>
              <a:buClr>
                <a:srgbClr val="376092"/>
              </a:buClr>
            </a:pPr>
            <a:endParaRPr altLang="en-US" smtClean="0"/>
          </a:p>
        </p:txBody>
      </p:sp>
      <p:pic>
        <p:nvPicPr>
          <p:cNvPr id="8" name="Picture 6" descr="C:\Users\Glen\Documents\McGraw-Hill\OLeary-CE2012\Art-2012\ole16805_ch02\ole16805_022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088" y="4530725"/>
            <a:ext cx="4121150" cy="1935163"/>
          </a:xfrm>
          <a:prstGeom prst="rect">
            <a:avLst/>
          </a:prstGeom>
          <a:noFill/>
          <a:ln>
            <a:noFill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3" name="Text Box 4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7772400" y="5761038"/>
            <a:ext cx="1285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 b="1">
                <a:solidFill>
                  <a:schemeClr val="tx2"/>
                </a:solidFill>
                <a:latin typeface="Arial" charset="0"/>
                <a:hlinkClick r:id="rId5" action="ppaction://hlinksldjump"/>
              </a:rPr>
              <a:t>Return</a:t>
            </a:r>
            <a:endParaRPr lang="en-US" altLang="en-US" sz="2000" b="1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tle 1"/>
          <p:cNvPicPr>
            <a:picLocks noGrp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268288"/>
            <a:ext cx="8521700" cy="1158875"/>
          </a:xfrm>
        </p:spPr>
      </p:pic>
      <p:sp>
        <p:nvSpPr>
          <p:cNvPr id="65538" name="Content Placeholder 2"/>
          <p:cNvSpPr>
            <a:spLocks noGrp="1"/>
          </p:cNvSpPr>
          <p:nvPr>
            <p:ph idx="1"/>
          </p:nvPr>
        </p:nvSpPr>
        <p:spPr>
          <a:xfrm>
            <a:off x="1555750" y="1600200"/>
            <a:ext cx="7131050" cy="4525963"/>
          </a:xfrm>
        </p:spPr>
        <p:txBody>
          <a:bodyPr/>
          <a:lstStyle/>
          <a:p>
            <a:pPr>
              <a:buClr>
                <a:srgbClr val="376092"/>
              </a:buClr>
            </a:pPr>
            <a:r>
              <a:rPr altLang="en-US" smtClean="0"/>
              <a:t>Involves the sale of a product or service from one business to another (</a:t>
            </a:r>
            <a:r>
              <a:rPr altLang="en-US" smtClean="0">
                <a:solidFill>
                  <a:schemeClr val="accent1"/>
                </a:solidFill>
              </a:rPr>
              <a:t>B2B</a:t>
            </a:r>
            <a:r>
              <a:rPr altLang="en-US" smtClean="0"/>
              <a:t>)</a:t>
            </a:r>
          </a:p>
          <a:p>
            <a:pPr>
              <a:buClr>
                <a:srgbClr val="376092"/>
              </a:buClr>
            </a:pPr>
            <a:r>
              <a:rPr altLang="en-US" smtClean="0"/>
              <a:t>Primarily a manufacturer supplier relationship</a:t>
            </a:r>
          </a:p>
          <a:p>
            <a:pPr>
              <a:buClr>
                <a:srgbClr val="376092"/>
              </a:buClr>
            </a:pPr>
            <a:endParaRPr altLang="en-US" smtClean="0"/>
          </a:p>
        </p:txBody>
      </p:sp>
      <p:sp>
        <p:nvSpPr>
          <p:cNvPr id="65540" name="Text Box 4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7772400" y="5761038"/>
            <a:ext cx="1285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 b="1">
                <a:solidFill>
                  <a:schemeClr val="tx2"/>
                </a:solidFill>
                <a:latin typeface="Arial" charset="0"/>
                <a:hlinkClick r:id="rId4" action="ppaction://hlinksldjump"/>
              </a:rPr>
              <a:t>Return</a:t>
            </a:r>
            <a:endParaRPr lang="en-US" altLang="en-US" sz="2000" b="1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tle 1"/>
          <p:cNvPicPr>
            <a:picLocks noGrp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268288"/>
            <a:ext cx="8521700" cy="1158875"/>
          </a:xfrm>
        </p:spPr>
      </p:pic>
      <p:sp>
        <p:nvSpPr>
          <p:cNvPr id="67586" name="Content Placeholder 2"/>
          <p:cNvSpPr>
            <a:spLocks noGrp="1"/>
          </p:cNvSpPr>
          <p:nvPr>
            <p:ph idx="1"/>
          </p:nvPr>
        </p:nvSpPr>
        <p:spPr>
          <a:xfrm>
            <a:off x="1555750" y="1600200"/>
            <a:ext cx="7131050" cy="4525963"/>
          </a:xfrm>
        </p:spPr>
        <p:txBody>
          <a:bodyPr/>
          <a:lstStyle/>
          <a:p>
            <a:pPr>
              <a:buClr>
                <a:srgbClr val="376092"/>
              </a:buClr>
            </a:pPr>
            <a:r>
              <a:rPr lang="en-GB" altLang="en-US" smtClean="0"/>
              <a:t>Payment methods must be fast, reliable, and secure</a:t>
            </a:r>
          </a:p>
          <a:p>
            <a:pPr>
              <a:buClr>
                <a:srgbClr val="376092"/>
              </a:buClr>
            </a:pPr>
            <a:r>
              <a:rPr lang="en-GB" altLang="en-US" smtClean="0"/>
              <a:t>Three options</a:t>
            </a:r>
          </a:p>
          <a:p>
            <a:pPr lvl="1"/>
            <a:r>
              <a:rPr lang="en-GB" altLang="en-US"/>
              <a:t>Checks</a:t>
            </a:r>
          </a:p>
          <a:p>
            <a:pPr lvl="1"/>
            <a:r>
              <a:rPr lang="en-GB" altLang="en-US"/>
              <a:t>Credit card</a:t>
            </a:r>
          </a:p>
          <a:p>
            <a:pPr lvl="1"/>
            <a:r>
              <a:rPr lang="en-GB" altLang="en-US">
                <a:solidFill>
                  <a:schemeClr val="accent1"/>
                </a:solidFill>
              </a:rPr>
              <a:t>Digital cash</a:t>
            </a:r>
          </a:p>
          <a:p>
            <a:pPr>
              <a:buClr>
                <a:srgbClr val="376092"/>
              </a:buClr>
            </a:pPr>
            <a:endParaRPr altLang="en-US" smtClean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738" y="4579938"/>
            <a:ext cx="3567112" cy="1600200"/>
          </a:xfrm>
          <a:prstGeom prst="rect">
            <a:avLst/>
          </a:prstGeom>
          <a:noFill/>
          <a:ln>
            <a:noFill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9" name="Picture 2" descr="C:\Users\lazouharis\Desktop\McGraw Hill Computing Essentials 2013\CE_2013_ArtFiles\ole16821_ch02\ole16821_022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163" y="2330450"/>
            <a:ext cx="3657600" cy="384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Picture 2" descr="C:\Users\Glen\Documents\McGraw-Hill\OLeary-CE2012\ART\ole16805_ch02\ole16805_02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013" y="3763963"/>
            <a:ext cx="4156075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Title 1"/>
          <p:cNvPicPr>
            <a:picLocks noGrp="1" noChangeArrowheads="1"/>
          </p:cNvPicPr>
          <p:nvPr>
            <p:ph type="title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268288"/>
            <a:ext cx="8521700" cy="1158875"/>
          </a:xfrm>
        </p:spPr>
      </p:pic>
      <p:sp>
        <p:nvSpPr>
          <p:cNvPr id="69635" name="Content Placeholder 2"/>
          <p:cNvSpPr>
            <a:spLocks noGrp="1"/>
          </p:cNvSpPr>
          <p:nvPr>
            <p:ph idx="1"/>
          </p:nvPr>
        </p:nvSpPr>
        <p:spPr>
          <a:xfrm>
            <a:off x="1169988" y="1285875"/>
            <a:ext cx="7131050" cy="4525963"/>
          </a:xfrm>
        </p:spPr>
        <p:txBody>
          <a:bodyPr/>
          <a:lstStyle/>
          <a:p>
            <a:pPr>
              <a:buClr>
                <a:srgbClr val="376092"/>
              </a:buClr>
            </a:pPr>
            <a:r>
              <a:rPr altLang="en-US" dirty="0" smtClean="0"/>
              <a:t>Shifts computing activities from users’ desktops to computers on the Internet</a:t>
            </a:r>
          </a:p>
          <a:p>
            <a:pPr>
              <a:buClr>
                <a:srgbClr val="376092"/>
              </a:buClr>
            </a:pPr>
            <a:r>
              <a:rPr altLang="en-US" dirty="0" smtClean="0"/>
              <a:t>Frees end-users from owning, maintaining, and storing software programs and data</a:t>
            </a:r>
          </a:p>
          <a:p>
            <a:pPr>
              <a:buClr>
                <a:srgbClr val="376092"/>
              </a:buClr>
            </a:pPr>
            <a:r>
              <a:rPr altLang="en-US" dirty="0" smtClean="0"/>
              <a:t>Three basic components:</a:t>
            </a:r>
          </a:p>
          <a:p>
            <a:pPr lvl="1"/>
            <a:r>
              <a:rPr altLang="en-US" dirty="0"/>
              <a:t>Clients (end-users)</a:t>
            </a:r>
          </a:p>
          <a:p>
            <a:pPr lvl="1"/>
            <a:r>
              <a:rPr altLang="en-US" dirty="0"/>
              <a:t>Service providers</a:t>
            </a:r>
          </a:p>
          <a:p>
            <a:pPr lvl="1"/>
            <a:r>
              <a:rPr altLang="en-US" dirty="0"/>
              <a:t>The </a:t>
            </a:r>
            <a:r>
              <a:rPr altLang="en-US" dirty="0" smtClean="0"/>
              <a:t>Internet</a:t>
            </a:r>
            <a:endParaRPr altLang="en-US" dirty="0"/>
          </a:p>
          <a:p>
            <a:r>
              <a:rPr lang="en-US" altLang="en-US" dirty="0" smtClean="0">
                <a:hlinkClick r:id="rId5"/>
              </a:rPr>
              <a:t>Video</a:t>
            </a:r>
            <a:endParaRPr lang="en-US" altLang="en-US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tle 1"/>
          <p:cNvPicPr>
            <a:picLocks noGrp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268288"/>
            <a:ext cx="8521700" cy="1158875"/>
          </a:xfrm>
        </p:spPr>
      </p:pic>
      <p:sp>
        <p:nvSpPr>
          <p:cNvPr id="71682" name="Content Placeholder 2"/>
          <p:cNvSpPr>
            <a:spLocks noGrp="1"/>
          </p:cNvSpPr>
          <p:nvPr>
            <p:ph idx="1"/>
          </p:nvPr>
        </p:nvSpPr>
        <p:spPr>
          <a:xfrm>
            <a:off x="984250" y="1600200"/>
            <a:ext cx="7131050" cy="4525963"/>
          </a:xfrm>
        </p:spPr>
        <p:txBody>
          <a:bodyPr/>
          <a:lstStyle/>
          <a:p>
            <a:pPr>
              <a:buClr>
                <a:srgbClr val="376092"/>
              </a:buClr>
            </a:pPr>
            <a:r>
              <a:rPr lang="en-GB" altLang="en-US" smtClean="0"/>
              <a:t>Specialized utility programs that make using the Internet &amp; Web safer and easier</a:t>
            </a:r>
          </a:p>
          <a:p>
            <a:pPr lvl="1"/>
            <a:r>
              <a:rPr lang="en-GB" altLang="en-US">
                <a:hlinkClick r:id="rId4" action="ppaction://hlinksldjump"/>
              </a:rPr>
              <a:t>Plug-Ins</a:t>
            </a:r>
            <a:endParaRPr lang="en-GB" altLang="en-US"/>
          </a:p>
          <a:p>
            <a:pPr lvl="1"/>
            <a:r>
              <a:rPr lang="en-GB" altLang="en-US">
                <a:hlinkClick r:id="rId5" action="ppaction://hlinksldjump"/>
              </a:rPr>
              <a:t>Filters</a:t>
            </a:r>
            <a:endParaRPr lang="en-GB" altLang="en-US"/>
          </a:p>
          <a:p>
            <a:pPr lvl="1"/>
            <a:r>
              <a:rPr lang="en-GB" altLang="en-US">
                <a:hlinkClick r:id="rId6" action="ppaction://hlinksldjump"/>
              </a:rPr>
              <a:t>File Transfer Utilities</a:t>
            </a:r>
            <a:endParaRPr lang="en-GB" altLang="en-US"/>
          </a:p>
          <a:p>
            <a:pPr lvl="1"/>
            <a:r>
              <a:rPr lang="en-GB" altLang="en-US">
                <a:hlinkClick r:id="rId7" action="ppaction://hlinksldjump"/>
              </a:rPr>
              <a:t>Internet Security</a:t>
            </a:r>
            <a:br>
              <a:rPr lang="en-GB" altLang="en-US">
                <a:hlinkClick r:id="rId7" action="ppaction://hlinksldjump"/>
              </a:rPr>
            </a:br>
            <a:r>
              <a:rPr lang="en-GB" altLang="en-US">
                <a:hlinkClick r:id="rId7" action="ppaction://hlinksldjump"/>
              </a:rPr>
              <a:t>Suites </a:t>
            </a:r>
            <a:endParaRPr lang="en-GB" altLang="en-US"/>
          </a:p>
        </p:txBody>
      </p:sp>
      <p:pic>
        <p:nvPicPr>
          <p:cNvPr id="71684" name="Picture 2" descr="C:\Users\lazouharis\Desktop\McGraw Hill Computing Essentials 2013\CE_2013_ArtFiles\ole16821_ch02\ole16821_0229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363" y="2624138"/>
            <a:ext cx="3894137" cy="326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tle 1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268288"/>
            <a:ext cx="8521700" cy="1158875"/>
          </a:xfrm>
        </p:spPr>
      </p:pic>
      <p:sp>
        <p:nvSpPr>
          <p:cNvPr id="73731" name="Text Box 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7772400" y="5761038"/>
            <a:ext cx="1285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 b="1">
                <a:solidFill>
                  <a:schemeClr val="tx2"/>
                </a:solidFill>
                <a:latin typeface="Arial" charset="0"/>
                <a:hlinkClick r:id="rId3" action="ppaction://hlinksldjump"/>
              </a:rPr>
              <a:t>Return</a:t>
            </a:r>
            <a:endParaRPr lang="en-US" altLang="en-US" sz="2000" b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73732" name="Content Placeholder 2"/>
          <p:cNvSpPr>
            <a:spLocks noGrp="1"/>
          </p:cNvSpPr>
          <p:nvPr>
            <p:ph idx="1"/>
          </p:nvPr>
        </p:nvSpPr>
        <p:spPr>
          <a:xfrm>
            <a:off x="1555750" y="1600200"/>
            <a:ext cx="7131050" cy="4525963"/>
          </a:xfrm>
        </p:spPr>
        <p:txBody>
          <a:bodyPr/>
          <a:lstStyle/>
          <a:p>
            <a:pPr>
              <a:buClr>
                <a:srgbClr val="376092"/>
              </a:buClr>
            </a:pPr>
            <a:r>
              <a:rPr altLang="en-US" smtClean="0"/>
              <a:t>Programs that automatically start and operate as part of you browser</a:t>
            </a:r>
          </a:p>
          <a:p>
            <a:pPr>
              <a:buClr>
                <a:srgbClr val="376092"/>
              </a:buClr>
            </a:pPr>
            <a:r>
              <a:rPr altLang="en-US" smtClean="0"/>
              <a:t>Provide an enhanced browsing experience by enabling special file formats and multimedia elements</a:t>
            </a:r>
          </a:p>
          <a:p>
            <a:pPr lvl="1"/>
            <a:r>
              <a:rPr altLang="en-US"/>
              <a:t>Acrobat Reader</a:t>
            </a:r>
          </a:p>
          <a:p>
            <a:pPr lvl="1"/>
            <a:r>
              <a:rPr altLang="en-US"/>
              <a:t>Flash</a:t>
            </a:r>
          </a:p>
          <a:p>
            <a:pPr lvl="1"/>
            <a:r>
              <a:rPr altLang="en-US"/>
              <a:t>QuickTime</a:t>
            </a:r>
          </a:p>
          <a:p>
            <a:pPr lvl="1"/>
            <a:r>
              <a:rPr altLang="en-US"/>
              <a:t>RealPlayer</a:t>
            </a:r>
          </a:p>
          <a:p>
            <a:pPr lvl="1"/>
            <a:r>
              <a:rPr altLang="en-US"/>
              <a:t>Silverlight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tle 1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268288"/>
            <a:ext cx="8521700" cy="1158875"/>
          </a:xfrm>
        </p:spPr>
      </p:pic>
      <p:sp>
        <p:nvSpPr>
          <p:cNvPr id="74755" name="Text Box 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7772400" y="5761038"/>
            <a:ext cx="1285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 b="1">
                <a:solidFill>
                  <a:schemeClr val="tx2"/>
                </a:solidFill>
                <a:latin typeface="Arial" charset="0"/>
                <a:hlinkClick r:id="rId3" action="ppaction://hlinksldjump"/>
              </a:rPr>
              <a:t>Return</a:t>
            </a:r>
            <a:endParaRPr lang="en-US" altLang="en-US" sz="2000" b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74756" name="Content Placeholder 2"/>
          <p:cNvSpPr>
            <a:spLocks noGrp="1"/>
          </p:cNvSpPr>
          <p:nvPr>
            <p:ph idx="1"/>
          </p:nvPr>
        </p:nvSpPr>
        <p:spPr>
          <a:xfrm>
            <a:off x="1555750" y="1600200"/>
            <a:ext cx="7131050" cy="4525963"/>
          </a:xfrm>
        </p:spPr>
        <p:txBody>
          <a:bodyPr/>
          <a:lstStyle/>
          <a:p>
            <a:pPr>
              <a:buClr>
                <a:srgbClr val="376092"/>
              </a:buClr>
            </a:pPr>
            <a:r>
              <a:rPr altLang="en-US" smtClean="0"/>
              <a:t>Programs that block access to selected sites and can set time limits</a:t>
            </a:r>
          </a:p>
          <a:p>
            <a:pPr>
              <a:buClr>
                <a:srgbClr val="376092"/>
              </a:buClr>
            </a:pPr>
            <a:r>
              <a:rPr altLang="en-US" smtClean="0"/>
              <a:t>Monitor total time spent on the Internet and at individual web sites</a:t>
            </a:r>
          </a:p>
          <a:p>
            <a:pPr lvl="1"/>
            <a:r>
              <a:rPr altLang="en-US"/>
              <a:t>CyberPatrol</a:t>
            </a:r>
          </a:p>
          <a:p>
            <a:pPr lvl="1"/>
            <a:r>
              <a:rPr altLang="en-US"/>
              <a:t>Cybersitter</a:t>
            </a:r>
          </a:p>
          <a:p>
            <a:pPr lvl="1"/>
            <a:r>
              <a:rPr altLang="en-US"/>
              <a:t>iProtectYou Pro Web Filter</a:t>
            </a:r>
          </a:p>
          <a:p>
            <a:pPr lvl="1"/>
            <a:r>
              <a:rPr altLang="en-US"/>
              <a:t>Net Nanny</a:t>
            </a:r>
          </a:p>
          <a:p>
            <a:pPr lvl="1"/>
            <a:r>
              <a:rPr altLang="en-US"/>
              <a:t>Safe Eyes Platinum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tle 1"/>
          <p:cNvPicPr>
            <a:picLocks noGrp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268288"/>
            <a:ext cx="8521700" cy="1158875"/>
          </a:xfrm>
        </p:spPr>
      </p:pic>
      <p:sp>
        <p:nvSpPr>
          <p:cNvPr id="75779" name="Text Box 4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7772400" y="5761038"/>
            <a:ext cx="1285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 b="1">
                <a:solidFill>
                  <a:schemeClr val="tx2"/>
                </a:solidFill>
                <a:latin typeface="Arial" charset="0"/>
                <a:hlinkClick r:id="rId4" action="ppaction://hlinksldjump"/>
              </a:rPr>
              <a:t>Return</a:t>
            </a:r>
            <a:endParaRPr lang="en-US" altLang="en-US" sz="2000" b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75780" name="Content Placeholder 2"/>
          <p:cNvSpPr>
            <a:spLocks noGrp="1"/>
          </p:cNvSpPr>
          <p:nvPr>
            <p:ph idx="1"/>
          </p:nvPr>
        </p:nvSpPr>
        <p:spPr>
          <a:xfrm>
            <a:off x="1555750" y="1600200"/>
            <a:ext cx="7131050" cy="4525963"/>
          </a:xfrm>
        </p:spPr>
        <p:txBody>
          <a:bodyPr/>
          <a:lstStyle/>
          <a:p>
            <a:pPr>
              <a:buClr>
                <a:srgbClr val="376092"/>
              </a:buClr>
            </a:pPr>
            <a:r>
              <a:rPr altLang="en-US" dirty="0" smtClean="0"/>
              <a:t>Programs that help you upload and download files to and from the Internet</a:t>
            </a:r>
          </a:p>
          <a:p>
            <a:pPr>
              <a:buClr>
                <a:srgbClr val="376092"/>
              </a:buClr>
            </a:pPr>
            <a:r>
              <a:rPr altLang="en-US" dirty="0" smtClean="0"/>
              <a:t>Three popular types of programs</a:t>
            </a:r>
          </a:p>
          <a:p>
            <a:pPr lvl="1"/>
            <a:r>
              <a:rPr altLang="en-US" dirty="0"/>
              <a:t>File transfer protocol (FTP) and secure file transfer protocol (SFTP)</a:t>
            </a:r>
          </a:p>
          <a:p>
            <a:pPr lvl="1"/>
            <a:r>
              <a:rPr altLang="en-US" dirty="0"/>
              <a:t>Web-based file transfer </a:t>
            </a:r>
            <a:r>
              <a:rPr altLang="en-US" dirty="0" smtClean="0"/>
              <a:t>services</a:t>
            </a:r>
          </a:p>
          <a:p>
            <a:pPr lvl="1"/>
            <a:r>
              <a:rPr lang="en-US" altLang="en-US" dirty="0" err="1" smtClean="0">
                <a:hlinkClick r:id="rId5"/>
              </a:rPr>
              <a:t>BitTorrent</a:t>
            </a:r>
            <a:endParaRPr altLang="en-US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tle 1"/>
          <p:cNvPicPr>
            <a:picLocks noGrp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268288"/>
            <a:ext cx="8521700" cy="1158875"/>
          </a:xfrm>
        </p:spPr>
      </p:pic>
      <p:pic>
        <p:nvPicPr>
          <p:cNvPr id="8" name="Diagram 7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13" y="1816100"/>
            <a:ext cx="6108700" cy="408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828" name="Text Box 4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7772400" y="5761038"/>
            <a:ext cx="1285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 b="1">
                <a:solidFill>
                  <a:schemeClr val="tx2"/>
                </a:solidFill>
                <a:latin typeface="Arial" charset="0"/>
                <a:hlinkClick r:id="rId5" action="ppaction://hlinksldjump"/>
              </a:rPr>
              <a:t>Return</a:t>
            </a:r>
            <a:endParaRPr lang="en-US" altLang="en-US" sz="2000" b="1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tle 1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268288"/>
            <a:ext cx="8521700" cy="1158875"/>
          </a:xfrm>
        </p:spPr>
      </p:pic>
      <p:sp>
        <p:nvSpPr>
          <p:cNvPr id="79874" name="Content Placeholder 2"/>
          <p:cNvSpPr>
            <a:spLocks noGrp="1"/>
          </p:cNvSpPr>
          <p:nvPr>
            <p:ph idx="1"/>
          </p:nvPr>
        </p:nvSpPr>
        <p:spPr>
          <a:xfrm>
            <a:off x="755650" y="1314450"/>
            <a:ext cx="7131050" cy="4525963"/>
          </a:xfrm>
        </p:spPr>
        <p:txBody>
          <a:bodyPr/>
          <a:lstStyle/>
          <a:p>
            <a:pPr>
              <a:buClr>
                <a:srgbClr val="376092"/>
              </a:buClr>
            </a:pPr>
            <a:r>
              <a:rPr altLang="en-US" dirty="0" smtClean="0"/>
              <a:t>Develop and maintain websites and resources</a:t>
            </a:r>
          </a:p>
          <a:p>
            <a:pPr>
              <a:buClr>
                <a:srgbClr val="376092"/>
              </a:buClr>
            </a:pPr>
            <a:r>
              <a:rPr altLang="en-US" dirty="0" smtClean="0"/>
              <a:t>Backup of company website</a:t>
            </a:r>
          </a:p>
          <a:p>
            <a:pPr>
              <a:buClr>
                <a:srgbClr val="376092"/>
              </a:buClr>
            </a:pPr>
            <a:r>
              <a:rPr altLang="en-US" dirty="0" smtClean="0"/>
              <a:t>Update and develop new resources</a:t>
            </a:r>
          </a:p>
          <a:p>
            <a:pPr>
              <a:buClr>
                <a:srgbClr val="376092"/>
              </a:buClr>
            </a:pPr>
            <a:r>
              <a:rPr altLang="en-US" dirty="0" smtClean="0"/>
              <a:t>Work with the marketing </a:t>
            </a:r>
            <a:br>
              <a:rPr altLang="en-US" dirty="0" smtClean="0"/>
            </a:br>
            <a:r>
              <a:rPr altLang="en-US" dirty="0" smtClean="0"/>
              <a:t>department to increase site</a:t>
            </a:r>
            <a:br>
              <a:rPr altLang="en-US" dirty="0" smtClean="0"/>
            </a:br>
            <a:r>
              <a:rPr altLang="en-US" dirty="0" smtClean="0"/>
              <a:t>traffic and monitor the flow</a:t>
            </a:r>
            <a:br>
              <a:rPr altLang="en-US" dirty="0" smtClean="0"/>
            </a:br>
            <a:r>
              <a:rPr altLang="en-US" dirty="0" smtClean="0"/>
              <a:t>of customer </a:t>
            </a:r>
            <a:r>
              <a:rPr altLang="en-US" dirty="0" smtClean="0"/>
              <a:t>interactions</a:t>
            </a:r>
          </a:p>
          <a:p>
            <a:pPr>
              <a:buClr>
                <a:srgbClr val="376092"/>
              </a:buClr>
            </a:pPr>
            <a:r>
              <a:rPr lang="en-MY" altLang="en-US" dirty="0" smtClean="0">
                <a:hlinkClick r:id="rId3"/>
              </a:rPr>
              <a:t>Malaysia Demand</a:t>
            </a:r>
            <a:endParaRPr lang="en-MY" altLang="en-US" dirty="0" smtClean="0"/>
          </a:p>
          <a:p>
            <a:pPr>
              <a:buClr>
                <a:srgbClr val="376092"/>
              </a:buClr>
            </a:pPr>
            <a:r>
              <a:rPr lang="en-MY" dirty="0"/>
              <a:t>Web Developer </a:t>
            </a:r>
            <a:r>
              <a:rPr lang="en-MY" dirty="0"/>
              <a:t>(</a:t>
            </a:r>
            <a:r>
              <a:rPr lang="en-MY" dirty="0" smtClean="0"/>
              <a:t>RM </a:t>
            </a:r>
            <a:r>
              <a:rPr lang="en-MY" dirty="0"/>
              <a:t>40,600 per </a:t>
            </a:r>
            <a:r>
              <a:rPr lang="en-MY" dirty="0" smtClean="0"/>
              <a:t>year)</a:t>
            </a:r>
          </a:p>
          <a:p>
            <a:pPr>
              <a:buClr>
                <a:srgbClr val="376092"/>
              </a:buClr>
            </a:pPr>
            <a:r>
              <a:rPr lang="en-MY" altLang="en-US" dirty="0" smtClean="0">
                <a:hlinkClick r:id="rId4"/>
              </a:rPr>
              <a:t>Malaysia - Web master</a:t>
            </a:r>
            <a:endParaRPr altLang="en-US" dirty="0" smtClean="0"/>
          </a:p>
          <a:p>
            <a:pPr>
              <a:buClr>
                <a:srgbClr val="376092"/>
              </a:buClr>
            </a:pPr>
            <a:endParaRPr altLang="en-US" dirty="0" smtClean="0"/>
          </a:p>
        </p:txBody>
      </p:sp>
      <p:pic>
        <p:nvPicPr>
          <p:cNvPr id="79876" name="Picture 5" descr="C:\Users\Glen\Documents\McGraw-Hill\OLeary-CE2012\ART\ole16805_ch02\ole16805_cut0201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666" y="2263246"/>
            <a:ext cx="2011363" cy="2799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tle 1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-17463"/>
            <a:ext cx="8521700" cy="1158876"/>
          </a:xfr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8600" y="1285875"/>
            <a:ext cx="7131050" cy="4525963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tabLst>
                <a:tab pos="274320" algn="l"/>
              </a:tabLst>
              <a:defRPr/>
            </a:pPr>
            <a:r>
              <a:rPr dirty="0" smtClean="0"/>
              <a:t>The Internet is often referred to as the Information Superhighway because it connects millions of people across the globe.</a:t>
            </a:r>
          </a:p>
          <a:p>
            <a:pPr fontAlgn="auto">
              <a:spcAft>
                <a:spcPts val="0"/>
              </a:spcAft>
              <a:tabLst>
                <a:tab pos="274320" algn="l"/>
              </a:tabLst>
              <a:defRPr/>
            </a:pPr>
            <a:r>
              <a:rPr dirty="0" smtClean="0"/>
              <a:t>Unlike a typical highway, the Internet moves ideas, data, and information through networks.</a:t>
            </a:r>
          </a:p>
          <a:p>
            <a:pPr fontAlgn="auto">
              <a:spcAft>
                <a:spcPts val="0"/>
              </a:spcAft>
              <a:tabLst>
                <a:tab pos="274320" algn="l"/>
              </a:tabLst>
              <a:defRPr/>
            </a:pPr>
            <a:r>
              <a:rPr dirty="0" smtClean="0"/>
              <a:t>The Web provides an easy-to-use, intuitive multimedia interface to connect to the Internet.</a:t>
            </a:r>
          </a:p>
          <a:p>
            <a:pPr fontAlgn="auto">
              <a:spcAft>
                <a:spcPts val="0"/>
              </a:spcAft>
              <a:tabLst>
                <a:tab pos="274320" algn="l"/>
              </a:tabLst>
              <a:defRPr/>
            </a:pPr>
            <a:r>
              <a:rPr dirty="0" smtClean="0"/>
              <a:t>Competent end users need to be aware of the resources available on the Internet and the Web.</a:t>
            </a:r>
          </a:p>
          <a:p>
            <a:pPr fontAlgn="auto">
              <a:spcAft>
                <a:spcPts val="0"/>
              </a:spcAft>
              <a:tabLst>
                <a:tab pos="274320" algn="l"/>
              </a:tabLst>
              <a:defRPr/>
            </a:pPr>
            <a:endParaRPr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tle 1"/>
          <p:cNvPicPr>
            <a:picLocks noGrp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8" y="82550"/>
            <a:ext cx="8491537" cy="1311275"/>
          </a:xfrm>
        </p:spPr>
      </p:pic>
      <p:sp>
        <p:nvSpPr>
          <p:cNvPr id="80898" name="Content Placeholder 2"/>
          <p:cNvSpPr>
            <a:spLocks noGrp="1"/>
          </p:cNvSpPr>
          <p:nvPr>
            <p:ph idx="1"/>
          </p:nvPr>
        </p:nvSpPr>
        <p:spPr>
          <a:xfrm>
            <a:off x="755650" y="1285875"/>
            <a:ext cx="7131050" cy="4525963"/>
          </a:xfrm>
        </p:spPr>
        <p:txBody>
          <a:bodyPr/>
          <a:lstStyle/>
          <a:p>
            <a:pPr>
              <a:buClr>
                <a:srgbClr val="376092"/>
              </a:buClr>
            </a:pPr>
            <a:r>
              <a:rPr lang="en-GB" altLang="en-US" smtClean="0"/>
              <a:t>“Smart” appliances in homes will have their own Web page</a:t>
            </a:r>
          </a:p>
          <a:p>
            <a:pPr>
              <a:buClr>
                <a:srgbClr val="376092"/>
              </a:buClr>
            </a:pPr>
            <a:r>
              <a:rPr lang="en-GB" altLang="en-US" smtClean="0"/>
              <a:t>Refrigerators know what food they contain </a:t>
            </a:r>
          </a:p>
          <a:p>
            <a:pPr>
              <a:buClr>
                <a:srgbClr val="376092"/>
              </a:buClr>
            </a:pPr>
            <a:r>
              <a:rPr lang="en-GB" altLang="en-US" smtClean="0"/>
              <a:t>Appliance could send an e-mail list to the grocery store for restocking</a:t>
            </a:r>
          </a:p>
          <a:p>
            <a:pPr>
              <a:buClr>
                <a:srgbClr val="376092"/>
              </a:buClr>
            </a:pPr>
            <a:r>
              <a:rPr lang="en-GB" altLang="en-US" smtClean="0"/>
              <a:t>Downsides? </a:t>
            </a:r>
          </a:p>
          <a:p>
            <a:pPr>
              <a:buClr>
                <a:srgbClr val="376092"/>
              </a:buClr>
            </a:pPr>
            <a:endParaRPr altLang="en-US" smtClean="0"/>
          </a:p>
        </p:txBody>
      </p:sp>
      <p:pic>
        <p:nvPicPr>
          <p:cNvPr id="80900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725" y="4164013"/>
            <a:ext cx="3475038" cy="231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9" name="Rectangle 4"/>
          <p:cNvPicPr>
            <a:picLocks noGrp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268288"/>
            <a:ext cx="8521700" cy="1158875"/>
          </a:xfrm>
        </p:spPr>
      </p:pic>
      <p:sp>
        <p:nvSpPr>
          <p:cNvPr id="204802" name="Rectangle 2"/>
          <p:cNvSpPr>
            <a:spLocks noGrp="1" noChangeArrowheads="1"/>
          </p:cNvSpPr>
          <p:nvPr>
            <p:ph idx="1"/>
          </p:nvPr>
        </p:nvSpPr>
        <p:spPr>
          <a:xfrm>
            <a:off x="1555750" y="1600200"/>
            <a:ext cx="7131050" cy="4525963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tabLst>
                <a:tab pos="274320" algn="l"/>
              </a:tabLst>
              <a:defRPr/>
            </a:pPr>
            <a:r>
              <a:rPr dirty="0" smtClean="0"/>
              <a:t>Discuss the Internet, including its origins and most common uses. What activities have you participated in? Which one do you think is the most popular?</a:t>
            </a:r>
          </a:p>
          <a:p>
            <a:pPr fontAlgn="auto">
              <a:spcAft>
                <a:spcPts val="0"/>
              </a:spcAft>
              <a:tabLst>
                <a:tab pos="274320" algn="l"/>
              </a:tabLst>
              <a:defRPr/>
            </a:pPr>
            <a:endParaRPr dirty="0" smtClean="0"/>
          </a:p>
          <a:p>
            <a:pPr fontAlgn="auto">
              <a:spcAft>
                <a:spcPts val="0"/>
              </a:spcAft>
              <a:tabLst>
                <a:tab pos="274320" algn="l"/>
              </a:tabLst>
              <a:defRPr/>
            </a:pPr>
            <a:r>
              <a:rPr dirty="0" smtClean="0"/>
              <a:t>Describe how to access the Internet.  What are the providers?  Define browsers and discuss URLs, HTML, JavaScript, Applets, and mobile browsers.</a:t>
            </a:r>
            <a:endParaRPr lang="en-GB" dirty="0" smtClean="0"/>
          </a:p>
          <a:p>
            <a:pPr fontAlgn="auto">
              <a:spcAft>
                <a:spcPts val="0"/>
              </a:spcAft>
              <a:tabLst>
                <a:tab pos="274320" algn="l"/>
              </a:tabLst>
              <a:defRPr/>
            </a:pPr>
            <a:endParaRPr lang="en-GB" dirty="0" smtClean="0"/>
          </a:p>
          <a:p>
            <a:pPr fontAlgn="auto">
              <a:spcAft>
                <a:spcPts val="0"/>
              </a:spcAft>
              <a:tabLst>
                <a:tab pos="274320" algn="l"/>
              </a:tabLst>
              <a:defRPr/>
            </a:pPr>
            <a:r>
              <a:rPr dirty="0" smtClean="0"/>
              <a:t>Discuss Internet communications, including </a:t>
            </a:r>
            <a:br>
              <a:rPr dirty="0" smtClean="0"/>
            </a:br>
            <a:r>
              <a:rPr dirty="0" smtClean="0"/>
              <a:t>e-mail, instant messaging, social networking, blogs, microblogs, Webcasts, podcasts, and wikis.</a:t>
            </a:r>
            <a:endParaRPr lang="en-GB" dirty="0" smtClean="0"/>
          </a:p>
          <a:p>
            <a:pPr fontAlgn="auto">
              <a:spcAft>
                <a:spcPts val="0"/>
              </a:spcAft>
              <a:tabLst>
                <a:tab pos="274320" algn="l"/>
              </a:tabLst>
              <a:defRPr/>
            </a:pPr>
            <a:endParaRPr lang="en-GB" dirty="0" smtClean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48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48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02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3" name="Rectangle 4"/>
          <p:cNvPicPr>
            <a:picLocks noGrp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268288"/>
            <a:ext cx="8521700" cy="1158875"/>
          </a:xfrm>
        </p:spPr>
      </p:pic>
      <p:sp>
        <p:nvSpPr>
          <p:cNvPr id="206850" name="Rectangle 2"/>
          <p:cNvSpPr>
            <a:spLocks noGrp="1" noChangeArrowheads="1"/>
          </p:cNvSpPr>
          <p:nvPr>
            <p:ph idx="1"/>
          </p:nvPr>
        </p:nvSpPr>
        <p:spPr>
          <a:xfrm>
            <a:off x="1555750" y="1600200"/>
            <a:ext cx="7131050" cy="4525963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tabLst>
                <a:tab pos="274320" algn="l"/>
              </a:tabLst>
              <a:defRPr/>
            </a:pPr>
            <a:r>
              <a:rPr dirty="0" smtClean="0"/>
              <a:t>Define search tools including search services.  Discuss search engines, Web directories, metasearch engines, specialized search engines.  Describe how to evaluate the content of a web site.</a:t>
            </a: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tabLst>
                <a:tab pos="274320" algn="l"/>
              </a:tabLst>
              <a:defRPr/>
            </a:pPr>
            <a:endParaRPr lang="en-GB" dirty="0" smtClean="0"/>
          </a:p>
          <a:p>
            <a:pPr fontAlgn="auto">
              <a:spcAft>
                <a:spcPts val="0"/>
              </a:spcAft>
              <a:tabLst>
                <a:tab pos="274320" algn="l"/>
              </a:tabLst>
              <a:defRPr/>
            </a:pPr>
            <a:r>
              <a:rPr dirty="0" smtClean="0"/>
              <a:t>Describe electronic commerce, including </a:t>
            </a:r>
            <a:br>
              <a:rPr dirty="0" smtClean="0"/>
            </a:br>
            <a:r>
              <a:rPr dirty="0" smtClean="0"/>
              <a:t>business-to-consumer, consumer-to-consumer, and business-to-business e-commerce</a:t>
            </a:r>
            <a:r>
              <a:rPr lang="en-GB" dirty="0" smtClean="0"/>
              <a:t>., and security.</a:t>
            </a:r>
          </a:p>
          <a:p>
            <a:pPr fontAlgn="auto">
              <a:spcAft>
                <a:spcPts val="0"/>
              </a:spcAft>
              <a:tabLst>
                <a:tab pos="274320" algn="l"/>
              </a:tabLst>
              <a:defRPr/>
            </a:pPr>
            <a:endParaRPr lang="en-GB" dirty="0" smtClean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6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68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0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tle 1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268288"/>
            <a:ext cx="8521700" cy="1158875"/>
          </a:xfr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5750" y="1600200"/>
            <a:ext cx="7131050" cy="4525963"/>
          </a:xfrm>
        </p:spPr>
        <p:txBody>
          <a:bodyPr/>
          <a:lstStyle/>
          <a:p>
            <a:pPr>
              <a:buClr>
                <a:srgbClr val="376092"/>
              </a:buClr>
            </a:pPr>
            <a:r>
              <a:rPr altLang="en-US" smtClean="0"/>
              <a:t>What is cloud computing? Describe the three basic components of cloud computing.</a:t>
            </a:r>
          </a:p>
          <a:p>
            <a:pPr>
              <a:buClr>
                <a:srgbClr val="376092"/>
              </a:buClr>
            </a:pPr>
            <a:endParaRPr altLang="en-US" smtClean="0"/>
          </a:p>
          <a:p>
            <a:pPr>
              <a:buClr>
                <a:srgbClr val="376092"/>
              </a:buClr>
            </a:pPr>
            <a:r>
              <a:rPr altLang="en-US" smtClean="0"/>
              <a:t>What are Web utilities?  Discuss plug-ins, filters, file transfer utilities, and Internet security suites</a:t>
            </a:r>
            <a:endParaRPr lang="en-GB" altLang="en-US" smtClean="0"/>
          </a:p>
          <a:p>
            <a:pPr>
              <a:buClr>
                <a:srgbClr val="376092"/>
              </a:buClr>
            </a:pPr>
            <a:endParaRPr altLang="en-US" smtClean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tle 1"/>
          <p:cNvPicPr>
            <a:picLocks noGrp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268288"/>
            <a:ext cx="8521700" cy="1158875"/>
          </a:xfrm>
        </p:spPr>
      </p:pic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1555750" y="1600200"/>
            <a:ext cx="7131050" cy="4525963"/>
          </a:xfrm>
        </p:spPr>
        <p:txBody>
          <a:bodyPr/>
          <a:lstStyle/>
          <a:p>
            <a:pPr>
              <a:buClr>
                <a:srgbClr val="376092"/>
              </a:buClr>
            </a:pPr>
            <a:r>
              <a:rPr lang="en-GB" altLang="en-US" smtClean="0"/>
              <a:t>The Internet is the largest global network, connecting smaller networks worldwide</a:t>
            </a:r>
          </a:p>
          <a:p>
            <a:pPr>
              <a:buClr>
                <a:srgbClr val="376092"/>
              </a:buClr>
            </a:pPr>
            <a:r>
              <a:rPr lang="en-GB" altLang="en-US" smtClean="0"/>
              <a:t>The Internet was launched in 1969 </a:t>
            </a:r>
          </a:p>
          <a:p>
            <a:pPr lvl="1"/>
            <a:r>
              <a:rPr lang="en-GB" altLang="en-US"/>
              <a:t>National computer network </a:t>
            </a:r>
          </a:p>
          <a:p>
            <a:pPr lvl="1"/>
            <a:r>
              <a:rPr lang="en-GB" altLang="en-US"/>
              <a:t>US funded project called </a:t>
            </a:r>
            <a:r>
              <a:rPr lang="en-GB" altLang="en-US">
                <a:solidFill>
                  <a:schemeClr val="accent1"/>
                </a:solidFill>
              </a:rPr>
              <a:t>ARPANET </a:t>
            </a:r>
          </a:p>
          <a:p>
            <a:pPr>
              <a:buClr>
                <a:srgbClr val="376092"/>
              </a:buClr>
            </a:pPr>
            <a:r>
              <a:rPr lang="en-GB" altLang="en-US" smtClean="0"/>
              <a:t>The World Wide Web or WWW  was introduced in 1991 at </a:t>
            </a:r>
            <a:r>
              <a:rPr lang="en-GB" altLang="en-US" smtClean="0">
                <a:solidFill>
                  <a:schemeClr val="accent1"/>
                </a:solidFill>
              </a:rPr>
              <a:t>CERN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tle 1"/>
          <p:cNvPicPr>
            <a:picLocks noGrp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268288"/>
            <a:ext cx="8521700" cy="1158875"/>
          </a:xfrm>
        </p:spPr>
      </p:pic>
      <p:sp>
        <p:nvSpPr>
          <p:cNvPr id="17410" name="Content Placeholder 10"/>
          <p:cNvSpPr>
            <a:spLocks noGrp="1"/>
          </p:cNvSpPr>
          <p:nvPr>
            <p:ph idx="1"/>
          </p:nvPr>
        </p:nvSpPr>
        <p:spPr>
          <a:xfrm>
            <a:off x="1555750" y="1600200"/>
            <a:ext cx="7131050" cy="4525963"/>
          </a:xfrm>
        </p:spPr>
        <p:txBody>
          <a:bodyPr/>
          <a:lstStyle/>
          <a:p>
            <a:pPr>
              <a:buClr>
                <a:srgbClr val="376092"/>
              </a:buClr>
            </a:pPr>
            <a:r>
              <a:rPr lang="en-GB" altLang="en-US" smtClean="0"/>
              <a:t>Communicating </a:t>
            </a:r>
          </a:p>
          <a:p>
            <a:pPr lvl="1"/>
            <a:r>
              <a:rPr lang="en-GB" altLang="en-US">
                <a:solidFill>
                  <a:schemeClr val="accent1"/>
                </a:solidFill>
              </a:rPr>
              <a:t>e-mail</a:t>
            </a:r>
          </a:p>
          <a:p>
            <a:pPr lvl="1"/>
            <a:r>
              <a:rPr lang="en-GB" altLang="en-US"/>
              <a:t>Discussions </a:t>
            </a:r>
          </a:p>
          <a:p>
            <a:pPr>
              <a:buClr>
                <a:srgbClr val="376092"/>
              </a:buClr>
            </a:pPr>
            <a:r>
              <a:rPr lang="en-GB" altLang="en-US" smtClean="0">
                <a:solidFill>
                  <a:schemeClr val="accent1"/>
                </a:solidFill>
              </a:rPr>
              <a:t>Online Shopping</a:t>
            </a:r>
          </a:p>
          <a:p>
            <a:pPr>
              <a:buClr>
                <a:srgbClr val="376092"/>
              </a:buClr>
            </a:pPr>
            <a:r>
              <a:rPr lang="en-GB" altLang="en-US" smtClean="0"/>
              <a:t>Searching</a:t>
            </a:r>
          </a:p>
          <a:p>
            <a:pPr lvl="1"/>
            <a:r>
              <a:rPr lang="en-GB" altLang="en-US"/>
              <a:t>Virtual libraries</a:t>
            </a:r>
          </a:p>
          <a:p>
            <a:pPr>
              <a:buClr>
                <a:srgbClr val="376092"/>
              </a:buClr>
            </a:pPr>
            <a:r>
              <a:rPr lang="en-GB" altLang="en-US" smtClean="0"/>
              <a:t>Education or </a:t>
            </a:r>
            <a:br>
              <a:rPr lang="en-GB" altLang="en-US" smtClean="0"/>
            </a:br>
            <a:r>
              <a:rPr lang="en-GB" altLang="en-US" smtClean="0">
                <a:solidFill>
                  <a:schemeClr val="accent1"/>
                </a:solidFill>
              </a:rPr>
              <a:t>e-learning</a:t>
            </a:r>
            <a:r>
              <a:rPr lang="en-GB" altLang="en-US" smtClean="0"/>
              <a:t> </a:t>
            </a:r>
          </a:p>
          <a:p>
            <a:pPr>
              <a:buClr>
                <a:srgbClr val="376092"/>
              </a:buClr>
            </a:pPr>
            <a:r>
              <a:rPr lang="en-GB" altLang="en-US" smtClean="0"/>
              <a:t>Entertainment</a:t>
            </a:r>
          </a:p>
          <a:p>
            <a:pPr>
              <a:buClr>
                <a:srgbClr val="376092"/>
              </a:buClr>
            </a:pPr>
            <a:endParaRPr altLang="en-US" smtClean="0"/>
          </a:p>
        </p:txBody>
      </p:sp>
      <p:pic>
        <p:nvPicPr>
          <p:cNvPr id="17412" name="Picture 2" descr="C:\Users\lazouharis\Desktop\McGraw Hill Computing Essentials 2013\CE_2013_ArtFiles\ole16821_ch02\ole16821_02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825" y="2181225"/>
            <a:ext cx="4387850" cy="353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tle 1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8" y="139700"/>
            <a:ext cx="8491537" cy="1311275"/>
          </a:xfrm>
        </p:spPr>
      </p:pic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1555750" y="1600200"/>
            <a:ext cx="7131050" cy="4525963"/>
          </a:xfrm>
        </p:spPr>
        <p:txBody>
          <a:bodyPr/>
          <a:lstStyle/>
          <a:p>
            <a:pPr>
              <a:buClr>
                <a:srgbClr val="376092"/>
              </a:buClr>
            </a:pPr>
            <a:r>
              <a:rPr altLang="en-US" smtClean="0"/>
              <a:t>Use the Internet to locate and play movies and television shows</a:t>
            </a:r>
          </a:p>
          <a:p>
            <a:pPr>
              <a:buClr>
                <a:srgbClr val="376092"/>
              </a:buClr>
            </a:pPr>
            <a:r>
              <a:rPr altLang="en-US" smtClean="0"/>
              <a:t>Transfer video to a digital media player</a:t>
            </a:r>
          </a:p>
        </p:txBody>
      </p:sp>
      <p:pic>
        <p:nvPicPr>
          <p:cNvPr id="19460" name="Picture 2" descr="C:\Users\Zouharis\Documents\Laurie\McGraw Hill Computing Essentials 2013\CE_2013_ArtFiles\ole16821_ch02\ole16821_un02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463" y="3216275"/>
            <a:ext cx="4468812" cy="305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tle 1"/>
          <p:cNvPicPr>
            <a:picLocks noGrp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268288"/>
            <a:ext cx="8521700" cy="1158875"/>
          </a:xfrm>
        </p:spPr>
      </p:pic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1555750" y="1600200"/>
            <a:ext cx="7131050" cy="4525963"/>
          </a:xfrm>
        </p:spPr>
        <p:txBody>
          <a:bodyPr/>
          <a:lstStyle/>
          <a:p>
            <a:pPr>
              <a:buClr>
                <a:srgbClr val="376092"/>
              </a:buClr>
            </a:pPr>
            <a:r>
              <a:rPr lang="en-GB" altLang="en-US" smtClean="0"/>
              <a:t>Common way to access the Internet is through a Commercial Internet Service Provider (ISP)</a:t>
            </a:r>
            <a:endParaRPr altLang="en-US" smtClean="0"/>
          </a:p>
          <a:p>
            <a:pPr lvl="1"/>
            <a:r>
              <a:rPr lang="en-GB" altLang="en-US"/>
              <a:t>Provide a connection for individuals to access the Internet</a:t>
            </a:r>
            <a:endParaRPr altLang="en-US"/>
          </a:p>
          <a:p>
            <a:pPr lvl="1"/>
            <a:r>
              <a:rPr lang="en-GB" altLang="en-US"/>
              <a:t>Use telephone lines, cable, and/or wireless connections</a:t>
            </a:r>
            <a:endParaRPr altLang="en-US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tle 1"/>
          <p:cNvPicPr>
            <a:picLocks noGrp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268288"/>
            <a:ext cx="8521700" cy="1158875"/>
          </a:xfr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1388" y="1400175"/>
            <a:ext cx="7131050" cy="4525963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tabLst>
                <a:tab pos="274320" algn="l"/>
              </a:tabLst>
              <a:defRPr/>
            </a:pPr>
            <a:r>
              <a:rPr lang="en-GB" dirty="0" smtClean="0"/>
              <a:t>Programs that provide access to Web resources</a:t>
            </a:r>
          </a:p>
          <a:p>
            <a:pPr fontAlgn="auto">
              <a:spcAft>
                <a:spcPts val="0"/>
              </a:spcAft>
              <a:tabLst>
                <a:tab pos="274320" algn="l"/>
              </a:tabLst>
              <a:defRPr/>
            </a:pPr>
            <a:r>
              <a:rPr lang="en-GB" dirty="0" smtClean="0"/>
              <a:t>Allow you to </a:t>
            </a:r>
            <a:r>
              <a:rPr lang="en-GB" dirty="0" smtClean="0">
                <a:solidFill>
                  <a:schemeClr val="accent1"/>
                </a:solidFill>
              </a:rPr>
              <a:t>surf</a:t>
            </a:r>
            <a:r>
              <a:rPr lang="en-GB" dirty="0" smtClean="0"/>
              <a:t> the Internet </a:t>
            </a:r>
          </a:p>
          <a:p>
            <a:pPr fontAlgn="auto">
              <a:spcAft>
                <a:spcPts val="0"/>
              </a:spcAft>
              <a:tabLst>
                <a:tab pos="274320" algn="l"/>
              </a:tabLst>
              <a:defRPr/>
            </a:pPr>
            <a:r>
              <a:rPr lang="en-GB" dirty="0" smtClean="0"/>
              <a:t>Popular Web </a:t>
            </a:r>
            <a:r>
              <a:rPr lang="en-GB" dirty="0" smtClean="0">
                <a:solidFill>
                  <a:schemeClr val="accent1"/>
                </a:solidFill>
              </a:rPr>
              <a:t>browsers</a:t>
            </a:r>
            <a:r>
              <a:rPr lang="en-GB" dirty="0" smtClean="0"/>
              <a:t> include:</a:t>
            </a:r>
          </a:p>
          <a:p>
            <a:pPr lvl="1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tabLst>
                <a:tab pos="274320" algn="l"/>
              </a:tabLst>
              <a:defRPr/>
            </a:pPr>
            <a:r>
              <a:rPr lang="en-GB"/>
              <a:t>Mozilla Firefox</a:t>
            </a:r>
          </a:p>
          <a:p>
            <a:pPr lvl="1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tabLst>
                <a:tab pos="274320" algn="l"/>
              </a:tabLst>
              <a:defRPr/>
            </a:pPr>
            <a:r>
              <a:rPr lang="en-GB"/>
              <a:t>Apple Safari</a:t>
            </a:r>
          </a:p>
          <a:p>
            <a:pPr lvl="1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tabLst>
                <a:tab pos="274320" algn="l"/>
              </a:tabLst>
              <a:defRPr/>
            </a:pPr>
            <a:r>
              <a:rPr lang="en-GB"/>
              <a:t>Microsoft Internet Explorer</a:t>
            </a:r>
          </a:p>
          <a:p>
            <a:pPr lvl="1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tabLst>
                <a:tab pos="274320" algn="l"/>
              </a:tabLst>
              <a:defRPr/>
            </a:pPr>
            <a:r>
              <a:rPr lang="en-GB"/>
              <a:t>Google Chrome</a:t>
            </a:r>
          </a:p>
          <a:p>
            <a:pPr fontAlgn="auto">
              <a:spcAft>
                <a:spcPts val="0"/>
              </a:spcAft>
              <a:tabLst>
                <a:tab pos="274320" algn="l"/>
              </a:tabLst>
              <a:defRPr/>
            </a:pPr>
            <a:r>
              <a:rPr lang="en-GB" dirty="0" smtClean="0">
                <a:solidFill>
                  <a:schemeClr val="accent1"/>
                </a:solidFill>
              </a:rPr>
              <a:t>Address</a:t>
            </a:r>
            <a:r>
              <a:rPr lang="en-GB" dirty="0" smtClean="0"/>
              <a:t> or location of the</a:t>
            </a:r>
            <a:br>
              <a:rPr lang="en-GB" dirty="0" smtClean="0"/>
            </a:br>
            <a:r>
              <a:rPr lang="en-GB" dirty="0" smtClean="0"/>
              <a:t>resource must be specified</a:t>
            </a:r>
          </a:p>
          <a:p>
            <a:pPr lvl="1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tabLst>
                <a:tab pos="274320" algn="l"/>
              </a:tabLst>
              <a:defRPr/>
            </a:pPr>
            <a:r>
              <a:rPr lang="en-GB">
                <a:solidFill>
                  <a:schemeClr val="accent1"/>
                </a:solidFill>
              </a:rPr>
              <a:t>URL</a:t>
            </a:r>
          </a:p>
          <a:p>
            <a:pPr fontAlgn="auto">
              <a:spcAft>
                <a:spcPts val="0"/>
              </a:spcAft>
              <a:tabLst>
                <a:tab pos="274320" algn="l"/>
              </a:tabLst>
              <a:defRPr/>
            </a:pPr>
            <a:endParaRPr dirty="0"/>
          </a:p>
        </p:txBody>
      </p:sp>
      <p:pic>
        <p:nvPicPr>
          <p:cNvPr id="22532" name="Picture 2" descr="C:\Users\lazouharis\Desktop\McGraw Hill Computing Essentials 2013\CE_2013_ArtFiles\ole16821_ch02\ole16821_p020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038" y="3282950"/>
            <a:ext cx="329247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puting Essentials 2013 Template">
  <a:themeElements>
    <a:clrScheme name="Custom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F497D"/>
      </a:hlink>
      <a:folHlink>
        <a:srgbClr val="17365D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Computing Essentials 2013 Template</Template>
  <TotalTime>426</TotalTime>
  <Words>3163</Words>
  <Application>Microsoft Office PowerPoint</Application>
  <PresentationFormat>On-screen Show (4:3)</PresentationFormat>
  <Paragraphs>424</Paragraphs>
  <Slides>43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0" baseType="lpstr">
      <vt:lpstr>Arial</vt:lpstr>
      <vt:lpstr>Calibri</vt:lpstr>
      <vt:lpstr>Corbel</vt:lpstr>
      <vt:lpstr>Times New Roman</vt:lpstr>
      <vt:lpstr>Tw Cen MT</vt:lpstr>
      <vt:lpstr>Wingdings</vt:lpstr>
      <vt:lpstr>Computing Essentials 2013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Technology, the Internet, and You</dc:title>
  <dc:creator>Zouharis</dc:creator>
  <cp:lastModifiedBy>USER</cp:lastModifiedBy>
  <cp:revision>130</cp:revision>
  <dcterms:created xsi:type="dcterms:W3CDTF">2011-10-21T13:44:45Z</dcterms:created>
  <dcterms:modified xsi:type="dcterms:W3CDTF">2018-09-16T21:38:48Z</dcterms:modified>
</cp:coreProperties>
</file>