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0"/>
  </p:notesMasterIdLst>
  <p:sldIdLst>
    <p:sldId id="256" r:id="rId3"/>
    <p:sldId id="257" r:id="rId4"/>
    <p:sldId id="258" r:id="rId5"/>
    <p:sldId id="259" r:id="rId6"/>
    <p:sldId id="260" r:id="rId7"/>
    <p:sldId id="261" r:id="rId8"/>
    <p:sldId id="262" r:id="rId9"/>
    <p:sldId id="263" r:id="rId11"/>
    <p:sldId id="264" r:id="rId12"/>
    <p:sldId id="265" r:id="rId13"/>
    <p:sldId id="266" r:id="rId14"/>
    <p:sldId id="267" r:id="rId15"/>
    <p:sldId id="268" r:id="rId16"/>
    <p:sldId id="269" r:id="rId17"/>
    <p:sldId id="270" r:id="rId18"/>
    <p:sldId id="273" r:id="rId19"/>
    <p:sldId id="271" r:id="rId20"/>
    <p:sldId id="272" r:id="rId21"/>
    <p:sldId id="274"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30E3E"/>
    <a:srgbClr val="4472C4"/>
    <a:srgbClr val="E2A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80" d="100"/>
          <a:sy n="80" d="100"/>
        </p:scale>
        <p:origin x="102" y="6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CB005FD-FC8B-4FF4-955B-7EA50B8B0663}" type="datetimeFigureOut">
              <a:rPr lang="en-MY"/>
            </a:fld>
            <a:endParaRPr lang="en-MY"/>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MY"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MY"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7D76A01-9653-4E88-A0A9-E9EA91B8AD2B}" type="slidenum">
              <a:rPr lang="en-MY"/>
            </a:fld>
            <a:endParaRPr lang="en-MY"/>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D76A01-9653-4E88-A0A9-E9EA91B8AD2B}" type="slidenum">
              <a:rPr lang="en-MY" smtClean="0"/>
            </a:fld>
            <a:endParaRPr lang="en-M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7D76A01-9653-4E88-A0A9-E9EA91B8AD2B}" type="slidenum">
              <a:rPr lang="en-MY" smtClean="0"/>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000" b="1">
                <a:solidFill>
                  <a:srgbClr val="830E3E"/>
                </a:solidFill>
              </a:defRPr>
            </a:lvl1pPr>
          </a:lstStyle>
          <a:p>
            <a:r>
              <a:rPr lang="en-US" dirty="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AF4FECF-72AC-4CE5-B353-965333F36ED8}" type="datetime5">
              <a:rPr lang="en-US" smtClean="0"/>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Enhanced Entity Relationship Modeling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D02A6F-F68E-42AE-AE2F-753F71817D84}" type="slidenum">
              <a:rPr lang="en-US"/>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B27F2F0-B8DF-487B-B547-EF4889213D44}" type="datetime5">
              <a:rPr lang="en-US" smtClean="0"/>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Enhanced Entity Relationship Modeling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4D04142B-9149-44AD-9D92-D86EB0C2BF77}" type="slidenum">
              <a:rPr lang="en-US"/>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0480EED-6ADA-415F-A7A8-390820280B20}" type="datetime5">
              <a:rPr lang="en-US" smtClean="0"/>
            </a:fld>
            <a:endParaRPr lang="en-US"/>
          </a:p>
        </p:txBody>
      </p:sp>
      <p:sp>
        <p:nvSpPr>
          <p:cNvPr id="5" name="Footer Placeholder 4"/>
          <p:cNvSpPr>
            <a:spLocks noGrp="1"/>
          </p:cNvSpPr>
          <p:nvPr>
            <p:ph type="ftr" sz="quarter" idx="11"/>
          </p:nvPr>
        </p:nvSpPr>
        <p:spPr>
          <a:xfrm>
            <a:off x="0" y="90488"/>
            <a:ext cx="4151086" cy="176213"/>
          </a:xfrm>
          <a:prstGeom prst="rect">
            <a:avLst/>
          </a:prstGeom>
        </p:spPr>
        <p:txBody>
          <a:bodyPr/>
          <a:lstStyle>
            <a:lvl1pPr>
              <a:defRPr/>
            </a:lvl1pPr>
          </a:lstStyle>
          <a:p>
            <a:pPr>
              <a:defRPr/>
            </a:pPr>
            <a:r>
              <a:rPr lang="en-US"/>
              <a:t>SCSD2523 Database - Enhanced Entity Relationship Modeling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5631EE60-E854-4E7C-BF7C-54A65C2A0E64}" type="slidenum">
              <a:rPr lang="en-US"/>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F93DB4B-6A71-4F26-8E50-4C0ADF1EA10D}" type="datetime5">
              <a:rPr lang="en-US" smtClean="0"/>
            </a:fld>
            <a:endParaRPr lang="en-US"/>
          </a:p>
        </p:txBody>
      </p:sp>
      <p:sp>
        <p:nvSpPr>
          <p:cNvPr id="6" name="Slide Number Placeholder 5"/>
          <p:cNvSpPr>
            <a:spLocks noGrp="1"/>
          </p:cNvSpPr>
          <p:nvPr>
            <p:ph type="sldNum" sz="quarter" idx="12"/>
          </p:nvPr>
        </p:nvSpPr>
        <p:spPr/>
        <p:txBody>
          <a:bodyPr/>
          <a:lstStyle>
            <a:lvl1pPr>
              <a:defRPr/>
            </a:lvl1pPr>
          </a:lstStyle>
          <a:p>
            <a:pPr>
              <a:defRPr/>
            </a:pPr>
            <a:fld id="{4AEEF2DB-3D68-4EFF-B92B-90C34555BE45}" type="slidenum">
              <a:rPr lang="en-US"/>
            </a:fld>
            <a:endParaRPr lang="en-US" dirty="0"/>
          </a:p>
        </p:txBody>
      </p:sp>
      <p:sp>
        <p:nvSpPr>
          <p:cNvPr id="7"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lvl1pPr>
              <a:defRPr/>
            </a:lvl1pPr>
          </a:lstStyle>
          <a:p>
            <a:pPr>
              <a:defRPr/>
            </a:pPr>
            <a:fld id="{AC249A83-1519-4EE7-A9F4-DA888572E8AA}" type="datetime5">
              <a:rPr lang="en-US" smtClean="0"/>
            </a:fld>
            <a:endParaRPr lang="en-US"/>
          </a:p>
        </p:txBody>
      </p:sp>
      <p:sp>
        <p:nvSpPr>
          <p:cNvPr id="6" name="Slide Number Placeholder 5"/>
          <p:cNvSpPr>
            <a:spLocks noGrp="1"/>
          </p:cNvSpPr>
          <p:nvPr>
            <p:ph type="sldNum" sz="quarter" idx="12"/>
          </p:nvPr>
        </p:nvSpPr>
        <p:spPr/>
        <p:txBody>
          <a:bodyPr/>
          <a:lstStyle>
            <a:lvl1pPr>
              <a:defRPr/>
            </a:lvl1pPr>
          </a:lstStyle>
          <a:p>
            <a:pPr>
              <a:defRPr/>
            </a:pPr>
            <a:fld id="{E89D5586-745C-4D1D-AC0D-50A29C310C58}" type="slidenum">
              <a:rPr lang="en-US"/>
            </a:fld>
            <a:endParaRPr lang="en-US" dirty="0"/>
          </a:p>
        </p:txBody>
      </p:sp>
      <p:sp>
        <p:nvSpPr>
          <p:cNvPr id="7"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99D66CA-5E0D-4B70-B0AE-C5383B229E8E}" type="datetime5">
              <a:rPr lang="en-US" smtClean="0"/>
            </a:fld>
            <a:endParaRPr lang="en-US"/>
          </a:p>
        </p:txBody>
      </p:sp>
      <p:sp>
        <p:nvSpPr>
          <p:cNvPr id="7" name="Slide Number Placeholder 5"/>
          <p:cNvSpPr>
            <a:spLocks noGrp="1"/>
          </p:cNvSpPr>
          <p:nvPr>
            <p:ph type="sldNum" sz="quarter" idx="12"/>
          </p:nvPr>
        </p:nvSpPr>
        <p:spPr/>
        <p:txBody>
          <a:bodyPr/>
          <a:lstStyle>
            <a:lvl1pPr>
              <a:defRPr/>
            </a:lvl1pPr>
          </a:lstStyle>
          <a:p>
            <a:pPr>
              <a:defRPr/>
            </a:pPr>
            <a:fld id="{06469A2C-1C93-4A5E-AA86-D928C00BCD92}" type="slidenum">
              <a:rPr lang="en-US"/>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E76B738-37FC-428C-8DBF-6D2B3600BC39}" type="datetime5">
              <a:rPr lang="en-US" smtClean="0"/>
            </a:fld>
            <a:endParaRPr lang="en-US"/>
          </a:p>
        </p:txBody>
      </p:sp>
      <p:sp>
        <p:nvSpPr>
          <p:cNvPr id="9" name="Slide Number Placeholder 5"/>
          <p:cNvSpPr>
            <a:spLocks noGrp="1"/>
          </p:cNvSpPr>
          <p:nvPr>
            <p:ph type="sldNum" sz="quarter" idx="12"/>
          </p:nvPr>
        </p:nvSpPr>
        <p:spPr/>
        <p:txBody>
          <a:bodyPr/>
          <a:lstStyle>
            <a:lvl1pPr>
              <a:defRPr/>
            </a:lvl1pPr>
          </a:lstStyle>
          <a:p>
            <a:pPr>
              <a:defRPr/>
            </a:pPr>
            <a:fld id="{B647D458-EF61-4B7E-AFE9-875D2476F532}" type="slidenum">
              <a:rPr lang="en-US"/>
            </a:fld>
            <a:endParaRPr lang="en-US" dirty="0"/>
          </a:p>
        </p:txBody>
      </p:sp>
      <p:sp>
        <p:nvSpPr>
          <p:cNvPr id="10" name="Footer Placeholder 4"/>
          <p:cNvSpPr>
            <a:spLocks noGrp="1"/>
          </p:cNvSpPr>
          <p:nvPr>
            <p:ph type="ftr" sz="quarter" idx="1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8262663-B62A-4180-9A22-376EF1E0C7BD}" type="datetime5">
              <a:rPr lang="en-US" smtClean="0"/>
            </a:fld>
            <a:endParaRPr lang="en-US"/>
          </a:p>
        </p:txBody>
      </p:sp>
      <p:sp>
        <p:nvSpPr>
          <p:cNvPr id="5" name="Slide Number Placeholder 5"/>
          <p:cNvSpPr>
            <a:spLocks noGrp="1"/>
          </p:cNvSpPr>
          <p:nvPr>
            <p:ph type="sldNum" sz="quarter" idx="12"/>
          </p:nvPr>
        </p:nvSpPr>
        <p:spPr/>
        <p:txBody>
          <a:bodyPr/>
          <a:lstStyle>
            <a:lvl1pPr>
              <a:defRPr/>
            </a:lvl1pPr>
          </a:lstStyle>
          <a:p>
            <a:pPr>
              <a:defRPr/>
            </a:pPr>
            <a:fld id="{3BE95FEE-A042-4E46-858D-E255F286AFAD}" type="slidenum">
              <a:rPr lang="en-US"/>
            </a:fld>
            <a:endParaRPr lang="en-US" dirty="0"/>
          </a:p>
        </p:txBody>
      </p:sp>
      <p:sp>
        <p:nvSpPr>
          <p:cNvPr id="6"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E29F57-F594-43C9-8601-4AEF2CA9AF24}" type="datetime5">
              <a:rPr lang="en-US" smtClean="0"/>
            </a:fld>
            <a:endParaRPr lang="en-US"/>
          </a:p>
        </p:txBody>
      </p:sp>
      <p:sp>
        <p:nvSpPr>
          <p:cNvPr id="4" name="Slide Number Placeholder 5"/>
          <p:cNvSpPr>
            <a:spLocks noGrp="1"/>
          </p:cNvSpPr>
          <p:nvPr>
            <p:ph type="sldNum" sz="quarter" idx="12"/>
          </p:nvPr>
        </p:nvSpPr>
        <p:spPr/>
        <p:txBody>
          <a:bodyPr/>
          <a:lstStyle>
            <a:lvl1pPr>
              <a:defRPr/>
            </a:lvl1pPr>
          </a:lstStyle>
          <a:p>
            <a:pPr>
              <a:defRPr/>
            </a:pPr>
            <a:fld id="{9222C836-3674-4059-90D2-D86E3DE58AF5}" type="slidenum">
              <a:rPr lang="en-US"/>
            </a:fld>
            <a:endParaRPr lang="en-US" dirty="0"/>
          </a:p>
        </p:txBody>
      </p:sp>
      <p:sp>
        <p:nvSpPr>
          <p:cNvPr id="5"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B237C58D-8287-409C-B9AF-7BF4FA674847}" type="datetime5">
              <a:rPr lang="en-US" smtClean="0"/>
            </a:fld>
            <a:endParaRPr lang="en-US"/>
          </a:p>
        </p:txBody>
      </p:sp>
      <p:sp>
        <p:nvSpPr>
          <p:cNvPr id="7" name="Slide Number Placeholder 5"/>
          <p:cNvSpPr>
            <a:spLocks noGrp="1"/>
          </p:cNvSpPr>
          <p:nvPr>
            <p:ph type="sldNum" sz="quarter" idx="12"/>
          </p:nvPr>
        </p:nvSpPr>
        <p:spPr/>
        <p:txBody>
          <a:bodyPr/>
          <a:lstStyle>
            <a:lvl1pPr>
              <a:defRPr/>
            </a:lvl1pPr>
          </a:lstStyle>
          <a:p>
            <a:pPr>
              <a:defRPr/>
            </a:pPr>
            <a:fld id="{32D6BA56-7896-42D5-8307-DADE9CA6683E}" type="slidenum">
              <a:rPr lang="en-US"/>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3"/>
          <p:cNvSpPr>
            <a:spLocks noGrp="1"/>
          </p:cNvSpPr>
          <p:nvPr>
            <p:ph type="dt" sz="half" idx="10"/>
          </p:nvPr>
        </p:nvSpPr>
        <p:spPr/>
        <p:txBody>
          <a:bodyPr/>
          <a:lstStyle>
            <a:lvl1pPr>
              <a:defRPr/>
            </a:lvl1pPr>
          </a:lstStyle>
          <a:p>
            <a:pPr>
              <a:defRPr/>
            </a:pPr>
            <a:fld id="{D5B994BA-BF5C-44AB-8048-D387C9CBA7F0}" type="datetime5">
              <a:rPr lang="en-US" smtClean="0"/>
            </a:fld>
            <a:endParaRPr lang="en-US"/>
          </a:p>
        </p:txBody>
      </p:sp>
      <p:sp>
        <p:nvSpPr>
          <p:cNvPr id="7" name="Slide Number Placeholder 5"/>
          <p:cNvSpPr>
            <a:spLocks noGrp="1"/>
          </p:cNvSpPr>
          <p:nvPr>
            <p:ph type="sldNum" sz="quarter" idx="12"/>
          </p:nvPr>
        </p:nvSpPr>
        <p:spPr/>
        <p:txBody>
          <a:bodyPr/>
          <a:lstStyle>
            <a:lvl1pPr>
              <a:defRPr/>
            </a:lvl1pPr>
          </a:lstStyle>
          <a:p>
            <a:pPr>
              <a:defRPr/>
            </a:pPr>
            <a:fld id="{B5612DB0-978D-4D16-877F-1B531896CD64}" type="slidenum">
              <a:rPr lang="en-US"/>
            </a:fld>
            <a:endParaRPr lang="en-US" dirty="0"/>
          </a:p>
        </p:txBody>
      </p:sp>
      <p:sp>
        <p:nvSpPr>
          <p:cNvPr id="8"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noChangeArrowheads="1"/>
          </p:cNvSpPr>
          <p:nvPr>
            <p:ph type="title"/>
          </p:nvPr>
        </p:nvSpPr>
        <p:spPr bwMode="auto">
          <a:xfrm>
            <a:off x="628650" y="582613"/>
            <a:ext cx="7886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8" name="Text Placeholder 2"/>
          <p:cNvSpPr>
            <a:spLocks noGrp="1" noChangeArrowheads="1"/>
          </p:cNvSpPr>
          <p:nvPr>
            <p:ph type="body" idx="1"/>
          </p:nvPr>
        </p:nvSpPr>
        <p:spPr bwMode="auto">
          <a:xfrm>
            <a:off x="628650" y="1646238"/>
            <a:ext cx="78867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4" name="Date Placeholder 3"/>
          <p:cNvSpPr>
            <a:spLocks noGrp="1"/>
          </p:cNvSpPr>
          <p:nvPr>
            <p:ph type="dt" sz="half" idx="2"/>
          </p:nvPr>
        </p:nvSpPr>
        <p:spPr>
          <a:xfrm>
            <a:off x="0" y="6492875"/>
            <a:ext cx="1457325"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6614317C-DEF5-483F-A950-24DD73A8AC37}" type="datetime5">
              <a:rPr lang="en-US" smtClean="0"/>
            </a:fld>
            <a:endParaRPr lang="en-US"/>
          </a:p>
        </p:txBody>
      </p:sp>
      <p:sp>
        <p:nvSpPr>
          <p:cNvPr id="5" name="Footer Placeholder 4"/>
          <p:cNvSpPr>
            <a:spLocks noGrp="1"/>
          </p:cNvSpPr>
          <p:nvPr>
            <p:ph type="ftr" sz="quarter" idx="3"/>
          </p:nvPr>
        </p:nvSpPr>
        <p:spPr>
          <a:xfrm>
            <a:off x="0" y="90488"/>
            <a:ext cx="4151086" cy="176213"/>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rgbClr val="830E3E"/>
                </a:solidFill>
                <a:effectLst/>
                <a:latin typeface="+mn-lt"/>
              </a:defRPr>
            </a:lvl1pPr>
          </a:lstStyle>
          <a:p>
            <a:pPr>
              <a:defRPr/>
            </a:pPr>
            <a:r>
              <a:rPr lang="en-US"/>
              <a:t>SCSD2523 Database - Enhanced Entity Relationship Modeling</a:t>
            </a:r>
            <a:endParaRPr lang="en-US" dirty="0"/>
          </a:p>
        </p:txBody>
      </p:sp>
      <p:sp>
        <p:nvSpPr>
          <p:cNvPr id="6" name="Slide Number Placeholder 5"/>
          <p:cNvSpPr>
            <a:spLocks noGrp="1"/>
          </p:cNvSpPr>
          <p:nvPr>
            <p:ph type="sldNum" sz="quarter" idx="4"/>
          </p:nvPr>
        </p:nvSpPr>
        <p:spPr>
          <a:xfrm>
            <a:off x="2366963" y="6492875"/>
            <a:ext cx="674687"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chemeClr val="bg1"/>
                </a:solidFill>
                <a:effectLst>
                  <a:outerShdw blurRad="38100" dist="38100" dir="2700000" algn="tl">
                    <a:srgbClr val="000000">
                      <a:alpha val="43137"/>
                    </a:srgbClr>
                  </a:outerShdw>
                </a:effectLst>
                <a:latin typeface="+mn-lt"/>
              </a:defRPr>
            </a:lvl1pPr>
          </a:lstStyle>
          <a:p>
            <a:pPr>
              <a:defRPr/>
            </a:pPr>
            <a:fld id="{378DD1A9-E041-452A-A8AB-5B84301EF847}" type="slidenum">
              <a:rPr lang="en-US"/>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0" fontAlgn="base" hangingPunct="0">
        <a:lnSpc>
          <a:spcPct val="90000"/>
        </a:lnSpc>
        <a:spcBef>
          <a:spcPct val="0"/>
        </a:spcBef>
        <a:spcAft>
          <a:spcPct val="0"/>
        </a:spcAft>
        <a:defRPr sz="2800" b="1" kern="1200">
          <a:solidFill>
            <a:srgbClr val="830E3E"/>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200" b="1">
          <a:solidFill>
            <a:srgbClr val="830E3E"/>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ctrTitle"/>
          </p:nvPr>
        </p:nvSpPr>
        <p:spPr/>
        <p:txBody>
          <a:bodyPr/>
          <a:lstStyle/>
          <a:p>
            <a:pPr eaLnBrk="1" hangingPunct="1"/>
            <a:r>
              <a:rPr lang="en-MY" altLang="en-US" sz="3200" dirty="0"/>
              <a:t>Enhanced Entity </a:t>
            </a:r>
            <a:r>
              <a:rPr lang="en-MY" altLang="en-US" sz="3200"/>
              <a:t>Relationship Modeling</a:t>
            </a:r>
            <a:endParaRPr lang="en-MY" altLang="en-US" sz="3200" dirty="0"/>
          </a:p>
        </p:txBody>
      </p:sp>
      <p:sp>
        <p:nvSpPr>
          <p:cNvPr id="3075" name="Subtitle 2"/>
          <p:cNvSpPr>
            <a:spLocks noGrp="1" noChangeArrowheads="1"/>
          </p:cNvSpPr>
          <p:nvPr>
            <p:ph type="subTitle" idx="1"/>
          </p:nvPr>
        </p:nvSpPr>
        <p:spPr/>
        <p:txBody>
          <a:bodyPr/>
          <a:lstStyle/>
          <a:p>
            <a:pPr eaLnBrk="1" hangingPunct="1"/>
            <a:r>
              <a:rPr lang="en-MY" altLang="en-US">
                <a:sym typeface="+mn-ea"/>
              </a:rPr>
              <a:t>SECD2523 Database</a:t>
            </a:r>
            <a:endParaRPr lang="en-MY" altLang="en-US"/>
          </a:p>
          <a:p>
            <a:pPr eaLnBrk="1" hangingPunct="1"/>
            <a:r>
              <a:rPr lang="en-MY" altLang="en-US">
                <a:sym typeface="+mn-ea"/>
              </a:rPr>
              <a:t>Semester 1 2020/2021</a:t>
            </a:r>
            <a:endParaRPr lang="en-MY"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Specialization/generalization of Staff into job roles and contracts of employment </a:t>
            </a:r>
            <a:endParaRPr lang="en-US" dirty="0"/>
          </a:p>
        </p:txBody>
      </p:sp>
      <p:pic>
        <p:nvPicPr>
          <p:cNvPr id="7" name="Content Placeholder 6"/>
          <p:cNvPicPr>
            <a:picLocks noGrp="1" noChangeAspect="1"/>
          </p:cNvPicPr>
          <p:nvPr>
            <p:ph idx="1"/>
          </p:nvPr>
        </p:nvPicPr>
        <p:blipFill>
          <a:blip r:embed="rId1"/>
          <a:stretch>
            <a:fillRect/>
          </a:stretch>
        </p:blipFill>
        <p:spPr>
          <a:xfrm>
            <a:off x="723363" y="1739597"/>
            <a:ext cx="7697274" cy="4344006"/>
          </a:xfrm>
          <a:prstGeom prst="rect">
            <a:avLst/>
          </a:prstGeom>
        </p:spPr>
      </p:pic>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EER diagram with shared subclass and subclass with its own subclass</a:t>
            </a:r>
            <a:endParaRPr lang="en-US" dirty="0"/>
          </a:p>
        </p:txBody>
      </p:sp>
      <p:pic>
        <p:nvPicPr>
          <p:cNvPr id="7" name="Content Placeholder 6"/>
          <p:cNvPicPr>
            <a:picLocks noGrp="1" noChangeAspect="1"/>
          </p:cNvPicPr>
          <p:nvPr>
            <p:ph idx="1"/>
          </p:nvPr>
        </p:nvPicPr>
        <p:blipFill>
          <a:blip r:embed="rId1"/>
          <a:stretch>
            <a:fillRect/>
          </a:stretch>
        </p:blipFill>
        <p:spPr>
          <a:xfrm>
            <a:off x="1484805" y="1646238"/>
            <a:ext cx="6174390" cy="4530725"/>
          </a:xfrm>
          <a:prstGeom prst="rect">
            <a:avLst/>
          </a:prstGeom>
        </p:spPr>
      </p:pic>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Specialization/Generalization </a:t>
            </a:r>
            <a:endParaRPr lang="en-US" dirty="0"/>
          </a:p>
        </p:txBody>
      </p:sp>
      <p:sp>
        <p:nvSpPr>
          <p:cNvPr id="3" name="Content Placeholder 2"/>
          <p:cNvSpPr>
            <a:spLocks noGrp="1"/>
          </p:cNvSpPr>
          <p:nvPr>
            <p:ph idx="1"/>
          </p:nvPr>
        </p:nvSpPr>
        <p:spPr/>
        <p:txBody>
          <a:bodyPr/>
          <a:lstStyle/>
          <a:p>
            <a:r>
              <a:rPr lang="en-US" dirty="0"/>
              <a:t>Two constraints that may apply to a specialization/ generalization: </a:t>
            </a:r>
            <a:endParaRPr lang="en-US" dirty="0"/>
          </a:p>
          <a:p>
            <a:pPr lvl="1"/>
            <a:r>
              <a:rPr lang="en-US" dirty="0"/>
              <a:t>participation constraints  </a:t>
            </a:r>
            <a:endParaRPr lang="en-US" dirty="0"/>
          </a:p>
          <a:p>
            <a:pPr lvl="1"/>
            <a:r>
              <a:rPr lang="en-US" dirty="0"/>
              <a:t>disjoint constraints. </a:t>
            </a:r>
            <a:endParaRPr lang="en-US" dirty="0"/>
          </a:p>
          <a:p>
            <a:r>
              <a:rPr lang="en-US" b="1" dirty="0">
                <a:solidFill>
                  <a:srgbClr val="0070C0"/>
                </a:solidFill>
              </a:rPr>
              <a:t>Participation constraint</a:t>
            </a:r>
            <a:endParaRPr lang="en-US" b="1" dirty="0">
              <a:solidFill>
                <a:srgbClr val="0070C0"/>
              </a:solidFill>
            </a:endParaRPr>
          </a:p>
          <a:p>
            <a:pPr lvl="1"/>
            <a:r>
              <a:rPr lang="en-US" dirty="0"/>
              <a:t>Determines whether every member in superclass must participate as a member of a subclass. </a:t>
            </a:r>
            <a:endParaRPr lang="en-US" dirty="0"/>
          </a:p>
          <a:p>
            <a:pPr lvl="1"/>
            <a:r>
              <a:rPr lang="en-US" dirty="0"/>
              <a:t>May be </a:t>
            </a:r>
            <a:r>
              <a:rPr lang="en-US" u="sng" dirty="0"/>
              <a:t>mandatory</a:t>
            </a:r>
            <a:r>
              <a:rPr lang="en-US" dirty="0"/>
              <a:t> or </a:t>
            </a:r>
            <a:r>
              <a:rPr lang="en-US" u="sng" dirty="0"/>
              <a:t>optional</a:t>
            </a:r>
            <a:r>
              <a:rPr lang="en-US" dirty="0"/>
              <a:t>. </a:t>
            </a:r>
            <a:endParaRPr lang="en-US" dirty="0"/>
          </a:p>
          <a:p>
            <a:pPr lvl="1"/>
            <a:r>
              <a:rPr lang="en-US" b="1" dirty="0">
                <a:solidFill>
                  <a:srgbClr val="C00000"/>
                </a:solidFill>
              </a:rPr>
              <a:t>Mandatory</a:t>
            </a:r>
            <a:r>
              <a:rPr lang="en-US" dirty="0"/>
              <a:t>: Every member of superclass must be a member of a subclass</a:t>
            </a:r>
            <a:endParaRPr lang="en-US" dirty="0"/>
          </a:p>
          <a:p>
            <a:pPr lvl="1"/>
            <a:r>
              <a:rPr lang="en-US" b="1" dirty="0">
                <a:solidFill>
                  <a:srgbClr val="C00000"/>
                </a:solidFill>
              </a:rPr>
              <a:t>Optional</a:t>
            </a:r>
            <a:r>
              <a:rPr lang="en-US" dirty="0"/>
              <a:t>: Every member of superclass need not belong to any of its subclasses</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Specialization/Generalization </a:t>
            </a:r>
            <a:endParaRPr lang="en-US" dirty="0"/>
          </a:p>
        </p:txBody>
      </p:sp>
      <p:sp>
        <p:nvSpPr>
          <p:cNvPr id="3" name="Content Placeholder 2"/>
          <p:cNvSpPr>
            <a:spLocks noGrp="1"/>
          </p:cNvSpPr>
          <p:nvPr>
            <p:ph idx="1"/>
          </p:nvPr>
        </p:nvSpPr>
        <p:spPr/>
        <p:txBody>
          <a:bodyPr/>
          <a:lstStyle/>
          <a:p>
            <a:r>
              <a:rPr lang="en-US" b="1" dirty="0">
                <a:solidFill>
                  <a:srgbClr val="0070C0"/>
                </a:solidFill>
              </a:rPr>
              <a:t>Disjoint constraint </a:t>
            </a:r>
            <a:endParaRPr lang="en-US" b="1" dirty="0">
              <a:solidFill>
                <a:srgbClr val="0070C0"/>
              </a:solidFill>
            </a:endParaRPr>
          </a:p>
          <a:p>
            <a:pPr lvl="1"/>
            <a:r>
              <a:rPr lang="en-US" dirty="0"/>
              <a:t>Describes relationship between members of the subclasses and indicates whether member of a superclass can be a member of one, or more than one, subclass. </a:t>
            </a:r>
            <a:endParaRPr lang="en-US" dirty="0"/>
          </a:p>
          <a:p>
            <a:pPr lvl="1"/>
            <a:r>
              <a:rPr lang="en-US" dirty="0"/>
              <a:t>May be </a:t>
            </a:r>
            <a:r>
              <a:rPr lang="en-US" u="sng" dirty="0"/>
              <a:t>disjoint</a:t>
            </a:r>
            <a:r>
              <a:rPr lang="en-US" dirty="0"/>
              <a:t> (OR) or </a:t>
            </a:r>
            <a:r>
              <a:rPr lang="en-US" u="sng" dirty="0"/>
              <a:t>non-disjoint</a:t>
            </a:r>
            <a:r>
              <a:rPr lang="en-US" dirty="0"/>
              <a:t> (AND)</a:t>
            </a:r>
            <a:endParaRPr lang="en-US" dirty="0"/>
          </a:p>
          <a:p>
            <a:pPr lvl="1"/>
            <a:r>
              <a:rPr lang="en-US" b="1" dirty="0">
                <a:solidFill>
                  <a:srgbClr val="C00000"/>
                </a:solidFill>
              </a:rPr>
              <a:t>Disjoint</a:t>
            </a:r>
            <a:r>
              <a:rPr lang="en-US" dirty="0"/>
              <a:t>: An entity occurrence can be a member of only one of the subclass</a:t>
            </a:r>
            <a:endParaRPr lang="en-US" dirty="0"/>
          </a:p>
          <a:p>
            <a:pPr lvl="1"/>
            <a:r>
              <a:rPr lang="en-US" b="1" dirty="0">
                <a:solidFill>
                  <a:srgbClr val="C00000"/>
                </a:solidFill>
              </a:rPr>
              <a:t>Non-disjoint</a:t>
            </a:r>
            <a:r>
              <a:rPr lang="en-US" dirty="0"/>
              <a:t>: An entity occurrence can be a member of more than a subclass</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Specialization/Generalization </a:t>
            </a:r>
            <a:endParaRPr lang="en-US" dirty="0"/>
          </a:p>
        </p:txBody>
      </p:sp>
      <p:sp>
        <p:nvSpPr>
          <p:cNvPr id="3" name="Content Placeholder 2"/>
          <p:cNvSpPr>
            <a:spLocks noGrp="1"/>
          </p:cNvSpPr>
          <p:nvPr>
            <p:ph idx="1"/>
          </p:nvPr>
        </p:nvSpPr>
        <p:spPr/>
        <p:txBody>
          <a:bodyPr/>
          <a:lstStyle/>
          <a:p>
            <a:r>
              <a:rPr lang="en-US" dirty="0"/>
              <a:t>There are four categories of constraints of specialization and generalization:</a:t>
            </a:r>
            <a:endParaRPr lang="en-US" dirty="0"/>
          </a:p>
          <a:p>
            <a:pPr lvl="1"/>
            <a:r>
              <a:rPr lang="en-US" b="1" dirty="0">
                <a:solidFill>
                  <a:srgbClr val="0070C0"/>
                </a:solidFill>
              </a:rPr>
              <a:t>mandatory and disjoint </a:t>
            </a:r>
            <a:r>
              <a:rPr lang="en-US" dirty="0"/>
              <a:t>{mandatory, or}</a:t>
            </a:r>
            <a:endParaRPr lang="en-US" dirty="0"/>
          </a:p>
          <a:p>
            <a:pPr lvl="1"/>
            <a:r>
              <a:rPr lang="en-US" b="1" dirty="0">
                <a:solidFill>
                  <a:srgbClr val="0070C0"/>
                </a:solidFill>
              </a:rPr>
              <a:t>optional and disjoint </a:t>
            </a:r>
            <a:r>
              <a:rPr lang="en-US" dirty="0"/>
              <a:t>{optional, or}</a:t>
            </a:r>
            <a:endParaRPr lang="en-US" dirty="0"/>
          </a:p>
          <a:p>
            <a:pPr lvl="1"/>
            <a:r>
              <a:rPr lang="en-US" b="1" dirty="0">
                <a:solidFill>
                  <a:srgbClr val="0070C0"/>
                </a:solidFill>
              </a:rPr>
              <a:t>mandatory and non-disjoint </a:t>
            </a:r>
            <a:r>
              <a:rPr lang="en-US" dirty="0"/>
              <a:t>{mandatory, and}</a:t>
            </a:r>
            <a:endParaRPr lang="en-US" dirty="0"/>
          </a:p>
          <a:p>
            <a:pPr lvl="1"/>
            <a:r>
              <a:rPr lang="en-US" b="1" dirty="0">
                <a:solidFill>
                  <a:srgbClr val="0070C0"/>
                </a:solidFill>
              </a:rPr>
              <a:t>optional and non-disjoint </a:t>
            </a:r>
            <a:r>
              <a:rPr lang="en-US" dirty="0"/>
              <a:t>{optional, and}</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Constraints on Specialization/Generalization </a:t>
            </a:r>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9850" y="1700808"/>
            <a:ext cx="9004300" cy="3937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DreamHome</a:t>
            </a:r>
            <a:r>
              <a:rPr lang="en-US" dirty="0"/>
              <a:t> example - Staff </a:t>
            </a:r>
            <a:r>
              <a:rPr lang="en-US" dirty="0">
                <a:solidFill>
                  <a:srgbClr val="0070C0"/>
                </a:solidFill>
              </a:rPr>
              <a:t>Superclass</a:t>
            </a:r>
            <a:r>
              <a:rPr lang="en-US" dirty="0"/>
              <a:t> with Supervisor and Manager </a:t>
            </a:r>
            <a:r>
              <a:rPr lang="en-US" dirty="0">
                <a:solidFill>
                  <a:srgbClr val="0070C0"/>
                </a:solidFill>
              </a:rPr>
              <a:t>subclasses</a:t>
            </a:r>
            <a:r>
              <a:rPr lang="en-US" dirty="0"/>
              <a:t> </a:t>
            </a:r>
            <a:endParaRPr lang="en-US" dirty="0"/>
          </a:p>
        </p:txBody>
      </p:sp>
      <p:pic>
        <p:nvPicPr>
          <p:cNvPr id="7" name="Content Placeholder 6"/>
          <p:cNvPicPr>
            <a:picLocks noGrp="1" noChangeAspect="1"/>
          </p:cNvPicPr>
          <p:nvPr>
            <p:ph idx="1"/>
          </p:nvPr>
        </p:nvPicPr>
        <p:blipFill>
          <a:blip r:embed="rId1"/>
          <a:stretch>
            <a:fillRect/>
          </a:stretch>
        </p:blipFill>
        <p:spPr>
          <a:xfrm>
            <a:off x="1338000" y="1646238"/>
            <a:ext cx="6468000" cy="4530725"/>
          </a:xfrm>
          <a:prstGeom prst="rect">
            <a:avLst/>
          </a:prstGeom>
        </p:spPr>
      </p:pic>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DreamHome</a:t>
            </a:r>
            <a:r>
              <a:rPr lang="en-US" sz="2400" dirty="0"/>
              <a:t> example - Owner </a:t>
            </a:r>
            <a:r>
              <a:rPr lang="en-US" sz="2400" dirty="0">
                <a:solidFill>
                  <a:srgbClr val="0070C0"/>
                </a:solidFill>
              </a:rPr>
              <a:t>Superclass</a:t>
            </a:r>
            <a:r>
              <a:rPr lang="en-US" sz="2400" dirty="0"/>
              <a:t> with </a:t>
            </a:r>
            <a:r>
              <a:rPr lang="en-US" sz="2400" dirty="0" err="1"/>
              <a:t>PrivateOwner</a:t>
            </a:r>
            <a:r>
              <a:rPr lang="en-US" sz="2400" dirty="0"/>
              <a:t> and </a:t>
            </a:r>
            <a:r>
              <a:rPr lang="en-US" sz="2400" dirty="0" err="1"/>
              <a:t>BusinessOwner</a:t>
            </a:r>
            <a:r>
              <a:rPr lang="en-US" sz="2400" dirty="0"/>
              <a:t> </a:t>
            </a:r>
            <a:r>
              <a:rPr lang="en-US" sz="2400" dirty="0">
                <a:solidFill>
                  <a:srgbClr val="0070C0"/>
                </a:solidFill>
              </a:rPr>
              <a:t>subclasses</a:t>
            </a:r>
            <a:endParaRPr lang="en-US" sz="2400" dirty="0">
              <a:solidFill>
                <a:srgbClr val="0070C0"/>
              </a:solidFill>
            </a:endParaRPr>
          </a:p>
        </p:txBody>
      </p:sp>
      <p:pic>
        <p:nvPicPr>
          <p:cNvPr id="7" name="Content Placeholder 6"/>
          <p:cNvPicPr>
            <a:picLocks noGrp="1" noChangeAspect="1"/>
          </p:cNvPicPr>
          <p:nvPr>
            <p:ph idx="1"/>
          </p:nvPr>
        </p:nvPicPr>
        <p:blipFill>
          <a:blip r:embed="rId1"/>
          <a:stretch>
            <a:fillRect/>
          </a:stretch>
        </p:blipFill>
        <p:spPr>
          <a:xfrm>
            <a:off x="1242041" y="1646238"/>
            <a:ext cx="6659918" cy="4530725"/>
          </a:xfrm>
          <a:prstGeom prst="rect">
            <a:avLst/>
          </a:prstGeom>
        </p:spPr>
      </p:pic>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DreamHome</a:t>
            </a:r>
            <a:r>
              <a:rPr lang="en-US" sz="2400" dirty="0"/>
              <a:t> example - Person </a:t>
            </a:r>
            <a:r>
              <a:rPr lang="en-US" sz="2400" dirty="0">
                <a:solidFill>
                  <a:srgbClr val="0070C0"/>
                </a:solidFill>
              </a:rPr>
              <a:t>superclass</a:t>
            </a:r>
            <a:r>
              <a:rPr lang="en-US" sz="2400" dirty="0"/>
              <a:t> with Staff, </a:t>
            </a:r>
            <a:r>
              <a:rPr lang="en-US" sz="2400" dirty="0" err="1"/>
              <a:t>PrivateOwner</a:t>
            </a:r>
            <a:r>
              <a:rPr lang="en-US" sz="2400" dirty="0"/>
              <a:t>, and Client </a:t>
            </a:r>
            <a:r>
              <a:rPr lang="en-US" sz="2400" dirty="0">
                <a:solidFill>
                  <a:srgbClr val="0070C0"/>
                </a:solidFill>
              </a:rPr>
              <a:t>subclasses</a:t>
            </a:r>
            <a:r>
              <a:rPr lang="en-US" sz="2400" dirty="0"/>
              <a:t> </a:t>
            </a:r>
            <a:endParaRPr lang="en-US" sz="2400" dirty="0"/>
          </a:p>
        </p:txBody>
      </p:sp>
      <p:pic>
        <p:nvPicPr>
          <p:cNvPr id="7" name="Content Placeholder 6"/>
          <p:cNvPicPr>
            <a:picLocks noGrp="1" noChangeAspect="1"/>
          </p:cNvPicPr>
          <p:nvPr>
            <p:ph idx="1"/>
          </p:nvPr>
        </p:nvPicPr>
        <p:blipFill>
          <a:blip r:embed="rId1"/>
          <a:stretch>
            <a:fillRect/>
          </a:stretch>
        </p:blipFill>
        <p:spPr>
          <a:xfrm>
            <a:off x="2237402" y="1646238"/>
            <a:ext cx="4669195" cy="4530725"/>
          </a:xfrm>
          <a:prstGeom prst="rect">
            <a:avLst/>
          </a:prstGeom>
        </p:spPr>
      </p:pic>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Problem 1: EERM</a:t>
            </a:r>
            <a:endParaRPr lang="en-US" dirty="0"/>
          </a:p>
        </p:txBody>
      </p:sp>
      <p:sp>
        <p:nvSpPr>
          <p:cNvPr id="3" name="Content Placeholder 2"/>
          <p:cNvSpPr>
            <a:spLocks noGrp="1"/>
          </p:cNvSpPr>
          <p:nvPr>
            <p:ph idx="1"/>
          </p:nvPr>
        </p:nvSpPr>
        <p:spPr/>
        <p:txBody>
          <a:bodyPr/>
          <a:lstStyle/>
          <a:p>
            <a:r>
              <a:rPr lang="en-US" altLang="en-US" sz="1800" dirty="0">
                <a:ea typeface="Arial" panose="020B0604020202020204" pitchFamily="34" charset="0"/>
                <a:cs typeface="Arial" panose="020B0604020202020204" pitchFamily="34" charset="0"/>
              </a:rPr>
              <a:t>A car dealership wishes to maintain data about the customers who purchase a car.  Each customer may purchase one or more vehicles and each vehicle can be  purchased by many different customers over time (for example, a customer may purchase a new vehicle, trade that vehicle in and someone else can purchase the vehicle traded in.)   Data that the dealership wishes to keep regarding customers includes customer identification number, name, address, home phone, work phone, cell phone and e-mail address.  </a:t>
            </a:r>
            <a:endParaRPr lang="en-US" altLang="en-US" sz="1800" dirty="0">
              <a:ea typeface="Arial" panose="020B0604020202020204" pitchFamily="34" charset="0"/>
              <a:cs typeface="Arial" panose="020B0604020202020204" pitchFamily="34" charset="0"/>
            </a:endParaRPr>
          </a:p>
          <a:p>
            <a:r>
              <a:rPr lang="en-US" altLang="en-US" sz="1800" dirty="0">
                <a:ea typeface="Arial" panose="020B0604020202020204" pitchFamily="34" charset="0"/>
                <a:cs typeface="Arial" panose="020B0604020202020204" pitchFamily="34" charset="0"/>
              </a:rPr>
              <a:t>Information about vehicle includes vehicle identification number, make, model, year, transmission type, engine size and color.  Vehicles can be a member of one of the following categories:  cars, trucks, minivans or SUVS.  A vehicle can be a member of only one category at a given time.  Trucks, minivans and SUVS have unique attributes – cars does not.  Trucks have the following unique attributes:  Cab (example:  regular, super or crew) and Driver  (for example:  94X2 or (4X4); Minivans have Accessory package and SUVS have SUV style.</a:t>
            </a:r>
            <a:endParaRPr lang="en-US" altLang="en-US" sz="1800" dirty="0">
              <a:ea typeface="Arial" panose="020B0604020202020204" pitchFamily="34" charset="0"/>
              <a:cs typeface="Arial" panose="020B0604020202020204" pitchFamily="34" charset="0"/>
            </a:endParaRPr>
          </a:p>
          <a:p>
            <a:r>
              <a:rPr lang="en-US" altLang="en-US" sz="1800" dirty="0">
                <a:ea typeface="Arial" panose="020B0604020202020204" pitchFamily="34" charset="0"/>
                <a:cs typeface="Arial" panose="020B0604020202020204" pitchFamily="34" charset="0"/>
              </a:rPr>
              <a:t>The dealership is interested in the date of Purchase, amount of sale and Salesperson(s) completing each sale.  </a:t>
            </a:r>
            <a:endParaRPr lang="en-US" altLang="en-US" sz="1800" dirty="0">
              <a:ea typeface="Arial" panose="020B0604020202020204" pitchFamily="34" charset="0"/>
              <a:cs typeface="Arial" panose="020B0604020202020204" pitchFamily="34" charset="0"/>
            </a:endParaRPr>
          </a:p>
          <a:p>
            <a:endParaRPr lang="en-US" sz="1800"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Learning Objective</a:t>
            </a:r>
            <a:endParaRPr lang="en-US" dirty="0"/>
          </a:p>
        </p:txBody>
      </p:sp>
      <p:sp>
        <p:nvSpPr>
          <p:cNvPr id="3" name="Content Placeholder 2"/>
          <p:cNvSpPr>
            <a:spLocks noGrp="1"/>
          </p:cNvSpPr>
          <p:nvPr>
            <p:ph idx="1"/>
          </p:nvPr>
        </p:nvSpPr>
        <p:spPr/>
        <p:txBody>
          <a:bodyPr/>
          <a:lstStyle/>
          <a:p>
            <a:r>
              <a:rPr lang="en-US" dirty="0"/>
              <a:t>At the end of the topic, students are able to:</a:t>
            </a:r>
            <a:endParaRPr lang="en-US" dirty="0"/>
          </a:p>
          <a:p>
            <a:pPr lvl="1"/>
            <a:r>
              <a:rPr lang="en-US" dirty="0"/>
              <a:t>Define basic concepts associated with EER diagram</a:t>
            </a:r>
            <a:endParaRPr lang="en-US" dirty="0"/>
          </a:p>
          <a:p>
            <a:pPr lvl="1"/>
            <a:r>
              <a:rPr lang="en-US" dirty="0"/>
              <a:t>Produce EER model to represent information to application system. </a:t>
            </a:r>
            <a:endParaRPr lang="en-US" dirty="0"/>
          </a:p>
          <a:p>
            <a:endParaRPr lang="en-US" dirty="0"/>
          </a:p>
        </p:txBody>
      </p:sp>
      <p:sp>
        <p:nvSpPr>
          <p:cNvPr id="4" name="Date Placeholder 3"/>
          <p:cNvSpPr>
            <a:spLocks noGrp="1"/>
          </p:cNvSpPr>
          <p:nvPr>
            <p:ph type="dt" sz="half" idx="10"/>
          </p:nvPr>
        </p:nvSpPr>
        <p:spPr/>
        <p:txBody>
          <a:bodyPr/>
          <a:lstStyle/>
          <a:p>
            <a:pPr>
              <a:defRPr/>
            </a:pPr>
            <a:fld id="{E7546EFA-B0FD-4CEE-A6F6-6C60AFAE8E12}"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Introduction</a:t>
            </a:r>
            <a:endParaRPr lang="en-US" dirty="0"/>
          </a:p>
        </p:txBody>
      </p:sp>
      <p:sp>
        <p:nvSpPr>
          <p:cNvPr id="3" name="Content Placeholder 2"/>
          <p:cNvSpPr>
            <a:spLocks noGrp="1"/>
          </p:cNvSpPr>
          <p:nvPr>
            <p:ph idx="1"/>
          </p:nvPr>
        </p:nvSpPr>
        <p:spPr/>
        <p:txBody>
          <a:bodyPr/>
          <a:lstStyle/>
          <a:p>
            <a:r>
              <a:rPr lang="en-US" dirty="0"/>
              <a:t>Limitations of basic concepts of the ER model and requirements to represent more complex applications using additional data modeling concepts. </a:t>
            </a:r>
            <a:endParaRPr lang="en-US" dirty="0"/>
          </a:p>
          <a:p>
            <a:r>
              <a:rPr lang="en-US" dirty="0"/>
              <a:t>Most useful additional data modeling concept of Enhanced ER (EER) model is called specialization/generalization.</a:t>
            </a:r>
            <a:endParaRPr lang="en-US" dirty="0"/>
          </a:p>
          <a:p>
            <a:r>
              <a:rPr lang="en-US" dirty="0"/>
              <a:t>A diagrammatic technique for displaying specialization/generalization in an EER diagram using UML. </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Enhanced Entity-Relationship Model</a:t>
            </a:r>
            <a:endParaRPr lang="en-US" dirty="0"/>
          </a:p>
        </p:txBody>
      </p:sp>
      <p:sp>
        <p:nvSpPr>
          <p:cNvPr id="3" name="Content Placeholder 2"/>
          <p:cNvSpPr>
            <a:spLocks noGrp="1"/>
          </p:cNvSpPr>
          <p:nvPr>
            <p:ph idx="1"/>
          </p:nvPr>
        </p:nvSpPr>
        <p:spPr/>
        <p:txBody>
          <a:bodyPr/>
          <a:lstStyle/>
          <a:p>
            <a:pPr lvl="1"/>
            <a:r>
              <a:rPr lang="en-US" dirty="0"/>
              <a:t>To respond to increase requirements of more complex applications</a:t>
            </a:r>
            <a:endParaRPr lang="en-US" dirty="0"/>
          </a:p>
          <a:p>
            <a:pPr lvl="1"/>
            <a:r>
              <a:rPr lang="en-US" dirty="0"/>
              <a:t>Basic concepts of ER modeling are not sufficient to represent requirements of newer, more complex applications.</a:t>
            </a:r>
            <a:endParaRPr lang="en-US" dirty="0"/>
          </a:p>
          <a:p>
            <a:pPr lvl="1"/>
            <a:r>
              <a:rPr lang="en-US" dirty="0"/>
              <a:t>Response is development of additional ‘semantic’ modeling concepts.</a:t>
            </a:r>
            <a:endParaRPr lang="en-US" dirty="0"/>
          </a:p>
          <a:p>
            <a:pPr lvl="1"/>
            <a:r>
              <a:rPr lang="en-US" dirty="0"/>
              <a:t>Semantic concepts are incorporated into the original ER model and called the Enhanced Entity-Relationship (EER) model.</a:t>
            </a:r>
            <a:endParaRPr lang="en-US" dirty="0"/>
          </a:p>
          <a:p>
            <a:pPr lvl="1"/>
            <a:r>
              <a:rPr lang="en-US" dirty="0"/>
              <a:t>Examples of additional concept of EER model is called </a:t>
            </a:r>
            <a:r>
              <a:rPr lang="en-US" b="1" dirty="0">
                <a:solidFill>
                  <a:srgbClr val="0070C0"/>
                </a:solidFill>
              </a:rPr>
              <a:t>specialization</a:t>
            </a:r>
            <a:r>
              <a:rPr lang="en-US" dirty="0"/>
              <a:t> / </a:t>
            </a:r>
            <a:r>
              <a:rPr lang="en-US" b="1" dirty="0">
                <a:solidFill>
                  <a:srgbClr val="0070C0"/>
                </a:solidFill>
              </a:rPr>
              <a:t>generalization</a:t>
            </a:r>
            <a:r>
              <a:rPr lang="en-US" dirty="0"/>
              <a:t>.</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Specialization / Generalization</a:t>
            </a:r>
            <a:endParaRPr lang="en-US" dirty="0"/>
          </a:p>
        </p:txBody>
      </p:sp>
      <p:sp>
        <p:nvSpPr>
          <p:cNvPr id="3" name="Content Placeholder 2"/>
          <p:cNvSpPr>
            <a:spLocks noGrp="1"/>
          </p:cNvSpPr>
          <p:nvPr>
            <p:ph idx="1"/>
          </p:nvPr>
        </p:nvSpPr>
        <p:spPr/>
        <p:txBody>
          <a:bodyPr/>
          <a:lstStyle/>
          <a:p>
            <a:r>
              <a:rPr lang="en-US" b="1" dirty="0">
                <a:solidFill>
                  <a:srgbClr val="0070C0"/>
                </a:solidFill>
              </a:rPr>
              <a:t>Superclass</a:t>
            </a:r>
            <a:endParaRPr lang="en-US" b="1" dirty="0">
              <a:solidFill>
                <a:srgbClr val="0070C0"/>
              </a:solidFill>
            </a:endParaRPr>
          </a:p>
          <a:p>
            <a:pPr lvl="1"/>
            <a:r>
              <a:rPr lang="en-US" dirty="0"/>
              <a:t>An entity type that includes one or more distinct subgroupings of its occurrences, which must be represented in a data model.</a:t>
            </a:r>
            <a:endParaRPr lang="en-US" dirty="0"/>
          </a:p>
          <a:p>
            <a:r>
              <a:rPr lang="en-US" b="1" dirty="0">
                <a:solidFill>
                  <a:srgbClr val="0070C0"/>
                </a:solidFill>
              </a:rPr>
              <a:t>Subclass</a:t>
            </a:r>
            <a:endParaRPr lang="en-US" b="1" dirty="0">
              <a:solidFill>
                <a:srgbClr val="0070C0"/>
              </a:solidFill>
            </a:endParaRPr>
          </a:p>
          <a:p>
            <a:pPr lvl="1"/>
            <a:r>
              <a:rPr lang="en-US" dirty="0"/>
              <a:t>A distinct subgrouping of occurrences of an entity type, which must be represented in a data model.</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Specialization / Generalization</a:t>
            </a:r>
            <a:endParaRPr lang="en-US" dirty="0"/>
          </a:p>
        </p:txBody>
      </p:sp>
      <p:sp>
        <p:nvSpPr>
          <p:cNvPr id="3" name="Content Placeholder 2"/>
          <p:cNvSpPr>
            <a:spLocks noGrp="1"/>
          </p:cNvSpPr>
          <p:nvPr>
            <p:ph idx="1"/>
          </p:nvPr>
        </p:nvSpPr>
        <p:spPr/>
        <p:txBody>
          <a:bodyPr/>
          <a:lstStyle/>
          <a:p>
            <a:r>
              <a:rPr lang="en-US" dirty="0"/>
              <a:t>Superclass-subclass relationship is </a:t>
            </a:r>
            <a:r>
              <a:rPr lang="en-US" b="1" dirty="0">
                <a:solidFill>
                  <a:srgbClr val="0070C0"/>
                </a:solidFill>
              </a:rPr>
              <a:t>one-to-one</a:t>
            </a:r>
            <a:r>
              <a:rPr lang="en-US" dirty="0"/>
              <a:t> (1:1). </a:t>
            </a:r>
            <a:endParaRPr lang="en-US" dirty="0"/>
          </a:p>
          <a:p>
            <a:r>
              <a:rPr lang="en-US" dirty="0"/>
              <a:t>Superclass may contain overlapping or distinct subclasses. </a:t>
            </a:r>
            <a:endParaRPr lang="en-US" dirty="0"/>
          </a:p>
          <a:p>
            <a:r>
              <a:rPr lang="en-US" dirty="0"/>
              <a:t>Not all members of a superclass need be a member of a subclass.</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Specialization / Generalization</a:t>
            </a:r>
            <a:endParaRPr lang="en-US" dirty="0"/>
          </a:p>
        </p:txBody>
      </p:sp>
      <p:sp>
        <p:nvSpPr>
          <p:cNvPr id="3" name="Content Placeholder 2"/>
          <p:cNvSpPr>
            <a:spLocks noGrp="1"/>
          </p:cNvSpPr>
          <p:nvPr>
            <p:ph idx="1"/>
          </p:nvPr>
        </p:nvSpPr>
        <p:spPr/>
        <p:txBody>
          <a:bodyPr/>
          <a:lstStyle/>
          <a:p>
            <a:r>
              <a:rPr lang="en-US" b="1" dirty="0">
                <a:solidFill>
                  <a:srgbClr val="0070C0"/>
                </a:solidFill>
              </a:rPr>
              <a:t>Attribute Inheritance</a:t>
            </a:r>
            <a:endParaRPr lang="en-US" b="1" dirty="0">
              <a:solidFill>
                <a:srgbClr val="0070C0"/>
              </a:solidFill>
            </a:endParaRPr>
          </a:p>
          <a:p>
            <a:pPr lvl="1"/>
            <a:r>
              <a:rPr lang="en-US" dirty="0"/>
              <a:t>An entity in a subclass represents same ‘real world’ object as in superclass, and may possess subclass-specific attributes, as well as those associated with the superclass.</a:t>
            </a:r>
            <a:endParaRPr lang="en-US" dirty="0"/>
          </a:p>
          <a:p>
            <a:r>
              <a:rPr lang="en-US" b="1" dirty="0">
                <a:solidFill>
                  <a:srgbClr val="0070C0"/>
                </a:solidFill>
              </a:rPr>
              <a:t>Specialization</a:t>
            </a:r>
            <a:r>
              <a:rPr lang="en-US" dirty="0"/>
              <a:t> </a:t>
            </a:r>
            <a:endParaRPr lang="en-US" dirty="0"/>
          </a:p>
          <a:p>
            <a:pPr lvl="1"/>
            <a:r>
              <a:rPr lang="en-US" dirty="0"/>
              <a:t>Process of maximizing differences between members of an entity by identifying their distinguishing characteristics. </a:t>
            </a:r>
            <a:endParaRPr lang="en-US" dirty="0"/>
          </a:p>
          <a:p>
            <a:r>
              <a:rPr lang="en-US" b="1" dirty="0">
                <a:solidFill>
                  <a:srgbClr val="0070C0"/>
                </a:solidFill>
              </a:rPr>
              <a:t>Generalization</a:t>
            </a:r>
            <a:endParaRPr lang="en-US" b="1" dirty="0">
              <a:solidFill>
                <a:srgbClr val="0070C0"/>
              </a:solidFill>
            </a:endParaRPr>
          </a:p>
          <a:p>
            <a:pPr lvl="1"/>
            <a:r>
              <a:rPr lang="en-US" dirty="0"/>
              <a:t>Process of minimizing differences between entities by identifying their common characteristics.</a:t>
            </a:r>
            <a:endParaRPr lang="en-US" dirty="0"/>
          </a:p>
          <a:p>
            <a:endParaRPr lang="en-US" dirty="0"/>
          </a:p>
        </p:txBody>
      </p:sp>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a:t>Example: </a:t>
            </a:r>
            <a:r>
              <a:rPr lang="en-US" dirty="0" err="1"/>
              <a:t>AllStaff</a:t>
            </a:r>
            <a:r>
              <a:rPr lang="en-US" dirty="0"/>
              <a:t> relation holding details of all staff</a:t>
            </a:r>
            <a:endParaRPr lang="en-US" dirty="0"/>
          </a:p>
        </p:txBody>
      </p:sp>
      <p:pic>
        <p:nvPicPr>
          <p:cNvPr id="7" name="Content Placeholder 6"/>
          <p:cNvPicPr>
            <a:picLocks noGrp="1" noChangeAspect="1"/>
          </p:cNvPicPr>
          <p:nvPr>
            <p:ph idx="1"/>
          </p:nvPr>
        </p:nvPicPr>
        <p:blipFill>
          <a:blip r:embed="rId1"/>
          <a:stretch>
            <a:fillRect/>
          </a:stretch>
        </p:blipFill>
        <p:spPr>
          <a:xfrm>
            <a:off x="628650" y="1683772"/>
            <a:ext cx="7886700" cy="4455656"/>
          </a:xfrm>
          <a:prstGeom prst="rect">
            <a:avLst/>
          </a:prstGeom>
        </p:spPr>
      </p:pic>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Specialization/generalization of Staff into subclasses representing job roles</a:t>
            </a:r>
            <a:endParaRPr lang="en-US" dirty="0"/>
          </a:p>
        </p:txBody>
      </p:sp>
      <p:pic>
        <p:nvPicPr>
          <p:cNvPr id="7" name="Content Placeholder 6"/>
          <p:cNvPicPr>
            <a:picLocks noGrp="1" noChangeAspect="1"/>
          </p:cNvPicPr>
          <p:nvPr>
            <p:ph idx="1"/>
          </p:nvPr>
        </p:nvPicPr>
        <p:blipFill>
          <a:blip r:embed="rId1"/>
          <a:stretch>
            <a:fillRect/>
          </a:stretch>
        </p:blipFill>
        <p:spPr>
          <a:xfrm>
            <a:off x="1065286" y="1646238"/>
            <a:ext cx="7013427" cy="4530725"/>
          </a:xfrm>
          <a:prstGeom prst="rect">
            <a:avLst/>
          </a:prstGeom>
        </p:spPr>
      </p:pic>
      <p:sp>
        <p:nvSpPr>
          <p:cNvPr id="4" name="Date Placeholder 3"/>
          <p:cNvSpPr>
            <a:spLocks noGrp="1"/>
          </p:cNvSpPr>
          <p:nvPr>
            <p:ph type="dt" sz="half" idx="10"/>
          </p:nvPr>
        </p:nvSpPr>
        <p:spPr/>
        <p:txBody>
          <a:bodyPr/>
          <a:lstStyle/>
          <a:p>
            <a:pPr>
              <a:defRPr/>
            </a:pPr>
            <a:fld id="{6F93DB4B-6A71-4F26-8E50-4C0ADF1EA10D}" type="datetime5">
              <a:rPr lang="en-US" smtClean="0"/>
            </a:fld>
            <a:endParaRPr lang="en-US"/>
          </a:p>
        </p:txBody>
      </p:sp>
      <p:sp>
        <p:nvSpPr>
          <p:cNvPr id="5" name="Slide Number Placeholder 4"/>
          <p:cNvSpPr>
            <a:spLocks noGrp="1"/>
          </p:cNvSpPr>
          <p:nvPr>
            <p:ph type="sldNum" sz="quarter" idx="12"/>
          </p:nvPr>
        </p:nvSpPr>
        <p:spPr/>
        <p:txBody>
          <a:bodyPr/>
          <a:lstStyle/>
          <a:p>
            <a:pPr>
              <a:defRPr/>
            </a:pPr>
            <a:fld id="{4AEEF2DB-3D68-4EFF-B92B-90C34555BE45}" type="slidenum">
              <a:rPr lang="en-US" smtClean="0"/>
            </a:fld>
            <a:endParaRPr lang="en-US" dirty="0"/>
          </a:p>
        </p:txBody>
      </p:sp>
      <p:sp>
        <p:nvSpPr>
          <p:cNvPr id="6" name="Footer Placeholder 5"/>
          <p:cNvSpPr>
            <a:spLocks noGrp="1"/>
          </p:cNvSpPr>
          <p:nvPr>
            <p:ph type="ftr" sz="quarter" idx="3"/>
          </p:nvPr>
        </p:nvSpPr>
        <p:spPr/>
        <p:txBody>
          <a:bodyPr/>
          <a:lstStyle/>
          <a:p>
            <a:pPr>
              <a:defRPr/>
            </a:pPr>
            <a:r>
              <a:rPr lang="en-US"/>
              <a:t>SCSD2523 Database - Enhanced Entity Relationship Modeling</a:t>
            </a: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5987</Words>
  <Application>WPS Presentation</Application>
  <PresentationFormat>On-screen Show (4:3)</PresentationFormat>
  <Paragraphs>214</Paragraphs>
  <Slides>19</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SimSun</vt:lpstr>
      <vt:lpstr>Wingdings</vt:lpstr>
      <vt:lpstr>Calibri</vt:lpstr>
      <vt:lpstr>Calibri Light</vt:lpstr>
      <vt:lpstr>Microsoft YaHei</vt:lpstr>
      <vt:lpstr>Arial Unicode MS</vt:lpstr>
      <vt:lpstr>Office Theme</vt:lpstr>
      <vt:lpstr>Enhanced Entity Relationship Modeling</vt:lpstr>
      <vt:lpstr>Learning Objective</vt:lpstr>
      <vt:lpstr>Introduction</vt:lpstr>
      <vt:lpstr>Enhanced Entity-Relationship Model</vt:lpstr>
      <vt:lpstr>Specialization / Generalization</vt:lpstr>
      <vt:lpstr>Specialization / Generalization</vt:lpstr>
      <vt:lpstr>Specialization / Generalization</vt:lpstr>
      <vt:lpstr>Example: AllStaff relation holding details of all staff</vt:lpstr>
      <vt:lpstr>Specialization/generalization of Staff into subclasses representing job roles</vt:lpstr>
      <vt:lpstr>Specialization/generalization of Staff into job roles and contracts of employment </vt:lpstr>
      <vt:lpstr>EER diagram with shared subclass and subclass with its own subclass</vt:lpstr>
      <vt:lpstr>Constraints on Specialization/Generalization </vt:lpstr>
      <vt:lpstr>Constraints on Specialization/Generalization </vt:lpstr>
      <vt:lpstr>Constraints on Specialization/Generalization </vt:lpstr>
      <vt:lpstr>Constraints on Specialization/Generalization </vt:lpstr>
      <vt:lpstr>DreamHome example - Staff Superclass with Supervisor and Manager subclasses </vt:lpstr>
      <vt:lpstr>DreamHome example - Owner Superclass with PrivateOwner and BusinessOwner subclasses</vt:lpstr>
      <vt:lpstr>DreamHome example - Person superclass with Staff, PrivateOwner, and Client subclasses </vt:lpstr>
      <vt:lpstr>Problem 1: EERM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acidfed</dc:creator>
  <cp:lastModifiedBy>Eyda</cp:lastModifiedBy>
  <cp:revision>103</cp:revision>
  <dcterms:created xsi:type="dcterms:W3CDTF">2019-01-07T08:53:00Z</dcterms:created>
  <dcterms:modified xsi:type="dcterms:W3CDTF">2020-09-30T05:38:47Z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