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41"/>
  </p:notesMasterIdLst>
  <p:sldIdLst>
    <p:sldId id="256" r:id="rId2"/>
    <p:sldId id="262" r:id="rId3"/>
    <p:sldId id="292" r:id="rId4"/>
    <p:sldId id="303" r:id="rId5"/>
    <p:sldId id="304" r:id="rId6"/>
    <p:sldId id="305" r:id="rId7"/>
    <p:sldId id="362" r:id="rId8"/>
    <p:sldId id="361" r:id="rId9"/>
    <p:sldId id="306" r:id="rId10"/>
    <p:sldId id="363" r:id="rId11"/>
    <p:sldId id="364" r:id="rId12"/>
    <p:sldId id="365" r:id="rId13"/>
    <p:sldId id="366" r:id="rId14"/>
    <p:sldId id="367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2" r:id="rId34"/>
    <p:sldId id="341" r:id="rId35"/>
    <p:sldId id="360" r:id="rId36"/>
    <p:sldId id="350" r:id="rId37"/>
    <p:sldId id="351" r:id="rId38"/>
    <p:sldId id="352" r:id="rId39"/>
    <p:sldId id="28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7" autoAdjust="0"/>
    <p:restoredTop sz="94660"/>
  </p:normalViewPr>
  <p:slideViewPr>
    <p:cSldViewPr>
      <p:cViewPr varScale="1">
        <p:scale>
          <a:sx n="82" d="100"/>
          <a:sy n="82" d="100"/>
        </p:scale>
        <p:origin x="-44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6E2D-A6AD-42FD-8A59-DD9C0FCD55F1}" type="datetimeFigureOut">
              <a:rPr lang="en-US" smtClean="0"/>
              <a:t>21/02/18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00355-BD3A-41CA-BEC7-9DD21DEDD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3E1FC-E1A3-41F8-BF74-7051D25264E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468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D6D2E-5DAF-453C-A710-88F19E46602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88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07421-1BA5-4125-AF4B-7A9D89971BF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150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21/02/18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21/02/18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8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21/02/18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0536B-AB92-42D6-9E40-72C09732AD92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3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A748-8DC8-42F2-BCF6-E7EF6CE8DD8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2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21/02/18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7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21/02/18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9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21/02/18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4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21/02/18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4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21/02/18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1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21/02/18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7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21/02/18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5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C7A00-6D3E-4328-A053-6A99028875C0}" type="datetimeFigureOut">
              <a:rPr lang="en-US" smtClean="0"/>
              <a:t>21/02/18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E84F-A195-49F8-9DCB-40E22A04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4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A0C7A00-6D3E-4328-A053-6A99028875C0}" type="datetimeFigureOut">
              <a:rPr lang="en-US" smtClean="0">
                <a:solidFill>
                  <a:srgbClr val="000000"/>
                </a:solidFill>
              </a:rPr>
              <a:pPr/>
              <a:t>21/02/18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85E84F-A195-49F8-9DCB-40E22A0479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nanthakumar@utm.m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9.jpeg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of Macroeconomics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(SHAD1053)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00800" cy="2362200"/>
          </a:xfrm>
        </p:spPr>
        <p:txBody>
          <a:bodyPr/>
          <a:lstStyle/>
          <a:p>
            <a:pPr algn="ctr"/>
            <a:r>
              <a:rPr lang="en-US" sz="1600" b="1" dirty="0" smtClean="0"/>
              <a:t>Assoc. Prof. Dr. </a:t>
            </a:r>
            <a:r>
              <a:rPr lang="en-US" sz="1600" b="1" dirty="0" err="1" smtClean="0"/>
              <a:t>Nanthakumar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Loganathan</a:t>
            </a:r>
            <a:endParaRPr lang="en-US" sz="1600" b="1" dirty="0" smtClean="0"/>
          </a:p>
          <a:p>
            <a:pPr algn="ctr"/>
            <a:r>
              <a:rPr lang="en-US" sz="1400" dirty="0" smtClean="0"/>
              <a:t>Department of Business Administration</a:t>
            </a:r>
          </a:p>
          <a:p>
            <a:pPr algn="ctr"/>
            <a:r>
              <a:rPr lang="en-US" sz="1400" dirty="0" smtClean="0"/>
              <a:t>Faculty of Management</a:t>
            </a:r>
          </a:p>
          <a:p>
            <a:pPr algn="ctr"/>
            <a:r>
              <a:rPr lang="en-US" sz="1400" dirty="0" err="1" smtClean="0"/>
              <a:t>Universiti</a:t>
            </a:r>
            <a:r>
              <a:rPr lang="en-US" sz="1400" dirty="0" smtClean="0"/>
              <a:t> </a:t>
            </a:r>
            <a:r>
              <a:rPr lang="en-US" sz="1400" dirty="0" err="1" smtClean="0"/>
              <a:t>Teknologi</a:t>
            </a:r>
            <a:r>
              <a:rPr lang="en-US" sz="1400" dirty="0" smtClean="0"/>
              <a:t> Malaysia</a:t>
            </a:r>
          </a:p>
          <a:p>
            <a:pPr algn="ctr"/>
            <a:r>
              <a:rPr lang="en-US" sz="1400" dirty="0" smtClean="0"/>
              <a:t>Email: </a:t>
            </a:r>
            <a:r>
              <a:rPr lang="en-US" sz="1400" dirty="0" smtClean="0">
                <a:hlinkClick r:id="rId2"/>
              </a:rPr>
              <a:t>nanthakumar@utm.my</a:t>
            </a:r>
            <a:endParaRPr lang="en-US" sz="1400" dirty="0" smtClean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865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BMW</a:t>
            </a:r>
            <a:r>
              <a:rPr lang="ja-JP" altLang="en-US" sz="4000">
                <a:latin typeface="Calibri" charset="0"/>
              </a:rPr>
              <a:t>’</a:t>
            </a:r>
            <a:r>
              <a:rPr lang="en-US" altLang="ja-JP" sz="4000">
                <a:latin typeface="Calibri" charset="0"/>
              </a:rPr>
              <a:t>S PRODUCTION POSSIBILITIES</a:t>
            </a:r>
            <a:endParaRPr lang="en-US" sz="4000">
              <a:latin typeface="Calibri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205166"/>
        </p:xfrm>
        <a:graphic>
          <a:graphicData uri="http://schemas.openxmlformats.org/drawingml/2006/table">
            <a:tbl>
              <a:tblPr/>
              <a:tblGrid>
                <a:gridCol w="1295400"/>
                <a:gridCol w="3505200"/>
                <a:gridCol w="3429000"/>
              </a:tblGrid>
              <a:tr h="4524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EBMW</a:t>
                      </a:r>
                      <a:r>
                        <a:rPr kumimoji="0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 PRODUCTION CHOICE AT  SPARTANBURG PLANT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ROADSTERS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SUV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98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        PPF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38100" y="3009900"/>
            <a:ext cx="3810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81200" y="4953000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5000" y="1600200"/>
            <a:ext cx="411480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5000" y="40386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457700" y="44577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81200" y="32004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048000" y="41148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05000" y="25146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790700" y="36957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26"/>
          <p:cNvSpPr txBox="1">
            <a:spLocks noChangeArrowheads="1"/>
          </p:cNvSpPr>
          <p:nvPr/>
        </p:nvSpPr>
        <p:spPr bwMode="auto">
          <a:xfrm>
            <a:off x="1219200" y="1447800"/>
            <a:ext cx="609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800</a:t>
            </a: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r>
              <a:rPr lang="en-US" sz="2000">
                <a:latin typeface="Calibri" charset="0"/>
              </a:rPr>
              <a:t>600</a:t>
            </a: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r>
              <a:rPr lang="en-US" sz="2000">
                <a:latin typeface="Calibri" charset="0"/>
              </a:rPr>
              <a:t>400</a:t>
            </a: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r>
              <a:rPr lang="en-US" sz="2000">
                <a:latin typeface="Calibri" charset="0"/>
              </a:rPr>
              <a:t>200</a:t>
            </a: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r>
              <a:rPr lang="en-US" sz="2000">
                <a:latin typeface="Calibri" charset="0"/>
              </a:rPr>
              <a:t>0</a:t>
            </a:r>
          </a:p>
        </p:txBody>
      </p:sp>
      <p:sp>
        <p:nvSpPr>
          <p:cNvPr id="16396" name="TextBox 27"/>
          <p:cNvSpPr txBox="1">
            <a:spLocks noChangeArrowheads="1"/>
          </p:cNvSpPr>
          <p:nvPr/>
        </p:nvSpPr>
        <p:spPr bwMode="auto">
          <a:xfrm rot="-5400000" flipH="1" flipV="1">
            <a:off x="3566319" y="3569494"/>
            <a:ext cx="8382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800</a:t>
            </a: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r>
              <a:rPr lang="en-US" sz="2000">
                <a:latin typeface="Calibri" charset="0"/>
              </a:rPr>
              <a:t>600</a:t>
            </a: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r>
              <a:rPr lang="en-US" sz="2000">
                <a:latin typeface="Calibri" charset="0"/>
              </a:rPr>
              <a:t>400</a:t>
            </a:r>
          </a:p>
          <a:p>
            <a:pPr eaLnBrk="1" hangingPunct="1"/>
            <a:r>
              <a:rPr lang="en-US" sz="2000">
                <a:latin typeface="Calibri" charset="0"/>
              </a:rPr>
              <a:t>   </a:t>
            </a: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r>
              <a:rPr lang="en-US" sz="2000">
                <a:latin typeface="Calibri" charset="0"/>
              </a:rPr>
              <a:t>200</a:t>
            </a: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endParaRPr lang="en-US" sz="2000">
              <a:latin typeface="Calibri" charset="0"/>
            </a:endParaRPr>
          </a:p>
          <a:p>
            <a:pPr eaLnBrk="1" hangingPunct="1"/>
            <a:r>
              <a:rPr lang="en-US" sz="1800">
                <a:latin typeface="Calibri" charset="0"/>
              </a:rPr>
              <a:t>0</a:t>
            </a:r>
          </a:p>
        </p:txBody>
      </p:sp>
      <p:sp>
        <p:nvSpPr>
          <p:cNvPr id="16397" name="TextBox 29"/>
          <p:cNvSpPr txBox="1">
            <a:spLocks noChangeArrowheads="1"/>
          </p:cNvSpPr>
          <p:nvPr/>
        </p:nvSpPr>
        <p:spPr bwMode="auto">
          <a:xfrm rot="10800000" flipV="1">
            <a:off x="19050" y="1250950"/>
            <a:ext cx="186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ROADSTERS</a:t>
            </a:r>
          </a:p>
        </p:txBody>
      </p:sp>
      <p:sp>
        <p:nvSpPr>
          <p:cNvPr id="16398" name="TextBox 30"/>
          <p:cNvSpPr txBox="1">
            <a:spLocks noChangeArrowheads="1"/>
          </p:cNvSpPr>
          <p:nvPr/>
        </p:nvSpPr>
        <p:spPr bwMode="auto">
          <a:xfrm>
            <a:off x="6477000" y="5105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SUVs</a:t>
            </a:r>
          </a:p>
        </p:txBody>
      </p:sp>
      <p:sp>
        <p:nvSpPr>
          <p:cNvPr id="16399" name="TextBox 31"/>
          <p:cNvSpPr txBox="1">
            <a:spLocks noChangeArrowheads="1"/>
          </p:cNvSpPr>
          <p:nvPr/>
        </p:nvSpPr>
        <p:spPr bwMode="auto">
          <a:xfrm>
            <a:off x="914400" y="3810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WHAT CAN YOU SAY ABOUT THE OPPORTUNITY COST OF PRODUCING SUVs OR ROADSTERS AT BMW?</a:t>
            </a:r>
          </a:p>
        </p:txBody>
      </p:sp>
      <p:sp>
        <p:nvSpPr>
          <p:cNvPr id="16400" name="TextBox 32"/>
          <p:cNvSpPr txBox="1">
            <a:spLocks noChangeArrowheads="1"/>
          </p:cNvSpPr>
          <p:nvPr/>
        </p:nvSpPr>
        <p:spPr bwMode="auto">
          <a:xfrm>
            <a:off x="457200" y="5934075"/>
            <a:ext cx="830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WHEN THERE IS INCREASING MARGINAL OPPORTUNITY COST, the more resources allocated to an activity the smaller the payoff to devoting additional resources to that activity.,</a:t>
            </a:r>
          </a:p>
        </p:txBody>
      </p:sp>
    </p:spTree>
    <p:extLst>
      <p:ext uri="{BB962C8B-B14F-4D97-AF65-F5344CB8AC3E}">
        <p14:creationId xmlns:p14="http://schemas.microsoft.com/office/powerpoint/2010/main" val="87923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Economic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At any one time resources available  in any economy are fixed.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Resources may increase  over time 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 e.g. </a:t>
            </a:r>
            <a:r>
              <a:rPr lang="en-US" dirty="0" err="1" smtClean="0">
                <a:ea typeface="+mn-ea"/>
                <a:cs typeface="+mn-cs"/>
                <a:sym typeface="Wingdings" pitchFamily="2" charset="2"/>
              </a:rPr>
              <a:t>labour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 force  (higher birth rate, lower death rate, foreign </a:t>
            </a:r>
            <a:r>
              <a:rPr lang="en-US" dirty="0" err="1" smtClean="0">
                <a:ea typeface="+mn-ea"/>
                <a:cs typeface="+mn-cs"/>
                <a:sym typeface="Wingdings" pitchFamily="2" charset="2"/>
              </a:rPr>
              <a:t>labour</a:t>
            </a:r>
            <a:r>
              <a:rPr lang="en-US" dirty="0" smtClean="0">
                <a:ea typeface="+mn-ea"/>
                <a:cs typeface="+mn-cs"/>
                <a:sym typeface="Wingdings" pitchFamily="2" charset="2"/>
              </a:rPr>
              <a:t> /inward immigration) and capital stock (higher savings/ inward foreign investment) production possibilities frontier shifts outwards countries able to produce may of both goods.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41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257300" y="3238500"/>
            <a:ext cx="457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55626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044575" y="1371600"/>
            <a:ext cx="5889625" cy="4343400"/>
          </a:xfrm>
          <a:custGeom>
            <a:avLst/>
            <a:gdLst>
              <a:gd name="connsiteX0" fmla="*/ 0 w 5225142"/>
              <a:gd name="connsiteY0" fmla="*/ 0 h 4005943"/>
              <a:gd name="connsiteX1" fmla="*/ 1828800 w 5225142"/>
              <a:gd name="connsiteY1" fmla="*/ 653143 h 4005943"/>
              <a:gd name="connsiteX2" fmla="*/ 3918857 w 5225142"/>
              <a:gd name="connsiteY2" fmla="*/ 1959428 h 4005943"/>
              <a:gd name="connsiteX3" fmla="*/ 5225142 w 5225142"/>
              <a:gd name="connsiteY3" fmla="*/ 4005943 h 4005943"/>
              <a:gd name="connsiteX4" fmla="*/ 5225142 w 5225142"/>
              <a:gd name="connsiteY4" fmla="*/ 4005943 h 4005943"/>
              <a:gd name="connsiteX5" fmla="*/ 5138057 w 5225142"/>
              <a:gd name="connsiteY5" fmla="*/ 3875314 h 40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142" h="4005943">
                <a:moveTo>
                  <a:pt x="0" y="0"/>
                </a:moveTo>
                <a:cubicBezTo>
                  <a:pt x="587828" y="163286"/>
                  <a:pt x="1175657" y="326572"/>
                  <a:pt x="1828800" y="653143"/>
                </a:cubicBezTo>
                <a:cubicBezTo>
                  <a:pt x="2481943" y="979714"/>
                  <a:pt x="3352800" y="1400628"/>
                  <a:pt x="3918857" y="1959428"/>
                </a:cubicBezTo>
                <a:cubicBezTo>
                  <a:pt x="4484914" y="2518228"/>
                  <a:pt x="5225142" y="4005943"/>
                  <a:pt x="5225142" y="4005943"/>
                </a:cubicBezTo>
                <a:lnTo>
                  <a:pt x="5225142" y="4005943"/>
                </a:lnTo>
                <a:lnTo>
                  <a:pt x="5138057" y="387531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43000" y="2438400"/>
            <a:ext cx="4495800" cy="3200400"/>
          </a:xfrm>
          <a:custGeom>
            <a:avLst/>
            <a:gdLst>
              <a:gd name="connsiteX0" fmla="*/ 0 w 5225142"/>
              <a:gd name="connsiteY0" fmla="*/ 0 h 4005943"/>
              <a:gd name="connsiteX1" fmla="*/ 1828800 w 5225142"/>
              <a:gd name="connsiteY1" fmla="*/ 653143 h 4005943"/>
              <a:gd name="connsiteX2" fmla="*/ 3918857 w 5225142"/>
              <a:gd name="connsiteY2" fmla="*/ 1959428 h 4005943"/>
              <a:gd name="connsiteX3" fmla="*/ 5225142 w 5225142"/>
              <a:gd name="connsiteY3" fmla="*/ 4005943 h 4005943"/>
              <a:gd name="connsiteX4" fmla="*/ 5225142 w 5225142"/>
              <a:gd name="connsiteY4" fmla="*/ 4005943 h 4005943"/>
              <a:gd name="connsiteX5" fmla="*/ 5138057 w 5225142"/>
              <a:gd name="connsiteY5" fmla="*/ 3875314 h 40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142" h="4005943">
                <a:moveTo>
                  <a:pt x="0" y="0"/>
                </a:moveTo>
                <a:cubicBezTo>
                  <a:pt x="587828" y="163286"/>
                  <a:pt x="1175657" y="326572"/>
                  <a:pt x="1828800" y="653143"/>
                </a:cubicBezTo>
                <a:cubicBezTo>
                  <a:pt x="2481943" y="979714"/>
                  <a:pt x="3352800" y="1400628"/>
                  <a:pt x="3918857" y="1959428"/>
                </a:cubicBezTo>
                <a:cubicBezTo>
                  <a:pt x="4484914" y="2518228"/>
                  <a:pt x="5225142" y="4005943"/>
                  <a:pt x="5225142" y="4005943"/>
                </a:cubicBezTo>
                <a:lnTo>
                  <a:pt x="5225142" y="4005943"/>
                </a:lnTo>
                <a:lnTo>
                  <a:pt x="5138057" y="3875314"/>
                </a:ln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066800" y="2438400"/>
            <a:ext cx="6477000" cy="3124200"/>
          </a:xfrm>
          <a:custGeom>
            <a:avLst/>
            <a:gdLst>
              <a:gd name="connsiteX0" fmla="*/ 0 w 5225142"/>
              <a:gd name="connsiteY0" fmla="*/ 0 h 4005943"/>
              <a:gd name="connsiteX1" fmla="*/ 1828800 w 5225142"/>
              <a:gd name="connsiteY1" fmla="*/ 653143 h 4005943"/>
              <a:gd name="connsiteX2" fmla="*/ 3918857 w 5225142"/>
              <a:gd name="connsiteY2" fmla="*/ 1959428 h 4005943"/>
              <a:gd name="connsiteX3" fmla="*/ 5225142 w 5225142"/>
              <a:gd name="connsiteY3" fmla="*/ 4005943 h 4005943"/>
              <a:gd name="connsiteX4" fmla="*/ 5225142 w 5225142"/>
              <a:gd name="connsiteY4" fmla="*/ 4005943 h 4005943"/>
              <a:gd name="connsiteX5" fmla="*/ 5138057 w 5225142"/>
              <a:gd name="connsiteY5" fmla="*/ 3875314 h 40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142" h="4005943">
                <a:moveTo>
                  <a:pt x="0" y="0"/>
                </a:moveTo>
                <a:cubicBezTo>
                  <a:pt x="587828" y="163286"/>
                  <a:pt x="1175657" y="326572"/>
                  <a:pt x="1828800" y="653143"/>
                </a:cubicBezTo>
                <a:cubicBezTo>
                  <a:pt x="2481943" y="979714"/>
                  <a:pt x="3352800" y="1400628"/>
                  <a:pt x="3918857" y="1959428"/>
                </a:cubicBezTo>
                <a:cubicBezTo>
                  <a:pt x="4484914" y="2518228"/>
                  <a:pt x="5225142" y="4005943"/>
                  <a:pt x="5225142" y="4005943"/>
                </a:cubicBezTo>
                <a:lnTo>
                  <a:pt x="5225142" y="4005943"/>
                </a:lnTo>
                <a:lnTo>
                  <a:pt x="5138057" y="3875314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0" y="6096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Consumer goods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934200" y="56388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Capital  goods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1409700" y="18669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62600" y="48006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400800" y="41148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extBox 18"/>
          <p:cNvSpPr txBox="1">
            <a:spLocks noChangeArrowheads="1"/>
          </p:cNvSpPr>
          <p:nvPr/>
        </p:nvSpPr>
        <p:spPr bwMode="auto">
          <a:xfrm>
            <a:off x="6858000" y="3276600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Growth due to technological change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2857500" y="17145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20"/>
          <p:cNvSpPr txBox="1">
            <a:spLocks noChangeArrowheads="1"/>
          </p:cNvSpPr>
          <p:nvPr/>
        </p:nvSpPr>
        <p:spPr bwMode="auto">
          <a:xfrm>
            <a:off x="2590800" y="9144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New  PPF due to increase in resources,</a:t>
            </a:r>
          </a:p>
        </p:txBody>
      </p:sp>
      <p:sp>
        <p:nvSpPr>
          <p:cNvPr id="18446" name="TextBox 21"/>
          <p:cNvSpPr txBox="1">
            <a:spLocks noChangeArrowheads="1"/>
          </p:cNvSpPr>
          <p:nvPr/>
        </p:nvSpPr>
        <p:spPr bwMode="auto">
          <a:xfrm>
            <a:off x="4191000" y="35052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</a:t>
            </a:r>
          </a:p>
        </p:txBody>
      </p:sp>
      <p:sp>
        <p:nvSpPr>
          <p:cNvPr id="18447" name="TextBox 22"/>
          <p:cNvSpPr txBox="1">
            <a:spLocks noChangeArrowheads="1"/>
          </p:cNvSpPr>
          <p:nvPr/>
        </p:nvSpPr>
        <p:spPr bwMode="auto">
          <a:xfrm>
            <a:off x="5105400" y="28956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8517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Production Possibilities Efficiency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endParaRPr lang="en-US" b="1" dirty="0">
              <a:latin typeface="Andalus" pitchFamily="18" charset="-78"/>
              <a:cs typeface="Andalus" pitchFamily="18" charset="-78"/>
            </a:endParaRPr>
          </a:p>
          <a:p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8" descr="7825_Krugman_f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6873875" cy="4705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48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Introduction of Economics 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Economic resources?</a:t>
            </a:r>
          </a:p>
          <a:p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 Used to produce goods and services to satisfy human wants </a:t>
            </a:r>
          </a:p>
          <a:p>
            <a:pPr>
              <a:buFont typeface="Wingdings" charset="2"/>
              <a:buChar char="q"/>
            </a:pPr>
            <a:endParaRPr lang="en-US" sz="20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Limited in supply</a:t>
            </a:r>
          </a:p>
          <a:p>
            <a:pPr>
              <a:buFont typeface="Wingdings" charset="2"/>
              <a:buChar char="q"/>
            </a:pPr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Scarce, their quantities are insufficient to satisfy all human wants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4779818"/>
            <a:ext cx="1524000" cy="207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65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The Importance of Economics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812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Type of resources?</a:t>
            </a:r>
          </a:p>
          <a:p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 Natural resources (Land, rain, sunshine etc.)</a:t>
            </a:r>
          </a:p>
          <a:p>
            <a:pPr>
              <a:buFont typeface="Wingdings" charset="2"/>
              <a:buChar char="q"/>
            </a:pPr>
            <a:endParaRPr lang="en-US" sz="20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 Human resources (Labor force)</a:t>
            </a:r>
          </a:p>
          <a:p>
            <a:pPr>
              <a:buFont typeface="Wingdings" charset="2"/>
              <a:buChar char="q"/>
            </a:pPr>
            <a:endParaRPr lang="en-US" sz="20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 Man made resources (Technological materials)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642360"/>
            <a:ext cx="1792284" cy="31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9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Scarcity Concept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What does mean by ‘scarcity’?</a:t>
            </a:r>
          </a:p>
          <a:p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 The resources are insufficient to fulfill or satisfy all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human needs.</a:t>
            </a:r>
          </a:p>
          <a:p>
            <a:pPr>
              <a:buFont typeface="Wingdings" charset="2"/>
              <a:buChar char="q"/>
            </a:pPr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 Human always need more than their basic needs</a:t>
            </a:r>
          </a:p>
          <a:p>
            <a:pPr>
              <a:buFont typeface="Wingdings" charset="2"/>
              <a:buChar char="q"/>
            </a:pPr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 Create economic problems in human society</a:t>
            </a:r>
          </a:p>
          <a:p>
            <a:pPr>
              <a:buFont typeface="Wingdings" charset="2"/>
              <a:buChar char="q"/>
            </a:pPr>
            <a:endParaRPr lang="en-US" sz="2000" i="1" dirty="0"/>
          </a:p>
          <a:p>
            <a:pPr>
              <a:buFont typeface="Wingdings" charset="2"/>
              <a:buChar char="q"/>
            </a:pPr>
            <a:r>
              <a:rPr lang="en-US" sz="2000" i="1" dirty="0"/>
              <a:t> </a:t>
            </a:r>
            <a:r>
              <a:rPr lang="en-US" sz="2000" i="1" dirty="0" smtClean="0"/>
              <a:t>“A situation in which the amount of something actually available would not be sufficient to satisfy the desire for it, if it were provided free of charge”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65783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Scarcity Concept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Are the following items scarce?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Sunshine around UTM? ……</a:t>
            </a:r>
            <a:r>
              <a:rPr lang="en-US" sz="2400" dirty="0" smtClean="0">
                <a:solidFill>
                  <a:srgbClr val="FF0000"/>
                </a:solidFill>
              </a:rPr>
              <a:t>NO!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Sandy beaches near JDT? ……</a:t>
            </a:r>
            <a:r>
              <a:rPr lang="en-US" sz="2400" dirty="0" smtClean="0">
                <a:solidFill>
                  <a:srgbClr val="FF0000"/>
                </a:solidFill>
              </a:rPr>
              <a:t>NO!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Fresh air condition at lecture hall? ……</a:t>
            </a:r>
            <a:r>
              <a:rPr lang="en-US" sz="2400" dirty="0" smtClean="0">
                <a:solidFill>
                  <a:srgbClr val="FF0000"/>
                </a:solidFill>
              </a:rPr>
              <a:t>YES?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3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Scarcity Concept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Do human being need to compete for resources?</a:t>
            </a:r>
          </a:p>
          <a:p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Yes! </a:t>
            </a:r>
            <a:r>
              <a:rPr lang="en-US" sz="2000" dirty="0" smtClean="0"/>
              <a:t>Compete for the purpose of fulfilling their need because resources are limited</a:t>
            </a:r>
          </a:p>
          <a:p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b="1" dirty="0" smtClean="0"/>
              <a:t> How to compete?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 smtClean="0"/>
              <a:t>	1. Price competition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2. Non-price competition (violence, waiting for good luck etc.)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716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1143000"/>
          </a:xfrm>
        </p:spPr>
        <p:txBody>
          <a:bodyPr/>
          <a:lstStyle/>
          <a:p>
            <a:r>
              <a:rPr lang="en-US" b="1" dirty="0" smtClean="0"/>
              <a:t>Assessment 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951586"/>
              </p:ext>
            </p:extLst>
          </p:nvPr>
        </p:nvGraphicFramePr>
        <p:xfrm>
          <a:off x="1219200" y="1676400"/>
          <a:ext cx="6553200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95600"/>
                <a:gridCol w="2209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Assessment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Marks (%)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Quiz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Quiz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Test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Test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Group 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Final examination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16-18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786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 Concept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Do human being need to make their choice?</a:t>
            </a:r>
          </a:p>
          <a:p>
            <a:endParaRPr lang="en-US" sz="2000" dirty="0"/>
          </a:p>
          <a:p>
            <a:pPr>
              <a:buFont typeface="Wingdings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 Yes!</a:t>
            </a:r>
            <a:r>
              <a:rPr lang="en-US" sz="2000" dirty="0" smtClean="0">
                <a:solidFill>
                  <a:srgbClr val="073E87"/>
                </a:solidFill>
              </a:rPr>
              <a:t> Human being needs to make their own choice </a:t>
            </a:r>
          </a:p>
          <a:p>
            <a:pPr>
              <a:buFont typeface="Wingdings" charset="2"/>
              <a:buChar char="q"/>
            </a:pPr>
            <a:endParaRPr lang="en-US" sz="2000" dirty="0" smtClean="0">
              <a:solidFill>
                <a:srgbClr val="073E87"/>
              </a:solidFill>
            </a:endParaRPr>
          </a:p>
          <a:p>
            <a:pPr marL="0" indent="0">
              <a:buNone/>
            </a:pPr>
            <a:r>
              <a:rPr lang="en-US" sz="2000" b="1" u="sng" dirty="0" smtClean="0"/>
              <a:t>For example: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73E87"/>
                </a:solidFill>
              </a:rPr>
              <a:t>Why you pursue your study?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73E87"/>
                </a:solidFill>
              </a:rPr>
              <a:t>What will  you do if I cancel today’s lecture?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73E87"/>
                </a:solidFill>
              </a:rPr>
              <a:t>Which boy/girl will you will get married?</a:t>
            </a:r>
            <a:endParaRPr lang="en-US" sz="2000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0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775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Factors of Production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2286000"/>
            <a:ext cx="4191000" cy="345069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Capital</a:t>
            </a:r>
          </a:p>
        </p:txBody>
      </p:sp>
      <p:pic>
        <p:nvPicPr>
          <p:cNvPr id="5" name="Picture 13" descr="worker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0" y="2933700"/>
            <a:ext cx="1282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2600960" y="2209800"/>
            <a:ext cx="1894840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1B6FD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Labor &amp; Entrepreneur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1037" descr="scenic 3 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19716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harvester_cylinder_turn_md_clr"/>
          <p:cNvPicPr>
            <a:picLocks noGrp="1"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3200" y="2976298"/>
            <a:ext cx="2997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28600" y="2286000"/>
            <a:ext cx="2057400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1B6FD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Resources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11" descr="mone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1830" y="3409950"/>
            <a:ext cx="1704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74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Economic Opportunity Cost 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343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What is opportunity cost means?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“The highest valued option forgone”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u="sng" dirty="0" smtClean="0"/>
              <a:t>Example: </a:t>
            </a:r>
          </a:p>
          <a:p>
            <a:pPr marL="0" indent="0">
              <a:buNone/>
            </a:pPr>
            <a:endParaRPr lang="en-US" sz="2000" b="1" u="sng" dirty="0" smtClean="0"/>
          </a:p>
          <a:p>
            <a:r>
              <a:rPr lang="en-US" sz="2000" i="1" dirty="0" smtClean="0"/>
              <a:t>“We have lecture today at 10 am, what will  be your opportunity cost”</a:t>
            </a:r>
          </a:p>
          <a:p>
            <a:r>
              <a:rPr lang="en-US" sz="2000" dirty="0" smtClean="0"/>
              <a:t>Going to library? Sleep at hostel? Playing netball???</a:t>
            </a:r>
          </a:p>
          <a:p>
            <a:r>
              <a:rPr lang="en-US" sz="2000" dirty="0" smtClean="0"/>
              <a:t>Only </a:t>
            </a:r>
            <a:r>
              <a:rPr lang="en-US" sz="2000" b="1" dirty="0" smtClean="0">
                <a:solidFill>
                  <a:srgbClr val="FF0000"/>
                </a:solidFill>
              </a:rPr>
              <a:t>ONE </a:t>
            </a:r>
            <a:r>
              <a:rPr lang="en-US" sz="2000" dirty="0" smtClean="0"/>
              <a:t>option will represent opportunity cost, which is the highest values option forgone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939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5" name="Rectangle 3"/>
          <p:cNvSpPr>
            <a:spLocks noChangeArrowheads="1"/>
          </p:cNvSpPr>
          <p:nvPr/>
        </p:nvSpPr>
        <p:spPr bwMode="auto">
          <a:xfrm>
            <a:off x="1793875" y="2895600"/>
            <a:ext cx="5394325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Basic needs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62599" name="Rectangle 7"/>
          <p:cNvSpPr>
            <a:spLocks noChangeArrowheads="1"/>
          </p:cNvSpPr>
          <p:nvPr/>
        </p:nvSpPr>
        <p:spPr bwMode="auto">
          <a:xfrm>
            <a:off x="895350" y="6343650"/>
            <a:ext cx="1333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Foods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Kristen ITC" pitchFamily="66" charset="0"/>
            </a:endParaRPr>
          </a:p>
        </p:txBody>
      </p:sp>
      <p:sp>
        <p:nvSpPr>
          <p:cNvPr id="1262600" name="Rectangle 8"/>
          <p:cNvSpPr>
            <a:spLocks noChangeArrowheads="1"/>
          </p:cNvSpPr>
          <p:nvPr/>
        </p:nvSpPr>
        <p:spPr bwMode="auto">
          <a:xfrm>
            <a:off x="3543300" y="6400800"/>
            <a:ext cx="1676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Clothing</a:t>
            </a:r>
          </a:p>
        </p:txBody>
      </p:sp>
      <p:sp>
        <p:nvSpPr>
          <p:cNvPr id="1262601" name="Rectangle 9"/>
          <p:cNvSpPr>
            <a:spLocks noChangeArrowheads="1"/>
          </p:cNvSpPr>
          <p:nvPr/>
        </p:nvSpPr>
        <p:spPr bwMode="auto">
          <a:xfrm>
            <a:off x="6457950" y="6362700"/>
            <a:ext cx="207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</a:rPr>
              <a:t>Home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Kristen ITC" pitchFamily="66" charset="0"/>
            </a:endParaRPr>
          </a:p>
        </p:txBody>
      </p:sp>
      <p:sp>
        <p:nvSpPr>
          <p:cNvPr id="1262602" name="Rectangle 10"/>
          <p:cNvSpPr>
            <a:spLocks noChangeArrowheads="1"/>
          </p:cNvSpPr>
          <p:nvPr/>
        </p:nvSpPr>
        <p:spPr bwMode="auto">
          <a:xfrm>
            <a:off x="0" y="571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Not basic need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Picture 1" descr="AA0497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48200"/>
            <a:ext cx="1828800" cy="1541754"/>
          </a:xfrm>
          <a:prstGeom prst="rect">
            <a:avLst/>
          </a:prstGeom>
        </p:spPr>
      </p:pic>
      <p:pic>
        <p:nvPicPr>
          <p:cNvPr id="3" name="Picture 2" descr="FD00261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24400"/>
            <a:ext cx="1083424" cy="1368011"/>
          </a:xfrm>
          <a:prstGeom prst="rect">
            <a:avLst/>
          </a:prstGeom>
        </p:spPr>
      </p:pic>
      <p:pic>
        <p:nvPicPr>
          <p:cNvPr id="4" name="Picture 3" descr="AA02625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209800" cy="1264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360" y="3689795"/>
            <a:ext cx="1905000" cy="2500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810000"/>
            <a:ext cx="2971800" cy="2474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762000"/>
            <a:ext cx="3048000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8941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6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6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6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6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595" grpId="0"/>
      <p:bldP spid="1262599" grpId="0"/>
      <p:bldP spid="1262600" grpId="0"/>
      <p:bldP spid="1262601" grpId="0"/>
      <p:bldP spid="12626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Oval 2"/>
          <p:cNvSpPr>
            <a:spLocks noChangeArrowheads="1"/>
          </p:cNvSpPr>
          <p:nvPr/>
        </p:nvSpPr>
        <p:spPr bwMode="auto">
          <a:xfrm>
            <a:off x="762000" y="2514600"/>
            <a:ext cx="2895600" cy="2571750"/>
          </a:xfrm>
          <a:prstGeom prst="ellipse">
            <a:avLst/>
          </a:prstGeom>
          <a:solidFill>
            <a:srgbClr val="FF3300"/>
          </a:solidFill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pic>
        <p:nvPicPr>
          <p:cNvPr id="1385476" name="Picture 4" descr="arrow cyan r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609600"/>
            <a:ext cx="3048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5480" name="Picture 8" descr="arrow red r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33400"/>
            <a:ext cx="3094037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5481" name="Rectangle 9"/>
          <p:cNvSpPr>
            <a:spLocks noChangeArrowheads="1"/>
          </p:cNvSpPr>
          <p:nvPr/>
        </p:nvSpPr>
        <p:spPr bwMode="auto">
          <a:xfrm>
            <a:off x="685800" y="685800"/>
            <a:ext cx="1098550" cy="495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Scarcity</a:t>
            </a:r>
          </a:p>
        </p:txBody>
      </p:sp>
      <p:sp>
        <p:nvSpPr>
          <p:cNvPr id="1385482" name="Rectangle 10"/>
          <p:cNvSpPr>
            <a:spLocks noChangeArrowheads="1"/>
          </p:cNvSpPr>
          <p:nvPr/>
        </p:nvSpPr>
        <p:spPr bwMode="auto">
          <a:xfrm>
            <a:off x="5410200" y="762000"/>
            <a:ext cx="1403350" cy="438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Choices</a:t>
            </a:r>
          </a:p>
        </p:txBody>
      </p:sp>
      <p:sp>
        <p:nvSpPr>
          <p:cNvPr id="1385485" name="WordArt 13"/>
          <p:cNvSpPr>
            <a:spLocks noChangeArrowheads="1" noChangeShapeType="1" noTextEdit="1"/>
          </p:cNvSpPr>
          <p:nvPr/>
        </p:nvSpPr>
        <p:spPr bwMode="auto">
          <a:xfrm>
            <a:off x="990600" y="5943600"/>
            <a:ext cx="3276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oper Black"/>
              </a:rPr>
              <a:t>Opportunity Cost</a:t>
            </a:r>
          </a:p>
        </p:txBody>
      </p:sp>
      <p:sp>
        <p:nvSpPr>
          <p:cNvPr id="1385486" name="Oval 14"/>
          <p:cNvSpPr>
            <a:spLocks noChangeArrowheads="1"/>
          </p:cNvSpPr>
          <p:nvPr/>
        </p:nvSpPr>
        <p:spPr bwMode="auto">
          <a:xfrm>
            <a:off x="2514600" y="1219200"/>
            <a:ext cx="2895600" cy="2571750"/>
          </a:xfrm>
          <a:prstGeom prst="ellipse">
            <a:avLst/>
          </a:prstGeom>
          <a:solidFill>
            <a:srgbClr val="99CCFF"/>
          </a:solidFill>
          <a:ln w="38100" cmpd="dbl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85487" name="Oval 15"/>
          <p:cNvSpPr>
            <a:spLocks noChangeArrowheads="1"/>
          </p:cNvSpPr>
          <p:nvPr/>
        </p:nvSpPr>
        <p:spPr bwMode="auto">
          <a:xfrm>
            <a:off x="3276600" y="2667000"/>
            <a:ext cx="2895600" cy="2571750"/>
          </a:xfrm>
          <a:prstGeom prst="ellipse">
            <a:avLst/>
          </a:prstGeom>
          <a:solidFill>
            <a:srgbClr val="1C1C1C"/>
          </a:solidFill>
          <a:ln w="38100" cmpd="dbl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sz="2000">
              <a:solidFill>
                <a:srgbClr val="99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5491" name="Rectangle 19"/>
          <p:cNvSpPr>
            <a:spLocks noChangeArrowheads="1"/>
          </p:cNvSpPr>
          <p:nvPr/>
        </p:nvSpPr>
        <p:spPr bwMode="auto">
          <a:xfrm>
            <a:off x="4495800" y="5943600"/>
            <a:ext cx="3200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……What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iandra GD" pitchFamily="34" charset="0"/>
              </a:rPr>
              <a:t>is given up</a:t>
            </a:r>
          </a:p>
        </p:txBody>
      </p:sp>
      <p:sp>
        <p:nvSpPr>
          <p:cNvPr id="1385501" name="Rectangle 29"/>
          <p:cNvSpPr>
            <a:spLocks noChangeArrowheads="1"/>
          </p:cNvSpPr>
          <p:nvPr/>
        </p:nvSpPr>
        <p:spPr bwMode="auto">
          <a:xfrm>
            <a:off x="990600" y="3048000"/>
            <a:ext cx="2495550" cy="1562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</a:rPr>
              <a:t>Unlimited Needs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</a:rPr>
              <a:t>and </a:t>
            </a:r>
            <a:r>
              <a:rPr lang="en-US" sz="1600" b="1" dirty="0">
                <a:solidFill>
                  <a:prstClr val="black"/>
                </a:solidFill>
              </a:rPr>
              <a:t>Wants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Demand</a:t>
            </a:r>
          </a:p>
        </p:txBody>
      </p:sp>
      <p:sp>
        <p:nvSpPr>
          <p:cNvPr id="1385506" name="Rectangle 34"/>
          <p:cNvSpPr>
            <a:spLocks noChangeArrowheads="1"/>
          </p:cNvSpPr>
          <p:nvPr/>
        </p:nvSpPr>
        <p:spPr bwMode="auto">
          <a:xfrm>
            <a:off x="2590800" y="19050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Maiandra GD" pitchFamily="34" charset="0"/>
              </a:rPr>
              <a:t>Choice</a:t>
            </a:r>
            <a:r>
              <a:rPr lang="en-US" sz="1600" b="1" dirty="0">
                <a:solidFill>
                  <a:prstClr val="black"/>
                </a:solidFill>
              </a:rPr>
              <a:t>s</a:t>
            </a:r>
          </a:p>
        </p:txBody>
      </p:sp>
      <p:sp>
        <p:nvSpPr>
          <p:cNvPr id="1385508" name="Rectangle 36"/>
          <p:cNvSpPr>
            <a:spLocks noChangeArrowheads="1"/>
          </p:cNvSpPr>
          <p:nvPr/>
        </p:nvSpPr>
        <p:spPr bwMode="auto">
          <a:xfrm>
            <a:off x="3429000" y="3276600"/>
            <a:ext cx="2743200" cy="1390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600" b="1" dirty="0">
                <a:solidFill>
                  <a:srgbClr val="CCFFFF"/>
                </a:solidFill>
              </a:rPr>
              <a:t>Limited Resources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CCFFFF"/>
                </a:solidFill>
              </a:rPr>
              <a:t>Supply</a:t>
            </a:r>
          </a:p>
        </p:txBody>
      </p:sp>
    </p:spTree>
    <p:extLst>
      <p:ext uri="{BB962C8B-B14F-4D97-AF65-F5344CB8AC3E}">
        <p14:creationId xmlns:p14="http://schemas.microsoft.com/office/powerpoint/2010/main" val="14731322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8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8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38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8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8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8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112E-17 -3.33333E-6 C 0.00694 -0.01342 0.01406 -0.02801 0.02101 -0.04676 C 0.03993 -0.1 0.04497 -0.15208 0.03108 -0.15995 C 0.01701 -0.16944 -0.01007 -0.13194 -0.02899 -0.0787 C -0.03906 -0.05069 -0.04497 -0.02407 -0.04705 -0.00393 C -0.05 0.01204 -0.05104 0.02801 -0.05104 0.04676 C -0.05104 0.10672 -0.03802 0.15602 -0.02292 0.15602 C -0.00799 0.15602 0.00503 0.10672 0.00503 0.04676 C 0.00503 0.01875 0.00208 -0.0081 -0.00295 -0.02662 C -0.00503 -0.04259 -0.01007 -0.05995 -0.01597 -0.07731 C -0.03594 -0.13194 -0.06302 -0.16944 -0.07708 -0.15995 C -0.09097 -0.15069 -0.08594 -0.1 -0.06597 -0.04537 C -0.05799 -0.0199 -0.04705 0.00139 -0.03594 0.01598 C -0.02795 0.0294 -0.01892 0.04144 -0.00694 0.05324 C 0.02899 0.0919 0.06493 0.10926 0.075 0.09329 C 0.08403 0.07732 0.06406 0.03334 0.02795 -0.00393 C 0.01302 -0.0199 -0.00295 -0.03194 -0.01597 -0.04004 C -0.02795 -0.04791 -0.04306 -0.05463 -0.05903 -0.05856 C -0.10295 -0.07199 -0.14097 -0.06805 -0.14392 -0.04676 C -0.14792 -0.02662 -0.11493 -3.33333E-6 -0.07101 0.01343 C -0.05104 0.01875 -0.03194 0.0213 -0.01701 0.01991 C -0.00399 0.01991 0.01007 0.01736 0.025 0.01343 C 0.06892 -3.33333E-6 0.10208 -0.02801 0.09792 -0.04791 C 0.09497 -0.06805 0.05694 -0.07338 0.01302 -0.05995 C -0.00799 -0.05324 -0.02708 -0.04398 -0.03993 -0.03333 C -0.05104 -0.02523 -0.06198 -0.01597 -0.07396 -0.00393 C -0.10903 0.03473 -0.13003 0.07732 -0.11997 0.09329 C -0.11094 0.10926 -0.07396 0.0919 -0.03906 0.05463 C -0.02205 0.03611 -0.00799 0.01736 5.55112E-17 -3.33333E-6 Z " pathEditMode="relative" rAng="0" ptsTypes="fffffffffffffffffffffffffffff">
                                      <p:cBhvr>
                                        <p:cTn id="28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8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8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8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8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38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8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5474" grpId="0" animBg="1"/>
      <p:bldP spid="1385485" grpId="0" animBg="1"/>
      <p:bldP spid="13855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1143000"/>
          </a:xfrm>
        </p:spPr>
        <p:txBody>
          <a:bodyPr/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000" b="1" dirty="0" smtClean="0">
                <a:solidFill>
                  <a:srgbClr val="00B0F0"/>
                </a:solidFill>
                <a:cs typeface="Andalus" pitchFamily="18" charset="-78"/>
              </a:rPr>
              <a:t>Economic system?</a:t>
            </a:r>
          </a:p>
          <a:p>
            <a:pPr marL="68580" indent="0">
              <a:buNone/>
            </a:pPr>
            <a:endParaRPr lang="en-US" sz="2000" dirty="0" smtClean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How society uses resources to satisfy people’s needs</a:t>
            </a:r>
          </a:p>
          <a:p>
            <a:r>
              <a:rPr lang="en-US" sz="2000" dirty="0" smtClean="0">
                <a:cs typeface="Andalus" pitchFamily="18" charset="-78"/>
              </a:rPr>
              <a:t>An economy or economic system is the way a nation makes economic choices how the nation will use its resources to produce and distribute goods and services</a:t>
            </a:r>
          </a:p>
          <a:p>
            <a:pPr marL="68580" indent="0">
              <a:buNone/>
            </a:pPr>
            <a:endParaRPr lang="en-US" sz="2000" dirty="0">
              <a:cs typeface="Andalus" pitchFamily="18" charset="-78"/>
            </a:endParaRPr>
          </a:p>
          <a:p>
            <a:pPr marL="68580" indent="0">
              <a:buNone/>
            </a:pPr>
            <a:r>
              <a:rPr lang="en-US" sz="2000" b="1" dirty="0" smtClean="0">
                <a:solidFill>
                  <a:srgbClr val="00B0F0"/>
                </a:solidFill>
                <a:cs typeface="Andalus" pitchFamily="18" charset="-78"/>
              </a:rPr>
              <a:t>Does economic system keep on changing?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Yes, it’s keep on changing when the society moving forward with technological changes  </a:t>
            </a:r>
            <a:endParaRPr lang="en-US" sz="2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60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08977"/>
          </a:xfrm>
        </p:spPr>
        <p:txBody>
          <a:bodyPr/>
          <a:lstStyle/>
          <a:p>
            <a:pPr marL="68580" indent="0">
              <a:buNone/>
            </a:pPr>
            <a:r>
              <a:rPr lang="en-US" sz="2000" b="1" dirty="0" smtClean="0">
                <a:solidFill>
                  <a:srgbClr val="00B0F0"/>
                </a:solidFill>
              </a:rPr>
              <a:t>How economic works?</a:t>
            </a:r>
          </a:p>
          <a:p>
            <a:endParaRPr lang="en-US" sz="2000" dirty="0">
              <a:cs typeface="Andalus" pitchFamily="18" charset="-78"/>
            </a:endParaRPr>
          </a:p>
          <a:p>
            <a:pPr marL="68580" indent="0">
              <a:buNone/>
            </a:pPr>
            <a:r>
              <a:rPr lang="en-US" sz="2000" dirty="0" smtClean="0">
                <a:cs typeface="Andalus" pitchFamily="18" charset="-78"/>
              </a:rPr>
              <a:t>Basically we have 3 types of basic economic system</a:t>
            </a:r>
          </a:p>
          <a:p>
            <a:pPr marL="68580" indent="0">
              <a:buNone/>
            </a:pPr>
            <a:endParaRPr lang="en-US" sz="2000" dirty="0" smtClean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Traditional system</a:t>
            </a:r>
          </a:p>
          <a:p>
            <a:r>
              <a:rPr lang="en-US" sz="2000" dirty="0" smtClean="0">
                <a:cs typeface="Andalus" pitchFamily="18" charset="-78"/>
              </a:rPr>
              <a:t>Command system</a:t>
            </a:r>
          </a:p>
          <a:p>
            <a:r>
              <a:rPr lang="en-US" sz="2000" dirty="0" smtClean="0">
                <a:cs typeface="Andalus" pitchFamily="18" charset="-78"/>
              </a:rPr>
              <a:t>Market economies system </a:t>
            </a:r>
            <a:endParaRPr lang="en-US" sz="2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041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200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en-US" b="1" dirty="0" smtClean="0"/>
              <a:t>Traditional economic system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>
                <a:cs typeface="Andalus" pitchFamily="18" charset="-78"/>
              </a:rPr>
              <a:t>Centers on families</a:t>
            </a:r>
          </a:p>
          <a:p>
            <a:r>
              <a:rPr lang="en-US" dirty="0" smtClean="0">
                <a:cs typeface="Andalus" pitchFamily="18" charset="-78"/>
              </a:rPr>
              <a:t>Decision based on customs, religion and beliefs</a:t>
            </a:r>
          </a:p>
          <a:p>
            <a:r>
              <a:rPr lang="en-US" dirty="0" smtClean="0">
                <a:cs typeface="Andalus" pitchFamily="18" charset="-78"/>
              </a:rPr>
              <a:t>No individual decisions, all based on group decisions</a:t>
            </a:r>
          </a:p>
          <a:p>
            <a:r>
              <a:rPr lang="en-US" dirty="0" smtClean="0">
                <a:cs typeface="Andalus" pitchFamily="18" charset="-78"/>
              </a:rPr>
              <a:t>Goods and services are produces by the family for their personal consumption.</a:t>
            </a:r>
          </a:p>
          <a:p>
            <a:r>
              <a:rPr lang="en-US" dirty="0" smtClean="0">
                <a:cs typeface="Andalus" pitchFamily="18" charset="-78"/>
              </a:rPr>
              <a:t>Resources are allocated according to long-lived practices from the past.</a:t>
            </a:r>
          </a:p>
          <a:p>
            <a:r>
              <a:rPr lang="en-US" dirty="0" smtClean="0">
                <a:cs typeface="Andalus" pitchFamily="18" charset="-78"/>
              </a:rPr>
              <a:t>Only have little surplus (something extra) of productions and traditional trade approach (exchange of goods)</a:t>
            </a:r>
          </a:p>
          <a:p>
            <a:r>
              <a:rPr lang="en-US" dirty="0" smtClean="0">
                <a:cs typeface="Andalus" pitchFamily="18" charset="-78"/>
              </a:rPr>
              <a:t>Limited need for markets (no specific places for sell and purchase goods/services)</a:t>
            </a:r>
          </a:p>
          <a:p>
            <a:r>
              <a:rPr lang="en-US" dirty="0" smtClean="0">
                <a:cs typeface="Andalus" pitchFamily="18" charset="-78"/>
              </a:rPr>
              <a:t>Still remain in some rural areas in Africa and Asian regions. </a:t>
            </a:r>
          </a:p>
          <a:p>
            <a:endParaRPr lang="en-US" b="1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091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000" b="1" dirty="0" smtClean="0">
                <a:solidFill>
                  <a:srgbClr val="00B0F0"/>
                </a:solidFill>
              </a:rPr>
              <a:t>Traditional economic system: Good or not?</a:t>
            </a:r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r>
              <a:rPr lang="en-US" sz="2000" b="1" dirty="0" smtClean="0">
                <a:cs typeface="Andalus" pitchFamily="18" charset="-78"/>
              </a:rPr>
              <a:t>Positive effects</a:t>
            </a:r>
          </a:p>
          <a:p>
            <a:r>
              <a:rPr lang="en-US" sz="2000" dirty="0" smtClean="0">
                <a:cs typeface="Andalus" pitchFamily="18" charset="-78"/>
              </a:rPr>
              <a:t>Method of production, goals and roles played by each members determined by custom</a:t>
            </a:r>
          </a:p>
          <a:p>
            <a:endParaRPr lang="en-US" sz="2000" dirty="0">
              <a:cs typeface="Andalus" pitchFamily="18" charset="-78"/>
            </a:endParaRPr>
          </a:p>
          <a:p>
            <a:pPr marL="68580" indent="0">
              <a:buNone/>
            </a:pPr>
            <a:r>
              <a:rPr lang="en-US" sz="2000" b="1" dirty="0" smtClean="0">
                <a:cs typeface="Andalus" pitchFamily="18" charset="-78"/>
              </a:rPr>
              <a:t>Negative effects</a:t>
            </a:r>
          </a:p>
          <a:p>
            <a:r>
              <a:rPr lang="en-US" sz="2000" dirty="0" smtClean="0">
                <a:cs typeface="Andalus" pitchFamily="18" charset="-78"/>
              </a:rPr>
              <a:t>All traditional and old method of production</a:t>
            </a:r>
          </a:p>
          <a:p>
            <a:r>
              <a:rPr lang="en-US" sz="2000" dirty="0" smtClean="0">
                <a:cs typeface="Andalus" pitchFamily="18" charset="-78"/>
              </a:rPr>
              <a:t>Low productivity</a:t>
            </a:r>
          </a:p>
          <a:p>
            <a:r>
              <a:rPr lang="en-US" sz="2000" dirty="0" smtClean="0">
                <a:cs typeface="Andalus" pitchFamily="18" charset="-78"/>
              </a:rPr>
              <a:t>Low standard of living</a:t>
            </a:r>
          </a:p>
          <a:p>
            <a:pPr marL="68580" indent="0">
              <a:buNone/>
            </a:pPr>
            <a:endParaRPr lang="en-US" sz="2000" b="1" dirty="0" smtClean="0">
              <a:cs typeface="Andalus" pitchFamily="18" charset="-78"/>
            </a:endParaRPr>
          </a:p>
          <a:p>
            <a:endParaRPr lang="en-US" sz="2000" b="1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210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08977"/>
          </a:xfrm>
        </p:spPr>
        <p:txBody>
          <a:bodyPr/>
          <a:lstStyle/>
          <a:p>
            <a:pPr marL="68580" indent="0">
              <a:buNone/>
            </a:pPr>
            <a:r>
              <a:rPr lang="en-US" sz="2000" b="1" dirty="0" smtClean="0"/>
              <a:t>Command Economy </a:t>
            </a:r>
          </a:p>
          <a:p>
            <a:endParaRPr lang="en-US" sz="2000" b="1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Known as socialism or communism economies  </a:t>
            </a:r>
          </a:p>
          <a:p>
            <a:r>
              <a:rPr lang="en-US" sz="2000" dirty="0" smtClean="0">
                <a:cs typeface="Andalus" pitchFamily="18" charset="-78"/>
              </a:rPr>
              <a:t>All resources are belongs to the government</a:t>
            </a:r>
          </a:p>
          <a:p>
            <a:r>
              <a:rPr lang="en-US" sz="2000" dirty="0" smtClean="0">
                <a:cs typeface="Andalus" pitchFamily="18" charset="-78"/>
              </a:rPr>
              <a:t>Only the government can decide what and how much to produce.</a:t>
            </a:r>
          </a:p>
          <a:p>
            <a:endParaRPr lang="en-US" sz="2000" b="1" dirty="0">
              <a:cs typeface="Andalus" pitchFamily="18" charset="-78"/>
            </a:endParaRPr>
          </a:p>
        </p:txBody>
      </p:sp>
      <p:pic>
        <p:nvPicPr>
          <p:cNvPr id="4" name="Picture 7" descr="http://avuc92.files.wordpress.com/2010/03/sta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44586"/>
            <a:ext cx="3015343" cy="30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608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LECTURE 1:</a:t>
            </a:r>
            <a:br>
              <a:rPr lang="en-US" sz="3200" b="1" dirty="0" smtClean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3200" dirty="0" smtClean="0"/>
              <a:t>Introduction to Macroeconomics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944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 smtClean="0"/>
              <a:t>How the government rule the economy?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What – The planner will the government leader (dictator) and the fundamental committee will decide what to produce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How – The government will decide how to produce the goods and services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From whom – The government will decide who will get the produced goods and services. </a:t>
            </a:r>
          </a:p>
          <a:p>
            <a:endParaRPr lang="en-US" sz="2000" b="1" dirty="0">
              <a:cs typeface="Andalus" pitchFamily="18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947">
            <a:off x="7347814" y="5187669"/>
            <a:ext cx="1689410" cy="1689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8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cs typeface="Andalus" pitchFamily="18" charset="-78"/>
              </a:rPr>
              <a:t>In the command economy, the government will decide where to locate all of the nations economic activities.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The people do not have power to overcome the government rules and regulations.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The government will decide the prices and the charge for the goods and services produced </a:t>
            </a:r>
          </a:p>
          <a:p>
            <a:endParaRPr lang="en-US" sz="2000" dirty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Example: All communist countries (Cuba, China, previously the Soviet Union, North Korea)</a:t>
            </a:r>
            <a:endParaRPr lang="en-US" sz="2000" dirty="0"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81600"/>
            <a:ext cx="1752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67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b="1" dirty="0" smtClean="0">
                <a:cs typeface="Andalus" pitchFamily="18" charset="-78"/>
              </a:rPr>
              <a:t>Market Economy</a:t>
            </a:r>
          </a:p>
          <a:p>
            <a:endParaRPr lang="en-US" sz="2000" b="1" dirty="0" smtClean="0">
              <a:cs typeface="Andalus" pitchFamily="18" charset="-78"/>
            </a:endParaRPr>
          </a:p>
          <a:p>
            <a:r>
              <a:rPr lang="en-US" sz="2000" dirty="0" smtClean="0">
                <a:cs typeface="Andalus" pitchFamily="18" charset="-78"/>
              </a:rPr>
              <a:t>All decision made by the market equilibrium stage</a:t>
            </a:r>
          </a:p>
          <a:p>
            <a:r>
              <a:rPr lang="en-US" sz="2000" dirty="0" smtClean="0">
                <a:cs typeface="Andalus" pitchFamily="18" charset="-78"/>
              </a:rPr>
              <a:t>Producers need to plan, organize and coordinate the productions </a:t>
            </a:r>
          </a:p>
          <a:p>
            <a:r>
              <a:rPr lang="en-US" sz="2000" dirty="0" smtClean="0">
                <a:cs typeface="Andalus" pitchFamily="18" charset="-78"/>
              </a:rPr>
              <a:t>Resources are allocated through individual decision making</a:t>
            </a:r>
          </a:p>
          <a:p>
            <a:r>
              <a:rPr lang="en-US" sz="2000" dirty="0" smtClean="0">
                <a:cs typeface="Andalus" pitchFamily="18" charset="-78"/>
              </a:rPr>
              <a:t>People can own their business and property</a:t>
            </a:r>
          </a:p>
          <a:p>
            <a:r>
              <a:rPr lang="en-US" sz="2000" dirty="0" smtClean="0">
                <a:cs typeface="Andalus" pitchFamily="18" charset="-78"/>
              </a:rPr>
              <a:t>Price based on demand supply theory. Limited product have higher price rate in the market (signal of scarcity)</a:t>
            </a:r>
            <a:endParaRPr lang="en-US" sz="200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568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Circular 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876800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kern="0" dirty="0"/>
              <a:t>E</a:t>
            </a:r>
            <a:r>
              <a:rPr lang="en-US" sz="2000" kern="0" dirty="0" smtClean="0"/>
              <a:t>conomy </a:t>
            </a:r>
            <a:r>
              <a:rPr lang="en-US" sz="2000" kern="0" dirty="0"/>
              <a:t>is a complex organism whose many elements engage in a variety of  economic transactions</a:t>
            </a:r>
            <a:r>
              <a:rPr lang="en-US" sz="2000" kern="0" dirty="0" smtClean="0"/>
              <a:t>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sz="2000" kern="0" dirty="0"/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kern="0" dirty="0" smtClean="0"/>
              <a:t>A </a:t>
            </a:r>
            <a:r>
              <a:rPr lang="en-US" sz="2000" kern="0" dirty="0"/>
              <a:t>simplest version of an economy consists of households and producers</a:t>
            </a:r>
            <a:r>
              <a:rPr lang="en-US" sz="2000" kern="0" dirty="0" smtClean="0"/>
              <a:t>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sz="2000" kern="0" dirty="0"/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kern="0" dirty="0"/>
              <a:t>C</a:t>
            </a:r>
            <a:r>
              <a:rPr lang="en-US" sz="2000" kern="0" dirty="0" smtClean="0"/>
              <a:t>omplete </a:t>
            </a:r>
            <a:r>
              <a:rPr lang="en-US" sz="2000" kern="0" dirty="0"/>
              <a:t>circular flow diagram adds a financial sector and a government</a:t>
            </a:r>
            <a:r>
              <a:rPr lang="en-US" sz="2000" kern="0" dirty="0" smtClean="0"/>
              <a:t>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sz="2000" kern="0" dirty="0"/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kern="0" dirty="0"/>
              <a:t>C</a:t>
            </a:r>
            <a:r>
              <a:rPr lang="en-US" sz="2000" kern="0" dirty="0" smtClean="0"/>
              <a:t>ircular </a:t>
            </a:r>
            <a:r>
              <a:rPr lang="en-US" sz="2000" kern="0" dirty="0"/>
              <a:t>flow shows the directions of the flows of payments, not the direction of the flows of the goods or services paid for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44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Circular Flow</a:t>
            </a:r>
            <a:endParaRPr lang="en-US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82010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66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Long-run Supply-Side National Policy</a:t>
            </a:r>
            <a:endParaRPr lang="en-US" sz="3600" b="1" dirty="0"/>
          </a:p>
        </p:txBody>
      </p:sp>
      <p:pic>
        <p:nvPicPr>
          <p:cNvPr id="29698" name="Picture 2" descr="http://images.flatworldknowledge.com/cooperecon/cooperecon-fig18_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344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247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9" y="228600"/>
            <a:ext cx="8915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The Complete Set of International Links for an Open Economy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733800" y="1447800"/>
            <a:ext cx="1920875" cy="457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114800" y="2667000"/>
            <a:ext cx="1189038" cy="8223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751638" y="2636838"/>
            <a:ext cx="1189037" cy="8223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355725" y="2636838"/>
            <a:ext cx="1189038" cy="8223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733800" y="5470525"/>
            <a:ext cx="1920875" cy="457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2" name="Arc 8"/>
          <p:cNvSpPr>
            <a:spLocks/>
          </p:cNvSpPr>
          <p:nvPr/>
        </p:nvSpPr>
        <p:spPr bwMode="auto">
          <a:xfrm flipH="1">
            <a:off x="1997075" y="2270125"/>
            <a:ext cx="365125" cy="366713"/>
          </a:xfrm>
          <a:custGeom>
            <a:avLst/>
            <a:gdLst>
              <a:gd name="T0" fmla="*/ 0 w 21600"/>
              <a:gd name="T1" fmla="*/ 0 h 21600"/>
              <a:gd name="T2" fmla="*/ 365125 w 21600"/>
              <a:gd name="T3" fmla="*/ 366713 h 21600"/>
              <a:gd name="T4" fmla="*/ 0 w 21600"/>
              <a:gd name="T5" fmla="*/ 3667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3" name="Arc 9"/>
          <p:cNvSpPr>
            <a:spLocks/>
          </p:cNvSpPr>
          <p:nvPr/>
        </p:nvSpPr>
        <p:spPr bwMode="auto">
          <a:xfrm>
            <a:off x="6751638" y="2270125"/>
            <a:ext cx="365125" cy="366713"/>
          </a:xfrm>
          <a:custGeom>
            <a:avLst/>
            <a:gdLst>
              <a:gd name="T0" fmla="*/ 0 w 21600"/>
              <a:gd name="T1" fmla="*/ 0 h 21600"/>
              <a:gd name="T2" fmla="*/ 365125 w 21600"/>
              <a:gd name="T3" fmla="*/ 366713 h 21600"/>
              <a:gd name="T4" fmla="*/ 0 w 21600"/>
              <a:gd name="T5" fmla="*/ 3667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362200" y="2270125"/>
            <a:ext cx="43894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5" name="Arc 11"/>
          <p:cNvSpPr>
            <a:spLocks/>
          </p:cNvSpPr>
          <p:nvPr/>
        </p:nvSpPr>
        <p:spPr bwMode="auto">
          <a:xfrm flipH="1" flipV="1">
            <a:off x="1997075" y="3459163"/>
            <a:ext cx="365125" cy="366712"/>
          </a:xfrm>
          <a:custGeom>
            <a:avLst/>
            <a:gdLst>
              <a:gd name="T0" fmla="*/ 0 w 21600"/>
              <a:gd name="T1" fmla="*/ 0 h 21600"/>
              <a:gd name="T2" fmla="*/ 365125 w 21600"/>
              <a:gd name="T3" fmla="*/ 366712 h 21600"/>
              <a:gd name="T4" fmla="*/ 0 w 21600"/>
              <a:gd name="T5" fmla="*/ 3667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6" name="Arc 12"/>
          <p:cNvSpPr>
            <a:spLocks/>
          </p:cNvSpPr>
          <p:nvPr/>
        </p:nvSpPr>
        <p:spPr bwMode="auto">
          <a:xfrm flipV="1">
            <a:off x="6751638" y="3459163"/>
            <a:ext cx="365125" cy="366712"/>
          </a:xfrm>
          <a:custGeom>
            <a:avLst/>
            <a:gdLst>
              <a:gd name="T0" fmla="*/ 0 w 21600"/>
              <a:gd name="T1" fmla="*/ 0 h 21600"/>
              <a:gd name="T2" fmla="*/ 365125 w 21600"/>
              <a:gd name="T3" fmla="*/ 366712 h 21600"/>
              <a:gd name="T4" fmla="*/ 0 w 21600"/>
              <a:gd name="T5" fmla="*/ 3667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2362200" y="3825875"/>
            <a:ext cx="43894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447800" y="2819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Individuals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6858000" y="2819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Producers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191000" y="3733800"/>
            <a:ext cx="100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C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124200" y="22098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FP</a:t>
            </a:r>
          </a:p>
        </p:txBody>
      </p:sp>
      <p:sp>
        <p:nvSpPr>
          <p:cNvPr id="26642" name="Arc 18"/>
          <p:cNvSpPr>
            <a:spLocks/>
          </p:cNvSpPr>
          <p:nvPr/>
        </p:nvSpPr>
        <p:spPr bwMode="auto">
          <a:xfrm rot="5400000" flipH="1">
            <a:off x="7847806" y="2270919"/>
            <a:ext cx="366713" cy="365125"/>
          </a:xfrm>
          <a:custGeom>
            <a:avLst/>
            <a:gdLst>
              <a:gd name="T0" fmla="*/ 0 w 21600"/>
              <a:gd name="T1" fmla="*/ 0 h 21600"/>
              <a:gd name="T2" fmla="*/ 366713 w 21600"/>
              <a:gd name="T3" fmla="*/ 365125 h 21600"/>
              <a:gd name="T4" fmla="*/ 0 w 21600"/>
              <a:gd name="T5" fmla="*/ 3651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43" name="Arc 19"/>
          <p:cNvSpPr>
            <a:spLocks/>
          </p:cNvSpPr>
          <p:nvPr/>
        </p:nvSpPr>
        <p:spPr bwMode="auto">
          <a:xfrm flipH="1" flipV="1">
            <a:off x="7299325" y="3459163"/>
            <a:ext cx="366713" cy="366712"/>
          </a:xfrm>
          <a:custGeom>
            <a:avLst/>
            <a:gdLst>
              <a:gd name="T0" fmla="*/ 0 w 21600"/>
              <a:gd name="T1" fmla="*/ 0 h 21600"/>
              <a:gd name="T2" fmla="*/ 366713 w 21600"/>
              <a:gd name="T3" fmla="*/ 366712 h 21600"/>
              <a:gd name="T4" fmla="*/ 0 w 21600"/>
              <a:gd name="T5" fmla="*/ 3667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44" name="Arc 20"/>
          <p:cNvSpPr>
            <a:spLocks/>
          </p:cNvSpPr>
          <p:nvPr/>
        </p:nvSpPr>
        <p:spPr bwMode="auto">
          <a:xfrm flipH="1">
            <a:off x="7299325" y="2270125"/>
            <a:ext cx="366713" cy="366713"/>
          </a:xfrm>
          <a:custGeom>
            <a:avLst/>
            <a:gdLst>
              <a:gd name="T0" fmla="*/ 0 w 21600"/>
              <a:gd name="T1" fmla="*/ 0 h 21600"/>
              <a:gd name="T2" fmla="*/ 366713 w 21600"/>
              <a:gd name="T3" fmla="*/ 366713 h 21600"/>
              <a:gd name="T4" fmla="*/ 0 w 21600"/>
              <a:gd name="T5" fmla="*/ 3667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45" name="Arc 21"/>
          <p:cNvSpPr>
            <a:spLocks/>
          </p:cNvSpPr>
          <p:nvPr/>
        </p:nvSpPr>
        <p:spPr bwMode="auto">
          <a:xfrm rot="-5400000" flipH="1" flipV="1">
            <a:off x="7847807" y="3459956"/>
            <a:ext cx="366712" cy="365125"/>
          </a:xfrm>
          <a:custGeom>
            <a:avLst/>
            <a:gdLst>
              <a:gd name="T0" fmla="*/ 0 w 21600"/>
              <a:gd name="T1" fmla="*/ 0 h 21600"/>
              <a:gd name="T2" fmla="*/ 366712 w 21600"/>
              <a:gd name="T3" fmla="*/ 365125 h 21600"/>
              <a:gd name="T4" fmla="*/ 0 w 21600"/>
              <a:gd name="T5" fmla="*/ 3651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7666038" y="2270125"/>
            <a:ext cx="182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7666038" y="3825875"/>
            <a:ext cx="182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8213725" y="2636838"/>
            <a:ext cx="0" cy="822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49" name="Arc 25"/>
          <p:cNvSpPr>
            <a:spLocks/>
          </p:cNvSpPr>
          <p:nvPr/>
        </p:nvSpPr>
        <p:spPr bwMode="auto">
          <a:xfrm flipH="1">
            <a:off x="7483475" y="2454275"/>
            <a:ext cx="182563" cy="182563"/>
          </a:xfrm>
          <a:custGeom>
            <a:avLst/>
            <a:gdLst>
              <a:gd name="T0" fmla="*/ 0 w 21600"/>
              <a:gd name="T1" fmla="*/ 0 h 21600"/>
              <a:gd name="T2" fmla="*/ 182563 w 21600"/>
              <a:gd name="T3" fmla="*/ 182563 h 21600"/>
              <a:gd name="T4" fmla="*/ 0 w 21600"/>
              <a:gd name="T5" fmla="*/ 1825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0" name="Arc 26"/>
          <p:cNvSpPr>
            <a:spLocks/>
          </p:cNvSpPr>
          <p:nvPr/>
        </p:nvSpPr>
        <p:spPr bwMode="auto">
          <a:xfrm flipV="1">
            <a:off x="7848600" y="3459163"/>
            <a:ext cx="182563" cy="182562"/>
          </a:xfrm>
          <a:custGeom>
            <a:avLst/>
            <a:gdLst>
              <a:gd name="T0" fmla="*/ 0 w 21600"/>
              <a:gd name="T1" fmla="*/ 0 h 21600"/>
              <a:gd name="T2" fmla="*/ 182563 w 21600"/>
              <a:gd name="T3" fmla="*/ 182562 h 21600"/>
              <a:gd name="T4" fmla="*/ 0 w 21600"/>
              <a:gd name="T5" fmla="*/ 1825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1" name="Arc 27"/>
          <p:cNvSpPr>
            <a:spLocks/>
          </p:cNvSpPr>
          <p:nvPr/>
        </p:nvSpPr>
        <p:spPr bwMode="auto">
          <a:xfrm>
            <a:off x="7848600" y="2454275"/>
            <a:ext cx="182563" cy="182563"/>
          </a:xfrm>
          <a:custGeom>
            <a:avLst/>
            <a:gdLst>
              <a:gd name="T0" fmla="*/ 0 w 21600"/>
              <a:gd name="T1" fmla="*/ 0 h 21600"/>
              <a:gd name="T2" fmla="*/ 182563 w 21600"/>
              <a:gd name="T3" fmla="*/ 182563 h 21600"/>
              <a:gd name="T4" fmla="*/ 0 w 21600"/>
              <a:gd name="T5" fmla="*/ 1825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2" name="Arc 28"/>
          <p:cNvSpPr>
            <a:spLocks/>
          </p:cNvSpPr>
          <p:nvPr/>
        </p:nvSpPr>
        <p:spPr bwMode="auto">
          <a:xfrm flipH="1" flipV="1">
            <a:off x="7483475" y="3459163"/>
            <a:ext cx="182563" cy="182562"/>
          </a:xfrm>
          <a:custGeom>
            <a:avLst/>
            <a:gdLst>
              <a:gd name="T0" fmla="*/ 0 w 21600"/>
              <a:gd name="T1" fmla="*/ 0 h 21600"/>
              <a:gd name="T2" fmla="*/ 182563 w 21600"/>
              <a:gd name="T3" fmla="*/ 182562 h 21600"/>
              <a:gd name="T4" fmla="*/ 0 w 21600"/>
              <a:gd name="T5" fmla="*/ 1825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7666038" y="2454275"/>
            <a:ext cx="182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7666038" y="3641725"/>
            <a:ext cx="182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8031163" y="2636838"/>
            <a:ext cx="0" cy="822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7924800" y="3200400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solidFill>
                  <a:prstClr val="black"/>
                </a:solidFill>
              </a:rPr>
              <a:t>IG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8153400" y="3429000"/>
            <a:ext cx="547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26658" name="Arc 34"/>
          <p:cNvSpPr>
            <a:spLocks/>
          </p:cNvSpPr>
          <p:nvPr/>
        </p:nvSpPr>
        <p:spPr bwMode="auto">
          <a:xfrm flipH="1">
            <a:off x="2362200" y="2454275"/>
            <a:ext cx="182563" cy="182563"/>
          </a:xfrm>
          <a:custGeom>
            <a:avLst/>
            <a:gdLst>
              <a:gd name="T0" fmla="*/ 0 w 21600"/>
              <a:gd name="T1" fmla="*/ 0 h 21600"/>
              <a:gd name="T2" fmla="*/ 182563 w 21600"/>
              <a:gd name="T3" fmla="*/ 182563 h 21600"/>
              <a:gd name="T4" fmla="*/ 0 w 21600"/>
              <a:gd name="T5" fmla="*/ 1825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59" name="Arc 35"/>
          <p:cNvSpPr>
            <a:spLocks/>
          </p:cNvSpPr>
          <p:nvPr/>
        </p:nvSpPr>
        <p:spPr bwMode="auto">
          <a:xfrm flipV="1">
            <a:off x="2544763" y="3459163"/>
            <a:ext cx="182562" cy="182562"/>
          </a:xfrm>
          <a:custGeom>
            <a:avLst/>
            <a:gdLst>
              <a:gd name="T0" fmla="*/ 0 w 21600"/>
              <a:gd name="T1" fmla="*/ 0 h 21600"/>
              <a:gd name="T2" fmla="*/ 182562 w 21600"/>
              <a:gd name="T3" fmla="*/ 182562 h 21600"/>
              <a:gd name="T4" fmla="*/ 0 w 21600"/>
              <a:gd name="T5" fmla="*/ 1825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0" name="Arc 36"/>
          <p:cNvSpPr>
            <a:spLocks/>
          </p:cNvSpPr>
          <p:nvPr/>
        </p:nvSpPr>
        <p:spPr bwMode="auto">
          <a:xfrm>
            <a:off x="2544763" y="2454275"/>
            <a:ext cx="182562" cy="182563"/>
          </a:xfrm>
          <a:custGeom>
            <a:avLst/>
            <a:gdLst>
              <a:gd name="T0" fmla="*/ 0 w 21600"/>
              <a:gd name="T1" fmla="*/ 0 h 21600"/>
              <a:gd name="T2" fmla="*/ 182562 w 21600"/>
              <a:gd name="T3" fmla="*/ 182563 h 21600"/>
              <a:gd name="T4" fmla="*/ 0 w 21600"/>
              <a:gd name="T5" fmla="*/ 1825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1" name="Arc 37"/>
          <p:cNvSpPr>
            <a:spLocks/>
          </p:cNvSpPr>
          <p:nvPr/>
        </p:nvSpPr>
        <p:spPr bwMode="auto">
          <a:xfrm flipH="1" flipV="1">
            <a:off x="2362200" y="3459163"/>
            <a:ext cx="182563" cy="182562"/>
          </a:xfrm>
          <a:custGeom>
            <a:avLst/>
            <a:gdLst>
              <a:gd name="T0" fmla="*/ 0 w 21600"/>
              <a:gd name="T1" fmla="*/ 0 h 21600"/>
              <a:gd name="T2" fmla="*/ 182563 w 21600"/>
              <a:gd name="T3" fmla="*/ 182562 h 21600"/>
              <a:gd name="T4" fmla="*/ 0 w 21600"/>
              <a:gd name="T5" fmla="*/ 1825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727325" y="2636838"/>
            <a:ext cx="0" cy="822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5654675" y="1539875"/>
            <a:ext cx="2376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>
            <a:off x="5654675" y="1812925"/>
            <a:ext cx="2376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5" name="Arc 41"/>
          <p:cNvSpPr>
            <a:spLocks/>
          </p:cNvSpPr>
          <p:nvPr/>
        </p:nvSpPr>
        <p:spPr bwMode="auto">
          <a:xfrm>
            <a:off x="8031163" y="1812925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4572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6" name="Arc 42"/>
          <p:cNvSpPr>
            <a:spLocks/>
          </p:cNvSpPr>
          <p:nvPr/>
        </p:nvSpPr>
        <p:spPr bwMode="auto">
          <a:xfrm>
            <a:off x="8031163" y="1539875"/>
            <a:ext cx="731837" cy="730250"/>
          </a:xfrm>
          <a:custGeom>
            <a:avLst/>
            <a:gdLst>
              <a:gd name="T0" fmla="*/ 0 w 21600"/>
              <a:gd name="T1" fmla="*/ 0 h 21600"/>
              <a:gd name="T2" fmla="*/ 731837 w 21600"/>
              <a:gd name="T3" fmla="*/ 730250 h 21600"/>
              <a:gd name="T4" fmla="*/ 0 w 21600"/>
              <a:gd name="T5" fmla="*/ 730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7" name="Arc 43"/>
          <p:cNvSpPr>
            <a:spLocks/>
          </p:cNvSpPr>
          <p:nvPr/>
        </p:nvSpPr>
        <p:spPr bwMode="auto">
          <a:xfrm flipV="1">
            <a:off x="7940675" y="2270125"/>
            <a:ext cx="547688" cy="641350"/>
          </a:xfrm>
          <a:custGeom>
            <a:avLst/>
            <a:gdLst>
              <a:gd name="T0" fmla="*/ 0 w 21600"/>
              <a:gd name="T1" fmla="*/ 0 h 21600"/>
              <a:gd name="T2" fmla="*/ 547688 w 21600"/>
              <a:gd name="T3" fmla="*/ 641350 h 21600"/>
              <a:gd name="T4" fmla="*/ 0 w 21600"/>
              <a:gd name="T5" fmla="*/ 6413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8" name="Arc 44"/>
          <p:cNvSpPr>
            <a:spLocks/>
          </p:cNvSpPr>
          <p:nvPr/>
        </p:nvSpPr>
        <p:spPr bwMode="auto">
          <a:xfrm flipV="1">
            <a:off x="7940675" y="2270125"/>
            <a:ext cx="822325" cy="914400"/>
          </a:xfrm>
          <a:custGeom>
            <a:avLst/>
            <a:gdLst>
              <a:gd name="T0" fmla="*/ 0 w 21600"/>
              <a:gd name="T1" fmla="*/ 0 h 21600"/>
              <a:gd name="T2" fmla="*/ 822325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2667000" y="2590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Tr</a:t>
            </a: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8305800" y="13716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S</a:t>
            </a:r>
            <a:r>
              <a:rPr lang="en-US" sz="1600" b="1" baseline="-2500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8153400" y="1905000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r</a:t>
            </a:r>
            <a:r>
              <a:rPr lang="en-US" sz="1600" b="1" baseline="-2500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26672" name="Arc 48"/>
          <p:cNvSpPr>
            <a:spLocks/>
          </p:cNvSpPr>
          <p:nvPr/>
        </p:nvSpPr>
        <p:spPr bwMode="auto">
          <a:xfrm flipH="1">
            <a:off x="1812925" y="1812925"/>
            <a:ext cx="274638" cy="274638"/>
          </a:xfrm>
          <a:custGeom>
            <a:avLst/>
            <a:gdLst>
              <a:gd name="T0" fmla="*/ 0 w 21600"/>
              <a:gd name="T1" fmla="*/ 0 h 21600"/>
              <a:gd name="T2" fmla="*/ 274638 w 21600"/>
              <a:gd name="T3" fmla="*/ 274638 h 21600"/>
              <a:gd name="T4" fmla="*/ 0 w 21600"/>
              <a:gd name="T5" fmla="*/ 2746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2087563" y="1812925"/>
            <a:ext cx="16462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74" name="Arc 50"/>
          <p:cNvSpPr>
            <a:spLocks/>
          </p:cNvSpPr>
          <p:nvPr/>
        </p:nvSpPr>
        <p:spPr bwMode="auto">
          <a:xfrm flipH="1">
            <a:off x="1539875" y="1539875"/>
            <a:ext cx="547688" cy="547688"/>
          </a:xfrm>
          <a:custGeom>
            <a:avLst/>
            <a:gdLst>
              <a:gd name="T0" fmla="*/ 0 w 21600"/>
              <a:gd name="T1" fmla="*/ 0 h 21600"/>
              <a:gd name="T2" fmla="*/ 547688 w 21600"/>
              <a:gd name="T3" fmla="*/ 547688 h 21600"/>
              <a:gd name="T4" fmla="*/ 0 w 21600"/>
              <a:gd name="T5" fmla="*/ 54768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>
            <a:off x="2087563" y="1539875"/>
            <a:ext cx="16462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>
            <a:off x="1812925" y="2087563"/>
            <a:ext cx="0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77" name="Line 53"/>
          <p:cNvSpPr>
            <a:spLocks noChangeShapeType="1"/>
          </p:cNvSpPr>
          <p:nvPr/>
        </p:nvSpPr>
        <p:spPr bwMode="auto">
          <a:xfrm>
            <a:off x="1539875" y="2087563"/>
            <a:ext cx="0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78" name="Text Box 54"/>
          <p:cNvSpPr txBox="1">
            <a:spLocks noChangeArrowheads="1"/>
          </p:cNvSpPr>
          <p:nvPr/>
        </p:nvSpPr>
        <p:spPr bwMode="auto">
          <a:xfrm>
            <a:off x="1905000" y="1752600"/>
            <a:ext cx="5492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r</a:t>
            </a:r>
            <a:r>
              <a:rPr lang="en-US" sz="1600" b="1" baseline="-2500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1676400" y="1524000"/>
            <a:ext cx="365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S</a:t>
            </a:r>
            <a:r>
              <a:rPr lang="en-US" sz="1600" b="1" baseline="-2500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26680" name="Text Box 56"/>
          <p:cNvSpPr txBox="1">
            <a:spLocks noChangeArrowheads="1"/>
          </p:cNvSpPr>
          <p:nvPr/>
        </p:nvSpPr>
        <p:spPr bwMode="auto">
          <a:xfrm>
            <a:off x="3962400" y="1524000"/>
            <a:ext cx="15557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Financial Sector</a:t>
            </a:r>
          </a:p>
        </p:txBody>
      </p:sp>
      <p:sp>
        <p:nvSpPr>
          <p:cNvPr id="26681" name="Text Box 57"/>
          <p:cNvSpPr txBox="1">
            <a:spLocks noChangeArrowheads="1"/>
          </p:cNvSpPr>
          <p:nvPr/>
        </p:nvSpPr>
        <p:spPr bwMode="auto">
          <a:xfrm>
            <a:off x="4114800" y="2819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Government</a:t>
            </a:r>
          </a:p>
        </p:txBody>
      </p:sp>
      <p:sp>
        <p:nvSpPr>
          <p:cNvPr id="26682" name="Line 58"/>
          <p:cNvSpPr>
            <a:spLocks noChangeShapeType="1"/>
          </p:cNvSpPr>
          <p:nvPr/>
        </p:nvSpPr>
        <p:spPr bwMode="auto">
          <a:xfrm>
            <a:off x="2544763" y="2911475"/>
            <a:ext cx="1554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83" name="Line 59"/>
          <p:cNvSpPr>
            <a:spLocks noChangeShapeType="1"/>
          </p:cNvSpPr>
          <p:nvPr/>
        </p:nvSpPr>
        <p:spPr bwMode="auto">
          <a:xfrm>
            <a:off x="2544763" y="3184525"/>
            <a:ext cx="1554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>
            <a:off x="5287963" y="2911475"/>
            <a:ext cx="1463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5287963" y="3184525"/>
            <a:ext cx="1463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 flipV="1">
            <a:off x="4556125" y="1905000"/>
            <a:ext cx="0" cy="731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>
            <a:off x="4830763" y="1905000"/>
            <a:ext cx="0" cy="731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88" name="Arc 64"/>
          <p:cNvSpPr>
            <a:spLocks/>
          </p:cNvSpPr>
          <p:nvPr/>
        </p:nvSpPr>
        <p:spPr bwMode="auto">
          <a:xfrm flipV="1">
            <a:off x="6629400" y="3459163"/>
            <a:ext cx="212725" cy="182562"/>
          </a:xfrm>
          <a:custGeom>
            <a:avLst/>
            <a:gdLst>
              <a:gd name="T0" fmla="*/ 0 w 21600"/>
              <a:gd name="T1" fmla="*/ 0 h 21600"/>
              <a:gd name="T2" fmla="*/ 212725 w 21600"/>
              <a:gd name="T3" fmla="*/ 182562 h 21600"/>
              <a:gd name="T4" fmla="*/ 0 w 21600"/>
              <a:gd name="T5" fmla="*/ 1825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3505200" y="25908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TX</a:t>
            </a:r>
            <a:r>
              <a:rPr lang="en-US" sz="1600" b="1" baseline="-2500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26690" name="Text Box 66"/>
          <p:cNvSpPr txBox="1">
            <a:spLocks noChangeArrowheads="1"/>
          </p:cNvSpPr>
          <p:nvPr/>
        </p:nvSpPr>
        <p:spPr bwMode="auto">
          <a:xfrm>
            <a:off x="3505200" y="2895600"/>
            <a:ext cx="609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TR</a:t>
            </a:r>
            <a:r>
              <a:rPr lang="en-US" sz="1600" b="1" baseline="-2500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26691" name="Text Box 67"/>
          <p:cNvSpPr txBox="1">
            <a:spLocks noChangeArrowheads="1"/>
          </p:cNvSpPr>
          <p:nvPr/>
        </p:nvSpPr>
        <p:spPr bwMode="auto">
          <a:xfrm>
            <a:off x="5927725" y="3368675"/>
            <a:ext cx="3667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G</a:t>
            </a:r>
          </a:p>
        </p:txBody>
      </p:sp>
      <p:sp>
        <p:nvSpPr>
          <p:cNvPr id="26692" name="Text Box 68"/>
          <p:cNvSpPr txBox="1">
            <a:spLocks noChangeArrowheads="1"/>
          </p:cNvSpPr>
          <p:nvPr/>
        </p:nvSpPr>
        <p:spPr bwMode="auto">
          <a:xfrm>
            <a:off x="5715000" y="2590800"/>
            <a:ext cx="639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TX</a:t>
            </a:r>
            <a:r>
              <a:rPr lang="en-US" sz="1600" b="1" baseline="-2500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26693" name="Text Box 69"/>
          <p:cNvSpPr txBox="1">
            <a:spLocks noChangeArrowheads="1"/>
          </p:cNvSpPr>
          <p:nvPr/>
        </p:nvSpPr>
        <p:spPr bwMode="auto">
          <a:xfrm>
            <a:off x="5654675" y="2911475"/>
            <a:ext cx="593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TR</a:t>
            </a:r>
            <a:r>
              <a:rPr lang="en-US" sz="1600" b="1" baseline="-2500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41910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r</a:t>
            </a:r>
            <a:r>
              <a:rPr lang="en-US" sz="1600" b="1" baseline="-25000">
                <a:solidFill>
                  <a:prstClr val="black"/>
                </a:solidFill>
              </a:rPr>
              <a:t>G</a:t>
            </a:r>
          </a:p>
        </p:txBody>
      </p:sp>
      <p:sp>
        <p:nvSpPr>
          <p:cNvPr id="26695" name="Text Box 71"/>
          <p:cNvSpPr txBox="1">
            <a:spLocks noChangeArrowheads="1"/>
          </p:cNvSpPr>
          <p:nvPr/>
        </p:nvSpPr>
        <p:spPr bwMode="auto">
          <a:xfrm>
            <a:off x="4800600" y="1905000"/>
            <a:ext cx="549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S</a:t>
            </a:r>
            <a:r>
              <a:rPr lang="en-US" sz="1600" b="1" baseline="-25000">
                <a:solidFill>
                  <a:prstClr val="black"/>
                </a:solidFill>
              </a:rPr>
              <a:t>G</a:t>
            </a:r>
          </a:p>
        </p:txBody>
      </p:sp>
      <p:sp>
        <p:nvSpPr>
          <p:cNvPr id="26696" name="Line 72"/>
          <p:cNvSpPr>
            <a:spLocks noChangeShapeType="1"/>
          </p:cNvSpPr>
          <p:nvPr/>
        </p:nvSpPr>
        <p:spPr bwMode="auto">
          <a:xfrm>
            <a:off x="533400" y="4800600"/>
            <a:ext cx="8229600" cy="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97" name="Text Box 73"/>
          <p:cNvSpPr txBox="1">
            <a:spLocks noChangeArrowheads="1"/>
          </p:cNvSpPr>
          <p:nvPr/>
        </p:nvSpPr>
        <p:spPr bwMode="auto">
          <a:xfrm>
            <a:off x="8001000" y="4800600"/>
            <a:ext cx="9604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Border</a:t>
            </a:r>
          </a:p>
        </p:txBody>
      </p:sp>
      <p:sp>
        <p:nvSpPr>
          <p:cNvPr id="26698" name="Text Box 74"/>
          <p:cNvSpPr txBox="1">
            <a:spLocks noChangeArrowheads="1"/>
          </p:cNvSpPr>
          <p:nvPr/>
        </p:nvSpPr>
        <p:spPr bwMode="auto">
          <a:xfrm>
            <a:off x="4267200" y="5562600"/>
            <a:ext cx="960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Abroad</a:t>
            </a:r>
          </a:p>
        </p:txBody>
      </p:sp>
      <p:sp>
        <p:nvSpPr>
          <p:cNvPr id="26699" name="Arc 75"/>
          <p:cNvSpPr>
            <a:spLocks/>
          </p:cNvSpPr>
          <p:nvPr/>
        </p:nvSpPr>
        <p:spPr bwMode="auto">
          <a:xfrm>
            <a:off x="6111875" y="3825875"/>
            <a:ext cx="730250" cy="914400"/>
          </a:xfrm>
          <a:custGeom>
            <a:avLst/>
            <a:gdLst>
              <a:gd name="T0" fmla="*/ 0 w 21600"/>
              <a:gd name="T1" fmla="*/ 0 h 21600"/>
              <a:gd name="T2" fmla="*/ 73025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0" name="Arc 76"/>
          <p:cNvSpPr>
            <a:spLocks/>
          </p:cNvSpPr>
          <p:nvPr/>
        </p:nvSpPr>
        <p:spPr bwMode="auto">
          <a:xfrm flipV="1">
            <a:off x="5654675" y="4740275"/>
            <a:ext cx="1187450" cy="914400"/>
          </a:xfrm>
          <a:custGeom>
            <a:avLst/>
            <a:gdLst>
              <a:gd name="T0" fmla="*/ 0 w 21600"/>
              <a:gd name="T1" fmla="*/ 0 h 21600"/>
              <a:gd name="T2" fmla="*/ 118745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1" name="Arc 77"/>
          <p:cNvSpPr>
            <a:spLocks/>
          </p:cNvSpPr>
          <p:nvPr/>
        </p:nvSpPr>
        <p:spPr bwMode="auto">
          <a:xfrm>
            <a:off x="5334000" y="4038600"/>
            <a:ext cx="1050925" cy="701675"/>
          </a:xfrm>
          <a:custGeom>
            <a:avLst/>
            <a:gdLst>
              <a:gd name="T0" fmla="*/ 0 w 21600"/>
              <a:gd name="T1" fmla="*/ 0 h 21600"/>
              <a:gd name="T2" fmla="*/ 1050925 w 21600"/>
              <a:gd name="T3" fmla="*/ 701675 h 21600"/>
              <a:gd name="T4" fmla="*/ 0 w 21600"/>
              <a:gd name="T5" fmla="*/ 7016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2" name="Arc 78"/>
          <p:cNvSpPr>
            <a:spLocks/>
          </p:cNvSpPr>
          <p:nvPr/>
        </p:nvSpPr>
        <p:spPr bwMode="auto">
          <a:xfrm flipV="1">
            <a:off x="5654675" y="4740275"/>
            <a:ext cx="730250" cy="914400"/>
          </a:xfrm>
          <a:custGeom>
            <a:avLst/>
            <a:gdLst>
              <a:gd name="T0" fmla="*/ 0 w 21600"/>
              <a:gd name="T1" fmla="*/ 0 h 21600"/>
              <a:gd name="T2" fmla="*/ 73025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3" name="Arc 79"/>
          <p:cNvSpPr>
            <a:spLocks/>
          </p:cNvSpPr>
          <p:nvPr/>
        </p:nvSpPr>
        <p:spPr bwMode="auto">
          <a:xfrm flipV="1">
            <a:off x="5654675" y="3459163"/>
            <a:ext cx="2376488" cy="2195512"/>
          </a:xfrm>
          <a:custGeom>
            <a:avLst/>
            <a:gdLst>
              <a:gd name="T0" fmla="*/ 0 w 21600"/>
              <a:gd name="T1" fmla="*/ 0 h 21600"/>
              <a:gd name="T2" fmla="*/ 2376488 w 21600"/>
              <a:gd name="T3" fmla="*/ 2195512 h 21600"/>
              <a:gd name="T4" fmla="*/ 0 w 21600"/>
              <a:gd name="T5" fmla="*/ 21955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4" name="Arc 80"/>
          <p:cNvSpPr>
            <a:spLocks/>
          </p:cNvSpPr>
          <p:nvPr/>
        </p:nvSpPr>
        <p:spPr bwMode="auto">
          <a:xfrm flipV="1">
            <a:off x="5654675" y="3459163"/>
            <a:ext cx="2559050" cy="2195512"/>
          </a:xfrm>
          <a:custGeom>
            <a:avLst/>
            <a:gdLst>
              <a:gd name="T0" fmla="*/ 0 w 21600"/>
              <a:gd name="T1" fmla="*/ 0 h 21600"/>
              <a:gd name="T2" fmla="*/ 2559050 w 21600"/>
              <a:gd name="T3" fmla="*/ 2195512 h 21600"/>
              <a:gd name="T4" fmla="*/ 0 w 21600"/>
              <a:gd name="T5" fmla="*/ 21955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5" name="Text Box 81"/>
          <p:cNvSpPr txBox="1">
            <a:spLocks noChangeArrowheads="1"/>
          </p:cNvSpPr>
          <p:nvPr/>
        </p:nvSpPr>
        <p:spPr bwMode="auto">
          <a:xfrm>
            <a:off x="6019800" y="5105400"/>
            <a:ext cx="12192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Imports IM</a:t>
            </a:r>
          </a:p>
        </p:txBody>
      </p:sp>
      <p:sp>
        <p:nvSpPr>
          <p:cNvPr id="26706" name="Arc 82"/>
          <p:cNvSpPr>
            <a:spLocks/>
          </p:cNvSpPr>
          <p:nvPr/>
        </p:nvSpPr>
        <p:spPr bwMode="auto">
          <a:xfrm flipH="1">
            <a:off x="2636838" y="3825875"/>
            <a:ext cx="944562" cy="914400"/>
          </a:xfrm>
          <a:custGeom>
            <a:avLst/>
            <a:gdLst>
              <a:gd name="T0" fmla="*/ 0 w 21600"/>
              <a:gd name="T1" fmla="*/ 0 h 21600"/>
              <a:gd name="T2" fmla="*/ 944562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7" name="Arc 83"/>
          <p:cNvSpPr>
            <a:spLocks/>
          </p:cNvSpPr>
          <p:nvPr/>
        </p:nvSpPr>
        <p:spPr bwMode="auto">
          <a:xfrm flipH="1" flipV="1">
            <a:off x="2636838" y="4740275"/>
            <a:ext cx="1096962" cy="914400"/>
          </a:xfrm>
          <a:custGeom>
            <a:avLst/>
            <a:gdLst>
              <a:gd name="T0" fmla="*/ 0 w 21600"/>
              <a:gd name="T1" fmla="*/ 0 h 21600"/>
              <a:gd name="T2" fmla="*/ 1096962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8" name="Arc 84"/>
          <p:cNvSpPr>
            <a:spLocks/>
          </p:cNvSpPr>
          <p:nvPr/>
        </p:nvSpPr>
        <p:spPr bwMode="auto">
          <a:xfrm flipH="1" flipV="1">
            <a:off x="3184525" y="5105400"/>
            <a:ext cx="549275" cy="549275"/>
          </a:xfrm>
          <a:custGeom>
            <a:avLst/>
            <a:gdLst>
              <a:gd name="T0" fmla="*/ 0 w 21600"/>
              <a:gd name="T1" fmla="*/ 0 h 21600"/>
              <a:gd name="T2" fmla="*/ 549275 w 21600"/>
              <a:gd name="T3" fmla="*/ 549275 h 21600"/>
              <a:gd name="T4" fmla="*/ 0 w 21600"/>
              <a:gd name="T5" fmla="*/ 5492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09" name="Arc 85"/>
          <p:cNvSpPr>
            <a:spLocks/>
          </p:cNvSpPr>
          <p:nvPr/>
        </p:nvSpPr>
        <p:spPr bwMode="auto">
          <a:xfrm flipH="1">
            <a:off x="3184525" y="4556125"/>
            <a:ext cx="549275" cy="549275"/>
          </a:xfrm>
          <a:custGeom>
            <a:avLst/>
            <a:gdLst>
              <a:gd name="T0" fmla="*/ 0 w 21600"/>
              <a:gd name="T1" fmla="*/ 0 h 21600"/>
              <a:gd name="T2" fmla="*/ 549275 w 21600"/>
              <a:gd name="T3" fmla="*/ 549275 h 21600"/>
              <a:gd name="T4" fmla="*/ 0 w 21600"/>
              <a:gd name="T5" fmla="*/ 5492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0" name="Line 86"/>
          <p:cNvSpPr>
            <a:spLocks noChangeShapeType="1"/>
          </p:cNvSpPr>
          <p:nvPr/>
        </p:nvSpPr>
        <p:spPr bwMode="auto">
          <a:xfrm>
            <a:off x="3733800" y="4556125"/>
            <a:ext cx="25606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1" name="Arc 87"/>
          <p:cNvSpPr>
            <a:spLocks/>
          </p:cNvSpPr>
          <p:nvPr/>
        </p:nvSpPr>
        <p:spPr bwMode="auto">
          <a:xfrm flipV="1">
            <a:off x="6294438" y="3459163"/>
            <a:ext cx="1189037" cy="1096962"/>
          </a:xfrm>
          <a:custGeom>
            <a:avLst/>
            <a:gdLst>
              <a:gd name="T0" fmla="*/ 0 w 21600"/>
              <a:gd name="T1" fmla="*/ 0 h 21600"/>
              <a:gd name="T2" fmla="*/ 1189037 w 21600"/>
              <a:gd name="T3" fmla="*/ 1096962 h 21600"/>
              <a:gd name="T4" fmla="*/ 0 w 21600"/>
              <a:gd name="T5" fmla="*/ 10969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2" name="Arc 88"/>
          <p:cNvSpPr>
            <a:spLocks/>
          </p:cNvSpPr>
          <p:nvPr/>
        </p:nvSpPr>
        <p:spPr bwMode="auto">
          <a:xfrm flipH="1" flipV="1">
            <a:off x="2911475" y="4922838"/>
            <a:ext cx="822325" cy="731837"/>
          </a:xfrm>
          <a:custGeom>
            <a:avLst/>
            <a:gdLst>
              <a:gd name="T0" fmla="*/ 0 w 21600"/>
              <a:gd name="T1" fmla="*/ 0 h 21600"/>
              <a:gd name="T2" fmla="*/ 822325 w 21600"/>
              <a:gd name="T3" fmla="*/ 731837 h 21600"/>
              <a:gd name="T4" fmla="*/ 0 w 21600"/>
              <a:gd name="T5" fmla="*/ 7318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3" name="Arc 89"/>
          <p:cNvSpPr>
            <a:spLocks/>
          </p:cNvSpPr>
          <p:nvPr/>
        </p:nvSpPr>
        <p:spPr bwMode="auto">
          <a:xfrm flipH="1">
            <a:off x="2911475" y="4191000"/>
            <a:ext cx="822325" cy="731838"/>
          </a:xfrm>
          <a:custGeom>
            <a:avLst/>
            <a:gdLst>
              <a:gd name="T0" fmla="*/ 0 w 21600"/>
              <a:gd name="T1" fmla="*/ 0 h 21600"/>
              <a:gd name="T2" fmla="*/ 822325 w 21600"/>
              <a:gd name="T3" fmla="*/ 731838 h 21600"/>
              <a:gd name="T4" fmla="*/ 0 w 21600"/>
              <a:gd name="T5" fmla="*/ 7318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4" name="Line 90"/>
          <p:cNvSpPr>
            <a:spLocks noChangeShapeType="1"/>
          </p:cNvSpPr>
          <p:nvPr/>
        </p:nvSpPr>
        <p:spPr bwMode="auto">
          <a:xfrm>
            <a:off x="3733800" y="4191000"/>
            <a:ext cx="28352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5" name="Arc 91"/>
          <p:cNvSpPr>
            <a:spLocks/>
          </p:cNvSpPr>
          <p:nvPr/>
        </p:nvSpPr>
        <p:spPr bwMode="auto">
          <a:xfrm flipV="1">
            <a:off x="6569075" y="3459163"/>
            <a:ext cx="730250" cy="731837"/>
          </a:xfrm>
          <a:custGeom>
            <a:avLst/>
            <a:gdLst>
              <a:gd name="T0" fmla="*/ 0 w 21600"/>
              <a:gd name="T1" fmla="*/ 0 h 21600"/>
              <a:gd name="T2" fmla="*/ 730250 w 21600"/>
              <a:gd name="T3" fmla="*/ 731837 h 21600"/>
              <a:gd name="T4" fmla="*/ 0 w 21600"/>
              <a:gd name="T5" fmla="*/ 7318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6" name="Line 92"/>
          <p:cNvSpPr>
            <a:spLocks noChangeShapeType="1"/>
          </p:cNvSpPr>
          <p:nvPr/>
        </p:nvSpPr>
        <p:spPr bwMode="auto">
          <a:xfrm flipH="1">
            <a:off x="3459163" y="3641725"/>
            <a:ext cx="18288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7" name="Arc 93"/>
          <p:cNvSpPr>
            <a:spLocks/>
          </p:cNvSpPr>
          <p:nvPr/>
        </p:nvSpPr>
        <p:spPr bwMode="auto">
          <a:xfrm flipH="1">
            <a:off x="2362200" y="3641725"/>
            <a:ext cx="1096963" cy="1006475"/>
          </a:xfrm>
          <a:custGeom>
            <a:avLst/>
            <a:gdLst>
              <a:gd name="T0" fmla="*/ 0 w 21600"/>
              <a:gd name="T1" fmla="*/ 0 h 21600"/>
              <a:gd name="T2" fmla="*/ 1096963 w 21600"/>
              <a:gd name="T3" fmla="*/ 1006475 h 21600"/>
              <a:gd name="T4" fmla="*/ 0 w 21600"/>
              <a:gd name="T5" fmla="*/ 10064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8" name="Arc 94"/>
          <p:cNvSpPr>
            <a:spLocks/>
          </p:cNvSpPr>
          <p:nvPr/>
        </p:nvSpPr>
        <p:spPr bwMode="auto">
          <a:xfrm flipH="1" flipV="1">
            <a:off x="2362200" y="4648200"/>
            <a:ext cx="1371600" cy="1006475"/>
          </a:xfrm>
          <a:custGeom>
            <a:avLst/>
            <a:gdLst>
              <a:gd name="T0" fmla="*/ 0 w 21600"/>
              <a:gd name="T1" fmla="*/ 0 h 21600"/>
              <a:gd name="T2" fmla="*/ 1371600 w 21600"/>
              <a:gd name="T3" fmla="*/ 1006475 h 21600"/>
              <a:gd name="T4" fmla="*/ 0 w 21600"/>
              <a:gd name="T5" fmla="*/ 10064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19" name="Text Box 95"/>
          <p:cNvSpPr txBox="1">
            <a:spLocks noChangeArrowheads="1"/>
          </p:cNvSpPr>
          <p:nvPr/>
        </p:nvSpPr>
        <p:spPr bwMode="auto">
          <a:xfrm>
            <a:off x="2362200" y="5105400"/>
            <a:ext cx="1066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prstClr val="black"/>
                </a:solidFill>
              </a:rPr>
              <a:t>Exports X</a:t>
            </a:r>
          </a:p>
        </p:txBody>
      </p:sp>
      <p:sp>
        <p:nvSpPr>
          <p:cNvPr id="26720" name="Arc 96"/>
          <p:cNvSpPr>
            <a:spLocks/>
          </p:cNvSpPr>
          <p:nvPr/>
        </p:nvSpPr>
        <p:spPr bwMode="auto">
          <a:xfrm>
            <a:off x="2544763" y="2454275"/>
            <a:ext cx="1371600" cy="3016250"/>
          </a:xfrm>
          <a:custGeom>
            <a:avLst/>
            <a:gdLst>
              <a:gd name="T0" fmla="*/ 0 w 21600"/>
              <a:gd name="T1" fmla="*/ 0 h 21600"/>
              <a:gd name="T2" fmla="*/ 1371600 w 21600"/>
              <a:gd name="T3" fmla="*/ 3016250 h 21600"/>
              <a:gd name="T4" fmla="*/ 0 w 21600"/>
              <a:gd name="T5" fmla="*/ 3016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1" name="Arc 97"/>
          <p:cNvSpPr>
            <a:spLocks/>
          </p:cNvSpPr>
          <p:nvPr/>
        </p:nvSpPr>
        <p:spPr bwMode="auto">
          <a:xfrm>
            <a:off x="2590800" y="3641725"/>
            <a:ext cx="1219200" cy="1828800"/>
          </a:xfrm>
          <a:custGeom>
            <a:avLst/>
            <a:gdLst>
              <a:gd name="T0" fmla="*/ 0 w 21600"/>
              <a:gd name="T1" fmla="*/ 0 h 21600"/>
              <a:gd name="T2" fmla="*/ 1219200 w 21600"/>
              <a:gd name="T3" fmla="*/ 1828800 h 21600"/>
              <a:gd name="T4" fmla="*/ 0 w 21600"/>
              <a:gd name="T5" fmla="*/ 182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2" name="Arc 98"/>
          <p:cNvSpPr>
            <a:spLocks/>
          </p:cNvSpPr>
          <p:nvPr/>
        </p:nvSpPr>
        <p:spPr bwMode="auto">
          <a:xfrm flipH="1">
            <a:off x="4114800" y="3471863"/>
            <a:ext cx="76200" cy="1954212"/>
          </a:xfrm>
          <a:custGeom>
            <a:avLst/>
            <a:gdLst>
              <a:gd name="T0" fmla="*/ 22013 w 21600"/>
              <a:gd name="T1" fmla="*/ 0 h 20679"/>
              <a:gd name="T2" fmla="*/ 76200 w 21600"/>
              <a:gd name="T3" fmla="*/ 1954212 h 20679"/>
              <a:gd name="T4" fmla="*/ 0 w 21600"/>
              <a:gd name="T5" fmla="*/ 1954212 h 206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679" fill="none" extrusionOk="0">
                <a:moveTo>
                  <a:pt x="6240" y="-1"/>
                </a:moveTo>
                <a:cubicBezTo>
                  <a:pt x="15359" y="2751"/>
                  <a:pt x="21600" y="11153"/>
                  <a:pt x="21600" y="20679"/>
                </a:cubicBezTo>
              </a:path>
              <a:path w="21600" h="20679" stroke="0" extrusionOk="0">
                <a:moveTo>
                  <a:pt x="6240" y="-1"/>
                </a:moveTo>
                <a:cubicBezTo>
                  <a:pt x="15359" y="2751"/>
                  <a:pt x="21600" y="11153"/>
                  <a:pt x="21600" y="20679"/>
                </a:cubicBezTo>
                <a:lnTo>
                  <a:pt x="0" y="20679"/>
                </a:lnTo>
                <a:lnTo>
                  <a:pt x="6240" y="-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3" name="Arc 99"/>
          <p:cNvSpPr>
            <a:spLocks/>
          </p:cNvSpPr>
          <p:nvPr/>
        </p:nvSpPr>
        <p:spPr bwMode="auto">
          <a:xfrm>
            <a:off x="4373563" y="1265238"/>
            <a:ext cx="182562" cy="182562"/>
          </a:xfrm>
          <a:custGeom>
            <a:avLst/>
            <a:gdLst>
              <a:gd name="T0" fmla="*/ 0 w 21600"/>
              <a:gd name="T1" fmla="*/ 0 h 21600"/>
              <a:gd name="T2" fmla="*/ 182562 w 21600"/>
              <a:gd name="T3" fmla="*/ 182562 h 21600"/>
              <a:gd name="T4" fmla="*/ 0 w 21600"/>
              <a:gd name="T5" fmla="*/ 1825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4" name="Line 100"/>
          <p:cNvSpPr>
            <a:spLocks noChangeShapeType="1"/>
          </p:cNvSpPr>
          <p:nvPr/>
        </p:nvSpPr>
        <p:spPr bwMode="auto">
          <a:xfrm flipH="1">
            <a:off x="1812925" y="1265238"/>
            <a:ext cx="25606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5" name="Arc 101"/>
          <p:cNvSpPr>
            <a:spLocks/>
          </p:cNvSpPr>
          <p:nvPr/>
        </p:nvSpPr>
        <p:spPr bwMode="auto">
          <a:xfrm flipH="1">
            <a:off x="1173163" y="1265238"/>
            <a:ext cx="639762" cy="547687"/>
          </a:xfrm>
          <a:custGeom>
            <a:avLst/>
            <a:gdLst>
              <a:gd name="T0" fmla="*/ 0 w 21600"/>
              <a:gd name="T1" fmla="*/ 0 h 21600"/>
              <a:gd name="T2" fmla="*/ 639762 w 21600"/>
              <a:gd name="T3" fmla="*/ 547687 h 21600"/>
              <a:gd name="T4" fmla="*/ 0 w 21600"/>
              <a:gd name="T5" fmla="*/ 5476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6" name="Line 102"/>
          <p:cNvSpPr>
            <a:spLocks noChangeShapeType="1"/>
          </p:cNvSpPr>
          <p:nvPr/>
        </p:nvSpPr>
        <p:spPr bwMode="auto">
          <a:xfrm>
            <a:off x="1173163" y="1812925"/>
            <a:ext cx="0" cy="2560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7" name="Arc 103"/>
          <p:cNvSpPr>
            <a:spLocks/>
          </p:cNvSpPr>
          <p:nvPr/>
        </p:nvSpPr>
        <p:spPr bwMode="auto">
          <a:xfrm flipH="1" flipV="1">
            <a:off x="1173163" y="4373563"/>
            <a:ext cx="2286000" cy="1920875"/>
          </a:xfrm>
          <a:custGeom>
            <a:avLst/>
            <a:gdLst>
              <a:gd name="T0" fmla="*/ 0 w 21600"/>
              <a:gd name="T1" fmla="*/ 0 h 21600"/>
              <a:gd name="T2" fmla="*/ 2286000 w 21600"/>
              <a:gd name="T3" fmla="*/ 1920875 h 21600"/>
              <a:gd name="T4" fmla="*/ 0 w 21600"/>
              <a:gd name="T5" fmla="*/ 19208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8" name="Arc 104"/>
          <p:cNvSpPr>
            <a:spLocks/>
          </p:cNvSpPr>
          <p:nvPr/>
        </p:nvSpPr>
        <p:spPr bwMode="auto">
          <a:xfrm flipV="1">
            <a:off x="3459163" y="5927725"/>
            <a:ext cx="1096962" cy="366713"/>
          </a:xfrm>
          <a:custGeom>
            <a:avLst/>
            <a:gdLst>
              <a:gd name="T0" fmla="*/ 0 w 21600"/>
              <a:gd name="T1" fmla="*/ 0 h 21600"/>
              <a:gd name="T2" fmla="*/ 1096962 w 21600"/>
              <a:gd name="T3" fmla="*/ 366713 h 21600"/>
              <a:gd name="T4" fmla="*/ 0 w 21600"/>
              <a:gd name="T5" fmla="*/ 3667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29" name="Text Box 105"/>
          <p:cNvSpPr txBox="1">
            <a:spLocks noChangeArrowheads="1"/>
          </p:cNvSpPr>
          <p:nvPr/>
        </p:nvSpPr>
        <p:spPr bwMode="auto">
          <a:xfrm>
            <a:off x="3048000" y="59436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S</a:t>
            </a:r>
            <a:r>
              <a:rPr lang="en-US" sz="1600" b="1" baseline="-2500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6730" name="Arc 106"/>
          <p:cNvSpPr>
            <a:spLocks/>
          </p:cNvSpPr>
          <p:nvPr/>
        </p:nvSpPr>
        <p:spPr bwMode="auto">
          <a:xfrm>
            <a:off x="4373563" y="990600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4572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31" name="Line 107"/>
          <p:cNvSpPr>
            <a:spLocks noChangeShapeType="1"/>
          </p:cNvSpPr>
          <p:nvPr/>
        </p:nvSpPr>
        <p:spPr bwMode="auto">
          <a:xfrm flipH="1">
            <a:off x="1812925" y="990600"/>
            <a:ext cx="25606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32" name="Arc 108"/>
          <p:cNvSpPr>
            <a:spLocks/>
          </p:cNvSpPr>
          <p:nvPr/>
        </p:nvSpPr>
        <p:spPr bwMode="auto">
          <a:xfrm flipH="1">
            <a:off x="898525" y="990600"/>
            <a:ext cx="914400" cy="822325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822325 h 21600"/>
              <a:gd name="T4" fmla="*/ 0 w 21600"/>
              <a:gd name="T5" fmla="*/ 8223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33" name="Line 109"/>
          <p:cNvSpPr>
            <a:spLocks noChangeShapeType="1"/>
          </p:cNvSpPr>
          <p:nvPr/>
        </p:nvSpPr>
        <p:spPr bwMode="auto">
          <a:xfrm>
            <a:off x="898525" y="1812925"/>
            <a:ext cx="0" cy="2560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34" name="Arc 110"/>
          <p:cNvSpPr>
            <a:spLocks/>
          </p:cNvSpPr>
          <p:nvPr/>
        </p:nvSpPr>
        <p:spPr bwMode="auto">
          <a:xfrm flipH="1" flipV="1">
            <a:off x="898525" y="4373563"/>
            <a:ext cx="2560638" cy="2195512"/>
          </a:xfrm>
          <a:custGeom>
            <a:avLst/>
            <a:gdLst>
              <a:gd name="T0" fmla="*/ 0 w 21600"/>
              <a:gd name="T1" fmla="*/ 0 h 21600"/>
              <a:gd name="T2" fmla="*/ 2560638 w 21600"/>
              <a:gd name="T3" fmla="*/ 2195512 h 21600"/>
              <a:gd name="T4" fmla="*/ 0 w 21600"/>
              <a:gd name="T5" fmla="*/ 21955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35" name="Arc 111"/>
          <p:cNvSpPr>
            <a:spLocks/>
          </p:cNvSpPr>
          <p:nvPr/>
        </p:nvSpPr>
        <p:spPr bwMode="auto">
          <a:xfrm flipV="1">
            <a:off x="3459163" y="5927725"/>
            <a:ext cx="1371600" cy="641350"/>
          </a:xfrm>
          <a:custGeom>
            <a:avLst/>
            <a:gdLst>
              <a:gd name="T0" fmla="*/ 0 w 21600"/>
              <a:gd name="T1" fmla="*/ 0 h 21600"/>
              <a:gd name="T2" fmla="*/ 1371600 w 21600"/>
              <a:gd name="T3" fmla="*/ 641350 h 21600"/>
              <a:gd name="T4" fmla="*/ 0 w 21600"/>
              <a:gd name="T5" fmla="*/ 6413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36" name="Text Box 112"/>
          <p:cNvSpPr txBox="1">
            <a:spLocks noChangeArrowheads="1"/>
          </p:cNvSpPr>
          <p:nvPr/>
        </p:nvSpPr>
        <p:spPr bwMode="auto">
          <a:xfrm>
            <a:off x="4038600" y="6400800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prstClr val="black"/>
                </a:solidFill>
              </a:rPr>
              <a:t>r</a:t>
            </a:r>
            <a:r>
              <a:rPr lang="en-US" sz="1600" b="1" baseline="-2500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6737" name="Text Box 113"/>
          <p:cNvSpPr txBox="1">
            <a:spLocks noChangeArrowheads="1"/>
          </p:cNvSpPr>
          <p:nvPr/>
        </p:nvSpPr>
        <p:spPr bwMode="auto">
          <a:xfrm>
            <a:off x="762000" y="5029200"/>
            <a:ext cx="1219200" cy="62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prstClr val="black"/>
                </a:solidFill>
              </a:rPr>
              <a:t>Financial Flows S</a:t>
            </a:r>
            <a:r>
              <a:rPr lang="en-US" sz="1600" baseline="-25000">
                <a:solidFill>
                  <a:prstClr val="black"/>
                </a:solidFill>
              </a:rPr>
              <a:t>F</a:t>
            </a:r>
            <a:r>
              <a:rPr lang="en-US" sz="1600">
                <a:solidFill>
                  <a:prstClr val="black"/>
                </a:solidFill>
              </a:rPr>
              <a:t>, r</a:t>
            </a:r>
            <a:r>
              <a:rPr lang="en-US" sz="1600" baseline="-2500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6738" name="Rectangle 114"/>
          <p:cNvSpPr>
            <a:spLocks noChangeArrowheads="1"/>
          </p:cNvSpPr>
          <p:nvPr/>
        </p:nvSpPr>
        <p:spPr bwMode="auto">
          <a:xfrm>
            <a:off x="1143000" y="1600200"/>
            <a:ext cx="38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prstClr val="black"/>
                </a:solidFill>
              </a:rPr>
              <a:t>S</a:t>
            </a:r>
            <a:r>
              <a:rPr lang="en-US" sz="1600" b="1" baseline="-2500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6739" name="Arc 115"/>
          <p:cNvSpPr>
            <a:spLocks/>
          </p:cNvSpPr>
          <p:nvPr/>
        </p:nvSpPr>
        <p:spPr bwMode="auto">
          <a:xfrm flipH="1" flipV="1">
            <a:off x="4953000" y="3505200"/>
            <a:ext cx="381000" cy="533400"/>
          </a:xfrm>
          <a:custGeom>
            <a:avLst/>
            <a:gdLst>
              <a:gd name="T0" fmla="*/ 0 w 21600"/>
              <a:gd name="T1" fmla="*/ 0 h 21600"/>
              <a:gd name="T2" fmla="*/ 381000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40" name="Freeform 116"/>
          <p:cNvSpPr>
            <a:spLocks/>
          </p:cNvSpPr>
          <p:nvPr/>
        </p:nvSpPr>
        <p:spPr bwMode="auto">
          <a:xfrm>
            <a:off x="5181600" y="3505200"/>
            <a:ext cx="1460500" cy="152400"/>
          </a:xfrm>
          <a:custGeom>
            <a:avLst/>
            <a:gdLst>
              <a:gd name="T0" fmla="*/ 12700 w 920"/>
              <a:gd name="T1" fmla="*/ 0 h 104"/>
              <a:gd name="T2" fmla="*/ 12700 w 920"/>
              <a:gd name="T3" fmla="*/ 70338 h 104"/>
              <a:gd name="T4" fmla="*/ 88900 w 920"/>
              <a:gd name="T5" fmla="*/ 140677 h 104"/>
              <a:gd name="T6" fmla="*/ 393700 w 920"/>
              <a:gd name="T7" fmla="*/ 140677 h 104"/>
              <a:gd name="T8" fmla="*/ 1460500 w 920"/>
              <a:gd name="T9" fmla="*/ 140677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0" h="104">
                <a:moveTo>
                  <a:pt x="8" y="0"/>
                </a:moveTo>
                <a:cubicBezTo>
                  <a:pt x="4" y="16"/>
                  <a:pt x="0" y="32"/>
                  <a:pt x="8" y="48"/>
                </a:cubicBezTo>
                <a:cubicBezTo>
                  <a:pt x="16" y="64"/>
                  <a:pt x="16" y="88"/>
                  <a:pt x="56" y="96"/>
                </a:cubicBezTo>
                <a:cubicBezTo>
                  <a:pt x="96" y="104"/>
                  <a:pt x="104" y="96"/>
                  <a:pt x="248" y="96"/>
                </a:cubicBezTo>
                <a:cubicBezTo>
                  <a:pt x="392" y="96"/>
                  <a:pt x="656" y="96"/>
                  <a:pt x="92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41" name="Freeform 117"/>
          <p:cNvSpPr>
            <a:spLocks/>
          </p:cNvSpPr>
          <p:nvPr/>
        </p:nvSpPr>
        <p:spPr bwMode="auto">
          <a:xfrm>
            <a:off x="4191000" y="3505200"/>
            <a:ext cx="76200" cy="1905000"/>
          </a:xfrm>
          <a:custGeom>
            <a:avLst/>
            <a:gdLst>
              <a:gd name="T0" fmla="*/ 76200 w 48"/>
              <a:gd name="T1" fmla="*/ 0 h 1200"/>
              <a:gd name="T2" fmla="*/ 0 w 48"/>
              <a:gd name="T3" fmla="*/ 1905000 h 12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1200">
                <a:moveTo>
                  <a:pt x="48" y="0"/>
                </a:moveTo>
                <a:cubicBezTo>
                  <a:pt x="48" y="0"/>
                  <a:pt x="24" y="600"/>
                  <a:pt x="0" y="12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742" name="Rectangle 118"/>
          <p:cNvSpPr>
            <a:spLocks noChangeArrowheads="1"/>
          </p:cNvSpPr>
          <p:nvPr/>
        </p:nvSpPr>
        <p:spPr bwMode="auto">
          <a:xfrm>
            <a:off x="3505200" y="4876800"/>
            <a:ext cx="1295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prstClr val="black"/>
                </a:solidFill>
              </a:rPr>
              <a:t>Transfers Tr</a:t>
            </a:r>
            <a:r>
              <a:rPr lang="en-US" sz="1600" baseline="-2500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6743" name="Rectangle 119"/>
          <p:cNvSpPr>
            <a:spLocks noChangeArrowheads="1"/>
          </p:cNvSpPr>
          <p:nvPr/>
        </p:nvSpPr>
        <p:spPr bwMode="auto">
          <a:xfrm>
            <a:off x="838200" y="1524000"/>
            <a:ext cx="36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prstClr val="black"/>
                </a:solidFill>
              </a:rPr>
              <a:t>r</a:t>
            </a:r>
            <a:r>
              <a:rPr lang="en-US" sz="1600" b="1" baseline="-2500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6744" name="Rectangle 120"/>
          <p:cNvSpPr>
            <a:spLocks noChangeArrowheads="1"/>
          </p:cNvSpPr>
          <p:nvPr/>
        </p:nvSpPr>
        <p:spPr bwMode="auto">
          <a:xfrm>
            <a:off x="3733800" y="4191000"/>
            <a:ext cx="45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</a:rPr>
              <a:t>Tr</a:t>
            </a:r>
            <a:r>
              <a:rPr lang="en-US" sz="1600" baseline="-25000">
                <a:solidFill>
                  <a:prstClr val="black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6774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Economist </a:t>
            </a:r>
            <a:endParaRPr lang="en-US" dirty="0"/>
          </a:p>
        </p:txBody>
      </p:sp>
      <p:pic>
        <p:nvPicPr>
          <p:cNvPr id="4" name="Content Placeholder 3" descr="G:\Tokoh Makroekonomi\AdamSmith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40280" y="25031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Adam Smith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G:\Tokoh Makroekonomi\David Ricard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50372"/>
            <a:ext cx="1828800" cy="184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9820" y="4942353"/>
            <a:ext cx="212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David Ricardo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G:\Tokoh Makroekonomi\Thomas_Malthu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934552"/>
            <a:ext cx="1905000" cy="206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63690" y="250317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Thomas </a:t>
            </a:r>
            <a:r>
              <a:rPr lang="en-US" sz="2400" b="1" dirty="0" err="1" smtClean="0">
                <a:solidFill>
                  <a:srgbClr val="FF0000"/>
                </a:solidFill>
              </a:rPr>
              <a:t>Maltus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G:\Tokoh Makroekonomi\Jean-baptiste Say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351008"/>
            <a:ext cx="1939290" cy="189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751320" y="506887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400" b="1" dirty="0">
                <a:solidFill>
                  <a:srgbClr val="FF0000"/>
                </a:solidFill>
              </a:rPr>
              <a:t>Jean-Baptiste Say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5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Economist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0280" y="25031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Gary Becker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9820" y="4942353"/>
            <a:ext cx="212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John Nash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3690" y="250317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Robert Lucas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70" y="1934552"/>
            <a:ext cx="1802130" cy="195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70" y="4164011"/>
            <a:ext cx="183261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2020" y="1821814"/>
            <a:ext cx="1821180" cy="198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721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827088" y="28527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99132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724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3200" b="1" u="sng" dirty="0" smtClean="0"/>
              <a:t>Contents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  </a:t>
            </a:r>
            <a:r>
              <a:rPr lang="en-US" sz="2800" dirty="0" smtClean="0"/>
              <a:t>Introduction to course synopsis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  Introduction to economics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 The importance of economics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  </a:t>
            </a:r>
            <a:r>
              <a:rPr lang="en-US" sz="2800" dirty="0" smtClean="0"/>
              <a:t>Scarcity concept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  Factors of production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 Economic opportunity cost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/>
              <a:t>  Discussion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429000"/>
            <a:ext cx="3020669" cy="32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Introduction of Economics 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What does economic means?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“A science that deals with the allocation of scarce resources for the purpose of fulfilling human being needs and wants”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“Resources are scarce and the society has unlimited need and wants”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525483"/>
            <a:ext cx="2136752" cy="23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5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879475"/>
            <a:ext cx="88773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28800" y="1543050"/>
            <a:ext cx="69723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11718" name="Rectangle 6"/>
          <p:cNvSpPr>
            <a:spLocks noChangeArrowheads="1"/>
          </p:cNvSpPr>
          <p:nvPr/>
        </p:nvSpPr>
        <p:spPr bwMode="auto">
          <a:xfrm>
            <a:off x="4897754" y="3576478"/>
            <a:ext cx="3560446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r>
              <a:rPr lang="en-US" sz="1600" dirty="0" smtClean="0">
                <a:solidFill>
                  <a:srgbClr val="0000CC"/>
                </a:solidFill>
              </a:rPr>
              <a:t>** The </a:t>
            </a:r>
            <a:r>
              <a:rPr lang="en-US" sz="1600" dirty="0">
                <a:solidFill>
                  <a:srgbClr val="0000CC"/>
                </a:solidFill>
              </a:rPr>
              <a:t>economist’s lab is the real </a:t>
            </a:r>
            <a:r>
              <a:rPr lang="en-US" sz="1600" dirty="0" smtClean="0">
                <a:solidFill>
                  <a:srgbClr val="0000CC"/>
                </a:solidFill>
              </a:rPr>
              <a:t>world</a:t>
            </a:r>
            <a:r>
              <a:rPr lang="en-US" sz="1600" dirty="0">
                <a:solidFill>
                  <a:srgbClr val="0000CC"/>
                </a:solidFill>
              </a:rPr>
              <a:t>. </a:t>
            </a:r>
            <a:endParaRPr lang="en-US" sz="1600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00CC"/>
                </a:solidFill>
              </a:rPr>
              <a:t>** They </a:t>
            </a:r>
            <a:r>
              <a:rPr lang="en-US" sz="1600" dirty="0">
                <a:solidFill>
                  <a:srgbClr val="0000CC"/>
                </a:solidFill>
              </a:rPr>
              <a:t>don’t conduct controlled   </a:t>
            </a:r>
          </a:p>
          <a:p>
            <a:pPr>
              <a:defRPr/>
            </a:pPr>
            <a:r>
              <a:rPr lang="en-US" sz="1600" dirty="0">
                <a:solidFill>
                  <a:srgbClr val="0000CC"/>
                </a:solidFill>
              </a:rPr>
              <a:t>laboratory  </a:t>
            </a:r>
            <a:r>
              <a:rPr lang="en-US" sz="1600" dirty="0" smtClean="0">
                <a:solidFill>
                  <a:srgbClr val="0000CC"/>
                </a:solidFill>
              </a:rPr>
              <a:t>experiments. 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CC"/>
                </a:solidFill>
              </a:rPr>
              <a:t>** They  are </a:t>
            </a:r>
            <a:r>
              <a:rPr lang="en-US" sz="1600" dirty="0">
                <a:solidFill>
                  <a:srgbClr val="0000CC"/>
                </a:solidFill>
              </a:rPr>
              <a:t>predicting human behavior.</a:t>
            </a:r>
          </a:p>
        </p:txBody>
      </p:sp>
      <p:sp>
        <p:nvSpPr>
          <p:cNvPr id="1011724" name="AutoShape 12" descr="Parchment"/>
          <p:cNvSpPr>
            <a:spLocks noChangeArrowheads="1"/>
          </p:cNvSpPr>
          <p:nvPr/>
        </p:nvSpPr>
        <p:spPr bwMode="auto">
          <a:xfrm>
            <a:off x="4162422" y="674077"/>
            <a:ext cx="4876801" cy="1130300"/>
          </a:xfrm>
          <a:prstGeom prst="wedgeRoundRectCallout">
            <a:avLst>
              <a:gd name="adj1" fmla="val -50775"/>
              <a:gd name="adj2" fmla="val 196349"/>
              <a:gd name="adj3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dirty="0" smtClean="0">
                <a:solidFill>
                  <a:srgbClr val="009900"/>
                </a:solidFill>
              </a:rPr>
              <a:t>Economics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as a social science looks 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sz="1600" dirty="0">
                <a:solidFill>
                  <a:prstClr val="black"/>
                </a:solidFill>
              </a:rPr>
              <a:t>at the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9900"/>
                </a:solidFill>
              </a:rPr>
              <a:t>behavior</a:t>
            </a:r>
            <a:r>
              <a:rPr lang="en-US" sz="1600" dirty="0">
                <a:solidFill>
                  <a:srgbClr val="009900"/>
                </a:solidFill>
              </a:rPr>
              <a:t> of </a:t>
            </a:r>
            <a:r>
              <a:rPr lang="en-US" dirty="0">
                <a:solidFill>
                  <a:srgbClr val="009900"/>
                </a:solidFill>
              </a:rPr>
              <a:t>people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in the marketplace.</a:t>
            </a:r>
          </a:p>
        </p:txBody>
      </p:sp>
      <p:sp>
        <p:nvSpPr>
          <p:cNvPr id="1011727" name="Rectangle 15"/>
          <p:cNvSpPr>
            <a:spLocks noChangeArrowheads="1"/>
          </p:cNvSpPr>
          <p:nvPr/>
        </p:nvSpPr>
        <p:spPr bwMode="auto">
          <a:xfrm>
            <a:off x="4886324" y="2817336"/>
            <a:ext cx="3428999" cy="747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Economics is </a:t>
            </a:r>
            <a:r>
              <a:rPr lang="en-US" sz="1600" dirty="0" smtClean="0">
                <a:solidFill>
                  <a:srgbClr val="009900"/>
                </a:solidFill>
              </a:rPr>
              <a:t>not an </a:t>
            </a:r>
            <a:r>
              <a:rPr lang="en-US" sz="1600" dirty="0">
                <a:solidFill>
                  <a:srgbClr val="009900"/>
                </a:solidFill>
              </a:rPr>
              <a:t>“exact science”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but it gives </a:t>
            </a:r>
            <a:r>
              <a:rPr lang="en-US" sz="1600" dirty="0">
                <a:solidFill>
                  <a:srgbClr val="0066FF"/>
                </a:solidFill>
              </a:rPr>
              <a:t>“likely </a:t>
            </a:r>
            <a:r>
              <a:rPr lang="en-US" sz="1600" dirty="0" smtClean="0">
                <a:solidFill>
                  <a:srgbClr val="0066FF"/>
                </a:solidFill>
              </a:rPr>
              <a:t> results</a:t>
            </a:r>
            <a:r>
              <a:rPr lang="en-US" sz="1600" dirty="0">
                <a:solidFill>
                  <a:srgbClr val="0066FF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689119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1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1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1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18" grpId="0"/>
      <p:bldP spid="1011724" grpId="0" animBg="1"/>
      <p:bldP spid="10117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4000" b="1" dirty="0">
                <a:latin typeface="Calibri" charset="0"/>
              </a:rPr>
              <a:t/>
            </a:r>
            <a:br>
              <a:rPr lang="en-GB" sz="4000" b="1" dirty="0">
                <a:latin typeface="Calibri" charset="0"/>
              </a:rPr>
            </a:br>
            <a:r>
              <a:rPr lang="en-GB" sz="4000" b="1" dirty="0">
                <a:latin typeface="Calibri" charset="0"/>
              </a:rPr>
              <a:t>Macroeconomic Overview</a:t>
            </a:r>
            <a:br>
              <a:rPr lang="en-GB" sz="4000" b="1" dirty="0">
                <a:latin typeface="Calibri" charset="0"/>
              </a:rPr>
            </a:br>
            <a:r>
              <a:rPr lang="en-US" sz="4000" dirty="0">
                <a:latin typeface="Calibri" charset="0"/>
              </a:rPr>
              <a:t/>
            </a:r>
            <a:br>
              <a:rPr lang="en-US" sz="4000" dirty="0">
                <a:latin typeface="Calibri" charset="0"/>
              </a:rPr>
            </a:br>
            <a:r>
              <a:rPr lang="en-GB" sz="4000" dirty="0">
                <a:latin typeface="Calibri" charset="0"/>
              </a:rPr>
              <a:t>Scarcity, </a:t>
            </a:r>
            <a:br>
              <a:rPr lang="en-GB" sz="4000" dirty="0">
                <a:latin typeface="Calibri" charset="0"/>
              </a:rPr>
            </a:br>
            <a:r>
              <a:rPr lang="en-GB" sz="4000" dirty="0">
                <a:latin typeface="Calibri" charset="0"/>
              </a:rPr>
              <a:t>Production Possibility Curve, Growth, Unemployment, </a:t>
            </a:r>
            <a:br>
              <a:rPr lang="en-GB" sz="4000" dirty="0">
                <a:latin typeface="Calibri" charset="0"/>
              </a:rPr>
            </a:br>
            <a:r>
              <a:rPr lang="en-GB" sz="4000" dirty="0">
                <a:latin typeface="Calibri" charset="0"/>
              </a:rPr>
              <a:t>Circular Flow of Incomes, </a:t>
            </a:r>
            <a:br>
              <a:rPr lang="en-GB" sz="4000" dirty="0">
                <a:latin typeface="Calibri" charset="0"/>
              </a:rPr>
            </a:br>
            <a:r>
              <a:rPr lang="en-GB" sz="4000" dirty="0">
                <a:latin typeface="Calibri" charset="0"/>
              </a:rPr>
              <a:t>Economic System: Market System, Islamic Economic System.</a:t>
            </a:r>
            <a:r>
              <a:rPr lang="en-US" sz="4000" dirty="0">
                <a:latin typeface="Calibri" charset="0"/>
              </a:rPr>
              <a:t/>
            </a:r>
            <a:br>
              <a:rPr lang="en-US" sz="4000" dirty="0">
                <a:latin typeface="Calibri" charset="0"/>
              </a:rPr>
            </a:br>
            <a:endParaRPr lang="en-US" sz="4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6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Macroeconomics Basic Components 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1348740" y="2005935"/>
            <a:ext cx="1676400" cy="1524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050" y="255549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Growth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41370" y="2074664"/>
            <a:ext cx="1676400" cy="1524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9970" y="257505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Full Employment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02080" y="4076938"/>
            <a:ext cx="1676400" cy="1524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69970" y="4073128"/>
            <a:ext cx="1676400" cy="152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7340" y="463950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Inflation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8570" y="460295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Trade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62600" y="2043886"/>
            <a:ext cx="1676400" cy="15240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63590" y="3892272"/>
            <a:ext cx="1676400" cy="152400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6920" y="253704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Interest Rate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2190" y="434134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Exchange Rate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08" y="5600938"/>
            <a:ext cx="1737292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08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 animBg="1"/>
      <p:bldP spid="11" grpId="0" animBg="1"/>
      <p:bldP spid="12" grpId="0"/>
      <p:bldP spid="13" grpId="0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Introduction of Economics 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267200"/>
          </a:xfrm>
        </p:spPr>
        <p:txBody>
          <a:bodyPr/>
          <a:lstStyle/>
          <a:p>
            <a:r>
              <a:rPr lang="en-US" sz="2800" dirty="0" smtClean="0"/>
              <a:t>What are the basic concepts of economics?</a:t>
            </a:r>
          </a:p>
          <a:p>
            <a:endParaRPr lang="en-US" dirty="0"/>
          </a:p>
          <a:p>
            <a:pPr>
              <a:buFont typeface="Wingdings" charset="2"/>
              <a:buChar char="q"/>
            </a:pPr>
            <a:r>
              <a:rPr lang="en-US" sz="2800" dirty="0" smtClean="0"/>
              <a:t> Scarcity and choice</a:t>
            </a:r>
            <a:endParaRPr lang="en-US" sz="2800" dirty="0"/>
          </a:p>
          <a:p>
            <a:pPr>
              <a:buFont typeface="Wingdings" charset="2"/>
              <a:buChar char="q"/>
            </a:pPr>
            <a:r>
              <a:rPr lang="en-US" sz="2800" dirty="0" smtClean="0"/>
              <a:t> Opportunity cost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290" y="4187437"/>
            <a:ext cx="1905000" cy="267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889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2272</Template>
  <TotalTime>138</TotalTime>
  <Words>1318</Words>
  <Application>Microsoft Macintosh PowerPoint</Application>
  <PresentationFormat>On-screen Show (4:3)</PresentationFormat>
  <Paragraphs>331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Diseño predeterminado</vt:lpstr>
      <vt:lpstr>Principles of Macroeconomics (SHAD1053)</vt:lpstr>
      <vt:lpstr>Assessment </vt:lpstr>
      <vt:lpstr>LECTURE 1:  Introduction to Macroeconomics </vt:lpstr>
      <vt:lpstr>PowerPoint Presentation</vt:lpstr>
      <vt:lpstr>Introduction of Economics </vt:lpstr>
      <vt:lpstr>PowerPoint Presentation</vt:lpstr>
      <vt:lpstr> Macroeconomic Overview  Scarcity,  Production Possibility Curve, Growth, Unemployment,  Circular Flow of Incomes,  Economic System: Market System, Islamic Economic System. </vt:lpstr>
      <vt:lpstr>Macroeconomics Basic Components </vt:lpstr>
      <vt:lpstr>Introduction of Economics </vt:lpstr>
      <vt:lpstr>BMW’S PRODUCTION POSSIBILITIES</vt:lpstr>
      <vt:lpstr>        PPF</vt:lpstr>
      <vt:lpstr>Economic growth</vt:lpstr>
      <vt:lpstr>PowerPoint Presentation</vt:lpstr>
      <vt:lpstr>Production Possibilities Efficiency </vt:lpstr>
      <vt:lpstr>Introduction of Economics </vt:lpstr>
      <vt:lpstr>The Importance of Economics</vt:lpstr>
      <vt:lpstr>Scarcity Concept</vt:lpstr>
      <vt:lpstr>Scarcity Concept</vt:lpstr>
      <vt:lpstr>Scarcity Concept</vt:lpstr>
      <vt:lpstr>Scarcity Concept</vt:lpstr>
      <vt:lpstr>Factors of Production</vt:lpstr>
      <vt:lpstr>Economic Opportunity Cost </vt:lpstr>
      <vt:lpstr>PowerPoint Presentation</vt:lpstr>
      <vt:lpstr>PowerPoint Presentation</vt:lpstr>
      <vt:lpstr>Economic System</vt:lpstr>
      <vt:lpstr>Economic System</vt:lpstr>
      <vt:lpstr>Economic System</vt:lpstr>
      <vt:lpstr>Economic System</vt:lpstr>
      <vt:lpstr>Economic System</vt:lpstr>
      <vt:lpstr>Economic System</vt:lpstr>
      <vt:lpstr>Economic System</vt:lpstr>
      <vt:lpstr>Economic System</vt:lpstr>
      <vt:lpstr>Circular Flow</vt:lpstr>
      <vt:lpstr>Circular Flow</vt:lpstr>
      <vt:lpstr>Long-run Supply-Side National Policy</vt:lpstr>
      <vt:lpstr> The Complete Set of International Links for an Open Economy</vt:lpstr>
      <vt:lpstr>Classical Economist </vt:lpstr>
      <vt:lpstr>Modern Economist 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Microeconomics (SHAD1013)</dc:title>
  <dc:creator>Mac</dc:creator>
  <cp:lastModifiedBy>Nanthakumar Loganathan</cp:lastModifiedBy>
  <cp:revision>21</cp:revision>
  <dcterms:created xsi:type="dcterms:W3CDTF">2016-09-05T03:19:32Z</dcterms:created>
  <dcterms:modified xsi:type="dcterms:W3CDTF">2018-02-20T16:27:39Z</dcterms:modified>
</cp:coreProperties>
</file>