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391" r:id="rId2"/>
    <p:sldId id="357" r:id="rId3"/>
    <p:sldId id="403" r:id="rId4"/>
    <p:sldId id="404" r:id="rId5"/>
    <p:sldId id="424" r:id="rId6"/>
    <p:sldId id="405" r:id="rId7"/>
    <p:sldId id="425" r:id="rId8"/>
    <p:sldId id="406" r:id="rId9"/>
    <p:sldId id="426" r:id="rId10"/>
    <p:sldId id="409" r:id="rId11"/>
    <p:sldId id="408" r:id="rId12"/>
    <p:sldId id="427" r:id="rId13"/>
    <p:sldId id="428" r:id="rId14"/>
    <p:sldId id="429" r:id="rId15"/>
    <p:sldId id="431" r:id="rId16"/>
    <p:sldId id="430" r:id="rId17"/>
    <p:sldId id="434" r:id="rId18"/>
    <p:sldId id="432" r:id="rId19"/>
    <p:sldId id="433" r:id="rId20"/>
    <p:sldId id="435" r:id="rId21"/>
    <p:sldId id="436" r:id="rId22"/>
    <p:sldId id="437" r:id="rId23"/>
    <p:sldId id="438" r:id="rId24"/>
    <p:sldId id="439" r:id="rId25"/>
    <p:sldId id="440" r:id="rId26"/>
    <p:sldId id="441" r:id="rId27"/>
    <p:sldId id="442" r:id="rId28"/>
    <p:sldId id="443" r:id="rId29"/>
    <p:sldId id="444" r:id="rId30"/>
    <p:sldId id="460" r:id="rId31"/>
    <p:sldId id="461" r:id="rId32"/>
    <p:sldId id="462" r:id="rId33"/>
    <p:sldId id="445" r:id="rId34"/>
    <p:sldId id="446" r:id="rId35"/>
    <p:sldId id="447" r:id="rId36"/>
    <p:sldId id="448" r:id="rId37"/>
    <p:sldId id="449" r:id="rId38"/>
    <p:sldId id="450" r:id="rId39"/>
    <p:sldId id="451" r:id="rId40"/>
    <p:sldId id="452" r:id="rId41"/>
    <p:sldId id="453" r:id="rId42"/>
    <p:sldId id="454" r:id="rId43"/>
    <p:sldId id="455" r:id="rId44"/>
    <p:sldId id="456" r:id="rId45"/>
    <p:sldId id="457" r:id="rId46"/>
    <p:sldId id="458" r:id="rId47"/>
    <p:sldId id="459" r:id="rId4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4988" cy="512763"/>
          </a:xfrm>
          <a:prstGeom prst="rect">
            <a:avLst/>
          </a:prstGeom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4988" cy="512763"/>
          </a:xfrm>
          <a:prstGeom prst="rect">
            <a:avLst/>
          </a:prstGeom>
        </p:spPr>
        <p:txBody>
          <a:bodyPr vert="horz" wrap="square" lIns="99044" tIns="49522" rIns="99044" bIns="49522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D6F65E2-0CD4-408F-8DF2-89085E8E0FDA}" type="datetimeFigureOut">
              <a:rPr lang="en-US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4" tIns="49522" rIns="99044" bIns="49522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4" tIns="49522" rIns="99044" bIns="4952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4988" cy="512762"/>
          </a:xfrm>
          <a:prstGeom prst="rect">
            <a:avLst/>
          </a:prstGeom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4988" cy="512762"/>
          </a:xfrm>
          <a:prstGeom prst="rect">
            <a:avLst/>
          </a:prstGeom>
        </p:spPr>
        <p:txBody>
          <a:bodyPr vert="horz" wrap="square" lIns="99044" tIns="49522" rIns="99044" bIns="49522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209AA5F8-C5FE-4660-968F-A70939949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2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Lucida Sans Unicode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D890835-DD1B-4E6D-BA00-98B19AB0D765}" type="datetime1">
              <a:rPr lang="en-US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BE0B788-10B6-44DA-8E4B-803A0103E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621F8-09FD-4E64-AFEE-11D574213559}" type="datetime1">
              <a:rPr lang="en-US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B2F7-42C9-4006-9E9C-3C4846C7D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6991C-C9BE-4F68-9651-2FD07B2E58BE}" type="datetime1">
              <a:rPr lang="en-US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43D8-160A-469D-B0BD-26547689D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A56F-9A52-453E-8D90-A29B3635843F}" type="datetime1">
              <a:rPr lang="en-US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E1FF-688D-4789-9AD2-08ECF115EB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4F7E-87F1-4E13-9176-60C52527C105}" type="datetime1">
              <a:rPr lang="en-US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984E-BD78-4171-A34A-987F5D2F3B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8E9A-F7CF-462D-BAE2-49AD39DFD32B}" type="datetime1">
              <a:rPr lang="en-US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782B4-5159-4367-9D07-719858A97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2FCF5-171F-4AE9-94A8-3BCCA96EC7EA}" type="datetime1">
              <a:rPr lang="en-US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C3259-EF61-4D85-98AE-E9BC188D9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833A-8EB0-441F-8718-FCFD0EBFE94D}" type="datetime1">
              <a:rPr lang="en-US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4F915-DD08-4DE8-94C6-873BF721A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574C-20A8-422E-8922-0E5632BDC600}" type="datetime1">
              <a:rPr lang="en-US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DF3A5-8177-43E4-BB11-81D968DB6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3C6A9-F273-4C9C-9FBC-3ED8FED46E93}" type="datetime1">
              <a:rPr lang="en-US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AAFC-83D5-47EB-8249-8645255E1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151E8-41F4-42A0-BAA6-A3A84FFDE7E3}" type="datetime1">
              <a:rPr lang="en-US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2F809-B357-4B4D-900A-937BB765C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Lucida Sans Unicode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040A1D26-FB2C-4CC7-91B8-4F129111D93F}" type="datetime1">
              <a:rPr lang="en-US"/>
              <a:pPr>
                <a:defRPr/>
              </a:pPr>
              <a:t>11/3/2011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25DA669C-C2D6-4F5D-8F1D-C472631A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75" r:id="rId2"/>
    <p:sldLayoutId id="2147484080" r:id="rId3"/>
    <p:sldLayoutId id="2147484081" r:id="rId4"/>
    <p:sldLayoutId id="2147484082" r:id="rId5"/>
    <p:sldLayoutId id="2147484083" r:id="rId6"/>
    <p:sldLayoutId id="2147484076" r:id="rId7"/>
    <p:sldLayoutId id="2147484084" r:id="rId8"/>
    <p:sldLayoutId id="2147484085" r:id="rId9"/>
    <p:sldLayoutId id="2147484077" r:id="rId10"/>
    <p:sldLayoutId id="214748407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SOURCE TRANSFORMATION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0B788-10B6-44DA-8E4B-803A0103E6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THEVENIN’S</a:t>
            </a:r>
            <a:r>
              <a:rPr lang="en-US" dirty="0" smtClean="0"/>
              <a:t> THEOREM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0B788-10B6-44DA-8E4B-803A0103E65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9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algn="just"/>
            <a:r>
              <a:rPr lang="en-US" sz="2400" dirty="0"/>
              <a:t>It states that a linear two-terminal circuit </a:t>
            </a:r>
            <a:r>
              <a:rPr lang="en-US" sz="2400" dirty="0" smtClean="0"/>
              <a:t>can </a:t>
            </a:r>
            <a:r>
              <a:rPr lang="en-US" sz="2400" dirty="0"/>
              <a:t>be replaced by an equivalent </a:t>
            </a:r>
            <a:r>
              <a:rPr lang="en-US" sz="2400" dirty="0" smtClean="0"/>
              <a:t>circuit consisting </a:t>
            </a:r>
            <a:r>
              <a:rPr lang="en-US" sz="2400" dirty="0"/>
              <a:t>of </a:t>
            </a:r>
            <a:r>
              <a:rPr lang="en-US" sz="2400" dirty="0">
                <a:solidFill>
                  <a:srgbClr val="FF3300"/>
                </a:solidFill>
              </a:rPr>
              <a:t>a voltage source </a:t>
            </a:r>
            <a:r>
              <a:rPr lang="en-US" sz="2400" i="1" dirty="0" err="1">
                <a:solidFill>
                  <a:srgbClr val="FF3300"/>
                </a:solidFill>
              </a:rPr>
              <a:t>V</a:t>
            </a:r>
            <a:r>
              <a:rPr lang="en-US" sz="2400" i="1" baseline="-25000" dirty="0" err="1">
                <a:solidFill>
                  <a:srgbClr val="FF3300"/>
                </a:solidFill>
              </a:rPr>
              <a:t>TH</a:t>
            </a:r>
            <a:r>
              <a:rPr lang="en-US" sz="2400" i="1" dirty="0">
                <a:solidFill>
                  <a:srgbClr val="FF3300"/>
                </a:solidFill>
              </a:rPr>
              <a:t> </a:t>
            </a:r>
            <a:r>
              <a:rPr lang="en-US" sz="2400" dirty="0">
                <a:solidFill>
                  <a:srgbClr val="FF3300"/>
                </a:solidFill>
              </a:rPr>
              <a:t>in series with a resistor </a:t>
            </a:r>
            <a:r>
              <a:rPr lang="en-US" sz="2400" i="1" dirty="0" err="1">
                <a:solidFill>
                  <a:srgbClr val="FF3300"/>
                </a:solidFill>
              </a:rPr>
              <a:t>R</a:t>
            </a:r>
            <a:r>
              <a:rPr lang="en-US" sz="2400" i="1" baseline="-25000" dirty="0" err="1">
                <a:solidFill>
                  <a:srgbClr val="FF3300"/>
                </a:solidFill>
              </a:rPr>
              <a:t>TH</a:t>
            </a:r>
            <a:r>
              <a:rPr lang="en-US" sz="2400" dirty="0">
                <a:solidFill>
                  <a:srgbClr val="FF3300"/>
                </a:solidFill>
              </a:rPr>
              <a:t>, </a:t>
            </a: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marL="109537" indent="0" algn="just">
              <a:buNone/>
            </a:pPr>
            <a:endParaRPr lang="en-US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Thevenin’s</a:t>
            </a:r>
            <a:r>
              <a:rPr lang="en-US" sz="4000" dirty="0" smtClean="0"/>
              <a:t>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6" name="Picture 5" descr="ale29559_0402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7" b="56857"/>
          <a:stretch/>
        </p:blipFill>
        <p:spPr bwMode="auto">
          <a:xfrm>
            <a:off x="404495" y="2912984"/>
            <a:ext cx="4243705" cy="2116216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le29559_0402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61" b="6452"/>
          <a:stretch/>
        </p:blipFill>
        <p:spPr bwMode="auto">
          <a:xfrm>
            <a:off x="5100955" y="2971800"/>
            <a:ext cx="3890645" cy="198887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750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algn="just">
              <a:buFontTx/>
              <a:buChar char="•"/>
            </a:pPr>
            <a:r>
              <a:rPr lang="en-US" sz="2000" i="1" dirty="0" err="1">
                <a:latin typeface="Verdana" pitchFamily="34" charset="0"/>
              </a:rPr>
              <a:t>V</a:t>
            </a:r>
            <a:r>
              <a:rPr lang="en-US" sz="1100" i="1" dirty="0" err="1">
                <a:latin typeface="Verdana" pitchFamily="34" charset="0"/>
              </a:rPr>
              <a:t>TH</a:t>
            </a:r>
            <a:r>
              <a:rPr lang="en-US" sz="2000" i="1" dirty="0">
                <a:latin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</a:rPr>
              <a:t>is the open-circuit voltage at the terminals.</a:t>
            </a:r>
          </a:p>
          <a:p>
            <a:pPr lvl="1" algn="just">
              <a:buFontTx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lvl="1" algn="just"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pPr lvl="1" algn="just">
              <a:buFontTx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lvl="1" algn="just">
              <a:buFontTx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lvl="1" algn="just"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392113" lvl="1" indent="0" algn="just">
              <a:buNone/>
            </a:pPr>
            <a:endParaRPr lang="en-US" sz="2000" dirty="0">
              <a:latin typeface="Verdana" pitchFamily="34" charset="0"/>
            </a:endParaRPr>
          </a:p>
          <a:p>
            <a:pPr algn="just">
              <a:buFontTx/>
              <a:buChar char="•"/>
            </a:pPr>
            <a:r>
              <a:rPr lang="en-US" sz="2000" i="1" dirty="0" err="1">
                <a:latin typeface="Verdana" pitchFamily="34" charset="0"/>
              </a:rPr>
              <a:t>R</a:t>
            </a:r>
            <a:r>
              <a:rPr lang="en-US" sz="1050" i="1" dirty="0" err="1">
                <a:latin typeface="Verdana" pitchFamily="34" charset="0"/>
              </a:rPr>
              <a:t>TH</a:t>
            </a:r>
            <a:r>
              <a:rPr lang="en-US" sz="2000" i="1" dirty="0">
                <a:latin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</a:rPr>
              <a:t>is the input or equivalent resistance at the terminals when the independent sources are turned off. </a:t>
            </a:r>
          </a:p>
          <a:p>
            <a:pPr algn="just"/>
            <a:endParaRPr lang="en-US" sz="2000" dirty="0" smtClean="0"/>
          </a:p>
          <a:p>
            <a:pPr marL="109537" indent="0" algn="just">
              <a:buNone/>
            </a:pP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Thevenin’s</a:t>
            </a:r>
            <a:r>
              <a:rPr lang="en-US" sz="4000" dirty="0" smtClean="0"/>
              <a:t>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0" name="Picture 9" descr="ale29559_0402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3" r="51409" b="14031"/>
          <a:stretch/>
        </p:blipFill>
        <p:spPr bwMode="auto">
          <a:xfrm>
            <a:off x="2819400" y="1981200"/>
            <a:ext cx="3200400" cy="167894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le29559_0402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7" t="10383" b="14936"/>
          <a:stretch/>
        </p:blipFill>
        <p:spPr bwMode="auto">
          <a:xfrm>
            <a:off x="2819400" y="4648200"/>
            <a:ext cx="2861945" cy="150812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24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2000" b="1" i="1" dirty="0" smtClean="0">
                <a:latin typeface="Verdana" pitchFamily="34" charset="0"/>
              </a:rPr>
              <a:t>Finding </a:t>
            </a:r>
            <a:r>
              <a:rPr lang="en-US" sz="2000" b="1" i="1" dirty="0" err="1" smtClean="0">
                <a:latin typeface="Verdana" pitchFamily="34" charset="0"/>
              </a:rPr>
              <a:t>Thevenin</a:t>
            </a:r>
            <a:r>
              <a:rPr lang="en-US" sz="2000" b="1" i="1" dirty="0" smtClean="0">
                <a:latin typeface="Verdana" pitchFamily="34" charset="0"/>
              </a:rPr>
              <a:t> resistance, </a:t>
            </a:r>
            <a:r>
              <a:rPr lang="en-US" sz="2000" b="1" i="1" dirty="0" err="1" smtClean="0">
                <a:latin typeface="Verdana" pitchFamily="34" charset="0"/>
              </a:rPr>
              <a:t>R</a:t>
            </a:r>
            <a:r>
              <a:rPr lang="en-US" sz="1100" b="1" i="1" dirty="0" err="1" smtClean="0">
                <a:latin typeface="Verdana" pitchFamily="34" charset="0"/>
              </a:rPr>
              <a:t>TH</a:t>
            </a:r>
            <a:r>
              <a:rPr lang="en-US" sz="2000" b="1" i="1" dirty="0" smtClean="0">
                <a:latin typeface="Verdana" pitchFamily="34" charset="0"/>
              </a:rPr>
              <a:t>:</a:t>
            </a:r>
          </a:p>
          <a:p>
            <a:pPr marL="109537" indent="0" algn="just">
              <a:buNone/>
            </a:pPr>
            <a:endParaRPr lang="en-US" sz="2000" i="1" dirty="0" smtClean="0">
              <a:latin typeface="Verdana" pitchFamily="34" charset="0"/>
            </a:endParaRPr>
          </a:p>
          <a:p>
            <a:pPr marL="109537" indent="0" algn="just">
              <a:buNone/>
            </a:pPr>
            <a:r>
              <a:rPr lang="en-US" sz="2000" i="1" dirty="0" smtClean="0">
                <a:latin typeface="Verdana" pitchFamily="34" charset="0"/>
              </a:rPr>
              <a:t>CASE 1 (</a:t>
            </a:r>
            <a:r>
              <a:rPr lang="en-US" sz="2000" i="1" dirty="0" smtClean="0">
                <a:solidFill>
                  <a:srgbClr val="FF0000"/>
                </a:solidFill>
                <a:latin typeface="Verdana" pitchFamily="34" charset="0"/>
              </a:rPr>
              <a:t>If network has NO dependent sources</a:t>
            </a:r>
            <a:r>
              <a:rPr lang="en-US" sz="2000" i="1" dirty="0" smtClean="0">
                <a:latin typeface="Verdana" pitchFamily="34" charset="0"/>
              </a:rPr>
              <a:t>)</a:t>
            </a:r>
          </a:p>
          <a:p>
            <a:pPr algn="just">
              <a:buFontTx/>
              <a:buChar char="•"/>
            </a:pPr>
            <a:r>
              <a:rPr lang="en-US" sz="1800" i="1" dirty="0" smtClean="0">
                <a:latin typeface="Verdana" pitchFamily="34" charset="0"/>
              </a:rPr>
              <a:t>Turn off all independent sources. </a:t>
            </a:r>
            <a:r>
              <a:rPr lang="en-US" sz="1800" i="1" dirty="0" err="1" smtClean="0">
                <a:latin typeface="Verdana" pitchFamily="34" charset="0"/>
              </a:rPr>
              <a:t>R</a:t>
            </a:r>
            <a:r>
              <a:rPr lang="en-US" sz="1100" i="1" dirty="0" err="1" smtClean="0">
                <a:latin typeface="Verdana" pitchFamily="34" charset="0"/>
              </a:rPr>
              <a:t>TH</a:t>
            </a:r>
            <a:r>
              <a:rPr lang="en-US" sz="1800" i="1" dirty="0" smtClean="0">
                <a:latin typeface="Verdana" pitchFamily="34" charset="0"/>
              </a:rPr>
              <a:t> is the input resistance of the network looking between its two terminals</a:t>
            </a:r>
            <a:endParaRPr lang="en-US" sz="1800" dirty="0">
              <a:latin typeface="Verdana" pitchFamily="34" charset="0"/>
            </a:endParaRPr>
          </a:p>
          <a:p>
            <a:pPr lvl="1" algn="just">
              <a:buFontTx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lvl="1" algn="just"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pPr lvl="1" algn="just">
              <a:buFontTx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lvl="1" algn="just">
              <a:buFontTx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lvl="1" algn="just"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392113" lvl="1" indent="0" algn="just">
              <a:buNone/>
            </a:pPr>
            <a:endParaRPr lang="en-US" sz="2000" dirty="0">
              <a:latin typeface="Verdana" pitchFamily="34" charset="0"/>
            </a:endParaRPr>
          </a:p>
          <a:p>
            <a:pPr algn="just"/>
            <a:endParaRPr lang="en-US" sz="2000" dirty="0" smtClean="0"/>
          </a:p>
          <a:p>
            <a:pPr marL="109537" indent="0" algn="just">
              <a:buNone/>
            </a:pP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4000" dirty="0" err="1" smtClean="0"/>
              <a:t>Thevenin’s</a:t>
            </a:r>
            <a:r>
              <a:rPr lang="en-US" sz="4000" dirty="0" smtClean="0"/>
              <a:t>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9" name="Picture 8" descr="ale29559_0402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7" t="10383" b="14936"/>
          <a:stretch/>
        </p:blipFill>
        <p:spPr bwMode="auto">
          <a:xfrm>
            <a:off x="2502090" y="3276600"/>
            <a:ext cx="3962400" cy="22098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875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 algn="ctr">
              <a:buNone/>
            </a:pPr>
            <a:r>
              <a:rPr lang="en-US" sz="2000" b="1" i="1" dirty="0" smtClean="0">
                <a:latin typeface="Verdana" pitchFamily="34" charset="0"/>
              </a:rPr>
              <a:t>Finding </a:t>
            </a:r>
            <a:r>
              <a:rPr lang="en-US" sz="2000" b="1" i="1" dirty="0" err="1" smtClean="0">
                <a:latin typeface="Verdana" pitchFamily="34" charset="0"/>
              </a:rPr>
              <a:t>Thevenin</a:t>
            </a:r>
            <a:r>
              <a:rPr lang="en-US" sz="2000" b="1" i="1" dirty="0" smtClean="0">
                <a:latin typeface="Verdana" pitchFamily="34" charset="0"/>
              </a:rPr>
              <a:t> resistance, </a:t>
            </a:r>
            <a:r>
              <a:rPr lang="en-US" sz="2000" b="1" i="1" dirty="0" err="1" smtClean="0">
                <a:latin typeface="Verdana" pitchFamily="34" charset="0"/>
              </a:rPr>
              <a:t>R</a:t>
            </a:r>
            <a:r>
              <a:rPr lang="en-US" sz="1100" b="1" i="1" dirty="0" err="1" smtClean="0">
                <a:latin typeface="Verdana" pitchFamily="34" charset="0"/>
              </a:rPr>
              <a:t>TH</a:t>
            </a:r>
            <a:r>
              <a:rPr lang="en-US" sz="2000" b="1" i="1" dirty="0" smtClean="0">
                <a:latin typeface="Verdana" pitchFamily="34" charset="0"/>
              </a:rPr>
              <a:t>:</a:t>
            </a:r>
          </a:p>
          <a:p>
            <a:pPr marL="109537" indent="0" algn="just">
              <a:buNone/>
            </a:pPr>
            <a:endParaRPr lang="en-US" sz="2000" i="1" dirty="0" smtClean="0">
              <a:latin typeface="Verdana" pitchFamily="34" charset="0"/>
            </a:endParaRPr>
          </a:p>
          <a:p>
            <a:pPr marL="109537" indent="0" algn="just">
              <a:buNone/>
            </a:pPr>
            <a:r>
              <a:rPr lang="en-US" sz="2000" i="1" dirty="0" smtClean="0">
                <a:latin typeface="Verdana" pitchFamily="34" charset="0"/>
              </a:rPr>
              <a:t>CASE 2 (</a:t>
            </a:r>
            <a:r>
              <a:rPr lang="en-US" sz="2000" i="1" dirty="0" smtClean="0">
                <a:solidFill>
                  <a:srgbClr val="FF0000"/>
                </a:solidFill>
                <a:latin typeface="Verdana" pitchFamily="34" charset="0"/>
              </a:rPr>
              <a:t>If network has dependent sources</a:t>
            </a:r>
            <a:r>
              <a:rPr lang="en-US" sz="2000" i="1" dirty="0" smtClean="0">
                <a:latin typeface="Verdana" pitchFamily="34" charset="0"/>
              </a:rPr>
              <a:t>)</a:t>
            </a:r>
          </a:p>
          <a:p>
            <a:pPr algn="just">
              <a:buFontTx/>
              <a:buChar char="•"/>
            </a:pPr>
            <a:r>
              <a:rPr lang="en-US" sz="1800" i="1" dirty="0" smtClean="0">
                <a:latin typeface="Verdana" pitchFamily="34" charset="0"/>
              </a:rPr>
              <a:t>Turn off all independent sources BUT leave dependent sources intact (similar to superposition theorem)</a:t>
            </a:r>
          </a:p>
          <a:p>
            <a:pPr algn="just">
              <a:buFontTx/>
              <a:buChar char="•"/>
            </a:pPr>
            <a:r>
              <a:rPr lang="en-US" sz="1800" b="1" i="1" dirty="0" smtClean="0">
                <a:latin typeface="Verdana" pitchFamily="34" charset="0"/>
              </a:rPr>
              <a:t>Two approaches: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1400" i="1" dirty="0" smtClean="0">
                <a:latin typeface="Verdana" pitchFamily="34" charset="0"/>
              </a:rPr>
              <a:t>Approach 1 – Apply a voltage source v</a:t>
            </a:r>
            <a:r>
              <a:rPr lang="en-US" sz="900" i="1" dirty="0" smtClean="0">
                <a:latin typeface="Verdana" pitchFamily="34" charset="0"/>
              </a:rPr>
              <a:t>0</a:t>
            </a:r>
            <a:r>
              <a:rPr lang="en-US" sz="1400" i="1" dirty="0" smtClean="0">
                <a:latin typeface="Verdana" pitchFamily="34" charset="0"/>
              </a:rPr>
              <a:t> at the terminals and determine the resulting current i</a:t>
            </a:r>
            <a:r>
              <a:rPr lang="en-US" sz="900" i="1" dirty="0" smtClean="0">
                <a:latin typeface="Verdana" pitchFamily="34" charset="0"/>
              </a:rPr>
              <a:t>0</a:t>
            </a:r>
            <a:r>
              <a:rPr lang="en-US" sz="1400" i="1" dirty="0" smtClean="0">
                <a:latin typeface="Verdana" pitchFamily="34" charset="0"/>
              </a:rPr>
              <a:t>. Then </a:t>
            </a:r>
            <a:r>
              <a:rPr lang="en-US" sz="1400" i="1" dirty="0" err="1" smtClean="0">
                <a:latin typeface="Verdana" pitchFamily="34" charset="0"/>
              </a:rPr>
              <a:t>R</a:t>
            </a:r>
            <a:r>
              <a:rPr lang="en-US" sz="1000" i="1" dirty="0" err="1" smtClean="0">
                <a:latin typeface="Verdana" pitchFamily="34" charset="0"/>
              </a:rPr>
              <a:t>TH</a:t>
            </a:r>
            <a:r>
              <a:rPr lang="en-US" sz="1400" i="1" dirty="0" smtClean="0">
                <a:latin typeface="Verdana" pitchFamily="34" charset="0"/>
              </a:rPr>
              <a:t> = v</a:t>
            </a:r>
            <a:r>
              <a:rPr lang="en-US" sz="900" i="1" dirty="0" smtClean="0">
                <a:latin typeface="Verdana" pitchFamily="34" charset="0"/>
              </a:rPr>
              <a:t>0</a:t>
            </a:r>
            <a:r>
              <a:rPr lang="en-US" sz="1400" i="1" dirty="0" smtClean="0">
                <a:latin typeface="Verdana" pitchFamily="34" charset="0"/>
              </a:rPr>
              <a:t>/i</a:t>
            </a:r>
            <a:r>
              <a:rPr lang="en-US" sz="900" i="1" dirty="0" smtClean="0">
                <a:latin typeface="Verdana" pitchFamily="34" charset="0"/>
              </a:rPr>
              <a:t>0</a:t>
            </a:r>
            <a:r>
              <a:rPr lang="en-US" sz="1400" i="1" dirty="0" smtClean="0">
                <a:latin typeface="Verdana" pitchFamily="34" charset="0"/>
              </a:rPr>
              <a:t> (figure a)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sz="1400" i="1" dirty="0" smtClean="0">
                <a:latin typeface="Verdana" pitchFamily="34" charset="0"/>
              </a:rPr>
              <a:t>Approach 2 – Insert a current source i</a:t>
            </a:r>
            <a:r>
              <a:rPr lang="en-US" sz="900" i="1" dirty="0" smtClean="0">
                <a:latin typeface="Verdana" pitchFamily="34" charset="0"/>
              </a:rPr>
              <a:t>0</a:t>
            </a:r>
            <a:r>
              <a:rPr lang="en-US" sz="1400" i="1" dirty="0" smtClean="0">
                <a:latin typeface="Verdana" pitchFamily="34" charset="0"/>
              </a:rPr>
              <a:t> at the network terminal and find the terminal voltage v</a:t>
            </a:r>
            <a:r>
              <a:rPr lang="en-US" sz="900" i="1" dirty="0" smtClean="0">
                <a:latin typeface="Verdana" pitchFamily="34" charset="0"/>
              </a:rPr>
              <a:t>0</a:t>
            </a:r>
            <a:r>
              <a:rPr lang="en-US" sz="1400" i="1" dirty="0" smtClean="0">
                <a:latin typeface="Verdana" pitchFamily="34" charset="0"/>
              </a:rPr>
              <a:t> (figure b)</a:t>
            </a:r>
          </a:p>
          <a:p>
            <a:pPr marL="109537" indent="0" algn="just">
              <a:buNone/>
            </a:pPr>
            <a:endParaRPr lang="en-US" sz="1800" dirty="0">
              <a:latin typeface="Verdana" pitchFamily="34" charset="0"/>
            </a:endParaRPr>
          </a:p>
          <a:p>
            <a:pPr lvl="1" algn="just">
              <a:buFontTx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lvl="1" algn="just"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pPr lvl="1" algn="just">
              <a:buFontTx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lvl="1" algn="just">
              <a:buFontTx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 lvl="1" algn="just">
              <a:buFontTx/>
              <a:buChar char="•"/>
            </a:pPr>
            <a:endParaRPr lang="en-US" sz="2000" dirty="0">
              <a:latin typeface="Verdana" pitchFamily="34" charset="0"/>
            </a:endParaRPr>
          </a:p>
          <a:p>
            <a:pPr marL="392113" lvl="1" indent="0" algn="just">
              <a:buNone/>
            </a:pPr>
            <a:endParaRPr lang="en-US" sz="2000" dirty="0">
              <a:latin typeface="Verdana" pitchFamily="34" charset="0"/>
            </a:endParaRPr>
          </a:p>
          <a:p>
            <a:pPr algn="just"/>
            <a:endParaRPr lang="en-US" sz="2000" dirty="0" smtClean="0"/>
          </a:p>
          <a:p>
            <a:pPr marL="109537" indent="0" algn="just">
              <a:buNone/>
            </a:pP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4000" dirty="0" err="1" smtClean="0"/>
              <a:t>Thevenin’s</a:t>
            </a:r>
            <a:r>
              <a:rPr lang="en-US" sz="4000" dirty="0" smtClean="0"/>
              <a:t>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0" name="Picture 9" descr="ale29559_0402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1" b="47420"/>
          <a:stretch/>
        </p:blipFill>
        <p:spPr bwMode="auto">
          <a:xfrm>
            <a:off x="1981200" y="4294823"/>
            <a:ext cx="3200400" cy="2029777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le29559_0402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0"/>
          <a:stretch/>
        </p:blipFill>
        <p:spPr bwMode="auto">
          <a:xfrm>
            <a:off x="5334000" y="4419600"/>
            <a:ext cx="2819400" cy="18515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654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609600"/>
          </a:xfrm>
        </p:spPr>
        <p:txBody>
          <a:bodyPr/>
          <a:lstStyle/>
          <a:p>
            <a:pPr marL="109537" indent="0" algn="just">
              <a:buNone/>
            </a:pPr>
            <a:r>
              <a:rPr lang="en-US" sz="1800" i="1" dirty="0" smtClean="0">
                <a:solidFill>
                  <a:srgbClr val="FF0000"/>
                </a:solidFill>
              </a:rPr>
              <a:t>A </a:t>
            </a:r>
            <a:r>
              <a:rPr lang="en-US" sz="1800" i="1" dirty="0" err="1" smtClean="0">
                <a:solidFill>
                  <a:srgbClr val="FF0000"/>
                </a:solidFill>
              </a:rPr>
              <a:t>Thevenin</a:t>
            </a:r>
            <a:r>
              <a:rPr lang="en-US" sz="1800" i="1" dirty="0" smtClean="0">
                <a:solidFill>
                  <a:srgbClr val="FF0000"/>
                </a:solidFill>
              </a:rPr>
              <a:t>-equivalent  circuit  is a simple voltage divider, </a:t>
            </a:r>
            <a:r>
              <a:rPr lang="en-US" sz="1800" i="1" dirty="0" err="1" smtClean="0">
                <a:solidFill>
                  <a:srgbClr val="FF0000"/>
                </a:solidFill>
              </a:rPr>
              <a:t>V</a:t>
            </a:r>
            <a:r>
              <a:rPr lang="en-US" sz="1050" i="1" dirty="0" err="1" smtClean="0">
                <a:solidFill>
                  <a:srgbClr val="FF0000"/>
                </a:solidFill>
              </a:rPr>
              <a:t>L</a:t>
            </a:r>
            <a:r>
              <a:rPr lang="en-US" sz="1800" i="1" dirty="0" smtClean="0">
                <a:solidFill>
                  <a:srgbClr val="FF0000"/>
                </a:solidFill>
              </a:rPr>
              <a:t> by mere inspection</a:t>
            </a:r>
            <a:endParaRPr lang="en-US" sz="1800" i="1" dirty="0">
              <a:solidFill>
                <a:srgbClr val="FF0000"/>
              </a:solidFill>
            </a:endParaRPr>
          </a:p>
          <a:p>
            <a:pPr lvl="1" algn="just">
              <a:buFontTx/>
              <a:buChar char="•"/>
            </a:pPr>
            <a:endParaRPr lang="en-US" sz="2000" dirty="0" smtClean="0"/>
          </a:p>
          <a:p>
            <a:pPr lvl="1" algn="just">
              <a:buFontTx/>
              <a:buChar char="•"/>
            </a:pPr>
            <a:endParaRPr lang="en-US" sz="2000" dirty="0"/>
          </a:p>
          <a:p>
            <a:pPr lvl="1" algn="just">
              <a:buFontTx/>
              <a:buChar char="•"/>
            </a:pPr>
            <a:endParaRPr lang="en-US" sz="2000" dirty="0" smtClean="0"/>
          </a:p>
          <a:p>
            <a:pPr lvl="1" algn="just">
              <a:buFontTx/>
              <a:buChar char="•"/>
            </a:pPr>
            <a:endParaRPr lang="en-US" sz="2000" dirty="0" smtClean="0"/>
          </a:p>
          <a:p>
            <a:pPr lvl="1" algn="just">
              <a:buFontTx/>
              <a:buChar char="•"/>
            </a:pPr>
            <a:endParaRPr lang="en-US" sz="2000" dirty="0"/>
          </a:p>
          <a:p>
            <a:pPr marL="392113" lvl="1" indent="0" algn="just">
              <a:buNone/>
            </a:pPr>
            <a:endParaRPr lang="en-US" sz="2000" dirty="0"/>
          </a:p>
          <a:p>
            <a:pPr algn="just"/>
            <a:endParaRPr lang="en-US" sz="2000" dirty="0" smtClean="0"/>
          </a:p>
          <a:p>
            <a:pPr marL="109537" indent="0" algn="just">
              <a:buNone/>
            </a:pP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ctr"/>
            <a:r>
              <a:rPr lang="en-US" sz="4000" dirty="0" err="1" smtClean="0"/>
              <a:t>Thevenin’s</a:t>
            </a:r>
            <a:r>
              <a:rPr lang="en-US" sz="4000" dirty="0" smtClean="0"/>
              <a:t>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ale29559_0402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b="50713"/>
          <a:stretch/>
        </p:blipFill>
        <p:spPr bwMode="auto">
          <a:xfrm>
            <a:off x="685800" y="1828800"/>
            <a:ext cx="3733800" cy="20574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le29559_0402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39"/>
          <a:stretch/>
        </p:blipFill>
        <p:spPr bwMode="auto">
          <a:xfrm>
            <a:off x="4686869" y="1752600"/>
            <a:ext cx="3695131" cy="2079009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317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76262"/>
          </a:xfrm>
        </p:spPr>
        <p:txBody>
          <a:bodyPr/>
          <a:lstStyle/>
          <a:p>
            <a:pPr marL="109537" indent="0" algn="just">
              <a:buNone/>
            </a:pPr>
            <a:r>
              <a:rPr lang="en-US" dirty="0"/>
              <a:t>Example </a:t>
            </a:r>
            <a:r>
              <a:rPr lang="en-US" dirty="0" smtClean="0"/>
              <a:t>4.8</a:t>
            </a:r>
            <a:endParaRPr lang="en-US" dirty="0"/>
          </a:p>
          <a:p>
            <a:pPr marL="109537" indent="0" algn="just">
              <a:buNone/>
            </a:pPr>
            <a:r>
              <a:rPr lang="en-US" sz="2000" dirty="0" smtClean="0"/>
              <a:t>Find the </a:t>
            </a:r>
            <a:r>
              <a:rPr lang="en-US" sz="2000" dirty="0" err="1"/>
              <a:t>T</a:t>
            </a:r>
            <a:r>
              <a:rPr lang="en-US" sz="2000" dirty="0" err="1" smtClean="0"/>
              <a:t>hevenin</a:t>
            </a:r>
            <a:r>
              <a:rPr lang="en-US" sz="2000" dirty="0" smtClean="0"/>
              <a:t> equivalent circuit of the circuit below to the left of the terminals </a:t>
            </a:r>
            <a:r>
              <a:rPr lang="en-US" sz="2000" i="1" dirty="0" smtClean="0"/>
              <a:t>a-b</a:t>
            </a:r>
            <a:r>
              <a:rPr lang="en-US" sz="2000" dirty="0" smtClean="0"/>
              <a:t>. Also find the current when </a:t>
            </a:r>
            <a:r>
              <a:rPr lang="en-US" sz="2000" dirty="0" err="1" smtClean="0"/>
              <a:t>R</a:t>
            </a:r>
            <a:r>
              <a:rPr lang="en-US" sz="1100" dirty="0" err="1" smtClean="0"/>
              <a:t>L</a:t>
            </a:r>
            <a:r>
              <a:rPr lang="en-US" sz="2000" dirty="0" smtClean="0"/>
              <a:t> is 6, 16 and 36 ohms.</a:t>
            </a:r>
            <a:endParaRPr lang="en-US" sz="2000" dirty="0"/>
          </a:p>
          <a:p>
            <a:pPr marL="109537" indent="0" algn="just">
              <a:buNone/>
            </a:pPr>
            <a:r>
              <a:rPr lang="en-US" dirty="0"/>
              <a:t> </a:t>
            </a:r>
          </a:p>
          <a:p>
            <a:pPr marL="109537" indent="0" algn="just">
              <a:buNone/>
            </a:pP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Thevenin’s</a:t>
            </a:r>
            <a:r>
              <a:rPr lang="en-US" sz="4000" dirty="0" smtClean="0"/>
              <a:t>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9" name="Picture 3" descr="ale29559_04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5786438" cy="28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73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76262"/>
          </a:xfrm>
        </p:spPr>
        <p:txBody>
          <a:bodyPr/>
          <a:lstStyle/>
          <a:p>
            <a:pPr marL="109537" indent="0" algn="just">
              <a:buNone/>
            </a:pPr>
            <a:r>
              <a:rPr lang="en-US" dirty="0"/>
              <a:t>Example </a:t>
            </a:r>
            <a:r>
              <a:rPr lang="en-US" dirty="0" smtClean="0"/>
              <a:t>4.8</a:t>
            </a:r>
            <a:endParaRPr lang="en-US" dirty="0"/>
          </a:p>
          <a:p>
            <a:pPr marL="109537" indent="0" algn="just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109537" indent="0" algn="just">
              <a:buNone/>
            </a:pP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Thevenin’s</a:t>
            </a:r>
            <a:r>
              <a:rPr lang="en-US" sz="4000" dirty="0" smtClean="0"/>
              <a:t>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" name="Picture 3" descr="ale29559_0402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8"/>
          <a:stretch/>
        </p:blipFill>
        <p:spPr bwMode="auto">
          <a:xfrm>
            <a:off x="381000" y="1828800"/>
            <a:ext cx="4338638" cy="1876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le29559_0402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31" t="13339"/>
          <a:stretch/>
        </p:blipFill>
        <p:spPr bwMode="auto">
          <a:xfrm>
            <a:off x="570230" y="4112217"/>
            <a:ext cx="3849370" cy="1425575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ale29559_0402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9" r="68154"/>
          <a:stretch/>
        </p:blipFill>
        <p:spPr bwMode="auto">
          <a:xfrm>
            <a:off x="5562600" y="1937982"/>
            <a:ext cx="2590800" cy="1719618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" descr="ale29559_0402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8" t="9107" r="10794"/>
          <a:stretch/>
        </p:blipFill>
        <p:spPr bwMode="auto">
          <a:xfrm>
            <a:off x="5410200" y="4023135"/>
            <a:ext cx="2895600" cy="188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78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76262"/>
          </a:xfrm>
        </p:spPr>
        <p:txBody>
          <a:bodyPr/>
          <a:lstStyle/>
          <a:p>
            <a:pPr marL="109537" indent="0" algn="just">
              <a:buNone/>
            </a:pPr>
            <a:r>
              <a:rPr lang="en-US" dirty="0"/>
              <a:t>Example </a:t>
            </a:r>
            <a:r>
              <a:rPr lang="en-US" dirty="0" smtClean="0"/>
              <a:t>4.9</a:t>
            </a:r>
            <a:endParaRPr lang="en-US" dirty="0"/>
          </a:p>
          <a:p>
            <a:pPr marL="109537" indent="0" algn="just">
              <a:buNone/>
            </a:pPr>
            <a:r>
              <a:rPr lang="en-US" sz="2000" dirty="0" smtClean="0"/>
              <a:t>Find the </a:t>
            </a:r>
            <a:r>
              <a:rPr lang="en-US" sz="2000" dirty="0" err="1"/>
              <a:t>T</a:t>
            </a:r>
            <a:r>
              <a:rPr lang="en-US" sz="2000" dirty="0" err="1" smtClean="0"/>
              <a:t>hevenin</a:t>
            </a:r>
            <a:r>
              <a:rPr lang="en-US" sz="2000" dirty="0" smtClean="0"/>
              <a:t> equivalent circuit of the circuit below at terminals </a:t>
            </a:r>
            <a:r>
              <a:rPr lang="en-US" sz="2000" i="1" dirty="0" smtClean="0"/>
              <a:t>a-b</a:t>
            </a:r>
            <a:r>
              <a:rPr lang="en-US" sz="2000" dirty="0" smtClean="0"/>
              <a:t>. </a:t>
            </a:r>
            <a:endParaRPr lang="en-US" dirty="0"/>
          </a:p>
          <a:p>
            <a:pPr marL="109537" indent="0" algn="just">
              <a:buNone/>
            </a:pP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Thevenin’s</a:t>
            </a:r>
            <a:r>
              <a:rPr lang="en-US" sz="4000" dirty="0" smtClean="0"/>
              <a:t>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3" descr="ale29559_04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438400"/>
            <a:ext cx="5557838" cy="3894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3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76262"/>
          </a:xfrm>
        </p:spPr>
        <p:txBody>
          <a:bodyPr/>
          <a:lstStyle/>
          <a:p>
            <a:pPr marL="109537" indent="0" algn="just">
              <a:buNone/>
            </a:pPr>
            <a:r>
              <a:rPr lang="en-US" dirty="0"/>
              <a:t>Example </a:t>
            </a:r>
            <a:r>
              <a:rPr lang="en-US" dirty="0" smtClean="0"/>
              <a:t>4.9</a:t>
            </a:r>
            <a:endParaRPr lang="en-US" dirty="0"/>
          </a:p>
          <a:p>
            <a:pPr marL="109537" indent="0" algn="just">
              <a:buNone/>
            </a:pP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Thevenin’s</a:t>
            </a:r>
            <a:r>
              <a:rPr lang="en-US" sz="4000" dirty="0" smtClean="0"/>
              <a:t>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 descr="ale29559_0403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5" r="53929"/>
          <a:stretch/>
        </p:blipFill>
        <p:spPr bwMode="auto">
          <a:xfrm>
            <a:off x="4724400" y="1676400"/>
            <a:ext cx="3245893" cy="2280314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le29559_0403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7" t="6841"/>
          <a:stretch/>
        </p:blipFill>
        <p:spPr bwMode="auto">
          <a:xfrm>
            <a:off x="2133600" y="4038600"/>
            <a:ext cx="2815988" cy="21336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3" descr="ale29559_040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6" t="11102" r="14719"/>
          <a:stretch/>
        </p:blipFill>
        <p:spPr bwMode="auto">
          <a:xfrm>
            <a:off x="6096000" y="4572000"/>
            <a:ext cx="1928946" cy="110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ale29559_0403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8"/>
          <a:stretch/>
        </p:blipFill>
        <p:spPr bwMode="auto">
          <a:xfrm>
            <a:off x="481017" y="1676400"/>
            <a:ext cx="3176583" cy="2043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37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/>
              <a:t>Source Transformation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Text Box 144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721346"/>
            <a:ext cx="8229600" cy="25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buFontTx/>
              <a:buChar char="•"/>
            </a:pPr>
            <a:r>
              <a:rPr lang="en-US" sz="2400" dirty="0"/>
              <a:t>An equivalent circuit is one whose </a:t>
            </a:r>
            <a:r>
              <a:rPr lang="en-US" sz="2400" i="1" dirty="0"/>
              <a:t>v-i</a:t>
            </a:r>
            <a:r>
              <a:rPr lang="en-US" sz="2400" dirty="0"/>
              <a:t> characteristics are identical with the original circuit. </a:t>
            </a:r>
          </a:p>
          <a:p>
            <a:pPr marL="342900" indent="-342900" algn="just"/>
            <a:endParaRPr lang="en-US" sz="2400" dirty="0"/>
          </a:p>
          <a:p>
            <a:pPr marL="342900" indent="-342900" algn="just">
              <a:buFontTx/>
              <a:buChar char="•"/>
            </a:pPr>
            <a:r>
              <a:rPr lang="en-US" sz="2400" dirty="0"/>
              <a:t>It</a:t>
            </a:r>
            <a:r>
              <a:rPr lang="en-US" sz="2400" b="1" dirty="0"/>
              <a:t> </a:t>
            </a:r>
            <a:r>
              <a:rPr lang="en-US" sz="2400" dirty="0"/>
              <a:t>is the process of replacing </a:t>
            </a:r>
            <a:r>
              <a:rPr lang="en-US" sz="2400" u="sng" dirty="0">
                <a:solidFill>
                  <a:srgbClr val="FF3300"/>
                </a:solidFill>
              </a:rPr>
              <a:t>a voltage source </a:t>
            </a:r>
            <a:r>
              <a:rPr lang="en-US" sz="2400" i="1" u="sng" dirty="0" err="1">
                <a:solidFill>
                  <a:srgbClr val="FF3300"/>
                </a:solidFill>
              </a:rPr>
              <a:t>v</a:t>
            </a:r>
            <a:r>
              <a:rPr lang="en-US" sz="2400" i="1" u="sng" baseline="-25000" dirty="0" err="1">
                <a:solidFill>
                  <a:srgbClr val="FF3300"/>
                </a:solidFill>
              </a:rPr>
              <a:t>S</a:t>
            </a:r>
            <a:r>
              <a:rPr lang="en-US" sz="2400" i="1" u="sng" dirty="0">
                <a:solidFill>
                  <a:srgbClr val="FF3300"/>
                </a:solidFill>
              </a:rPr>
              <a:t> </a:t>
            </a:r>
            <a:r>
              <a:rPr lang="en-US" sz="2400" u="sng" dirty="0">
                <a:solidFill>
                  <a:srgbClr val="FF3300"/>
                </a:solidFill>
              </a:rPr>
              <a:t>in series with a resistor </a:t>
            </a:r>
            <a:r>
              <a:rPr lang="en-US" sz="2400" i="1" u="sng" dirty="0">
                <a:solidFill>
                  <a:srgbClr val="FF3300"/>
                </a:solidFill>
              </a:rPr>
              <a:t>R</a:t>
            </a:r>
            <a:r>
              <a:rPr lang="en-US" sz="2400" i="1" dirty="0"/>
              <a:t> </a:t>
            </a:r>
            <a:r>
              <a:rPr lang="en-US" sz="2400" dirty="0"/>
              <a:t>by a </a:t>
            </a:r>
            <a:r>
              <a:rPr lang="en-US" sz="2400" u="sng" dirty="0">
                <a:solidFill>
                  <a:srgbClr val="FF3300"/>
                </a:solidFill>
              </a:rPr>
              <a:t>current source </a:t>
            </a:r>
            <a:r>
              <a:rPr lang="en-US" sz="2400" i="1" u="sng" dirty="0" err="1">
                <a:solidFill>
                  <a:srgbClr val="FF3300"/>
                </a:solidFill>
              </a:rPr>
              <a:t>i</a:t>
            </a:r>
            <a:r>
              <a:rPr lang="en-US" sz="2400" i="1" u="sng" baseline="-25000" dirty="0" err="1">
                <a:solidFill>
                  <a:srgbClr val="FF3300"/>
                </a:solidFill>
              </a:rPr>
              <a:t>S</a:t>
            </a:r>
            <a:r>
              <a:rPr lang="en-US" sz="2400" i="1" u="sng" dirty="0">
                <a:solidFill>
                  <a:srgbClr val="FF3300"/>
                </a:solidFill>
              </a:rPr>
              <a:t> </a:t>
            </a:r>
            <a:r>
              <a:rPr lang="en-US" sz="2400" u="sng" dirty="0">
                <a:solidFill>
                  <a:srgbClr val="FF3300"/>
                </a:solidFill>
              </a:rPr>
              <a:t>in parallel with a resistor </a:t>
            </a:r>
            <a:r>
              <a:rPr lang="en-US" sz="2400" i="1" u="sng" dirty="0">
                <a:solidFill>
                  <a:srgbClr val="FF3300"/>
                </a:solidFill>
              </a:rPr>
              <a:t>R</a:t>
            </a:r>
            <a:r>
              <a:rPr lang="en-US" sz="2400" dirty="0">
                <a:solidFill>
                  <a:srgbClr val="FF3300"/>
                </a:solidFill>
              </a:rPr>
              <a:t>,</a:t>
            </a:r>
            <a:r>
              <a:rPr lang="en-US" sz="2400" dirty="0"/>
              <a:t> or vice versa.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Practice Problem 4.8</a:t>
            </a:r>
          </a:p>
          <a:p>
            <a:pPr marL="109537" indent="0">
              <a:buNone/>
            </a:pPr>
            <a:r>
              <a:rPr lang="en-US" sz="2000" dirty="0" smtClean="0"/>
              <a:t>Using 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Theorem, find the equivalent circuit to the left of the terminals in the circuit below. Then find </a:t>
            </a:r>
            <a:r>
              <a:rPr lang="en-US" sz="2000" i="1" dirty="0" smtClean="0"/>
              <a:t>I</a:t>
            </a:r>
            <a:endParaRPr lang="en-US" sz="2000" i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Thevenin’s</a:t>
            </a:r>
            <a:r>
              <a:rPr lang="en-US" sz="4000" dirty="0" smtClean="0"/>
              <a:t>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9" name="Picture 3" descr="ale29559_04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7081838" cy="3409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582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Practice Problem 4.9</a:t>
            </a:r>
          </a:p>
          <a:p>
            <a:pPr marL="109537" indent="0">
              <a:buNone/>
            </a:pPr>
            <a:r>
              <a:rPr lang="en-US" sz="2000" dirty="0" smtClean="0"/>
              <a:t>Find the </a:t>
            </a:r>
            <a:r>
              <a:rPr lang="en-US" sz="2000" dirty="0" err="1" smtClean="0"/>
              <a:t>Thevenin</a:t>
            </a:r>
            <a:r>
              <a:rPr lang="en-US" sz="2000" dirty="0" smtClean="0"/>
              <a:t> equivalent circuit of the circuit below</a:t>
            </a: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Thevenin’s</a:t>
            </a:r>
            <a:r>
              <a:rPr lang="en-US" sz="4000" dirty="0" smtClean="0"/>
              <a:t>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0" name="Picture 3" descr="ale29559_040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30302"/>
            <a:ext cx="7615238" cy="338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43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Practice Problem 4.10</a:t>
            </a:r>
          </a:p>
          <a:p>
            <a:pPr marL="109537" indent="0">
              <a:buNone/>
            </a:pPr>
            <a:r>
              <a:rPr lang="en-US" sz="2000" dirty="0" smtClean="0"/>
              <a:t>Using 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Theorem, find the equivalent circuit to the left of the terminals in the circuit below</a:t>
            </a: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/>
              <a:t>Thevenin’s</a:t>
            </a:r>
            <a:r>
              <a:rPr lang="en-US" sz="4000" dirty="0" smtClean="0"/>
              <a:t>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0" name="Picture 3" descr="ale29559_04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22246"/>
            <a:ext cx="7310438" cy="3373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04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4.27</a:t>
            </a:r>
          </a:p>
          <a:p>
            <a:pPr marL="109537" indent="0">
              <a:buNone/>
            </a:pPr>
            <a:r>
              <a:rPr lang="en-US" sz="2000" dirty="0" smtClean="0"/>
              <a:t>Apply source transformation to find </a:t>
            </a:r>
            <a:r>
              <a:rPr lang="en-US" sz="2000" dirty="0" err="1" smtClean="0"/>
              <a:t>v</a:t>
            </a:r>
            <a:r>
              <a:rPr lang="en-US" sz="1200" dirty="0" err="1" smtClean="0"/>
              <a:t>x</a:t>
            </a:r>
            <a:r>
              <a:rPr lang="en-US" sz="2000" dirty="0" smtClean="0"/>
              <a:t> in the circuit below</a:t>
            </a: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Tutorial </a:t>
            </a:r>
            <a:r>
              <a:rPr lang="en-US" sz="2000" dirty="0" smtClean="0"/>
              <a:t>(Source Transformation)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9" name="Picture 3" descr="ale29559_04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819400"/>
            <a:ext cx="7537450" cy="28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5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4.32</a:t>
            </a:r>
          </a:p>
          <a:p>
            <a:pPr marL="109537" indent="0">
              <a:buNone/>
            </a:pPr>
            <a:r>
              <a:rPr lang="en-US" sz="2000" dirty="0" smtClean="0"/>
              <a:t>Use source transformation to find i</a:t>
            </a:r>
            <a:r>
              <a:rPr lang="en-US" sz="1200" dirty="0" smtClean="0"/>
              <a:t>x</a:t>
            </a:r>
            <a:r>
              <a:rPr lang="en-US" sz="2000" dirty="0" smtClean="0"/>
              <a:t> in the circuit below</a:t>
            </a: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Tutorial </a:t>
            </a:r>
            <a:r>
              <a:rPr lang="en-US" sz="2000" dirty="0" smtClean="0"/>
              <a:t>(Source Transformation)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0" name="Picture 3" descr="ale29559_04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57268"/>
            <a:ext cx="6477000" cy="3645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1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4.33</a:t>
            </a:r>
          </a:p>
          <a:p>
            <a:pPr marL="109537" indent="0">
              <a:buNone/>
            </a:pPr>
            <a:r>
              <a:rPr lang="en-US" sz="2000" dirty="0" smtClean="0"/>
              <a:t>Determine </a:t>
            </a:r>
            <a:r>
              <a:rPr lang="en-US" sz="2000" dirty="0" err="1" smtClean="0"/>
              <a:t>R</a:t>
            </a:r>
            <a:r>
              <a:rPr lang="en-US" sz="1100" dirty="0" err="1" smtClean="0"/>
              <a:t>TH</a:t>
            </a:r>
            <a:r>
              <a:rPr lang="en-US" sz="2000" dirty="0" smtClean="0"/>
              <a:t> and </a:t>
            </a:r>
            <a:r>
              <a:rPr lang="en-US" sz="2000" dirty="0" err="1" smtClean="0"/>
              <a:t>V</a:t>
            </a:r>
            <a:r>
              <a:rPr lang="en-US" sz="1200" dirty="0" err="1" smtClean="0"/>
              <a:t>TH</a:t>
            </a:r>
            <a:r>
              <a:rPr lang="en-US" sz="2000" dirty="0" smtClean="0"/>
              <a:t> at terminals 1-2 of each of the circuit below:</a:t>
            </a: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Tutorial </a:t>
            </a:r>
            <a:r>
              <a:rPr lang="en-US" sz="2000" dirty="0" smtClean="0"/>
              <a:t>(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Theorem)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9" name="Picture 3" descr="ale29559_04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81200"/>
            <a:ext cx="3970891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93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4.38</a:t>
            </a:r>
          </a:p>
          <a:p>
            <a:pPr marL="109537" indent="0">
              <a:buNone/>
            </a:pPr>
            <a:r>
              <a:rPr lang="en-US" sz="2000" dirty="0" smtClean="0"/>
              <a:t>Apply 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theorem to find V</a:t>
            </a:r>
            <a:r>
              <a:rPr lang="en-US" sz="1200" dirty="0" smtClean="0"/>
              <a:t>o</a:t>
            </a:r>
            <a:r>
              <a:rPr lang="en-US" sz="2000" dirty="0" smtClean="0"/>
              <a:t> in the circuit below:</a:t>
            </a: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Tutorial </a:t>
            </a:r>
            <a:r>
              <a:rPr lang="en-US" sz="2000" dirty="0" smtClean="0"/>
              <a:t>(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Theorem)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1" name="Picture 3" descr="ale29559_04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00" y="2133600"/>
            <a:ext cx="7073900" cy="389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5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4.39</a:t>
            </a:r>
          </a:p>
          <a:p>
            <a:pPr marL="109537" indent="0">
              <a:buNone/>
            </a:pPr>
            <a:r>
              <a:rPr lang="en-US" sz="2000" dirty="0" smtClean="0"/>
              <a:t>Obtain the </a:t>
            </a:r>
            <a:r>
              <a:rPr lang="en-US" sz="2000" dirty="0" err="1" smtClean="0"/>
              <a:t>thevenin</a:t>
            </a:r>
            <a:r>
              <a:rPr lang="en-US" sz="2000" dirty="0" smtClean="0"/>
              <a:t> equivalent at terminals a-b of the circuit below:</a:t>
            </a: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Tutorial </a:t>
            </a:r>
            <a:r>
              <a:rPr lang="en-US" sz="2000" dirty="0" smtClean="0"/>
              <a:t>(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Theorem)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0" name="Picture 3" descr="ale29559_041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856288" cy="41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51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4.44</a:t>
            </a:r>
          </a:p>
          <a:p>
            <a:pPr marL="109537" indent="0">
              <a:buNone/>
            </a:pPr>
            <a:r>
              <a:rPr lang="en-US" sz="2000" dirty="0" smtClean="0"/>
              <a:t>For the circuit below, obtain the 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equivalent as seen from terminals (a) </a:t>
            </a:r>
            <a:r>
              <a:rPr lang="en-US" sz="2000" i="1" dirty="0" smtClean="0"/>
              <a:t>a-b </a:t>
            </a:r>
            <a:r>
              <a:rPr lang="en-US" sz="2000" dirty="0" smtClean="0"/>
              <a:t> (b) </a:t>
            </a:r>
            <a:r>
              <a:rPr lang="en-US" sz="2000" i="1" dirty="0" smtClean="0"/>
              <a:t>b-c</a:t>
            </a:r>
            <a:endParaRPr lang="en-US" sz="2000" i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Tutorial </a:t>
            </a:r>
            <a:r>
              <a:rPr lang="en-US" sz="2000" dirty="0" smtClean="0"/>
              <a:t>(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Theorem)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9" name="Picture 3" descr="ale29559_04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5251450" cy="370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9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4.40</a:t>
            </a:r>
          </a:p>
          <a:p>
            <a:pPr marL="109537" indent="0">
              <a:buNone/>
            </a:pPr>
            <a:r>
              <a:rPr lang="en-US" sz="2000" dirty="0" smtClean="0"/>
              <a:t>Find the </a:t>
            </a:r>
            <a:r>
              <a:rPr lang="en-US" sz="2000" dirty="0" err="1" smtClean="0"/>
              <a:t>thevenin</a:t>
            </a:r>
            <a:r>
              <a:rPr lang="en-US" sz="2000" dirty="0" smtClean="0"/>
              <a:t> equivalent at terminals a-b of the circuit below:</a:t>
            </a:r>
            <a:endParaRPr lang="en-US" sz="2000" i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Tutorial </a:t>
            </a:r>
            <a:r>
              <a:rPr lang="en-US" sz="2000" dirty="0" smtClean="0"/>
              <a:t>(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Theorem)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0" name="Picture 3" descr="ale29559_04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14600"/>
            <a:ext cx="7304088" cy="3404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54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Source Transformation</a:t>
            </a:r>
            <a:endParaRPr lang="en-US" sz="4000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457200" y="1447800"/>
            <a:ext cx="5232400" cy="4176713"/>
            <a:chOff x="480" y="1161"/>
            <a:chExt cx="3296" cy="2631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040" y="2053"/>
              <a:ext cx="22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/>
              <a:r>
                <a:rPr lang="en-US" dirty="0">
                  <a:latin typeface="TimesNewRoman,Bold" charset="0"/>
                  <a:cs typeface="Times New Roman" pitchFamily="18" charset="0"/>
                </a:rPr>
                <a:t>(a) Independent source transform</a:t>
              </a:r>
              <a:endParaRPr lang="en-US" sz="1700" dirty="0"/>
            </a:p>
            <a:p>
              <a:endParaRPr lang="en-US" dirty="0">
                <a:latin typeface="Arial" pitchFamily="34" charset="0"/>
              </a:endParaRPr>
            </a:p>
          </p:txBody>
        </p:sp>
        <p:pic>
          <p:nvPicPr>
            <p:cNvPr id="10" name="Picture 5" descr="04-016"/>
            <p:cNvPicPr>
              <a:picLocks noChangeAspect="1" noChangeArrowheads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" y="2602"/>
              <a:ext cx="3276" cy="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088" y="3561"/>
              <a:ext cx="2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>
                  <a:latin typeface="TimesNewRoman,Bold" charset="0"/>
                  <a:cs typeface="Times New Roman" pitchFamily="18" charset="0"/>
                </a:rPr>
                <a:t>(b) Dependent source transform</a:t>
              </a:r>
              <a:endParaRPr lang="en-US" sz="2800">
                <a:latin typeface="Arial" pitchFamily="34" charset="0"/>
              </a:endParaRPr>
            </a:p>
          </p:txBody>
        </p:sp>
        <p:pic>
          <p:nvPicPr>
            <p:cNvPr id="12" name="Picture 8" descr="04-015"/>
            <p:cNvPicPr>
              <a:picLocks noChangeAspect="1" noChangeArrowheads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161"/>
              <a:ext cx="3248" cy="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019800" y="1431925"/>
            <a:ext cx="28956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228600">
              <a:buFontTx/>
              <a:buChar char="•"/>
              <a:tabLst>
                <a:tab pos="228600" algn="l"/>
                <a:tab pos="457200" algn="l"/>
              </a:tabLst>
            </a:pPr>
            <a:r>
              <a:rPr lang="en-US" sz="2000" dirty="0"/>
              <a:t>The arrow of the    	current source is 	directed toward 	the positive 	terminal of the 	voltage source.</a:t>
            </a:r>
            <a:br>
              <a:rPr lang="en-US" sz="2000" dirty="0"/>
            </a:br>
            <a:endParaRPr lang="en-US" sz="2000" dirty="0"/>
          </a:p>
          <a:p>
            <a:pPr indent="228600">
              <a:buFontTx/>
              <a:buChar char="•"/>
              <a:tabLst>
                <a:tab pos="228600" algn="l"/>
                <a:tab pos="457200" algn="l"/>
              </a:tabLst>
            </a:pPr>
            <a:r>
              <a:rPr lang="en-US" sz="2000" dirty="0"/>
              <a:t>The source 	transformation is 	not possible when 	R = 0 for voltage 	source and R = ∞ 	for current source.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8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</a:t>
            </a:r>
            <a:r>
              <a:rPr lang="en-US" dirty="0" smtClean="0"/>
              <a:t>4.42</a:t>
            </a:r>
            <a:endParaRPr lang="en-US" dirty="0" smtClean="0"/>
          </a:p>
          <a:p>
            <a:pPr marL="109537" indent="0">
              <a:buNone/>
            </a:pPr>
            <a:r>
              <a:rPr lang="en-US" sz="2000" dirty="0" smtClean="0"/>
              <a:t>Find the </a:t>
            </a:r>
            <a:r>
              <a:rPr lang="en-US" sz="2000" dirty="0" err="1" smtClean="0"/>
              <a:t>thevenin</a:t>
            </a:r>
            <a:r>
              <a:rPr lang="en-US" sz="2000" dirty="0" smtClean="0"/>
              <a:t> equivalent </a:t>
            </a:r>
            <a:r>
              <a:rPr lang="en-US" sz="2000" dirty="0" smtClean="0"/>
              <a:t>between </a:t>
            </a:r>
            <a:r>
              <a:rPr lang="en-US" sz="2000" dirty="0" smtClean="0"/>
              <a:t>terminals </a:t>
            </a:r>
            <a:r>
              <a:rPr lang="en-US" sz="2000" dirty="0" smtClean="0"/>
              <a:t>a-b of the circuit below:</a:t>
            </a:r>
            <a:endParaRPr lang="en-US" sz="2000" i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Homework </a:t>
            </a:r>
            <a:r>
              <a:rPr lang="en-US" sz="2000" dirty="0" smtClean="0"/>
              <a:t>(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Theorem)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9" name="Picture 3" descr="ale29559_041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321300" cy="366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9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</a:t>
            </a:r>
            <a:r>
              <a:rPr lang="en-US" dirty="0" smtClean="0"/>
              <a:t>4.43</a:t>
            </a:r>
            <a:endParaRPr lang="en-US" dirty="0" smtClean="0"/>
          </a:p>
          <a:p>
            <a:pPr marL="109537" indent="0">
              <a:buNone/>
            </a:pPr>
            <a:r>
              <a:rPr lang="en-US" sz="2000" dirty="0" smtClean="0"/>
              <a:t>Find the </a:t>
            </a:r>
            <a:r>
              <a:rPr lang="en-US" sz="2000" dirty="0" err="1" smtClean="0"/>
              <a:t>thevenin</a:t>
            </a:r>
            <a:r>
              <a:rPr lang="en-US" sz="2000" dirty="0" smtClean="0"/>
              <a:t> equivalent </a:t>
            </a:r>
            <a:r>
              <a:rPr lang="en-US" sz="2000" dirty="0" smtClean="0"/>
              <a:t>looking into terminals </a:t>
            </a:r>
            <a:r>
              <a:rPr lang="en-US" sz="2000" dirty="0" smtClean="0"/>
              <a:t>a-b of the circuit below:</a:t>
            </a:r>
            <a:endParaRPr lang="en-US" sz="2000" i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Homework </a:t>
            </a:r>
            <a:r>
              <a:rPr lang="en-US" sz="2000" dirty="0" smtClean="0"/>
              <a:t>(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Theorem)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0" name="Picture 3" descr="ale29559_04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388225" cy="310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4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</a:t>
            </a:r>
            <a:r>
              <a:rPr lang="en-US" dirty="0" smtClean="0"/>
              <a:t>4.36</a:t>
            </a:r>
            <a:endParaRPr lang="en-US" dirty="0" smtClean="0"/>
          </a:p>
          <a:p>
            <a:pPr marL="109537" indent="0">
              <a:buNone/>
            </a:pPr>
            <a:r>
              <a:rPr lang="en-US" sz="2000" dirty="0" smtClean="0"/>
              <a:t>Solve for the current </a:t>
            </a:r>
            <a:r>
              <a:rPr lang="en-US" sz="2000" i="1" dirty="0" smtClean="0"/>
              <a:t>i  </a:t>
            </a:r>
            <a:r>
              <a:rPr lang="en-US" sz="2000" dirty="0" smtClean="0"/>
              <a:t>in the circuit below (Hint: find </a:t>
            </a:r>
            <a:r>
              <a:rPr lang="en-US" sz="2000" dirty="0" err="1" smtClean="0"/>
              <a:t>thevenin</a:t>
            </a:r>
            <a:r>
              <a:rPr lang="en-US" sz="2000" dirty="0" smtClean="0"/>
              <a:t> equivalent seen by the 12 ohm resistor)</a:t>
            </a:r>
            <a:endParaRPr lang="en-US" sz="2000" i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Homework </a:t>
            </a:r>
            <a:r>
              <a:rPr lang="en-US" sz="2000" dirty="0" smtClean="0"/>
              <a:t>(</a:t>
            </a:r>
            <a:r>
              <a:rPr lang="en-US" sz="2000" dirty="0" err="1" smtClean="0"/>
              <a:t>Thevenin’s</a:t>
            </a:r>
            <a:r>
              <a:rPr lang="en-US" sz="2000" dirty="0" smtClean="0"/>
              <a:t> Theorem)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9" name="Picture 3" descr="ale29559_04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6015038" cy="3156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01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NORTON’S THEOREM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0B788-10B6-44DA-8E4B-803A0103E65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8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algn="just"/>
            <a:r>
              <a:rPr lang="en-US" sz="2400" dirty="0"/>
              <a:t>It states that a linear two-terminal circuit can be replaced by an equivalent circuit of </a:t>
            </a:r>
            <a:r>
              <a:rPr lang="en-US" sz="2400" u="sng" dirty="0"/>
              <a:t>a current source </a:t>
            </a:r>
            <a:r>
              <a:rPr lang="en-US" sz="2400" i="1" u="sng" dirty="0"/>
              <a:t>I</a:t>
            </a:r>
            <a:r>
              <a:rPr lang="en-US" sz="2400" i="1" u="sng" baseline="-25000" dirty="0"/>
              <a:t>N</a:t>
            </a:r>
            <a:r>
              <a:rPr lang="en-US" sz="2400" i="1" u="sng" dirty="0"/>
              <a:t> </a:t>
            </a:r>
            <a:r>
              <a:rPr lang="en-US" sz="2400" u="sng" dirty="0"/>
              <a:t>in parallel with a resistor </a:t>
            </a:r>
            <a:r>
              <a:rPr lang="en-US" sz="2400" i="1" u="sng" dirty="0"/>
              <a:t>R</a:t>
            </a:r>
            <a:r>
              <a:rPr lang="en-US" sz="2400" i="1" u="sng" baseline="-25000" dirty="0"/>
              <a:t>N</a:t>
            </a:r>
            <a:r>
              <a:rPr lang="en-US" sz="2400" dirty="0"/>
              <a:t>, </a:t>
            </a:r>
          </a:p>
          <a:p>
            <a:pPr marL="109537" indent="0" algn="just">
              <a:buNone/>
            </a:pPr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marL="109537" indent="0" algn="just">
              <a:buNone/>
            </a:pPr>
            <a:endParaRPr lang="en-US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Norton’s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solidFill>
                <a:prstClr val="black"/>
              </a:solidFill>
              <a:ea typeface="PMingLiU" pitchFamily="18" charset="-120"/>
            </a:endParaRPr>
          </a:p>
        </p:txBody>
      </p:sp>
      <p:pic>
        <p:nvPicPr>
          <p:cNvPr id="10" name="Picture 9" descr="ale29559_0403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 t="4286" r="12972" b="55000"/>
          <a:stretch/>
        </p:blipFill>
        <p:spPr bwMode="auto">
          <a:xfrm>
            <a:off x="762000" y="3124200"/>
            <a:ext cx="2819400" cy="173499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le29559_0403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8" t="58809" r="12284" b="9762"/>
          <a:stretch/>
        </p:blipFill>
        <p:spPr bwMode="auto">
          <a:xfrm>
            <a:off x="4418647" y="2999135"/>
            <a:ext cx="3735705" cy="1860057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676400" y="5350370"/>
            <a:ext cx="5943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 b="1" i="1" dirty="0">
                <a:solidFill>
                  <a:srgbClr val="FF3300"/>
                </a:solidFill>
                <a:latin typeface="+mn-lt"/>
              </a:rPr>
              <a:t>The </a:t>
            </a:r>
            <a:r>
              <a:rPr lang="en-US" sz="1600" b="1" i="1" dirty="0" err="1">
                <a:solidFill>
                  <a:srgbClr val="FF3300"/>
                </a:solidFill>
                <a:latin typeface="+mn-lt"/>
              </a:rPr>
              <a:t>Thevenin’s</a:t>
            </a:r>
            <a:r>
              <a:rPr lang="en-US" sz="1600" b="1" i="1" dirty="0">
                <a:solidFill>
                  <a:srgbClr val="FF3300"/>
                </a:solidFill>
                <a:latin typeface="+mn-lt"/>
              </a:rPr>
              <a:t> and Norton equivalent circuits are related by a source transformation.</a:t>
            </a:r>
          </a:p>
        </p:txBody>
      </p:sp>
    </p:spTree>
    <p:extLst>
      <p:ext uri="{BB962C8B-B14F-4D97-AF65-F5344CB8AC3E}">
        <p14:creationId xmlns:p14="http://schemas.microsoft.com/office/powerpoint/2010/main" val="308706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marL="109537" indent="0" algn="just">
              <a:buNone/>
            </a:pPr>
            <a:r>
              <a:rPr lang="en-US" sz="2000" dirty="0" smtClean="0"/>
              <a:t>Where</a:t>
            </a:r>
            <a:endParaRPr lang="en-US" sz="2000" dirty="0"/>
          </a:p>
          <a:p>
            <a:pPr marL="109537" indent="0" algn="just">
              <a:buNone/>
            </a:pPr>
            <a:r>
              <a:rPr lang="en-US" sz="2000" dirty="0"/>
              <a:t> </a:t>
            </a:r>
          </a:p>
          <a:p>
            <a:pPr marL="109537" indent="0" algn="just">
              <a:buNone/>
            </a:pPr>
            <a:r>
              <a:rPr lang="en-US" sz="2000" i="1" dirty="0" smtClean="0"/>
              <a:t>I</a:t>
            </a:r>
            <a:r>
              <a:rPr lang="en-US" sz="2000" i="1" baseline="-25000" dirty="0" smtClean="0"/>
              <a:t>N</a:t>
            </a:r>
            <a:r>
              <a:rPr lang="en-US" sz="2000" i="1" dirty="0" smtClean="0"/>
              <a:t> </a:t>
            </a:r>
            <a:r>
              <a:rPr lang="en-US" sz="2000" dirty="0"/>
              <a:t>is the short circuit current </a:t>
            </a:r>
            <a:r>
              <a:rPr lang="en-US" sz="2000" dirty="0" smtClean="0"/>
              <a:t>through the </a:t>
            </a:r>
            <a:r>
              <a:rPr lang="en-US" sz="2000" dirty="0"/>
              <a:t>terminals. </a:t>
            </a:r>
          </a:p>
          <a:p>
            <a:pPr marL="109537" indent="0" algn="just">
              <a:buNone/>
            </a:pPr>
            <a:r>
              <a:rPr lang="en-US" sz="2000" dirty="0"/>
              <a:t> </a:t>
            </a:r>
          </a:p>
          <a:p>
            <a:pPr marL="109537" indent="0" algn="just">
              <a:buNone/>
            </a:pPr>
            <a:r>
              <a:rPr lang="en-US" sz="2000" i="1" dirty="0" smtClean="0"/>
              <a:t>R</a:t>
            </a:r>
            <a:r>
              <a:rPr lang="en-US" sz="2000" i="1" baseline="-25000" dirty="0" smtClean="0"/>
              <a:t>N</a:t>
            </a:r>
            <a:r>
              <a:rPr lang="en-US" sz="2000" i="1" dirty="0" smtClean="0"/>
              <a:t> </a:t>
            </a:r>
            <a:r>
              <a:rPr lang="en-US" sz="2000" dirty="0"/>
              <a:t>is the input or equivalent </a:t>
            </a:r>
            <a:r>
              <a:rPr lang="en-US" sz="2000" dirty="0" smtClean="0"/>
              <a:t>resistance at the terminals </a:t>
            </a:r>
            <a:r>
              <a:rPr lang="en-US" sz="2000" dirty="0"/>
              <a:t>when the </a:t>
            </a:r>
            <a:r>
              <a:rPr lang="en-US" sz="2000" dirty="0" smtClean="0"/>
              <a:t>independent sources </a:t>
            </a:r>
            <a:r>
              <a:rPr lang="en-US" sz="2000" dirty="0"/>
              <a:t>are turned off.</a:t>
            </a:r>
          </a:p>
          <a:p>
            <a:pPr marL="109537" indent="0" algn="just">
              <a:buNone/>
            </a:pPr>
            <a:endParaRPr lang="en-US" sz="2000" dirty="0"/>
          </a:p>
          <a:p>
            <a:pPr marL="109537" indent="0" algn="just">
              <a:buNone/>
            </a:pPr>
            <a:endParaRPr lang="en-US" sz="2000" dirty="0"/>
          </a:p>
          <a:p>
            <a:pPr marL="109537" indent="0" algn="just">
              <a:buNone/>
            </a:pP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Norton’s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solidFill>
                <a:prstClr val="black"/>
              </a:solidFill>
              <a:ea typeface="PMingLiU" pitchFamily="18" charset="-120"/>
            </a:endParaRPr>
          </a:p>
        </p:txBody>
      </p:sp>
      <p:pic>
        <p:nvPicPr>
          <p:cNvPr id="6" name="Picture 3" descr="ale29559_0403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2" t="11765" r="11155"/>
          <a:stretch/>
        </p:blipFill>
        <p:spPr bwMode="auto">
          <a:xfrm>
            <a:off x="2819400" y="3733800"/>
            <a:ext cx="4462818" cy="204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09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14400"/>
          </a:xfrm>
        </p:spPr>
        <p:txBody>
          <a:bodyPr/>
          <a:lstStyle/>
          <a:p>
            <a:pPr marL="109537" indent="0" algn="just">
              <a:buNone/>
            </a:pPr>
            <a:endParaRPr lang="en-US" sz="2000" dirty="0"/>
          </a:p>
          <a:p>
            <a:pPr marL="109537" indent="0" algn="just">
              <a:buNone/>
            </a:pPr>
            <a:endParaRPr lang="en-US" sz="2000" dirty="0"/>
          </a:p>
          <a:p>
            <a:pPr marL="109537" indent="0" algn="just">
              <a:buNone/>
            </a:pP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Relationship between </a:t>
            </a:r>
            <a:r>
              <a:rPr lang="en-US" sz="2800" dirty="0" err="1" smtClean="0"/>
              <a:t>Thevenin’s</a:t>
            </a:r>
            <a:r>
              <a:rPr lang="en-US" sz="2800" dirty="0" smtClean="0"/>
              <a:t> Theorem and Norton’s Theorem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solidFill>
                <a:prstClr val="black"/>
              </a:solidFill>
              <a:ea typeface="PMingLiU" pitchFamily="18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0" y="2100088"/>
                <a:ext cx="4572000" cy="338631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𝑇𝐻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𝑇𝐻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𝑇𝐻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𝑜𝑐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en-US" sz="240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𝑇𝐻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𝑜𝑐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𝑠𝑐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100088"/>
                <a:ext cx="4572000" cy="338631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5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 algn="just">
              <a:buNone/>
            </a:pPr>
            <a:r>
              <a:rPr lang="en-US" sz="2400" dirty="0" smtClean="0"/>
              <a:t>Example 4.11</a:t>
            </a:r>
          </a:p>
          <a:p>
            <a:pPr marL="109537" indent="0" algn="just">
              <a:buNone/>
            </a:pPr>
            <a:r>
              <a:rPr lang="en-US" sz="1800" dirty="0" smtClean="0"/>
              <a:t>Find the Norton equivalent of the circuit in the figure below</a:t>
            </a:r>
            <a:endParaRPr lang="en-US" sz="18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marL="109537" indent="0" algn="just">
              <a:buNone/>
            </a:pPr>
            <a:endParaRPr lang="en-US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Norton’s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solidFill>
                <a:prstClr val="black"/>
              </a:solidFill>
              <a:ea typeface="PMingLiU" pitchFamily="18" charset="-120"/>
            </a:endParaRPr>
          </a:p>
        </p:txBody>
      </p:sp>
      <p:pic>
        <p:nvPicPr>
          <p:cNvPr id="9" name="Picture 3" descr="ale29559_04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86000"/>
            <a:ext cx="5938838" cy="3601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07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Norton’s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solidFill>
                <a:prstClr val="black"/>
              </a:solidFill>
              <a:ea typeface="PMingLiU" pitchFamily="18" charset="-120"/>
            </a:endParaRPr>
          </a:p>
        </p:txBody>
      </p:sp>
      <p:pic>
        <p:nvPicPr>
          <p:cNvPr id="9" name="Picture 3" descr="ale29559_0403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4"/>
          <a:stretch/>
        </p:blipFill>
        <p:spPr bwMode="auto">
          <a:xfrm>
            <a:off x="419100" y="1732592"/>
            <a:ext cx="3619500" cy="20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ale29559_0404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6" r="64151" b="55104"/>
          <a:stretch/>
        </p:blipFill>
        <p:spPr bwMode="auto">
          <a:xfrm>
            <a:off x="5149187" y="1752600"/>
            <a:ext cx="2590800" cy="172688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le29559_0404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1" t="4726" b="52311"/>
          <a:stretch/>
        </p:blipFill>
        <p:spPr bwMode="auto">
          <a:xfrm>
            <a:off x="2280882" y="4022230"/>
            <a:ext cx="4424718" cy="207377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377019" y="990600"/>
            <a:ext cx="8229600" cy="381000"/>
          </a:xfrm>
        </p:spPr>
        <p:txBody>
          <a:bodyPr/>
          <a:lstStyle/>
          <a:p>
            <a:pPr marL="109537" indent="0" algn="just">
              <a:buNone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approach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749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Norton’s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solidFill>
                <a:prstClr val="black"/>
              </a:solidFill>
              <a:ea typeface="PMingLiU" pitchFamily="18" charset="-120"/>
            </a:endParaRP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377019" y="990600"/>
            <a:ext cx="8229600" cy="381000"/>
          </a:xfrm>
        </p:spPr>
        <p:txBody>
          <a:bodyPr/>
          <a:lstStyle/>
          <a:p>
            <a:pPr marL="109537" indent="0" algn="just">
              <a:buNone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approach</a:t>
            </a:r>
            <a:endParaRPr lang="en-US" sz="2400" dirty="0"/>
          </a:p>
        </p:txBody>
      </p:sp>
      <p:pic>
        <p:nvPicPr>
          <p:cNvPr id="12" name="Picture 11" descr="ale29559_0404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3" t="53919" r="28447" b="5481"/>
          <a:stretch/>
        </p:blipFill>
        <p:spPr bwMode="auto">
          <a:xfrm>
            <a:off x="2590800" y="1394777"/>
            <a:ext cx="4114800" cy="2415223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3" descr="ale29559_0404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4" t="14399" r="14443"/>
          <a:stretch/>
        </p:blipFill>
        <p:spPr bwMode="auto">
          <a:xfrm>
            <a:off x="2209800" y="4271247"/>
            <a:ext cx="4557783" cy="188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903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76262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Example 4.6</a:t>
            </a:r>
          </a:p>
          <a:p>
            <a:pPr marL="109537" indent="0">
              <a:buNone/>
            </a:pPr>
            <a:r>
              <a:rPr lang="en-US" sz="2000" dirty="0" smtClean="0"/>
              <a:t>Use source transformation to find </a:t>
            </a:r>
            <a:r>
              <a:rPr lang="en-US" sz="2000" i="1" dirty="0" smtClean="0"/>
              <a:t>v</a:t>
            </a:r>
            <a:r>
              <a:rPr lang="en-US" sz="1200" i="1" dirty="0" smtClean="0"/>
              <a:t>0</a:t>
            </a:r>
            <a:endParaRPr lang="en-US" sz="2000" i="1" dirty="0"/>
          </a:p>
          <a:p>
            <a:pPr marL="109537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Source Transformation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9" name="Picture 3" descr="ale29559_04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7234238" cy="304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3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 algn="just">
              <a:buNone/>
            </a:pPr>
            <a:r>
              <a:rPr lang="en-US" sz="2400" dirty="0" smtClean="0"/>
              <a:t>Example 4.12</a:t>
            </a:r>
          </a:p>
          <a:p>
            <a:pPr marL="109537" indent="0" algn="just">
              <a:buNone/>
            </a:pPr>
            <a:r>
              <a:rPr lang="en-US" sz="1800" dirty="0" smtClean="0"/>
              <a:t>Find the Norton equivalent of the circuit at terminals a-b in the figure below</a:t>
            </a:r>
            <a:endParaRPr lang="en-US" sz="18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marL="109537" indent="0" algn="just">
              <a:buNone/>
            </a:pPr>
            <a:endParaRPr lang="en-US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Norton’s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solidFill>
                <a:prstClr val="black"/>
              </a:solidFill>
              <a:ea typeface="PMingLiU" pitchFamily="18" charset="-120"/>
            </a:endParaRPr>
          </a:p>
        </p:txBody>
      </p:sp>
      <p:pic>
        <p:nvPicPr>
          <p:cNvPr id="10" name="Picture 3" descr="ale29559_04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62200"/>
            <a:ext cx="5405438" cy="357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8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Norton’s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solidFill>
                <a:prstClr val="black"/>
              </a:solidFill>
              <a:ea typeface="PMingLiU" pitchFamily="18" charset="-120"/>
            </a:endParaRPr>
          </a:p>
        </p:txBody>
      </p:sp>
      <p:pic>
        <p:nvPicPr>
          <p:cNvPr id="10" name="Picture 3" descr="ale29559_0404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7"/>
          <a:stretch/>
        </p:blipFill>
        <p:spPr bwMode="auto">
          <a:xfrm>
            <a:off x="2971800" y="1233985"/>
            <a:ext cx="3172490" cy="193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ale29559_0404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0" r="47892" b="11316"/>
          <a:stretch/>
        </p:blipFill>
        <p:spPr bwMode="auto">
          <a:xfrm>
            <a:off x="914400" y="3352800"/>
            <a:ext cx="3822065" cy="2409794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ale29559_0404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44" t="8261" b="10555"/>
          <a:stretch/>
        </p:blipFill>
        <p:spPr bwMode="auto">
          <a:xfrm>
            <a:off x="5257800" y="3530939"/>
            <a:ext cx="3276600" cy="2182792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215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 algn="just">
              <a:buNone/>
            </a:pPr>
            <a:r>
              <a:rPr lang="en-US" sz="2400" dirty="0" smtClean="0"/>
              <a:t>Practice Problem 4.11</a:t>
            </a:r>
          </a:p>
          <a:p>
            <a:pPr marL="109537" indent="0" algn="just">
              <a:buNone/>
            </a:pPr>
            <a:r>
              <a:rPr lang="en-US" sz="1800" dirty="0" smtClean="0"/>
              <a:t>Find the Norton equivalent of the circuit at terminals a-b in the figure below</a:t>
            </a:r>
            <a:endParaRPr lang="en-US" sz="18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marL="109537" indent="0" algn="just">
              <a:buNone/>
            </a:pPr>
            <a:endParaRPr lang="en-US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Norton’s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solidFill>
                <a:prstClr val="black"/>
              </a:solidFill>
              <a:ea typeface="PMingLiU" pitchFamily="18" charset="-120"/>
            </a:endParaRPr>
          </a:p>
        </p:txBody>
      </p:sp>
      <p:pic>
        <p:nvPicPr>
          <p:cNvPr id="9" name="Picture 3" descr="ale29559_04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3200"/>
            <a:ext cx="7462838" cy="301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95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 algn="just">
              <a:buNone/>
            </a:pPr>
            <a:r>
              <a:rPr lang="en-US" sz="2400" dirty="0" smtClean="0"/>
              <a:t>Practice Problem 4.12</a:t>
            </a:r>
          </a:p>
          <a:p>
            <a:pPr marL="109537" indent="0" algn="just">
              <a:buNone/>
            </a:pPr>
            <a:r>
              <a:rPr lang="en-US" sz="1800" dirty="0" smtClean="0"/>
              <a:t>Find the Norton equivalent of the circuit at terminals a-b in the figure below</a:t>
            </a:r>
            <a:endParaRPr lang="en-US" sz="18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marL="109537" indent="0" algn="just">
              <a:buNone/>
            </a:pPr>
            <a:endParaRPr lang="en-US" sz="24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Norton’s Theorem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solidFill>
                <a:prstClr val="black"/>
              </a:solidFill>
              <a:ea typeface="PMingLiU" pitchFamily="18" charset="-120"/>
            </a:endParaRPr>
          </a:p>
        </p:txBody>
      </p:sp>
      <p:pic>
        <p:nvPicPr>
          <p:cNvPr id="10" name="Picture 3" descr="ale29559_040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7386638" cy="355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56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4.50</a:t>
            </a:r>
          </a:p>
          <a:p>
            <a:pPr marL="109537" indent="0">
              <a:buNone/>
            </a:pPr>
            <a:r>
              <a:rPr lang="en-US" sz="2000" dirty="0" smtClean="0"/>
              <a:t>Obtain the Norton equivalent of the circuit below to the left of the terminals </a:t>
            </a:r>
            <a:r>
              <a:rPr lang="en-US" sz="2000" i="1" dirty="0" smtClean="0"/>
              <a:t>a-b. </a:t>
            </a:r>
            <a:r>
              <a:rPr lang="en-US" sz="2000" dirty="0" smtClean="0"/>
              <a:t>Use the result to find current </a:t>
            </a:r>
            <a:r>
              <a:rPr lang="en-US" sz="2000" i="1" dirty="0" smtClean="0"/>
              <a:t>i</a:t>
            </a:r>
            <a:endParaRPr lang="en-US" sz="2000" i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Tutorial </a:t>
            </a:r>
            <a:r>
              <a:rPr lang="en-US" sz="2000" dirty="0" smtClean="0"/>
              <a:t>(Norton’s Theorem)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0" name="Picture 3" descr="ale29559_041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91634"/>
            <a:ext cx="6396038" cy="321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4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4.51</a:t>
            </a:r>
          </a:p>
          <a:p>
            <a:pPr marL="109537" indent="0">
              <a:buNone/>
            </a:pPr>
            <a:r>
              <a:rPr lang="en-US" sz="2000" dirty="0" smtClean="0"/>
              <a:t>Obtain the </a:t>
            </a:r>
            <a:r>
              <a:rPr lang="en-US" sz="2000" dirty="0" err="1" smtClean="0"/>
              <a:t>norton</a:t>
            </a:r>
            <a:r>
              <a:rPr lang="en-US" sz="2000" dirty="0" smtClean="0"/>
              <a:t> equivalent as viewed from terminals: </a:t>
            </a:r>
          </a:p>
          <a:p>
            <a:pPr marL="109537" indent="0">
              <a:buNone/>
            </a:pPr>
            <a:r>
              <a:rPr lang="en-US" sz="2000" dirty="0" smtClean="0"/>
              <a:t>a) </a:t>
            </a:r>
            <a:r>
              <a:rPr lang="en-US" sz="2000" i="1" dirty="0" smtClean="0"/>
              <a:t>a-b 	</a:t>
            </a:r>
            <a:r>
              <a:rPr lang="en-US" sz="2000" dirty="0" smtClean="0"/>
              <a:t>b) </a:t>
            </a:r>
            <a:r>
              <a:rPr lang="en-US" sz="2000" i="1" dirty="0" smtClean="0"/>
              <a:t>c-d</a:t>
            </a:r>
            <a:endParaRPr lang="en-US" sz="2000" i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Tutorial </a:t>
            </a:r>
            <a:r>
              <a:rPr lang="en-US" sz="2000" dirty="0" smtClean="0"/>
              <a:t>(Norton’s Theorem)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9" name="Picture 3" descr="ale29559_04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88565"/>
            <a:ext cx="7232650" cy="3202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32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Problem 4.53</a:t>
            </a:r>
          </a:p>
          <a:p>
            <a:pPr marL="109537" indent="0">
              <a:buNone/>
            </a:pPr>
            <a:r>
              <a:rPr lang="en-US" sz="2000" dirty="0" smtClean="0"/>
              <a:t>Find the Norton equivalent at terminals </a:t>
            </a:r>
            <a:r>
              <a:rPr lang="en-US" sz="2000" i="1" dirty="0" smtClean="0"/>
              <a:t>a-b </a:t>
            </a:r>
            <a:r>
              <a:rPr lang="en-US" sz="2000" dirty="0" smtClean="0"/>
              <a:t>of the circuit below:</a:t>
            </a:r>
            <a:endParaRPr lang="en-US" sz="2000" i="1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Tutorial </a:t>
            </a:r>
            <a:r>
              <a:rPr lang="en-US" sz="2000" dirty="0" smtClean="0"/>
              <a:t>(Norton’s Theorem)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0" name="Picture 3" descr="ale29559_04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7" y="2057400"/>
            <a:ext cx="5630863" cy="41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347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Try these problems:</a:t>
            </a:r>
          </a:p>
          <a:p>
            <a:pPr marL="109537" indent="0">
              <a:buNone/>
            </a:pPr>
            <a:endParaRPr lang="en-US" sz="2000" i="1" dirty="0"/>
          </a:p>
          <a:p>
            <a:pPr marL="109537" indent="0">
              <a:buNone/>
            </a:pPr>
            <a:r>
              <a:rPr lang="en-US" sz="2000" dirty="0" smtClean="0"/>
              <a:t>1. 	Problem 4.57, </a:t>
            </a:r>
            <a:r>
              <a:rPr lang="en-US" sz="2000" dirty="0" err="1" smtClean="0"/>
              <a:t>ans</a:t>
            </a:r>
            <a:r>
              <a:rPr lang="en-US" sz="2000" dirty="0" smtClean="0"/>
              <a:t>: </a:t>
            </a:r>
            <a:r>
              <a:rPr lang="en-US" sz="2000" dirty="0" err="1" smtClean="0"/>
              <a:t>R</a:t>
            </a:r>
            <a:r>
              <a:rPr lang="en-US" sz="1200" dirty="0" err="1" smtClean="0"/>
              <a:t>TH</a:t>
            </a:r>
            <a:r>
              <a:rPr lang="en-US" sz="2000" dirty="0" smtClean="0"/>
              <a:t> = 10 ohm, </a:t>
            </a:r>
            <a:r>
              <a:rPr lang="en-US" sz="2000" dirty="0" err="1" smtClean="0"/>
              <a:t>V</a:t>
            </a:r>
            <a:r>
              <a:rPr lang="en-US" sz="1200" dirty="0" err="1" smtClean="0"/>
              <a:t>TH</a:t>
            </a:r>
            <a:r>
              <a:rPr lang="en-US" sz="2000" dirty="0" smtClean="0"/>
              <a:t> = 166.67 V, I</a:t>
            </a:r>
            <a:r>
              <a:rPr lang="en-US" sz="1200" dirty="0" smtClean="0"/>
              <a:t>N</a:t>
            </a:r>
            <a:r>
              <a:rPr lang="en-US" sz="2000" dirty="0" smtClean="0"/>
              <a:t> = 	16.667 A</a:t>
            </a:r>
          </a:p>
          <a:p>
            <a:pPr marL="109537" indent="0">
              <a:buNone/>
            </a:pPr>
            <a:endParaRPr lang="en-US" sz="2000" dirty="0" smtClean="0"/>
          </a:p>
          <a:p>
            <a:pPr marL="109537" indent="0">
              <a:buNone/>
            </a:pPr>
            <a:r>
              <a:rPr lang="en-US" sz="2000" dirty="0" smtClean="0"/>
              <a:t>2. 	Problem  4.56, </a:t>
            </a:r>
            <a:r>
              <a:rPr lang="en-US" sz="2000" dirty="0" err="1" smtClean="0"/>
              <a:t>ans</a:t>
            </a:r>
            <a:r>
              <a:rPr lang="en-US" sz="2000" dirty="0" smtClean="0"/>
              <a:t>: V</a:t>
            </a:r>
            <a:r>
              <a:rPr lang="en-US" sz="1200" dirty="0" smtClean="0"/>
              <a:t>0</a:t>
            </a:r>
            <a:r>
              <a:rPr lang="en-US" sz="2000" dirty="0" smtClean="0"/>
              <a:t> = -2.857 V</a:t>
            </a:r>
          </a:p>
          <a:p>
            <a:pPr marL="109537" indent="0">
              <a:buNone/>
            </a:pP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/>
            <a:r>
              <a:rPr lang="en-US" sz="4000" dirty="0" smtClean="0"/>
              <a:t>Tutorial </a:t>
            </a:r>
            <a:r>
              <a:rPr lang="en-US" sz="2000" dirty="0" smtClean="0"/>
              <a:t>(Norton’s Theorem)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10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Source Transformation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1" name="Picture 10" descr="ale29559_0401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0" t="5936" r="19415" b="44633"/>
          <a:stretch/>
        </p:blipFill>
        <p:spPr bwMode="auto">
          <a:xfrm>
            <a:off x="3047998" y="2590800"/>
            <a:ext cx="3352801" cy="12954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ale29559_040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2" r="40256"/>
          <a:stretch/>
        </p:blipFill>
        <p:spPr bwMode="auto">
          <a:xfrm>
            <a:off x="3047999" y="3962400"/>
            <a:ext cx="3297873" cy="108458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ale29559_0401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66" t="57910"/>
          <a:stretch/>
        </p:blipFill>
        <p:spPr bwMode="auto">
          <a:xfrm>
            <a:off x="3733800" y="5350370"/>
            <a:ext cx="1905000" cy="119267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3" descr="ale29559_0401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7"/>
          <a:stretch/>
        </p:blipFill>
        <p:spPr bwMode="auto">
          <a:xfrm>
            <a:off x="2897979" y="1066800"/>
            <a:ext cx="3731421" cy="1423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76262"/>
          </a:xfrm>
        </p:spPr>
        <p:txBody>
          <a:bodyPr/>
          <a:lstStyle/>
          <a:p>
            <a:pPr marL="109537" indent="0">
              <a:buNone/>
            </a:pPr>
            <a:r>
              <a:rPr lang="en-US" dirty="0"/>
              <a:t>Example </a:t>
            </a:r>
            <a:r>
              <a:rPr lang="en-US" dirty="0" smtClean="0"/>
              <a:t>4.7</a:t>
            </a:r>
            <a:endParaRPr lang="en-US" dirty="0"/>
          </a:p>
          <a:p>
            <a:pPr marL="109537" indent="0">
              <a:buNone/>
            </a:pPr>
            <a:r>
              <a:rPr lang="en-US" sz="2000" dirty="0" smtClean="0"/>
              <a:t>Find </a:t>
            </a:r>
            <a:r>
              <a:rPr lang="en-US" sz="2000" dirty="0" err="1" smtClean="0"/>
              <a:t>v</a:t>
            </a:r>
            <a:r>
              <a:rPr lang="en-US" sz="1200" dirty="0" err="1" smtClean="0"/>
              <a:t>x</a:t>
            </a:r>
            <a:r>
              <a:rPr lang="en-US" sz="2000" dirty="0" smtClean="0"/>
              <a:t> using Source Transformation</a:t>
            </a:r>
            <a:endParaRPr lang="en-US" sz="2000" dirty="0"/>
          </a:p>
          <a:p>
            <a:pPr marL="109537" indent="0">
              <a:buNone/>
            </a:pPr>
            <a:r>
              <a:rPr lang="en-US" dirty="0"/>
              <a:t> 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Source Transformation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0" name="Picture 3" descr="ale29559_04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133600"/>
            <a:ext cx="5938838" cy="393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23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Source Transformation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Picture 8" descr="ale29559_0402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5" r="50693"/>
          <a:stretch/>
        </p:blipFill>
        <p:spPr bwMode="auto">
          <a:xfrm>
            <a:off x="2895600" y="3352800"/>
            <a:ext cx="3467100" cy="15621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le29559_0402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2" t="10256"/>
          <a:stretch/>
        </p:blipFill>
        <p:spPr bwMode="auto">
          <a:xfrm>
            <a:off x="2781300" y="4991100"/>
            <a:ext cx="3581400" cy="1447800"/>
          </a:xfrm>
          <a:prstGeom prst="rect">
            <a:avLst/>
          </a:prstGeom>
          <a:noFill/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3" descr="ale29559_0402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5"/>
          <a:stretch/>
        </p:blipFill>
        <p:spPr bwMode="auto">
          <a:xfrm>
            <a:off x="2824162" y="1066800"/>
            <a:ext cx="3500438" cy="216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066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Practice Problem 4.6</a:t>
            </a:r>
          </a:p>
          <a:p>
            <a:pPr marL="109537" indent="0">
              <a:buNone/>
            </a:pPr>
            <a:r>
              <a:rPr lang="en-US" sz="2000" dirty="0" smtClean="0"/>
              <a:t>Find </a:t>
            </a:r>
            <a:r>
              <a:rPr lang="en-US" sz="2000" i="1" dirty="0" smtClean="0"/>
              <a:t>i</a:t>
            </a:r>
            <a:r>
              <a:rPr lang="en-US" sz="1100" i="1" dirty="0" smtClean="0"/>
              <a:t>0</a:t>
            </a:r>
            <a:r>
              <a:rPr lang="en-US" sz="2000" i="1" dirty="0" smtClean="0"/>
              <a:t> </a:t>
            </a:r>
            <a:r>
              <a:rPr lang="en-US" sz="2000" dirty="0" smtClean="0"/>
              <a:t>in the circuit below using source transformation</a:t>
            </a: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Source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9" name="Picture 3" descr="ale29559_04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8215313" cy="251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73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914400"/>
          </a:xfrm>
        </p:spPr>
        <p:txBody>
          <a:bodyPr/>
          <a:lstStyle/>
          <a:p>
            <a:pPr marL="109537" indent="0">
              <a:buNone/>
            </a:pPr>
            <a:r>
              <a:rPr lang="en-US" dirty="0" smtClean="0"/>
              <a:t>Practice Problem 4.7</a:t>
            </a:r>
          </a:p>
          <a:p>
            <a:pPr marL="109537" indent="0">
              <a:buNone/>
            </a:pPr>
            <a:r>
              <a:rPr lang="en-US" sz="2000" dirty="0" smtClean="0"/>
              <a:t>Find </a:t>
            </a:r>
            <a:r>
              <a:rPr lang="en-US" sz="2000" i="1" dirty="0" smtClean="0"/>
              <a:t>i</a:t>
            </a:r>
            <a:r>
              <a:rPr lang="en-US" sz="1100" i="1" dirty="0"/>
              <a:t>x</a:t>
            </a:r>
            <a:r>
              <a:rPr lang="en-US" sz="2000" i="1" dirty="0" smtClean="0"/>
              <a:t> </a:t>
            </a:r>
            <a:r>
              <a:rPr lang="en-US" sz="2000" dirty="0" smtClean="0"/>
              <a:t>in the circuit below using source transformation</a:t>
            </a:r>
            <a:endParaRPr lang="en-US" sz="2000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Source Transformation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96E1FF-688D-4789-9AD2-08ECF115EBE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209800" y="4673262"/>
            <a:ext cx="81534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en-US" altLang="zh-TW" sz="2000" u="sng" dirty="0">
              <a:solidFill>
                <a:srgbClr val="FF3300"/>
              </a:solidFill>
              <a:ea typeface="PMingLiU" pitchFamily="18" charset="-120"/>
            </a:endParaRPr>
          </a:p>
          <a:p>
            <a:endParaRPr lang="en-US" altLang="zh-TW" sz="2400" b="1" dirty="0">
              <a:ea typeface="PMingLiU" pitchFamily="18" charset="-120"/>
            </a:endParaRPr>
          </a:p>
        </p:txBody>
      </p:sp>
      <p:pic>
        <p:nvPicPr>
          <p:cNvPr id="10" name="Picture 3" descr="ale29559_04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7532688" cy="3141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10636</TotalTime>
  <Words>989</Words>
  <Application>Microsoft Office PowerPoint</Application>
  <PresentationFormat>On-screen Show (4:3)</PresentationFormat>
  <Paragraphs>235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Concourse</vt:lpstr>
      <vt:lpstr>SOURCE TRANSFORMATION</vt:lpstr>
      <vt:lpstr>Source Transformation</vt:lpstr>
      <vt:lpstr>Source Transformation</vt:lpstr>
      <vt:lpstr>Source Transformation</vt:lpstr>
      <vt:lpstr>Source Transformation</vt:lpstr>
      <vt:lpstr>Source Transformation</vt:lpstr>
      <vt:lpstr>Source Transformation</vt:lpstr>
      <vt:lpstr>Source Transformation</vt:lpstr>
      <vt:lpstr>Source Transformation</vt:lpstr>
      <vt:lpstr>THEVENIN’S THEOREM</vt:lpstr>
      <vt:lpstr>Thevenin’s Theorem</vt:lpstr>
      <vt:lpstr>Thevenin’s Theorem</vt:lpstr>
      <vt:lpstr>Thevenin’s Theorem</vt:lpstr>
      <vt:lpstr>Thevenin’s Theorem</vt:lpstr>
      <vt:lpstr>Thevenin’s Theorem</vt:lpstr>
      <vt:lpstr>Thevenin’s Theorem</vt:lpstr>
      <vt:lpstr>Thevenin’s Theorem</vt:lpstr>
      <vt:lpstr>Thevenin’s Theorem</vt:lpstr>
      <vt:lpstr>Thevenin’s Theorem</vt:lpstr>
      <vt:lpstr>Thevenin’s Theorem</vt:lpstr>
      <vt:lpstr>Thevenin’s Theorem</vt:lpstr>
      <vt:lpstr>Thevenin’s Theorem</vt:lpstr>
      <vt:lpstr>Tutorial (Source Transformation)</vt:lpstr>
      <vt:lpstr>Tutorial (Source Transformation)</vt:lpstr>
      <vt:lpstr>Tutorial (Thevenin’s Theorem)</vt:lpstr>
      <vt:lpstr>Tutorial (Thevenin’s Theorem)</vt:lpstr>
      <vt:lpstr>Tutorial (Thevenin’s Theorem)</vt:lpstr>
      <vt:lpstr>Tutorial (Thevenin’s Theorem)</vt:lpstr>
      <vt:lpstr>Tutorial (Thevenin’s Theorem)</vt:lpstr>
      <vt:lpstr>Homework (Thevenin’s Theorem)</vt:lpstr>
      <vt:lpstr>Homework (Thevenin’s Theorem)</vt:lpstr>
      <vt:lpstr>Homework (Thevenin’s Theorem)</vt:lpstr>
      <vt:lpstr>NORTON’S THEOREM</vt:lpstr>
      <vt:lpstr>Norton’s Theorem</vt:lpstr>
      <vt:lpstr>Norton’s Theorem</vt:lpstr>
      <vt:lpstr>Relationship between Thevenin’s Theorem and Norton’s Theorem</vt:lpstr>
      <vt:lpstr>Norton’s Theorem</vt:lpstr>
      <vt:lpstr>Norton’s Theorem</vt:lpstr>
      <vt:lpstr>Norton’s Theorem</vt:lpstr>
      <vt:lpstr>Norton’s Theorem</vt:lpstr>
      <vt:lpstr>Norton’s Theorem</vt:lpstr>
      <vt:lpstr>Norton’s Theorem</vt:lpstr>
      <vt:lpstr>Norton’s Theorem</vt:lpstr>
      <vt:lpstr>Tutorial (Norton’s Theorem)</vt:lpstr>
      <vt:lpstr>Tutorial (Norton’s Theorem)</vt:lpstr>
      <vt:lpstr>Tutorial (Norton’s Theorem)</vt:lpstr>
      <vt:lpstr>Tutorial (Norton’s Theorem)</vt:lpstr>
    </vt:vector>
  </TitlesOfParts>
  <Company>UTM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Lecturer</dc:creator>
  <cp:lastModifiedBy>Nour</cp:lastModifiedBy>
  <cp:revision>222</cp:revision>
  <dcterms:created xsi:type="dcterms:W3CDTF">2008-06-30T23:15:38Z</dcterms:created>
  <dcterms:modified xsi:type="dcterms:W3CDTF">2011-11-03T03:41:34Z</dcterms:modified>
</cp:coreProperties>
</file>