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0" r:id="rId2"/>
    <p:sldId id="332" r:id="rId3"/>
    <p:sldId id="256" r:id="rId4"/>
    <p:sldId id="279" r:id="rId5"/>
    <p:sldId id="290" r:id="rId6"/>
    <p:sldId id="291" r:id="rId7"/>
    <p:sldId id="280" r:id="rId8"/>
    <p:sldId id="292" r:id="rId9"/>
    <p:sldId id="294" r:id="rId10"/>
    <p:sldId id="295" r:id="rId11"/>
    <p:sldId id="258" r:id="rId12"/>
    <p:sldId id="260" r:id="rId13"/>
    <p:sldId id="296" r:id="rId14"/>
    <p:sldId id="293" r:id="rId15"/>
    <p:sldId id="333" r:id="rId16"/>
    <p:sldId id="282" r:id="rId17"/>
    <p:sldId id="283" r:id="rId18"/>
    <p:sldId id="284" r:id="rId19"/>
    <p:sldId id="288" r:id="rId20"/>
    <p:sldId id="285" r:id="rId21"/>
    <p:sldId id="323" r:id="rId22"/>
    <p:sldId id="324" r:id="rId23"/>
    <p:sldId id="289" r:id="rId24"/>
    <p:sldId id="325" r:id="rId25"/>
    <p:sldId id="302" r:id="rId26"/>
    <p:sldId id="305" r:id="rId27"/>
    <p:sldId id="306" r:id="rId28"/>
    <p:sldId id="307" r:id="rId29"/>
    <p:sldId id="308" r:id="rId30"/>
    <p:sldId id="301" r:id="rId31"/>
    <p:sldId id="326" r:id="rId32"/>
    <p:sldId id="303" r:id="rId33"/>
    <p:sldId id="327" r:id="rId34"/>
    <p:sldId id="304" r:id="rId35"/>
    <p:sldId id="310" r:id="rId36"/>
    <p:sldId id="311" r:id="rId37"/>
    <p:sldId id="300" r:id="rId38"/>
    <p:sldId id="312" r:id="rId39"/>
    <p:sldId id="313" r:id="rId40"/>
    <p:sldId id="315" r:id="rId41"/>
    <p:sldId id="322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BAB 1: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3: AGAMA, PEMIKIRAN SAINS DAN TEKNOLOGI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4: PEMIKIRAN SAINS &amp; TEKNOLOGI MERENTAS SEMPADAN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5: EKOSISTEM KEILMUAN ISLAM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6: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7: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8: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en-US" sz="1400" b="1" dirty="0" smtClean="0"/>
            <a:t>BAB 9: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400" b="1" dirty="0" smtClean="0"/>
            <a:t>BAB 10: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BAB 11: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2: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741818" y="1309"/>
          <a:ext cx="6469845" cy="448782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1: MANUSIA &amp; PEMIKIRAN</a:t>
          </a:r>
          <a:endParaRPr lang="en-US" sz="1400" b="1" kern="1200" dirty="0">
            <a:effectLst/>
          </a:endParaRPr>
        </a:p>
      </dsp:txBody>
      <dsp:txXfrm rot="10800000">
        <a:off x="1854013" y="1309"/>
        <a:ext cx="6357650" cy="448782"/>
      </dsp:txXfrm>
    </dsp:sp>
    <dsp:sp modelId="{B04A8F5D-24F2-4A48-B9D4-E6EEE20451F4}">
      <dsp:nvSpPr>
        <dsp:cNvPr id="0" name=""/>
        <dsp:cNvSpPr/>
      </dsp:nvSpPr>
      <dsp:spPr>
        <a:xfrm>
          <a:off x="1517427" y="1309"/>
          <a:ext cx="448782" cy="4487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741818" y="584057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2: PERKEMBANGAN ILMU ZAMAN PERTENGAHAN</a:t>
          </a:r>
          <a:endParaRPr lang="en-MY" sz="1400" kern="1200" dirty="0"/>
        </a:p>
      </dsp:txBody>
      <dsp:txXfrm rot="10800000">
        <a:off x="1854013" y="584057"/>
        <a:ext cx="6357650" cy="448782"/>
      </dsp:txXfrm>
    </dsp:sp>
    <dsp:sp modelId="{FF7AAE50-4C8D-4A61-8405-07E6A6F5CEC2}">
      <dsp:nvSpPr>
        <dsp:cNvPr id="0" name=""/>
        <dsp:cNvSpPr/>
      </dsp:nvSpPr>
      <dsp:spPr>
        <a:xfrm>
          <a:off x="1517427" y="584057"/>
          <a:ext cx="448782" cy="44878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741818" y="1166805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3: AGAMA, PEMIKIRAN SAINS DAN TEKNOLOGI</a:t>
          </a:r>
          <a:endParaRPr lang="en-US" sz="1400" b="1" kern="1200" dirty="0">
            <a:effectLst/>
          </a:endParaRPr>
        </a:p>
      </dsp:txBody>
      <dsp:txXfrm rot="10800000">
        <a:off x="1854013" y="1166805"/>
        <a:ext cx="6357650" cy="448782"/>
      </dsp:txXfrm>
    </dsp:sp>
    <dsp:sp modelId="{3A016C8D-37A5-423D-84F6-24B5450D0119}">
      <dsp:nvSpPr>
        <dsp:cNvPr id="0" name=""/>
        <dsp:cNvSpPr/>
      </dsp:nvSpPr>
      <dsp:spPr>
        <a:xfrm>
          <a:off x="1517427" y="1166805"/>
          <a:ext cx="448782" cy="4487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779117" y="1745105"/>
          <a:ext cx="6462469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4: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891312" y="1745105"/>
        <a:ext cx="6350274" cy="448782"/>
      </dsp:txXfrm>
    </dsp:sp>
    <dsp:sp modelId="{E072B02F-FF00-4788-9FEA-02FDE8662C6D}">
      <dsp:nvSpPr>
        <dsp:cNvPr id="0" name=""/>
        <dsp:cNvSpPr/>
      </dsp:nvSpPr>
      <dsp:spPr>
        <a:xfrm>
          <a:off x="1538945" y="1749552"/>
          <a:ext cx="448782" cy="44878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741818" y="2332300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5: EKOSISTEM KEILMUAN ISLAM</a:t>
          </a:r>
          <a:endParaRPr lang="en-US" sz="1400" b="1" kern="1200" dirty="0">
            <a:effectLst/>
          </a:endParaRPr>
        </a:p>
      </dsp:txBody>
      <dsp:txXfrm rot="10800000">
        <a:off x="1854013" y="2332300"/>
        <a:ext cx="6357650" cy="448782"/>
      </dsp:txXfrm>
    </dsp:sp>
    <dsp:sp modelId="{605E6AA0-B05E-458C-904C-9DF31F422FDC}">
      <dsp:nvSpPr>
        <dsp:cNvPr id="0" name=""/>
        <dsp:cNvSpPr/>
      </dsp:nvSpPr>
      <dsp:spPr>
        <a:xfrm>
          <a:off x="1517427" y="2332300"/>
          <a:ext cx="448782" cy="44878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741818" y="2915048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6: PEMIKIRAN SAINTIFIK SAINTIS MUSLIM </a:t>
          </a:r>
          <a:endParaRPr lang="en-US" sz="1400" b="1" kern="1200" dirty="0">
            <a:effectLst/>
          </a:endParaRPr>
        </a:p>
      </dsp:txBody>
      <dsp:txXfrm rot="10800000">
        <a:off x="1854013" y="2915048"/>
        <a:ext cx="6357650" cy="448782"/>
      </dsp:txXfrm>
    </dsp:sp>
    <dsp:sp modelId="{DA5BADE1-D175-4AD4-9D87-F53F883529A6}">
      <dsp:nvSpPr>
        <dsp:cNvPr id="0" name=""/>
        <dsp:cNvSpPr/>
      </dsp:nvSpPr>
      <dsp:spPr>
        <a:xfrm>
          <a:off x="1517427" y="2915048"/>
          <a:ext cx="448782" cy="44878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741818" y="3497796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7: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854013" y="3497796"/>
        <a:ext cx="6357650" cy="448782"/>
      </dsp:txXfrm>
    </dsp:sp>
    <dsp:sp modelId="{B676AEA2-0C84-41F6-B730-813D528C294E}">
      <dsp:nvSpPr>
        <dsp:cNvPr id="0" name=""/>
        <dsp:cNvSpPr/>
      </dsp:nvSpPr>
      <dsp:spPr>
        <a:xfrm>
          <a:off x="1517427" y="3497796"/>
          <a:ext cx="448782" cy="44878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741818" y="4080544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8: PEMODENAN SAINS &amp; TEKNOLOGI</a:t>
          </a:r>
          <a:endParaRPr lang="en-US" sz="1400" b="1" kern="1200" dirty="0">
            <a:effectLst/>
          </a:endParaRPr>
        </a:p>
      </dsp:txBody>
      <dsp:txXfrm rot="10800000">
        <a:off x="1854013" y="4080544"/>
        <a:ext cx="6357650" cy="448782"/>
      </dsp:txXfrm>
    </dsp:sp>
    <dsp:sp modelId="{3C1ADFF2-9D36-4B8B-8E4F-8807B4631CC1}">
      <dsp:nvSpPr>
        <dsp:cNvPr id="0" name=""/>
        <dsp:cNvSpPr/>
      </dsp:nvSpPr>
      <dsp:spPr>
        <a:xfrm>
          <a:off x="1517427" y="4080544"/>
          <a:ext cx="448782" cy="44878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741818" y="4663292"/>
          <a:ext cx="6469845" cy="44878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9: REVOLUSI INDUSTRI &amp; KESANNYA TERHADAP KEMANUSIAAN</a:t>
          </a:r>
          <a:endParaRPr lang="en-US" sz="1400" b="1" kern="1200" dirty="0"/>
        </a:p>
      </dsp:txBody>
      <dsp:txXfrm rot="10800000">
        <a:off x="1854013" y="4663292"/>
        <a:ext cx="6357650" cy="448782"/>
      </dsp:txXfrm>
    </dsp:sp>
    <dsp:sp modelId="{A729C592-13A4-42E3-9CBB-EBAD46CEE75D}">
      <dsp:nvSpPr>
        <dsp:cNvPr id="0" name=""/>
        <dsp:cNvSpPr/>
      </dsp:nvSpPr>
      <dsp:spPr>
        <a:xfrm>
          <a:off x="1517427" y="4663292"/>
          <a:ext cx="448782" cy="44878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741818" y="5246039"/>
          <a:ext cx="6469845" cy="448782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10: ETIKA &amp; NILAI DALAM PEMIKIRAN SAINS &amp; TEKNOLOGI</a:t>
          </a:r>
          <a:endParaRPr lang="en-US" sz="1400" b="1" kern="1200" dirty="0"/>
        </a:p>
      </dsp:txBody>
      <dsp:txXfrm rot="10800000">
        <a:off x="1854013" y="5246039"/>
        <a:ext cx="6357650" cy="448782"/>
      </dsp:txXfrm>
    </dsp:sp>
    <dsp:sp modelId="{902B784A-A02A-4ECE-B896-4FD63C9B0569}">
      <dsp:nvSpPr>
        <dsp:cNvPr id="0" name=""/>
        <dsp:cNvSpPr/>
      </dsp:nvSpPr>
      <dsp:spPr>
        <a:xfrm>
          <a:off x="1517427" y="5246039"/>
          <a:ext cx="448782" cy="44878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741818" y="5828787"/>
          <a:ext cx="6469845" cy="448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90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11: MENGINSANKAN SAINS &amp; TEKNOLOGI</a:t>
          </a:r>
          <a:endParaRPr lang="en-US" sz="1400" b="1" kern="1200" dirty="0"/>
        </a:p>
      </dsp:txBody>
      <dsp:txXfrm rot="10800000">
        <a:off x="1854013" y="5828787"/>
        <a:ext cx="6357650" cy="448782"/>
      </dsp:txXfrm>
    </dsp:sp>
    <dsp:sp modelId="{5B852D7F-1F20-47A1-88C3-4A9A23213B5C}">
      <dsp:nvSpPr>
        <dsp:cNvPr id="0" name=""/>
        <dsp:cNvSpPr/>
      </dsp:nvSpPr>
      <dsp:spPr>
        <a:xfrm>
          <a:off x="1517427" y="5828787"/>
          <a:ext cx="448782" cy="44878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64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8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4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62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2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5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4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5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4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96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jpeg"/><Relationship Id="rId4" Type="http://schemas.openxmlformats.org/officeDocument/2006/relationships/image" Target="../media/image21.wmf"/><Relationship Id="rId9" Type="http://schemas.openxmlformats.org/officeDocument/2006/relationships/hyperlink" Target="http://www.google.com.my/imgres?imgurl=http://www.corriere.it/piccoli/cp/foto/clone_dolly.jpg&amp;imgrefurl=http://www.corriere.it/piccoli/archivio/html/fotografie/clone_dolly.html&amp;h=500&amp;w=367&amp;sz=52&amp;hl=ms&amp;start=3&amp;tbnid=SKwf-hGJ342aUM:&amp;tbnh=130&amp;tbnw=95&amp;prev=/images?q=dolly+%22clone%22&amp;svnum=10&amp;hl=ms&amp;lr=&amp;sa=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Are%20GMOs%20Good%20or%20Bad%20Genetic%20Engineering%20&amp;%20Our%20Food.mp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my/imgres?imgurl=http://www.radgraphics.net/images/main/ArtilleryShell.jpg&amp;imgrefurl=http://www.radgraphics.net/misc.htm&amp;h=1079&amp;w=864&amp;sz=129&amp;hl=ms&amp;start=2&amp;tbnid=rsIHt1TEUnOswM:&amp;tbnh=150&amp;tbnw=120&amp;prev=/images?q=atomic+bomb&amp;svnum=10&amp;hl=ms&amp;lr=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ww2guide.com/atomic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d.wikipedia.org/wiki/Pereta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Dark%20Web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6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761224"/>
            <a:ext cx="10726058" cy="5558553"/>
          </a:xfrm>
        </p:spPr>
        <p:txBody>
          <a:bodyPr>
            <a:normAutofit/>
          </a:bodyPr>
          <a:lstStyle/>
          <a:p>
            <a:pPr algn="l" rtl="0"/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Industri</a:t>
            </a:r>
            <a:r>
              <a:rPr lang="en-MY" b="1" dirty="0"/>
              <a:t> </a:t>
            </a:r>
            <a:r>
              <a:rPr lang="en-MY" b="1" dirty="0" err="1" smtClean="0"/>
              <a:t>Keempat</a:t>
            </a:r>
            <a:r>
              <a:rPr lang="en-MY" b="1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/>
              <a:t>kesinambungan</a:t>
            </a:r>
            <a:r>
              <a:rPr lang="en-MY" dirty="0"/>
              <a:t> </a:t>
            </a:r>
            <a:r>
              <a:rPr lang="en-MY" dirty="0" err="1"/>
              <a:t>versi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peningkatan</a:t>
            </a:r>
            <a:r>
              <a:rPr lang="en-MY" dirty="0"/>
              <a:t> </a:t>
            </a:r>
            <a:r>
              <a:rPr lang="en-MY" dirty="0" err="1"/>
              <a:t>automasi</a:t>
            </a:r>
            <a:r>
              <a:rPr lang="en-MY" dirty="0"/>
              <a:t> </a:t>
            </a:r>
            <a:r>
              <a:rPr lang="en-MY" dirty="0" err="1" smtClean="0"/>
              <a:t>berserta</a:t>
            </a:r>
            <a:r>
              <a:rPr lang="en-MY" dirty="0" smtClean="0"/>
              <a:t> </a:t>
            </a:r>
            <a:r>
              <a:rPr lang="en-MY" dirty="0" err="1"/>
              <a:t>rangkaian</a:t>
            </a:r>
            <a:r>
              <a:rPr lang="en-MY" dirty="0"/>
              <a:t> </a:t>
            </a:r>
            <a:r>
              <a:rPr lang="en-MY" dirty="0" smtClean="0"/>
              <a:t>internet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smtClean="0"/>
              <a:t>proses </a:t>
            </a:r>
            <a:r>
              <a:rPr lang="en-MY" dirty="0" err="1"/>
              <a:t>fizikal</a:t>
            </a:r>
            <a:r>
              <a:rPr lang="en-MY" dirty="0"/>
              <a:t> lain</a:t>
            </a:r>
            <a:r>
              <a:rPr lang="en-MY" dirty="0" smtClean="0"/>
              <a:t>.</a:t>
            </a:r>
          </a:p>
          <a:p>
            <a:pPr algn="l" rtl="0"/>
            <a:r>
              <a:rPr lang="en-MY" dirty="0" err="1" smtClean="0"/>
              <a:t>Muncul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b="1" dirty="0" err="1"/>
              <a:t>sistem</a:t>
            </a:r>
            <a:r>
              <a:rPr lang="en-MY" b="1" dirty="0"/>
              <a:t> </a:t>
            </a:r>
            <a:r>
              <a:rPr lang="en-MY" b="1" dirty="0" err="1"/>
              <a:t>berbentuk</a:t>
            </a:r>
            <a:r>
              <a:rPr lang="en-MY" b="1" dirty="0"/>
              <a:t> </a:t>
            </a:r>
            <a:r>
              <a:rPr lang="en-MY" b="1" dirty="0" err="1" smtClean="0"/>
              <a:t>siber-fizikal</a:t>
            </a:r>
            <a:r>
              <a:rPr lang="en-MY" b="1" dirty="0" smtClean="0"/>
              <a:t> (</a:t>
            </a:r>
            <a:r>
              <a:rPr lang="en-MY" b="1" dirty="0" err="1" smtClean="0"/>
              <a:t>Cyberphysical</a:t>
            </a:r>
            <a:r>
              <a:rPr lang="en-MY" b="1" dirty="0" smtClean="0"/>
              <a:t> System)</a:t>
            </a:r>
            <a:r>
              <a:rPr lang="en-MY" dirty="0" smtClean="0"/>
              <a:t>.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smtClean="0"/>
              <a:t>CPS </a:t>
            </a:r>
            <a:r>
              <a:rPr lang="en-MY" dirty="0" err="1" smtClean="0"/>
              <a:t>ini</a:t>
            </a:r>
            <a:r>
              <a:rPr lang="en-MY" dirty="0"/>
              <a:t>, </a:t>
            </a:r>
            <a:r>
              <a:rPr lang="en-MY" dirty="0" err="1"/>
              <a:t>kegunaan</a:t>
            </a:r>
            <a:r>
              <a:rPr lang="en-MY" dirty="0"/>
              <a:t> robot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meningkat</a:t>
            </a:r>
            <a:r>
              <a:rPr lang="en-MY" dirty="0"/>
              <a:t> </a:t>
            </a:r>
            <a:r>
              <a:rPr lang="en-MY" dirty="0" err="1"/>
              <a:t>selaras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perkembangan</a:t>
            </a:r>
            <a:r>
              <a:rPr lang="en-MY" dirty="0" smtClean="0"/>
              <a:t> </a:t>
            </a:r>
            <a:r>
              <a:rPr lang="en-MY" b="1" dirty="0" err="1"/>
              <a:t>kecerdasan</a:t>
            </a:r>
            <a:r>
              <a:rPr lang="en-MY" b="1" dirty="0"/>
              <a:t> </a:t>
            </a:r>
            <a:r>
              <a:rPr lang="en-MY" b="1" dirty="0" err="1"/>
              <a:t>buatan</a:t>
            </a:r>
            <a:r>
              <a:rPr lang="en-MY" b="1" dirty="0"/>
              <a:t> </a:t>
            </a:r>
            <a:r>
              <a:rPr lang="en-MY" b="1" dirty="0" smtClean="0"/>
              <a:t>(Artificial Intelligence)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kesepaduan</a:t>
            </a:r>
            <a:r>
              <a:rPr lang="en-MY" dirty="0"/>
              <a:t> </a:t>
            </a:r>
            <a:r>
              <a:rPr lang="en-MY" b="1" dirty="0"/>
              <a:t>Internet</a:t>
            </a:r>
            <a:r>
              <a:rPr lang="en-MY" dirty="0"/>
              <a:t> </a:t>
            </a:r>
            <a:r>
              <a:rPr lang="en-MY" b="1" dirty="0" err="1"/>
              <a:t>Pelbagai</a:t>
            </a:r>
            <a:r>
              <a:rPr lang="en-MY" b="1" dirty="0"/>
              <a:t> Benda (</a:t>
            </a:r>
            <a:r>
              <a:rPr lang="en-MY" b="1" dirty="0" smtClean="0"/>
              <a:t>IPB - Internet </a:t>
            </a:r>
            <a:r>
              <a:rPr lang="en-MY" b="1" dirty="0"/>
              <a:t>of all </a:t>
            </a:r>
            <a:r>
              <a:rPr lang="en-MY" b="1" dirty="0" smtClean="0"/>
              <a:t>Things)</a:t>
            </a:r>
            <a:r>
              <a:rPr lang="ar-SA" b="1" dirty="0"/>
              <a:t>‎</a:t>
            </a:r>
            <a:r>
              <a:rPr lang="en-MY" dirty="0"/>
              <a:t> – yang </a:t>
            </a:r>
            <a:r>
              <a:rPr lang="en-MY" dirty="0" err="1"/>
              <a:t>merangkai</a:t>
            </a:r>
            <a:r>
              <a:rPr lang="en-MY" dirty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/>
              <a:t>peranti</a:t>
            </a:r>
            <a:r>
              <a:rPr lang="en-MY" dirty="0"/>
              <a:t>, </a:t>
            </a:r>
            <a:r>
              <a:rPr lang="en-MY" dirty="0" err="1"/>
              <a:t>perisian</a:t>
            </a:r>
            <a:r>
              <a:rPr lang="en-MY" dirty="0"/>
              <a:t>, </a:t>
            </a:r>
            <a:r>
              <a:rPr lang="en-MY" dirty="0" err="1"/>
              <a:t>peralatan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lain-lain </a:t>
            </a:r>
            <a:r>
              <a:rPr lang="en-MY" dirty="0" err="1"/>
              <a:t>lagi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b="1" dirty="0" err="1" smtClean="0"/>
              <a:t>Muncul</a:t>
            </a:r>
            <a:r>
              <a:rPr lang="en-MY" b="1" dirty="0" smtClean="0"/>
              <a:t> Era </a:t>
            </a:r>
            <a:r>
              <a:rPr lang="en-MY" b="1" dirty="0" err="1"/>
              <a:t>Kecerdasan</a:t>
            </a:r>
            <a:r>
              <a:rPr lang="en-MY" b="1" dirty="0"/>
              <a:t> </a:t>
            </a:r>
            <a:r>
              <a:rPr lang="en-MY" b="1" dirty="0" err="1"/>
              <a:t>Berkait</a:t>
            </a:r>
            <a:r>
              <a:rPr lang="en-MY" b="1" dirty="0"/>
              <a:t> </a:t>
            </a:r>
            <a:r>
              <a:rPr lang="en-MY" b="1" dirty="0" smtClean="0"/>
              <a:t>(Connected </a:t>
            </a:r>
            <a:r>
              <a:rPr lang="en-MY" b="1" dirty="0"/>
              <a:t>Intelligence </a:t>
            </a:r>
            <a:r>
              <a:rPr lang="en-MY" b="1" dirty="0" smtClean="0"/>
              <a:t>Era)</a:t>
            </a:r>
            <a:r>
              <a:rPr lang="en-MY" dirty="0" smtClean="0"/>
              <a:t>,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titik</a:t>
            </a:r>
            <a:r>
              <a:rPr lang="en-MY" dirty="0"/>
              <a:t> masa yang </a:t>
            </a:r>
            <a:r>
              <a:rPr lang="en-MY" dirty="0" err="1"/>
              <a:t>meramalkan</a:t>
            </a:r>
            <a:r>
              <a:rPr lang="en-MY" dirty="0"/>
              <a:t> </a:t>
            </a:r>
            <a:r>
              <a:rPr lang="en-MY" dirty="0" err="1"/>
              <a:t>pertembungan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robot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lonjakan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seterusnya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abad</a:t>
            </a:r>
            <a:r>
              <a:rPr lang="en-MY" dirty="0"/>
              <a:t> ke-21</a:t>
            </a:r>
            <a:r>
              <a:rPr lang="en-MY" dirty="0" smtClean="0"/>
              <a:t>.</a:t>
            </a:r>
            <a:r>
              <a:rPr lang="en-MY" dirty="0"/>
              <a:t> </a:t>
            </a:r>
            <a:r>
              <a:rPr lang="en-MY" dirty="0" err="1" smtClean="0"/>
              <a:t>Kenyataan</a:t>
            </a:r>
            <a:r>
              <a:rPr lang="en-MY" dirty="0" smtClean="0"/>
              <a:t> </a:t>
            </a:r>
            <a:r>
              <a:rPr lang="en-MY" dirty="0" err="1"/>
              <a:t>awal</a:t>
            </a:r>
            <a:r>
              <a:rPr lang="en-MY" dirty="0"/>
              <a:t> yang </a:t>
            </a:r>
            <a:r>
              <a:rPr lang="en-MY" dirty="0" err="1"/>
              <a:t>diperkenalkan</a:t>
            </a:r>
            <a:r>
              <a:rPr lang="en-MY" dirty="0"/>
              <a:t> di </a:t>
            </a:r>
            <a:r>
              <a:rPr lang="en-MY" dirty="0" err="1"/>
              <a:t>Jerman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b="1" dirty="0" smtClean="0"/>
              <a:t>“</a:t>
            </a:r>
            <a:r>
              <a:rPr lang="en-MY" b="1" dirty="0" err="1"/>
              <a:t>I</a:t>
            </a:r>
            <a:r>
              <a:rPr lang="en-MY" b="1" dirty="0" err="1" smtClean="0"/>
              <a:t>ndustri</a:t>
            </a:r>
            <a:r>
              <a:rPr lang="en-MY" b="1" dirty="0" smtClean="0"/>
              <a:t> </a:t>
            </a:r>
            <a:r>
              <a:rPr lang="en-MY" b="1" dirty="0"/>
              <a:t>4.0</a:t>
            </a:r>
            <a:r>
              <a:rPr lang="en-MY" b="1" dirty="0" smtClean="0"/>
              <a:t>”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4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0286"/>
            <a:ext cx="10131425" cy="1059543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39945"/>
            <a:ext cx="11720051" cy="56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9314"/>
            <a:ext cx="10131425" cy="757133"/>
          </a:xfrm>
        </p:spPr>
        <p:txBody>
          <a:bodyPr>
            <a:normAutofit/>
          </a:bodyPr>
          <a:lstStyle/>
          <a:p>
            <a:r>
              <a:rPr lang="en-MY" dirty="0" smtClean="0"/>
              <a:t>IR 4.0 (</a:t>
            </a:r>
            <a:r>
              <a:rPr lang="en-MY" dirty="0" err="1" smtClean="0"/>
              <a:t>Cyberphysical</a:t>
            </a:r>
            <a:r>
              <a:rPr lang="en-MY" dirty="0" smtClean="0"/>
              <a:t> system)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098" name="Picture 2" descr="Image result for Apadia 4th Industrial Revolution (4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2" y="1076446"/>
            <a:ext cx="10735238" cy="5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7523"/>
            <a:ext cx="10972800" cy="5569526"/>
          </a:xfrm>
        </p:spPr>
        <p:txBody>
          <a:bodyPr/>
          <a:lstStyle/>
          <a:p>
            <a:pPr algn="l" rtl="0"/>
            <a:r>
              <a:rPr lang="en-MY" dirty="0" smtClean="0"/>
              <a:t>Era </a:t>
            </a:r>
            <a:r>
              <a:rPr lang="en-MY" dirty="0" err="1"/>
              <a:t>seumpama</a:t>
            </a:r>
            <a:r>
              <a:rPr lang="en-MY" dirty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, </a:t>
            </a:r>
            <a:r>
              <a:rPr lang="en-MY" dirty="0" err="1" smtClean="0"/>
              <a:t>jika</a:t>
            </a:r>
            <a:r>
              <a:rPr lang="en-MY" dirty="0" smtClean="0"/>
              <a:t> </a:t>
            </a:r>
            <a:r>
              <a:rPr lang="en-MY" dirty="0" err="1"/>
              <a:t>dahulunya</a:t>
            </a:r>
            <a:r>
              <a:rPr lang="en-MY" dirty="0"/>
              <a:t> </a:t>
            </a:r>
            <a:r>
              <a:rPr lang="en-MY" dirty="0" err="1"/>
              <a:t>wadah</a:t>
            </a:r>
            <a:r>
              <a:rPr lang="en-MY" dirty="0"/>
              <a:t> </a:t>
            </a:r>
            <a:r>
              <a:rPr lang="en-MY" dirty="0" err="1"/>
              <a:t>pertanian</a:t>
            </a:r>
            <a:r>
              <a:rPr lang="en-MY" dirty="0"/>
              <a:t> </a:t>
            </a:r>
            <a:r>
              <a:rPr lang="en-MY" dirty="0" err="1"/>
              <a:t>berubah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, </a:t>
            </a:r>
            <a:r>
              <a:rPr lang="en-MY" dirty="0" err="1"/>
              <a:t>kini</a:t>
            </a:r>
            <a:r>
              <a:rPr lang="en-MY" dirty="0"/>
              <a:t> </a:t>
            </a:r>
            <a:r>
              <a:rPr lang="en-MY" b="1" dirty="0" err="1"/>
              <a:t>wadah</a:t>
            </a:r>
            <a:r>
              <a:rPr lang="en-MY" b="1" dirty="0"/>
              <a:t> </a:t>
            </a:r>
            <a:r>
              <a:rPr lang="en-MY" b="1" dirty="0" err="1"/>
              <a:t>automasi</a:t>
            </a:r>
            <a:r>
              <a:rPr lang="en-MY" b="1" dirty="0"/>
              <a:t> pula </a:t>
            </a:r>
            <a:r>
              <a:rPr lang="en-MY" b="1" dirty="0" err="1" smtClean="0"/>
              <a:t>berubah</a:t>
            </a:r>
            <a:r>
              <a:rPr lang="en-MY" b="1" dirty="0" smtClean="0"/>
              <a:t> </a:t>
            </a:r>
            <a:r>
              <a:rPr lang="en-MY" b="1" dirty="0" err="1" smtClean="0"/>
              <a:t>kepada</a:t>
            </a:r>
            <a:r>
              <a:rPr lang="en-MY" b="1" dirty="0" smtClean="0"/>
              <a:t> </a:t>
            </a:r>
            <a:r>
              <a:rPr lang="en-MY" b="1" dirty="0"/>
              <a:t>Internet </a:t>
            </a:r>
            <a:r>
              <a:rPr lang="en-MY" b="1" dirty="0" err="1"/>
              <a:t>Pelbagai</a:t>
            </a:r>
            <a:r>
              <a:rPr lang="en-MY" b="1" dirty="0"/>
              <a:t> Benda</a:t>
            </a:r>
            <a:r>
              <a:rPr lang="en-MY" dirty="0"/>
              <a:t>; yang mana </a:t>
            </a:r>
            <a:r>
              <a:rPr lang="en-MY" dirty="0" err="1" smtClean="0"/>
              <a:t>kedua-duanya</a:t>
            </a:r>
            <a:r>
              <a:rPr lang="en-MY" dirty="0" smtClean="0"/>
              <a:t> </a:t>
            </a:r>
            <a:r>
              <a:rPr lang="en-MY" b="1" dirty="0" err="1"/>
              <a:t>menyaksikan</a:t>
            </a:r>
            <a:r>
              <a:rPr lang="en-MY" b="1" dirty="0"/>
              <a:t> </a:t>
            </a:r>
            <a:r>
              <a:rPr lang="en-MY" b="1" dirty="0" err="1"/>
              <a:t>penglibatan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</a:t>
            </a:r>
            <a:r>
              <a:rPr lang="en-MY" b="1" dirty="0" err="1"/>
              <a:t>terus</a:t>
            </a:r>
            <a:r>
              <a:rPr lang="en-MY" b="1" dirty="0"/>
              <a:t> </a:t>
            </a:r>
            <a:r>
              <a:rPr lang="en-MY" b="1" dirty="0" err="1"/>
              <a:t>mengecil</a:t>
            </a:r>
            <a:r>
              <a:rPr lang="en-MY" b="1" dirty="0"/>
              <a:t>, </a:t>
            </a:r>
            <a:r>
              <a:rPr lang="en-MY" b="1" dirty="0" err="1"/>
              <a:t>jika</a:t>
            </a:r>
            <a:r>
              <a:rPr lang="en-MY" b="1" dirty="0"/>
              <a:t> </a:t>
            </a:r>
            <a:r>
              <a:rPr lang="en-MY" b="1" dirty="0" err="1"/>
              <a:t>tidak</a:t>
            </a:r>
            <a:r>
              <a:rPr lang="en-MY" b="1" dirty="0"/>
              <a:t> pun </a:t>
            </a:r>
            <a:r>
              <a:rPr lang="en-MY" b="1" dirty="0" err="1"/>
              <a:t>semakin</a:t>
            </a:r>
            <a:r>
              <a:rPr lang="en-MY" b="1" dirty="0"/>
              <a:t> </a:t>
            </a:r>
            <a:r>
              <a:rPr lang="en-MY" b="1" dirty="0" err="1"/>
              <a:t>pupus</a:t>
            </a:r>
            <a:r>
              <a:rPr lang="en-MY" b="1" dirty="0"/>
              <a:t> </a:t>
            </a:r>
            <a:r>
              <a:rPr lang="en-MY" dirty="0" err="1"/>
              <a:t>pada</a:t>
            </a:r>
            <a:r>
              <a:rPr lang="en-MY" dirty="0"/>
              <a:t> kali </a:t>
            </a:r>
            <a:r>
              <a:rPr lang="en-MY" dirty="0" err="1"/>
              <a:t>ini</a:t>
            </a:r>
            <a:r>
              <a:rPr lang="en-MY" dirty="0"/>
              <a:t>. </a:t>
            </a:r>
            <a:r>
              <a:rPr lang="ar-SA" dirty="0" smtClean="0"/>
              <a:t>‎</a:t>
            </a:r>
            <a:endParaRPr lang="en-MY" dirty="0" smtClean="0"/>
          </a:p>
          <a:p>
            <a:pPr algn="l" rtl="0"/>
            <a:r>
              <a:rPr lang="en-MY" b="1" dirty="0" err="1" smtClean="0"/>
              <a:t>Semuanya</a:t>
            </a:r>
            <a:r>
              <a:rPr lang="en-MY" b="1" dirty="0" smtClean="0"/>
              <a:t> </a:t>
            </a:r>
            <a:r>
              <a:rPr lang="en-MY" b="1" dirty="0" err="1"/>
              <a:t>bergantung</a:t>
            </a:r>
            <a:r>
              <a:rPr lang="en-MY" b="1" dirty="0"/>
              <a:t> </a:t>
            </a:r>
            <a:r>
              <a:rPr lang="en-MY" b="1" dirty="0" err="1"/>
              <a:t>kepada</a:t>
            </a:r>
            <a:r>
              <a:rPr lang="en-MY" b="1" dirty="0"/>
              <a:t> </a:t>
            </a:r>
            <a:r>
              <a:rPr lang="en-MY" b="1" dirty="0" err="1"/>
              <a:t>kefahaman</a:t>
            </a:r>
            <a:r>
              <a:rPr lang="en-MY" b="1" dirty="0"/>
              <a:t> </a:t>
            </a:r>
            <a:r>
              <a:rPr lang="en-MY" b="1" dirty="0" err="1"/>
              <a:t>kita</a:t>
            </a:r>
            <a:r>
              <a:rPr lang="en-MY" b="1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4.0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bagaimana</a:t>
            </a:r>
            <a:r>
              <a:rPr lang="en-MY" dirty="0"/>
              <a:t> </a:t>
            </a:r>
            <a:r>
              <a:rPr lang="en-MY" dirty="0" err="1" smtClean="0"/>
              <a:t>ia</a:t>
            </a:r>
            <a:r>
              <a:rPr lang="en-MY" dirty="0" smtClean="0"/>
              <a:t> </a:t>
            </a:r>
            <a:r>
              <a:rPr lang="en-MY" dirty="0" err="1"/>
              <a:t>ditangani</a:t>
            </a:r>
            <a:r>
              <a:rPr lang="en-MY" dirty="0"/>
              <a:t>;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jurang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/>
              <a:t>lampau</a:t>
            </a:r>
            <a:r>
              <a:rPr lang="en-MY" dirty="0"/>
              <a:t>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melebar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 smtClean="0"/>
              <a:t>dirapatkan</a:t>
            </a:r>
            <a:r>
              <a:rPr lang="en-MY" dirty="0" smtClean="0"/>
              <a:t>. </a:t>
            </a:r>
          </a:p>
          <a:p>
            <a:pPr algn="l" rtl="0"/>
            <a:r>
              <a:rPr lang="en-MY" dirty="0" err="1" smtClean="0"/>
              <a:t>Sama</a:t>
            </a:r>
            <a:r>
              <a:rPr lang="en-MY" dirty="0" smtClean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lahir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/>
              <a:t>ekosistem</a:t>
            </a:r>
            <a:r>
              <a:rPr lang="en-MY" dirty="0"/>
              <a:t> </a:t>
            </a:r>
            <a:r>
              <a:rPr lang="en-MY" dirty="0" err="1" smtClean="0"/>
              <a:t>baharu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adil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saksama</a:t>
            </a:r>
            <a:r>
              <a:rPr lang="en-MY" dirty="0"/>
              <a:t> </a:t>
            </a:r>
            <a:r>
              <a:rPr lang="en-MY" dirty="0" err="1"/>
              <a:t>berpaksikan</a:t>
            </a:r>
            <a:r>
              <a:rPr lang="en-MY" dirty="0"/>
              <a:t> </a:t>
            </a:r>
            <a:r>
              <a:rPr lang="en-MY" dirty="0" err="1"/>
              <a:t>kesejahteraan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 smtClean="0"/>
              <a:t>dibina</a:t>
            </a:r>
            <a:r>
              <a:rPr lang="en-MY" dirty="0" smtClean="0"/>
              <a:t> </a:t>
            </a:r>
            <a:r>
              <a:rPr lang="en-MY" dirty="0" err="1"/>
              <a:t>sesuai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aspirasi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 smtClean="0"/>
              <a:t>baharu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 smtClean="0"/>
              <a:t>adil</a:t>
            </a:r>
            <a:r>
              <a:rPr lang="en-MY" dirty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sebaliknya</a:t>
            </a:r>
            <a:r>
              <a:rPr lang="en-MY" dirty="0" smtClean="0"/>
              <a:t>. </a:t>
            </a:r>
          </a:p>
          <a:p>
            <a:pPr algn="l" rtl="0"/>
            <a:r>
              <a:rPr lang="en-MY" dirty="0" err="1" smtClean="0"/>
              <a:t>Ia</a:t>
            </a:r>
            <a:r>
              <a:rPr lang="en-MY" dirty="0" smtClean="0"/>
              <a:t> </a:t>
            </a:r>
            <a:r>
              <a:rPr lang="en-MY" b="1" dirty="0" err="1" smtClean="0"/>
              <a:t>banyak</a:t>
            </a:r>
            <a:r>
              <a:rPr lang="en-MY" b="1" dirty="0" smtClean="0"/>
              <a:t> </a:t>
            </a:r>
            <a:r>
              <a:rPr lang="en-MY" b="1" dirty="0" err="1" smtClean="0"/>
              <a:t>bergantung</a:t>
            </a:r>
            <a:r>
              <a:rPr lang="en-MY" b="1" dirty="0" smtClean="0"/>
              <a:t> </a:t>
            </a:r>
            <a:r>
              <a:rPr lang="en-MY" b="1" dirty="0" err="1" smtClean="0"/>
              <a:t>pada</a:t>
            </a:r>
            <a:r>
              <a:rPr lang="en-MY" b="1" dirty="0" smtClean="0"/>
              <a:t> </a:t>
            </a:r>
            <a:r>
              <a:rPr lang="en-MY" b="1" dirty="0" err="1" smtClean="0"/>
              <a:t>etika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nilai</a:t>
            </a:r>
            <a:r>
              <a:rPr lang="en-MY" b="1" dirty="0" smtClean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dipegang</a:t>
            </a:r>
            <a:r>
              <a:rPr lang="en-MY" dirty="0" smtClean="0"/>
              <a:t>.</a:t>
            </a:r>
            <a:endParaRPr lang="en-MY" dirty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71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015999"/>
            <a:ext cx="11205030" cy="5631543"/>
          </a:xfrm>
        </p:spPr>
        <p:txBody>
          <a:bodyPr>
            <a:normAutofit fontScale="92500"/>
          </a:bodyPr>
          <a:lstStyle/>
          <a:p>
            <a:pPr algn="l" rtl="0"/>
            <a:r>
              <a:rPr lang="en-MY" dirty="0" err="1" smtClean="0"/>
              <a:t>Tanpa</a:t>
            </a:r>
            <a:r>
              <a:rPr lang="en-MY" dirty="0" smtClean="0"/>
              <a:t> </a:t>
            </a:r>
            <a:r>
              <a:rPr lang="en-MY" dirty="0" err="1" smtClean="0"/>
              <a:t>etika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yang </a:t>
            </a:r>
            <a:r>
              <a:rPr lang="en-MY" dirty="0" err="1" smtClean="0"/>
              <a:t>dijadikan</a:t>
            </a:r>
            <a:r>
              <a:rPr lang="en-MY" dirty="0" smtClean="0"/>
              <a:t> </a:t>
            </a:r>
            <a:r>
              <a:rPr lang="en-MY" dirty="0" err="1" smtClean="0"/>
              <a:t>asas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  <a:r>
              <a:rPr lang="en-MY" dirty="0" err="1" smtClean="0"/>
              <a:t>perkembangan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r>
              <a:rPr lang="en-MY" dirty="0" smtClean="0"/>
              <a:t>, </a:t>
            </a:r>
            <a:r>
              <a:rPr lang="en-MY" dirty="0" err="1" smtClean="0"/>
              <a:t>kemanusiaan</a:t>
            </a:r>
            <a:r>
              <a:rPr lang="en-MY" dirty="0" smtClean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 smtClean="0"/>
              <a:t>tergugat</a:t>
            </a:r>
            <a:r>
              <a:rPr lang="en-MY" dirty="0" smtClean="0"/>
              <a:t>. </a:t>
            </a:r>
            <a:r>
              <a:rPr lang="en-MY" dirty="0" err="1" smtClean="0"/>
              <a:t>Manusia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bertindak</a:t>
            </a:r>
            <a:r>
              <a:rPr lang="en-MY" dirty="0" smtClean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mesin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 smtClean="0"/>
              <a:t>berfungsi</a:t>
            </a:r>
            <a:r>
              <a:rPr lang="en-MY" dirty="0" smtClean="0"/>
              <a:t> </a:t>
            </a:r>
            <a:r>
              <a:rPr lang="en-MY" dirty="0" err="1"/>
              <a:t>seakan-akan</a:t>
            </a:r>
            <a:r>
              <a:rPr lang="en-MY" dirty="0"/>
              <a:t> </a:t>
            </a:r>
            <a:r>
              <a:rPr lang="en-MY" dirty="0" err="1"/>
              <a:t>peralatan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bernyawa</a:t>
            </a:r>
            <a:r>
              <a:rPr lang="en-MY" dirty="0"/>
              <a:t> </a:t>
            </a:r>
            <a:r>
              <a:rPr lang="en-MY" dirty="0" err="1"/>
              <a:t>bercirikan</a:t>
            </a:r>
            <a:r>
              <a:rPr lang="en-MY" dirty="0"/>
              <a:t> </a:t>
            </a:r>
            <a:r>
              <a:rPr lang="en-MY" dirty="0" err="1"/>
              <a:t>kepantasan</a:t>
            </a:r>
            <a:r>
              <a:rPr lang="en-MY" dirty="0"/>
              <a:t>, </a:t>
            </a:r>
            <a:r>
              <a:rPr lang="en-MY" dirty="0" err="1"/>
              <a:t>kecekapan</a:t>
            </a:r>
            <a:r>
              <a:rPr lang="en-MY" dirty="0"/>
              <a:t>, </a:t>
            </a:r>
            <a:r>
              <a:rPr lang="en-MY" dirty="0" err="1"/>
              <a:t>kecerdasan</a:t>
            </a:r>
            <a:r>
              <a:rPr lang="en-MY" dirty="0"/>
              <a:t>, </a:t>
            </a:r>
            <a:r>
              <a:rPr lang="en-MY" dirty="0" err="1"/>
              <a:t>tanpa-henti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sebagainya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 err="1" smtClean="0"/>
              <a:t>Soal-soal</a:t>
            </a:r>
            <a:r>
              <a:rPr lang="en-MY" dirty="0" smtClean="0"/>
              <a:t> </a:t>
            </a:r>
            <a:r>
              <a:rPr lang="en-MY" dirty="0" err="1"/>
              <a:t>kemanusiaan</a:t>
            </a:r>
            <a:r>
              <a:rPr lang="en-MY" dirty="0"/>
              <a:t> – </a:t>
            </a:r>
            <a:r>
              <a:rPr lang="en-MY" dirty="0" err="1"/>
              <a:t>keprihatinan</a:t>
            </a:r>
            <a:r>
              <a:rPr lang="en-MY" dirty="0"/>
              <a:t>, </a:t>
            </a:r>
            <a:r>
              <a:rPr lang="en-MY" dirty="0" err="1"/>
              <a:t>keadilan</a:t>
            </a:r>
            <a:r>
              <a:rPr lang="en-MY" dirty="0"/>
              <a:t>, </a:t>
            </a:r>
            <a:r>
              <a:rPr lang="en-MY" dirty="0" err="1"/>
              <a:t>kesejagatan</a:t>
            </a:r>
            <a:r>
              <a:rPr lang="en-MY" dirty="0"/>
              <a:t>, </a:t>
            </a:r>
            <a:r>
              <a:rPr lang="en-MY" dirty="0" err="1"/>
              <a:t>kemesraan</a:t>
            </a:r>
            <a:r>
              <a:rPr lang="en-MY" dirty="0"/>
              <a:t>, </a:t>
            </a:r>
            <a:r>
              <a:rPr lang="en-MY" dirty="0" err="1"/>
              <a:t>kesejahteraan</a:t>
            </a:r>
            <a:r>
              <a:rPr lang="en-MY" dirty="0"/>
              <a:t> – </a:t>
            </a:r>
            <a:r>
              <a:rPr lang="en-MY" dirty="0" err="1"/>
              <a:t>ditolak</a:t>
            </a:r>
            <a:r>
              <a:rPr lang="en-MY" dirty="0"/>
              <a:t> </a:t>
            </a:r>
            <a:r>
              <a:rPr lang="en-MY" dirty="0" err="1"/>
              <a:t>sebelah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wujud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kebendaan</a:t>
            </a:r>
            <a:r>
              <a:rPr lang="en-MY" dirty="0"/>
              <a:t>, </a:t>
            </a:r>
            <a:r>
              <a:rPr lang="en-MY" dirty="0" err="1"/>
              <a:t>sebuah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“</a:t>
            </a:r>
            <a:r>
              <a:rPr lang="en-MY" dirty="0" err="1"/>
              <a:t>roh</a:t>
            </a:r>
            <a:r>
              <a:rPr lang="en-MY" dirty="0"/>
              <a:t>” </a:t>
            </a:r>
            <a:r>
              <a:rPr lang="en-MY" dirty="0" err="1"/>
              <a:t>atau</a:t>
            </a:r>
            <a:r>
              <a:rPr lang="en-MY" dirty="0"/>
              <a:t> “</a:t>
            </a:r>
            <a:r>
              <a:rPr lang="en-MY" dirty="0" err="1"/>
              <a:t>hati</a:t>
            </a:r>
            <a:r>
              <a:rPr lang="en-MY" dirty="0"/>
              <a:t> </a:t>
            </a:r>
            <a:r>
              <a:rPr lang="en-MY" dirty="0" err="1"/>
              <a:t>nurani</a:t>
            </a:r>
            <a:r>
              <a:rPr lang="en-MY" dirty="0"/>
              <a:t>.” </a:t>
            </a:r>
            <a:r>
              <a:rPr lang="en-MY" dirty="0" smtClean="0"/>
              <a:t>(</a:t>
            </a:r>
            <a:r>
              <a:rPr lang="en-MY" b="1" i="1" dirty="0" err="1"/>
              <a:t>Prof.</a:t>
            </a:r>
            <a:r>
              <a:rPr lang="en-MY" b="1" i="1" dirty="0"/>
              <a:t> Tan Sri </a:t>
            </a:r>
            <a:r>
              <a:rPr lang="en-MY" b="1" i="1" dirty="0" err="1"/>
              <a:t>Dzulkifli</a:t>
            </a:r>
            <a:r>
              <a:rPr lang="en-MY" b="1" i="1" dirty="0"/>
              <a:t> Abdul </a:t>
            </a:r>
            <a:r>
              <a:rPr lang="en-MY" b="1" i="1" dirty="0" err="1" smtClean="0"/>
              <a:t>Razak</a:t>
            </a:r>
            <a:r>
              <a:rPr lang="en-MY" b="1" i="1" dirty="0"/>
              <a:t>)</a:t>
            </a:r>
            <a:endParaRPr lang="en-MY" dirty="0" smtClean="0"/>
          </a:p>
          <a:p>
            <a:pPr algn="l" rtl="0"/>
            <a:r>
              <a:rPr lang="en-MY" dirty="0" err="1" smtClean="0"/>
              <a:t>Kemelut</a:t>
            </a:r>
            <a:r>
              <a:rPr lang="en-MY" dirty="0" smtClean="0"/>
              <a:t> </a:t>
            </a:r>
            <a:r>
              <a:rPr lang="en-MY" dirty="0" err="1" smtClean="0"/>
              <a:t>akibat</a:t>
            </a:r>
            <a:r>
              <a:rPr lang="en-MY" dirty="0" smtClean="0"/>
              <a:t> </a:t>
            </a:r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lahir</a:t>
            </a:r>
            <a:r>
              <a:rPr lang="en-MY" dirty="0" smtClean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“</a:t>
            </a:r>
            <a:r>
              <a:rPr lang="en-MY" dirty="0" err="1"/>
              <a:t>roh</a:t>
            </a:r>
            <a:r>
              <a:rPr lang="en-MY" dirty="0"/>
              <a:t>” </a:t>
            </a:r>
            <a:r>
              <a:rPr lang="en-MY" dirty="0" err="1"/>
              <a:t>bermaharajalela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meruntuhkan</a:t>
            </a:r>
            <a:r>
              <a:rPr lang="en-MY" dirty="0" smtClean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sekitar</a:t>
            </a:r>
            <a:r>
              <a:rPr lang="en-MY" dirty="0"/>
              <a:t> </a:t>
            </a:r>
            <a:r>
              <a:rPr lang="en-MY" dirty="0" err="1"/>
              <a:t>sesuka</a:t>
            </a:r>
            <a:r>
              <a:rPr lang="en-MY" dirty="0"/>
              <a:t> </a:t>
            </a:r>
            <a:r>
              <a:rPr lang="en-MY" dirty="0" err="1" smtClean="0"/>
              <a:t>hatinya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berterusan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zaman </a:t>
            </a:r>
            <a:r>
              <a:rPr lang="en-MY" dirty="0" err="1" smtClean="0"/>
              <a:t>Revolusi</a:t>
            </a:r>
            <a:r>
              <a:rPr lang="en-MY" dirty="0" smtClean="0"/>
              <a:t> </a:t>
            </a:r>
            <a:r>
              <a:rPr lang="en-MY" dirty="0" err="1" smtClean="0"/>
              <a:t>Industri</a:t>
            </a:r>
            <a:r>
              <a:rPr lang="en-MY" dirty="0" smtClean="0"/>
              <a:t> </a:t>
            </a:r>
            <a:r>
              <a:rPr lang="en-MY" dirty="0" err="1" smtClean="0"/>
              <a:t>Keempat</a:t>
            </a:r>
            <a:r>
              <a:rPr lang="en-MY" dirty="0" smtClean="0"/>
              <a:t>. </a:t>
            </a:r>
            <a:r>
              <a:rPr lang="en-MY" dirty="0" err="1" smtClean="0"/>
              <a:t>Kekhuatiran</a:t>
            </a:r>
            <a:r>
              <a:rPr lang="en-MY" dirty="0" smtClean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memuncak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gagal</a:t>
            </a:r>
            <a:r>
              <a:rPr lang="en-MY" dirty="0"/>
              <a:t> </a:t>
            </a:r>
            <a:r>
              <a:rPr lang="en-MY" dirty="0" err="1"/>
              <a:t>menginsankan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,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pula </a:t>
            </a:r>
            <a:r>
              <a:rPr lang="en-MY" dirty="0" err="1"/>
              <a:t>di”tukar”kan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seolah-olah</a:t>
            </a:r>
            <a:r>
              <a:rPr lang="en-MY" dirty="0"/>
              <a:t> </a:t>
            </a:r>
            <a:r>
              <a:rPr lang="en-MY" dirty="0" err="1"/>
              <a:t>jentera</a:t>
            </a:r>
            <a:r>
              <a:rPr lang="en-MY" dirty="0"/>
              <a:t> </a:t>
            </a:r>
            <a:r>
              <a:rPr lang="en-MY" dirty="0" err="1"/>
              <a:t>berautomasi</a:t>
            </a:r>
            <a:r>
              <a:rPr lang="en-MY" dirty="0"/>
              <a:t>!</a:t>
            </a:r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5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885" y="2994578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10</a:t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Pemikiran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Sains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</a:t>
            </a:r>
            <a:endParaRPr lang="en-MY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24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5742" y="373702"/>
            <a:ext cx="10972800" cy="751074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err="1" smtClean="0"/>
              <a:t>Etika</a:t>
            </a:r>
            <a:r>
              <a:rPr lang="en-US" sz="4400" dirty="0" smtClean="0"/>
              <a:t> &amp; </a:t>
            </a:r>
            <a:r>
              <a:rPr lang="en-US" sz="4400" dirty="0" err="1" smtClean="0"/>
              <a:t>Nilai</a:t>
            </a:r>
            <a:endParaRPr lang="en-US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5742" y="1070388"/>
            <a:ext cx="10972800" cy="5266480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prinsip-prinsip</a:t>
            </a:r>
            <a:r>
              <a:rPr lang="en-US" sz="3600" dirty="0" smtClean="0"/>
              <a:t> moral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akhlak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pegangan</a:t>
            </a:r>
            <a:r>
              <a:rPr lang="en-US" sz="3600" dirty="0" smtClean="0"/>
              <a:t> </a:t>
            </a:r>
            <a:r>
              <a:rPr lang="en-US" sz="3600" dirty="0" err="1" smtClean="0"/>
              <a:t>sesetengah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r>
              <a:rPr lang="en-US" sz="3600" dirty="0" smtClean="0"/>
              <a:t>.</a:t>
            </a:r>
          </a:p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darjat</a:t>
            </a:r>
            <a:r>
              <a:rPr lang="en-US" sz="3600" dirty="0" smtClean="0"/>
              <a:t>, </a:t>
            </a:r>
            <a:r>
              <a:rPr lang="en-US" sz="3600" dirty="0" err="1" smtClean="0"/>
              <a:t>kualiti</a:t>
            </a:r>
            <a:r>
              <a:rPr lang="en-US" sz="3600" dirty="0" smtClean="0"/>
              <a:t>, </a:t>
            </a:r>
            <a:r>
              <a:rPr lang="en-US" sz="3600" dirty="0" err="1" smtClean="0"/>
              <a:t>mutu</a:t>
            </a:r>
            <a:r>
              <a:rPr lang="en-US" sz="3600" dirty="0" smtClean="0"/>
              <a:t>, </a:t>
            </a:r>
            <a:r>
              <a:rPr lang="en-US" sz="3600" dirty="0" err="1" smtClean="0"/>
              <a:t>taraf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ketinggian</a:t>
            </a:r>
            <a:r>
              <a:rPr lang="en-US" sz="3600" dirty="0" smtClean="0"/>
              <a:t>.</a:t>
            </a:r>
          </a:p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Islam </a:t>
            </a:r>
            <a:r>
              <a:rPr lang="en-US" sz="3600" dirty="0" err="1" smtClean="0"/>
              <a:t>berkait</a:t>
            </a:r>
            <a:r>
              <a:rPr lang="en-US" sz="3600" dirty="0" smtClean="0"/>
              <a:t> </a:t>
            </a:r>
            <a:r>
              <a:rPr lang="en-US" sz="3600" dirty="0" err="1" smtClean="0"/>
              <a:t>rapat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persoalan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buruk</a:t>
            </a:r>
            <a:r>
              <a:rPr lang="en-US" sz="3600" dirty="0" smtClean="0"/>
              <a:t>, </a:t>
            </a:r>
            <a:r>
              <a:rPr lang="en-US" sz="3600" dirty="0" err="1" smtClean="0"/>
              <a:t>manakala</a:t>
            </a:r>
            <a:r>
              <a:rPr lang="en-US" sz="3600" dirty="0" smtClean="0"/>
              <a:t> </a:t>
            </a:r>
            <a:r>
              <a:rPr lang="en-US" sz="3600" dirty="0" err="1" smtClean="0"/>
              <a:t>kriteria</a:t>
            </a:r>
            <a:r>
              <a:rPr lang="en-US" sz="3600" dirty="0" smtClean="0"/>
              <a:t> </a:t>
            </a:r>
            <a:r>
              <a:rPr lang="en-US" sz="3600" dirty="0" err="1" smtClean="0"/>
              <a:t>penentuan</a:t>
            </a:r>
            <a:r>
              <a:rPr lang="en-US" sz="3600" dirty="0" smtClean="0"/>
              <a:t> </a:t>
            </a:r>
            <a:r>
              <a:rPr lang="en-US" sz="3600" dirty="0" err="1" smtClean="0"/>
              <a:t>serta</a:t>
            </a:r>
            <a:r>
              <a:rPr lang="en-US" sz="3600" dirty="0" smtClean="0"/>
              <a:t> motif </a:t>
            </a:r>
            <a:r>
              <a:rPr lang="en-US" sz="3600" dirty="0" err="1" smtClean="0"/>
              <a:t>sesuatu</a:t>
            </a:r>
            <a:r>
              <a:rPr lang="en-US" sz="3600" dirty="0" smtClean="0"/>
              <a:t> </a:t>
            </a:r>
            <a:r>
              <a:rPr lang="en-US" sz="3600" dirty="0" err="1" smtClean="0"/>
              <a:t>perkara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berlandaskan</a:t>
            </a:r>
            <a:r>
              <a:rPr lang="en-US" sz="3600" dirty="0" smtClean="0"/>
              <a:t> </a:t>
            </a:r>
            <a:r>
              <a:rPr lang="en-US" sz="3600" dirty="0" err="1" smtClean="0"/>
              <a:t>petunjuk</a:t>
            </a:r>
            <a:r>
              <a:rPr lang="en-US" sz="3600" dirty="0" smtClean="0"/>
              <a:t> al-Quran </a:t>
            </a:r>
            <a:r>
              <a:rPr lang="en-US" sz="3600" dirty="0" err="1" smtClean="0"/>
              <a:t>dan</a:t>
            </a:r>
            <a:r>
              <a:rPr lang="en-US" sz="3600" dirty="0" smtClean="0"/>
              <a:t> Sunnah.</a:t>
            </a:r>
          </a:p>
        </p:txBody>
      </p:sp>
    </p:spTree>
    <p:extLst>
      <p:ext uri="{BB962C8B-B14F-4D97-AF65-F5344CB8AC3E}">
        <p14:creationId xmlns:p14="http://schemas.microsoft.com/office/powerpoint/2010/main" val="3353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1" y="0"/>
            <a:ext cx="10972800" cy="1143000"/>
          </a:xfrm>
        </p:spPr>
        <p:txBody>
          <a:bodyPr/>
          <a:lstStyle/>
          <a:p>
            <a:pPr algn="r" eaLnBrk="1" hangingPunct="1"/>
            <a:r>
              <a:rPr lang="en-US" dirty="0" err="1" smtClean="0"/>
              <a:t>Sambungan</a:t>
            </a:r>
            <a:r>
              <a:rPr lang="en-US" dirty="0" smtClean="0"/>
              <a:t>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2515" y="1053296"/>
            <a:ext cx="11655707" cy="5393803"/>
          </a:xfrm>
        </p:spPr>
        <p:txBody>
          <a:bodyPr/>
          <a:lstStyle/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Islam – </a:t>
            </a:r>
            <a:r>
              <a:rPr lang="en-US" dirty="0" err="1"/>
              <a:t>bermatlamat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khalifah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keredhaan</a:t>
            </a:r>
            <a:r>
              <a:rPr lang="en-US" dirty="0"/>
              <a:t> Allah</a:t>
            </a:r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dapatan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kesan</a:t>
            </a: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menunjuk-nunjuk</a:t>
            </a:r>
            <a:r>
              <a:rPr lang="en-US" dirty="0"/>
              <a:t>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meninggi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ketahap</a:t>
            </a:r>
            <a:r>
              <a:rPr lang="en-US" dirty="0"/>
              <a:t> </a:t>
            </a:r>
            <a:r>
              <a:rPr lang="en-US" dirty="0" err="1"/>
              <a:t>menafikan</a:t>
            </a:r>
            <a:r>
              <a:rPr lang="en-US" dirty="0"/>
              <a:t> </a:t>
            </a:r>
            <a:r>
              <a:rPr lang="en-US" dirty="0" err="1"/>
              <a:t>kewujudan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1372" y="-10732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Etika</a:t>
            </a:r>
            <a:r>
              <a:rPr lang="en-US" dirty="0" smtClean="0"/>
              <a:t> &amp;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teknologi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35429" y="823872"/>
            <a:ext cx="11248572" cy="5064185"/>
          </a:xfrm>
        </p:spPr>
        <p:txBody>
          <a:bodyPr>
            <a:normAutofit/>
          </a:bodyPr>
          <a:lstStyle/>
          <a:p>
            <a:pPr algn="just" rtl="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mengambil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kemaslahatan</a:t>
            </a:r>
            <a:r>
              <a:rPr lang="en-US" sz="3600" b="1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mengambil</a:t>
            </a:r>
            <a:r>
              <a:rPr lang="en-US" sz="3600" dirty="0" smtClean="0"/>
              <a:t> </a:t>
            </a:r>
            <a:r>
              <a:rPr lang="en-US" sz="3600" dirty="0" err="1" smtClean="0"/>
              <a:t>kira</a:t>
            </a:r>
            <a:r>
              <a:rPr lang="en-US" sz="3600" dirty="0" smtClean="0"/>
              <a:t> </a:t>
            </a:r>
            <a:r>
              <a:rPr lang="en-US" sz="3600" dirty="0" err="1" smtClean="0"/>
              <a:t>tahapnya</a:t>
            </a:r>
            <a:r>
              <a:rPr lang="en-US" sz="3600" dirty="0" smtClean="0"/>
              <a:t> </a:t>
            </a:r>
            <a:r>
              <a:rPr lang="en-US" sz="3600" dirty="0" err="1" smtClean="0"/>
              <a:t>sama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dharuriyyat</a:t>
            </a:r>
            <a:r>
              <a:rPr lang="en-US" sz="3600" dirty="0" smtClean="0"/>
              <a:t>, </a:t>
            </a:r>
            <a:r>
              <a:rPr lang="en-US" sz="3600" dirty="0" err="1" smtClean="0"/>
              <a:t>hajjiyyat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tahsiniyyat</a:t>
            </a:r>
            <a:r>
              <a:rPr lang="en-US" sz="3600" dirty="0" smtClean="0"/>
              <a:t>.</a:t>
            </a:r>
          </a:p>
          <a:p>
            <a:pPr algn="just" rtl="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mendahulukan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kepentingan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ummah</a:t>
            </a:r>
            <a:r>
              <a:rPr lang="en-US" sz="3600" b="1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r>
              <a:rPr lang="en-US" sz="3600" dirty="0" smtClean="0"/>
              <a:t>,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masa </a:t>
            </a:r>
            <a:r>
              <a:rPr lang="en-US" sz="3600" dirty="0" err="1" smtClean="0"/>
              <a:t>depan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</a:t>
            </a:r>
            <a:r>
              <a:rPr lang="en-US" sz="3600" dirty="0" err="1" smtClean="0"/>
              <a:t>semasa</a:t>
            </a:r>
            <a:r>
              <a:rPr lang="en-US" sz="3600" dirty="0" smtClean="0"/>
              <a:t> yang </a:t>
            </a:r>
            <a:r>
              <a:rPr lang="en-US" sz="3600" dirty="0" err="1" smtClean="0"/>
              <a:t>kurang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.</a:t>
            </a:r>
          </a:p>
          <a:p>
            <a:pPr algn="just" rtl="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mengutamakan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kualiti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kajian</a:t>
            </a:r>
            <a:r>
              <a:rPr lang="en-US" sz="3600" dirty="0" smtClean="0"/>
              <a:t>, </a:t>
            </a:r>
            <a:r>
              <a:rPr lang="en-US" sz="3600" dirty="0" err="1" smtClean="0"/>
              <a:t>manfaat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faedah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berpanjangan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sebaliknya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9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95" y="152400"/>
            <a:ext cx="1185247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dirty="0" err="1"/>
              <a:t>Panduan</a:t>
            </a:r>
            <a:r>
              <a:rPr lang="en-US" sz="3800" b="1" dirty="0"/>
              <a:t> </a:t>
            </a:r>
            <a:r>
              <a:rPr lang="en-US" sz="3800" b="1" dirty="0" err="1"/>
              <a:t>Etika</a:t>
            </a:r>
            <a:r>
              <a:rPr lang="en-US" sz="3800" b="1" dirty="0"/>
              <a:t> </a:t>
            </a:r>
            <a:r>
              <a:rPr lang="en-US" sz="3800" b="1" dirty="0" smtClean="0"/>
              <a:t>&amp; </a:t>
            </a:r>
            <a:r>
              <a:rPr lang="en-US" sz="3800" b="1" dirty="0" err="1" smtClean="0"/>
              <a:t>Nilai</a:t>
            </a:r>
            <a:r>
              <a:rPr lang="en-US" sz="3800" b="1" dirty="0" smtClean="0"/>
              <a:t> Islam 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 smtClean="0"/>
              <a:t>Dalam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Pemikiran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Sains</a:t>
            </a:r>
            <a:r>
              <a:rPr lang="en-US" sz="3800" b="1" dirty="0" smtClean="0"/>
              <a:t> &amp; </a:t>
            </a:r>
            <a:r>
              <a:rPr lang="en-US" sz="3800" b="1" dirty="0" err="1" smtClean="0"/>
              <a:t>Teknologi</a:t>
            </a:r>
            <a:endParaRPr lang="en-US" sz="3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5195" y="1295401"/>
            <a:ext cx="11852476" cy="5018314"/>
          </a:xfrm>
        </p:spPr>
        <p:txBody>
          <a:bodyPr>
            <a:normAutofit/>
          </a:bodyPr>
          <a:lstStyle/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Tidak </a:t>
            </a:r>
            <a:r>
              <a:rPr lang="sv-SE" sz="3200" dirty="0"/>
              <a:t>menyalahi </a:t>
            </a:r>
            <a:r>
              <a:rPr lang="sv-SE" sz="3200" dirty="0" smtClean="0"/>
              <a:t>prinsip al-Quran </a:t>
            </a:r>
            <a:r>
              <a:rPr lang="sv-SE" sz="3200" dirty="0"/>
              <a:t>dan Sunnah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Tidak </a:t>
            </a:r>
            <a:r>
              <a:rPr lang="sv-SE" sz="3200" dirty="0"/>
              <a:t>menyalahi ijmak ulamak</a:t>
            </a:r>
            <a:endParaRPr lang="fi-FI" sz="3200" dirty="0"/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i-FI" sz="3200" dirty="0" smtClean="0"/>
              <a:t>Tidak </a:t>
            </a:r>
            <a:r>
              <a:rPr lang="fi-FI" sz="3200" dirty="0"/>
              <a:t>menyalahi norma kemanusiaan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i-FI" sz="3200" dirty="0" smtClean="0"/>
              <a:t>Bertujuan </a:t>
            </a:r>
            <a:r>
              <a:rPr lang="fi-FI" sz="3200" dirty="0"/>
              <a:t>untuk mencari keredhaan Allah</a:t>
            </a:r>
            <a:endParaRPr lang="sv-SE" sz="3200" dirty="0"/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</a:t>
            </a:r>
            <a:r>
              <a:rPr lang="sv-SE" sz="3200" dirty="0"/>
              <a:t>dengan penuh kesungguhan dan ketelitian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</a:t>
            </a:r>
            <a:r>
              <a:rPr lang="sv-SE" sz="3200" dirty="0"/>
              <a:t>penuh kejujuran dan amanah terhadap ilmu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dengan tidak </a:t>
            </a:r>
            <a:r>
              <a:rPr lang="sv-SE" sz="3200" dirty="0"/>
              <a:t>memesongkan aqidah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58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52646"/>
              </p:ext>
            </p:extLst>
          </p:nvPr>
        </p:nvGraphicFramePr>
        <p:xfrm>
          <a:off x="1088136" y="304800"/>
          <a:ext cx="9729091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4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9741"/>
            <a:ext cx="10972800" cy="1143000"/>
          </a:xfrm>
        </p:spPr>
        <p:txBody>
          <a:bodyPr/>
          <a:lstStyle/>
          <a:p>
            <a:pPr algn="ctr" eaLnBrk="1" hangingPunct="1"/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Sains</a:t>
            </a:r>
            <a:r>
              <a:rPr lang="en-US" b="1" dirty="0" smtClean="0"/>
              <a:t> &amp;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Moden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76894"/>
            <a:ext cx="10972800" cy="5872348"/>
          </a:xfrm>
        </p:spPr>
        <p:txBody>
          <a:bodyPr>
            <a:normAutofit/>
          </a:bodyPr>
          <a:lstStyle/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sains</a:t>
            </a:r>
            <a:r>
              <a:rPr lang="en-US" sz="3200" dirty="0" smtClean="0"/>
              <a:t> </a:t>
            </a:r>
            <a:r>
              <a:rPr lang="en-US" sz="3200" dirty="0" err="1" smtClean="0"/>
              <a:t>moden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bebas</a:t>
            </a:r>
            <a:r>
              <a:rPr lang="en-US" sz="3200" dirty="0" smtClean="0"/>
              <a:t> </a:t>
            </a:r>
            <a:r>
              <a:rPr lang="en-US" sz="3200" dirty="0" err="1" smtClean="0"/>
              <a:t>daripada</a:t>
            </a:r>
            <a:r>
              <a:rPr lang="en-US" sz="3200" dirty="0" smtClean="0"/>
              <a:t> </a:t>
            </a:r>
            <a:r>
              <a:rPr lang="en-US" sz="3200" dirty="0" err="1" smtClean="0"/>
              <a:t>sebarang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berpaksikan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.</a:t>
            </a:r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200" dirty="0" err="1" smtClean="0"/>
              <a:t>Kesannya</a:t>
            </a:r>
            <a:r>
              <a:rPr lang="en-US" sz="3200" dirty="0" smtClean="0"/>
              <a:t> </a:t>
            </a:r>
            <a:r>
              <a:rPr lang="en-US" sz="3200" dirty="0" err="1" smtClean="0"/>
              <a:t>penyalahgunaan</a:t>
            </a:r>
            <a:r>
              <a:rPr lang="en-US" sz="3200" dirty="0" smtClean="0"/>
              <a:t> </a:t>
            </a:r>
            <a:r>
              <a:rPr lang="en-US" sz="3200" dirty="0" err="1" smtClean="0"/>
              <a:t>prinsip</a:t>
            </a:r>
            <a:r>
              <a:rPr lang="en-US" sz="3200" dirty="0" smtClean="0"/>
              <a:t>, proses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 </a:t>
            </a:r>
            <a:r>
              <a:rPr lang="en-US" sz="3200" dirty="0" err="1" smtClean="0"/>
              <a:t>penciptaan</a:t>
            </a:r>
            <a:r>
              <a:rPr lang="en-US" sz="3200" dirty="0"/>
              <a:t>.</a:t>
            </a:r>
            <a:endParaRPr lang="en-US" sz="3200" dirty="0" smtClean="0"/>
          </a:p>
          <a:p>
            <a:pPr algn="just" rtl="0">
              <a:buClr>
                <a:schemeClr val="tx1"/>
              </a:buClr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Muraice</a:t>
            </a:r>
            <a:r>
              <a:rPr lang="en-US" sz="3200" dirty="0" smtClean="0"/>
              <a:t> </a:t>
            </a:r>
            <a:r>
              <a:rPr lang="en-US" sz="3200" dirty="0" err="1" smtClean="0"/>
              <a:t>Bucaille</a:t>
            </a:r>
            <a:r>
              <a:rPr lang="en-US" sz="3200" dirty="0" smtClean="0"/>
              <a:t>: </a:t>
            </a:r>
            <a:r>
              <a:rPr lang="en-US" sz="3200" i="1" dirty="0" smtClean="0"/>
              <a:t>“</a:t>
            </a:r>
            <a:r>
              <a:rPr lang="en-US" sz="3200" i="1" dirty="0" err="1" smtClean="0"/>
              <a:t>Golongan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terbesar</a:t>
            </a:r>
            <a:r>
              <a:rPr lang="en-US" sz="3200" i="1" dirty="0" smtClean="0"/>
              <a:t> di </a:t>
            </a:r>
            <a:r>
              <a:rPr lang="en-US" sz="3200" i="1" dirty="0" err="1" smtClean="0"/>
              <a:t>kalangan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ahli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sains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hari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ini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diikat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oleh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teori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materialisme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memandang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ringan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atau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tidak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memperdulikan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persoalan</a:t>
            </a:r>
            <a:r>
              <a:rPr lang="en-US" sz="3200" i="1" dirty="0" smtClean="0"/>
              <a:t> agama yang mana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selalu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menganggap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bahawa</a:t>
            </a:r>
            <a:r>
              <a:rPr lang="en-US" sz="3200" i="1" dirty="0" smtClean="0"/>
              <a:t> agama </a:t>
            </a:r>
            <a:r>
              <a:rPr lang="en-US" sz="3200" i="1" dirty="0" err="1" smtClean="0"/>
              <a:t>itu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didirikan</a:t>
            </a:r>
            <a:r>
              <a:rPr lang="en-US" sz="3200" i="1" dirty="0" smtClean="0"/>
              <a:t> di </a:t>
            </a:r>
            <a:r>
              <a:rPr lang="en-US" sz="3200" i="1" dirty="0" err="1" smtClean="0"/>
              <a:t>atas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lagenda</a:t>
            </a:r>
            <a:r>
              <a:rPr lang="en-US" sz="3200" i="1" dirty="0" smtClean="0"/>
              <a:t>”.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339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7" y="232229"/>
            <a:ext cx="10131425" cy="1456267"/>
          </a:xfrm>
        </p:spPr>
        <p:txBody>
          <a:bodyPr/>
          <a:lstStyle/>
          <a:p>
            <a:r>
              <a:rPr lang="en-MY" dirty="0" err="1" smtClean="0"/>
              <a:t>Kepentingan</a:t>
            </a:r>
            <a:r>
              <a:rPr lang="en-MY" dirty="0" smtClean="0"/>
              <a:t> </a:t>
            </a:r>
            <a:r>
              <a:rPr lang="en-MY" dirty="0" err="1" smtClean="0"/>
              <a:t>Etika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</a:t>
            </a:r>
            <a:br>
              <a:rPr lang="en-MY" dirty="0" smtClean="0"/>
            </a:b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79418"/>
            <a:ext cx="11321143" cy="460762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MY" sz="3600" dirty="0" err="1"/>
              <a:t>Etika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nilai</a:t>
            </a:r>
            <a:r>
              <a:rPr lang="en-MY" sz="3600" dirty="0"/>
              <a:t> </a:t>
            </a:r>
            <a:r>
              <a:rPr lang="en-MY" sz="3600" dirty="0" err="1"/>
              <a:t>merupakan</a:t>
            </a:r>
            <a:r>
              <a:rPr lang="en-MY" sz="3600" dirty="0"/>
              <a:t> </a:t>
            </a:r>
            <a:r>
              <a:rPr lang="en-MY" sz="3600" dirty="0" err="1"/>
              <a:t>bidang</a:t>
            </a:r>
            <a:r>
              <a:rPr lang="en-MY" sz="3600" dirty="0"/>
              <a:t> </a:t>
            </a:r>
            <a:r>
              <a:rPr lang="en-MY" sz="3600" dirty="0" err="1"/>
              <a:t>falsafah</a:t>
            </a:r>
            <a:r>
              <a:rPr lang="en-MY" sz="3600" dirty="0"/>
              <a:t> yang </a:t>
            </a:r>
            <a:r>
              <a:rPr lang="en-MY" sz="3600" dirty="0" err="1"/>
              <a:t>membicarakan</a:t>
            </a:r>
            <a:r>
              <a:rPr lang="en-MY" sz="3600" dirty="0"/>
              <a:t> </a:t>
            </a:r>
            <a:r>
              <a:rPr lang="en-MY" sz="3600" dirty="0" err="1"/>
              <a:t>tentang</a:t>
            </a:r>
            <a:r>
              <a:rPr lang="en-MY" sz="3600" dirty="0"/>
              <a:t> </a:t>
            </a:r>
            <a:r>
              <a:rPr lang="en-MY" sz="3600" dirty="0" err="1"/>
              <a:t>tingkah</a:t>
            </a:r>
            <a:r>
              <a:rPr lang="en-MY" sz="3600" dirty="0"/>
              <a:t> </a:t>
            </a:r>
            <a:r>
              <a:rPr lang="en-MY" sz="3600" dirty="0" err="1"/>
              <a:t>laku</a:t>
            </a:r>
            <a:r>
              <a:rPr lang="en-MY" sz="3600" dirty="0"/>
              <a:t> </a:t>
            </a:r>
            <a:r>
              <a:rPr lang="en-MY" sz="3600" dirty="0" err="1"/>
              <a:t>manusia</a:t>
            </a:r>
            <a:r>
              <a:rPr lang="en-MY" sz="3600" dirty="0"/>
              <a:t> </a:t>
            </a:r>
            <a:r>
              <a:rPr lang="en-MY" sz="3600" dirty="0" err="1"/>
              <a:t>dari</a:t>
            </a:r>
            <a:r>
              <a:rPr lang="en-MY" sz="3600" dirty="0"/>
              <a:t> </a:t>
            </a:r>
            <a:r>
              <a:rPr lang="en-MY" sz="3600" dirty="0" err="1"/>
              <a:t>aspek</a:t>
            </a:r>
            <a:r>
              <a:rPr lang="en-MY" sz="3600" dirty="0"/>
              <a:t> </a:t>
            </a:r>
            <a:r>
              <a:rPr lang="en-MY" sz="3600" dirty="0" err="1"/>
              <a:t>lahiriah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 smtClean="0"/>
              <a:t>batiniah</a:t>
            </a:r>
            <a:r>
              <a:rPr lang="en-MY" sz="3600" dirty="0" smtClean="0"/>
              <a:t> </a:t>
            </a:r>
            <a:r>
              <a:rPr lang="en-MY" sz="3600" dirty="0" err="1"/>
              <a:t>serta</a:t>
            </a:r>
            <a:r>
              <a:rPr lang="en-MY" sz="3600" dirty="0"/>
              <a:t> </a:t>
            </a:r>
            <a:r>
              <a:rPr lang="en-MY" sz="3600" dirty="0" err="1"/>
              <a:t>soal</a:t>
            </a:r>
            <a:r>
              <a:rPr lang="en-MY" sz="3600" dirty="0"/>
              <a:t> </a:t>
            </a:r>
            <a:r>
              <a:rPr lang="en-MY" sz="3600" dirty="0" err="1"/>
              <a:t>kebaikan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keburukan</a:t>
            </a:r>
            <a:r>
              <a:rPr lang="en-MY" sz="3600" dirty="0"/>
              <a:t>.</a:t>
            </a:r>
          </a:p>
          <a:p>
            <a:pPr algn="l" rtl="0"/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akan</a:t>
            </a:r>
            <a:r>
              <a:rPr lang="en-MY" sz="3600" dirty="0" smtClean="0"/>
              <a:t> </a:t>
            </a:r>
            <a:r>
              <a:rPr lang="en-MY" sz="3600" dirty="0" err="1" smtClean="0"/>
              <a:t>mensejajarkan</a:t>
            </a:r>
            <a:r>
              <a:rPr lang="en-MY" sz="3600" dirty="0" smtClean="0"/>
              <a:t> </a:t>
            </a:r>
            <a:r>
              <a:rPr lang="en-MY" sz="3600" dirty="0" err="1" smtClean="0"/>
              <a:t>pemikiran</a:t>
            </a:r>
            <a:r>
              <a:rPr lang="en-MY" sz="3600" dirty="0" smtClean="0"/>
              <a:t> </a:t>
            </a:r>
            <a:r>
              <a:rPr lang="en-MY" sz="3600" dirty="0" err="1" smtClean="0"/>
              <a:t>sains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teknologi</a:t>
            </a:r>
            <a:r>
              <a:rPr lang="en-MY" sz="3600" dirty="0" smtClean="0"/>
              <a:t> </a:t>
            </a:r>
            <a:r>
              <a:rPr lang="en-MY" sz="3600" dirty="0" err="1" smtClean="0"/>
              <a:t>bersesuaian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hukum</a:t>
            </a:r>
            <a:r>
              <a:rPr lang="en-MY" sz="3600" dirty="0" smtClean="0"/>
              <a:t>,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sejagat</a:t>
            </a:r>
            <a:r>
              <a:rPr lang="en-MY" sz="3600" dirty="0" smtClean="0"/>
              <a:t>.</a:t>
            </a:r>
          </a:p>
          <a:p>
            <a:pPr algn="l" rtl="0"/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akan</a:t>
            </a:r>
            <a:r>
              <a:rPr lang="en-MY" sz="3600" dirty="0" smtClean="0"/>
              <a:t> </a:t>
            </a:r>
            <a:r>
              <a:rPr lang="en-MY" sz="3600" dirty="0" err="1" smtClean="0"/>
              <a:t>mencorakkan</a:t>
            </a:r>
            <a:r>
              <a:rPr lang="en-MY" sz="3600" dirty="0" smtClean="0"/>
              <a:t> </a:t>
            </a:r>
            <a:r>
              <a:rPr lang="en-MY" sz="3600" dirty="0" err="1" smtClean="0"/>
              <a:t>segala</a:t>
            </a:r>
            <a:r>
              <a:rPr lang="en-MY" sz="3600" dirty="0" smtClean="0"/>
              <a:t> </a:t>
            </a:r>
            <a:r>
              <a:rPr lang="en-MY" sz="3600" dirty="0" err="1" smtClean="0"/>
              <a:t>aktiviti</a:t>
            </a:r>
            <a:r>
              <a:rPr lang="en-MY" sz="3600" dirty="0" smtClean="0"/>
              <a:t> </a:t>
            </a:r>
            <a:r>
              <a:rPr lang="en-MY" sz="3600" dirty="0" err="1" smtClean="0"/>
              <a:t>sains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teknologi</a:t>
            </a:r>
            <a:r>
              <a:rPr lang="en-MY" sz="3600" dirty="0" smtClean="0"/>
              <a:t> </a:t>
            </a:r>
            <a:r>
              <a:rPr lang="en-MY" sz="3600" dirty="0" err="1" smtClean="0"/>
              <a:t>selaras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pegangan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kepercayaan</a:t>
            </a:r>
            <a:r>
              <a:rPr lang="en-MY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9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6" y="135028"/>
            <a:ext cx="10131425" cy="1456267"/>
          </a:xfrm>
        </p:spPr>
        <p:txBody>
          <a:bodyPr/>
          <a:lstStyle/>
          <a:p>
            <a:pPr rtl="0"/>
            <a:r>
              <a:rPr lang="en-MY" b="1" dirty="0" err="1" smtClean="0"/>
              <a:t>Kesan</a:t>
            </a:r>
            <a:r>
              <a:rPr lang="en-MY" b="1" dirty="0" smtClean="0"/>
              <a:t> </a:t>
            </a:r>
            <a:r>
              <a:rPr lang="en-MY" b="1" dirty="0" err="1" smtClean="0"/>
              <a:t>Pengabaian</a:t>
            </a:r>
            <a:r>
              <a:rPr lang="en-MY" b="1" dirty="0" smtClean="0"/>
              <a:t> </a:t>
            </a:r>
            <a:r>
              <a:rPr lang="en-MY" b="1" dirty="0" err="1" smtClean="0"/>
              <a:t>Etika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Nilai</a:t>
            </a:r>
            <a:r>
              <a:rPr lang="en-MY" b="1" dirty="0" smtClean="0"/>
              <a:t> </a:t>
            </a:r>
            <a:br>
              <a:rPr lang="en-MY" b="1" dirty="0" smtClean="0"/>
            </a:br>
            <a:r>
              <a:rPr lang="en-MY" b="1" dirty="0" err="1" smtClean="0"/>
              <a:t>Dalam</a:t>
            </a:r>
            <a:r>
              <a:rPr lang="en-MY" b="1" dirty="0" smtClean="0"/>
              <a:t> </a:t>
            </a:r>
            <a:r>
              <a:rPr lang="en-MY" b="1" dirty="0" err="1" smtClean="0"/>
              <a:t>Sains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Teknologi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591295"/>
            <a:ext cx="11205029" cy="4655126"/>
          </a:xfrm>
        </p:spPr>
        <p:txBody>
          <a:bodyPr/>
          <a:lstStyle/>
          <a:p>
            <a:pPr marL="742950" indent="-742950" algn="l" rtl="0">
              <a:buFont typeface="+mj-lt"/>
              <a:buAutoNum type="arabicParenR"/>
            </a:pPr>
            <a:r>
              <a:rPr lang="en-MY" sz="4400" b="1" dirty="0" err="1" smtClean="0"/>
              <a:t>Kemusnahan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alam</a:t>
            </a:r>
            <a:r>
              <a:rPr lang="en-MY" sz="4400" b="1" dirty="0" smtClean="0"/>
              <a:t> </a:t>
            </a:r>
            <a:r>
              <a:rPr lang="en-MY" sz="4400" dirty="0" err="1" smtClean="0"/>
              <a:t>akibat</a:t>
            </a:r>
            <a:r>
              <a:rPr lang="en-MY" sz="4400" dirty="0" smtClean="0"/>
              <a:t> </a:t>
            </a:r>
            <a:r>
              <a:rPr lang="en-MY" sz="4400" dirty="0" err="1" smtClean="0"/>
              <a:t>manusia</a:t>
            </a:r>
            <a:r>
              <a:rPr lang="en-MY" sz="4400" dirty="0" smtClean="0"/>
              <a:t> </a:t>
            </a:r>
            <a:r>
              <a:rPr lang="en-MY" sz="4400" dirty="0" err="1" smtClean="0"/>
              <a:t>lupa</a:t>
            </a:r>
            <a:r>
              <a:rPr lang="en-MY" sz="4400" dirty="0" smtClean="0"/>
              <a:t> </a:t>
            </a:r>
            <a:r>
              <a:rPr lang="en-MY" sz="4400" dirty="0" err="1" smtClean="0"/>
              <a:t>diri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</a:t>
            </a:r>
            <a:r>
              <a:rPr lang="en-MY" sz="4400" dirty="0" err="1" smtClean="0"/>
              <a:t>tanggungjawab</a:t>
            </a:r>
            <a:r>
              <a:rPr lang="en-MY" sz="4400" dirty="0" smtClean="0"/>
              <a:t> </a:t>
            </a:r>
            <a:r>
              <a:rPr lang="en-MY" sz="4400" dirty="0" err="1" smtClean="0"/>
              <a:t>sebagai</a:t>
            </a:r>
            <a:r>
              <a:rPr lang="en-MY" sz="4400" dirty="0" smtClean="0"/>
              <a:t> </a:t>
            </a:r>
            <a:r>
              <a:rPr lang="en-MY" sz="4400" dirty="0" err="1" smtClean="0"/>
              <a:t>khalifah</a:t>
            </a:r>
            <a:r>
              <a:rPr lang="en-MY" sz="4400" dirty="0" smtClean="0"/>
              <a:t> – </a:t>
            </a:r>
            <a:r>
              <a:rPr lang="en-MY" sz="4400" dirty="0" err="1" smtClean="0"/>
              <a:t>manusia</a:t>
            </a:r>
            <a:r>
              <a:rPr lang="en-MY" sz="4400" dirty="0" smtClean="0"/>
              <a:t> </a:t>
            </a:r>
            <a:r>
              <a:rPr lang="en-MY" sz="4400" dirty="0" err="1" smtClean="0"/>
              <a:t>bongkak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</a:t>
            </a:r>
            <a:r>
              <a:rPr lang="en-MY" sz="4400" dirty="0" err="1" smtClean="0"/>
              <a:t>tidak</a:t>
            </a:r>
            <a:r>
              <a:rPr lang="en-MY" sz="4400" dirty="0" smtClean="0"/>
              <a:t> </a:t>
            </a:r>
            <a:r>
              <a:rPr lang="en-MY" sz="4400" dirty="0" err="1" smtClean="0"/>
              <a:t>perlukan</a:t>
            </a:r>
            <a:r>
              <a:rPr lang="en-MY" sz="4400" dirty="0" smtClean="0"/>
              <a:t> </a:t>
            </a:r>
            <a:r>
              <a:rPr lang="en-MY" sz="4400" dirty="0" err="1" smtClean="0"/>
              <a:t>tuhan</a:t>
            </a:r>
            <a:r>
              <a:rPr lang="en-MY" sz="4400" dirty="0" smtClean="0"/>
              <a:t>.</a:t>
            </a:r>
          </a:p>
          <a:p>
            <a:pPr marL="742950" indent="-742950" algn="l" rtl="0">
              <a:buFont typeface="+mj-lt"/>
              <a:buAutoNum type="arabicParenR"/>
            </a:pPr>
            <a:r>
              <a:rPr lang="en-MY" sz="4400" b="1" dirty="0" err="1" smtClean="0"/>
              <a:t>Keruntuhan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nilai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kemanusiaan</a:t>
            </a:r>
            <a:r>
              <a:rPr lang="en-MY" sz="4400" b="1" dirty="0" smtClean="0"/>
              <a:t> </a:t>
            </a:r>
            <a:r>
              <a:rPr lang="en-MY" sz="4400" dirty="0" smtClean="0"/>
              <a:t>– </a:t>
            </a:r>
            <a:r>
              <a:rPr lang="en-MY" sz="4400" dirty="0" err="1" smtClean="0"/>
              <a:t>jenayah</a:t>
            </a:r>
            <a:r>
              <a:rPr lang="en-MY" sz="4400" dirty="0" smtClean="0"/>
              <a:t> </a:t>
            </a:r>
            <a:r>
              <a:rPr lang="en-MY" sz="4400" dirty="0" err="1" smtClean="0"/>
              <a:t>berleluasa</a:t>
            </a:r>
            <a:r>
              <a:rPr lang="en-MY" sz="4400" dirty="0" smtClean="0"/>
              <a:t> </a:t>
            </a:r>
            <a:r>
              <a:rPr lang="en-MY" sz="4400" dirty="0" err="1" smtClean="0"/>
              <a:t>dengan</a:t>
            </a:r>
            <a:r>
              <a:rPr lang="en-MY" sz="4400" dirty="0" smtClean="0"/>
              <a:t> </a:t>
            </a:r>
            <a:r>
              <a:rPr lang="en-MY" sz="4400" dirty="0" err="1" smtClean="0"/>
              <a:t>pelbagai</a:t>
            </a:r>
            <a:r>
              <a:rPr lang="en-MY" sz="4400" dirty="0" smtClean="0"/>
              <a:t> </a:t>
            </a:r>
            <a:r>
              <a:rPr lang="en-MY" sz="4400" dirty="0" err="1" smtClean="0"/>
              <a:t>peralatan</a:t>
            </a:r>
            <a:r>
              <a:rPr lang="en-MY" sz="4400" dirty="0" smtClean="0"/>
              <a:t> </a:t>
            </a:r>
            <a:r>
              <a:rPr lang="en-MY" sz="4400" dirty="0" err="1" smtClean="0"/>
              <a:t>teknologi</a:t>
            </a:r>
            <a:r>
              <a:rPr lang="en-MY" sz="4400" dirty="0" smtClean="0"/>
              <a:t> </a:t>
            </a:r>
            <a:r>
              <a:rPr lang="en-MY" sz="4400" dirty="0" err="1" smtClean="0"/>
              <a:t>dicipta</a:t>
            </a:r>
            <a:r>
              <a:rPr lang="en-MY" sz="4400" dirty="0" smtClean="0"/>
              <a:t>, </a:t>
            </a:r>
            <a:r>
              <a:rPr lang="en-MY" sz="4400" dirty="0" err="1" smtClean="0"/>
              <a:t>jenayah</a:t>
            </a:r>
            <a:r>
              <a:rPr lang="en-MY" sz="4400" dirty="0" smtClean="0"/>
              <a:t> </a:t>
            </a:r>
            <a:r>
              <a:rPr lang="en-MY" sz="4400" dirty="0" err="1" smtClean="0"/>
              <a:t>siber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lain-lain.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8243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493486"/>
            <a:ext cx="11016343" cy="6046210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smtClean="0"/>
              <a:t>&amp;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200" b="1" dirty="0" smtClean="0">
                <a:solidFill>
                  <a:srgbClr val="FFFF00"/>
                </a:solidFill>
              </a:rPr>
              <a:t>PERUBATAN</a:t>
            </a:r>
            <a:r>
              <a:rPr lang="en-US" sz="3200" dirty="0" smtClean="0"/>
              <a:t> 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/>
              <a:t>Pembedahan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kecantikan</a:t>
            </a:r>
            <a:r>
              <a:rPr lang="en-US" sz="3200" dirty="0"/>
              <a:t> – </a:t>
            </a:r>
            <a:r>
              <a:rPr lang="en-US" sz="3200" dirty="0" err="1"/>
              <a:t>pembedahan</a:t>
            </a:r>
            <a:r>
              <a:rPr lang="en-US" sz="3200" dirty="0"/>
              <a:t> </a:t>
            </a:r>
            <a:r>
              <a:rPr lang="en-US" sz="3200" dirty="0" err="1"/>
              <a:t>plastik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suntikan</a:t>
            </a:r>
            <a:r>
              <a:rPr lang="en-US" sz="3200" dirty="0"/>
              <a:t> </a:t>
            </a:r>
            <a:r>
              <a:rPr lang="en-US" sz="3200" dirty="0" err="1"/>
              <a:t>botox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kecantikan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membesarkan</a:t>
            </a:r>
            <a:r>
              <a:rPr lang="en-US" sz="3200" dirty="0"/>
              <a:t> </a:t>
            </a:r>
            <a:r>
              <a:rPr lang="en-US" sz="3200" dirty="0" err="1"/>
              <a:t>payu</a:t>
            </a:r>
            <a:r>
              <a:rPr lang="en-US" sz="3200" dirty="0"/>
              <a:t> </a:t>
            </a:r>
            <a:r>
              <a:rPr lang="en-US" sz="3200" dirty="0" err="1"/>
              <a:t>dara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 smtClean="0"/>
              <a:t>terlarang</a:t>
            </a:r>
            <a:r>
              <a:rPr lang="en-US" sz="3200" dirty="0" smtClean="0"/>
              <a:t>.</a:t>
            </a:r>
            <a:endParaRPr lang="en-US" sz="3200" dirty="0"/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/>
              <a:t>Penukaran</a:t>
            </a:r>
            <a:r>
              <a:rPr lang="en-US" sz="3200" dirty="0"/>
              <a:t> </a:t>
            </a:r>
            <a:r>
              <a:rPr lang="en-US" sz="3200" dirty="0" err="1"/>
              <a:t>jantina</a:t>
            </a:r>
            <a:r>
              <a:rPr lang="en-US" sz="3200" dirty="0"/>
              <a:t> – </a:t>
            </a:r>
            <a:r>
              <a:rPr lang="en-US" sz="3200" dirty="0" err="1"/>
              <a:t>identiti</a:t>
            </a:r>
            <a:r>
              <a:rPr lang="en-US" sz="3200" dirty="0"/>
              <a:t> </a:t>
            </a:r>
            <a:r>
              <a:rPr lang="en-US" sz="3200" dirty="0" err="1"/>
              <a:t>lelaki</a:t>
            </a:r>
            <a:r>
              <a:rPr lang="en-US" sz="3200" dirty="0"/>
              <a:t> </a:t>
            </a:r>
            <a:r>
              <a:rPr lang="en-US" sz="3200" dirty="0" err="1"/>
              <a:t>lembut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naluri</a:t>
            </a:r>
            <a:r>
              <a:rPr lang="en-US" sz="3200" dirty="0"/>
              <a:t> </a:t>
            </a:r>
            <a:r>
              <a:rPr lang="en-US" sz="3200" dirty="0" err="1" smtClean="0"/>
              <a:t>keperempuanan</a:t>
            </a:r>
            <a:r>
              <a:rPr lang="en-US" sz="3200" dirty="0" smtClean="0"/>
              <a:t>.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ubat</a:t>
            </a:r>
            <a:r>
              <a:rPr lang="en-US" sz="3200" dirty="0" smtClean="0"/>
              <a:t> / </a:t>
            </a:r>
            <a:r>
              <a:rPr lang="en-US" sz="3200" dirty="0" err="1" smtClean="0"/>
              <a:t>racun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khianat</a:t>
            </a:r>
            <a:r>
              <a:rPr lang="en-US" sz="3200" dirty="0" smtClean="0"/>
              <a:t>.</a:t>
            </a:r>
            <a:endParaRPr lang="en-US" sz="3200" dirty="0"/>
          </a:p>
          <a:p>
            <a:pPr lvl="2" algn="l" rtl="0"/>
            <a:endParaRPr lang="en-US" sz="3200" dirty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03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2052" name="Picture 4" descr="Image result for perubatan-pembunuhan ihs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7589"/>
          <a:stretch/>
        </p:blipFill>
        <p:spPr bwMode="auto">
          <a:xfrm>
            <a:off x="8449519" y="925976"/>
            <a:ext cx="3742480" cy="49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erubatan-pembunuhan ih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" y="108705"/>
            <a:ext cx="8418356" cy="67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551543"/>
            <a:ext cx="11059885" cy="5988153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BIOLOGI</a:t>
            </a:r>
            <a:r>
              <a:rPr lang="en-US" sz="3600" dirty="0" smtClean="0"/>
              <a:t>-</a:t>
            </a:r>
            <a:r>
              <a:rPr lang="en-US" sz="3600" dirty="0" err="1" smtClean="0"/>
              <a:t>pengklonan</a:t>
            </a:r>
            <a:r>
              <a:rPr lang="en-US" sz="3600" dirty="0" smtClean="0"/>
              <a:t>, </a:t>
            </a:r>
            <a:r>
              <a:rPr lang="en-US" sz="3600" dirty="0" err="1" smtClean="0"/>
              <a:t>ibu</a:t>
            </a:r>
            <a:r>
              <a:rPr lang="en-US" sz="3600" dirty="0" smtClean="0"/>
              <a:t> </a:t>
            </a:r>
            <a:r>
              <a:rPr lang="en-US" sz="3600" dirty="0" err="1" smtClean="0"/>
              <a:t>tumpang</a:t>
            </a:r>
            <a:r>
              <a:rPr lang="en-US" sz="3600" dirty="0" smtClean="0"/>
              <a:t>, </a:t>
            </a:r>
            <a:r>
              <a:rPr lang="en-US" sz="3600" dirty="0" err="1" smtClean="0"/>
              <a:t>bayi</a:t>
            </a:r>
            <a:r>
              <a:rPr lang="en-US" sz="3600" dirty="0" smtClean="0"/>
              <a:t> </a:t>
            </a:r>
            <a:r>
              <a:rPr lang="en-US" sz="3600" dirty="0" err="1" smtClean="0"/>
              <a:t>tabung</a:t>
            </a:r>
            <a:r>
              <a:rPr lang="en-US" sz="3600" dirty="0" smtClean="0"/>
              <a:t> </a:t>
            </a:r>
            <a:r>
              <a:rPr lang="en-US" sz="3600" dirty="0" err="1" smtClean="0"/>
              <a:t>uji</a:t>
            </a:r>
            <a:r>
              <a:rPr lang="en-US" sz="3600" dirty="0" smtClean="0"/>
              <a:t>;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/>
              <a:t>Pengklonan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kejuruteraan</a:t>
            </a:r>
            <a:r>
              <a:rPr lang="en-US" sz="3600" dirty="0"/>
              <a:t> </a:t>
            </a:r>
            <a:r>
              <a:rPr lang="en-US" sz="3600" dirty="0" err="1"/>
              <a:t>genetik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produktiviti</a:t>
            </a:r>
            <a:r>
              <a:rPr lang="en-US" sz="3600" dirty="0"/>
              <a:t> </a:t>
            </a:r>
            <a:r>
              <a:rPr lang="en-US" sz="3600" dirty="0" err="1"/>
              <a:t>pertanian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penternakan</a:t>
            </a:r>
            <a:r>
              <a:rPr lang="en-US" sz="3600" dirty="0"/>
              <a:t> – </a:t>
            </a:r>
            <a:r>
              <a:rPr lang="en-US" sz="3600" dirty="0" err="1"/>
              <a:t>menular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pembiakan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di </a:t>
            </a:r>
            <a:r>
              <a:rPr lang="en-US" sz="3600" dirty="0" err="1"/>
              <a:t>luar</a:t>
            </a:r>
            <a:r>
              <a:rPr lang="en-US" sz="3600" dirty="0"/>
              <a:t> </a:t>
            </a:r>
            <a:r>
              <a:rPr lang="en-US" sz="3600" dirty="0" err="1" smtClean="0"/>
              <a:t>tabii</a:t>
            </a:r>
            <a:r>
              <a:rPr lang="en-US" sz="3600" dirty="0" smtClean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sel</a:t>
            </a:r>
            <a:r>
              <a:rPr lang="en-US" sz="3600" dirty="0"/>
              <a:t> </a:t>
            </a:r>
            <a:r>
              <a:rPr lang="en-US" sz="3600" dirty="0" err="1"/>
              <a:t>binatang</a:t>
            </a:r>
            <a:endParaRPr lang="en-US" sz="3600" dirty="0"/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/>
              <a:t>Pembiakan</a:t>
            </a:r>
            <a:r>
              <a:rPr lang="en-US" sz="3600" dirty="0"/>
              <a:t> </a:t>
            </a:r>
            <a:r>
              <a:rPr lang="en-US" sz="3600" dirty="0" err="1"/>
              <a:t>baka</a:t>
            </a:r>
            <a:r>
              <a:rPr lang="en-US" sz="3600" dirty="0"/>
              <a:t> </a:t>
            </a:r>
            <a:r>
              <a:rPr lang="en-US" sz="3600" dirty="0" err="1"/>
              <a:t>bayi</a:t>
            </a:r>
            <a:r>
              <a:rPr lang="en-US" sz="3600" dirty="0"/>
              <a:t> </a:t>
            </a:r>
            <a:r>
              <a:rPr lang="en-US" sz="3600" dirty="0" err="1"/>
              <a:t>tabung</a:t>
            </a:r>
            <a:r>
              <a:rPr lang="en-US" sz="3600" dirty="0"/>
              <a:t> </a:t>
            </a:r>
            <a:r>
              <a:rPr lang="en-US" sz="3600" dirty="0" err="1"/>
              <a:t>uji</a:t>
            </a:r>
            <a:r>
              <a:rPr lang="en-US" sz="3600" dirty="0"/>
              <a:t> – </a:t>
            </a:r>
            <a:r>
              <a:rPr lang="en-US" sz="3600" dirty="0" err="1"/>
              <a:t>ada</a:t>
            </a:r>
            <a:r>
              <a:rPr lang="en-US" sz="3600" dirty="0"/>
              <a:t> yang </a:t>
            </a:r>
            <a:r>
              <a:rPr lang="en-US" sz="3600" dirty="0" err="1"/>
              <a:t>mungkin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ibu</a:t>
            </a:r>
            <a:r>
              <a:rPr lang="en-US" sz="3600" dirty="0"/>
              <a:t> </a:t>
            </a:r>
            <a:r>
              <a:rPr lang="en-US" sz="3600" dirty="0" err="1"/>
              <a:t>tumpang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 smtClean="0"/>
              <a:t>profesion</a:t>
            </a:r>
            <a:r>
              <a:rPr lang="en-US" sz="3600" dirty="0" smtClean="0"/>
              <a:t>.</a:t>
            </a:r>
            <a:endParaRPr lang="en-US" sz="3600" dirty="0"/>
          </a:p>
          <a:p>
            <a:pPr marL="914400" lvl="2" indent="0" algn="l" rtl="0">
              <a:buNone/>
            </a:pPr>
            <a:endParaRPr lang="en-US" sz="32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986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ar-SA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PENGKLONAN &amp; KEJURUTERAAN </a:t>
            </a:r>
            <a:r>
              <a:rPr lang="en-US" altLang="ar-SA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GENETIK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597" y="960699"/>
            <a:ext cx="7772400" cy="5468676"/>
          </a:xfrm>
        </p:spPr>
        <p:txBody>
          <a:bodyPr/>
          <a:lstStyle/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Bagi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menghasilkan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produktiviti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pertanian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penternakan</a:t>
            </a:r>
            <a:r>
              <a:rPr lang="en-US" altLang="en-US" sz="3000" dirty="0">
                <a:latin typeface="Trebuchet MS" panose="020B0603020202020204" pitchFamily="34" charset="0"/>
              </a:rPr>
              <a:t>, </a:t>
            </a:r>
            <a:r>
              <a:rPr lang="en-US" altLang="en-US" sz="3000" dirty="0" err="1">
                <a:latin typeface="Trebuchet MS" panose="020B0603020202020204" pitchFamily="34" charset="0"/>
              </a:rPr>
              <a:t>perindustrian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perubatan</a:t>
            </a:r>
            <a:r>
              <a:rPr lang="en-US" altLang="en-US" sz="3000" dirty="0">
                <a:latin typeface="Trebuchet MS" panose="020B0603020202020204" pitchFamily="34" charset="0"/>
              </a:rPr>
              <a:t>.</a:t>
            </a:r>
          </a:p>
          <a:p>
            <a:pPr algn="l" rtl="0" eaLnBrk="1" hangingPunct="1"/>
            <a:r>
              <a:rPr lang="en-US" altLang="en-US" sz="3000" dirty="0">
                <a:latin typeface="Trebuchet MS" panose="020B0603020202020204" pitchFamily="34" charset="0"/>
              </a:rPr>
              <a:t>Usaha </a:t>
            </a:r>
            <a:r>
              <a:rPr lang="en-US" altLang="en-US" sz="3000" dirty="0" err="1">
                <a:latin typeface="Trebuchet MS" panose="020B0603020202020204" pitchFamily="34" charset="0"/>
              </a:rPr>
              <a:t>pertama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dilakukan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oleh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ahli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embriologi</a:t>
            </a:r>
            <a:r>
              <a:rPr lang="en-US" altLang="en-US" sz="3000" dirty="0">
                <a:latin typeface="Trebuchet MS" panose="020B0603020202020204" pitchFamily="34" charset="0"/>
              </a:rPr>
              <a:t> Scotland - Ian </a:t>
            </a:r>
            <a:r>
              <a:rPr lang="en-US" altLang="en-US" sz="3000" dirty="0" err="1">
                <a:latin typeface="Trebuchet MS" panose="020B0603020202020204" pitchFamily="34" charset="0"/>
              </a:rPr>
              <a:t>Wilmut</a:t>
            </a:r>
            <a:r>
              <a:rPr lang="en-US" altLang="en-US" sz="3000" dirty="0">
                <a:latin typeface="Trebuchet MS" panose="020B0603020202020204" pitchFamily="34" charset="0"/>
              </a:rPr>
              <a:t> - </a:t>
            </a:r>
            <a:r>
              <a:rPr lang="en-US" altLang="en-US" sz="3000" dirty="0" err="1">
                <a:latin typeface="Trebuchet MS" panose="020B0603020202020204" pitchFamily="34" charset="0"/>
              </a:rPr>
              <a:t>hasilkan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kambing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biri-biri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bernama</a:t>
            </a:r>
            <a:r>
              <a:rPr lang="en-US" altLang="en-US" sz="3000" dirty="0">
                <a:latin typeface="Trebuchet MS" panose="020B0603020202020204" pitchFamily="34" charset="0"/>
              </a:rPr>
              <a:t> Dolly.</a:t>
            </a:r>
          </a:p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Bila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menular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kepada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pengklonan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3000" dirty="0">
                <a:latin typeface="Trebuchet MS" panose="020B0603020202020204" pitchFamily="34" charset="0"/>
              </a:rPr>
              <a:t> - </a:t>
            </a:r>
            <a:r>
              <a:rPr lang="en-US" altLang="en-US" sz="3000" dirty="0" err="1">
                <a:latin typeface="Trebuchet MS" panose="020B0603020202020204" pitchFamily="34" charset="0"/>
              </a:rPr>
              <a:t>ia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berkait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dengan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etika</a:t>
            </a:r>
            <a:r>
              <a:rPr lang="en-US" altLang="en-US" sz="3000" dirty="0">
                <a:latin typeface="Trebuchet MS" panose="020B0603020202020204" pitchFamily="34" charset="0"/>
              </a:rPr>
              <a:t>.</a:t>
            </a:r>
          </a:p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Langgar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fitrah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3000" dirty="0">
                <a:latin typeface="Trebuchet MS" panose="020B0603020202020204" pitchFamily="34" charset="0"/>
              </a:rPr>
              <a:t> yang </a:t>
            </a:r>
            <a:r>
              <a:rPr lang="en-US" altLang="en-US" sz="3000" dirty="0" err="1">
                <a:latin typeface="Trebuchet MS" panose="020B0603020202020204" pitchFamily="34" charset="0"/>
              </a:rPr>
              <a:t>hidup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berpasangan</a:t>
            </a:r>
            <a:r>
              <a:rPr lang="en-US" altLang="en-US" sz="3000" dirty="0">
                <a:latin typeface="Trebuchet MS" panose="020B0603020202020204" pitchFamily="34" charset="0"/>
              </a:rPr>
              <a:t>,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berkahwinan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berkeluarga</a:t>
            </a:r>
            <a:endParaRPr lang="en-US" altLang="ar-SA" sz="3000" dirty="0">
              <a:latin typeface="Trebuchet MS" panose="020B0603020202020204" pitchFamily="34" charset="0"/>
            </a:endParaRP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21120"/>
              </p:ext>
            </p:extLst>
          </p:nvPr>
        </p:nvGraphicFramePr>
        <p:xfrm>
          <a:off x="7864997" y="1295400"/>
          <a:ext cx="4419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lip" r:id="rId3" imgW="2309813" imgH="3176588" progId="MS_ClipArt_Gallery.2">
                  <p:embed/>
                </p:oleObj>
              </mc:Choice>
              <mc:Fallback>
                <p:oleObj name="Clip" r:id="rId3" imgW="2309813" imgH="31765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997" y="1295400"/>
                        <a:ext cx="4419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34476"/>
              </p:ext>
            </p:extLst>
          </p:nvPr>
        </p:nvGraphicFramePr>
        <p:xfrm>
          <a:off x="9862755" y="24384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lip" r:id="rId5" imgW="6240463" imgH="3268663" progId="MS_ClipArt_Gallery.2">
                  <p:embed/>
                </p:oleObj>
              </mc:Choice>
              <mc:Fallback>
                <p:oleObj name="Clip" r:id="rId5" imgW="6240463" imgH="32686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2755" y="2438400"/>
                        <a:ext cx="144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91646"/>
              </p:ext>
            </p:extLst>
          </p:nvPr>
        </p:nvGraphicFramePr>
        <p:xfrm>
          <a:off x="8527407" y="2493601"/>
          <a:ext cx="1206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7" imgW="4305300" imgH="3421063" progId="MS_ClipArt_Gallery.2">
                  <p:embed/>
                </p:oleObj>
              </mc:Choice>
              <mc:Fallback>
                <p:oleObj name="Clip" r:id="rId7" imgW="4305300" imgH="34210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407" y="2493601"/>
                        <a:ext cx="1206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clone_doll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6" y="4048125"/>
            <a:ext cx="1739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40230" y="277792"/>
            <a:ext cx="10769600" cy="608828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4400" dirty="0" smtClean="0"/>
              <a:t>“</a:t>
            </a:r>
            <a:r>
              <a:rPr lang="en-US" sz="4400" dirty="0" err="1" smtClean="0"/>
              <a:t>Pengklonan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haram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perlu</a:t>
            </a:r>
            <a:r>
              <a:rPr lang="en-US" sz="4400" dirty="0" smtClean="0"/>
              <a:t> </a:t>
            </a:r>
            <a:r>
              <a:rPr lang="en-US" sz="4400" dirty="0" err="1" smtClean="0"/>
              <a:t>dihalang</a:t>
            </a:r>
            <a:r>
              <a:rPr lang="en-US" sz="4400" dirty="0" smtClean="0"/>
              <a:t> </a:t>
            </a:r>
            <a:r>
              <a:rPr lang="en-US" sz="4400" dirty="0" err="1" smtClean="0"/>
              <a:t>dgn</a:t>
            </a:r>
            <a:r>
              <a:rPr lang="en-US" sz="4400" dirty="0" smtClean="0"/>
              <a:t> </a:t>
            </a:r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cara</a:t>
            </a:r>
            <a:r>
              <a:rPr lang="en-US" sz="4400" dirty="0" smtClean="0"/>
              <a:t> </a:t>
            </a:r>
            <a:r>
              <a:rPr lang="en-US" sz="4400" dirty="0" err="1" smtClean="0"/>
              <a:t>sekalipun</a:t>
            </a:r>
            <a:r>
              <a:rPr lang="en-US" sz="4400" dirty="0" smtClean="0"/>
              <a:t>”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4400" dirty="0" smtClean="0"/>
              <a:t>“</a:t>
            </a:r>
            <a:r>
              <a:rPr lang="en-US" sz="4400" dirty="0" err="1" smtClean="0"/>
              <a:t>Pengklonan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</a:t>
            </a:r>
            <a:r>
              <a:rPr lang="en-US" sz="4400" dirty="0" err="1" smtClean="0"/>
              <a:t>menjadikan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yang </a:t>
            </a:r>
            <a:r>
              <a:rPr lang="en-US" sz="4400" dirty="0" err="1" smtClean="0"/>
              <a:t>asalnya</a:t>
            </a:r>
            <a:r>
              <a:rPr lang="en-US" sz="4400" dirty="0" smtClean="0"/>
              <a:t> </a:t>
            </a:r>
            <a:r>
              <a:rPr lang="en-US" sz="4400" dirty="0" err="1" smtClean="0"/>
              <a:t>sebagai</a:t>
            </a:r>
            <a:r>
              <a:rPr lang="en-US" sz="4400" dirty="0" smtClean="0"/>
              <a:t> </a:t>
            </a:r>
            <a:r>
              <a:rPr lang="en-US" sz="4400" dirty="0" err="1" smtClean="0"/>
              <a:t>hamba</a:t>
            </a:r>
            <a:r>
              <a:rPr lang="en-US" sz="4400" dirty="0" smtClean="0"/>
              <a:t> yang </a:t>
            </a:r>
            <a:r>
              <a:rPr lang="en-US" sz="4400" dirty="0" err="1" smtClean="0"/>
              <a:t>dimuliakan</a:t>
            </a:r>
            <a:r>
              <a:rPr lang="en-US" sz="4400" dirty="0" smtClean="0"/>
              <a:t> </a:t>
            </a:r>
            <a:r>
              <a:rPr lang="en-US" sz="4400" dirty="0" err="1" smtClean="0"/>
              <a:t>disisi</a:t>
            </a:r>
            <a:r>
              <a:rPr lang="en-US" sz="4400" dirty="0" smtClean="0"/>
              <a:t> Allah, </a:t>
            </a:r>
            <a:r>
              <a:rPr lang="en-US" sz="4400" dirty="0" err="1" smtClean="0"/>
              <a:t>terhina</a:t>
            </a:r>
            <a:r>
              <a:rPr lang="en-US" sz="4400" dirty="0" smtClean="0"/>
              <a:t> </a:t>
            </a:r>
            <a:r>
              <a:rPr lang="en-US" sz="4400" dirty="0" err="1" smtClean="0"/>
              <a:t>apabila</a:t>
            </a:r>
            <a:r>
              <a:rPr lang="en-US" sz="4400" dirty="0" smtClean="0"/>
              <a:t> </a:t>
            </a:r>
            <a:r>
              <a:rPr lang="en-US" sz="4400" dirty="0" err="1" smtClean="0"/>
              <a:t>dijadikan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objek</a:t>
            </a:r>
            <a:r>
              <a:rPr lang="en-US" sz="4400" dirty="0" smtClean="0"/>
              <a:t> </a:t>
            </a:r>
            <a:r>
              <a:rPr lang="en-US" sz="4400" dirty="0" err="1" smtClean="0"/>
              <a:t>penyelidikan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akan</a:t>
            </a:r>
            <a:r>
              <a:rPr lang="en-US" sz="4400" dirty="0" smtClean="0"/>
              <a:t> </a:t>
            </a:r>
            <a:r>
              <a:rPr lang="en-US" sz="4400" dirty="0" err="1" smtClean="0"/>
              <a:t>menimbulkan</a:t>
            </a:r>
            <a:r>
              <a:rPr lang="en-US" sz="4400" dirty="0" smtClean="0"/>
              <a:t> </a:t>
            </a:r>
            <a:r>
              <a:rPr lang="en-US" sz="4400" dirty="0" err="1" smtClean="0"/>
              <a:t>pelbagai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r>
              <a:rPr lang="en-US" sz="4400" dirty="0" smtClean="0"/>
              <a:t> </a:t>
            </a:r>
            <a:r>
              <a:rPr lang="en-US" sz="4400" dirty="0" err="1" smtClean="0"/>
              <a:t>sampingan</a:t>
            </a:r>
            <a:r>
              <a:rPr lang="en-US" sz="4400" dirty="0" smtClean="0"/>
              <a:t>”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4400" dirty="0" smtClean="0"/>
              <a:t> –</a:t>
            </a:r>
            <a:r>
              <a:rPr lang="en-US" sz="4400" b="1" dirty="0" err="1" smtClean="0"/>
              <a:t>Majlis</a:t>
            </a:r>
            <a:r>
              <a:rPr lang="en-US" sz="4400" b="1" dirty="0" smtClean="0"/>
              <a:t> Fatwa al-</a:t>
            </a:r>
            <a:r>
              <a:rPr lang="en-US" sz="4400" b="1" dirty="0" err="1" smtClean="0"/>
              <a:t>Azhar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5038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62857"/>
            <a:ext cx="10131425" cy="1161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err="1"/>
              <a:t>Antara</a:t>
            </a:r>
            <a:r>
              <a:rPr lang="en-US" sz="4000" b="1" dirty="0"/>
              <a:t> </a:t>
            </a:r>
            <a:r>
              <a:rPr lang="en-US" sz="4000" b="1" dirty="0" err="1"/>
              <a:t>kesan</a:t>
            </a:r>
            <a:r>
              <a:rPr lang="en-US" sz="4000" b="1" dirty="0"/>
              <a:t> </a:t>
            </a:r>
            <a:r>
              <a:rPr lang="en-US" sz="4000" b="1" dirty="0" err="1"/>
              <a:t>buruk</a:t>
            </a:r>
            <a:r>
              <a:rPr lang="en-US" sz="4000" b="1" dirty="0"/>
              <a:t> </a:t>
            </a:r>
            <a:r>
              <a:rPr lang="en-US" sz="4000" b="1" dirty="0" err="1"/>
              <a:t>pengklonan</a:t>
            </a:r>
            <a:r>
              <a:rPr lang="en-US" sz="4000" b="1" dirty="0"/>
              <a:t> </a:t>
            </a:r>
            <a:r>
              <a:rPr lang="en-US" sz="4000" b="1" dirty="0" err="1"/>
              <a:t>manusia</a:t>
            </a:r>
            <a:endParaRPr lang="en-US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0942" y="1226917"/>
            <a:ext cx="11281458" cy="4899248"/>
          </a:xfrm>
        </p:spPr>
        <p:txBody>
          <a:bodyPr/>
          <a:lstStyle/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Masalah</a:t>
            </a:r>
            <a:r>
              <a:rPr lang="en-US" sz="4800" dirty="0" smtClean="0"/>
              <a:t> </a:t>
            </a:r>
            <a:r>
              <a:rPr lang="en-US" sz="4800" dirty="0" err="1" smtClean="0"/>
              <a:t>hukum</a:t>
            </a:r>
            <a:r>
              <a:rPr lang="en-US" sz="4800" dirty="0" smtClean="0"/>
              <a:t> </a:t>
            </a:r>
            <a:r>
              <a:rPr lang="en-US" sz="4800" dirty="0" err="1" smtClean="0"/>
              <a:t>kekeluargaan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Hubungan</a:t>
            </a:r>
            <a:r>
              <a:rPr lang="en-US" sz="4800" dirty="0" smtClean="0"/>
              <a:t> </a:t>
            </a:r>
            <a:r>
              <a:rPr lang="en-US" sz="4800" dirty="0" err="1" smtClean="0"/>
              <a:t>psikologi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Pertimbangan</a:t>
            </a:r>
            <a:r>
              <a:rPr lang="en-US" sz="4800" dirty="0" smtClean="0"/>
              <a:t> moral</a:t>
            </a:r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Pertimbangan</a:t>
            </a:r>
            <a:r>
              <a:rPr lang="en-US" sz="4800" dirty="0" smtClean="0"/>
              <a:t> </a:t>
            </a:r>
            <a:r>
              <a:rPr lang="en-US" sz="4800" dirty="0" err="1" smtClean="0"/>
              <a:t>keamanan</a:t>
            </a:r>
            <a:r>
              <a:rPr lang="en-US" sz="4800" dirty="0" smtClean="0"/>
              <a:t>&amp; </a:t>
            </a:r>
            <a:r>
              <a:rPr lang="en-US" sz="4800" dirty="0" err="1" smtClean="0"/>
              <a:t>keselamatan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Membazir</a:t>
            </a:r>
            <a:r>
              <a:rPr lang="en-US" sz="4800" dirty="0" smtClean="0"/>
              <a:t> </a:t>
            </a:r>
            <a:r>
              <a:rPr lang="en-US" sz="4800" dirty="0" err="1" smtClean="0"/>
              <a:t>dana</a:t>
            </a:r>
            <a:r>
              <a:rPr lang="en-US" sz="4800" dirty="0" smtClean="0"/>
              <a:t> &amp; </a:t>
            </a:r>
            <a:r>
              <a:rPr lang="en-US" sz="4800" dirty="0" err="1" smtClean="0"/>
              <a:t>kewangan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1984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ambar%20k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295400"/>
            <a:ext cx="5024438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752600" y="-39688"/>
            <a:ext cx="777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sv-SE" sz="2800" dirty="0">
                <a:cs typeface="Times New Roman" panose="02020603050405020304" pitchFamily="18" charset="0"/>
              </a:rPr>
              <a:t>Gambar menunjukkan antara hasil kajian dalam pengklonan manusia yang </a:t>
            </a:r>
            <a:r>
              <a:rPr kumimoji="0" lang="sv-SE" sz="2800" dirty="0" smtClean="0">
                <a:cs typeface="Times New Roman" panose="02020603050405020304" pitchFamily="18" charset="0"/>
              </a:rPr>
              <a:t>gagal</a:t>
            </a:r>
            <a:endParaRPr kumimoji="0" lang="en-US" sz="2800" dirty="0">
              <a:cs typeface="Times New Roman" panose="02020603050405020304" pitchFamily="18" charset="0"/>
            </a:endParaRPr>
          </a:p>
          <a:p>
            <a:endParaRPr kumimoji="0"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AutoShape 5" descr="*"/>
          <p:cNvSpPr>
            <a:spLocks noChangeAspect="1" noChangeArrowheads="1"/>
          </p:cNvSpPr>
          <p:nvPr/>
        </p:nvSpPr>
        <p:spPr bwMode="auto">
          <a:xfrm>
            <a:off x="3219451" y="3549651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285038" y="4953001"/>
            <a:ext cx="3382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sz="700">
                <a:solidFill>
                  <a:srgbClr val="333333"/>
                </a:solidFill>
                <a:latin typeface="Times New Roman" panose="02020603050405020304" pitchFamily="18" charset="0"/>
              </a:rPr>
              <a:t>    </a:t>
            </a:r>
            <a:r>
              <a:rPr kumimoji="0" lang="en-US" sz="700">
                <a:latin typeface="Times New Roman" panose="02020603050405020304" pitchFamily="18" charset="0"/>
              </a:rPr>
              <a:t>  </a:t>
            </a:r>
            <a:r>
              <a:rPr kumimoji="0" lang="en-US" sz="2000">
                <a:cs typeface="Times New Roman" panose="02020603050405020304" pitchFamily="18" charset="0"/>
              </a:rPr>
              <a:t>Bagaimana nasib bayi seterusnya? Fikirkan</a:t>
            </a:r>
            <a:r>
              <a:rPr kumimoji="0" lang="en-US" sz="1200">
                <a:cs typeface="Times New Roman" panose="02020603050405020304" pitchFamily="18" charset="0"/>
              </a:rPr>
              <a:t>!!!</a:t>
            </a:r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845" y="2199050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REVOLUSI INDUSTRI DAN KESANNYA TERHADAP KEMANUSIAAN</a:t>
            </a:r>
            <a:endParaRPr lang="en-MY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2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15747"/>
            <a:ext cx="11910350" cy="6423949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dirty="0" err="1" smtClean="0"/>
              <a:t>pemakanan-ubahsuai</a:t>
            </a:r>
            <a:r>
              <a:rPr lang="en-US" sz="3600" dirty="0" smtClean="0"/>
              <a:t> </a:t>
            </a:r>
            <a:r>
              <a:rPr lang="en-US" sz="3600" dirty="0" err="1" smtClean="0"/>
              <a:t>genetik</a:t>
            </a:r>
            <a:r>
              <a:rPr lang="en-US" sz="3600" dirty="0" smtClean="0"/>
              <a:t> (</a:t>
            </a:r>
            <a:r>
              <a:rPr lang="en-US" sz="3600" dirty="0" err="1" smtClean="0"/>
              <a:t>gmo</a:t>
            </a:r>
            <a:r>
              <a:rPr lang="en-US" sz="3600" dirty="0" smtClean="0"/>
              <a:t>);</a:t>
            </a:r>
          </a:p>
          <a:p>
            <a:pPr lvl="2" algn="l" rtl="0"/>
            <a:r>
              <a:rPr lang="en-MY" sz="3200" dirty="0" smtClean="0">
                <a:hlinkClick r:id="rId2" action="ppaction://hlinkfile"/>
              </a:rPr>
              <a:t>Are GMOs Good or Bad Genetic Engineering &amp; Our Food.mp4</a:t>
            </a:r>
            <a:endParaRPr lang="en-US" sz="3200" dirty="0" smtClean="0"/>
          </a:p>
        </p:txBody>
      </p:sp>
      <p:pic>
        <p:nvPicPr>
          <p:cNvPr id="3074" name="Picture 2" descr="Image result for ubahsuai genetik (gmo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6751" r="5625" b="13249"/>
          <a:stretch/>
        </p:blipFill>
        <p:spPr bwMode="auto">
          <a:xfrm>
            <a:off x="0" y="2048719"/>
            <a:ext cx="73614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1498" y="1898248"/>
            <a:ext cx="4830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b="1" dirty="0" err="1" smtClean="0"/>
              <a:t>Tanaman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diubahsuai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secara</a:t>
            </a:r>
            <a:r>
              <a:rPr lang="en-MY" sz="2400" b="1" dirty="0" smtClean="0"/>
              <a:t> genetic (GMO) agar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cantik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sedap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besar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kurang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risiko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diserang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penyakit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hasil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banyak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seperti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jambu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batu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tembikai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anggur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tiada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biji</a:t>
            </a:r>
            <a:r>
              <a:rPr lang="en-MY" sz="2400" b="1" dirty="0" smtClean="0"/>
              <a:t>.</a:t>
            </a:r>
          </a:p>
          <a:p>
            <a:pPr algn="just"/>
            <a:r>
              <a:rPr lang="en-MY" sz="2400" b="1" dirty="0" err="1" smtClean="0"/>
              <a:t>Risiko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menggunakan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produk</a:t>
            </a:r>
            <a:r>
              <a:rPr lang="en-MY" sz="2400" b="1" dirty="0" smtClean="0"/>
              <a:t> GMO </a:t>
            </a:r>
            <a:r>
              <a:rPr lang="en-MY" sz="2400" b="1" dirty="0" err="1" smtClean="0"/>
              <a:t>ialah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unsur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makanan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dimakan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bukan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semula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jadi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struktur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berbeza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terdedah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kepada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bahan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kimia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racun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pestisid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menjadi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penyebab</a:t>
            </a:r>
            <a:r>
              <a:rPr lang="en-MY" sz="2400" b="1" dirty="0" smtClean="0"/>
              <a:t> allergic / </a:t>
            </a:r>
            <a:r>
              <a:rPr lang="en-MY" sz="2400" b="1" dirty="0" err="1" smtClean="0"/>
              <a:t>kanser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dan</a:t>
            </a:r>
            <a:r>
              <a:rPr lang="en-MY" sz="2400" b="1" dirty="0" smtClean="0"/>
              <a:t> lain-lain.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3356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388"/>
            <a:ext cx="12049246" cy="1143000"/>
          </a:xfrm>
        </p:spPr>
        <p:txBody>
          <a:bodyPr>
            <a:normAutofit/>
          </a:bodyPr>
          <a:lstStyle/>
          <a:p>
            <a:pPr lvl="0"/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8145"/>
            <a:ext cx="5106390" cy="5378019"/>
          </a:xfrm>
        </p:spPr>
        <p:txBody>
          <a:bodyPr/>
          <a:lstStyle/>
          <a:p>
            <a:pPr marL="285750" lvl="1" algn="l" rtl="0"/>
            <a:r>
              <a:rPr lang="en-US" sz="4400" b="1" dirty="0" smtClean="0">
                <a:solidFill>
                  <a:srgbClr val="FFFF00"/>
                </a:solidFill>
              </a:rPr>
              <a:t>PEMAKANAN- </a:t>
            </a:r>
          </a:p>
          <a:p>
            <a:pPr marL="534988" lvl="2" algn="l" rtl="0"/>
            <a:r>
              <a:rPr lang="en-US" sz="4000" dirty="0" smtClean="0"/>
              <a:t>Pembangunan di </a:t>
            </a:r>
            <a:r>
              <a:rPr lang="en-US" sz="4000" dirty="0" err="1" smtClean="0"/>
              <a:t>bidang</a:t>
            </a:r>
            <a:r>
              <a:rPr lang="en-US" sz="4000" dirty="0" smtClean="0"/>
              <a:t> </a:t>
            </a:r>
            <a:r>
              <a:rPr lang="en-US" sz="4000" dirty="0" err="1"/>
              <a:t>pertanian</a:t>
            </a:r>
            <a:r>
              <a:rPr lang="en-US" sz="4000" dirty="0"/>
              <a:t> – </a:t>
            </a:r>
            <a:r>
              <a:rPr lang="en-US" sz="4000" dirty="0" err="1"/>
              <a:t>racun</a:t>
            </a:r>
            <a:r>
              <a:rPr lang="en-US" sz="4000" dirty="0"/>
              <a:t> </a:t>
            </a:r>
            <a:r>
              <a:rPr lang="en-US" sz="4000" dirty="0" err="1"/>
              <a:t>kimia</a:t>
            </a:r>
            <a:r>
              <a:rPr lang="en-US" sz="4000" dirty="0"/>
              <a:t>, </a:t>
            </a:r>
            <a:r>
              <a:rPr lang="en-US" sz="4000" dirty="0" err="1"/>
              <a:t>penggunaan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 smtClean="0"/>
              <a:t>awet</a:t>
            </a:r>
            <a:r>
              <a:rPr lang="en-US" sz="4000" dirty="0" smtClean="0"/>
              <a:t>.</a:t>
            </a:r>
          </a:p>
          <a:p>
            <a:pPr algn="l" rtl="0"/>
            <a:endParaRPr lang="en-MY" sz="2400" dirty="0"/>
          </a:p>
        </p:txBody>
      </p:sp>
      <p:pic>
        <p:nvPicPr>
          <p:cNvPr id="4098" name="Picture 2" descr="Image result for penggunaan bahan kimia dalam industeri pertania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6"/>
          <a:stretch/>
        </p:blipFill>
        <p:spPr bwMode="auto">
          <a:xfrm>
            <a:off x="4975761" y="748146"/>
            <a:ext cx="7183480" cy="57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1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(AI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2525"/>
            <a:ext cx="5882243" cy="5391397"/>
          </a:xfrm>
        </p:spPr>
        <p:txBody>
          <a:bodyPr>
            <a:normAutofit/>
          </a:bodyPr>
          <a:lstStyle/>
          <a:p>
            <a:pPr marL="457200" lvl="1" indent="-457200" algn="l" rtl="0"/>
            <a:r>
              <a:rPr lang="en-US" sz="3000" dirty="0" err="1" smtClean="0"/>
              <a:t>Kecerdasan</a:t>
            </a:r>
            <a:r>
              <a:rPr lang="en-US" sz="3000" dirty="0" smtClean="0"/>
              <a:t> </a:t>
            </a:r>
            <a:r>
              <a:rPr lang="en-US" sz="3000" dirty="0" err="1" smtClean="0"/>
              <a:t>Buatan</a:t>
            </a:r>
            <a:r>
              <a:rPr lang="en-US" sz="3000" dirty="0" smtClean="0"/>
              <a:t> (AI)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satu</a:t>
            </a:r>
            <a:r>
              <a:rPr lang="en-US" sz="3000" dirty="0" smtClean="0"/>
              <a:t> </a:t>
            </a:r>
            <a:r>
              <a:rPr lang="en-US" sz="3000" dirty="0" err="1" smtClean="0"/>
              <a:t>cabang</a:t>
            </a:r>
            <a:r>
              <a:rPr lang="en-US" sz="3000" dirty="0" smtClean="0"/>
              <a:t> </a:t>
            </a:r>
            <a:r>
              <a:rPr lang="en-US" sz="3000" dirty="0" err="1" smtClean="0"/>
              <a:t>ilmu</a:t>
            </a:r>
            <a:r>
              <a:rPr lang="en-US" sz="3000" dirty="0" smtClean="0"/>
              <a:t> yang </a:t>
            </a:r>
            <a:r>
              <a:rPr lang="en-US" sz="3000" dirty="0" err="1" smtClean="0"/>
              <a:t>berhubung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it-IT" sz="3000" dirty="0" smtClean="0"/>
              <a:t>kemampuan </a:t>
            </a:r>
            <a:r>
              <a:rPr lang="it-IT" sz="3000" dirty="0"/>
              <a:t>komputer untuk bertindak seperti manusia</a:t>
            </a:r>
            <a:endParaRPr lang="en-US" sz="3000" dirty="0" smtClean="0"/>
          </a:p>
          <a:p>
            <a:pPr marL="457200" lvl="1" indent="-457200" algn="l" rtl="0"/>
            <a:r>
              <a:rPr lang="en-US" sz="3000" dirty="0" err="1" smtClean="0"/>
              <a:t>Kecerdasan</a:t>
            </a:r>
            <a:r>
              <a:rPr lang="en-US" sz="3000" dirty="0" smtClean="0"/>
              <a:t> </a:t>
            </a:r>
            <a:r>
              <a:rPr lang="en-US" sz="3000" dirty="0" err="1" smtClean="0"/>
              <a:t>Buatan</a:t>
            </a:r>
            <a:r>
              <a:rPr lang="en-US" sz="3000" dirty="0" smtClean="0"/>
              <a:t> </a:t>
            </a:r>
            <a:r>
              <a:rPr lang="en-US" sz="3000" dirty="0" err="1" smtClean="0"/>
              <a:t>juga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sebahagian</a:t>
            </a:r>
            <a:r>
              <a:rPr lang="en-US" sz="3000" dirty="0" smtClean="0"/>
              <a:t> </a:t>
            </a:r>
            <a:r>
              <a:rPr lang="en-US" sz="3000" dirty="0" err="1" smtClean="0"/>
              <a:t>daripada</a:t>
            </a:r>
            <a:r>
              <a:rPr lang="en-US" sz="3000" dirty="0" smtClean="0"/>
              <a:t> </a:t>
            </a:r>
            <a:r>
              <a:rPr lang="en-US" sz="3000" dirty="0" err="1" smtClean="0"/>
              <a:t>ilmu</a:t>
            </a:r>
            <a:r>
              <a:rPr lang="en-US" sz="3000" dirty="0" smtClean="0"/>
              <a:t> computer yang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agar </a:t>
            </a:r>
            <a:r>
              <a:rPr lang="en-US" sz="3000" dirty="0" err="1" smtClean="0"/>
              <a:t>mesin</a:t>
            </a:r>
            <a:r>
              <a:rPr lang="en-US" sz="3000" dirty="0" smtClean="0"/>
              <a:t> computer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melakukan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pekerjaan</a:t>
            </a:r>
            <a:r>
              <a:rPr lang="en-US" sz="3000" dirty="0" smtClean="0"/>
              <a:t> </a:t>
            </a:r>
            <a:r>
              <a:rPr lang="en-US" sz="3000" dirty="0" err="1" smtClean="0"/>
              <a:t>seperti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sebaik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</a:t>
            </a:r>
            <a:r>
              <a:rPr lang="en-US" sz="300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82243" y="902526"/>
            <a:ext cx="6309757" cy="55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lvl="1" indent="0" algn="l" rtl="0">
              <a:buNone/>
            </a:pPr>
            <a:r>
              <a:rPr lang="en-US" sz="4000" dirty="0" err="1" smtClean="0"/>
              <a:t>Skop</a:t>
            </a:r>
            <a:r>
              <a:rPr lang="en-US" sz="4000" dirty="0"/>
              <a:t> </a:t>
            </a:r>
            <a:r>
              <a:rPr lang="en-US" sz="4000" dirty="0" smtClean="0"/>
              <a:t>AI</a:t>
            </a:r>
          </a:p>
          <a:p>
            <a:pPr marL="539750" lvl="1" indent="-457200" algn="l" rtl="0"/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(computer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penyimpan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para </a:t>
            </a:r>
            <a:r>
              <a:rPr lang="en-US" sz="2800" dirty="0" err="1" smtClean="0"/>
              <a:t>pakar</a:t>
            </a:r>
            <a:r>
              <a:rPr lang="en-US" sz="2800" dirty="0" smtClean="0"/>
              <a:t>)</a:t>
            </a:r>
          </a:p>
          <a:p>
            <a:pPr marL="539750" lvl="1" indent="-457200" algn="l" rtl="0"/>
            <a:r>
              <a:rPr lang="en-US" sz="2800" dirty="0" err="1" smtClean="0"/>
              <a:t>Robotik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sensor</a:t>
            </a:r>
          </a:p>
          <a:p>
            <a:pPr marL="539750" lvl="1" indent="-457200" algn="l" rtl="0"/>
            <a:r>
              <a:rPr lang="en-US" sz="2800" dirty="0" err="1" smtClean="0"/>
              <a:t>Komputer</a:t>
            </a:r>
            <a:r>
              <a:rPr lang="en-US" sz="2800" dirty="0" smtClean="0"/>
              <a:t> vision (</a:t>
            </a:r>
            <a:r>
              <a:rPr lang="en-US" sz="2800" dirty="0" err="1" smtClean="0"/>
              <a:t>mengintrepetasi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computer)</a:t>
            </a:r>
          </a:p>
          <a:p>
            <a:pPr marL="539750" lvl="1" indent="-457200" algn="l" rtl="0"/>
            <a:r>
              <a:rPr lang="en-US" sz="2800" dirty="0" smtClean="0"/>
              <a:t>Intelligent Computer Aid Instruction (computer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tutor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melatih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)</a:t>
            </a:r>
          </a:p>
          <a:p>
            <a:pPr marL="539750" lvl="1" indent="-457200" algn="l" rtl="0"/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universal (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yang user friendly)</a:t>
            </a:r>
          </a:p>
        </p:txBody>
      </p:sp>
    </p:spTree>
    <p:extLst>
      <p:ext uri="{BB962C8B-B14F-4D97-AF65-F5344CB8AC3E}">
        <p14:creationId xmlns:p14="http://schemas.microsoft.com/office/powerpoint/2010/main" val="28153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68284"/>
            <a:ext cx="10972800" cy="1143000"/>
          </a:xfrm>
        </p:spPr>
        <p:txBody>
          <a:bodyPr/>
          <a:lstStyle/>
          <a:p>
            <a:pPr algn="ctr"/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menggantikan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306287"/>
            <a:ext cx="5890160" cy="46298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MY" sz="3000" dirty="0" smtClean="0"/>
              <a:t>AI </a:t>
            </a:r>
            <a:r>
              <a:rPr lang="en-MY" sz="3000" dirty="0" err="1" smtClean="0"/>
              <a:t>adalah</a:t>
            </a:r>
            <a:r>
              <a:rPr lang="en-MY" sz="3000" dirty="0" smtClean="0"/>
              <a:t> program </a:t>
            </a:r>
            <a:r>
              <a:rPr lang="en-MY" sz="3000" dirty="0" err="1" smtClean="0"/>
              <a:t>komputer</a:t>
            </a:r>
            <a:r>
              <a:rPr lang="en-MY" sz="3000" dirty="0" smtClean="0"/>
              <a:t> yang </a:t>
            </a:r>
            <a:r>
              <a:rPr lang="en-MY" sz="3000" dirty="0" err="1" smtClean="0"/>
              <a:t>dirancang</a:t>
            </a:r>
            <a:r>
              <a:rPr lang="en-MY" sz="3000" dirty="0" smtClean="0"/>
              <a:t> </a:t>
            </a:r>
            <a:r>
              <a:rPr lang="en-MY" sz="3000" dirty="0" err="1" smtClean="0"/>
              <a:t>dapat</a:t>
            </a:r>
            <a:r>
              <a:rPr lang="en-MY" sz="3000" dirty="0" smtClean="0"/>
              <a:t> </a:t>
            </a:r>
            <a:r>
              <a:rPr lang="en-MY" sz="3000" dirty="0" err="1" smtClean="0"/>
              <a:t>memecahkan</a:t>
            </a:r>
            <a:r>
              <a:rPr lang="en-MY" sz="3000" dirty="0" smtClean="0"/>
              <a:t> </a:t>
            </a:r>
            <a:r>
              <a:rPr lang="en-MY" sz="3000" dirty="0" err="1" smtClean="0"/>
              <a:t>permasalahan</a:t>
            </a:r>
            <a:r>
              <a:rPr lang="en-MY" sz="3000" dirty="0" smtClean="0"/>
              <a:t> </a:t>
            </a:r>
            <a:r>
              <a:rPr lang="en-MY" sz="3000" dirty="0" err="1" smtClean="0"/>
              <a:t>rutin</a:t>
            </a:r>
            <a:r>
              <a:rPr lang="en-MY" sz="3000" dirty="0" smtClean="0"/>
              <a:t> yang </a:t>
            </a:r>
            <a:r>
              <a:rPr lang="en-MY" sz="3000" dirty="0" err="1" smtClean="0"/>
              <a:t>dilakukan</a:t>
            </a:r>
            <a:r>
              <a:rPr lang="en-MY" sz="3000" dirty="0" smtClean="0"/>
              <a:t> </a:t>
            </a:r>
            <a:r>
              <a:rPr lang="en-MY" sz="3000" dirty="0" err="1" smtClean="0"/>
              <a:t>oleh</a:t>
            </a:r>
            <a:r>
              <a:rPr lang="en-MY" sz="3000" dirty="0" smtClean="0"/>
              <a:t> </a:t>
            </a:r>
            <a:r>
              <a:rPr lang="en-MY" sz="3000" dirty="0" err="1" smtClean="0"/>
              <a:t>manusia</a:t>
            </a:r>
            <a:r>
              <a:rPr lang="en-MY" sz="3000" dirty="0" smtClean="0"/>
              <a:t> </a:t>
            </a:r>
            <a:r>
              <a:rPr lang="en-MY" sz="3000" dirty="0" err="1" smtClean="0"/>
              <a:t>mahupun</a:t>
            </a:r>
            <a:r>
              <a:rPr lang="en-MY" sz="3000" dirty="0" smtClean="0"/>
              <a:t> </a:t>
            </a:r>
            <a:r>
              <a:rPr lang="en-MY" sz="3000" dirty="0" err="1" smtClean="0"/>
              <a:t>haiwan</a:t>
            </a:r>
            <a:r>
              <a:rPr lang="en-MY" sz="3000" dirty="0" smtClean="0"/>
              <a:t>. </a:t>
            </a:r>
            <a:r>
              <a:rPr lang="en-MY" sz="3000" dirty="0" err="1" smtClean="0"/>
              <a:t>Antara</a:t>
            </a:r>
            <a:r>
              <a:rPr lang="en-MY" sz="3000" dirty="0" smtClean="0"/>
              <a:t> </a:t>
            </a:r>
            <a:r>
              <a:rPr lang="en-MY" sz="3000" dirty="0" err="1" smtClean="0"/>
              <a:t>peranannya</a:t>
            </a:r>
            <a:r>
              <a:rPr lang="en-MY" sz="3000" dirty="0" smtClean="0"/>
              <a:t>:</a:t>
            </a:r>
          </a:p>
          <a:p>
            <a:pPr lvl="1" algn="l" rtl="0"/>
            <a:r>
              <a:rPr lang="en-MY" sz="2800" dirty="0" err="1" smtClean="0"/>
              <a:t>Interaksi</a:t>
            </a:r>
            <a:r>
              <a:rPr lang="en-MY" sz="2800" dirty="0" smtClean="0"/>
              <a:t> </a:t>
            </a:r>
          </a:p>
          <a:p>
            <a:pPr lvl="1" algn="l" rtl="0"/>
            <a:r>
              <a:rPr lang="en-MY" sz="2800" dirty="0" smtClean="0"/>
              <a:t>Monitor</a:t>
            </a:r>
          </a:p>
          <a:p>
            <a:pPr lvl="1" algn="l" rtl="0"/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 smtClean="0"/>
              <a:t>memori</a:t>
            </a:r>
            <a:endParaRPr lang="en-MY" sz="2800" dirty="0" smtClean="0"/>
          </a:p>
          <a:p>
            <a:pPr lvl="1" algn="l" rtl="0"/>
            <a:r>
              <a:rPr lang="en-MY" sz="2800" dirty="0" err="1" smtClean="0"/>
              <a:t>Analisis</a:t>
            </a:r>
            <a:endParaRPr lang="en-MY" sz="2800" dirty="0" smtClean="0"/>
          </a:p>
          <a:p>
            <a:pPr lvl="1" algn="l" rtl="0"/>
            <a:r>
              <a:rPr lang="en-MY" sz="2800" dirty="0" err="1" smtClean="0"/>
              <a:t>Aksi</a:t>
            </a:r>
            <a:r>
              <a:rPr lang="en-MY" sz="2800" dirty="0" smtClean="0"/>
              <a:t> ( </a:t>
            </a:r>
            <a:r>
              <a:rPr lang="en-MY" sz="2800" dirty="0" err="1" smtClean="0"/>
              <a:t>layanan</a:t>
            </a:r>
            <a:r>
              <a:rPr lang="en-MY" sz="2800" dirty="0" smtClean="0"/>
              <a:t>)</a:t>
            </a:r>
            <a:endParaRPr lang="en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90160" y="1306286"/>
            <a:ext cx="6175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Kelebihan</a:t>
            </a:r>
            <a:r>
              <a:rPr lang="en-US" sz="3200" b="1" dirty="0"/>
              <a:t> AI yang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ancaman</a:t>
            </a:r>
            <a:r>
              <a:rPr lang="en-US" sz="3200" b="1" dirty="0"/>
              <a:t> </a:t>
            </a:r>
            <a:r>
              <a:rPr lang="en-US" sz="3200" b="1" dirty="0" err="1"/>
              <a:t>kepada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:</a:t>
            </a:r>
            <a:endParaRPr lang="en-MY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menyimpan</a:t>
            </a:r>
            <a:r>
              <a:rPr lang="en-US" sz="3200" dirty="0"/>
              <a:t> data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terbatas</a:t>
            </a:r>
            <a:r>
              <a:rPr lang="en-US" sz="3200" dirty="0"/>
              <a:t> </a:t>
            </a:r>
            <a:endParaRPr lang="en-MY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ketepatan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kecepatan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kerjanya</a:t>
            </a:r>
            <a:endParaRPr lang="en-MY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bila-bila</a:t>
            </a:r>
            <a:r>
              <a:rPr lang="en-US" sz="3200" dirty="0"/>
              <a:t> </a:t>
            </a:r>
            <a:r>
              <a:rPr lang="en-US" sz="3200" dirty="0" err="1"/>
              <a:t>masa</a:t>
            </a:r>
            <a:r>
              <a:rPr lang="en-US" sz="3200" dirty="0"/>
              <a:t>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rasa </a:t>
            </a:r>
            <a:r>
              <a:rPr lang="en-US" sz="3200" dirty="0" err="1"/>
              <a:t>penat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bosan</a:t>
            </a:r>
            <a:endParaRPr lang="en-MY" sz="3200" dirty="0"/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7939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653143"/>
            <a:ext cx="11176000" cy="5886553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PERSENJATAAN</a:t>
            </a:r>
            <a:r>
              <a:rPr lang="en-US" sz="3600" dirty="0" smtClean="0"/>
              <a:t>: robot, drone; </a:t>
            </a:r>
          </a:p>
          <a:p>
            <a:pPr lvl="2" algn="l" rtl="0"/>
            <a:r>
              <a:rPr lang="en-US" sz="3200" dirty="0" err="1"/>
              <a:t>Perlumbaan</a:t>
            </a:r>
            <a:r>
              <a:rPr lang="en-US" sz="3200" dirty="0"/>
              <a:t> </a:t>
            </a:r>
            <a:r>
              <a:rPr lang="en-US" sz="3200" dirty="0" err="1"/>
              <a:t>senjata</a:t>
            </a:r>
            <a:r>
              <a:rPr lang="en-US" sz="3200" dirty="0"/>
              <a:t> - </a:t>
            </a:r>
            <a:r>
              <a:rPr lang="en-US" sz="3200" dirty="0" err="1"/>
              <a:t>penyalahgunaan</a:t>
            </a:r>
            <a:r>
              <a:rPr lang="en-US" sz="3200" dirty="0"/>
              <a:t> </a:t>
            </a:r>
            <a:r>
              <a:rPr lang="en-US" sz="3200" dirty="0" err="1"/>
              <a:t>bom</a:t>
            </a:r>
            <a:r>
              <a:rPr lang="en-US" sz="3200" dirty="0"/>
              <a:t> di Afghanistan, Iraq, </a:t>
            </a:r>
            <a:r>
              <a:rPr lang="en-US" sz="3200" dirty="0" err="1"/>
              <a:t>Palestin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negara-negara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kuasa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 (</a:t>
            </a:r>
            <a:r>
              <a:rPr lang="en-US" sz="3200" dirty="0" err="1"/>
              <a:t>bom</a:t>
            </a:r>
            <a:r>
              <a:rPr lang="en-US" sz="3200" dirty="0"/>
              <a:t> atom, </a:t>
            </a:r>
            <a:r>
              <a:rPr lang="en-US" sz="3200" dirty="0" err="1"/>
              <a:t>napalma</a:t>
            </a:r>
            <a:r>
              <a:rPr lang="en-US" sz="3200" dirty="0"/>
              <a:t>, </a:t>
            </a:r>
            <a:r>
              <a:rPr lang="en-US" sz="3200" dirty="0" err="1"/>
              <a:t>berangkai</a:t>
            </a:r>
            <a:r>
              <a:rPr lang="en-US" sz="3200" dirty="0"/>
              <a:t>) –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nuklear</a:t>
            </a:r>
            <a:r>
              <a:rPr lang="en-US" sz="3200" dirty="0"/>
              <a:t>, </a:t>
            </a:r>
            <a:r>
              <a:rPr lang="en-US" sz="3200" dirty="0" err="1"/>
              <a:t>biologi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laser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impak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endParaRPr lang="en-US" sz="3200" dirty="0"/>
          </a:p>
          <a:p>
            <a:pPr lvl="2" algn="l" rtl="0"/>
            <a:endParaRPr lang="en-US" sz="32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826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550" y="266701"/>
            <a:ext cx="8324850" cy="454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3600" dirty="0" smtClean="0">
                <a:latin typeface="Bookman Old Style" panose="02050604050505020204" pitchFamily="18" charset="0"/>
              </a:rPr>
              <a:t>PERLUMBAAN </a:t>
            </a:r>
            <a:r>
              <a:rPr lang="en-US" altLang="ar-SA" sz="3600" dirty="0">
                <a:latin typeface="Bookman Old Style" panose="02050604050505020204" pitchFamily="18" charset="0"/>
              </a:rPr>
              <a:t>SENJATA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8896" y="1006997"/>
            <a:ext cx="12053104" cy="5440102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Untuk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hasilkan</a:t>
            </a:r>
            <a:r>
              <a:rPr lang="en-US" altLang="ar-SA" sz="3600" dirty="0">
                <a:latin typeface="Times New Roman" panose="02020603050405020304" pitchFamily="18" charset="0"/>
              </a:rPr>
              <a:t> yang </a:t>
            </a:r>
            <a:r>
              <a:rPr lang="en-US" altLang="ar-SA" sz="3600" dirty="0" err="1">
                <a:latin typeface="Times New Roman" panose="02020603050405020304" pitchFamily="18" charset="0"/>
              </a:rPr>
              <a:t>tercanggih</a:t>
            </a:r>
            <a:r>
              <a:rPr lang="en-US" altLang="ar-SA" sz="3600" dirty="0">
                <a:latin typeface="Times New Roman" panose="02020603050405020304" pitchFamily="18" charset="0"/>
              </a:rPr>
              <a:t> -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yang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menggerunkan</a:t>
            </a:r>
            <a:r>
              <a:rPr lang="en-US" altLang="ar-SA" sz="3600" dirty="0"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Musnahkan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manusia</a:t>
            </a:r>
            <a:r>
              <a:rPr lang="en-US" altLang="ar-SA" sz="3600" dirty="0">
                <a:latin typeface="Times New Roman" panose="02020603050405020304" pitchFamily="18" charset="0"/>
              </a:rPr>
              <a:t> &amp; </a:t>
            </a:r>
            <a:r>
              <a:rPr lang="en-US" altLang="ar-SA" sz="3600" dirty="0" err="1">
                <a:latin typeface="Times New Roman" panose="02020603050405020304" pitchFamily="18" charset="0"/>
              </a:rPr>
              <a:t>alam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sekaligus</a:t>
            </a:r>
            <a:r>
              <a:rPr lang="en-US" altLang="ar-SA" sz="3600" dirty="0"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Meninggalkan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yang lama.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Teknologi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komputer</a:t>
            </a:r>
            <a:r>
              <a:rPr lang="en-US" altLang="ar-SA" sz="3600" dirty="0">
                <a:latin typeface="Times New Roman" panose="02020603050405020304" pitchFamily="18" charset="0"/>
              </a:rPr>
              <a:t> bantu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manusia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dapatkan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rahsia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negara</a:t>
            </a:r>
            <a:r>
              <a:rPr lang="en-US" altLang="ar-SA" sz="3600" dirty="0">
                <a:latin typeface="Times New Roman" panose="02020603050405020304" pitchFamily="18" charset="0"/>
              </a:rPr>
              <a:t> -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‘</a:t>
            </a:r>
            <a:r>
              <a:rPr lang="en-US" altLang="ar-SA" sz="3600" dirty="0" err="1">
                <a:latin typeface="Times New Roman" panose="02020603050405020304" pitchFamily="18" charset="0"/>
              </a:rPr>
              <a:t>pengganas</a:t>
            </a:r>
            <a:r>
              <a:rPr lang="en-US" altLang="ar-SA" sz="3600" dirty="0">
                <a:latin typeface="Times New Roman" panose="02020603050405020304" pitchFamily="18" charset="0"/>
              </a:rPr>
              <a:t>’.</a:t>
            </a:r>
          </a:p>
          <a:p>
            <a:pPr lvl="1" algn="l" rtl="0" eaLnBrk="1" hangingPunct="1"/>
            <a:r>
              <a:rPr lang="sv-SE" altLang="ar-SA" sz="3200" dirty="0"/>
              <a:t>Bom Atom – Hiroshima dan Nagasaki</a:t>
            </a:r>
          </a:p>
          <a:p>
            <a:pPr lvl="1" algn="l" rtl="0" eaLnBrk="1" hangingPunct="1"/>
            <a:r>
              <a:rPr lang="sv-SE" altLang="ar-SA" sz="3200" dirty="0"/>
              <a:t> Teknologi nuklear, senjata biologi, kimia dan laser – memusnahkan manusia</a:t>
            </a:r>
            <a:endParaRPr lang="en-US" altLang="ar-SA" sz="3200" dirty="0"/>
          </a:p>
          <a:p>
            <a:pPr lvl="1" algn="l" rtl="0" eaLnBrk="1" hangingPunct="1"/>
            <a:r>
              <a:rPr lang="en-US" altLang="ar-SA" sz="3200" dirty="0" err="1"/>
              <a:t>Teknologi</a:t>
            </a:r>
            <a:r>
              <a:rPr lang="en-US" altLang="ar-SA" sz="3200" dirty="0"/>
              <a:t> </a:t>
            </a:r>
            <a:r>
              <a:rPr lang="en-US" altLang="ar-SA" sz="3200" dirty="0" err="1"/>
              <a:t>komputer</a:t>
            </a:r>
            <a:r>
              <a:rPr lang="en-US" altLang="ar-SA" sz="3200" dirty="0"/>
              <a:t> </a:t>
            </a:r>
            <a:r>
              <a:rPr lang="en-US" altLang="ar-SA" sz="3200" dirty="0" err="1"/>
              <a:t>dan</a:t>
            </a:r>
            <a:r>
              <a:rPr lang="en-US" altLang="ar-SA" sz="3200" dirty="0"/>
              <a:t> </a:t>
            </a:r>
            <a:r>
              <a:rPr lang="en-US" altLang="ar-SA" sz="3200" dirty="0" err="1"/>
              <a:t>satelit</a:t>
            </a:r>
            <a:endParaRPr lang="en-US" altLang="ar-SA" sz="3200" dirty="0"/>
          </a:p>
        </p:txBody>
      </p:sp>
    </p:spTree>
    <p:extLst>
      <p:ext uri="{BB962C8B-B14F-4D97-AF65-F5344CB8AC3E}">
        <p14:creationId xmlns:p14="http://schemas.microsoft.com/office/powerpoint/2010/main" val="30405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rtilleryShe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1"/>
            <a:ext cx="3513138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atom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1"/>
            <a:ext cx="3962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15747"/>
            <a:ext cx="11910350" cy="6423949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IT</a:t>
            </a:r>
            <a:r>
              <a:rPr lang="en-US" sz="3600" dirty="0" smtClean="0"/>
              <a:t>-hackers, dark web.</a:t>
            </a:r>
          </a:p>
          <a:p>
            <a:pPr lvl="1" algn="l" rtl="0"/>
            <a:r>
              <a:rPr lang="en-MY" sz="3600" dirty="0">
                <a:hlinkClick r:id="rId2"/>
              </a:rPr>
              <a:t>Hacker</a:t>
            </a:r>
            <a:r>
              <a:rPr lang="en-MY" sz="3600" dirty="0"/>
              <a:t> </a:t>
            </a:r>
            <a:r>
              <a:rPr lang="en-MY" sz="3600" dirty="0" err="1"/>
              <a:t>adalah</a:t>
            </a:r>
            <a:r>
              <a:rPr lang="en-MY" sz="3600" dirty="0"/>
              <a:t> orang yang </a:t>
            </a:r>
            <a:r>
              <a:rPr lang="en-MY" sz="3600" dirty="0" err="1"/>
              <a:t>mempelajari</a:t>
            </a:r>
            <a:r>
              <a:rPr lang="en-MY" sz="3600" dirty="0"/>
              <a:t>, </a:t>
            </a:r>
            <a:r>
              <a:rPr lang="en-MY" sz="3600" dirty="0" err="1"/>
              <a:t>menganalisis</a:t>
            </a:r>
            <a:r>
              <a:rPr lang="en-MY" sz="3600" dirty="0"/>
              <a:t>, </a:t>
            </a:r>
            <a:r>
              <a:rPr lang="en-MY" sz="3600" dirty="0" err="1"/>
              <a:t>memodifikasi</a:t>
            </a:r>
            <a:r>
              <a:rPr lang="en-MY" sz="3600" dirty="0"/>
              <a:t>, </a:t>
            </a:r>
            <a:r>
              <a:rPr lang="en-MY" sz="3600" dirty="0" err="1"/>
              <a:t>menerobos</a:t>
            </a:r>
            <a:r>
              <a:rPr lang="en-MY" sz="3600" dirty="0"/>
              <a:t> </a:t>
            </a:r>
            <a:r>
              <a:rPr lang="en-MY" sz="3600" dirty="0" err="1"/>
              <a:t>masuk</a:t>
            </a:r>
            <a:r>
              <a:rPr lang="en-MY" sz="3600" dirty="0"/>
              <a:t> </a:t>
            </a:r>
            <a:r>
              <a:rPr lang="en-MY" sz="3600" dirty="0" err="1"/>
              <a:t>ke</a:t>
            </a:r>
            <a:r>
              <a:rPr lang="en-MY" sz="3600" dirty="0"/>
              <a:t> </a:t>
            </a:r>
            <a:r>
              <a:rPr lang="en-MY" sz="3600" dirty="0" err="1"/>
              <a:t>dalam</a:t>
            </a:r>
            <a:r>
              <a:rPr lang="en-MY" sz="3600" dirty="0"/>
              <a:t> </a:t>
            </a:r>
            <a:r>
              <a:rPr lang="en-MY" sz="3600" dirty="0" err="1"/>
              <a:t>komputer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jaringan</a:t>
            </a:r>
            <a:r>
              <a:rPr lang="en-MY" sz="3600" dirty="0"/>
              <a:t> </a:t>
            </a:r>
            <a:r>
              <a:rPr lang="en-MY" sz="3600" dirty="0" err="1" smtClean="0"/>
              <a:t>komputer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pelbagai</a:t>
            </a:r>
            <a:r>
              <a:rPr lang="en-MY" sz="3600" dirty="0" smtClean="0"/>
              <a:t> </a:t>
            </a:r>
            <a:r>
              <a:rPr lang="en-MY" sz="3600" dirty="0" err="1" smtClean="0"/>
              <a:t>tujuan</a:t>
            </a:r>
            <a:r>
              <a:rPr lang="en-MY" sz="3600" dirty="0" smtClean="0"/>
              <a:t>.</a:t>
            </a:r>
            <a:r>
              <a:rPr lang="en-MY" sz="3600" dirty="0"/>
              <a:t> 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penyalahgunaan</a:t>
            </a:r>
            <a:r>
              <a:rPr lang="en-US" sz="3600" dirty="0" smtClean="0"/>
              <a:t> </a:t>
            </a:r>
            <a:r>
              <a:rPr lang="en-US" sz="3600" dirty="0" err="1"/>
              <a:t>pemalsuan</a:t>
            </a:r>
            <a:r>
              <a:rPr lang="en-US" sz="3600" dirty="0"/>
              <a:t> </a:t>
            </a:r>
            <a:r>
              <a:rPr lang="en-US" sz="3600" dirty="0" err="1"/>
              <a:t>kod</a:t>
            </a:r>
            <a:r>
              <a:rPr lang="en-US" sz="3600" dirty="0"/>
              <a:t> </a:t>
            </a:r>
            <a:r>
              <a:rPr lang="en-US" sz="3600" dirty="0" err="1"/>
              <a:t>keselamatan</a:t>
            </a:r>
            <a:r>
              <a:rPr lang="en-US" sz="3600" dirty="0"/>
              <a:t>, </a:t>
            </a:r>
            <a:r>
              <a:rPr lang="en-US" sz="3600" dirty="0" err="1"/>
              <a:t>pemindahan</a:t>
            </a:r>
            <a:r>
              <a:rPr lang="en-US" sz="3600" dirty="0"/>
              <a:t> </a:t>
            </a:r>
            <a:r>
              <a:rPr lang="en-US" sz="3600" dirty="0" err="1"/>
              <a:t>wang</a:t>
            </a:r>
            <a:r>
              <a:rPr lang="en-US" sz="3600" dirty="0"/>
              <a:t> </a:t>
            </a:r>
            <a:r>
              <a:rPr lang="en-US" sz="3600" dirty="0" err="1"/>
              <a:t>tanpa</a:t>
            </a:r>
            <a:r>
              <a:rPr lang="en-US" sz="3600" dirty="0"/>
              <a:t> </a:t>
            </a:r>
            <a:r>
              <a:rPr lang="en-US" sz="3600" dirty="0" err="1"/>
              <a:t>izin</a:t>
            </a:r>
            <a:r>
              <a:rPr lang="en-US" sz="3600" dirty="0"/>
              <a:t>, </a:t>
            </a:r>
            <a:r>
              <a:rPr lang="en-US" sz="3600" dirty="0" err="1"/>
              <a:t>penyebaran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 smtClean="0"/>
              <a:t>pornografi</a:t>
            </a:r>
            <a:r>
              <a:rPr lang="en-US" sz="3600" dirty="0"/>
              <a:t>, </a:t>
            </a:r>
            <a:r>
              <a:rPr lang="en-US" sz="3600" dirty="0" err="1"/>
              <a:t>bahan</a:t>
            </a:r>
            <a:r>
              <a:rPr lang="en-US" sz="3600" dirty="0"/>
              <a:t> fitnah, virus, </a:t>
            </a:r>
            <a:r>
              <a:rPr lang="en-US" sz="3600" dirty="0" err="1"/>
              <a:t>pencerobohan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 smtClean="0"/>
              <a:t>komputer</a:t>
            </a:r>
            <a:r>
              <a:rPr lang="en-US" sz="3600" dirty="0" smtClean="0"/>
              <a:t>.</a:t>
            </a:r>
            <a:endParaRPr lang="en-US" sz="3600" dirty="0"/>
          </a:p>
          <a:p>
            <a:pPr lvl="1" algn="l" rtl="0"/>
            <a:endParaRPr lang="en-MY" sz="36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041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1628" y="1561513"/>
            <a:ext cx="3304885" cy="188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4E03-0535-45C7-A022-12DADDABC19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7139324">
            <a:off x="3043589" y="1818274"/>
            <a:ext cx="7099656" cy="4993825"/>
          </a:xfrm>
          <a:prstGeom prst="lightningBolt">
            <a:avLst/>
          </a:prstGeom>
          <a:solidFill>
            <a:srgbClr val="28C1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4148" y="4051497"/>
            <a:ext cx="505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nap ITC" pitchFamily="82" charset="0"/>
              </a:rPr>
              <a:t>JENAYAH SIBER</a:t>
            </a:r>
          </a:p>
        </p:txBody>
      </p:sp>
    </p:spTree>
    <p:extLst>
      <p:ext uri="{BB962C8B-B14F-4D97-AF65-F5344CB8AC3E}">
        <p14:creationId xmlns:p14="http://schemas.microsoft.com/office/powerpoint/2010/main" val="26181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23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742"/>
            <a:ext cx="10972800" cy="800505"/>
          </a:xfrm>
        </p:spPr>
        <p:txBody>
          <a:bodyPr>
            <a:normAutofit/>
          </a:bodyPr>
          <a:lstStyle/>
          <a:p>
            <a:r>
              <a:rPr lang="en-MY" sz="4400" dirty="0" smtClean="0"/>
              <a:t>Isi </a:t>
            </a:r>
            <a:r>
              <a:rPr lang="en-MY" sz="4400" dirty="0" err="1" smtClean="0"/>
              <a:t>Kandungan</a:t>
            </a:r>
            <a:r>
              <a:rPr lang="en-MY" sz="4400" dirty="0" smtClean="0"/>
              <a:t> BAB </a:t>
            </a:r>
            <a:r>
              <a:rPr lang="en-MY" sz="4400" dirty="0" smtClean="0"/>
              <a:t>9 &amp; 10</a:t>
            </a:r>
            <a:endParaRPr lang="en-MY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65943"/>
            <a:ext cx="10247086" cy="4969581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4000" dirty="0"/>
              <a:t>4</a:t>
            </a:r>
            <a:r>
              <a:rPr lang="en-US" sz="4000" baseline="30000" dirty="0"/>
              <a:t>th</a:t>
            </a:r>
            <a:r>
              <a:rPr lang="en-US" sz="4000" dirty="0"/>
              <a:t> Industrial Revolution (4IR)</a:t>
            </a:r>
            <a:endParaRPr lang="en-MY" sz="4000" dirty="0"/>
          </a:p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  <a:endParaRPr lang="en-US" sz="4000" dirty="0" smtClean="0"/>
          </a:p>
          <a:p>
            <a:pPr lvl="1" algn="l" rtl="0"/>
            <a:r>
              <a:rPr lang="en-US" sz="3600" dirty="0" err="1" smtClean="0"/>
              <a:t>perubatan-pembunuhan</a:t>
            </a:r>
            <a:r>
              <a:rPr lang="en-US" sz="3600" dirty="0" smtClean="0"/>
              <a:t> </a:t>
            </a:r>
            <a:r>
              <a:rPr lang="en-US" sz="3600" dirty="0" err="1"/>
              <a:t>ihsan</a:t>
            </a:r>
            <a:r>
              <a:rPr lang="en-US" sz="3600" dirty="0"/>
              <a:t>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biologi-pengklonan</a:t>
            </a:r>
            <a:r>
              <a:rPr lang="en-US" sz="3600" dirty="0"/>
              <a:t>, </a:t>
            </a:r>
            <a:r>
              <a:rPr lang="en-US" sz="3600" dirty="0" err="1"/>
              <a:t>ibu</a:t>
            </a:r>
            <a:r>
              <a:rPr lang="en-US" sz="3600" dirty="0"/>
              <a:t> </a:t>
            </a:r>
            <a:r>
              <a:rPr lang="en-US" sz="3600" dirty="0" err="1"/>
              <a:t>tumpang</a:t>
            </a:r>
            <a:r>
              <a:rPr lang="en-US" sz="3600" dirty="0"/>
              <a:t>, </a:t>
            </a:r>
            <a:r>
              <a:rPr lang="en-US" sz="3600" dirty="0" err="1"/>
              <a:t>bayi</a:t>
            </a:r>
            <a:r>
              <a:rPr lang="en-US" sz="3600" dirty="0"/>
              <a:t> </a:t>
            </a:r>
            <a:r>
              <a:rPr lang="en-US" sz="3600" dirty="0" err="1"/>
              <a:t>tabung</a:t>
            </a:r>
            <a:r>
              <a:rPr lang="en-US" sz="3600" dirty="0"/>
              <a:t> </a:t>
            </a:r>
            <a:r>
              <a:rPr lang="en-US" sz="3600" dirty="0" err="1"/>
              <a:t>uji</a:t>
            </a:r>
            <a:r>
              <a:rPr lang="en-US" sz="3600" dirty="0"/>
              <a:t>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pemakanan-ubahsuai</a:t>
            </a:r>
            <a:r>
              <a:rPr lang="en-US" sz="3600" dirty="0" smtClean="0"/>
              <a:t> </a:t>
            </a:r>
            <a:r>
              <a:rPr lang="en-US" sz="3600" dirty="0" err="1"/>
              <a:t>genetik</a:t>
            </a:r>
            <a:r>
              <a:rPr lang="en-US" sz="3600" dirty="0"/>
              <a:t> </a:t>
            </a:r>
            <a:r>
              <a:rPr lang="en-US" sz="3600" dirty="0" smtClean="0"/>
              <a:t>(GMO); </a:t>
            </a:r>
          </a:p>
          <a:p>
            <a:pPr lvl="1" algn="l" rtl="0"/>
            <a:r>
              <a:rPr lang="en-US" sz="3600" dirty="0" err="1" smtClean="0"/>
              <a:t>teknologi</a:t>
            </a:r>
            <a:r>
              <a:rPr lang="en-US" sz="3600" dirty="0" smtClean="0"/>
              <a:t> </a:t>
            </a:r>
            <a:r>
              <a:rPr lang="en-US" sz="3600" dirty="0" err="1"/>
              <a:t>buatan</a:t>
            </a:r>
            <a:r>
              <a:rPr lang="en-US" sz="3600" dirty="0"/>
              <a:t> (AI);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persenjataan</a:t>
            </a:r>
            <a:r>
              <a:rPr lang="en-US" sz="3600" dirty="0"/>
              <a:t>: robot, drone; </a:t>
            </a:r>
            <a:endParaRPr lang="en-US" sz="3600" dirty="0" smtClean="0"/>
          </a:p>
          <a:p>
            <a:pPr lvl="1" algn="l" rtl="0"/>
            <a:r>
              <a:rPr lang="en-US" sz="3600" dirty="0" smtClean="0"/>
              <a:t>IT-hackers</a:t>
            </a:r>
            <a:r>
              <a:rPr lang="en-US" sz="3600" dirty="0"/>
              <a:t>, dark web.</a:t>
            </a:r>
            <a:endParaRPr lang="en-MY" sz="3600" dirty="0"/>
          </a:p>
          <a:p>
            <a:pPr algn="l" rtl="0"/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5070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631" y="63642"/>
            <a:ext cx="5146034" cy="67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574" y="-182879"/>
            <a:ext cx="5811005" cy="69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89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400261" y="133491"/>
            <a:ext cx="6099175" cy="715962"/>
          </a:xfrm>
        </p:spPr>
        <p:txBody>
          <a:bodyPr/>
          <a:lstStyle/>
          <a:p>
            <a:r>
              <a:rPr lang="en-US" sz="3600" dirty="0">
                <a:latin typeface="Trebuchet MS" pitchFamily="-112" charset="0"/>
                <a:cs typeface="Trebuchet MS" pitchFamily="-112" charset="0"/>
              </a:rPr>
              <a:t>STATISTIK JENAYAH SIBER</a:t>
            </a: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904" y="753866"/>
            <a:ext cx="8599989" cy="60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20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886"/>
            <a:ext cx="10131425" cy="696685"/>
          </a:xfrm>
        </p:spPr>
        <p:txBody>
          <a:bodyPr>
            <a:normAutofit/>
          </a:bodyPr>
          <a:lstStyle/>
          <a:p>
            <a:r>
              <a:rPr lang="en-MY" dirty="0" smtClean="0">
                <a:hlinkClick r:id="rId2" action="ppaction://hlinkfile"/>
              </a:rPr>
              <a:t>DARK WEB</a:t>
            </a:r>
            <a:endParaRPr lang="en-MY" dirty="0"/>
          </a:p>
        </p:txBody>
      </p:sp>
      <p:pic>
        <p:nvPicPr>
          <p:cNvPr id="7170" name="Picture 2" descr="The Deep We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13" y="1249449"/>
            <a:ext cx="7772185" cy="51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377706"/>
            <a:ext cx="10972800" cy="1143000"/>
          </a:xfrm>
        </p:spPr>
        <p:txBody>
          <a:bodyPr>
            <a:normAutofit/>
          </a:bodyPr>
          <a:lstStyle/>
          <a:p>
            <a:r>
              <a:rPr lang="en-MY" sz="5400" dirty="0" err="1" smtClean="0"/>
              <a:t>Pendahuluan</a:t>
            </a:r>
            <a:endParaRPr lang="en-MY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0" y="1233714"/>
            <a:ext cx="11335659" cy="5624286"/>
          </a:xfrm>
        </p:spPr>
        <p:txBody>
          <a:bodyPr/>
          <a:lstStyle/>
          <a:p>
            <a:pPr algn="l" rtl="0"/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– </a:t>
            </a:r>
            <a:r>
              <a:rPr lang="en-MY" dirty="0" err="1"/>
              <a:t>istilah</a:t>
            </a:r>
            <a:r>
              <a:rPr lang="en-MY" dirty="0"/>
              <a:t> </a:t>
            </a:r>
            <a:r>
              <a:rPr lang="en-MY" b="1" dirty="0" err="1"/>
              <a:t>diperkenalkan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</a:t>
            </a:r>
            <a:r>
              <a:rPr lang="en-MY" b="1" dirty="0" smtClean="0"/>
              <a:t>Arnold </a:t>
            </a:r>
            <a:r>
              <a:rPr lang="en-MY" b="1" dirty="0"/>
              <a:t>Toynbee </a:t>
            </a:r>
            <a:r>
              <a:rPr lang="en-MY" dirty="0"/>
              <a:t>(1889-1975</a:t>
            </a:r>
            <a:r>
              <a:rPr lang="en-MY" dirty="0" smtClean="0"/>
              <a:t>). </a:t>
            </a:r>
          </a:p>
          <a:p>
            <a:pPr algn="l" rtl="0"/>
            <a:r>
              <a:rPr lang="en-MY" dirty="0" err="1" smtClean="0"/>
              <a:t>Banyak</a:t>
            </a:r>
            <a:r>
              <a:rPr lang="en-MY" dirty="0" smtClean="0"/>
              <a:t> </a:t>
            </a:r>
            <a:r>
              <a:rPr lang="en-MY" dirty="0" err="1"/>
              <a:t>negara</a:t>
            </a:r>
            <a:r>
              <a:rPr lang="en-MY" dirty="0"/>
              <a:t>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perindustrian</a:t>
            </a:r>
            <a:r>
              <a:rPr lang="en-MY" dirty="0"/>
              <a:t>, </a:t>
            </a:r>
            <a:r>
              <a:rPr lang="en-MY" dirty="0" err="1"/>
              <a:t>termasuk</a:t>
            </a:r>
            <a:r>
              <a:rPr lang="en-MY" dirty="0"/>
              <a:t> </a:t>
            </a:r>
            <a:r>
              <a:rPr lang="en-MY" dirty="0" smtClean="0"/>
              <a:t>Malaysia. </a:t>
            </a:r>
          </a:p>
          <a:p>
            <a:pPr algn="l" rtl="0"/>
            <a:r>
              <a:rPr lang="en-MY" dirty="0" smtClean="0"/>
              <a:t>Malaysia </a:t>
            </a:r>
            <a:r>
              <a:rPr lang="en-MY" dirty="0" err="1" smtClean="0"/>
              <a:t>pernah</a:t>
            </a:r>
            <a:r>
              <a:rPr lang="en-MY" dirty="0" smtClean="0"/>
              <a:t> </a:t>
            </a:r>
            <a:r>
              <a:rPr lang="en-MY" dirty="0" err="1"/>
              <a:t>merangka</a:t>
            </a:r>
            <a:r>
              <a:rPr lang="en-MY" dirty="0"/>
              <a:t> </a:t>
            </a:r>
            <a:r>
              <a:rPr lang="en-MY" dirty="0" err="1"/>
              <a:t>strategi</a:t>
            </a:r>
            <a:r>
              <a:rPr lang="ar-SA" dirty="0"/>
              <a:t>‎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Wawasan</a:t>
            </a:r>
            <a:r>
              <a:rPr lang="en-MY" dirty="0"/>
              <a:t> </a:t>
            </a:r>
            <a:r>
              <a:rPr lang="en-MY" dirty="0" smtClean="0"/>
              <a:t>2020. </a:t>
            </a:r>
          </a:p>
          <a:p>
            <a:pPr algn="l" rtl="0"/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b="1" dirty="0" err="1"/>
              <a:t>Wawasan</a:t>
            </a:r>
            <a:r>
              <a:rPr lang="en-MY" b="1" dirty="0"/>
              <a:t> 2020, </a:t>
            </a:r>
            <a:r>
              <a:rPr lang="en-MY" b="1" dirty="0" err="1" smtClean="0"/>
              <a:t>Cabaran</a:t>
            </a:r>
            <a:r>
              <a:rPr lang="en-MY" b="1" dirty="0" smtClean="0"/>
              <a:t> Ke-6</a:t>
            </a:r>
            <a:r>
              <a:rPr lang="en-MY" dirty="0" smtClean="0"/>
              <a:t>:</a:t>
            </a:r>
            <a:endParaRPr lang="en-MY" dirty="0"/>
          </a:p>
          <a:p>
            <a:pPr marL="363538" indent="0" algn="l" rtl="0">
              <a:buNone/>
            </a:pPr>
            <a:r>
              <a:rPr lang="en-MY" b="1" i="1" dirty="0" smtClean="0"/>
              <a:t>“</a:t>
            </a:r>
            <a:r>
              <a:rPr lang="en-MY" b="1" i="1" dirty="0" err="1"/>
              <a:t>Mewujudkan</a:t>
            </a:r>
            <a:r>
              <a:rPr lang="en-MY" b="1" i="1" dirty="0"/>
              <a:t> </a:t>
            </a:r>
            <a:r>
              <a:rPr lang="en-MY" b="1" i="1" dirty="0" err="1"/>
              <a:t>masyarakat</a:t>
            </a:r>
            <a:r>
              <a:rPr lang="en-MY" b="1" i="1" dirty="0"/>
              <a:t> </a:t>
            </a:r>
            <a:r>
              <a:rPr lang="en-MY" b="1" i="1" dirty="0" err="1"/>
              <a:t>saintifik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progresif</a:t>
            </a:r>
            <a:r>
              <a:rPr lang="en-MY" b="1" i="1" dirty="0"/>
              <a:t>, </a:t>
            </a:r>
            <a:r>
              <a:rPr lang="en-MY" b="1" i="1" dirty="0" err="1"/>
              <a:t>masyarakat</a:t>
            </a:r>
            <a:r>
              <a:rPr lang="en-MY" b="1" i="1" dirty="0"/>
              <a:t> yang </a:t>
            </a:r>
            <a:r>
              <a:rPr lang="en-MY" b="1" i="1" dirty="0" err="1"/>
              <a:t>mempunyai</a:t>
            </a:r>
            <a:r>
              <a:rPr lang="en-MY" b="1" i="1" dirty="0"/>
              <a:t> </a:t>
            </a:r>
            <a:r>
              <a:rPr lang="en-MY" b="1" i="1" dirty="0" err="1"/>
              <a:t>daya</a:t>
            </a:r>
            <a:r>
              <a:rPr lang="en-MY" b="1" i="1" dirty="0"/>
              <a:t> </a:t>
            </a:r>
            <a:r>
              <a:rPr lang="en-MY" b="1" i="1" dirty="0" err="1"/>
              <a:t>perubahan</a:t>
            </a:r>
            <a:r>
              <a:rPr lang="en-MY" b="1" i="1" dirty="0"/>
              <a:t> </a:t>
            </a:r>
            <a:r>
              <a:rPr lang="en-MY" b="1" i="1" dirty="0" err="1"/>
              <a:t>tinggi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berpandangan</a:t>
            </a:r>
            <a:r>
              <a:rPr lang="en-MY" b="1" i="1" dirty="0"/>
              <a:t> </a:t>
            </a:r>
            <a:r>
              <a:rPr lang="en-MY" b="1" i="1" dirty="0" err="1"/>
              <a:t>ke</a:t>
            </a:r>
            <a:r>
              <a:rPr lang="en-MY" b="1" i="1" dirty="0"/>
              <a:t> </a:t>
            </a:r>
            <a:r>
              <a:rPr lang="en-MY" b="1" i="1" dirty="0" err="1"/>
              <a:t>depan</a:t>
            </a:r>
            <a:r>
              <a:rPr lang="en-MY" b="1" i="1" dirty="0"/>
              <a:t>, yang </a:t>
            </a:r>
            <a:r>
              <a:rPr lang="en-MY" b="1" i="1" dirty="0" err="1"/>
              <a:t>bukan</a:t>
            </a:r>
            <a:r>
              <a:rPr lang="en-MY" b="1" i="1" dirty="0"/>
              <a:t> </a:t>
            </a:r>
            <a:r>
              <a:rPr lang="en-MY" b="1" i="1" dirty="0" err="1"/>
              <a:t>sahaja</a:t>
            </a:r>
            <a:r>
              <a:rPr lang="en-MY" b="1" i="1" dirty="0"/>
              <a:t> </a:t>
            </a:r>
            <a:r>
              <a:rPr lang="en-MY" b="1" i="1" dirty="0" err="1"/>
              <a:t>menjadi</a:t>
            </a:r>
            <a:r>
              <a:rPr lang="en-MY" b="1" i="1" dirty="0"/>
              <a:t> </a:t>
            </a:r>
            <a:r>
              <a:rPr lang="en-MY" b="1" i="1" dirty="0" err="1"/>
              <a:t>pengguna</a:t>
            </a:r>
            <a:r>
              <a:rPr lang="en-MY" b="1" i="1" dirty="0"/>
              <a:t> </a:t>
            </a:r>
            <a:r>
              <a:rPr lang="en-MY" b="1" i="1" dirty="0" err="1"/>
              <a:t>teknologi</a:t>
            </a:r>
            <a:r>
              <a:rPr lang="en-MY" b="1" i="1" dirty="0"/>
              <a:t> </a:t>
            </a:r>
            <a:r>
              <a:rPr lang="en-MY" b="1" i="1" dirty="0" err="1"/>
              <a:t>tetapi</a:t>
            </a:r>
            <a:r>
              <a:rPr lang="en-MY" b="1" i="1" dirty="0"/>
              <a:t> </a:t>
            </a:r>
            <a:r>
              <a:rPr lang="en-MY" b="1" i="1" dirty="0" err="1"/>
              <a:t>juga</a:t>
            </a:r>
            <a:r>
              <a:rPr lang="en-MY" b="1" i="1" dirty="0"/>
              <a:t> </a:t>
            </a:r>
            <a:r>
              <a:rPr lang="en-MY" b="1" i="1" dirty="0" err="1"/>
              <a:t>penyumbang</a:t>
            </a:r>
            <a:r>
              <a:rPr lang="en-MY" b="1" i="1" dirty="0"/>
              <a:t> </a:t>
            </a:r>
            <a:r>
              <a:rPr lang="en-MY" b="1" i="1" dirty="0" err="1"/>
              <a:t>kepada</a:t>
            </a:r>
            <a:r>
              <a:rPr lang="en-MY" b="1" i="1" dirty="0"/>
              <a:t> </a:t>
            </a:r>
            <a:r>
              <a:rPr lang="en-MY" b="1" i="1" dirty="0" err="1"/>
              <a:t>tamadun</a:t>
            </a:r>
            <a:r>
              <a:rPr lang="en-MY" b="1" i="1" dirty="0"/>
              <a:t> </a:t>
            </a:r>
            <a:r>
              <a:rPr lang="en-MY" b="1" i="1" dirty="0" err="1"/>
              <a:t>sains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teknologi</a:t>
            </a:r>
            <a:r>
              <a:rPr lang="en-MY" b="1" i="1" dirty="0"/>
              <a:t> masa </a:t>
            </a:r>
            <a:r>
              <a:rPr lang="en-MY" b="1" i="1" dirty="0" err="1"/>
              <a:t>depan</a:t>
            </a:r>
            <a:r>
              <a:rPr lang="en-MY" b="1" i="1" dirty="0"/>
              <a:t>”.</a:t>
            </a:r>
            <a:endParaRPr lang="en-MY" dirty="0"/>
          </a:p>
          <a:p>
            <a:pPr marL="0" indent="0" algn="l" rtl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31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807523"/>
            <a:ext cx="10856686" cy="5569526"/>
          </a:xfrm>
        </p:spPr>
        <p:txBody>
          <a:bodyPr/>
          <a:lstStyle/>
          <a:p>
            <a:pPr algn="l" rtl="0"/>
            <a:r>
              <a:rPr lang="en-MY" sz="3200" dirty="0" err="1" smtClean="0">
                <a:latin typeface="Trebuchet MS" panose="020B0603020202020204" pitchFamily="34" charset="0"/>
              </a:rPr>
              <a:t>Tanpa</a:t>
            </a:r>
            <a:r>
              <a:rPr lang="en-MY" sz="3200" dirty="0" smtClean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perkembangan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teknologi</a:t>
            </a:r>
            <a:r>
              <a:rPr lang="en-MY" sz="3200" dirty="0">
                <a:latin typeface="Trebuchet MS" panose="020B0603020202020204" pitchFamily="34" charset="0"/>
              </a:rPr>
              <a:t>,</a:t>
            </a:r>
            <a:r>
              <a:rPr lang="ar-SA" sz="3200" dirty="0">
                <a:latin typeface="Trebuchet MS" panose="020B0603020202020204" pitchFamily="34" charset="0"/>
              </a:rPr>
              <a:t>‎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agak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sukar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hendak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menggerakkan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satu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bentuk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revolusi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industri</a:t>
            </a:r>
            <a:r>
              <a:rPr lang="en-MY" sz="3200" dirty="0">
                <a:latin typeface="Trebuchet MS" panose="020B0603020202020204" pitchFamily="34" charset="0"/>
              </a:rPr>
              <a:t>. </a:t>
            </a:r>
            <a:endParaRPr lang="en-MY" sz="3200" dirty="0" smtClean="0">
              <a:latin typeface="Trebuchet MS" panose="020B0603020202020204" pitchFamily="34" charset="0"/>
            </a:endParaRPr>
          </a:p>
          <a:p>
            <a:pPr algn="l" rtl="0"/>
            <a:r>
              <a:rPr lang="en-MY" sz="3200" dirty="0" err="1" smtClean="0">
                <a:latin typeface="Trebuchet MS" panose="020B0603020202020204" pitchFamily="34" charset="0"/>
              </a:rPr>
              <a:t>Perubahan</a:t>
            </a:r>
            <a:r>
              <a:rPr lang="en-MY" sz="3200" dirty="0" smtClean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besar</a:t>
            </a:r>
            <a:r>
              <a:rPr lang="en-MY" sz="3200" dirty="0">
                <a:latin typeface="Trebuchet MS" panose="020B0603020202020204" pitchFamily="34" charset="0"/>
              </a:rPr>
              <a:t> yang </a:t>
            </a:r>
            <a:r>
              <a:rPr lang="en-MY" sz="3200" dirty="0" err="1">
                <a:latin typeface="Trebuchet MS" panose="020B0603020202020204" pitchFamily="34" charset="0"/>
              </a:rPr>
              <a:t>turut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mengubah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struktur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masyarakat</a:t>
            </a:r>
            <a:r>
              <a:rPr lang="en-MY" sz="3200" dirty="0">
                <a:latin typeface="Trebuchet MS" panose="020B0603020202020204" pitchFamily="34" charset="0"/>
              </a:rPr>
              <a:t>, </a:t>
            </a:r>
            <a:r>
              <a:rPr lang="en-MY" sz="3200" dirty="0" err="1">
                <a:latin typeface="Trebuchet MS" panose="020B0603020202020204" pitchFamily="34" charset="0"/>
              </a:rPr>
              <a:t>cara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hidup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dan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berfikir</a:t>
            </a:r>
            <a:r>
              <a:rPr lang="en-MY" sz="3200" dirty="0">
                <a:latin typeface="Trebuchet MS" panose="020B0603020202020204" pitchFamily="34" charset="0"/>
              </a:rPr>
              <a:t>, </a:t>
            </a:r>
            <a:r>
              <a:rPr lang="en-MY" sz="3200" dirty="0" err="1">
                <a:latin typeface="Trebuchet MS" panose="020B0603020202020204" pitchFamily="34" charset="0"/>
              </a:rPr>
              <a:t>juga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nilai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serta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normanya</a:t>
            </a:r>
            <a:r>
              <a:rPr lang="en-MY" sz="3200" dirty="0">
                <a:latin typeface="Trebuchet MS" panose="020B0603020202020204" pitchFamily="34" charset="0"/>
              </a:rPr>
              <a:t> – </a:t>
            </a:r>
            <a:r>
              <a:rPr lang="en-MY" sz="3200" dirty="0" err="1">
                <a:latin typeface="Trebuchet MS" panose="020B0603020202020204" pitchFamily="34" charset="0"/>
              </a:rPr>
              <a:t>sama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ada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kepada</a:t>
            </a:r>
            <a:r>
              <a:rPr lang="en-MY" sz="3200" dirty="0">
                <a:latin typeface="Trebuchet MS" panose="020B0603020202020204" pitchFamily="34" charset="0"/>
              </a:rPr>
              <a:t> yang </a:t>
            </a:r>
            <a:r>
              <a:rPr lang="en-MY" sz="3200" dirty="0" err="1">
                <a:latin typeface="Trebuchet MS" panose="020B0603020202020204" pitchFamily="34" charset="0"/>
              </a:rPr>
              <a:t>lebih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baik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atau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sebaliknya</a:t>
            </a:r>
            <a:r>
              <a:rPr lang="en-MY" sz="3200" dirty="0" smtClean="0">
                <a:latin typeface="Trebuchet MS" panose="020B0603020202020204" pitchFamily="34" charset="0"/>
              </a:rPr>
              <a:t>.</a:t>
            </a:r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335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3554" name="Picture 2" descr="Image result for Revolusi Perindustrian k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" y="-1"/>
            <a:ext cx="120068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>
            <a:normAutofit/>
          </a:bodyPr>
          <a:lstStyle/>
          <a:p>
            <a:r>
              <a:rPr lang="en-MY" sz="4400" dirty="0" err="1" smtClean="0"/>
              <a:t>Tahap</a:t>
            </a:r>
            <a:r>
              <a:rPr lang="en-MY" sz="4400" dirty="0" smtClean="0"/>
              <a:t> </a:t>
            </a:r>
            <a:r>
              <a:rPr lang="en-MY" sz="4400" dirty="0" err="1" smtClean="0"/>
              <a:t>Revolusi</a:t>
            </a:r>
            <a:r>
              <a:rPr lang="en-MY" sz="4400" dirty="0" smtClean="0"/>
              <a:t> </a:t>
            </a:r>
            <a:r>
              <a:rPr lang="en-MY" sz="4400" dirty="0" err="1" smtClean="0"/>
              <a:t>Industri</a:t>
            </a:r>
            <a:r>
              <a:rPr lang="en-MY" sz="4400" dirty="0" smtClean="0"/>
              <a:t> </a:t>
            </a:r>
            <a:endParaRPr lang="en-MY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07523"/>
            <a:ext cx="10972801" cy="5569526"/>
          </a:xfrm>
        </p:spPr>
        <p:txBody>
          <a:bodyPr/>
          <a:lstStyle/>
          <a:p>
            <a:pPr algn="l" rtl="0"/>
            <a:r>
              <a:rPr lang="en-MY" sz="3200" b="1" dirty="0" err="1" smtClean="0"/>
              <a:t>Revolusi</a:t>
            </a:r>
            <a:r>
              <a:rPr lang="en-MY" sz="3200" b="1" dirty="0" smtClean="0"/>
              <a:t> </a:t>
            </a:r>
            <a:r>
              <a:rPr lang="en-MY" sz="3200" b="1" dirty="0" err="1"/>
              <a:t>Industri</a:t>
            </a:r>
            <a:r>
              <a:rPr lang="en-MY" sz="3200" b="1" dirty="0"/>
              <a:t> </a:t>
            </a:r>
            <a:r>
              <a:rPr lang="en-MY" sz="3200" b="1" dirty="0" err="1"/>
              <a:t>Pertama</a:t>
            </a:r>
            <a:r>
              <a:rPr lang="en-MY" sz="3200" b="1" dirty="0"/>
              <a:t> (1760-1830</a:t>
            </a:r>
            <a:r>
              <a:rPr lang="en-MY" sz="3200" b="1" dirty="0" smtClean="0"/>
              <a:t>)</a:t>
            </a:r>
            <a:r>
              <a:rPr lang="en-MY" sz="3200" dirty="0" smtClean="0"/>
              <a:t>, </a:t>
            </a:r>
            <a:r>
              <a:rPr lang="en-MY" sz="3200" dirty="0" err="1" smtClean="0"/>
              <a:t>bergantung</a:t>
            </a:r>
            <a:r>
              <a:rPr lang="en-MY" sz="3200" dirty="0" smtClean="0"/>
              <a:t> </a:t>
            </a:r>
            <a:r>
              <a:rPr lang="en-MY" sz="3200" dirty="0" err="1"/>
              <a:t>lebih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b="1" dirty="0" err="1"/>
              <a:t>kegunaan</a:t>
            </a:r>
            <a:r>
              <a:rPr lang="en-MY" sz="3200" b="1" dirty="0"/>
              <a:t> air </a:t>
            </a:r>
            <a:r>
              <a:rPr lang="en-MY" sz="3200" b="1" dirty="0" err="1"/>
              <a:t>ataupun</a:t>
            </a:r>
            <a:r>
              <a:rPr lang="en-MY" sz="3200" b="1" dirty="0"/>
              <a:t> </a:t>
            </a:r>
            <a:r>
              <a:rPr lang="en-MY" sz="3200" b="1" dirty="0" err="1"/>
              <a:t>wap</a:t>
            </a:r>
            <a:r>
              <a:rPr lang="en-MY" sz="3200" b="1" dirty="0"/>
              <a:t> – “steam” </a:t>
            </a:r>
            <a:r>
              <a:rPr lang="en-MY" sz="3200" dirty="0"/>
              <a:t>– yang </a:t>
            </a:r>
            <a:r>
              <a:rPr lang="en-MY" sz="3200" dirty="0" err="1"/>
              <a:t>kesudahannya</a:t>
            </a:r>
            <a:r>
              <a:rPr lang="en-MY" sz="3200" dirty="0"/>
              <a:t> </a:t>
            </a:r>
            <a:r>
              <a:rPr lang="en-MY" sz="3200" dirty="0" err="1"/>
              <a:t>berupaya</a:t>
            </a:r>
            <a:r>
              <a:rPr lang="en-MY" sz="3200" dirty="0"/>
              <a:t> </a:t>
            </a:r>
            <a:r>
              <a:rPr lang="en-MY" sz="3200" dirty="0" err="1"/>
              <a:t>menggerakkan</a:t>
            </a:r>
            <a:r>
              <a:rPr lang="en-MY" sz="3200" dirty="0"/>
              <a:t> </a:t>
            </a:r>
            <a:r>
              <a:rPr lang="en-MY" sz="3200" dirty="0" err="1"/>
              <a:t>jentera</a:t>
            </a:r>
            <a:r>
              <a:rPr lang="en-MY" sz="3200" dirty="0"/>
              <a:t> </a:t>
            </a:r>
            <a:r>
              <a:rPr lang="en-MY" sz="3200" dirty="0" err="1"/>
              <a:t>berasaskan</a:t>
            </a:r>
            <a:r>
              <a:rPr lang="en-MY" sz="3200" dirty="0"/>
              <a:t> </a:t>
            </a:r>
            <a:r>
              <a:rPr lang="en-MY" sz="3200" dirty="0" err="1"/>
              <a:t>kuasa</a:t>
            </a:r>
            <a:r>
              <a:rPr lang="en-MY" sz="3200" dirty="0"/>
              <a:t> </a:t>
            </a:r>
            <a:r>
              <a:rPr lang="en-MY" sz="3200" dirty="0" err="1"/>
              <a:t>wap</a:t>
            </a:r>
            <a:r>
              <a:rPr lang="en-MY" sz="3200" dirty="0"/>
              <a:t> </a:t>
            </a:r>
            <a:r>
              <a:rPr lang="en-MY" sz="3200" dirty="0" err="1" smtClean="0"/>
              <a:t>hingga</a:t>
            </a:r>
            <a:r>
              <a:rPr lang="en-MY" sz="3200" dirty="0" smtClean="0"/>
              <a:t> </a:t>
            </a:r>
            <a:r>
              <a:rPr lang="en-MY" sz="3200" dirty="0" err="1" smtClean="0"/>
              <a:t>terciptalah</a:t>
            </a:r>
            <a:r>
              <a:rPr lang="en-MY" sz="3200" dirty="0" smtClean="0"/>
              <a:t> </a:t>
            </a:r>
            <a:r>
              <a:rPr lang="en-MY" sz="3200" b="1" dirty="0"/>
              <a:t>“steam engine” </a:t>
            </a:r>
            <a:r>
              <a:rPr lang="en-MY" sz="3200" dirty="0"/>
              <a:t>yang </a:t>
            </a:r>
            <a:r>
              <a:rPr lang="en-MY" sz="3200" dirty="0" err="1"/>
              <a:t>turut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perubahan</a:t>
            </a:r>
            <a:r>
              <a:rPr lang="en-MY" sz="3200" dirty="0"/>
              <a:t> </a:t>
            </a:r>
            <a:r>
              <a:rPr lang="en-MY" sz="3200" dirty="0" err="1"/>
              <a:t>besar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sistem</a:t>
            </a:r>
            <a:r>
              <a:rPr lang="en-MY" sz="3200" dirty="0"/>
              <a:t> </a:t>
            </a:r>
            <a:r>
              <a:rPr lang="en-MY" sz="3200" dirty="0" err="1"/>
              <a:t>pengangkutan</a:t>
            </a:r>
            <a:r>
              <a:rPr lang="en-MY" sz="3200" dirty="0"/>
              <a:t> </a:t>
            </a:r>
            <a:r>
              <a:rPr lang="en-MY" sz="3200" dirty="0" err="1" smtClean="0"/>
              <a:t>juga</a:t>
            </a:r>
            <a:r>
              <a:rPr lang="en-MY" sz="3200" dirty="0" smtClean="0"/>
              <a:t> </a:t>
            </a:r>
            <a:r>
              <a:rPr lang="en-MY" sz="3200" dirty="0" err="1" smtClean="0"/>
              <a:t>meningkatkan</a:t>
            </a:r>
            <a:r>
              <a:rPr lang="en-MY" sz="3200" dirty="0" smtClean="0"/>
              <a:t> </a:t>
            </a:r>
            <a:r>
              <a:rPr lang="en-MY" sz="3200" dirty="0" err="1"/>
              <a:t>aktiviti</a:t>
            </a:r>
            <a:r>
              <a:rPr lang="en-MY" sz="3200" dirty="0"/>
              <a:t> </a:t>
            </a:r>
            <a:r>
              <a:rPr lang="en-MY" sz="3200" dirty="0" err="1" smtClean="0"/>
              <a:t>perindustrian</a:t>
            </a:r>
            <a:r>
              <a:rPr lang="en-MY" sz="3200" dirty="0" smtClean="0"/>
              <a:t> yang lain.</a:t>
            </a:r>
          </a:p>
          <a:p>
            <a:pPr algn="l" rtl="0"/>
            <a:r>
              <a:rPr lang="en-MY" sz="3200" b="1" dirty="0" err="1"/>
              <a:t>Revolusi</a:t>
            </a:r>
            <a:r>
              <a:rPr lang="en-MY" sz="3200" b="1" dirty="0"/>
              <a:t> </a:t>
            </a:r>
            <a:r>
              <a:rPr lang="en-MY" sz="3200" b="1" dirty="0" err="1"/>
              <a:t>Industri</a:t>
            </a:r>
            <a:r>
              <a:rPr lang="en-MY" sz="3200" b="1" dirty="0"/>
              <a:t> </a:t>
            </a:r>
            <a:r>
              <a:rPr lang="en-MY" sz="3200" b="1" dirty="0" err="1"/>
              <a:t>Kedua</a:t>
            </a:r>
            <a:r>
              <a:rPr lang="en-MY" sz="3200" b="1" dirty="0"/>
              <a:t> </a:t>
            </a:r>
            <a:r>
              <a:rPr lang="en-MY" sz="3200" b="1" dirty="0" err="1" smtClean="0"/>
              <a:t>sekitar</a:t>
            </a:r>
            <a:r>
              <a:rPr lang="en-MY" sz="3200" b="1" dirty="0" smtClean="0"/>
              <a:t> 1870-1914</a:t>
            </a:r>
            <a:r>
              <a:rPr lang="en-MY" sz="3200" dirty="0" smtClean="0"/>
              <a:t>, </a:t>
            </a:r>
            <a:r>
              <a:rPr lang="en-MY" sz="3200" b="1" dirty="0" err="1" smtClean="0"/>
              <a:t>kuasa</a:t>
            </a:r>
            <a:r>
              <a:rPr lang="en-MY" sz="3200" b="1" dirty="0" smtClean="0"/>
              <a:t> </a:t>
            </a:r>
            <a:r>
              <a:rPr lang="en-MY" sz="3200" b="1" dirty="0" err="1"/>
              <a:t>elektrik</a:t>
            </a:r>
            <a:r>
              <a:rPr lang="en-MY" sz="3200" b="1" dirty="0"/>
              <a:t> </a:t>
            </a:r>
            <a:r>
              <a:rPr lang="en-MY" sz="3200" dirty="0" err="1"/>
              <a:t>jelas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satu</a:t>
            </a:r>
            <a:r>
              <a:rPr lang="en-MY" sz="3200" dirty="0"/>
              <a:t> </a:t>
            </a:r>
            <a:r>
              <a:rPr lang="en-MY" sz="3200" dirty="0" err="1"/>
              <a:t>lagi</a:t>
            </a:r>
            <a:r>
              <a:rPr lang="en-MY" sz="3200" dirty="0"/>
              <a:t> </a:t>
            </a:r>
            <a:r>
              <a:rPr lang="en-MY" sz="3200" dirty="0" err="1"/>
              <a:t>lonjakan</a:t>
            </a:r>
            <a:r>
              <a:rPr lang="en-MY" sz="3200" dirty="0"/>
              <a:t> status </a:t>
            </a:r>
            <a:r>
              <a:rPr lang="en-MY" sz="3200" dirty="0" err="1"/>
              <a:t>hidup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 </a:t>
            </a:r>
            <a:r>
              <a:rPr lang="en-MY" sz="3200" dirty="0" err="1"/>
              <a:t>melalui</a:t>
            </a:r>
            <a:r>
              <a:rPr lang="en-MY" sz="3200" dirty="0"/>
              <a:t> </a:t>
            </a:r>
            <a:r>
              <a:rPr lang="en-MY" sz="3200" dirty="0" err="1" smtClean="0"/>
              <a:t>perkembangan</a:t>
            </a:r>
            <a:r>
              <a:rPr lang="en-MY" sz="3200" dirty="0" smtClean="0"/>
              <a:t> </a:t>
            </a:r>
            <a:r>
              <a:rPr lang="en-MY" sz="3200" dirty="0" err="1" smtClean="0"/>
              <a:t>industri</a:t>
            </a:r>
            <a:r>
              <a:rPr lang="en-MY" sz="3200" dirty="0" smtClean="0"/>
              <a:t> </a:t>
            </a:r>
            <a:r>
              <a:rPr lang="en-MY" sz="3200" dirty="0" err="1" smtClean="0"/>
              <a:t>pengilangan</a:t>
            </a:r>
            <a:r>
              <a:rPr lang="en-MY" sz="3200" dirty="0" smtClean="0"/>
              <a:t>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9755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07523"/>
            <a:ext cx="11074400" cy="5569526"/>
          </a:xfrm>
        </p:spPr>
        <p:txBody>
          <a:bodyPr/>
          <a:lstStyle/>
          <a:p>
            <a:pPr algn="l" rtl="0"/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Industri</a:t>
            </a:r>
            <a:r>
              <a:rPr lang="en-MY" b="1" dirty="0"/>
              <a:t> </a:t>
            </a:r>
            <a:r>
              <a:rPr lang="en-MY" b="1" dirty="0" err="1"/>
              <a:t>Ketiga</a:t>
            </a:r>
            <a:r>
              <a:rPr lang="en-MY" b="1" dirty="0"/>
              <a:t> </a:t>
            </a:r>
            <a:r>
              <a:rPr lang="en-MY" dirty="0"/>
              <a:t>pula </a:t>
            </a:r>
            <a:r>
              <a:rPr lang="en-MY" dirty="0" err="1"/>
              <a:t>menyusul</a:t>
            </a:r>
            <a:r>
              <a:rPr lang="en-MY" dirty="0"/>
              <a:t> </a:t>
            </a:r>
            <a:r>
              <a:rPr lang="en-MY" b="1" dirty="0" err="1"/>
              <a:t>berasaskan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r>
              <a:rPr lang="en-MY" b="1" dirty="0" err="1"/>
              <a:t>maklumat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komputer</a:t>
            </a:r>
            <a:r>
              <a:rPr lang="ar-SA" b="1" dirty="0"/>
              <a:t>‎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tonggaknya</a:t>
            </a:r>
            <a:r>
              <a:rPr lang="en-MY" dirty="0"/>
              <a:t>.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adanya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 smtClean="0"/>
              <a:t>elektrik</a:t>
            </a:r>
            <a:r>
              <a:rPr lang="en-MY" dirty="0"/>
              <a:t>, </a:t>
            </a:r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merebak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pesat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gaya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baru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/>
              <a:t>Di </a:t>
            </a:r>
            <a:r>
              <a:rPr lang="en-MY" b="1" dirty="0" err="1"/>
              <a:t>peringkat</a:t>
            </a:r>
            <a:r>
              <a:rPr lang="en-MY" b="1" dirty="0"/>
              <a:t> </a:t>
            </a:r>
            <a:r>
              <a:rPr lang="en-MY" b="1" dirty="0" err="1"/>
              <a:t>akhir</a:t>
            </a:r>
            <a:r>
              <a:rPr lang="en-MY" b="1" dirty="0"/>
              <a:t> </a:t>
            </a:r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ketiga</a:t>
            </a:r>
            <a:r>
              <a:rPr lang="en-MY" b="1" dirty="0"/>
              <a:t> </a:t>
            </a:r>
            <a:r>
              <a:rPr lang="en-MY" dirty="0" err="1"/>
              <a:t>timbul</a:t>
            </a:r>
            <a:r>
              <a:rPr lang="en-MY" dirty="0"/>
              <a:t> pula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r>
              <a:rPr lang="en-MY" b="1" dirty="0" err="1"/>
              <a:t>automasi</a:t>
            </a:r>
            <a:r>
              <a:rPr lang="en-MY" dirty="0"/>
              <a:t>, </a:t>
            </a:r>
            <a:r>
              <a:rPr lang="en-MY" dirty="0" smtClean="0"/>
              <a:t>yang mana </a:t>
            </a:r>
            <a:r>
              <a:rPr lang="en-MY" dirty="0" err="1" smtClean="0"/>
              <a:t>mesin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jentera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bergerak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“</a:t>
            </a:r>
            <a:r>
              <a:rPr lang="en-MY" dirty="0" err="1"/>
              <a:t>bekerja</a:t>
            </a:r>
            <a:r>
              <a:rPr lang="en-MY" dirty="0"/>
              <a:t>”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apabila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dimuatkan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program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terancang</a:t>
            </a:r>
            <a:r>
              <a:rPr lang="en-MY" dirty="0"/>
              <a:t>. </a:t>
            </a:r>
            <a:r>
              <a:rPr lang="en-MY" dirty="0" err="1"/>
              <a:t>Konsep</a:t>
            </a:r>
            <a:r>
              <a:rPr lang="en-MY" dirty="0"/>
              <a:t> </a:t>
            </a:r>
            <a:r>
              <a:rPr lang="en-MY" b="1" dirty="0" err="1"/>
              <a:t>pengilangan</a:t>
            </a:r>
            <a:r>
              <a:rPr lang="en-MY" b="1" dirty="0"/>
              <a:t> </a:t>
            </a:r>
            <a:r>
              <a:rPr lang="en-MY" b="1" dirty="0" err="1"/>
              <a:t>lambakan</a:t>
            </a:r>
            <a:r>
              <a:rPr lang="en-MY" b="1" dirty="0"/>
              <a:t> (“mass production”) </a:t>
            </a:r>
            <a:r>
              <a:rPr lang="en-MY" dirty="0" err="1"/>
              <a:t>diperkenalkan</a:t>
            </a:r>
            <a:r>
              <a:rPr lang="en-MY" dirty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b="1" dirty="0" err="1"/>
              <a:t>pertengahan</a:t>
            </a:r>
            <a:r>
              <a:rPr lang="en-MY" b="1" dirty="0"/>
              <a:t> </a:t>
            </a:r>
            <a:r>
              <a:rPr lang="en-MY" b="1" dirty="0" err="1"/>
              <a:t>abad</a:t>
            </a:r>
            <a:r>
              <a:rPr lang="en-MY" b="1" dirty="0"/>
              <a:t> ke-20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/>
              <a:t>juga</a:t>
            </a:r>
            <a:r>
              <a:rPr lang="en-MY" dirty="0"/>
              <a:t> </a:t>
            </a:r>
            <a:r>
              <a:rPr lang="en-MY" dirty="0" err="1"/>
              <a:t>dipanggil</a:t>
            </a:r>
            <a:r>
              <a:rPr lang="en-MY" dirty="0"/>
              <a:t> </a:t>
            </a:r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smtClean="0"/>
              <a:t>Digital.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06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1501</TotalTime>
  <Words>1714</Words>
  <Application>Microsoft Office PowerPoint</Application>
  <PresentationFormat>Widescreen</PresentationFormat>
  <Paragraphs>162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Snap ITC</vt:lpstr>
      <vt:lpstr>Times New Roman</vt:lpstr>
      <vt:lpstr>Trebuchet MS</vt:lpstr>
      <vt:lpstr>Wingdings</vt:lpstr>
      <vt:lpstr>Celestial</vt:lpstr>
      <vt:lpstr>Clip</vt:lpstr>
      <vt:lpstr>UICL 2302</vt:lpstr>
      <vt:lpstr>PowerPoint Presentation</vt:lpstr>
      <vt:lpstr>BAB 9 REVOLUSI INDUSTRI DAN KESANNYA TERHADAP KEMANUSIAAN</vt:lpstr>
      <vt:lpstr>Isi Kandungan BAB 9 &amp; 10</vt:lpstr>
      <vt:lpstr>Pendahuluan</vt:lpstr>
      <vt:lpstr>Sambungan…</vt:lpstr>
      <vt:lpstr>PowerPoint Presentation</vt:lpstr>
      <vt:lpstr>Tahap Revolusi Industri </vt:lpstr>
      <vt:lpstr>Sambungan… </vt:lpstr>
      <vt:lpstr>Sambungan… </vt:lpstr>
      <vt:lpstr>PowerPoint Presentation</vt:lpstr>
      <vt:lpstr>IR 4.0 (Cyberphysical system)</vt:lpstr>
      <vt:lpstr>Sambungan… </vt:lpstr>
      <vt:lpstr>PowerPoint Presentation</vt:lpstr>
      <vt:lpstr>BAB 10 Etika &amp; Nilai  dalam  Pemikiran Sains &amp; Teknologi</vt:lpstr>
      <vt:lpstr>Etika &amp; Nilai</vt:lpstr>
      <vt:lpstr>Sambungan…</vt:lpstr>
      <vt:lpstr>Etika &amp; Nilai dalam Penghasilan sains &amp; teknologi </vt:lpstr>
      <vt:lpstr>Panduan Etika &amp; Nilai Islam  Dalam Pemikiran Sains &amp; Teknologi</vt:lpstr>
      <vt:lpstr>Prinsip Sains &amp; Teknologi Moden</vt:lpstr>
      <vt:lpstr>Kepentingan Etika dan Nilai  Dalam Pemikiran Sains dan Teknologi</vt:lpstr>
      <vt:lpstr>Kesan Pengabaian Etika dan Nilai  Dalam Sains dan Teknologi</vt:lpstr>
      <vt:lpstr>PowerPoint Presentation</vt:lpstr>
      <vt:lpstr>PowerPoint Presentation</vt:lpstr>
      <vt:lpstr>PowerPoint Presentation</vt:lpstr>
      <vt:lpstr>PENGKLONAN &amp; KEJURUTERAAN GENETIK</vt:lpstr>
      <vt:lpstr>PowerPoint Presentation</vt:lpstr>
      <vt:lpstr>Antara kesan buruk pengklonan manusia</vt:lpstr>
      <vt:lpstr>PowerPoint Presentation</vt:lpstr>
      <vt:lpstr>PowerPoint Presentation</vt:lpstr>
      <vt:lpstr>PowerPoint Presentation</vt:lpstr>
      <vt:lpstr>Artificial Intelligence (AI)</vt:lpstr>
      <vt:lpstr>AI menggantikan tugas manusia?</vt:lpstr>
      <vt:lpstr>PowerPoint Presentation</vt:lpstr>
      <vt:lpstr>PERLUMBAAN SENJATA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STATISTIK JENAYAH SIBER</vt:lpstr>
      <vt:lpstr>DARK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0wner</dc:creator>
  <cp:lastModifiedBy>Admin</cp:lastModifiedBy>
  <cp:revision>56</cp:revision>
  <dcterms:created xsi:type="dcterms:W3CDTF">2018-02-10T01:08:24Z</dcterms:created>
  <dcterms:modified xsi:type="dcterms:W3CDTF">2019-08-28T03:56:28Z</dcterms:modified>
</cp:coreProperties>
</file>