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70" r:id="rId13"/>
    <p:sldId id="271" r:id="rId14"/>
    <p:sldId id="272" r:id="rId15"/>
    <p:sldId id="273" r:id="rId16"/>
    <p:sldId id="274" r:id="rId17"/>
    <p:sldId id="268"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4AF60A-713C-41BA-9788-4C493DDC0A9C}" type="datetimeFigureOut">
              <a:rPr lang="en-US" dirty="0"/>
              <a:t>9/23/2018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E5E0FA7-C445-42F7-AF66-A4F5A6FC8A9C}" type="datetimeFigureOut">
              <a:rPr lang="en-US" dirty="0"/>
              <a:t>9/23/2018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5AC5C5-1A57-4420-8AFB-CE41693A794B}" type="datetimeFigureOut">
              <a:rPr lang="en-US" dirty="0"/>
              <a:t>9/23/2018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4C08AF-84E6-4329-8E67-FEA434B47075}" type="datetimeFigureOut">
              <a:rPr lang="en-US" dirty="0"/>
              <a:t>9/23/2018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4F6EE328-6AFF-436B-881F-213D56084544}" type="datetimeFigureOut">
              <a:rPr lang="en-US" dirty="0"/>
              <a:t>9/23/2018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E02069A-09EE-4C7C-86A4-2314A404921D}" type="datetimeFigureOut">
              <a:rPr lang="en-US" dirty="0"/>
              <a:t>9/23/2018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6EE7F1-171E-411F-96CA-A251A21496E7}" type="datetimeFigureOut">
              <a:rPr lang="en-US" dirty="0"/>
              <a:t>9/23/2018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872C98D-A273-4547-9B92-97D7769F71A6}" type="datetimeFigureOut">
              <a:rPr lang="en-US" dirty="0"/>
              <a:t>9/23/2018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7CD67-0644-446C-B2AD-1C09BF34F286}" type="datetimeFigureOut">
              <a:rPr lang="en-US" dirty="0"/>
              <a:t>9/23/2018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480828-6983-48AD-9E27-CBD3696F837E}" type="datetimeFigureOut">
              <a:rPr lang="en-US" dirty="0"/>
              <a:t>9/23/2018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C5EFB91-0324-450E-B17F-36DC0ECCE413}" type="datetimeFigureOut">
              <a:rPr lang="en-US" dirty="0"/>
              <a:t>9/23/2018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2E37674-C1BA-4107-9B06-6D4CAC3A3DF5}" type="datetimeFigureOut">
              <a:rPr lang="en-US" dirty="0"/>
              <a:t>9/23/2018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smtClean="0"/>
              <a:t>The Origins Of Internet</a:t>
            </a:r>
            <a:endParaRPr lang="en-US" sz="6000" dirty="0"/>
          </a:p>
        </p:txBody>
      </p:sp>
    </p:spTree>
    <p:extLst>
      <p:ext uri="{BB962C8B-B14F-4D97-AF65-F5344CB8AC3E}">
        <p14:creationId xmlns:p14="http://schemas.microsoft.com/office/powerpoint/2010/main" val="166700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MY" dirty="0"/>
              <a:t>HOW TO ACCESS THE INTERNET</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MY" b="1" dirty="0"/>
              <a:t>3)Browsing the web</a:t>
            </a:r>
            <a:endParaRPr lang="en-US" dirty="0"/>
          </a:p>
          <a:p>
            <a:r>
              <a:rPr lang="en-MY" dirty="0">
                <a:solidFill>
                  <a:schemeClr val="accent6">
                    <a:lumMod val="50000"/>
                  </a:schemeClr>
                </a:solidFill>
              </a:rPr>
              <a:t>Based on Wikipedia, browsing the web is software application to access information in world wide web(www) but is not same with search engine(</a:t>
            </a:r>
            <a:r>
              <a:rPr lang="en-MY" dirty="0" err="1">
                <a:solidFill>
                  <a:schemeClr val="accent6">
                    <a:lumMod val="50000"/>
                  </a:schemeClr>
                </a:solidFill>
              </a:rPr>
              <a:t>google,yahoo,bing</a:t>
            </a:r>
            <a:r>
              <a:rPr lang="en-MY" dirty="0">
                <a:solidFill>
                  <a:schemeClr val="accent6">
                    <a:lumMod val="50000"/>
                  </a:schemeClr>
                </a:solidFill>
              </a:rPr>
              <a:t>)</a:t>
            </a:r>
            <a:endParaRPr lang="en-US" dirty="0">
              <a:solidFill>
                <a:schemeClr val="accent6">
                  <a:lumMod val="50000"/>
                </a:schemeClr>
              </a:solidFill>
            </a:endParaRPr>
          </a:p>
          <a:p>
            <a:r>
              <a:rPr lang="en-MY" dirty="0">
                <a:solidFill>
                  <a:schemeClr val="accent6">
                    <a:lumMod val="50000"/>
                  </a:schemeClr>
                </a:solidFill>
              </a:rPr>
              <a:t>Type of browsing web:</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Chrome</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Firefox</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Safari</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Internet </a:t>
            </a:r>
            <a:r>
              <a:rPr lang="en-MY" dirty="0">
                <a:solidFill>
                  <a:schemeClr val="accent6">
                    <a:lumMod val="50000"/>
                  </a:schemeClr>
                </a:solidFill>
              </a:rPr>
              <a:t>Explorer</a:t>
            </a:r>
            <a:endParaRPr lang="en-US" dirty="0">
              <a:solidFill>
                <a:schemeClr val="accent6">
                  <a:lumMod val="50000"/>
                </a:schemeClr>
              </a:solidFill>
            </a:endParaRPr>
          </a:p>
          <a:p>
            <a:endParaRPr lang="en-US" dirty="0"/>
          </a:p>
        </p:txBody>
      </p:sp>
    </p:spTree>
    <p:extLst>
      <p:ext uri="{BB962C8B-B14F-4D97-AF65-F5344CB8AC3E}">
        <p14:creationId xmlns:p14="http://schemas.microsoft.com/office/powerpoint/2010/main" val="1285779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MY" dirty="0"/>
              <a:t>HOW TO ACCESS THE INTERNET</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MY" b="1" dirty="0"/>
              <a:t>4)Email</a:t>
            </a:r>
            <a:endParaRPr lang="en-US" dirty="0"/>
          </a:p>
          <a:p>
            <a:r>
              <a:rPr lang="en-MY" dirty="0">
                <a:solidFill>
                  <a:schemeClr val="accent6">
                    <a:lumMod val="50000"/>
                  </a:schemeClr>
                </a:solidFill>
              </a:rPr>
              <a:t>An electronic mail that have been used a long time ago of computer for </a:t>
            </a:r>
            <a:r>
              <a:rPr lang="en-MY" dirty="0" err="1">
                <a:solidFill>
                  <a:schemeClr val="accent6">
                    <a:lumMod val="50000"/>
                  </a:schemeClr>
                </a:solidFill>
              </a:rPr>
              <a:t>communication.Nowadays</a:t>
            </a:r>
            <a:r>
              <a:rPr lang="en-MY" dirty="0">
                <a:solidFill>
                  <a:schemeClr val="accent6">
                    <a:lumMod val="50000"/>
                  </a:schemeClr>
                </a:solidFill>
              </a:rPr>
              <a:t> it used for a formal things </a:t>
            </a:r>
            <a:r>
              <a:rPr lang="en-MY" dirty="0" smtClean="0">
                <a:solidFill>
                  <a:schemeClr val="accent6">
                    <a:lumMod val="50000"/>
                  </a:schemeClr>
                </a:solidFill>
              </a:rPr>
              <a:t>.</a:t>
            </a:r>
          </a:p>
          <a:p>
            <a:r>
              <a:rPr lang="en-MY" dirty="0" smtClean="0">
                <a:solidFill>
                  <a:schemeClr val="accent6">
                    <a:lumMod val="50000"/>
                  </a:schemeClr>
                </a:solidFill>
              </a:rPr>
              <a:t>configure </a:t>
            </a:r>
            <a:r>
              <a:rPr lang="en-MY" dirty="0">
                <a:solidFill>
                  <a:schemeClr val="accent6">
                    <a:lumMod val="50000"/>
                  </a:schemeClr>
                </a:solidFill>
              </a:rPr>
              <a:t>our email programme  first before use their mail servers.</a:t>
            </a:r>
            <a:endParaRPr lang="en-US" dirty="0">
              <a:solidFill>
                <a:schemeClr val="accent6">
                  <a:lumMod val="50000"/>
                </a:schemeClr>
              </a:solidFill>
            </a:endParaRPr>
          </a:p>
          <a:p>
            <a:r>
              <a:rPr lang="en-MY" dirty="0">
                <a:solidFill>
                  <a:schemeClr val="accent6">
                    <a:lumMod val="50000"/>
                  </a:schemeClr>
                </a:solidFill>
              </a:rPr>
              <a:t>Types </a:t>
            </a:r>
            <a:r>
              <a:rPr lang="en-MY" dirty="0" smtClean="0">
                <a:solidFill>
                  <a:schemeClr val="accent6">
                    <a:lumMod val="50000"/>
                  </a:schemeClr>
                </a:solidFill>
              </a:rPr>
              <a:t>:</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Mac </a:t>
            </a:r>
            <a:r>
              <a:rPr lang="en-MY" dirty="0">
                <a:solidFill>
                  <a:schemeClr val="accent6">
                    <a:lumMod val="50000"/>
                  </a:schemeClr>
                </a:solidFill>
              </a:rPr>
              <a:t>comes from </a:t>
            </a:r>
            <a:r>
              <a:rPr lang="en-MY" dirty="0" smtClean="0">
                <a:solidFill>
                  <a:schemeClr val="accent6">
                    <a:lumMod val="50000"/>
                  </a:schemeClr>
                </a:solidFill>
              </a:rPr>
              <a:t>mail</a:t>
            </a:r>
            <a:endParaRPr lang="en-US" dirty="0">
              <a:solidFill>
                <a:schemeClr val="accent6">
                  <a:lumMod val="50000"/>
                </a:schemeClr>
              </a:solidFill>
            </a:endParaRPr>
          </a:p>
          <a:p>
            <a:pPr marL="514350" indent="-514350">
              <a:buFont typeface="+mj-lt"/>
              <a:buAutoNum type="romanUcPeriod"/>
            </a:pPr>
            <a:r>
              <a:rPr lang="en-MY" dirty="0">
                <a:solidFill>
                  <a:schemeClr val="accent6">
                    <a:lumMod val="50000"/>
                  </a:schemeClr>
                </a:solidFill>
              </a:rPr>
              <a:t>W</a:t>
            </a:r>
            <a:r>
              <a:rPr lang="en-MY" dirty="0" smtClean="0">
                <a:solidFill>
                  <a:schemeClr val="accent6">
                    <a:lumMod val="50000"/>
                  </a:schemeClr>
                </a:solidFill>
              </a:rPr>
              <a:t>indows </a:t>
            </a:r>
            <a:r>
              <a:rPr lang="en-MY" dirty="0">
                <a:solidFill>
                  <a:schemeClr val="accent6">
                    <a:lumMod val="50000"/>
                  </a:schemeClr>
                </a:solidFill>
              </a:rPr>
              <a:t>renamed with free programme many times likes Outlook express windows </a:t>
            </a:r>
            <a:r>
              <a:rPr lang="en-MY" dirty="0" err="1">
                <a:solidFill>
                  <a:schemeClr val="accent6">
                    <a:lumMod val="50000"/>
                  </a:schemeClr>
                </a:solidFill>
              </a:rPr>
              <a:t>mail,and</a:t>
            </a:r>
            <a:r>
              <a:rPr lang="en-MY" dirty="0">
                <a:solidFill>
                  <a:schemeClr val="accent6">
                    <a:lumMod val="50000"/>
                  </a:schemeClr>
                </a:solidFill>
              </a:rPr>
              <a:t> also many users like to use </a:t>
            </a:r>
            <a:r>
              <a:rPr lang="en-MY" dirty="0" err="1">
                <a:solidFill>
                  <a:schemeClr val="accent6">
                    <a:lumMod val="50000"/>
                  </a:schemeClr>
                </a:solidFill>
              </a:rPr>
              <a:t>thunderbird,eudora</a:t>
            </a:r>
            <a:endParaRPr lang="en-US" dirty="0">
              <a:solidFill>
                <a:schemeClr val="accent6">
                  <a:lumMod val="50000"/>
                </a:schemeClr>
              </a:solidFill>
            </a:endParaRPr>
          </a:p>
        </p:txBody>
      </p:sp>
    </p:spTree>
    <p:extLst>
      <p:ext uri="{BB962C8B-B14F-4D97-AF65-F5344CB8AC3E}">
        <p14:creationId xmlns:p14="http://schemas.microsoft.com/office/powerpoint/2010/main" val="344403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BROWSERS</a:t>
            </a:r>
            <a:endParaRPr lang="en-US" dirty="0"/>
          </a:p>
        </p:txBody>
      </p:sp>
      <p:sp>
        <p:nvSpPr>
          <p:cNvPr id="3" name="Content Placeholder 2"/>
          <p:cNvSpPr>
            <a:spLocks noGrp="1"/>
          </p:cNvSpPr>
          <p:nvPr>
            <p:ph idx="1"/>
          </p:nvPr>
        </p:nvSpPr>
        <p:spPr/>
        <p:txBody>
          <a:bodyPr/>
          <a:lstStyle/>
          <a:p>
            <a:r>
              <a:rPr lang="en-US" sz="2800" dirty="0"/>
              <a:t>An application software that allows users to access &amp; view web pages &amp; web 2.0 programs.</a:t>
            </a:r>
          </a:p>
          <a:p>
            <a:pPr marL="0" indent="0">
              <a:buNone/>
            </a:pPr>
            <a:endParaRPr lang="en-US" dirty="0"/>
          </a:p>
        </p:txBody>
      </p:sp>
    </p:spTree>
    <p:extLst>
      <p:ext uri="{BB962C8B-B14F-4D97-AF65-F5344CB8AC3E}">
        <p14:creationId xmlns:p14="http://schemas.microsoft.com/office/powerpoint/2010/main" val="2303750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URL</a:t>
            </a:r>
            <a:endParaRPr lang="en-US" dirty="0"/>
          </a:p>
        </p:txBody>
      </p:sp>
      <p:sp>
        <p:nvSpPr>
          <p:cNvPr id="3" name="Content Placeholder 2"/>
          <p:cNvSpPr>
            <a:spLocks noGrp="1"/>
          </p:cNvSpPr>
          <p:nvPr>
            <p:ph idx="1"/>
          </p:nvPr>
        </p:nvSpPr>
        <p:spPr>
          <a:xfrm>
            <a:off x="822960" y="1920240"/>
            <a:ext cx="10305288" cy="4251960"/>
          </a:xfrm>
        </p:spPr>
        <p:txBody>
          <a:bodyPr/>
          <a:lstStyle/>
          <a:p>
            <a:pPr marL="0" indent="0">
              <a:buNone/>
            </a:pPr>
            <a:r>
              <a:rPr lang="en-US" dirty="0" smtClean="0"/>
              <a:t>  Uniform </a:t>
            </a:r>
            <a:r>
              <a:rPr lang="en-US" dirty="0"/>
              <a:t>Resource Locator.</a:t>
            </a:r>
            <a:br>
              <a:rPr lang="en-US" dirty="0"/>
            </a:br>
            <a:r>
              <a:rPr lang="en-US" dirty="0" smtClean="0"/>
              <a:t>  Unique </a:t>
            </a:r>
            <a:r>
              <a:rPr lang="en-US" dirty="0"/>
              <a:t>address for a web </a:t>
            </a:r>
            <a:r>
              <a:rPr lang="en-US" dirty="0" smtClean="0"/>
              <a:t>page</a:t>
            </a:r>
          </a:p>
          <a:p>
            <a:pPr marL="0" indent="0">
              <a:buNone/>
            </a:pPr>
            <a:endParaRPr lang="en-US" dirty="0"/>
          </a:p>
          <a:p>
            <a:pPr marL="0" indent="0">
              <a:buNone/>
            </a:pPr>
            <a:endParaRPr lang="en-US" dirty="0"/>
          </a:p>
        </p:txBody>
      </p:sp>
      <p:sp>
        <p:nvSpPr>
          <p:cNvPr id="4" name="Right Arrow 3"/>
          <p:cNvSpPr/>
          <p:nvPr/>
        </p:nvSpPr>
        <p:spPr>
          <a:xfrm>
            <a:off x="714584" y="1973423"/>
            <a:ext cx="231820" cy="241105"/>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6" name="Right Arrow 5"/>
          <p:cNvSpPr/>
          <p:nvPr/>
        </p:nvSpPr>
        <p:spPr>
          <a:xfrm>
            <a:off x="714584" y="2267711"/>
            <a:ext cx="231820" cy="241105"/>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pic>
        <p:nvPicPr>
          <p:cNvPr id="7" name="Picture 6"/>
          <p:cNvPicPr>
            <a:picLocks noChangeAspect="1"/>
          </p:cNvPicPr>
          <p:nvPr/>
        </p:nvPicPr>
        <p:blipFill>
          <a:blip r:embed="rId2"/>
          <a:stretch>
            <a:fillRect/>
          </a:stretch>
        </p:blipFill>
        <p:spPr>
          <a:xfrm>
            <a:off x="2346626" y="2743374"/>
            <a:ext cx="7815749" cy="2505673"/>
          </a:xfrm>
          <a:prstGeom prst="rect">
            <a:avLst/>
          </a:prstGeom>
        </p:spPr>
      </p:pic>
      <p:sp>
        <p:nvSpPr>
          <p:cNvPr id="8" name="Left Brace 7"/>
          <p:cNvSpPr/>
          <p:nvPr/>
        </p:nvSpPr>
        <p:spPr>
          <a:xfrm rot="5400000">
            <a:off x="3615758" y="3642558"/>
            <a:ext cx="317879" cy="862885"/>
          </a:xfrm>
          <a:prstGeom prst="leftBrace">
            <a:avLst/>
          </a:prstGeom>
          <a:noFill/>
          <a:ln w="635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C000"/>
              </a:solidFill>
              <a:effectLst/>
              <a:uLnTx/>
              <a:uFillTx/>
              <a:latin typeface="Gill Sans MT" panose="020B0502020104020203"/>
              <a:ea typeface="+mn-ea"/>
              <a:cs typeface="+mn-cs"/>
            </a:endParaRPr>
          </a:p>
        </p:txBody>
      </p:sp>
      <p:sp>
        <p:nvSpPr>
          <p:cNvPr id="9" name="Left Brace 8"/>
          <p:cNvSpPr/>
          <p:nvPr/>
        </p:nvSpPr>
        <p:spPr>
          <a:xfrm rot="16200000">
            <a:off x="2809501" y="4306882"/>
            <a:ext cx="321972" cy="837126"/>
          </a:xfrm>
          <a:prstGeom prst="leftBrace">
            <a:avLst/>
          </a:prstGeom>
          <a:noFill/>
          <a:ln w="6350" cap="flat" cmpd="sng" algn="ctr">
            <a:solidFill>
              <a:srgbClr val="F6A21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Gill Sans MT" panose="020B0502020104020203"/>
              <a:ea typeface="+mn-ea"/>
              <a:cs typeface="+mn-cs"/>
            </a:endParaRPr>
          </a:p>
        </p:txBody>
      </p:sp>
      <p:sp>
        <p:nvSpPr>
          <p:cNvPr id="11" name="Left Brace 10"/>
          <p:cNvSpPr/>
          <p:nvPr/>
        </p:nvSpPr>
        <p:spPr>
          <a:xfrm rot="5400000">
            <a:off x="6093515" y="3362941"/>
            <a:ext cx="321972" cy="1431701"/>
          </a:xfrm>
          <a:prstGeom prst="leftBrace">
            <a:avLst/>
          </a:prstGeom>
          <a:noFill/>
          <a:ln w="6350" cap="flat" cmpd="sng" algn="ctr">
            <a:solidFill>
              <a:srgbClr val="00B0F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Gill Sans MT" panose="020B0502020104020203"/>
              <a:ea typeface="+mn-ea"/>
              <a:cs typeface="+mn-cs"/>
            </a:endParaRPr>
          </a:p>
        </p:txBody>
      </p:sp>
      <p:sp>
        <p:nvSpPr>
          <p:cNvPr id="12" name="Left Brace 11"/>
          <p:cNvSpPr/>
          <p:nvPr/>
        </p:nvSpPr>
        <p:spPr>
          <a:xfrm rot="5400000">
            <a:off x="7863533" y="3024624"/>
            <a:ext cx="321972" cy="2108333"/>
          </a:xfrm>
          <a:prstGeom prst="leftBrace">
            <a:avLst/>
          </a:prstGeom>
          <a:noFill/>
          <a:ln w="6350" cap="flat" cmpd="sng" algn="ctr">
            <a:solidFill>
              <a:srgbClr val="F315D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latin typeface="Gill Sans MT" panose="020B0502020104020203"/>
              <a:ea typeface="+mn-ea"/>
              <a:cs typeface="+mn-cs"/>
            </a:endParaRPr>
          </a:p>
        </p:txBody>
      </p:sp>
      <p:sp>
        <p:nvSpPr>
          <p:cNvPr id="13" name="Left Brace 12"/>
          <p:cNvSpPr/>
          <p:nvPr/>
        </p:nvSpPr>
        <p:spPr>
          <a:xfrm rot="16200000">
            <a:off x="4644022" y="4126577"/>
            <a:ext cx="321972" cy="1197736"/>
          </a:xfrm>
          <a:prstGeom prst="leftBrace">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92D050"/>
              </a:solidFill>
            </a:endParaRPr>
          </a:p>
        </p:txBody>
      </p:sp>
    </p:spTree>
    <p:extLst>
      <p:ext uri="{BB962C8B-B14F-4D97-AF65-F5344CB8AC3E}">
        <p14:creationId xmlns:p14="http://schemas.microsoft.com/office/powerpoint/2010/main" val="2968290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u="sng" dirty="0"/>
              <a:t>TLD; </a:t>
            </a:r>
            <a:br>
              <a:rPr lang="en-US" sz="3100" u="sng" dirty="0"/>
            </a:br>
            <a:r>
              <a:rPr lang="en-US" sz="3100" b="0" dirty="0"/>
              <a:t>Top-level domain</a:t>
            </a:r>
            <a:br>
              <a:rPr lang="en-US" sz="3100" b="0" dirty="0"/>
            </a:br>
            <a:r>
              <a:rPr lang="en-US" sz="3100" b="0" dirty="0"/>
              <a:t>Last part of domain name</a:t>
            </a:r>
            <a:br>
              <a:rPr lang="en-US" sz="3100" b="0" dirty="0"/>
            </a:br>
            <a:r>
              <a:rPr lang="en-US" sz="3100" b="0" dirty="0"/>
              <a:t>Identifies the type of organization associated</a:t>
            </a:r>
            <a:r>
              <a:rPr lang="en-US" b="0" dirty="0"/>
              <a:t/>
            </a:r>
            <a:br>
              <a:rPr lang="en-US" b="0" dirty="0"/>
            </a:br>
            <a:endParaRPr lang="en-US" b="0" dirty="0"/>
          </a:p>
        </p:txBody>
      </p:sp>
      <p:pic>
        <p:nvPicPr>
          <p:cNvPr id="7" name="Content Placeholder 6"/>
          <p:cNvPicPr>
            <a:picLocks noGrp="1" noChangeAspect="1"/>
          </p:cNvPicPr>
          <p:nvPr>
            <p:ph idx="1"/>
          </p:nvPr>
        </p:nvPicPr>
        <p:blipFill>
          <a:blip r:embed="rId2"/>
          <a:stretch>
            <a:fillRect/>
          </a:stretch>
        </p:blipFill>
        <p:spPr>
          <a:xfrm>
            <a:off x="1069848" y="2093976"/>
            <a:ext cx="8840713" cy="4051300"/>
          </a:xfrm>
          <a:prstGeom prst="rect">
            <a:avLst/>
          </a:prstGeom>
        </p:spPr>
      </p:pic>
      <p:sp>
        <p:nvSpPr>
          <p:cNvPr id="4" name="Right Arrow 3"/>
          <p:cNvSpPr/>
          <p:nvPr/>
        </p:nvSpPr>
        <p:spPr>
          <a:xfrm>
            <a:off x="786512" y="658695"/>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5" name="Right Arrow 4"/>
          <p:cNvSpPr/>
          <p:nvPr/>
        </p:nvSpPr>
        <p:spPr>
          <a:xfrm>
            <a:off x="786512" y="1042110"/>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6" name="Right Arrow 5"/>
          <p:cNvSpPr/>
          <p:nvPr/>
        </p:nvSpPr>
        <p:spPr>
          <a:xfrm>
            <a:off x="786512" y="1477083"/>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691333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a:t>HTML</a:t>
            </a:r>
            <a:r>
              <a:rPr lang="en-US" u="sng" dirty="0" smtClean="0"/>
              <a:t>;</a:t>
            </a:r>
            <a:br>
              <a:rPr lang="en-US" u="sng" dirty="0" smtClean="0"/>
            </a:br>
            <a:r>
              <a:rPr lang="en-US" u="sng" dirty="0"/>
              <a:t/>
            </a:r>
            <a:br>
              <a:rPr lang="en-US" u="sng" dirty="0"/>
            </a:br>
            <a:r>
              <a:rPr lang="en-US" sz="2700" b="0" dirty="0">
                <a:solidFill>
                  <a:srgbClr val="000000">
                    <a:lumMod val="85000"/>
                    <a:lumOff val="15000"/>
                  </a:srgbClr>
                </a:solidFill>
                <a:latin typeface="Gill Sans MT" panose="020B0502020104020203"/>
                <a:ea typeface="+mn-ea"/>
                <a:cs typeface="+mn-cs"/>
              </a:rPr>
              <a:t>Hypertext Markup Language </a:t>
            </a:r>
            <a:br>
              <a:rPr lang="en-US" sz="2700" b="0" dirty="0">
                <a:solidFill>
                  <a:srgbClr val="000000">
                    <a:lumMod val="85000"/>
                    <a:lumOff val="15000"/>
                  </a:srgbClr>
                </a:solidFill>
                <a:latin typeface="Gill Sans MT" panose="020B0502020104020203"/>
                <a:ea typeface="+mn-ea"/>
                <a:cs typeface="+mn-cs"/>
              </a:rPr>
            </a:br>
            <a:r>
              <a:rPr lang="en-US" sz="2700" b="0" dirty="0">
                <a:solidFill>
                  <a:srgbClr val="000000">
                    <a:lumMod val="85000"/>
                    <a:lumOff val="15000"/>
                  </a:srgbClr>
                </a:solidFill>
                <a:latin typeface="Gill Sans MT" panose="020B0502020104020203"/>
                <a:ea typeface="+mn-ea"/>
                <a:cs typeface="+mn-cs"/>
              </a:rPr>
              <a:t>For creating web pages</a:t>
            </a:r>
            <a:br>
              <a:rPr lang="en-US" sz="2700" b="0" dirty="0">
                <a:solidFill>
                  <a:srgbClr val="000000">
                    <a:lumMod val="85000"/>
                    <a:lumOff val="15000"/>
                  </a:srgbClr>
                </a:solidFill>
                <a:latin typeface="Gill Sans MT" panose="020B0502020104020203"/>
                <a:ea typeface="+mn-ea"/>
                <a:cs typeface="+mn-cs"/>
              </a:rPr>
            </a:br>
            <a:r>
              <a:rPr lang="en-US" sz="2700" b="0" dirty="0">
                <a:solidFill>
                  <a:srgbClr val="000000">
                    <a:lumMod val="85000"/>
                    <a:lumOff val="15000"/>
                  </a:srgbClr>
                </a:solidFill>
                <a:latin typeface="Gill Sans MT" panose="020B0502020104020203"/>
                <a:ea typeface="+mn-ea"/>
                <a:cs typeface="+mn-cs"/>
              </a:rPr>
              <a:t>Hyperlinks allow users to access to another web pages quickly</a:t>
            </a:r>
            <a:br>
              <a:rPr lang="en-US" sz="2700" b="0" dirty="0">
                <a:solidFill>
                  <a:srgbClr val="000000">
                    <a:lumMod val="85000"/>
                    <a:lumOff val="15000"/>
                  </a:srgbClr>
                </a:solidFill>
                <a:latin typeface="Gill Sans MT" panose="020B0502020104020203"/>
                <a:ea typeface="+mn-ea"/>
                <a:cs typeface="+mn-cs"/>
              </a:rPr>
            </a:br>
            <a:r>
              <a:rPr lang="en-US" sz="2700" b="0" dirty="0">
                <a:solidFill>
                  <a:srgbClr val="000000">
                    <a:lumMod val="85000"/>
                    <a:lumOff val="15000"/>
                  </a:srgbClr>
                </a:solidFill>
                <a:latin typeface="Gill Sans MT" panose="020B0502020104020203"/>
                <a:ea typeface="+mn-ea"/>
                <a:cs typeface="+mn-cs"/>
              </a:rPr>
              <a:t>The “Builder</a:t>
            </a:r>
            <a:endParaRPr lang="en-US" sz="2700" dirty="0"/>
          </a:p>
        </p:txBody>
      </p:sp>
      <p:pic>
        <p:nvPicPr>
          <p:cNvPr id="5" name="Content Placeholder 4"/>
          <p:cNvPicPr>
            <a:picLocks noGrp="1" noChangeAspect="1"/>
          </p:cNvPicPr>
          <p:nvPr>
            <p:ph idx="1"/>
          </p:nvPr>
        </p:nvPicPr>
        <p:blipFill>
          <a:blip r:embed="rId2"/>
          <a:stretch>
            <a:fillRect/>
          </a:stretch>
        </p:blipFill>
        <p:spPr>
          <a:xfrm>
            <a:off x="613954" y="2856631"/>
            <a:ext cx="9230261" cy="2987272"/>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27335" y="539288"/>
            <a:ext cx="2210296" cy="2210296"/>
          </a:xfrm>
          <a:prstGeom prst="rect">
            <a:avLst/>
          </a:prstGeom>
        </p:spPr>
      </p:pic>
      <p:sp>
        <p:nvSpPr>
          <p:cNvPr id="6" name="Right Arrow 5"/>
          <p:cNvSpPr/>
          <p:nvPr/>
        </p:nvSpPr>
        <p:spPr>
          <a:xfrm>
            <a:off x="781673" y="1339864"/>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7" name="Right Arrow 6"/>
          <p:cNvSpPr/>
          <p:nvPr/>
        </p:nvSpPr>
        <p:spPr>
          <a:xfrm>
            <a:off x="786512" y="1602739"/>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8" name="Right Arrow 7"/>
          <p:cNvSpPr/>
          <p:nvPr/>
        </p:nvSpPr>
        <p:spPr>
          <a:xfrm>
            <a:off x="783734" y="1919138"/>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9" name="Right Arrow 8"/>
          <p:cNvSpPr/>
          <p:nvPr/>
        </p:nvSpPr>
        <p:spPr>
          <a:xfrm>
            <a:off x="783734" y="2235537"/>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77088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Javascript</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t>High-level programming </a:t>
            </a:r>
            <a:r>
              <a:rPr lang="en-US" sz="2800" dirty="0" smtClean="0"/>
              <a:t>language</a:t>
            </a:r>
          </a:p>
          <a:p>
            <a:pPr marL="0" indent="0">
              <a:buNone/>
            </a:pPr>
            <a:r>
              <a:rPr lang="en-US" sz="2800" dirty="0"/>
              <a:t/>
            </a:r>
            <a:br>
              <a:rPr lang="en-US" sz="2800" dirty="0"/>
            </a:br>
            <a:r>
              <a:rPr lang="en-US" sz="2800" dirty="0"/>
              <a:t>One of the core technologies of the world wide </a:t>
            </a:r>
            <a:r>
              <a:rPr lang="en-US" sz="2800" dirty="0" smtClean="0"/>
              <a:t>web</a:t>
            </a:r>
          </a:p>
          <a:p>
            <a:pPr marL="0" indent="0">
              <a:buNone/>
            </a:pPr>
            <a:r>
              <a:rPr lang="en-US" sz="2800" dirty="0"/>
              <a:t/>
            </a:r>
            <a:br>
              <a:rPr lang="en-US" sz="2800" dirty="0"/>
            </a:br>
            <a:r>
              <a:rPr lang="en-US" sz="2800" dirty="0"/>
              <a:t>Make the web pages more interactive</a:t>
            </a:r>
            <a:br>
              <a:rPr lang="en-US" sz="2800" dirty="0"/>
            </a:br>
            <a:endParaRPr lang="en-US" sz="2800" dirty="0" smtClean="0"/>
          </a:p>
          <a:p>
            <a:pPr marL="0" indent="0">
              <a:buNone/>
            </a:pPr>
            <a:r>
              <a:rPr lang="en-US" sz="2800" dirty="0" smtClean="0"/>
              <a:t>The </a:t>
            </a:r>
            <a:r>
              <a:rPr lang="en-US" sz="2800" dirty="0"/>
              <a:t>“</a:t>
            </a:r>
            <a:r>
              <a:rPr lang="en-US" sz="2800" dirty="0" smtClean="0"/>
              <a:t>Wizard</a:t>
            </a:r>
          </a:p>
          <a:p>
            <a:pPr marL="0" indent="0">
              <a:buNone/>
            </a:pPr>
            <a:endParaRPr lang="en-US" sz="2800" dirty="0"/>
          </a:p>
        </p:txBody>
      </p:sp>
      <p:pic>
        <p:nvPicPr>
          <p:cNvPr id="4" name="Picture 3"/>
          <p:cNvPicPr>
            <a:picLocks noChangeAspect="1"/>
          </p:cNvPicPr>
          <p:nvPr/>
        </p:nvPicPr>
        <p:blipFill>
          <a:blip r:embed="rId2"/>
          <a:stretch>
            <a:fillRect/>
          </a:stretch>
        </p:blipFill>
        <p:spPr>
          <a:xfrm>
            <a:off x="8070998" y="484632"/>
            <a:ext cx="2450804" cy="2450804"/>
          </a:xfrm>
          <a:prstGeom prst="rect">
            <a:avLst/>
          </a:prstGeom>
        </p:spPr>
      </p:pic>
      <p:sp>
        <p:nvSpPr>
          <p:cNvPr id="5" name="Right Arrow 4"/>
          <p:cNvSpPr/>
          <p:nvPr/>
        </p:nvSpPr>
        <p:spPr>
          <a:xfrm>
            <a:off x="752314" y="2217266"/>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6" name="Right Arrow 5"/>
          <p:cNvSpPr/>
          <p:nvPr/>
        </p:nvSpPr>
        <p:spPr>
          <a:xfrm>
            <a:off x="739968" y="3179830"/>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7" name="Right Arrow 6"/>
          <p:cNvSpPr/>
          <p:nvPr/>
        </p:nvSpPr>
        <p:spPr>
          <a:xfrm>
            <a:off x="739968" y="4100148"/>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
        <p:nvSpPr>
          <p:cNvPr id="8" name="Right Arrow 7"/>
          <p:cNvSpPr/>
          <p:nvPr/>
        </p:nvSpPr>
        <p:spPr>
          <a:xfrm>
            <a:off x="762683" y="5020466"/>
            <a:ext cx="283336" cy="209352"/>
          </a:xfrm>
          <a:prstGeom prst="rightArrow">
            <a:avLst/>
          </a:prstGeom>
          <a:solidFill>
            <a:srgbClr val="F6A21D"/>
          </a:solidFill>
          <a:ln w="12700" cap="flat" cmpd="sng" algn="ctr">
            <a:solidFill>
              <a:srgbClr val="F6A21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509268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MY" dirty="0"/>
              <a:t>Internet Communication</a:t>
            </a:r>
            <a:endParaRPr lang="en-US" dirty="0"/>
          </a:p>
        </p:txBody>
      </p:sp>
      <p:sp>
        <p:nvSpPr>
          <p:cNvPr id="3" name="Content Placeholder 2"/>
          <p:cNvSpPr>
            <a:spLocks noGrp="1"/>
          </p:cNvSpPr>
          <p:nvPr>
            <p:ph idx="1"/>
          </p:nvPr>
        </p:nvSpPr>
        <p:spPr>
          <a:xfrm>
            <a:off x="1069848" y="1867989"/>
            <a:ext cx="10058400" cy="4532811"/>
          </a:xfrm>
        </p:spPr>
        <p:txBody>
          <a:bodyPr>
            <a:normAutofit/>
          </a:bodyPr>
          <a:lstStyle/>
          <a:p>
            <a:r>
              <a:rPr lang="en-MY" b="1" dirty="0" smtClean="0"/>
              <a:t>e-mail(electronic mail)</a:t>
            </a:r>
            <a:endParaRPr lang="en-US" dirty="0"/>
          </a:p>
          <a:p>
            <a:pPr marL="0" indent="0">
              <a:buNone/>
            </a:pPr>
            <a:r>
              <a:rPr lang="en-MY" dirty="0" smtClean="0">
                <a:solidFill>
                  <a:schemeClr val="accent6">
                    <a:lumMod val="50000"/>
                  </a:schemeClr>
                </a:solidFill>
              </a:rPr>
              <a:t>Message </a:t>
            </a:r>
            <a:r>
              <a:rPr lang="en-MY" dirty="0">
                <a:solidFill>
                  <a:schemeClr val="accent6">
                    <a:lumMod val="50000"/>
                  </a:schemeClr>
                </a:solidFill>
              </a:rPr>
              <a:t>that can delivered using electronic devices through computer </a:t>
            </a:r>
            <a:r>
              <a:rPr lang="en-MY" dirty="0" smtClean="0">
                <a:solidFill>
                  <a:schemeClr val="accent6">
                    <a:lumMod val="50000"/>
                  </a:schemeClr>
                </a:solidFill>
              </a:rPr>
              <a:t>network</a:t>
            </a:r>
            <a:endParaRPr lang="en-US" dirty="0">
              <a:solidFill>
                <a:schemeClr val="accent6">
                  <a:lumMod val="50000"/>
                </a:schemeClr>
              </a:solidFill>
            </a:endParaRPr>
          </a:p>
          <a:p>
            <a:r>
              <a:rPr lang="en-MY" b="1" dirty="0" smtClean="0"/>
              <a:t>Instant </a:t>
            </a:r>
            <a:r>
              <a:rPr lang="en-MY" b="1" dirty="0"/>
              <a:t>Messaging</a:t>
            </a:r>
            <a:endParaRPr lang="en-US" dirty="0"/>
          </a:p>
          <a:p>
            <a:pPr marL="0" indent="0">
              <a:buNone/>
            </a:pPr>
            <a:r>
              <a:rPr lang="en-MY" dirty="0">
                <a:solidFill>
                  <a:schemeClr val="accent6">
                    <a:lumMod val="50000"/>
                  </a:schemeClr>
                </a:solidFill>
              </a:rPr>
              <a:t>online chat with real time text messaging transmission over the </a:t>
            </a:r>
            <a:r>
              <a:rPr lang="en-MY" dirty="0" err="1">
                <a:solidFill>
                  <a:schemeClr val="accent6">
                    <a:lumMod val="50000"/>
                  </a:schemeClr>
                </a:solidFill>
              </a:rPr>
              <a:t>internet.It</a:t>
            </a:r>
            <a:r>
              <a:rPr lang="en-MY" dirty="0">
                <a:solidFill>
                  <a:schemeClr val="accent6">
                    <a:lumMod val="50000"/>
                  </a:schemeClr>
                </a:solidFill>
              </a:rPr>
              <a:t> give users privacy chatting of two </a:t>
            </a:r>
            <a:r>
              <a:rPr lang="en-MY" dirty="0" err="1">
                <a:solidFill>
                  <a:schemeClr val="accent6">
                    <a:lumMod val="50000"/>
                  </a:schemeClr>
                </a:solidFill>
              </a:rPr>
              <a:t>person.ability</a:t>
            </a:r>
            <a:r>
              <a:rPr lang="en-MY" dirty="0">
                <a:solidFill>
                  <a:schemeClr val="accent6">
                    <a:lumMod val="50000"/>
                  </a:schemeClr>
                </a:solidFill>
              </a:rPr>
              <a:t> to see users are online or </a:t>
            </a:r>
            <a:r>
              <a:rPr lang="en-MY" dirty="0" smtClean="0">
                <a:solidFill>
                  <a:schemeClr val="accent6">
                    <a:lumMod val="50000"/>
                  </a:schemeClr>
                </a:solidFill>
              </a:rPr>
              <a:t>not</a:t>
            </a:r>
            <a:endParaRPr lang="en-US" dirty="0">
              <a:solidFill>
                <a:schemeClr val="accent6">
                  <a:lumMod val="50000"/>
                </a:schemeClr>
              </a:solidFill>
            </a:endParaRPr>
          </a:p>
          <a:p>
            <a:r>
              <a:rPr lang="en-MY" b="1" dirty="0"/>
              <a:t>S</a:t>
            </a:r>
            <a:r>
              <a:rPr lang="en-MY" b="1" dirty="0" smtClean="0"/>
              <a:t>ocial </a:t>
            </a:r>
            <a:r>
              <a:rPr lang="en-MY" b="1" dirty="0"/>
              <a:t>networking</a:t>
            </a:r>
            <a:endParaRPr lang="en-US" dirty="0"/>
          </a:p>
          <a:p>
            <a:pPr marL="0" indent="0">
              <a:buNone/>
            </a:pPr>
            <a:r>
              <a:rPr lang="en-MY" dirty="0">
                <a:solidFill>
                  <a:schemeClr val="accent6">
                    <a:lumMod val="50000"/>
                  </a:schemeClr>
                </a:solidFill>
              </a:rPr>
              <a:t>Expand their influence in social media by increasing connection with other contacts such as </a:t>
            </a:r>
            <a:r>
              <a:rPr lang="en-MY" dirty="0" err="1">
                <a:solidFill>
                  <a:schemeClr val="accent6">
                    <a:lumMod val="50000"/>
                  </a:schemeClr>
                </a:solidFill>
              </a:rPr>
              <a:t>facebook,instagram,twitter,google</a:t>
            </a:r>
            <a:r>
              <a:rPr lang="en-MY" dirty="0" smtClean="0">
                <a:solidFill>
                  <a:schemeClr val="accent6">
                    <a:lumMod val="50000"/>
                  </a:schemeClr>
                </a:solidFill>
              </a:rPr>
              <a:t>.</a:t>
            </a:r>
            <a:endParaRPr lang="en-US" dirty="0">
              <a:solidFill>
                <a:schemeClr val="accent6">
                  <a:lumMod val="50000"/>
                </a:schemeClr>
              </a:solidFill>
            </a:endParaRPr>
          </a:p>
          <a:p>
            <a:r>
              <a:rPr lang="en-MY" b="1" dirty="0"/>
              <a:t>B</a:t>
            </a:r>
            <a:r>
              <a:rPr lang="en-MY" b="1" dirty="0" smtClean="0"/>
              <a:t>log</a:t>
            </a:r>
            <a:endParaRPr lang="en-US" dirty="0"/>
          </a:p>
          <a:p>
            <a:pPr marL="0" indent="0">
              <a:buNone/>
            </a:pPr>
            <a:r>
              <a:rPr lang="en-MY" dirty="0">
                <a:solidFill>
                  <a:schemeClr val="accent6">
                    <a:lumMod val="50000"/>
                  </a:schemeClr>
                </a:solidFill>
              </a:rPr>
              <a:t>Personal web page that can post any article from blogger that can publish to public where they can read and follow the </a:t>
            </a:r>
            <a:r>
              <a:rPr lang="en-MY" dirty="0" err="1">
                <a:solidFill>
                  <a:schemeClr val="accent6">
                    <a:lumMod val="50000"/>
                  </a:schemeClr>
                </a:solidFill>
              </a:rPr>
              <a:t>blogger.The</a:t>
            </a:r>
            <a:r>
              <a:rPr lang="en-MY" dirty="0">
                <a:solidFill>
                  <a:schemeClr val="accent6">
                    <a:lumMod val="50000"/>
                  </a:schemeClr>
                </a:solidFill>
              </a:rPr>
              <a:t> blogger will update new info frequently</a:t>
            </a:r>
            <a:r>
              <a:rPr lang="en-MY" dirty="0" smtClean="0">
                <a:solidFill>
                  <a:schemeClr val="accent6">
                    <a:lumMod val="50000"/>
                  </a:schemeClr>
                </a:solidFill>
              </a:rPr>
              <a:t>.</a:t>
            </a:r>
            <a:endParaRPr lang="en-US" dirty="0">
              <a:solidFill>
                <a:schemeClr val="accent6">
                  <a:lumMod val="50000"/>
                </a:schemeClr>
              </a:solidFill>
            </a:endParaRPr>
          </a:p>
          <a:p>
            <a:endParaRPr lang="en-US" dirty="0"/>
          </a:p>
        </p:txBody>
      </p:sp>
    </p:spTree>
    <p:extLst>
      <p:ext uri="{BB962C8B-B14F-4D97-AF65-F5344CB8AC3E}">
        <p14:creationId xmlns:p14="http://schemas.microsoft.com/office/powerpoint/2010/main" val="777935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MY" dirty="0"/>
              <a:t>Internet Communication</a:t>
            </a:r>
            <a:endParaRPr lang="en-US" dirty="0"/>
          </a:p>
        </p:txBody>
      </p:sp>
      <p:sp>
        <p:nvSpPr>
          <p:cNvPr id="3" name="Content Placeholder 2"/>
          <p:cNvSpPr>
            <a:spLocks noGrp="1"/>
          </p:cNvSpPr>
          <p:nvPr>
            <p:ph idx="1"/>
          </p:nvPr>
        </p:nvSpPr>
        <p:spPr>
          <a:xfrm>
            <a:off x="1069848" y="1750423"/>
            <a:ext cx="10058400" cy="4820194"/>
          </a:xfrm>
        </p:spPr>
        <p:txBody>
          <a:bodyPr>
            <a:normAutofit fontScale="92500" lnSpcReduction="10000"/>
          </a:bodyPr>
          <a:lstStyle/>
          <a:p>
            <a:r>
              <a:rPr lang="en-MY" b="1" dirty="0"/>
              <a:t>M</a:t>
            </a:r>
            <a:r>
              <a:rPr lang="en-MY" b="1" dirty="0" smtClean="0"/>
              <a:t>icroblogs</a:t>
            </a:r>
            <a:endParaRPr lang="en-US" dirty="0" smtClean="0"/>
          </a:p>
          <a:p>
            <a:pPr marL="0" indent="0">
              <a:buNone/>
            </a:pPr>
            <a:r>
              <a:rPr lang="en-MY" dirty="0" smtClean="0">
                <a:solidFill>
                  <a:schemeClr val="accent6">
                    <a:lumMod val="50000"/>
                  </a:schemeClr>
                </a:solidFill>
              </a:rPr>
              <a:t>Online </a:t>
            </a:r>
            <a:r>
              <a:rPr lang="en-MY" dirty="0">
                <a:solidFill>
                  <a:schemeClr val="accent6">
                    <a:lumMod val="50000"/>
                  </a:schemeClr>
                </a:solidFill>
              </a:rPr>
              <a:t>broadcast medium that is subset of </a:t>
            </a:r>
            <a:r>
              <a:rPr lang="en-MY" dirty="0" err="1">
                <a:solidFill>
                  <a:schemeClr val="accent6">
                    <a:lumMod val="50000"/>
                  </a:schemeClr>
                </a:solidFill>
              </a:rPr>
              <a:t>blog.More</a:t>
            </a:r>
            <a:r>
              <a:rPr lang="en-MY" dirty="0">
                <a:solidFill>
                  <a:schemeClr val="accent6">
                    <a:lumMod val="50000"/>
                  </a:schemeClr>
                </a:solidFill>
              </a:rPr>
              <a:t> to traditional blog and </a:t>
            </a:r>
            <a:r>
              <a:rPr lang="en-MY" dirty="0" err="1">
                <a:solidFill>
                  <a:schemeClr val="accent6">
                    <a:lumMod val="50000"/>
                  </a:schemeClr>
                </a:solidFill>
              </a:rPr>
              <a:t>specific.Allow</a:t>
            </a:r>
            <a:r>
              <a:rPr lang="en-MY" dirty="0">
                <a:solidFill>
                  <a:schemeClr val="accent6">
                    <a:lumMod val="50000"/>
                  </a:schemeClr>
                </a:solidFill>
              </a:rPr>
              <a:t> users to exchange small element of content such as short sentence, individual image and video link.</a:t>
            </a:r>
            <a:endParaRPr lang="en-US" dirty="0">
              <a:solidFill>
                <a:schemeClr val="accent6">
                  <a:lumMod val="50000"/>
                </a:schemeClr>
              </a:solidFill>
            </a:endParaRPr>
          </a:p>
          <a:p>
            <a:r>
              <a:rPr lang="en-MY" b="1" dirty="0" smtClean="0"/>
              <a:t>Webcasts</a:t>
            </a:r>
            <a:endParaRPr lang="en-US" dirty="0" smtClean="0"/>
          </a:p>
          <a:p>
            <a:pPr marL="0" indent="0">
              <a:buNone/>
            </a:pPr>
            <a:r>
              <a:rPr lang="en-MY" dirty="0" smtClean="0">
                <a:solidFill>
                  <a:schemeClr val="accent6">
                    <a:lumMod val="50000"/>
                  </a:schemeClr>
                </a:solidFill>
              </a:rPr>
              <a:t>Medium </a:t>
            </a:r>
            <a:r>
              <a:rPr lang="en-MY" dirty="0">
                <a:solidFill>
                  <a:schemeClr val="accent6">
                    <a:lumMod val="50000"/>
                  </a:schemeClr>
                </a:solidFill>
              </a:rPr>
              <a:t>distribution for presentation over internet by using streaming </a:t>
            </a:r>
            <a:r>
              <a:rPr lang="en-MY" dirty="0" err="1">
                <a:solidFill>
                  <a:schemeClr val="accent6">
                    <a:lumMod val="50000"/>
                  </a:schemeClr>
                </a:solidFill>
              </a:rPr>
              <a:t>media.Example</a:t>
            </a:r>
            <a:r>
              <a:rPr lang="en-MY" dirty="0">
                <a:solidFill>
                  <a:schemeClr val="accent6">
                    <a:lumMod val="50000"/>
                  </a:schemeClr>
                </a:solidFill>
              </a:rPr>
              <a:t> of webcasters are radio and </a:t>
            </a:r>
            <a:r>
              <a:rPr lang="en-MY" dirty="0" err="1">
                <a:solidFill>
                  <a:schemeClr val="accent6">
                    <a:lumMod val="50000"/>
                  </a:schemeClr>
                </a:solidFill>
              </a:rPr>
              <a:t>tv</a:t>
            </a:r>
            <a:r>
              <a:rPr lang="en-MY" dirty="0">
                <a:solidFill>
                  <a:schemeClr val="accent6">
                    <a:lumMod val="50000"/>
                  </a:schemeClr>
                </a:solidFill>
              </a:rPr>
              <a:t> station which are simulcast through </a:t>
            </a:r>
            <a:r>
              <a:rPr lang="en-MY" dirty="0" err="1">
                <a:solidFill>
                  <a:schemeClr val="accent6">
                    <a:lumMod val="50000"/>
                  </a:schemeClr>
                </a:solidFill>
              </a:rPr>
              <a:t>online.Usually</a:t>
            </a:r>
            <a:r>
              <a:rPr lang="en-MY" dirty="0">
                <a:solidFill>
                  <a:schemeClr val="accent6">
                    <a:lumMod val="50000"/>
                  </a:schemeClr>
                </a:solidFill>
              </a:rPr>
              <a:t> use by commercial sector for investor for looking their presentation.</a:t>
            </a:r>
            <a:endParaRPr lang="en-US" dirty="0">
              <a:solidFill>
                <a:schemeClr val="accent6">
                  <a:lumMod val="50000"/>
                </a:schemeClr>
              </a:solidFill>
            </a:endParaRPr>
          </a:p>
          <a:p>
            <a:r>
              <a:rPr lang="en-MY" b="1" dirty="0"/>
              <a:t>P</a:t>
            </a:r>
            <a:r>
              <a:rPr lang="en-MY" b="1" dirty="0" smtClean="0"/>
              <a:t>odcasts</a:t>
            </a:r>
            <a:endParaRPr lang="en-US" dirty="0"/>
          </a:p>
          <a:p>
            <a:pPr marL="0" indent="0">
              <a:buNone/>
            </a:pPr>
            <a:r>
              <a:rPr lang="en-MY" dirty="0">
                <a:solidFill>
                  <a:schemeClr val="accent6">
                    <a:lumMod val="50000"/>
                  </a:schemeClr>
                </a:solidFill>
              </a:rPr>
              <a:t>Digital audio file made available in the internet for users download to their devices or mobile phone.</a:t>
            </a:r>
            <a:endParaRPr lang="en-US" dirty="0">
              <a:solidFill>
                <a:schemeClr val="accent6">
                  <a:lumMod val="50000"/>
                </a:schemeClr>
              </a:solidFill>
            </a:endParaRPr>
          </a:p>
          <a:p>
            <a:r>
              <a:rPr lang="en-MY" b="1" dirty="0"/>
              <a:t>W</a:t>
            </a:r>
            <a:r>
              <a:rPr lang="en-MY" b="1" dirty="0" smtClean="0"/>
              <a:t>ikis</a:t>
            </a:r>
            <a:endParaRPr lang="en-US" dirty="0"/>
          </a:p>
          <a:p>
            <a:pPr marL="0" indent="0">
              <a:buNone/>
            </a:pPr>
            <a:r>
              <a:rPr lang="en-MY" dirty="0">
                <a:solidFill>
                  <a:schemeClr val="accent6">
                    <a:lumMod val="50000"/>
                  </a:schemeClr>
                </a:solidFill>
              </a:rPr>
              <a:t>Type of website that users are so familiar ,that help users found out many information and explanation and also medium for discussion where users can edit and add this website for more sharing information or correction.</a:t>
            </a:r>
            <a:endParaRPr lang="en-US" dirty="0">
              <a:solidFill>
                <a:schemeClr val="accent6">
                  <a:lumMod val="50000"/>
                </a:schemeClr>
              </a:solidFill>
            </a:endParaRPr>
          </a:p>
          <a:p>
            <a:endParaRPr lang="en-US" dirty="0">
              <a:solidFill>
                <a:schemeClr val="accent6">
                  <a:lumMod val="50000"/>
                </a:schemeClr>
              </a:solidFill>
            </a:endParaRPr>
          </a:p>
        </p:txBody>
      </p:sp>
    </p:spTree>
    <p:extLst>
      <p:ext uri="{BB962C8B-B14F-4D97-AF65-F5344CB8AC3E}">
        <p14:creationId xmlns:p14="http://schemas.microsoft.com/office/powerpoint/2010/main" val="265392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History Of Internet</a:t>
            </a:r>
            <a:endParaRPr lang="en-US" dirty="0"/>
          </a:p>
        </p:txBody>
      </p:sp>
      <p:sp>
        <p:nvSpPr>
          <p:cNvPr id="3" name="Content Placeholder 2"/>
          <p:cNvSpPr>
            <a:spLocks noGrp="1"/>
          </p:cNvSpPr>
          <p:nvPr>
            <p:ph idx="1"/>
          </p:nvPr>
        </p:nvSpPr>
        <p:spPr>
          <a:xfrm>
            <a:off x="953589" y="1776549"/>
            <a:ext cx="10489474" cy="4676502"/>
          </a:xfrm>
        </p:spPr>
        <p:txBody>
          <a:bodyPr>
            <a:normAutofit lnSpcReduction="10000"/>
          </a:bodyPr>
          <a:lstStyle/>
          <a:p>
            <a:pPr lvl="0">
              <a:buClr>
                <a:srgbClr val="94B6D2">
                  <a:lumMod val="75000"/>
                </a:srgbClr>
              </a:buClr>
            </a:pPr>
            <a:r>
              <a:rPr lang="en-US" sz="2200"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The concept of internet was developed in the late 1950s while the United States was in the midst of Cold War with the Soviet Union as a government weapon.</a:t>
            </a:r>
          </a:p>
          <a:p>
            <a:pPr lvl="0">
              <a:buClr>
                <a:srgbClr val="94B6D2">
                  <a:lumMod val="75000"/>
                </a:srgbClr>
              </a:buClr>
            </a:pPr>
            <a:r>
              <a:rPr lang="en-US" sz="2200"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US government needed a computer network that wouldn’t be </a:t>
            </a:r>
            <a:r>
              <a:rPr lang="en-US" sz="2200" dirty="0" err="1">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distrupted</a:t>
            </a:r>
            <a:r>
              <a:rPr lang="en-US" sz="2200"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 easily in the event of an attack.</a:t>
            </a:r>
          </a:p>
          <a:p>
            <a:pPr lvl="0">
              <a:buClr>
                <a:srgbClr val="94B6D2">
                  <a:lumMod val="75000"/>
                </a:srgbClr>
              </a:buClr>
            </a:pPr>
            <a:r>
              <a:rPr lang="en-US" sz="2200"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Internet was used </a:t>
            </a:r>
            <a:r>
              <a:rPr lang="en-US" sz="2200" dirty="0" smtClean="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a:t>
            </a:r>
          </a:p>
          <a:p>
            <a:pPr marL="0" lvl="0" indent="0">
              <a:buClr>
                <a:srgbClr val="94B6D2">
                  <a:lumMod val="75000"/>
                </a:srgbClr>
              </a:buClr>
              <a:buNone/>
            </a:pPr>
            <a:r>
              <a:rPr lang="en-US" sz="2200" dirty="0" smtClean="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By scientist </a:t>
            </a:r>
            <a:r>
              <a:rPr lang="en-US" sz="2200"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and researcher to communicate and share data with another. </a:t>
            </a:r>
            <a:endParaRPr lang="en-US" sz="2200" dirty="0" smtClean="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endParaRPr>
          </a:p>
          <a:p>
            <a:pPr marL="0" lvl="0" indent="0">
              <a:buClr>
                <a:srgbClr val="94B6D2">
                  <a:lumMod val="75000"/>
                </a:srgbClr>
              </a:buClr>
              <a:buNone/>
            </a:pPr>
            <a:r>
              <a:rPr lang="en-US" sz="2200" dirty="0" smtClean="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rPr>
              <a:t>To establish a secure form of communications.</a:t>
            </a:r>
            <a:endParaRPr lang="en-US" sz="2200"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endParaRPr>
          </a:p>
          <a:p>
            <a:pPr marL="0" lvl="0" indent="0">
              <a:buClr>
                <a:srgbClr val="94B6D2">
                  <a:lumMod val="75000"/>
                </a:srgbClr>
              </a:buClr>
              <a:buNone/>
            </a:pPr>
            <a:endParaRPr lang="en-US" dirty="0">
              <a:solidFill>
                <a:srgbClr val="968C8C">
                  <a:lumMod val="50000"/>
                </a:srgbClr>
              </a:solidFill>
              <a:latin typeface="Arial" panose="020B0604020202020204" pitchFamily="34" charset="0"/>
              <a:ea typeface="Yu Gothic UI Semilight" panose="020B0400000000000000" pitchFamily="34" charset="-128"/>
              <a:cs typeface="Arial" panose="020B0604020202020204" pitchFamily="34" charset="0"/>
            </a:endParaRPr>
          </a:p>
          <a:p>
            <a:pPr marL="0" lvl="0" indent="0">
              <a:buClr>
                <a:srgbClr val="94B6D2">
                  <a:lumMod val="75000"/>
                </a:srgbClr>
              </a:buClr>
              <a:buNone/>
            </a:pPr>
            <a:r>
              <a:rPr lang="en-US" sz="2400" dirty="0">
                <a:solidFill>
                  <a:prstClr val="black"/>
                </a:solidFill>
                <a:effectLst>
                  <a:outerShdw blurRad="38100" dist="38100" dir="2700000" algn="tl">
                    <a:srgbClr val="000000">
                      <a:alpha val="43137"/>
                    </a:srgbClr>
                  </a:outerShdw>
                </a:effectLst>
              </a:rPr>
              <a:t>SPUTNIK SCARE</a:t>
            </a:r>
          </a:p>
          <a:p>
            <a:pPr lvl="0">
              <a:buClr>
                <a:srgbClr val="94B6D2">
                  <a:lumMod val="75000"/>
                </a:srgbClr>
              </a:buClr>
            </a:pPr>
            <a:r>
              <a:rPr lang="en-US" sz="2200" dirty="0">
                <a:solidFill>
                  <a:srgbClr val="968C8C">
                    <a:lumMod val="50000"/>
                  </a:srgbClr>
                </a:solidFill>
                <a:latin typeface="Arial" panose="020B0604020202020204" pitchFamily="34" charset="0"/>
                <a:cs typeface="Arial" panose="020B0604020202020204" pitchFamily="34" charset="0"/>
              </a:rPr>
              <a:t>On October 4, 1957, Soviet Union launch the world first manmade satellite into the orbit known as Sputnik.</a:t>
            </a:r>
          </a:p>
          <a:p>
            <a:pPr lvl="0">
              <a:buClr>
                <a:srgbClr val="94B6D2">
                  <a:lumMod val="75000"/>
                </a:srgbClr>
              </a:buClr>
            </a:pPr>
            <a:r>
              <a:rPr lang="en-US" sz="2200" dirty="0">
                <a:solidFill>
                  <a:srgbClr val="968C8C">
                    <a:lumMod val="50000"/>
                  </a:srgbClr>
                </a:solidFill>
                <a:latin typeface="Arial" panose="020B0604020202020204" pitchFamily="34" charset="0"/>
                <a:cs typeface="Arial" panose="020B0604020202020204" pitchFamily="34" charset="0"/>
              </a:rPr>
              <a:t>It tumbled aimlessly in outer space and did not do much.</a:t>
            </a:r>
          </a:p>
          <a:p>
            <a:pPr lvl="0">
              <a:buClr>
                <a:srgbClr val="94B6D2">
                  <a:lumMod val="75000"/>
                </a:srgbClr>
              </a:buClr>
            </a:pPr>
            <a:endParaRPr lang="en-US" dirty="0">
              <a:solidFill>
                <a:srgbClr val="968C8C">
                  <a:lumMod val="50000"/>
                </a:srgbClr>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246883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History Of Internet</a:t>
            </a:r>
            <a:endParaRPr lang="en-US" dirty="0"/>
          </a:p>
        </p:txBody>
      </p:sp>
      <p:sp>
        <p:nvSpPr>
          <p:cNvPr id="3" name="Content Placeholder 2"/>
          <p:cNvSpPr>
            <a:spLocks noGrp="1"/>
          </p:cNvSpPr>
          <p:nvPr>
            <p:ph idx="1"/>
          </p:nvPr>
        </p:nvSpPr>
        <p:spPr>
          <a:xfrm>
            <a:off x="1069848" y="1972491"/>
            <a:ext cx="10058400" cy="4199709"/>
          </a:xfrm>
        </p:spPr>
        <p:txBody>
          <a:bodyPr>
            <a:normAutofit/>
          </a:bodyPr>
          <a:lstStyle/>
          <a:p>
            <a:r>
              <a:rPr lang="en-US" dirty="0" smtClean="0">
                <a:solidFill>
                  <a:schemeClr val="accent6">
                    <a:lumMod val="50000"/>
                  </a:schemeClr>
                </a:solidFill>
              </a:rPr>
              <a:t>The formation of new agencies to  develop </a:t>
            </a:r>
            <a:r>
              <a:rPr lang="en-US" dirty="0" err="1" smtClean="0">
                <a:solidFill>
                  <a:schemeClr val="accent6">
                    <a:lumMod val="50000"/>
                  </a:schemeClr>
                </a:solidFill>
              </a:rPr>
              <a:t>spage</a:t>
            </a:r>
            <a:r>
              <a:rPr lang="en-US" dirty="0" smtClean="0">
                <a:solidFill>
                  <a:schemeClr val="accent6">
                    <a:lumMod val="50000"/>
                  </a:schemeClr>
                </a:solidFill>
              </a:rPr>
              <a:t>-age technologies </a:t>
            </a:r>
          </a:p>
          <a:p>
            <a:pPr marL="0" indent="0">
              <a:buNone/>
            </a:pPr>
            <a:r>
              <a:rPr lang="en-US" dirty="0" smtClean="0">
                <a:solidFill>
                  <a:schemeClr val="accent6">
                    <a:lumMod val="50000"/>
                  </a:schemeClr>
                </a:solidFill>
              </a:rPr>
              <a:t>   </a:t>
            </a:r>
            <a:r>
              <a:rPr lang="en-US" dirty="0" err="1" smtClean="0">
                <a:solidFill>
                  <a:schemeClr val="accent6">
                    <a:lumMod val="50000"/>
                  </a:schemeClr>
                </a:solidFill>
              </a:rPr>
              <a:t>i</a:t>
            </a:r>
            <a:r>
              <a:rPr lang="en-US" dirty="0" smtClean="0">
                <a:solidFill>
                  <a:schemeClr val="accent6">
                    <a:lumMod val="50000"/>
                  </a:schemeClr>
                </a:solidFill>
              </a:rPr>
              <a:t>. National </a:t>
            </a:r>
            <a:r>
              <a:rPr lang="en-US" dirty="0" err="1" smtClean="0">
                <a:solidFill>
                  <a:schemeClr val="accent6">
                    <a:lumMod val="50000"/>
                  </a:schemeClr>
                </a:solidFill>
              </a:rPr>
              <a:t>Aeronatics</a:t>
            </a:r>
            <a:r>
              <a:rPr lang="en-US" dirty="0" smtClean="0">
                <a:solidFill>
                  <a:schemeClr val="accent6">
                    <a:lumMod val="50000"/>
                  </a:schemeClr>
                </a:solidFill>
              </a:rPr>
              <a:t> and Space Administration (NASA)</a:t>
            </a:r>
          </a:p>
          <a:p>
            <a:pPr marL="0" indent="0">
              <a:buNone/>
            </a:pPr>
            <a:r>
              <a:rPr lang="en-US" dirty="0" smtClean="0">
                <a:solidFill>
                  <a:schemeClr val="accent6">
                    <a:lumMod val="50000"/>
                  </a:schemeClr>
                </a:solidFill>
              </a:rPr>
              <a:t>   </a:t>
            </a:r>
            <a:r>
              <a:rPr lang="en-US" dirty="0" err="1" smtClean="0">
                <a:solidFill>
                  <a:schemeClr val="accent6">
                    <a:lumMod val="50000"/>
                  </a:schemeClr>
                </a:solidFill>
              </a:rPr>
              <a:t>ii.Department</a:t>
            </a:r>
            <a:r>
              <a:rPr lang="en-US" dirty="0" smtClean="0">
                <a:solidFill>
                  <a:schemeClr val="accent6">
                    <a:lumMod val="50000"/>
                  </a:schemeClr>
                </a:solidFill>
              </a:rPr>
              <a:t> of Defense’s Advanced Research Projects Agency (ARPA)</a:t>
            </a:r>
          </a:p>
          <a:p>
            <a:pPr marL="0" indent="0">
              <a:buNone/>
            </a:pPr>
            <a:endParaRPr lang="en-US" dirty="0" smtClean="0"/>
          </a:p>
          <a:p>
            <a:pPr marL="0" indent="0">
              <a:buNone/>
            </a:pPr>
            <a:r>
              <a:rPr lang="en-US" sz="2400" dirty="0" err="1" smtClean="0">
                <a:effectLst>
                  <a:outerShdw blurRad="38100" dist="38100" dir="2700000" algn="tl">
                    <a:srgbClr val="000000">
                      <a:alpha val="43137"/>
                    </a:srgbClr>
                  </a:outerShdw>
                </a:effectLst>
              </a:rPr>
              <a:t>ARPAnet</a:t>
            </a:r>
            <a:endParaRPr lang="en-US" sz="2400" dirty="0" smtClean="0">
              <a:effectLst>
                <a:outerShdw blurRad="38100" dist="38100" dir="2700000" algn="tl">
                  <a:srgbClr val="000000">
                    <a:alpha val="43137"/>
                  </a:srgbClr>
                </a:outerShdw>
              </a:effectLst>
            </a:endParaRPr>
          </a:p>
          <a:p>
            <a:pPr>
              <a:lnSpc>
                <a:spcPct val="100000"/>
              </a:lnSpc>
            </a:pPr>
            <a:r>
              <a:rPr lang="en-US" dirty="0" smtClean="0">
                <a:solidFill>
                  <a:schemeClr val="accent6">
                    <a:lumMod val="50000"/>
                  </a:schemeClr>
                </a:solidFill>
              </a:rPr>
              <a:t>In 1962, ‘galactic network’ was proposed by M.I.T scientist named J.C.R </a:t>
            </a:r>
            <a:r>
              <a:rPr lang="en-US" dirty="0" err="1" smtClean="0">
                <a:solidFill>
                  <a:schemeClr val="accent6">
                    <a:lumMod val="50000"/>
                  </a:schemeClr>
                </a:solidFill>
              </a:rPr>
              <a:t>Licklider</a:t>
            </a:r>
            <a:r>
              <a:rPr lang="en-US" dirty="0" smtClean="0">
                <a:solidFill>
                  <a:schemeClr val="accent6">
                    <a:lumMod val="50000"/>
                  </a:schemeClr>
                </a:solidFill>
              </a:rPr>
              <a:t> to enable government leaders to communicate.  </a:t>
            </a:r>
          </a:p>
          <a:p>
            <a:pPr>
              <a:lnSpc>
                <a:spcPct val="100000"/>
              </a:lnSpc>
            </a:pPr>
            <a:r>
              <a:rPr lang="en-US" dirty="0" smtClean="0">
                <a:solidFill>
                  <a:schemeClr val="accent6">
                    <a:lumMod val="50000"/>
                  </a:schemeClr>
                </a:solidFill>
              </a:rPr>
              <a:t>In 1965, there’s  a way of sending information from computers to another developed by M.I.T scientist called ‘packet switching’. To ensure the government’s computer network strong enough to withstand from enemy attacks</a:t>
            </a:r>
          </a:p>
        </p:txBody>
      </p:sp>
    </p:spTree>
    <p:extLst>
      <p:ext uri="{BB962C8B-B14F-4D97-AF65-F5344CB8AC3E}">
        <p14:creationId xmlns:p14="http://schemas.microsoft.com/office/powerpoint/2010/main" val="612909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History Of Internet</a:t>
            </a:r>
            <a:endParaRPr lang="en-US" dirty="0"/>
          </a:p>
        </p:txBody>
      </p:sp>
      <p:sp>
        <p:nvSpPr>
          <p:cNvPr id="3" name="Content Placeholder 2"/>
          <p:cNvSpPr>
            <a:spLocks noGrp="1"/>
          </p:cNvSpPr>
          <p:nvPr>
            <p:ph idx="1"/>
          </p:nvPr>
        </p:nvSpPr>
        <p:spPr>
          <a:xfrm>
            <a:off x="1069847" y="1985554"/>
            <a:ext cx="10399341" cy="4297680"/>
          </a:xfrm>
        </p:spPr>
        <p:txBody>
          <a:bodyPr>
            <a:normAutofit/>
          </a:bodyPr>
          <a:lstStyle/>
          <a:p>
            <a:pPr>
              <a:lnSpc>
                <a:spcPct val="110000"/>
              </a:lnSpc>
            </a:pPr>
            <a:r>
              <a:rPr lang="en-US" dirty="0" err="1" smtClean="0">
                <a:solidFill>
                  <a:schemeClr val="accent6">
                    <a:lumMod val="50000"/>
                  </a:schemeClr>
                </a:solidFill>
              </a:rPr>
              <a:t>Theres</a:t>
            </a:r>
            <a:r>
              <a:rPr lang="en-US" dirty="0" smtClean="0">
                <a:solidFill>
                  <a:schemeClr val="accent6">
                    <a:lumMod val="50000"/>
                  </a:schemeClr>
                </a:solidFill>
              </a:rPr>
              <a:t> a lot of people participated in the creation of </a:t>
            </a:r>
            <a:r>
              <a:rPr lang="en-US" dirty="0" err="1" smtClean="0">
                <a:solidFill>
                  <a:schemeClr val="accent6">
                    <a:lumMod val="50000"/>
                  </a:schemeClr>
                </a:solidFill>
              </a:rPr>
              <a:t>ARPAnet</a:t>
            </a:r>
            <a:r>
              <a:rPr lang="en-US" dirty="0" smtClean="0">
                <a:solidFill>
                  <a:schemeClr val="accent6">
                    <a:lumMod val="50000"/>
                  </a:schemeClr>
                </a:solidFill>
              </a:rPr>
              <a:t> but Vinton Cerf and Robert Kahn are generally </a:t>
            </a:r>
            <a:r>
              <a:rPr lang="en-US" dirty="0" err="1" smtClean="0">
                <a:solidFill>
                  <a:schemeClr val="accent6">
                    <a:lumMod val="50000"/>
                  </a:schemeClr>
                </a:solidFill>
              </a:rPr>
              <a:t>acknowleged</a:t>
            </a:r>
            <a:r>
              <a:rPr lang="en-US" dirty="0" smtClean="0">
                <a:solidFill>
                  <a:schemeClr val="accent6">
                    <a:lumMod val="50000"/>
                  </a:schemeClr>
                </a:solidFill>
              </a:rPr>
              <a:t> as the fathers of internet .</a:t>
            </a:r>
          </a:p>
          <a:p>
            <a:pPr>
              <a:lnSpc>
                <a:spcPct val="110000"/>
              </a:lnSpc>
            </a:pPr>
            <a:r>
              <a:rPr lang="en-US" dirty="0" smtClean="0">
                <a:solidFill>
                  <a:schemeClr val="accent6">
                    <a:lumMod val="50000"/>
                  </a:schemeClr>
                </a:solidFill>
              </a:rPr>
              <a:t>They earned this honor because in 1970s they were responsible for developing the communication protocols that still in use on the internet today.</a:t>
            </a:r>
          </a:p>
          <a:p>
            <a:endParaRPr lang="en-US" dirty="0"/>
          </a:p>
          <a:p>
            <a:pPr marL="0" indent="0">
              <a:buNone/>
            </a:pPr>
            <a:r>
              <a:rPr lang="en-US" sz="2400" dirty="0" smtClean="0">
                <a:effectLst>
                  <a:outerShdw blurRad="38100" dist="38100" dir="2700000" algn="tl">
                    <a:srgbClr val="000000">
                      <a:alpha val="43137"/>
                    </a:srgbClr>
                  </a:outerShdw>
                </a:effectLst>
              </a:rPr>
              <a:t>LOGIN</a:t>
            </a:r>
          </a:p>
          <a:p>
            <a:pPr>
              <a:lnSpc>
                <a:spcPct val="100000"/>
              </a:lnSpc>
            </a:pPr>
            <a:r>
              <a:rPr lang="en-US" dirty="0" err="1" smtClean="0">
                <a:solidFill>
                  <a:schemeClr val="accent6">
                    <a:lumMod val="50000"/>
                  </a:schemeClr>
                </a:solidFill>
              </a:rPr>
              <a:t>ARPAnet</a:t>
            </a:r>
            <a:r>
              <a:rPr lang="en-US" dirty="0" smtClean="0">
                <a:solidFill>
                  <a:schemeClr val="accent6">
                    <a:lumMod val="50000"/>
                  </a:schemeClr>
                </a:solidFill>
              </a:rPr>
              <a:t> delivered its first message </a:t>
            </a:r>
          </a:p>
          <a:p>
            <a:pPr>
              <a:lnSpc>
                <a:spcPct val="100000"/>
              </a:lnSpc>
            </a:pPr>
            <a:r>
              <a:rPr lang="en-US" dirty="0" smtClean="0">
                <a:solidFill>
                  <a:schemeClr val="accent6">
                    <a:lumMod val="50000"/>
                  </a:schemeClr>
                </a:solidFill>
              </a:rPr>
              <a:t>The message was “LOGIN’’ and it </a:t>
            </a:r>
            <a:r>
              <a:rPr lang="en-US" dirty="0">
                <a:solidFill>
                  <a:schemeClr val="accent6">
                    <a:lumMod val="50000"/>
                  </a:schemeClr>
                </a:solidFill>
              </a:rPr>
              <a:t>crashed the fledgling ARPA network </a:t>
            </a:r>
            <a:r>
              <a:rPr lang="en-US" dirty="0" smtClean="0">
                <a:solidFill>
                  <a:schemeClr val="accent6">
                    <a:lumMod val="50000"/>
                  </a:schemeClr>
                </a:solidFill>
              </a:rPr>
              <a:t>anyway. Only </a:t>
            </a:r>
            <a:r>
              <a:rPr lang="en-US" dirty="0" smtClean="0">
                <a:solidFill>
                  <a:schemeClr val="accent6">
                    <a:lumMod val="50000"/>
                  </a:schemeClr>
                </a:solidFill>
              </a:rPr>
              <a:t>two letters of “LOGIN” was transmitted.</a:t>
            </a:r>
            <a:endParaRPr lang="en-US" dirty="0">
              <a:solidFill>
                <a:schemeClr val="accent6">
                  <a:lumMod val="50000"/>
                </a:schemeClr>
              </a:solidFill>
            </a:endParaRPr>
          </a:p>
        </p:txBody>
      </p:sp>
    </p:spTree>
    <p:extLst>
      <p:ext uri="{BB962C8B-B14F-4D97-AF65-F5344CB8AC3E}">
        <p14:creationId xmlns:p14="http://schemas.microsoft.com/office/powerpoint/2010/main" val="3784138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Uses of Internet</a:t>
            </a:r>
            <a:endParaRPr lang="en-US" dirty="0"/>
          </a:p>
        </p:txBody>
      </p:sp>
      <p:pic>
        <p:nvPicPr>
          <p:cNvPr id="1026" name="Picture 2" descr="Image result for email"/>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4804" y="1518353"/>
            <a:ext cx="5875506" cy="514106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dota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90310" y="2189934"/>
            <a:ext cx="4050617" cy="405061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673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Uses of Internet </a:t>
            </a:r>
            <a:endParaRPr lang="en-US" dirty="0"/>
          </a:p>
        </p:txBody>
      </p:sp>
      <p:pic>
        <p:nvPicPr>
          <p:cNvPr id="3074" name="Picture 2" descr="Image result for reading table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6157" y="2290876"/>
            <a:ext cx="5271085" cy="355922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3076" name="Picture 4" descr="Image result for jobstre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4337" y="2223750"/>
            <a:ext cx="5502442" cy="37306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000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Uses of Internet </a:t>
            </a:r>
            <a:endParaRPr lang="en-US" dirty="0"/>
          </a:p>
        </p:txBody>
      </p:sp>
      <p:pic>
        <p:nvPicPr>
          <p:cNvPr id="2052" name="Picture 4" descr="Image result for dating onlin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6111" y="2093976"/>
            <a:ext cx="5472937" cy="307852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2056" name="Picture 8" descr="Image result for shopping onli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4869" y="2093975"/>
            <a:ext cx="5472938" cy="30785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9578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MY" sz="5300" dirty="0"/>
              <a:t>HOW TO ACCESS THE INTERNET</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MY" b="1" dirty="0"/>
              <a:t>1)Internet service provide(ISP</a:t>
            </a:r>
            <a:r>
              <a:rPr lang="en-MY" dirty="0"/>
              <a:t>)</a:t>
            </a:r>
            <a:endParaRPr lang="en-US" dirty="0"/>
          </a:p>
          <a:p>
            <a:r>
              <a:rPr lang="en-MY" dirty="0">
                <a:solidFill>
                  <a:schemeClr val="accent6">
                    <a:lumMod val="50000"/>
                  </a:schemeClr>
                </a:solidFill>
              </a:rPr>
              <a:t>An agencies that related to users and internet.</a:t>
            </a:r>
            <a:endParaRPr lang="en-US" dirty="0">
              <a:solidFill>
                <a:schemeClr val="accent6">
                  <a:lumMod val="50000"/>
                </a:schemeClr>
              </a:solidFill>
            </a:endParaRPr>
          </a:p>
          <a:p>
            <a:r>
              <a:rPr lang="en-MY" dirty="0">
                <a:solidFill>
                  <a:schemeClr val="accent6">
                    <a:lumMod val="50000"/>
                  </a:schemeClr>
                </a:solidFill>
              </a:rPr>
              <a:t>Provide technology to bring users for their necessary ,finding any information</a:t>
            </a:r>
            <a:endParaRPr lang="en-US" dirty="0">
              <a:solidFill>
                <a:schemeClr val="accent6">
                  <a:lumMod val="50000"/>
                </a:schemeClr>
              </a:solidFill>
            </a:endParaRPr>
          </a:p>
          <a:p>
            <a:r>
              <a:rPr lang="en-MY" dirty="0">
                <a:solidFill>
                  <a:schemeClr val="accent6">
                    <a:lumMod val="50000"/>
                  </a:schemeClr>
                </a:solidFill>
              </a:rPr>
              <a:t> Type of ISP </a:t>
            </a:r>
            <a:r>
              <a:rPr lang="en-MY" dirty="0" smtClean="0">
                <a:solidFill>
                  <a:schemeClr val="accent6">
                    <a:lumMod val="50000"/>
                  </a:schemeClr>
                </a:solidFill>
              </a:rPr>
              <a:t>used</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Dial </a:t>
            </a:r>
            <a:r>
              <a:rPr lang="en-MY" dirty="0">
                <a:solidFill>
                  <a:schemeClr val="accent6">
                    <a:lumMod val="50000"/>
                  </a:schemeClr>
                </a:solidFill>
              </a:rPr>
              <a:t>–up </a:t>
            </a:r>
            <a:r>
              <a:rPr lang="en-MY" dirty="0" smtClean="0">
                <a:solidFill>
                  <a:schemeClr val="accent6">
                    <a:lumMod val="50000"/>
                  </a:schemeClr>
                </a:solidFill>
              </a:rPr>
              <a:t>ISP</a:t>
            </a:r>
          </a:p>
          <a:p>
            <a:pPr marL="514350" indent="-514350">
              <a:buFont typeface="+mj-lt"/>
              <a:buAutoNum type="romanUcPeriod"/>
            </a:pPr>
            <a:r>
              <a:rPr lang="en-MY" dirty="0" smtClean="0">
                <a:solidFill>
                  <a:schemeClr val="accent6">
                    <a:lumMod val="50000"/>
                  </a:schemeClr>
                </a:solidFill>
              </a:rPr>
              <a:t>DSL ISP</a:t>
            </a:r>
            <a:endParaRPr lang="en-US" dirty="0">
              <a:solidFill>
                <a:schemeClr val="accent6">
                  <a:lumMod val="50000"/>
                </a:schemeClr>
              </a:solidFill>
            </a:endParaRPr>
          </a:p>
          <a:p>
            <a:pPr marL="514350" indent="-514350">
              <a:buFont typeface="+mj-lt"/>
              <a:buAutoNum type="romanUcPeriod"/>
            </a:pPr>
            <a:r>
              <a:rPr lang="en-MY" dirty="0" err="1" smtClean="0">
                <a:solidFill>
                  <a:schemeClr val="accent6">
                    <a:lumMod val="50000"/>
                  </a:schemeClr>
                </a:solidFill>
              </a:rPr>
              <a:t>Wifi</a:t>
            </a:r>
            <a:r>
              <a:rPr lang="en-MY" dirty="0" smtClean="0">
                <a:solidFill>
                  <a:schemeClr val="accent6">
                    <a:lumMod val="50000"/>
                  </a:schemeClr>
                </a:solidFill>
              </a:rPr>
              <a:t> ISP</a:t>
            </a:r>
          </a:p>
          <a:p>
            <a:pPr marL="514350" indent="-514350">
              <a:buFont typeface="+mj-lt"/>
              <a:buAutoNum type="romanUcPeriod"/>
            </a:pPr>
            <a:r>
              <a:rPr lang="en-MY" dirty="0" smtClean="0">
                <a:solidFill>
                  <a:schemeClr val="accent6">
                    <a:lumMod val="50000"/>
                  </a:schemeClr>
                </a:solidFill>
              </a:rPr>
              <a:t>Satellite ISP</a:t>
            </a:r>
            <a:endParaRPr lang="en-US" dirty="0">
              <a:solidFill>
                <a:schemeClr val="accent6">
                  <a:lumMod val="50000"/>
                </a:schemeClr>
              </a:solidFill>
            </a:endParaRPr>
          </a:p>
          <a:p>
            <a:pPr marL="514350" indent="-514350">
              <a:buFont typeface="+mj-lt"/>
              <a:buAutoNum type="romanUcPeriod"/>
            </a:pPr>
            <a:r>
              <a:rPr lang="en-MY" dirty="0" err="1" smtClean="0">
                <a:solidFill>
                  <a:schemeClr val="accent6">
                    <a:lumMod val="50000"/>
                  </a:schemeClr>
                </a:solidFill>
              </a:rPr>
              <a:t>Fiber</a:t>
            </a:r>
            <a:r>
              <a:rPr lang="en-MY" dirty="0" smtClean="0">
                <a:solidFill>
                  <a:schemeClr val="accent6">
                    <a:lumMod val="50000"/>
                  </a:schemeClr>
                </a:solidFill>
              </a:rPr>
              <a:t>/cable </a:t>
            </a:r>
            <a:r>
              <a:rPr lang="en-MY" dirty="0">
                <a:solidFill>
                  <a:schemeClr val="accent6">
                    <a:lumMod val="50000"/>
                  </a:schemeClr>
                </a:solidFill>
              </a:rPr>
              <a:t>optic ISP</a:t>
            </a:r>
            <a:endParaRPr lang="en-US" dirty="0">
              <a:solidFill>
                <a:schemeClr val="accent6">
                  <a:lumMod val="50000"/>
                </a:schemeClr>
              </a:solidFill>
            </a:endParaRPr>
          </a:p>
          <a:p>
            <a:endParaRPr lang="en-US" dirty="0">
              <a:solidFill>
                <a:schemeClr val="accent6">
                  <a:lumMod val="50000"/>
                </a:schemeClr>
              </a:solidFill>
            </a:endParaRPr>
          </a:p>
        </p:txBody>
      </p:sp>
    </p:spTree>
    <p:extLst>
      <p:ext uri="{BB962C8B-B14F-4D97-AF65-F5344CB8AC3E}">
        <p14:creationId xmlns:p14="http://schemas.microsoft.com/office/powerpoint/2010/main" val="4163299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MY" dirty="0"/>
              <a:t>HOW TO ACCESS THE INTERNET</a:t>
            </a:r>
            <a:r>
              <a:rPr lang="en-US" dirty="0"/>
              <a:t/>
            </a:r>
            <a:br>
              <a:rPr lang="en-US" dirty="0"/>
            </a:br>
            <a:endParaRPr lang="en-US" dirty="0"/>
          </a:p>
        </p:txBody>
      </p:sp>
      <p:sp>
        <p:nvSpPr>
          <p:cNvPr id="3" name="Content Placeholder 2"/>
          <p:cNvSpPr>
            <a:spLocks noGrp="1"/>
          </p:cNvSpPr>
          <p:nvPr>
            <p:ph idx="1"/>
          </p:nvPr>
        </p:nvSpPr>
        <p:spPr>
          <a:xfrm>
            <a:off x="1069848" y="2073075"/>
            <a:ext cx="10058400" cy="4050792"/>
          </a:xfrm>
        </p:spPr>
        <p:txBody>
          <a:bodyPr/>
          <a:lstStyle/>
          <a:p>
            <a:pPr marL="0" indent="0">
              <a:buNone/>
            </a:pPr>
            <a:r>
              <a:rPr lang="en-MY" b="1" dirty="0"/>
              <a:t>2)Modem</a:t>
            </a:r>
            <a:endParaRPr lang="en-US" dirty="0"/>
          </a:p>
          <a:p>
            <a:r>
              <a:rPr lang="en-MY" dirty="0">
                <a:solidFill>
                  <a:schemeClr val="accent6">
                    <a:lumMod val="50000"/>
                  </a:schemeClr>
                </a:solidFill>
              </a:rPr>
              <a:t>Digital data sent over the phone or cable line and display on computer screen.(digital mode to </a:t>
            </a:r>
            <a:r>
              <a:rPr lang="en-MY" dirty="0" err="1">
                <a:solidFill>
                  <a:schemeClr val="accent6">
                    <a:lumMod val="50000"/>
                  </a:schemeClr>
                </a:solidFill>
              </a:rPr>
              <a:t>analog</a:t>
            </a:r>
            <a:r>
              <a:rPr lang="en-MY" dirty="0">
                <a:solidFill>
                  <a:schemeClr val="accent6">
                    <a:lumMod val="50000"/>
                  </a:schemeClr>
                </a:solidFill>
              </a:rPr>
              <a:t> mode)</a:t>
            </a:r>
            <a:endParaRPr lang="en-US" dirty="0">
              <a:solidFill>
                <a:schemeClr val="accent6">
                  <a:lumMod val="50000"/>
                </a:schemeClr>
              </a:solidFill>
            </a:endParaRPr>
          </a:p>
          <a:p>
            <a:pPr marL="0" indent="0">
              <a:buNone/>
            </a:pPr>
            <a:r>
              <a:rPr lang="en-MY" dirty="0">
                <a:solidFill>
                  <a:schemeClr val="accent6">
                    <a:lumMod val="50000"/>
                  </a:schemeClr>
                </a:solidFill>
              </a:rPr>
              <a:t>Type of modem:</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Directional capacity</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Connection </a:t>
            </a:r>
            <a:r>
              <a:rPr lang="en-MY" dirty="0">
                <a:solidFill>
                  <a:schemeClr val="accent6">
                    <a:lumMod val="50000"/>
                  </a:schemeClr>
                </a:solidFill>
              </a:rPr>
              <a:t>to the </a:t>
            </a:r>
            <a:r>
              <a:rPr lang="en-MY" dirty="0" smtClean="0">
                <a:solidFill>
                  <a:schemeClr val="accent6">
                    <a:lumMod val="50000"/>
                  </a:schemeClr>
                </a:solidFill>
              </a:rPr>
              <a:t>line</a:t>
            </a:r>
            <a:endParaRPr lang="en-US" dirty="0">
              <a:solidFill>
                <a:schemeClr val="accent6">
                  <a:lumMod val="50000"/>
                </a:schemeClr>
              </a:solidFill>
            </a:endParaRPr>
          </a:p>
          <a:p>
            <a:pPr marL="514350" indent="-514350">
              <a:buFont typeface="+mj-lt"/>
              <a:buAutoNum type="romanUcPeriod"/>
            </a:pPr>
            <a:r>
              <a:rPr lang="en-MY" dirty="0" smtClean="0">
                <a:solidFill>
                  <a:schemeClr val="accent6">
                    <a:lumMod val="50000"/>
                  </a:schemeClr>
                </a:solidFill>
              </a:rPr>
              <a:t>Transmission </a:t>
            </a:r>
            <a:r>
              <a:rPr lang="en-MY" dirty="0">
                <a:solidFill>
                  <a:schemeClr val="accent6">
                    <a:lumMod val="50000"/>
                  </a:schemeClr>
                </a:solidFill>
              </a:rPr>
              <a:t>mode</a:t>
            </a:r>
            <a:endParaRPr lang="en-US" dirty="0">
              <a:solidFill>
                <a:schemeClr val="accent6">
                  <a:lumMod val="50000"/>
                </a:schemeClr>
              </a:solidFill>
            </a:endParaRPr>
          </a:p>
          <a:p>
            <a:pPr marL="0" indent="0">
              <a:buNone/>
            </a:pPr>
            <a:r>
              <a:rPr lang="en-MY" dirty="0">
                <a:solidFill>
                  <a:schemeClr val="accent6">
                    <a:lumMod val="50000"/>
                  </a:schemeClr>
                </a:solidFill>
              </a:rPr>
              <a:t> </a:t>
            </a:r>
            <a:endParaRPr lang="en-US" dirty="0">
              <a:solidFill>
                <a:schemeClr val="accent6">
                  <a:lumMod val="50000"/>
                </a:schemeClr>
              </a:solidFill>
            </a:endParaRPr>
          </a:p>
          <a:p>
            <a:endParaRPr lang="en-US" dirty="0"/>
          </a:p>
        </p:txBody>
      </p:sp>
    </p:spTree>
    <p:extLst>
      <p:ext uri="{BB962C8B-B14F-4D97-AF65-F5344CB8AC3E}">
        <p14:creationId xmlns:p14="http://schemas.microsoft.com/office/powerpoint/2010/main" val="2916241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docProps/app.xml><?xml version="1.0" encoding="utf-8"?>
<Properties xmlns="http://schemas.openxmlformats.org/officeDocument/2006/extended-properties" xmlns:vt="http://schemas.openxmlformats.org/officeDocument/2006/docPropsVTypes">
  <Template>TM03090434[[fn=Wood Type]]</Template>
  <TotalTime>155</TotalTime>
  <Words>744</Words>
  <Application>Microsoft Office PowerPoint</Application>
  <PresentationFormat>Widescreen</PresentationFormat>
  <Paragraphs>91</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Yu Gothic UI Semilight</vt:lpstr>
      <vt:lpstr>Arial</vt:lpstr>
      <vt:lpstr>Georgia</vt:lpstr>
      <vt:lpstr>Gill Sans MT</vt:lpstr>
      <vt:lpstr>Trebuchet MS</vt:lpstr>
      <vt:lpstr>Wingdings</vt:lpstr>
      <vt:lpstr>Wood Type</vt:lpstr>
      <vt:lpstr>The Origins Of Internet</vt:lpstr>
      <vt:lpstr>History Of Internet</vt:lpstr>
      <vt:lpstr> History Of Internet</vt:lpstr>
      <vt:lpstr>History Of Internet</vt:lpstr>
      <vt:lpstr>Uses of Internet</vt:lpstr>
      <vt:lpstr>Uses of Internet </vt:lpstr>
      <vt:lpstr>Uses of Internet </vt:lpstr>
      <vt:lpstr>HOW TO ACCESS THE INTERNET </vt:lpstr>
      <vt:lpstr>HOW TO ACCESS THE INTERNET </vt:lpstr>
      <vt:lpstr>HOW TO ACCESS THE INTERNET </vt:lpstr>
      <vt:lpstr>HOW TO ACCESS THE INTERNET </vt:lpstr>
      <vt:lpstr>BROWSERS</vt:lpstr>
      <vt:lpstr>URL</vt:lpstr>
      <vt:lpstr>TLD;  Top-level domain Last part of domain name Identifies the type of organization associated </vt:lpstr>
      <vt:lpstr>HTML;  Hypertext Markup Language  For creating web pages Hyperlinks allow users to access to another web pages quickly The “Builder</vt:lpstr>
      <vt:lpstr>Javascript </vt:lpstr>
      <vt:lpstr>Internet Communication</vt:lpstr>
      <vt:lpstr>Internet Communication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Origins Of Internet</dc:title>
  <dc:creator>USER</dc:creator>
  <cp:lastModifiedBy>USER</cp:lastModifiedBy>
  <cp:revision>17</cp:revision>
  <dcterms:created xsi:type="dcterms:W3CDTF">2018-09-22T14:29:34Z</dcterms:created>
  <dcterms:modified xsi:type="dcterms:W3CDTF">2018-09-23T04:59:38Z</dcterms:modified>
</cp:coreProperties>
</file>