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7" r:id="rId15"/>
    <p:sldId id="269" r:id="rId16"/>
    <p:sldId id="270" r:id="rId17"/>
    <p:sldId id="271" r:id="rId18"/>
    <p:sldId id="272"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A130310-495F-49E0-A6B2-9AA80B26737B}" type="datetimeFigureOut">
              <a:rPr lang="en-MY" smtClean="0"/>
              <a:t>22/12/2020</a:t>
            </a:fld>
            <a:endParaRPr lang="en-MY"/>
          </a:p>
        </p:txBody>
      </p:sp>
      <p:sp>
        <p:nvSpPr>
          <p:cNvPr id="19" name="Footer Placeholder 18"/>
          <p:cNvSpPr>
            <a:spLocks noGrp="1"/>
          </p:cNvSpPr>
          <p:nvPr>
            <p:ph type="ftr" sz="quarter" idx="11"/>
          </p:nvPr>
        </p:nvSpPr>
        <p:spPr/>
        <p:txBody>
          <a:bodyPr/>
          <a:lstStyle/>
          <a:p>
            <a:endParaRPr lang="en-MY"/>
          </a:p>
        </p:txBody>
      </p:sp>
      <p:sp>
        <p:nvSpPr>
          <p:cNvPr id="27" name="Slide Number Placeholder 26"/>
          <p:cNvSpPr>
            <a:spLocks noGrp="1"/>
          </p:cNvSpPr>
          <p:nvPr>
            <p:ph type="sldNum" sz="quarter" idx="12"/>
          </p:nvPr>
        </p:nvSpPr>
        <p:spPr/>
        <p:txBody>
          <a:bodyPr/>
          <a:lstStyle/>
          <a:p>
            <a:fld id="{F638B91F-0B65-4C64-BED4-D6C487D67194}" type="slidenum">
              <a:rPr lang="en-MY" smtClean="0"/>
              <a:t>‹#›</a:t>
            </a:fld>
            <a:endParaRPr lang="en-MY"/>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130310-495F-49E0-A6B2-9AA80B26737B}" type="datetimeFigureOut">
              <a:rPr lang="en-MY" smtClean="0"/>
              <a:t>22/12/2020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F638B91F-0B65-4C64-BED4-D6C487D67194}" type="slidenum">
              <a:rPr lang="en-MY" smtClean="0"/>
              <a:t>‹#›</a:t>
            </a:fld>
            <a:endParaRPr lang="en-M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130310-495F-49E0-A6B2-9AA80B26737B}" type="datetimeFigureOut">
              <a:rPr lang="en-MY" smtClean="0"/>
              <a:t>22/12/2020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F638B91F-0B65-4C64-BED4-D6C487D67194}" type="slidenum">
              <a:rPr lang="en-MY" smtClean="0"/>
              <a:t>‹#›</a:t>
            </a:fld>
            <a:endParaRPr lang="en-MY"/>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130310-495F-49E0-A6B2-9AA80B26737B}" type="datetimeFigureOut">
              <a:rPr lang="en-MY" smtClean="0"/>
              <a:t>22/12/2020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F638B91F-0B65-4C64-BED4-D6C487D67194}" type="slidenum">
              <a:rPr lang="en-MY" smtClean="0"/>
              <a:t>‹#›</a:t>
            </a:fld>
            <a:endParaRPr lang="en-M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A130310-495F-49E0-A6B2-9AA80B26737B}" type="datetimeFigureOut">
              <a:rPr lang="en-MY" smtClean="0"/>
              <a:t>22/12/2020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F638B91F-0B65-4C64-BED4-D6C487D67194}" type="slidenum">
              <a:rPr lang="en-MY" smtClean="0"/>
              <a:t>‹#›</a:t>
            </a:fld>
            <a:endParaRPr lang="en-MY"/>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A130310-495F-49E0-A6B2-9AA80B26737B}" type="datetimeFigureOut">
              <a:rPr lang="en-MY" smtClean="0"/>
              <a:t>22/12/2020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F638B91F-0B65-4C64-BED4-D6C487D67194}" type="slidenum">
              <a:rPr lang="en-MY" smtClean="0"/>
              <a:t>‹#›</a:t>
            </a:fld>
            <a:endParaRPr lang="en-M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A130310-495F-49E0-A6B2-9AA80B26737B}" type="datetimeFigureOut">
              <a:rPr lang="en-MY" smtClean="0"/>
              <a:t>22/12/2020</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F638B91F-0B65-4C64-BED4-D6C487D67194}" type="slidenum">
              <a:rPr lang="en-MY" smtClean="0"/>
              <a:t>‹#›</a:t>
            </a:fld>
            <a:endParaRPr lang="en-MY"/>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A130310-495F-49E0-A6B2-9AA80B26737B}" type="datetimeFigureOut">
              <a:rPr lang="en-MY" smtClean="0"/>
              <a:t>22/12/2020</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F638B91F-0B65-4C64-BED4-D6C487D67194}" type="slidenum">
              <a:rPr lang="en-MY" smtClean="0"/>
              <a:t>‹#›</a:t>
            </a:fld>
            <a:endParaRPr lang="en-M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130310-495F-49E0-A6B2-9AA80B26737B}" type="datetimeFigureOut">
              <a:rPr lang="en-MY" smtClean="0"/>
              <a:t>22/12/2020</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F638B91F-0B65-4C64-BED4-D6C487D67194}" type="slidenum">
              <a:rPr lang="en-MY" smtClean="0"/>
              <a:t>‹#›</a:t>
            </a:fld>
            <a:endParaRPr lang="en-M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A130310-495F-49E0-A6B2-9AA80B26737B}" type="datetimeFigureOut">
              <a:rPr lang="en-MY" smtClean="0"/>
              <a:t>22/12/2020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F638B91F-0B65-4C64-BED4-D6C487D67194}" type="slidenum">
              <a:rPr lang="en-MY" smtClean="0"/>
              <a:t>‹#›</a:t>
            </a:fld>
            <a:endParaRPr lang="en-MY"/>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A130310-495F-49E0-A6B2-9AA80B26737B}" type="datetimeFigureOut">
              <a:rPr lang="en-MY" smtClean="0"/>
              <a:t>22/12/2020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a:xfrm>
            <a:off x="8077200" y="6356350"/>
            <a:ext cx="609600" cy="365125"/>
          </a:xfrm>
        </p:spPr>
        <p:txBody>
          <a:bodyPr/>
          <a:lstStyle/>
          <a:p>
            <a:fld id="{F638B91F-0B65-4C64-BED4-D6C487D67194}" type="slidenum">
              <a:rPr lang="en-MY" smtClean="0"/>
              <a:t>‹#›</a:t>
            </a:fld>
            <a:endParaRPr lang="en-MY"/>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A130310-495F-49E0-A6B2-9AA80B26737B}" type="datetimeFigureOut">
              <a:rPr lang="en-MY" smtClean="0"/>
              <a:t>22/12/2020</a:t>
            </a:fld>
            <a:endParaRPr lang="en-MY"/>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MY"/>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638B91F-0B65-4C64-BED4-D6C487D67194}" type="slidenum">
              <a:rPr lang="en-MY" smtClean="0"/>
              <a:t>‹#›</a:t>
            </a:fld>
            <a:endParaRPr lang="en-MY"/>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0"/>
            <a:ext cx="7851648" cy="1828800"/>
          </a:xfrm>
        </p:spPr>
        <p:txBody>
          <a:bodyPr>
            <a:noAutofit/>
          </a:bodyPr>
          <a:lstStyle/>
          <a:p>
            <a:pPr algn="ctr"/>
            <a:r>
              <a:rPr lang="ms-MY" sz="6000" dirty="0">
                <a:solidFill>
                  <a:srgbClr val="FFC000"/>
                </a:solidFill>
                <a:effectLst/>
              </a:rPr>
              <a:t>CABARAN </a:t>
            </a:r>
            <a:r>
              <a:rPr lang="ms-MY" sz="6000" dirty="0" smtClean="0">
                <a:solidFill>
                  <a:srgbClr val="FFC000"/>
                </a:solidFill>
                <a:effectLst/>
              </a:rPr>
              <a:t>KELESTARIAN </a:t>
            </a:r>
            <a:r>
              <a:rPr lang="ms-MY" sz="6000" dirty="0" smtClean="0">
                <a:solidFill>
                  <a:srgbClr val="FFC000"/>
                </a:solidFill>
                <a:effectLst/>
              </a:rPr>
              <a:t/>
            </a:r>
            <a:br>
              <a:rPr lang="ms-MY" sz="6000" dirty="0" smtClean="0">
                <a:solidFill>
                  <a:srgbClr val="FFC000"/>
                </a:solidFill>
                <a:effectLst/>
              </a:rPr>
            </a:br>
            <a:r>
              <a:rPr lang="ms-MY" sz="6000" dirty="0" smtClean="0">
                <a:solidFill>
                  <a:srgbClr val="FFC000"/>
                </a:solidFill>
                <a:effectLst/>
              </a:rPr>
              <a:t>ETIKA </a:t>
            </a:r>
            <a:r>
              <a:rPr lang="ms-MY" sz="6000" dirty="0">
                <a:solidFill>
                  <a:srgbClr val="FFC000"/>
                </a:solidFill>
                <a:effectLst/>
              </a:rPr>
              <a:t>DAN PERADABAN</a:t>
            </a:r>
            <a:r>
              <a:rPr lang="en-MY" sz="6000" dirty="0">
                <a:solidFill>
                  <a:srgbClr val="FFC000"/>
                </a:solidFill>
                <a:effectLst/>
              </a:rPr>
              <a:t/>
            </a:r>
            <a:br>
              <a:rPr lang="en-MY" sz="6000" dirty="0">
                <a:solidFill>
                  <a:srgbClr val="FFC000"/>
                </a:solidFill>
                <a:effectLst/>
              </a:rPr>
            </a:br>
            <a:endParaRPr lang="en-MY" sz="6000" dirty="0">
              <a:solidFill>
                <a:srgbClr val="FFC000"/>
              </a:solidFill>
            </a:endParaRPr>
          </a:p>
        </p:txBody>
      </p:sp>
    </p:spTree>
    <p:extLst>
      <p:ext uri="{BB962C8B-B14F-4D97-AF65-F5344CB8AC3E}">
        <p14:creationId xmlns:p14="http://schemas.microsoft.com/office/powerpoint/2010/main" val="3929105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Autofit/>
          </a:bodyPr>
          <a:lstStyle/>
          <a:p>
            <a:r>
              <a:rPr lang="ms-MY" sz="3600" b="1" dirty="0">
                <a:solidFill>
                  <a:srgbClr val="00B0F0"/>
                </a:solidFill>
              </a:rPr>
              <a:t>Cabaran Psikologi dan Pembinaan Karakter</a:t>
            </a:r>
            <a:endParaRPr lang="en-MY" sz="3600" dirty="0">
              <a:solidFill>
                <a:srgbClr val="00B0F0"/>
              </a:solidFill>
            </a:endParaRPr>
          </a:p>
        </p:txBody>
      </p:sp>
      <p:sp>
        <p:nvSpPr>
          <p:cNvPr id="3" name="Content Placeholder 2"/>
          <p:cNvSpPr>
            <a:spLocks noGrp="1"/>
          </p:cNvSpPr>
          <p:nvPr>
            <p:ph idx="1"/>
          </p:nvPr>
        </p:nvSpPr>
        <p:spPr>
          <a:xfrm>
            <a:off x="457200" y="1143000"/>
            <a:ext cx="8229600" cy="5181600"/>
          </a:xfrm>
        </p:spPr>
        <p:txBody>
          <a:bodyPr/>
          <a:lstStyle/>
          <a:p>
            <a:pPr lvl="0"/>
            <a:r>
              <a:rPr lang="ms-MY" dirty="0"/>
              <a:t>Pembinaan jati diri bangsa Malaysia.</a:t>
            </a:r>
            <a:endParaRPr lang="en-MY" dirty="0"/>
          </a:p>
          <a:p>
            <a:pPr lvl="0"/>
            <a:r>
              <a:rPr lang="ms-MY" dirty="0"/>
              <a:t>Mengurangkan </a:t>
            </a:r>
            <a:r>
              <a:rPr lang="ms-MY" i="1" dirty="0"/>
              <a:t>stereotype</a:t>
            </a:r>
            <a:r>
              <a:rPr lang="ms-MY" dirty="0"/>
              <a:t>, prejudis, etnosentrisme dan bias antara kaum.</a:t>
            </a:r>
            <a:endParaRPr lang="en-MY" dirty="0"/>
          </a:p>
          <a:p>
            <a:pPr lvl="0"/>
            <a:r>
              <a:rPr lang="ms-MY" dirty="0"/>
              <a:t>Meningkatkan semangat ‘kesatuan dalam kepelbagaian’ (budaya dan nilai bersama yang boleh dikongsi).</a:t>
            </a:r>
            <a:endParaRPr lang="en-MY" dirty="0"/>
          </a:p>
          <a:p>
            <a:pPr lvl="0"/>
            <a:r>
              <a:rPr lang="ms-MY" dirty="0"/>
              <a:t>Minda kelas pertama lawan  minda kelas ketiga.</a:t>
            </a:r>
            <a:endParaRPr lang="en-MY" dirty="0"/>
          </a:p>
          <a:p>
            <a:pPr lvl="0"/>
            <a:r>
              <a:rPr lang="ms-MY" dirty="0"/>
              <a:t>Keutuhan moral dan integriti.</a:t>
            </a:r>
            <a:endParaRPr lang="en-MY" dirty="0"/>
          </a:p>
          <a:p>
            <a:pPr lvl="0"/>
            <a:r>
              <a:rPr lang="ms-MY" dirty="0" smtClean="0"/>
              <a:t>Kearifan </a:t>
            </a:r>
            <a:r>
              <a:rPr lang="ms-MY" dirty="0"/>
              <a:t>tempatan (</a:t>
            </a:r>
            <a:r>
              <a:rPr lang="ms-MY" i="1" dirty="0"/>
              <a:t>local genius</a:t>
            </a:r>
            <a:r>
              <a:rPr lang="ms-MY" dirty="0"/>
              <a:t>).</a:t>
            </a:r>
            <a:endParaRPr lang="en-MY" dirty="0"/>
          </a:p>
          <a:p>
            <a:endParaRPr lang="en-MY" dirty="0"/>
          </a:p>
        </p:txBody>
      </p:sp>
    </p:spTree>
    <p:extLst>
      <p:ext uri="{BB962C8B-B14F-4D97-AF65-F5344CB8AC3E}">
        <p14:creationId xmlns:p14="http://schemas.microsoft.com/office/powerpoint/2010/main" val="3637901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457200"/>
          </a:xfrm>
        </p:spPr>
        <p:txBody>
          <a:bodyPr>
            <a:noAutofit/>
          </a:bodyPr>
          <a:lstStyle/>
          <a:p>
            <a:r>
              <a:rPr lang="ms-MY" sz="3600" b="1" dirty="0"/>
              <a:t>Cabaran Globalisasi</a:t>
            </a:r>
            <a:r>
              <a:rPr lang="en-MY" sz="3600" dirty="0"/>
              <a:t/>
            </a:r>
            <a:br>
              <a:rPr lang="en-MY" sz="3600" dirty="0"/>
            </a:br>
            <a:endParaRPr lang="en-MY" sz="3600" dirty="0"/>
          </a:p>
        </p:txBody>
      </p:sp>
      <p:sp>
        <p:nvSpPr>
          <p:cNvPr id="3" name="Content Placeholder 2"/>
          <p:cNvSpPr>
            <a:spLocks noGrp="1"/>
          </p:cNvSpPr>
          <p:nvPr>
            <p:ph idx="1"/>
          </p:nvPr>
        </p:nvSpPr>
        <p:spPr>
          <a:xfrm>
            <a:off x="457200" y="762000"/>
            <a:ext cx="8229600" cy="5562600"/>
          </a:xfrm>
        </p:spPr>
        <p:txBody>
          <a:bodyPr>
            <a:normAutofit fontScale="70000" lnSpcReduction="20000"/>
          </a:bodyPr>
          <a:lstStyle/>
          <a:p>
            <a:pPr marL="0" indent="0">
              <a:buNone/>
            </a:pPr>
            <a:endParaRPr lang="en-MY" dirty="0"/>
          </a:p>
          <a:p>
            <a:pPr lvl="0"/>
            <a:r>
              <a:rPr lang="ms-MY" dirty="0"/>
              <a:t>Data dan maklumat raya yang tidak ditapis dan berlegar-legar dalam ruang terbuka yang sangat mudah diakses oleh pengguna pelbagai golongan.</a:t>
            </a:r>
            <a:endParaRPr lang="en-MY" dirty="0"/>
          </a:p>
          <a:p>
            <a:pPr lvl="0"/>
            <a:r>
              <a:rPr lang="ms-MY" dirty="0"/>
              <a:t>Idea-idea negatif seperti sekularisasi, ajaran sesat dan liberalisasi yang mudah disebar luaskan tanpa sekatan.</a:t>
            </a:r>
            <a:endParaRPr lang="en-MY" dirty="0"/>
          </a:p>
          <a:p>
            <a:pPr lvl="0"/>
            <a:r>
              <a:rPr lang="ms-MY" dirty="0"/>
              <a:t>Kebebasan bersuara tanpa batas dalam dunia tanpa sempadan menerusi pelbagai platform media sosial.</a:t>
            </a:r>
            <a:endParaRPr lang="en-MY" dirty="0"/>
          </a:p>
          <a:p>
            <a:pPr lvl="0"/>
            <a:r>
              <a:rPr lang="ms-MY" dirty="0"/>
              <a:t>Meningkatkan gejala buli dalam ruang siber yang terbuka.</a:t>
            </a:r>
            <a:endParaRPr lang="en-MY" dirty="0"/>
          </a:p>
          <a:p>
            <a:pPr lvl="0"/>
            <a:r>
              <a:rPr lang="ms-MY" dirty="0"/>
              <a:t>Penyebaran budaya barat yang lebih meluas (</a:t>
            </a:r>
            <a:r>
              <a:rPr lang="ms-MY" i="1" dirty="0"/>
              <a:t>punk, skinhead, black metal, underground</a:t>
            </a:r>
            <a:r>
              <a:rPr lang="ms-MY" dirty="0"/>
              <a:t> dan subbudaya seperti </a:t>
            </a:r>
            <a:r>
              <a:rPr lang="ms-MY" i="1" dirty="0"/>
              <a:t>indie dan hipster</a:t>
            </a:r>
            <a:r>
              <a:rPr lang="ms-MY" dirty="0"/>
              <a:t>) dan penguncupan budaya setempat.</a:t>
            </a:r>
            <a:endParaRPr lang="en-MY" dirty="0"/>
          </a:p>
          <a:p>
            <a:pPr lvl="0"/>
            <a:r>
              <a:rPr lang="ms-MY" dirty="0"/>
              <a:t>Ketidakadilan perdagangan dan ekonomi global.</a:t>
            </a:r>
            <a:endParaRPr lang="en-MY" dirty="0"/>
          </a:p>
          <a:p>
            <a:pPr lvl="0"/>
            <a:r>
              <a:rPr lang="ms-MY" dirty="0"/>
              <a:t>Peningkatan gejala LGBT dan pemikiran ‘underground’.</a:t>
            </a:r>
            <a:endParaRPr lang="en-MY" dirty="0"/>
          </a:p>
          <a:p>
            <a:pPr lvl="0"/>
            <a:r>
              <a:rPr lang="ms-MY" dirty="0"/>
              <a:t>Perkongsian pelbagai gejala hendonisme secara terbuka yang boleh diakses dan ditiru.</a:t>
            </a:r>
            <a:endParaRPr lang="en-MY" dirty="0"/>
          </a:p>
          <a:p>
            <a:pPr lvl="0"/>
            <a:r>
              <a:rPr lang="ms-MY" dirty="0"/>
              <a:t>Kestabilan politik serantau dan global.</a:t>
            </a:r>
            <a:endParaRPr lang="en-MY" dirty="0"/>
          </a:p>
          <a:p>
            <a:pPr lvl="0"/>
            <a:r>
              <a:rPr lang="ms-MY" dirty="0"/>
              <a:t>Krisis ekonomi dan kewangan antarabangsa.</a:t>
            </a:r>
            <a:endParaRPr lang="en-MY" dirty="0"/>
          </a:p>
          <a:p>
            <a:pPr lvl="0"/>
            <a:r>
              <a:rPr lang="ms-MY" dirty="0"/>
              <a:t>Pelbagai isu rasis dan Islamofobia.</a:t>
            </a:r>
            <a:endParaRPr lang="en-MY" dirty="0"/>
          </a:p>
          <a:p>
            <a:pPr lvl="0"/>
            <a:r>
              <a:rPr lang="ms-MY" dirty="0"/>
              <a:t>Keselamatan siber dan data peribadi.</a:t>
            </a:r>
            <a:endParaRPr lang="en-MY" dirty="0"/>
          </a:p>
          <a:p>
            <a:pPr marL="0" indent="0">
              <a:buNone/>
            </a:pPr>
            <a:endParaRPr lang="en-MY" dirty="0"/>
          </a:p>
        </p:txBody>
      </p:sp>
    </p:spTree>
    <p:extLst>
      <p:ext uri="{BB962C8B-B14F-4D97-AF65-F5344CB8AC3E}">
        <p14:creationId xmlns:p14="http://schemas.microsoft.com/office/powerpoint/2010/main" val="42798736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a:bodyPr>
          <a:lstStyle/>
          <a:p>
            <a:r>
              <a:rPr lang="en-US" sz="3600" b="1" dirty="0" err="1" smtClean="0"/>
              <a:t>Cabaran</a:t>
            </a:r>
            <a:r>
              <a:rPr lang="en-US" sz="3600" b="1" dirty="0" smtClean="0"/>
              <a:t>  </a:t>
            </a:r>
            <a:r>
              <a:rPr lang="en-US" sz="3600" b="1" dirty="0" err="1" smtClean="0"/>
              <a:t>Alam</a:t>
            </a:r>
            <a:r>
              <a:rPr lang="en-US" sz="3600" b="1" dirty="0" smtClean="0"/>
              <a:t> </a:t>
            </a:r>
            <a:r>
              <a:rPr lang="en-US" sz="3600" b="1" dirty="0" err="1" smtClean="0"/>
              <a:t>Sekitar</a:t>
            </a:r>
            <a:endParaRPr lang="en-MY" sz="3600" b="1" dirty="0"/>
          </a:p>
        </p:txBody>
      </p:sp>
      <p:sp>
        <p:nvSpPr>
          <p:cNvPr id="3" name="Content Placeholder 2"/>
          <p:cNvSpPr>
            <a:spLocks noGrp="1"/>
          </p:cNvSpPr>
          <p:nvPr>
            <p:ph idx="1"/>
          </p:nvPr>
        </p:nvSpPr>
        <p:spPr>
          <a:xfrm>
            <a:off x="457200" y="1143000"/>
            <a:ext cx="8229600" cy="5181600"/>
          </a:xfrm>
        </p:spPr>
        <p:txBody>
          <a:bodyPr>
            <a:normAutofit fontScale="92500" lnSpcReduction="20000"/>
          </a:bodyPr>
          <a:lstStyle/>
          <a:p>
            <a:endParaRPr lang="en-MY" dirty="0"/>
          </a:p>
          <a:p>
            <a:pPr lvl="0"/>
            <a:r>
              <a:rPr lang="ms-MY" dirty="0"/>
              <a:t>Pencemaran laut, udara dan darat.</a:t>
            </a:r>
            <a:endParaRPr lang="en-MY" dirty="0"/>
          </a:p>
          <a:p>
            <a:pPr lvl="0"/>
            <a:r>
              <a:rPr lang="ms-MY" dirty="0"/>
              <a:t>Eksploitasi sumber-sumber alam sekitar secara tidak terkawal dan haram.</a:t>
            </a:r>
            <a:endParaRPr lang="en-MY" dirty="0"/>
          </a:p>
          <a:p>
            <a:pPr lvl="0"/>
            <a:r>
              <a:rPr lang="ms-MY" dirty="0"/>
              <a:t>Isu-isu biodiversiti.</a:t>
            </a:r>
            <a:endParaRPr lang="en-MY" dirty="0"/>
          </a:p>
          <a:p>
            <a:pPr lvl="0"/>
            <a:r>
              <a:rPr lang="ms-MY" dirty="0"/>
              <a:t>Kepupusan pelbagai spesis fauna dan flora akibat perubahan iklim.</a:t>
            </a:r>
            <a:endParaRPr lang="en-MY" dirty="0"/>
          </a:p>
          <a:p>
            <a:pPr lvl="0"/>
            <a:r>
              <a:rPr lang="ms-MY" dirty="0"/>
              <a:t>Kehidupan flora dan fauna yang terancam akibat pembalakan, pertanian pindah dan pemburuan haram.</a:t>
            </a:r>
            <a:endParaRPr lang="en-MY" dirty="0"/>
          </a:p>
          <a:p>
            <a:pPr lvl="0"/>
            <a:r>
              <a:rPr lang="ms-MY" dirty="0"/>
              <a:t>Konflik antara pembangunan fizikal, pertanian, perikanan dan penternakan.</a:t>
            </a:r>
            <a:endParaRPr lang="en-MY" dirty="0"/>
          </a:p>
          <a:p>
            <a:pPr lvl="0"/>
            <a:r>
              <a:rPr lang="ms-MY" dirty="0"/>
              <a:t>Kekurangan bekalan dan zat makanan.</a:t>
            </a:r>
            <a:endParaRPr lang="en-MY" dirty="0"/>
          </a:p>
          <a:p>
            <a:pPr lvl="0"/>
            <a:r>
              <a:rPr lang="ms-MY" dirty="0"/>
              <a:t>Penggunaan minyak rendah karbon.</a:t>
            </a:r>
            <a:endParaRPr lang="en-MY" dirty="0"/>
          </a:p>
          <a:p>
            <a:pPr lvl="0"/>
            <a:r>
              <a:rPr lang="ms-MY" dirty="0"/>
              <a:t>Penggunaan tenaga alternatif (air, angin dan solar).</a:t>
            </a:r>
            <a:endParaRPr lang="en-MY" dirty="0"/>
          </a:p>
          <a:p>
            <a:endParaRPr lang="en-MY" dirty="0"/>
          </a:p>
          <a:p>
            <a:endParaRPr lang="en-MY" dirty="0"/>
          </a:p>
          <a:p>
            <a:endParaRPr lang="en-MY" dirty="0"/>
          </a:p>
          <a:p>
            <a:endParaRPr lang="en-MY" dirty="0"/>
          </a:p>
          <a:p>
            <a:endParaRPr lang="en-MY" dirty="0"/>
          </a:p>
        </p:txBody>
      </p:sp>
    </p:spTree>
    <p:extLst>
      <p:ext uri="{BB962C8B-B14F-4D97-AF65-F5344CB8AC3E}">
        <p14:creationId xmlns:p14="http://schemas.microsoft.com/office/powerpoint/2010/main" val="1145323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noAutofit/>
          </a:bodyPr>
          <a:lstStyle/>
          <a:p>
            <a:pPr lvl="0"/>
            <a:r>
              <a:rPr lang="ms-MY" sz="3600" b="1" dirty="0" smtClean="0"/>
              <a:t>Cabaran Sains </a:t>
            </a:r>
            <a:r>
              <a:rPr lang="ms-MY" sz="3600" b="1" dirty="0"/>
              <a:t>dan teknologi</a:t>
            </a:r>
            <a:r>
              <a:rPr lang="en-MY" sz="3600" dirty="0"/>
              <a:t/>
            </a:r>
            <a:br>
              <a:rPr lang="en-MY" sz="3600" dirty="0"/>
            </a:br>
            <a:endParaRPr lang="en-MY" sz="3600" dirty="0"/>
          </a:p>
        </p:txBody>
      </p:sp>
      <p:sp>
        <p:nvSpPr>
          <p:cNvPr id="3" name="Content Placeholder 2"/>
          <p:cNvSpPr>
            <a:spLocks noGrp="1"/>
          </p:cNvSpPr>
          <p:nvPr>
            <p:ph idx="1"/>
          </p:nvPr>
        </p:nvSpPr>
        <p:spPr>
          <a:xfrm>
            <a:off x="457200" y="1524000"/>
            <a:ext cx="8229600" cy="4800600"/>
          </a:xfrm>
        </p:spPr>
        <p:txBody>
          <a:bodyPr>
            <a:normAutofit fontScale="85000" lnSpcReduction="10000"/>
          </a:bodyPr>
          <a:lstStyle/>
          <a:p>
            <a:r>
              <a:rPr lang="ms-MY" dirty="0"/>
              <a:t>kehancuran peradaban. Antara isu-isu sains dan teknologi yang perlu diberi perhatian adalah;</a:t>
            </a:r>
            <a:endParaRPr lang="en-MY" dirty="0"/>
          </a:p>
          <a:p>
            <a:pPr lvl="0"/>
            <a:r>
              <a:rPr lang="ms-MY" dirty="0"/>
              <a:t>Isu-isu etika dan profesionalisme dalam kalangan saintis dan penyelidik.</a:t>
            </a:r>
            <a:endParaRPr lang="en-MY" dirty="0"/>
          </a:p>
          <a:p>
            <a:pPr lvl="0"/>
            <a:r>
              <a:rPr lang="ms-MY" dirty="0"/>
              <a:t>Penggunaan drone, satelit dan teknologi militari dalam peperangan massa.</a:t>
            </a:r>
            <a:endParaRPr lang="en-MY" dirty="0"/>
          </a:p>
          <a:p>
            <a:pPr lvl="0"/>
            <a:r>
              <a:rPr lang="ms-MY" dirty="0"/>
              <a:t>Penyelidikan dan pembangunan berasaskan kehendak dan bukan keperluan manusia.</a:t>
            </a:r>
            <a:endParaRPr lang="en-MY" dirty="0"/>
          </a:p>
          <a:p>
            <a:pPr lvl="0"/>
            <a:r>
              <a:rPr lang="ms-MY" dirty="0"/>
              <a:t>Penggunaan bahan-bahan kimia terlarang dalam pembuatan ubat-ubatan.</a:t>
            </a:r>
            <a:endParaRPr lang="en-MY" dirty="0"/>
          </a:p>
          <a:p>
            <a:pPr lvl="0"/>
            <a:r>
              <a:rPr lang="ms-MY" dirty="0"/>
              <a:t>Monopoli syarikat-syarikat besar dalam penjanaan kekayaan berkaitan sains dan teknologi.</a:t>
            </a:r>
            <a:endParaRPr lang="en-MY" dirty="0"/>
          </a:p>
          <a:p>
            <a:pPr lvl="0"/>
            <a:r>
              <a:rPr lang="ms-MY" dirty="0"/>
              <a:t>Sains dan teknologi yang kehilangan nilai (</a:t>
            </a:r>
            <a:r>
              <a:rPr lang="ms-MY" i="1" dirty="0"/>
              <a:t>value laden</a:t>
            </a:r>
            <a:r>
              <a:rPr lang="ms-MY" dirty="0"/>
              <a:t>).</a:t>
            </a:r>
            <a:endParaRPr lang="en-MY" dirty="0"/>
          </a:p>
          <a:p>
            <a:pPr lvl="0"/>
            <a:r>
              <a:rPr lang="ms-MY" dirty="0"/>
              <a:t>Teknologi (</a:t>
            </a:r>
            <a:r>
              <a:rPr lang="ms-MY" i="1" dirty="0"/>
              <a:t>green technology</a:t>
            </a:r>
            <a:r>
              <a:rPr lang="ms-MY" dirty="0"/>
              <a:t>) dan produk hijau (</a:t>
            </a:r>
            <a:r>
              <a:rPr lang="ms-MY" i="1" dirty="0"/>
              <a:t>green product</a:t>
            </a:r>
            <a:r>
              <a:rPr lang="ms-MY" dirty="0"/>
              <a:t>).</a:t>
            </a:r>
            <a:endParaRPr lang="en-MY" dirty="0"/>
          </a:p>
          <a:p>
            <a:endParaRPr lang="en-MY" dirty="0"/>
          </a:p>
          <a:p>
            <a:pPr marL="0" indent="0">
              <a:buNone/>
            </a:pPr>
            <a:endParaRPr lang="en-MY" dirty="0"/>
          </a:p>
        </p:txBody>
      </p:sp>
    </p:spTree>
    <p:extLst>
      <p:ext uri="{BB962C8B-B14F-4D97-AF65-F5344CB8AC3E}">
        <p14:creationId xmlns:p14="http://schemas.microsoft.com/office/powerpoint/2010/main" val="775249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frigiv.palsgaard.com/media/1303/palsgaard-supports-the-un-sustainable-development-goals.jpg?width=147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32844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lstStyle/>
          <a:p>
            <a:r>
              <a:rPr lang="en-US" b="1" dirty="0" err="1" smtClean="0"/>
              <a:t>Matlamat</a:t>
            </a:r>
            <a:r>
              <a:rPr lang="en-US" b="1" dirty="0" smtClean="0"/>
              <a:t> SDG</a:t>
            </a:r>
            <a:endParaRPr lang="en-MY" b="1" dirty="0"/>
          </a:p>
        </p:txBody>
      </p:sp>
      <p:sp>
        <p:nvSpPr>
          <p:cNvPr id="3" name="Content Placeholder 2"/>
          <p:cNvSpPr>
            <a:spLocks noGrp="1"/>
          </p:cNvSpPr>
          <p:nvPr>
            <p:ph idx="1"/>
          </p:nvPr>
        </p:nvSpPr>
        <p:spPr/>
        <p:txBody>
          <a:bodyPr>
            <a:normAutofit fontScale="70000" lnSpcReduction="20000"/>
          </a:bodyPr>
          <a:lstStyle/>
          <a:p>
            <a:pPr lvl="0" algn="just"/>
            <a:r>
              <a:rPr lang="ms-MY" dirty="0">
                <a:solidFill>
                  <a:srgbClr val="FF0000"/>
                </a:solidFill>
              </a:rPr>
              <a:t>Matlamat 1.</a:t>
            </a:r>
            <a:r>
              <a:rPr lang="ms-MY" dirty="0"/>
              <a:t> Menamatkan kemiskinan dalam semua bentuk di mana-mana.</a:t>
            </a:r>
            <a:endParaRPr lang="en-MY" dirty="0"/>
          </a:p>
          <a:p>
            <a:pPr lvl="0" algn="just"/>
            <a:r>
              <a:rPr lang="ms-MY" dirty="0">
                <a:solidFill>
                  <a:srgbClr val="FF0000"/>
                </a:solidFill>
              </a:rPr>
              <a:t>Matlamat 2.</a:t>
            </a:r>
            <a:r>
              <a:rPr lang="ms-MY" dirty="0"/>
              <a:t> Akhiri kelaparan, mencapai keselamatan makanan dan meningkatkan nutrisi dan mempromosikan pertanian yang mampan.</a:t>
            </a:r>
            <a:endParaRPr lang="en-MY" dirty="0"/>
          </a:p>
          <a:p>
            <a:pPr lvl="0" algn="just"/>
            <a:r>
              <a:rPr lang="ms-MY" dirty="0">
                <a:solidFill>
                  <a:srgbClr val="FF0000"/>
                </a:solidFill>
              </a:rPr>
              <a:t>Matlamat 3.</a:t>
            </a:r>
            <a:r>
              <a:rPr lang="ms-MY" dirty="0"/>
              <a:t> Memastikan kehidupan yang sihat dan menggalakkan kesejahteraan untuk semua pada semua peringkat umur.</a:t>
            </a:r>
            <a:endParaRPr lang="en-MY" dirty="0"/>
          </a:p>
          <a:p>
            <a:pPr lvl="0" algn="just"/>
            <a:r>
              <a:rPr lang="ms-MY" dirty="0">
                <a:solidFill>
                  <a:srgbClr val="FF0000"/>
                </a:solidFill>
              </a:rPr>
              <a:t>Matlamat 4.</a:t>
            </a:r>
            <a:r>
              <a:rPr lang="ms-MY" dirty="0"/>
              <a:t> Memastikan pendidikan berkualiti inklusif dan saksama dan menggalakkan peluang pembelajaran sepanjang hayat untuk semua.</a:t>
            </a:r>
            <a:endParaRPr lang="en-MY" dirty="0"/>
          </a:p>
          <a:p>
            <a:pPr lvl="0" algn="just"/>
            <a:r>
              <a:rPr lang="ms-MY" dirty="0">
                <a:solidFill>
                  <a:srgbClr val="FF0000"/>
                </a:solidFill>
              </a:rPr>
              <a:t>Matlamat 5.</a:t>
            </a:r>
            <a:r>
              <a:rPr lang="ms-MY" dirty="0"/>
              <a:t> Mencapai kesaksamaan gender dan memperkasakan wanita dan kanak-kanak perempuan.</a:t>
            </a:r>
            <a:endParaRPr lang="en-MY" dirty="0"/>
          </a:p>
          <a:p>
            <a:pPr lvl="0" algn="just"/>
            <a:r>
              <a:rPr lang="ms-MY" dirty="0">
                <a:solidFill>
                  <a:srgbClr val="FF0000"/>
                </a:solidFill>
              </a:rPr>
              <a:t>Matlamat 6. </a:t>
            </a:r>
            <a:r>
              <a:rPr lang="ms-MY" dirty="0"/>
              <a:t>Memastikan ketersediaan dan pengurusan air yang lestari dan sanitasi untuk semua.</a:t>
            </a:r>
            <a:endParaRPr lang="en-MY" dirty="0"/>
          </a:p>
          <a:p>
            <a:pPr lvl="0" algn="just"/>
            <a:r>
              <a:rPr lang="ms-MY" dirty="0">
                <a:solidFill>
                  <a:srgbClr val="FF0000"/>
                </a:solidFill>
              </a:rPr>
              <a:t>Matlamat 7. </a:t>
            </a:r>
            <a:r>
              <a:rPr lang="ms-MY" dirty="0"/>
              <a:t>Memastikan akses kepada tenaga yang mampu dimiliki, boleh dipercayai, mampan dan moden untuk semua.</a:t>
            </a:r>
            <a:endParaRPr lang="en-MY" dirty="0"/>
          </a:p>
          <a:p>
            <a:pPr lvl="0" algn="just"/>
            <a:r>
              <a:rPr lang="ms-MY" dirty="0">
                <a:solidFill>
                  <a:srgbClr val="FF0000"/>
                </a:solidFill>
              </a:rPr>
              <a:t>Matlamat 8. </a:t>
            </a:r>
            <a:r>
              <a:rPr lang="ms-MY" dirty="0"/>
              <a:t>Menggalakkan pertumbuhan yang mampan, inklusif dan mampan ekonomi, guna tenaga penuh dan produktif dan kerja yang bersesuaian untuk semua</a:t>
            </a:r>
            <a:r>
              <a:rPr lang="ms-MY" dirty="0" smtClean="0"/>
              <a:t>.</a:t>
            </a:r>
            <a:endParaRPr lang="en-MY" dirty="0"/>
          </a:p>
        </p:txBody>
      </p:sp>
    </p:spTree>
    <p:extLst>
      <p:ext uri="{BB962C8B-B14F-4D97-AF65-F5344CB8AC3E}">
        <p14:creationId xmlns:p14="http://schemas.microsoft.com/office/powerpoint/2010/main" val="11765620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p:spPr>
        <p:txBody>
          <a:bodyPr>
            <a:normAutofit fontScale="90000"/>
          </a:bodyPr>
          <a:lstStyle/>
          <a:p>
            <a:r>
              <a:rPr lang="en-US" b="1" dirty="0" err="1"/>
              <a:t>Matlamat</a:t>
            </a:r>
            <a:r>
              <a:rPr lang="en-US" b="1" dirty="0"/>
              <a:t> </a:t>
            </a:r>
            <a:r>
              <a:rPr lang="en-US" b="1" dirty="0" smtClean="0"/>
              <a:t>SDG (</a:t>
            </a:r>
            <a:r>
              <a:rPr lang="en-US" b="1" dirty="0" err="1" smtClean="0"/>
              <a:t>samb</a:t>
            </a:r>
            <a:r>
              <a:rPr lang="en-US" b="1" dirty="0" smtClean="0"/>
              <a:t>.)</a:t>
            </a:r>
            <a:endParaRPr lang="en-MY" b="1" dirty="0"/>
          </a:p>
        </p:txBody>
      </p:sp>
      <p:sp>
        <p:nvSpPr>
          <p:cNvPr id="3" name="Content Placeholder 2"/>
          <p:cNvSpPr>
            <a:spLocks noGrp="1"/>
          </p:cNvSpPr>
          <p:nvPr>
            <p:ph idx="1"/>
          </p:nvPr>
        </p:nvSpPr>
        <p:spPr>
          <a:xfrm>
            <a:off x="457200" y="1295400"/>
            <a:ext cx="8229600" cy="5029200"/>
          </a:xfrm>
        </p:spPr>
        <p:txBody>
          <a:bodyPr>
            <a:normAutofit fontScale="70000" lnSpcReduction="20000"/>
          </a:bodyPr>
          <a:lstStyle/>
          <a:p>
            <a:pPr lvl="0"/>
            <a:r>
              <a:rPr lang="ms-MY" dirty="0">
                <a:solidFill>
                  <a:srgbClr val="FF0000"/>
                </a:solidFill>
              </a:rPr>
              <a:t>Matlamat 9. </a:t>
            </a:r>
            <a:r>
              <a:rPr lang="ms-MY" dirty="0"/>
              <a:t>Membina infrastruktur berdaya tahan, menggalakkan perindustrian inklusif dan mampan dan menggalakkan inovasi.</a:t>
            </a:r>
            <a:endParaRPr lang="en-MY" dirty="0"/>
          </a:p>
          <a:p>
            <a:pPr lvl="0"/>
            <a:r>
              <a:rPr lang="ms-MY" dirty="0">
                <a:solidFill>
                  <a:srgbClr val="FF0000"/>
                </a:solidFill>
              </a:rPr>
              <a:t>Matlamat 10. </a:t>
            </a:r>
            <a:r>
              <a:rPr lang="ms-MY" dirty="0"/>
              <a:t>Mengurangkan ketidaksamaan dalam kalangan negara-negara.</a:t>
            </a:r>
            <a:endParaRPr lang="en-MY" dirty="0"/>
          </a:p>
          <a:p>
            <a:pPr lvl="0"/>
            <a:r>
              <a:rPr lang="ms-MY" dirty="0">
                <a:solidFill>
                  <a:srgbClr val="FF0000"/>
                </a:solidFill>
              </a:rPr>
              <a:t>Matlamat 11. </a:t>
            </a:r>
            <a:r>
              <a:rPr lang="ms-MY" dirty="0"/>
              <a:t>Menjadikan bandar dan penempatan manusia inklusif, selamat, berdaya tahan dan mampan.</a:t>
            </a:r>
            <a:endParaRPr lang="en-MY" dirty="0"/>
          </a:p>
          <a:p>
            <a:pPr lvl="0"/>
            <a:r>
              <a:rPr lang="ms-MY" dirty="0">
                <a:solidFill>
                  <a:srgbClr val="FF0000"/>
                </a:solidFill>
              </a:rPr>
              <a:t>Matlamat 12. </a:t>
            </a:r>
            <a:r>
              <a:rPr lang="ms-MY" dirty="0"/>
              <a:t>Memastikan penggunaan dan corak pengeluaran mampan.</a:t>
            </a:r>
            <a:endParaRPr lang="en-MY" dirty="0"/>
          </a:p>
          <a:p>
            <a:pPr lvl="0"/>
            <a:r>
              <a:rPr lang="ms-MY" dirty="0">
                <a:solidFill>
                  <a:srgbClr val="FF0000"/>
                </a:solidFill>
              </a:rPr>
              <a:t>Matlamat 13. </a:t>
            </a:r>
            <a:r>
              <a:rPr lang="ms-MY" dirty="0"/>
              <a:t>Mengambil tindakan segera untuk memerangi perubahan iklim dan kesan-kesannya.</a:t>
            </a:r>
            <a:endParaRPr lang="en-MY" dirty="0"/>
          </a:p>
          <a:p>
            <a:pPr lvl="0"/>
            <a:r>
              <a:rPr lang="ms-MY" dirty="0">
                <a:solidFill>
                  <a:srgbClr val="FF0000"/>
                </a:solidFill>
              </a:rPr>
              <a:t>Matlamat 14. </a:t>
            </a:r>
            <a:r>
              <a:rPr lang="ms-MY" dirty="0"/>
              <a:t>Memulihara dan mampan menggunakan lautan, laut dan sumber marin bagi pembangunan lestari.</a:t>
            </a:r>
            <a:endParaRPr lang="en-MY" dirty="0"/>
          </a:p>
          <a:p>
            <a:pPr lvl="0"/>
            <a:r>
              <a:rPr lang="ms-MY" dirty="0">
                <a:solidFill>
                  <a:srgbClr val="FF0000"/>
                </a:solidFill>
              </a:rPr>
              <a:t>Matlamat 15</a:t>
            </a:r>
            <a:r>
              <a:rPr lang="ms-MY" dirty="0"/>
              <a:t>. Melindungi, memulihkan dan menggalakkan penggunaan lestari ekosistem daratan, mampan menguruskan hutan dan menghentikan dan membalikkan kemusnahan tanah dan menghentikan kehilangan biodiversiti.</a:t>
            </a:r>
            <a:endParaRPr lang="en-MY" dirty="0"/>
          </a:p>
          <a:p>
            <a:pPr lvl="0"/>
            <a:r>
              <a:rPr lang="ms-MY" dirty="0">
                <a:solidFill>
                  <a:srgbClr val="FF0000"/>
                </a:solidFill>
              </a:rPr>
              <a:t>Matlamat 16</a:t>
            </a:r>
            <a:r>
              <a:rPr lang="ms-MY" dirty="0"/>
              <a:t>. Menggalakkan masyarakat aman dan inklusif untuk pembangunan mampan, menyediakan akses kepada keadilan untuk semua dan membina institusi berkesan, dapat dipertanggungjawabkan dan inklusif di semua peringkat.</a:t>
            </a:r>
            <a:endParaRPr lang="en-MY" dirty="0"/>
          </a:p>
          <a:p>
            <a:pPr lvl="0"/>
            <a:r>
              <a:rPr lang="ms-MY" dirty="0">
                <a:solidFill>
                  <a:srgbClr val="FF0000"/>
                </a:solidFill>
              </a:rPr>
              <a:t>Matlamat 17. </a:t>
            </a:r>
            <a:r>
              <a:rPr lang="ms-MY" dirty="0"/>
              <a:t>Mengukuhkan cara-cara pelaksanaan.</a:t>
            </a:r>
            <a:endParaRPr lang="en-MY" dirty="0"/>
          </a:p>
          <a:p>
            <a:r>
              <a:rPr lang="ms-MY" dirty="0"/>
              <a:t> </a:t>
            </a:r>
            <a:endParaRPr lang="en-MY" dirty="0"/>
          </a:p>
          <a:p>
            <a:endParaRPr lang="en-MY" dirty="0"/>
          </a:p>
        </p:txBody>
      </p:sp>
    </p:spTree>
    <p:extLst>
      <p:ext uri="{BB962C8B-B14F-4D97-AF65-F5344CB8AC3E}">
        <p14:creationId xmlns:p14="http://schemas.microsoft.com/office/powerpoint/2010/main" val="814179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fontScale="90000"/>
          </a:bodyPr>
          <a:lstStyle/>
          <a:p>
            <a:r>
              <a:rPr lang="ms-MY" sz="2400" b="1" dirty="0"/>
              <a:t>STRATEGI DAN LANGKAH KETERLESTARIAN </a:t>
            </a:r>
            <a:r>
              <a:rPr lang="ms-MY" sz="2400" b="1" dirty="0" smtClean="0"/>
              <a:t/>
            </a:r>
            <a:br>
              <a:rPr lang="ms-MY" sz="2400" b="1" dirty="0" smtClean="0"/>
            </a:br>
            <a:r>
              <a:rPr lang="ms-MY" sz="2400" b="1" dirty="0" smtClean="0"/>
              <a:t>ETIKA </a:t>
            </a:r>
            <a:r>
              <a:rPr lang="ms-MY" sz="2400" b="1" dirty="0"/>
              <a:t>DAN PERADABAN</a:t>
            </a:r>
            <a:r>
              <a:rPr lang="en-MY" sz="2400" dirty="0"/>
              <a:t/>
            </a:r>
            <a:br>
              <a:rPr lang="en-MY" sz="2400" dirty="0"/>
            </a:br>
            <a:r>
              <a:rPr lang="ms-MY" sz="2400" b="1" dirty="0"/>
              <a:t> </a:t>
            </a:r>
            <a:r>
              <a:rPr lang="en-MY" sz="2400" dirty="0"/>
              <a:t/>
            </a:r>
            <a:br>
              <a:rPr lang="en-MY" sz="2400" dirty="0"/>
            </a:br>
            <a:endParaRPr lang="en-MY" sz="2400" dirty="0"/>
          </a:p>
        </p:txBody>
      </p:sp>
      <p:sp>
        <p:nvSpPr>
          <p:cNvPr id="3" name="Content Placeholder 2"/>
          <p:cNvSpPr>
            <a:spLocks noGrp="1"/>
          </p:cNvSpPr>
          <p:nvPr>
            <p:ph idx="1"/>
          </p:nvPr>
        </p:nvSpPr>
        <p:spPr>
          <a:xfrm>
            <a:off x="457200" y="1143000"/>
            <a:ext cx="8229600" cy="5181600"/>
          </a:xfrm>
        </p:spPr>
        <p:txBody>
          <a:bodyPr/>
          <a:lstStyle/>
          <a:p>
            <a:r>
              <a:rPr lang="ms-MY" b="1" dirty="0" smtClean="0"/>
              <a:t>Strategi Dan Langkah Keterlestarian Etika Dan Peradaban</a:t>
            </a:r>
            <a:endParaRPr lang="en-MY" dirty="0" smtClean="0"/>
          </a:p>
          <a:p>
            <a:r>
              <a:rPr lang="ms-MY" b="1" dirty="0"/>
              <a:t> Membina pemikiran dan sikap yang betul terhadap etika dan peradaban dalam kalangan masyarakat</a:t>
            </a:r>
            <a:endParaRPr lang="en-MY" dirty="0"/>
          </a:p>
          <a:p>
            <a:r>
              <a:rPr lang="ms-MY" b="1" dirty="0"/>
              <a:t>Menjunjung tinggi budaya ilmu, nilai-nilai moral, akhlak dan integriti</a:t>
            </a:r>
            <a:endParaRPr lang="en-MY" dirty="0"/>
          </a:p>
          <a:p>
            <a:r>
              <a:rPr lang="ms-MY" b="1" dirty="0"/>
              <a:t>Keazaman Politik (</a:t>
            </a:r>
            <a:r>
              <a:rPr lang="ms-MY" b="1" i="1" dirty="0"/>
              <a:t>political will</a:t>
            </a:r>
            <a:r>
              <a:rPr lang="ms-MY" b="1" dirty="0"/>
              <a:t>) dan pemertabatan etika dan peradaban </a:t>
            </a:r>
            <a:endParaRPr lang="ms-MY" b="1" dirty="0" smtClean="0"/>
          </a:p>
          <a:p>
            <a:r>
              <a:rPr lang="ms-MY" b="1" dirty="0"/>
              <a:t>Keterlestarian Etika dan Peradaban menerusi Kebudayaan Kebangsaan</a:t>
            </a:r>
            <a:endParaRPr lang="en-MY" dirty="0"/>
          </a:p>
          <a:p>
            <a:endParaRPr lang="en-MY" dirty="0"/>
          </a:p>
        </p:txBody>
      </p:sp>
    </p:spTree>
    <p:extLst>
      <p:ext uri="{BB962C8B-B14F-4D97-AF65-F5344CB8AC3E}">
        <p14:creationId xmlns:p14="http://schemas.microsoft.com/office/powerpoint/2010/main" val="9987437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ms-MY" b="1" dirty="0"/>
              <a:t>Kesepaduan sosial</a:t>
            </a:r>
            <a:endParaRPr lang="en-MY" dirty="0"/>
          </a:p>
          <a:p>
            <a:r>
              <a:rPr lang="ms-MY" b="1" dirty="0"/>
              <a:t>Amalan dan Penghayatan Rukun Negara</a:t>
            </a:r>
            <a:endParaRPr lang="en-MY" dirty="0"/>
          </a:p>
          <a:p>
            <a:r>
              <a:rPr lang="ms-MY" dirty="0"/>
              <a:t> </a:t>
            </a:r>
            <a:r>
              <a:rPr lang="ms-MY" b="1" dirty="0" smtClean="0"/>
              <a:t>Falsafah </a:t>
            </a:r>
            <a:r>
              <a:rPr lang="ms-MY" b="1" dirty="0"/>
              <a:t>Pembangunan </a:t>
            </a:r>
            <a:r>
              <a:rPr lang="ms-MY" b="1" dirty="0" smtClean="0"/>
              <a:t>Negara</a:t>
            </a:r>
          </a:p>
          <a:p>
            <a:r>
              <a:rPr lang="ms-MY" b="1" dirty="0"/>
              <a:t>Peranan Agama dan Sistem Kepercayaan</a:t>
            </a:r>
            <a:endParaRPr lang="en-MY" dirty="0"/>
          </a:p>
          <a:p>
            <a:r>
              <a:rPr lang="ms-MY" b="1" dirty="0"/>
              <a:t> Pembangunan Modal Insan dan Masyarakat Minda Kelas Pertama</a:t>
            </a:r>
            <a:endParaRPr lang="en-MY" dirty="0"/>
          </a:p>
          <a:p>
            <a:endParaRPr lang="en-MY" dirty="0"/>
          </a:p>
          <a:p>
            <a:endParaRPr lang="en-MY" dirty="0"/>
          </a:p>
        </p:txBody>
      </p:sp>
    </p:spTree>
    <p:extLst>
      <p:ext uri="{BB962C8B-B14F-4D97-AF65-F5344CB8AC3E}">
        <p14:creationId xmlns:p14="http://schemas.microsoft.com/office/powerpoint/2010/main" val="602280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pPr algn="ctr"/>
            <a:r>
              <a:rPr lang="ms-MY" sz="4000" b="1" dirty="0"/>
              <a:t>PENGHAYATAN NILAI</a:t>
            </a:r>
            <a:r>
              <a:rPr lang="en-MY" sz="4000" dirty="0"/>
              <a:t/>
            </a:r>
            <a:br>
              <a:rPr lang="en-MY" sz="4000" dirty="0"/>
            </a:br>
            <a:endParaRPr lang="en-MY" sz="4000" dirty="0"/>
          </a:p>
        </p:txBody>
      </p:sp>
      <p:sp>
        <p:nvSpPr>
          <p:cNvPr id="3" name="Content Placeholder 2"/>
          <p:cNvSpPr>
            <a:spLocks noGrp="1"/>
          </p:cNvSpPr>
          <p:nvPr>
            <p:ph idx="1"/>
          </p:nvPr>
        </p:nvSpPr>
        <p:spPr>
          <a:xfrm>
            <a:off x="457200" y="1295400"/>
            <a:ext cx="8229600" cy="5029200"/>
          </a:xfrm>
        </p:spPr>
        <p:txBody>
          <a:bodyPr>
            <a:normAutofit fontScale="85000" lnSpcReduction="20000"/>
          </a:bodyPr>
          <a:lstStyle/>
          <a:p>
            <a:r>
              <a:rPr lang="ms-MY" dirty="0"/>
              <a:t>Antara penghayatan nilai yang penting dalam bab ini adalah; </a:t>
            </a:r>
            <a:endParaRPr lang="en-MY" dirty="0"/>
          </a:p>
          <a:p>
            <a:pPr marL="0" indent="0">
              <a:buNone/>
            </a:pPr>
            <a:endParaRPr lang="en-MY" dirty="0"/>
          </a:p>
          <a:p>
            <a:pPr lvl="1"/>
            <a:r>
              <a:rPr lang="ms-MY" dirty="0"/>
              <a:t>membina pemikiran dan sikap yang betul terhadap etika dan peradaban dalam kalangan masyarakat.</a:t>
            </a:r>
            <a:endParaRPr lang="en-MY" dirty="0"/>
          </a:p>
          <a:p>
            <a:pPr lvl="1"/>
            <a:r>
              <a:rPr lang="ms-MY" dirty="0"/>
              <a:t>menjunjung tinggi budaya ilmu, nilai-nilai moral, akhlak dan integriti dalam kehidupan bermasyarakat dan bernegara.</a:t>
            </a:r>
            <a:endParaRPr lang="en-MY" dirty="0"/>
          </a:p>
          <a:p>
            <a:pPr lvl="1"/>
            <a:r>
              <a:rPr lang="ms-MY" dirty="0"/>
              <a:t>mengukuhkan kejujuran dan keazaman politik (</a:t>
            </a:r>
            <a:r>
              <a:rPr lang="ms-MY" i="1" dirty="0"/>
              <a:t>political will</a:t>
            </a:r>
            <a:r>
              <a:rPr lang="ms-MY" dirty="0"/>
              <a:t>) dalam memperkukuhkan etika dan peradaban serta menolak nepotisme, kronisme, politik wang dan ketidakadilan.</a:t>
            </a:r>
            <a:endParaRPr lang="en-MY" dirty="0"/>
          </a:p>
          <a:p>
            <a:pPr lvl="1"/>
            <a:r>
              <a:rPr lang="ms-MY" dirty="0"/>
              <a:t>memiliki minda kelas pertama (beretika dan berperadaban) sebagai suatu strategi membangun sebuah negara yang progresif dan berkemajuan.</a:t>
            </a:r>
            <a:endParaRPr lang="en-MY" dirty="0"/>
          </a:p>
          <a:p>
            <a:pPr lvl="1"/>
            <a:r>
              <a:rPr lang="ms-MY" dirty="0"/>
              <a:t>menjadi bangsa Malaysia yang berjiwa merdeka, yakin tentang kemampuan sendiri dan setaraf dengan bangsa-bangsa lain di dunia.</a:t>
            </a:r>
            <a:endParaRPr lang="en-MY" dirty="0"/>
          </a:p>
          <a:p>
            <a:pPr lvl="1"/>
            <a:r>
              <a:rPr lang="ms-MY" dirty="0"/>
              <a:t>memertabat dan menghayati kelima-lima prinsip Rukun Negara sebagai tulang belakang membina sebuah negara beretika dan berperadaban.</a:t>
            </a:r>
            <a:endParaRPr lang="en-MY" dirty="0"/>
          </a:p>
          <a:p>
            <a:pPr marL="0" indent="0">
              <a:buNone/>
            </a:pPr>
            <a:endParaRPr lang="en-MY" dirty="0"/>
          </a:p>
          <a:p>
            <a:endParaRPr lang="en-MY" dirty="0"/>
          </a:p>
        </p:txBody>
      </p:sp>
    </p:spTree>
    <p:extLst>
      <p:ext uri="{BB962C8B-B14F-4D97-AF65-F5344CB8AC3E}">
        <p14:creationId xmlns:p14="http://schemas.microsoft.com/office/powerpoint/2010/main" val="3704918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ms-MY" sz="4000" b="1" dirty="0"/>
              <a:t>OBJEKTIF PENGAJARAN</a:t>
            </a:r>
            <a:r>
              <a:rPr lang="en-MY" sz="4000" dirty="0"/>
              <a:t/>
            </a:r>
            <a:br>
              <a:rPr lang="en-MY" sz="4000" dirty="0"/>
            </a:br>
            <a:endParaRPr lang="en-MY" sz="4000" dirty="0"/>
          </a:p>
        </p:txBody>
      </p:sp>
      <p:sp>
        <p:nvSpPr>
          <p:cNvPr id="3" name="Content Placeholder 2"/>
          <p:cNvSpPr>
            <a:spLocks noGrp="1"/>
          </p:cNvSpPr>
          <p:nvPr>
            <p:ph idx="1"/>
          </p:nvPr>
        </p:nvSpPr>
        <p:spPr/>
        <p:txBody>
          <a:bodyPr/>
          <a:lstStyle/>
          <a:p>
            <a:pPr marL="0" indent="0">
              <a:buNone/>
            </a:pPr>
            <a:r>
              <a:rPr lang="ms-MY" dirty="0"/>
              <a:t>Di akhir bab ini, pelajar akan dapat:</a:t>
            </a:r>
            <a:endParaRPr lang="en-MY" dirty="0"/>
          </a:p>
          <a:p>
            <a:endParaRPr lang="en-MY" dirty="0"/>
          </a:p>
          <a:p>
            <a:pPr lvl="0"/>
            <a:r>
              <a:rPr lang="ms-MY" dirty="0"/>
              <a:t>memahami konsep keterlestarian etika dan peradaban secara umum.</a:t>
            </a:r>
            <a:endParaRPr lang="en-MY" dirty="0"/>
          </a:p>
          <a:p>
            <a:pPr lvl="0"/>
            <a:r>
              <a:rPr lang="ms-MY" dirty="0"/>
              <a:t>mengenalpasti cabaran-cabaran keterlestarian etika dan peradaban dalam konteks di Malaysia.</a:t>
            </a:r>
            <a:endParaRPr lang="en-MY" dirty="0"/>
          </a:p>
          <a:p>
            <a:pPr lvl="0"/>
            <a:r>
              <a:rPr lang="ms-MY" dirty="0"/>
              <a:t>menganalisis strategi dan langkah ke arah keterlestarian etika dan peradaban dalam konteks Malaysia.</a:t>
            </a:r>
            <a:endParaRPr lang="en-MY" dirty="0"/>
          </a:p>
          <a:p>
            <a:endParaRPr lang="en-MY" dirty="0"/>
          </a:p>
        </p:txBody>
      </p:sp>
    </p:spTree>
    <p:extLst>
      <p:ext uri="{BB962C8B-B14F-4D97-AF65-F5344CB8AC3E}">
        <p14:creationId xmlns:p14="http://schemas.microsoft.com/office/powerpoint/2010/main" val="1148203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ms-MY" sz="4000" b="1" dirty="0"/>
              <a:t>PENGENALAN</a:t>
            </a:r>
            <a:r>
              <a:rPr lang="en-MY" sz="4000" dirty="0"/>
              <a:t/>
            </a:r>
            <a:br>
              <a:rPr lang="en-MY" sz="4000" dirty="0"/>
            </a:br>
            <a:endParaRPr lang="en-MY" sz="4000" dirty="0"/>
          </a:p>
        </p:txBody>
      </p:sp>
      <p:sp>
        <p:nvSpPr>
          <p:cNvPr id="3" name="Content Placeholder 2"/>
          <p:cNvSpPr>
            <a:spLocks noGrp="1"/>
          </p:cNvSpPr>
          <p:nvPr>
            <p:ph idx="1"/>
          </p:nvPr>
        </p:nvSpPr>
        <p:spPr/>
        <p:txBody>
          <a:bodyPr>
            <a:normAutofit/>
          </a:bodyPr>
          <a:lstStyle/>
          <a:p>
            <a:pPr algn="just"/>
            <a:r>
              <a:rPr lang="ms-MY" sz="2000" dirty="0"/>
              <a:t>Akar kepada kemenjadian Malaysia pada hari ini adalah apa yang telah dicorakkan sejak beratus tahun yang lalu oleh watan dan para leluhurnya. </a:t>
            </a:r>
            <a:endParaRPr lang="ms-MY" sz="2000" dirty="0" smtClean="0"/>
          </a:p>
          <a:p>
            <a:pPr algn="just"/>
            <a:r>
              <a:rPr lang="ms-MY" sz="2000" dirty="0" smtClean="0"/>
              <a:t>Justeru</a:t>
            </a:r>
            <a:r>
              <a:rPr lang="ms-MY" sz="2000" dirty="0"/>
              <a:t>, melupakan kesinambungan sejarah lalu itu adalah suatu kesalahan dan keaiban yang sebenarnya merugikan bangsa Malaysia seperti mana yang berlaku pada negara jiran baru-baru ini. </a:t>
            </a:r>
            <a:endParaRPr lang="ms-MY" sz="2000" dirty="0" smtClean="0"/>
          </a:p>
          <a:p>
            <a:pPr algn="just"/>
            <a:r>
              <a:rPr lang="ms-MY" sz="2000" dirty="0" smtClean="0"/>
              <a:t>Akhirnya</a:t>
            </a:r>
            <a:r>
              <a:rPr lang="ms-MY" sz="2000" dirty="0"/>
              <a:t>, sejarawan membuktikan bahawa leluhur Singapura adalah berasal daripada Tanah Melayu dan gugusan kepulauan Melayu. Namun, citra yang dibawa oleh Singapura pada hari ini seolah-olah negara kota itu tiada hubungan dan keserasian dengan budaya leluhurnya dahulu. </a:t>
            </a:r>
            <a:endParaRPr lang="en-MY" sz="2000" dirty="0"/>
          </a:p>
          <a:p>
            <a:endParaRPr lang="en-MY" dirty="0"/>
          </a:p>
          <a:p>
            <a:endParaRPr lang="en-MY" dirty="0"/>
          </a:p>
        </p:txBody>
      </p:sp>
    </p:spTree>
    <p:extLst>
      <p:ext uri="{BB962C8B-B14F-4D97-AF65-F5344CB8AC3E}">
        <p14:creationId xmlns:p14="http://schemas.microsoft.com/office/powerpoint/2010/main" val="1725065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19912"/>
          </a:xfrm>
        </p:spPr>
        <p:txBody>
          <a:bodyPr>
            <a:noAutofit/>
          </a:bodyPr>
          <a:lstStyle/>
          <a:p>
            <a:r>
              <a:rPr lang="ms-MY" sz="3200" b="1" dirty="0" smtClean="0"/>
              <a:t/>
            </a:r>
            <a:br>
              <a:rPr lang="ms-MY" sz="3200" b="1" dirty="0" smtClean="0"/>
            </a:br>
            <a:r>
              <a:rPr lang="ms-MY" sz="3200" b="1" dirty="0"/>
              <a:t/>
            </a:r>
            <a:br>
              <a:rPr lang="ms-MY" sz="3200" b="1" dirty="0"/>
            </a:br>
            <a:r>
              <a:rPr lang="en-US" sz="3200" b="1" dirty="0" err="1" smtClean="0"/>
              <a:t>Konsep</a:t>
            </a:r>
            <a:r>
              <a:rPr lang="en-US" sz="3200" b="1" dirty="0" smtClean="0"/>
              <a:t> </a:t>
            </a:r>
            <a:r>
              <a:rPr lang="en-US" sz="3200" b="1" dirty="0" err="1" smtClean="0"/>
              <a:t>Keterlestarian</a:t>
            </a:r>
            <a:r>
              <a:rPr lang="en-US" sz="3200" b="1" dirty="0" smtClean="0"/>
              <a:t> </a:t>
            </a:r>
            <a:r>
              <a:rPr lang="en-US" sz="3200" b="1" dirty="0" err="1" smtClean="0"/>
              <a:t>Etika</a:t>
            </a:r>
            <a:r>
              <a:rPr lang="en-US" sz="3200" b="1" dirty="0" smtClean="0"/>
              <a:t> &amp; </a:t>
            </a:r>
            <a:r>
              <a:rPr lang="en-US" sz="3200" b="1" dirty="0" err="1" smtClean="0"/>
              <a:t>Peradaban</a:t>
            </a:r>
            <a:endParaRPr lang="en-MY" sz="3200" dirty="0"/>
          </a:p>
        </p:txBody>
      </p:sp>
      <p:sp>
        <p:nvSpPr>
          <p:cNvPr id="3" name="Content Placeholder 2"/>
          <p:cNvSpPr>
            <a:spLocks noGrp="1"/>
          </p:cNvSpPr>
          <p:nvPr>
            <p:ph idx="1"/>
          </p:nvPr>
        </p:nvSpPr>
        <p:spPr>
          <a:xfrm>
            <a:off x="457200" y="1295400"/>
            <a:ext cx="8229600" cy="5029200"/>
          </a:xfrm>
        </p:spPr>
        <p:txBody>
          <a:bodyPr>
            <a:normAutofit fontScale="92500" lnSpcReduction="10000"/>
          </a:bodyPr>
          <a:lstStyle/>
          <a:p>
            <a:pPr algn="just"/>
            <a:r>
              <a:rPr lang="ms-MY" dirty="0"/>
              <a:t>Kelestarian atau kemapanan adalah terjemahan dalam bahasa Inggeris iaitu </a:t>
            </a:r>
            <a:r>
              <a:rPr lang="ms-MY" i="1" dirty="0"/>
              <a:t>‘sustainability’</a:t>
            </a:r>
            <a:r>
              <a:rPr lang="ms-MY" dirty="0"/>
              <a:t> (Nik Fuad dan Noraein, 2007). Dalam bahasa latin dikenali ‘</a:t>
            </a:r>
            <a:r>
              <a:rPr lang="ms-MY" i="1" dirty="0"/>
              <a:t>sustinere</a:t>
            </a:r>
            <a:r>
              <a:rPr lang="ms-MY" dirty="0"/>
              <a:t>’ (daripada bawah) dan ‘</a:t>
            </a:r>
            <a:r>
              <a:rPr lang="ms-MY" i="1" dirty="0"/>
              <a:t>tenere</a:t>
            </a:r>
            <a:r>
              <a:rPr lang="ms-MY" dirty="0"/>
              <a:t>’ (tahan</a:t>
            </a:r>
            <a:r>
              <a:rPr lang="ms-MY" dirty="0" smtClean="0"/>
              <a:t>).</a:t>
            </a:r>
          </a:p>
          <a:p>
            <a:pPr algn="just"/>
            <a:r>
              <a:rPr lang="ms-MY" dirty="0"/>
              <a:t>keterlestarian secara umum bermaksud keupayaan mengekalkan sesuatu; memastikan kewujudan; atau ‘memanjangkan’. </a:t>
            </a:r>
            <a:endParaRPr lang="ms-MY" dirty="0" smtClean="0"/>
          </a:p>
          <a:p>
            <a:pPr algn="just"/>
            <a:r>
              <a:rPr lang="ms-MY" dirty="0" smtClean="0"/>
              <a:t>Perkataan </a:t>
            </a:r>
            <a:r>
              <a:rPr lang="ms-MY" dirty="0"/>
              <a:t>ini sering dikaitkan dengan kehidupan manusia. Kehidupan yang mapan bermaksud penghidupan yang bermakna, produktif dan bertanggungjawab dengan mengimbangi keperluan ekonomi, budaya dan alam sekitar; untuk memenuhi keperluan hari ini tanpa menjejaskan keperluan generasi akan datang (Nik Fuad dan Noraein, 2007)</a:t>
            </a:r>
            <a:endParaRPr lang="en-MY" dirty="0"/>
          </a:p>
        </p:txBody>
      </p:sp>
    </p:spTree>
    <p:extLst>
      <p:ext uri="{BB962C8B-B14F-4D97-AF65-F5344CB8AC3E}">
        <p14:creationId xmlns:p14="http://schemas.microsoft.com/office/powerpoint/2010/main" val="2087943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ms-MY" dirty="0"/>
              <a:t>keterlestarian etika dan peradaban bermaksud suatu usaha berkaitan etika, adab dan nilai-nilai baik yang bersifat lokal dan global oleh masyarakat Malaysia yang dilakukan secara sedar, konsisten dan </a:t>
            </a:r>
            <a:r>
              <a:rPr lang="ms-MY" dirty="0" smtClean="0"/>
              <a:t>berterusan.</a:t>
            </a:r>
          </a:p>
          <a:p>
            <a:pPr algn="just"/>
            <a:r>
              <a:rPr lang="ms-MY" dirty="0" smtClean="0"/>
              <a:t>Sungguhpun </a:t>
            </a:r>
            <a:r>
              <a:rPr lang="ms-MY" dirty="0"/>
              <a:t>konsep lestari pada hari ini banyak diguna pakai dalam konteks pembangunan dan alam sekitar, namun konsep kelestarian ini juga yang sesuai dengan maksudnya boleh digunakan merentasi bidang seperti Etika dan Peradaban.</a:t>
            </a:r>
            <a:endParaRPr lang="en-MY" dirty="0"/>
          </a:p>
          <a:p>
            <a:endParaRPr lang="en-MY" dirty="0"/>
          </a:p>
        </p:txBody>
      </p:sp>
    </p:spTree>
    <p:extLst>
      <p:ext uri="{BB962C8B-B14F-4D97-AF65-F5344CB8AC3E}">
        <p14:creationId xmlns:p14="http://schemas.microsoft.com/office/powerpoint/2010/main" val="3655043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ms-MY" sz="4000" b="1" dirty="0"/>
              <a:t>Benarkah Etika dan Peradaban </a:t>
            </a:r>
            <a:r>
              <a:rPr lang="ms-MY" sz="4000" b="1"/>
              <a:t>memerlukan </a:t>
            </a:r>
            <a:r>
              <a:rPr lang="ms-MY" sz="4000" b="1" smtClean="0"/>
              <a:t>kelestarian</a:t>
            </a:r>
            <a:r>
              <a:rPr lang="ms-MY" sz="4000" b="1" dirty="0"/>
              <a:t>?</a:t>
            </a:r>
            <a:endParaRPr lang="en-MY" sz="4000" b="1" dirty="0"/>
          </a:p>
        </p:txBody>
      </p:sp>
      <p:pic>
        <p:nvPicPr>
          <p:cNvPr id="3074" name="Picture 2" descr="https://blog.edmentum.com/sites/blog.edmentum.com/files/styles/blog_image/public/images/ED-Shutterstock_278800745.jpg?itok=gMMiJ2gz"/>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2438400"/>
            <a:ext cx="4381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556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667512"/>
          </a:xfrm>
        </p:spPr>
        <p:txBody>
          <a:bodyPr>
            <a:normAutofit fontScale="90000"/>
          </a:bodyPr>
          <a:lstStyle/>
          <a:p>
            <a:r>
              <a:rPr lang="ms-MY" sz="4400" b="1" dirty="0" smtClean="0"/>
              <a:t>Cabaran Politik</a:t>
            </a:r>
            <a:endParaRPr lang="en-MY" sz="4400" b="1" dirty="0"/>
          </a:p>
        </p:txBody>
      </p:sp>
      <p:sp>
        <p:nvSpPr>
          <p:cNvPr id="3" name="Content Placeholder 2"/>
          <p:cNvSpPr>
            <a:spLocks noGrp="1"/>
          </p:cNvSpPr>
          <p:nvPr>
            <p:ph idx="1"/>
          </p:nvPr>
        </p:nvSpPr>
        <p:spPr>
          <a:xfrm>
            <a:off x="457200" y="1066800"/>
            <a:ext cx="8229600" cy="5257800"/>
          </a:xfrm>
        </p:spPr>
        <p:txBody>
          <a:bodyPr>
            <a:normAutofit fontScale="92500"/>
          </a:bodyPr>
          <a:lstStyle/>
          <a:p>
            <a:pPr lvl="0"/>
            <a:r>
              <a:rPr lang="ms-MY" dirty="0"/>
              <a:t>Pembinaan budaya politik dan demokrasi matang.</a:t>
            </a:r>
            <a:endParaRPr lang="en-MY" dirty="0"/>
          </a:p>
          <a:p>
            <a:pPr lvl="0"/>
            <a:r>
              <a:rPr lang="ms-MY" dirty="0"/>
              <a:t>Kebebasan bersuara dan pembinaan masyarakat sivil (madani).</a:t>
            </a:r>
            <a:endParaRPr lang="en-MY" dirty="0"/>
          </a:p>
          <a:p>
            <a:pPr lvl="0"/>
            <a:r>
              <a:rPr lang="ms-MY" dirty="0"/>
              <a:t>Kerajaan yang telus dan menjaga kepentingan nasional.</a:t>
            </a:r>
            <a:endParaRPr lang="en-MY" dirty="0"/>
          </a:p>
          <a:p>
            <a:pPr lvl="0"/>
            <a:r>
              <a:rPr lang="ms-MY" dirty="0"/>
              <a:t>Literasi politik dalam kalangan rakyat.</a:t>
            </a:r>
            <a:endParaRPr lang="en-MY" dirty="0"/>
          </a:p>
          <a:p>
            <a:pPr lvl="0"/>
            <a:r>
              <a:rPr lang="ms-MY" dirty="0"/>
              <a:t>Celik sejarah dalam kalangan rakyat.</a:t>
            </a:r>
            <a:endParaRPr lang="en-MY" dirty="0"/>
          </a:p>
          <a:p>
            <a:pPr lvl="0"/>
            <a:r>
              <a:rPr lang="ms-MY" dirty="0"/>
              <a:t>Mewujudkan sebuah negara bangsa.</a:t>
            </a:r>
            <a:endParaRPr lang="en-MY" dirty="0"/>
          </a:p>
          <a:p>
            <a:pPr lvl="0"/>
            <a:r>
              <a:rPr lang="ms-MY" dirty="0"/>
              <a:t>Semangat cintakan negara dan kurangnya penghayatan dalam aspek kenegaraan.</a:t>
            </a:r>
            <a:endParaRPr lang="en-MY" dirty="0"/>
          </a:p>
          <a:p>
            <a:pPr lvl="0"/>
            <a:r>
              <a:rPr lang="ms-MY" dirty="0"/>
              <a:t>Politik berasaskan kaum lawan politik permuafakatan.</a:t>
            </a:r>
            <a:endParaRPr lang="en-MY" dirty="0"/>
          </a:p>
          <a:p>
            <a:pPr lvl="0"/>
            <a:r>
              <a:rPr lang="ms-MY" dirty="0"/>
              <a:t>Mengakui hak antara kaum seperti yang termaktub dalam Perlembagaan persekutuan.</a:t>
            </a:r>
            <a:endParaRPr lang="en-MY" dirty="0"/>
          </a:p>
          <a:p>
            <a:endParaRPr lang="en-MY" dirty="0"/>
          </a:p>
        </p:txBody>
      </p:sp>
    </p:spTree>
    <p:extLst>
      <p:ext uri="{BB962C8B-B14F-4D97-AF65-F5344CB8AC3E}">
        <p14:creationId xmlns:p14="http://schemas.microsoft.com/office/powerpoint/2010/main" val="1446813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rmAutofit/>
          </a:bodyPr>
          <a:lstStyle/>
          <a:p>
            <a:r>
              <a:rPr lang="en-US" sz="4000" b="1" dirty="0" err="1" smtClean="0"/>
              <a:t>Cabaran</a:t>
            </a:r>
            <a:r>
              <a:rPr lang="en-US" sz="4000" b="1" dirty="0" smtClean="0"/>
              <a:t> </a:t>
            </a:r>
            <a:r>
              <a:rPr lang="en-US" sz="4000" b="1" dirty="0" err="1" smtClean="0"/>
              <a:t>Ekonomi</a:t>
            </a:r>
            <a:endParaRPr lang="en-MY" sz="4000" b="1" dirty="0"/>
          </a:p>
        </p:txBody>
      </p:sp>
      <p:sp>
        <p:nvSpPr>
          <p:cNvPr id="3" name="Content Placeholder 2"/>
          <p:cNvSpPr>
            <a:spLocks noGrp="1"/>
          </p:cNvSpPr>
          <p:nvPr>
            <p:ph idx="1"/>
          </p:nvPr>
        </p:nvSpPr>
        <p:spPr>
          <a:xfrm>
            <a:off x="457200" y="1447800"/>
            <a:ext cx="8229600" cy="4876800"/>
          </a:xfrm>
        </p:spPr>
        <p:txBody>
          <a:bodyPr>
            <a:normAutofit fontScale="92500"/>
          </a:bodyPr>
          <a:lstStyle/>
          <a:p>
            <a:pPr lvl="0"/>
            <a:r>
              <a:rPr lang="ms-MY" dirty="0"/>
              <a:t>Mengurangkan jurang antara kaya dan miskin yang semakin melebar.</a:t>
            </a:r>
            <a:endParaRPr lang="en-MY" dirty="0"/>
          </a:p>
          <a:p>
            <a:pPr lvl="0"/>
            <a:r>
              <a:rPr lang="ms-MY" dirty="0"/>
              <a:t>Mewujudkan peluang pekerjaan kepada rakyat dan generasi muda.</a:t>
            </a:r>
            <a:endParaRPr lang="en-MY" dirty="0"/>
          </a:p>
          <a:p>
            <a:pPr lvl="0"/>
            <a:r>
              <a:rPr lang="ms-MY" dirty="0"/>
              <a:t>Pendatang asing dan sektor pekerjaan 3D.</a:t>
            </a:r>
            <a:endParaRPr lang="en-MY" dirty="0"/>
          </a:p>
          <a:p>
            <a:pPr lvl="0"/>
            <a:r>
              <a:rPr lang="ms-MY" dirty="0"/>
              <a:t>Keseimbangan ekonomi bandar, luar bandar dan wilayah.</a:t>
            </a:r>
            <a:endParaRPr lang="en-MY" dirty="0"/>
          </a:p>
          <a:p>
            <a:pPr lvl="0"/>
            <a:r>
              <a:rPr lang="ms-MY" dirty="0"/>
              <a:t>Pemberdayaan ekonomi bumiputera dan kaum-kaum lain.</a:t>
            </a:r>
            <a:endParaRPr lang="en-MY" dirty="0"/>
          </a:p>
          <a:p>
            <a:pPr lvl="0"/>
            <a:r>
              <a:rPr lang="ms-MY" dirty="0"/>
              <a:t>Meningkatkan ekonomi pengetahuan, inovasi dan R&amp;D.</a:t>
            </a:r>
            <a:endParaRPr lang="en-MY" dirty="0"/>
          </a:p>
          <a:p>
            <a:pPr lvl="0"/>
            <a:r>
              <a:rPr lang="ms-MY" dirty="0"/>
              <a:t>Peningkatan kepada kualiti dan kemampanan hidup.</a:t>
            </a:r>
            <a:endParaRPr lang="en-MY" dirty="0"/>
          </a:p>
          <a:p>
            <a:pPr lvl="0"/>
            <a:r>
              <a:rPr lang="ms-MY" dirty="0"/>
              <a:t>Ekonomi pertanian, krisis makanan dan keselamatan.</a:t>
            </a:r>
            <a:endParaRPr lang="en-MY" dirty="0"/>
          </a:p>
          <a:p>
            <a:endParaRPr lang="en-MY" dirty="0"/>
          </a:p>
        </p:txBody>
      </p:sp>
    </p:spTree>
    <p:extLst>
      <p:ext uri="{BB962C8B-B14F-4D97-AF65-F5344CB8AC3E}">
        <p14:creationId xmlns:p14="http://schemas.microsoft.com/office/powerpoint/2010/main" val="1074592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685800"/>
          </a:xfrm>
        </p:spPr>
        <p:txBody>
          <a:bodyPr>
            <a:normAutofit fontScale="90000"/>
          </a:bodyPr>
          <a:lstStyle/>
          <a:p>
            <a:r>
              <a:rPr lang="en-US" dirty="0" err="1" smtClean="0"/>
              <a:t>Cabaran</a:t>
            </a:r>
            <a:r>
              <a:rPr lang="en-US" dirty="0" smtClean="0"/>
              <a:t> </a:t>
            </a:r>
            <a:r>
              <a:rPr lang="en-US" dirty="0" err="1" smtClean="0"/>
              <a:t>Sosial</a:t>
            </a:r>
            <a:endParaRPr lang="en-MY" dirty="0"/>
          </a:p>
        </p:txBody>
      </p:sp>
      <p:sp>
        <p:nvSpPr>
          <p:cNvPr id="3" name="Content Placeholder 2"/>
          <p:cNvSpPr>
            <a:spLocks noGrp="1"/>
          </p:cNvSpPr>
          <p:nvPr>
            <p:ph idx="1"/>
          </p:nvPr>
        </p:nvSpPr>
        <p:spPr>
          <a:xfrm>
            <a:off x="457200" y="1143000"/>
            <a:ext cx="8229600" cy="5181600"/>
          </a:xfrm>
        </p:spPr>
        <p:txBody>
          <a:bodyPr>
            <a:normAutofit fontScale="70000" lnSpcReduction="20000"/>
          </a:bodyPr>
          <a:lstStyle/>
          <a:p>
            <a:pPr lvl="0"/>
            <a:r>
              <a:rPr lang="ms-MY" dirty="0"/>
              <a:t>Isu-isu berkaitan integriti di pelbagai sektor awam dan swasta.</a:t>
            </a:r>
            <a:endParaRPr lang="en-MY" dirty="0"/>
          </a:p>
          <a:p>
            <a:pPr lvl="0"/>
            <a:r>
              <a:rPr lang="ms-MY" dirty="0"/>
              <a:t>Pengukuhan perpaduan antara etnik dan integrasi nasional.</a:t>
            </a:r>
            <a:endParaRPr lang="en-MY" dirty="0"/>
          </a:p>
          <a:p>
            <a:pPr lvl="0"/>
            <a:r>
              <a:rPr lang="ms-MY" dirty="0"/>
              <a:t>Bahasa Melayu sebagai bahasa ilmu dan pemersatu rakyat.</a:t>
            </a:r>
            <a:endParaRPr lang="en-MY" dirty="0"/>
          </a:p>
          <a:p>
            <a:pPr lvl="0"/>
            <a:r>
              <a:rPr lang="ms-MY" dirty="0"/>
              <a:t>Penyebaran budaya barat.</a:t>
            </a:r>
            <a:endParaRPr lang="en-MY" dirty="0"/>
          </a:p>
          <a:p>
            <a:pPr lvl="0"/>
            <a:r>
              <a:rPr lang="ms-MY" dirty="0"/>
              <a:t>Masalah sosial (pelbagai isu jenayah dan juvana).</a:t>
            </a:r>
            <a:endParaRPr lang="en-MY" dirty="0"/>
          </a:p>
          <a:p>
            <a:pPr lvl="0"/>
            <a:r>
              <a:rPr lang="ms-MY" dirty="0"/>
              <a:t>Kurang penghayatan agama.</a:t>
            </a:r>
            <a:endParaRPr lang="en-MY" dirty="0"/>
          </a:p>
          <a:p>
            <a:pPr lvl="0"/>
            <a:r>
              <a:rPr lang="ms-MY" dirty="0"/>
              <a:t>Toleransi dan dialog antara agama.</a:t>
            </a:r>
            <a:endParaRPr lang="en-MY" dirty="0"/>
          </a:p>
          <a:p>
            <a:pPr lvl="0"/>
            <a:r>
              <a:rPr lang="ms-MY" dirty="0"/>
              <a:t>Kurang kecintaan terhadap ilmu dan pembelajaran sepanjang hayat.</a:t>
            </a:r>
            <a:endParaRPr lang="en-MY" dirty="0"/>
          </a:p>
          <a:p>
            <a:pPr lvl="0"/>
            <a:r>
              <a:rPr lang="ms-MY" dirty="0"/>
              <a:t>Hubungan inter-etnik dan intra-etnik yang lebih baik di pelbagai peringkat.</a:t>
            </a:r>
            <a:endParaRPr lang="en-MY" dirty="0"/>
          </a:p>
          <a:p>
            <a:pPr lvl="0"/>
            <a:r>
              <a:rPr lang="ms-MY" dirty="0"/>
              <a:t>Membanteras ekstremisme dalam bentuk perbuatan dan pemikiran termasuklah </a:t>
            </a:r>
            <a:r>
              <a:rPr lang="ms-MY" i="1" dirty="0"/>
              <a:t>cauvinisme </a:t>
            </a:r>
            <a:r>
              <a:rPr lang="ms-MY" dirty="0"/>
              <a:t>dan perkauman.</a:t>
            </a:r>
            <a:endParaRPr lang="en-MY" dirty="0"/>
          </a:p>
          <a:p>
            <a:pPr lvl="0"/>
            <a:r>
              <a:rPr lang="ms-MY" dirty="0"/>
              <a:t>Transformasi pendidikan ke arah pemantapan modal insan, perpaduan dan integrasi nasional.</a:t>
            </a:r>
            <a:endParaRPr lang="en-MY" dirty="0"/>
          </a:p>
          <a:p>
            <a:pPr lvl="0"/>
            <a:r>
              <a:rPr lang="ms-MY" dirty="0"/>
              <a:t>Masa depan belia dan Orang Kurang Upaya (OKU).</a:t>
            </a:r>
            <a:endParaRPr lang="en-MY" dirty="0"/>
          </a:p>
          <a:p>
            <a:pPr lvl="0"/>
            <a:r>
              <a:rPr lang="ms-MY" dirty="0"/>
              <a:t>Peningkatan kesihatan dan kesejahteraan hidup rakyat.</a:t>
            </a:r>
            <a:endParaRPr lang="en-MY" dirty="0"/>
          </a:p>
          <a:p>
            <a:pPr lvl="0"/>
            <a:r>
              <a:rPr lang="ms-MY" dirty="0"/>
              <a:t>Peranan intelektual sebagai pemangkin pencerdasan rakyat dan ummah.</a:t>
            </a:r>
            <a:endParaRPr lang="en-MY" dirty="0"/>
          </a:p>
          <a:p>
            <a:pPr lvl="0"/>
            <a:r>
              <a:rPr lang="ms-MY" dirty="0"/>
              <a:t>Penghayatan seni budaya tempatan lawan budaya luar yang bersifat hedonisme.</a:t>
            </a:r>
            <a:endParaRPr lang="en-MY" dirty="0"/>
          </a:p>
          <a:p>
            <a:pPr marL="0" indent="0">
              <a:buNone/>
            </a:pPr>
            <a:endParaRPr lang="en-MY" dirty="0"/>
          </a:p>
        </p:txBody>
      </p:sp>
    </p:spTree>
    <p:extLst>
      <p:ext uri="{BB962C8B-B14F-4D97-AF65-F5344CB8AC3E}">
        <p14:creationId xmlns:p14="http://schemas.microsoft.com/office/powerpoint/2010/main" val="27794618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37</TotalTime>
  <Words>1383</Words>
  <Application>Microsoft Office PowerPoint</Application>
  <PresentationFormat>On-screen Show (4:3)</PresentationFormat>
  <Paragraphs>137</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Flow</vt:lpstr>
      <vt:lpstr>CABARAN KELESTARIAN  ETIKA DAN PERADABAN </vt:lpstr>
      <vt:lpstr>OBJEKTIF PENGAJARAN </vt:lpstr>
      <vt:lpstr>PENGENALAN </vt:lpstr>
      <vt:lpstr>  Konsep Keterlestarian Etika &amp; Peradaban</vt:lpstr>
      <vt:lpstr>PowerPoint Presentation</vt:lpstr>
      <vt:lpstr>Benarkah Etika dan Peradaban memerlukan kelestarian?</vt:lpstr>
      <vt:lpstr>Cabaran Politik</vt:lpstr>
      <vt:lpstr>Cabaran Ekonomi</vt:lpstr>
      <vt:lpstr>Cabaran Sosial</vt:lpstr>
      <vt:lpstr>Cabaran Psikologi dan Pembinaan Karakter</vt:lpstr>
      <vt:lpstr>Cabaran Globalisasi </vt:lpstr>
      <vt:lpstr>Cabaran  Alam Sekitar</vt:lpstr>
      <vt:lpstr>Cabaran Sains dan teknologi </vt:lpstr>
      <vt:lpstr>PowerPoint Presentation</vt:lpstr>
      <vt:lpstr>Matlamat SDG</vt:lpstr>
      <vt:lpstr>Matlamat SDG (samb.)</vt:lpstr>
      <vt:lpstr>STRATEGI DAN LANGKAH KETERLESTARIAN  ETIKA DAN PERADABAN   </vt:lpstr>
      <vt:lpstr>PowerPoint Presentation</vt:lpstr>
      <vt:lpstr>PENGHAYATAN NILAI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CABARAN KETERLESTARIAN  ETIKA DAN PERADABAN</dc:title>
  <dc:creator>FM-UTM</dc:creator>
  <cp:lastModifiedBy>SONY</cp:lastModifiedBy>
  <cp:revision>7</cp:revision>
  <dcterms:created xsi:type="dcterms:W3CDTF">2020-01-30T03:08:50Z</dcterms:created>
  <dcterms:modified xsi:type="dcterms:W3CDTF">2020-12-22T09:11:32Z</dcterms:modified>
</cp:coreProperties>
</file>