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1" r:id="rId3"/>
    <p:sldId id="257" r:id="rId4"/>
    <p:sldId id="258" r:id="rId5"/>
    <p:sldId id="263" r:id="rId6"/>
    <p:sldId id="265" r:id="rId7"/>
    <p:sldId id="264" r:id="rId8"/>
    <p:sldId id="271" r:id="rId9"/>
    <p:sldId id="267" r:id="rId10"/>
    <p:sldId id="268" r:id="rId11"/>
    <p:sldId id="269" r:id="rId12"/>
    <p:sldId id="270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9994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185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907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514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0692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1992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362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593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778384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63828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918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A8D7-F143-43D5-9853-AE576385AF66}" type="datetimeFigureOut">
              <a:rPr lang="en-MY" smtClean="0"/>
              <a:t>27/6/2020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D36FA-FD09-4A26-934A-B43B62218C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368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DD7557-AA7D-436A-A7A8-A9C35E57A66C}"/>
              </a:ext>
            </a:extLst>
          </p:cNvPr>
          <p:cNvSpPr/>
          <p:nvPr/>
        </p:nvSpPr>
        <p:spPr>
          <a:xfrm>
            <a:off x="0" y="2492780"/>
            <a:ext cx="12192000" cy="3320248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900148-1C6A-42A2-BCBB-3F7D15B2A218}"/>
              </a:ext>
            </a:extLst>
          </p:cNvPr>
          <p:cNvSpPr txBox="1">
            <a:spLocks/>
          </p:cNvSpPr>
          <p:nvPr/>
        </p:nvSpPr>
        <p:spPr>
          <a:xfrm>
            <a:off x="1622425" y="2527703"/>
            <a:ext cx="8680450" cy="138747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MY" sz="7000" dirty="0">
                <a:solidFill>
                  <a:schemeClr val="bg1"/>
                </a:solidFill>
                <a:latin typeface="Algerian" panose="04020705040A02060702" pitchFamily="82" charset="0"/>
              </a:rPr>
              <a:t>INTRODUCTION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5C5B987-5B29-4411-9617-4F9339364248}"/>
              </a:ext>
            </a:extLst>
          </p:cNvPr>
          <p:cNvSpPr txBox="1">
            <a:spLocks/>
          </p:cNvSpPr>
          <p:nvPr/>
        </p:nvSpPr>
        <p:spPr>
          <a:xfrm>
            <a:off x="695325" y="3950101"/>
            <a:ext cx="10534650" cy="16605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MY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SURVEY ON </a:t>
            </a:r>
          </a:p>
          <a:p>
            <a:pPr marL="0" indent="0" algn="ctr">
              <a:buNone/>
            </a:pPr>
            <a:r>
              <a:rPr lang="en-MY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THE STATUS OF COVID-19 OUTBREAK IN MALAYSIA</a:t>
            </a:r>
          </a:p>
          <a:p>
            <a:pPr marL="0" indent="0" algn="ctr">
              <a:buNone/>
            </a:pPr>
            <a:r>
              <a:rPr lang="en-MY" sz="2200" dirty="0">
                <a:solidFill>
                  <a:schemeClr val="bg1"/>
                </a:solidFill>
                <a:latin typeface="Bookman Old Style" panose="02050604050505020204" pitchFamily="18" charset="0"/>
              </a:rPr>
              <a:t>By NG JING ER</a:t>
            </a:r>
          </a:p>
        </p:txBody>
      </p:sp>
    </p:spTree>
    <p:extLst>
      <p:ext uri="{BB962C8B-B14F-4D97-AF65-F5344CB8AC3E}">
        <p14:creationId xmlns:p14="http://schemas.microsoft.com/office/powerpoint/2010/main" val="4241212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A90AC-A31C-40E2-86CF-045FF4FC3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600" dirty="0">
                <a:latin typeface="Comic Sans MS" panose="030F0702030302020204" pitchFamily="66" charset="0"/>
              </a:rPr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C9E89-861A-4E71-93D5-8907636D7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496" y="2349925"/>
            <a:ext cx="6281873" cy="5248622"/>
          </a:xfrm>
        </p:spPr>
        <p:txBody>
          <a:bodyPr>
            <a:normAutofit/>
          </a:bodyPr>
          <a:lstStyle/>
          <a:p>
            <a:r>
              <a:rPr lang="en-US" dirty="0"/>
              <a:t>It shows only 21.68% of the variation in deaths is explained by variation in new cases. </a:t>
            </a:r>
          </a:p>
          <a:p>
            <a:r>
              <a:rPr lang="en-MY" dirty="0"/>
              <a:t>The graph generated and the findings are less suitable and less predictive to estimate a variable.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41E3DF-E9E0-4C6A-B091-0142809B68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496" y="284246"/>
            <a:ext cx="5822535" cy="327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485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D557A-EC6D-4934-AAA2-3036CA40D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600" dirty="0">
                <a:latin typeface="Comic Sans MS" panose="030F0702030302020204" pitchFamily="66" charset="0"/>
              </a:rPr>
              <a:t>GOODNESS OF FIT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CF037-70A8-4911-9DF0-D4872E6B8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Y" dirty="0"/>
              <a:t>Scenario: the number of confirmed cases has significant different among the states in Malaysia</a:t>
            </a:r>
          </a:p>
          <a:p>
            <a:r>
              <a:rPr lang="en-MY" dirty="0"/>
              <a:t>Claim: “the confirmed cases from different states are same” at a significant level of 0.05. </a:t>
            </a:r>
          </a:p>
          <a:p>
            <a:r>
              <a:rPr lang="en-MY" dirty="0"/>
              <a:t>From the result:</a:t>
            </a:r>
          </a:p>
          <a:p>
            <a:r>
              <a:rPr lang="en-MY" dirty="0" err="1"/>
              <a:t>E</a:t>
            </a:r>
            <a:r>
              <a:rPr lang="en-MY" i="1" dirty="0" err="1"/>
              <a:t>i</a:t>
            </a:r>
            <a:r>
              <a:rPr lang="en-MY" i="1" dirty="0"/>
              <a:t> </a:t>
            </a:r>
            <a:r>
              <a:rPr lang="en-MY" dirty="0"/>
              <a:t>= 433.9375 </a:t>
            </a:r>
          </a:p>
          <a:p>
            <a:r>
              <a:rPr lang="en-MY" dirty="0">
                <a:sym typeface="Symbol" panose="05050102010706020507" pitchFamily="18" charset="2"/>
              </a:rPr>
              <a:t></a:t>
            </a:r>
            <a:r>
              <a:rPr lang="en-MY" dirty="0"/>
              <a:t>2 = 8962.2</a:t>
            </a:r>
          </a:p>
          <a:p>
            <a:r>
              <a:rPr lang="en-MY" dirty="0"/>
              <a:t>reject null hypothesis. </a:t>
            </a:r>
          </a:p>
          <a:p>
            <a:r>
              <a:rPr lang="en-MY" dirty="0"/>
              <a:t>There is insufficient evidence to support that the confirmed cases from different states including 13 states and 3 federal territories are same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640A89-FD2F-457B-A382-E4B773BE7A42}"/>
              </a:ext>
            </a:extLst>
          </p:cNvPr>
          <p:cNvSpPr/>
          <p:nvPr/>
        </p:nvSpPr>
        <p:spPr>
          <a:xfrm>
            <a:off x="376476" y="504889"/>
            <a:ext cx="4376547" cy="5845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285882-FB47-47EB-B70E-FD859BC50D6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24019" y="1758938"/>
            <a:ext cx="4081463" cy="118197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5F0A3A2-CD40-459D-ACF6-11679698055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92" y="3145536"/>
            <a:ext cx="4195519" cy="30033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87C23EC-C41E-4EF0-8833-0909E3AA27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19" y="605935"/>
            <a:ext cx="4081463" cy="96009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3548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26116-E42C-4FD8-8CC3-F765D4F74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3600" dirty="0">
                <a:latin typeface="Comic Sans MS" panose="030F0702030302020204" pitchFamily="66" charset="0"/>
              </a:rPr>
              <a:t>DISCUSSION</a:t>
            </a:r>
            <a:endParaRPr lang="en-MY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C7925-4225-4E86-A4AD-547AB79D2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474" y="4331277"/>
            <a:ext cx="6281873" cy="2456442"/>
          </a:xfrm>
        </p:spPr>
        <p:txBody>
          <a:bodyPr/>
          <a:lstStyle/>
          <a:p>
            <a:r>
              <a:rPr lang="en-MY" dirty="0"/>
              <a:t>There are different clusters identified in different states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133F2C-2480-4371-BA09-CEB9D12F3BC5}"/>
              </a:ext>
            </a:extLst>
          </p:cNvPr>
          <p:cNvSpPr/>
          <p:nvPr/>
        </p:nvSpPr>
        <p:spPr>
          <a:xfrm>
            <a:off x="0" y="341850"/>
            <a:ext cx="12192000" cy="4851942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94F3E2-1ED9-435F-B1F6-FBA203DC0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952" y="3069931"/>
            <a:ext cx="8438561" cy="1974000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7F6C268-0E4E-4316-904D-268611B916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47068"/>
            <a:ext cx="7902625" cy="1098148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06356CA-0DDD-4F0B-9F0B-5348AE227D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3159" y="1857646"/>
            <a:ext cx="7898932" cy="1095342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5EE45BA-8C1D-4BB1-BC1A-6E74152CAC8F}"/>
              </a:ext>
            </a:extLst>
          </p:cNvPr>
          <p:cNvSpPr txBox="1">
            <a:spLocks/>
          </p:cNvSpPr>
          <p:nvPr/>
        </p:nvSpPr>
        <p:spPr>
          <a:xfrm>
            <a:off x="439474" y="4685577"/>
            <a:ext cx="6281873" cy="24564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MY" dirty="0"/>
              <a:t>Since there is a large disagreement between observed and expected values, it will lead to a large value of </a:t>
            </a:r>
            <a:r>
              <a:rPr lang="en-MY" dirty="0">
                <a:sym typeface="Symbol" panose="05050102010706020507" pitchFamily="18" charset="2"/>
              </a:rPr>
              <a:t></a:t>
            </a:r>
            <a:r>
              <a:rPr lang="en-MY" dirty="0"/>
              <a:t>2 (8962.2) and a small p- value (2.2e-16).</a:t>
            </a:r>
          </a:p>
        </p:txBody>
      </p:sp>
    </p:spTree>
    <p:extLst>
      <p:ext uri="{BB962C8B-B14F-4D97-AF65-F5344CB8AC3E}">
        <p14:creationId xmlns:p14="http://schemas.microsoft.com/office/powerpoint/2010/main" val="61069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DD7557-AA7D-436A-A7A8-A9C35E57A66C}"/>
              </a:ext>
            </a:extLst>
          </p:cNvPr>
          <p:cNvSpPr/>
          <p:nvPr/>
        </p:nvSpPr>
        <p:spPr>
          <a:xfrm>
            <a:off x="0" y="2492780"/>
            <a:ext cx="12192000" cy="3320248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900148-1C6A-42A2-BCBB-3F7D15B2A218}"/>
              </a:ext>
            </a:extLst>
          </p:cNvPr>
          <p:cNvSpPr txBox="1">
            <a:spLocks/>
          </p:cNvSpPr>
          <p:nvPr/>
        </p:nvSpPr>
        <p:spPr>
          <a:xfrm>
            <a:off x="1622425" y="2527703"/>
            <a:ext cx="8680450" cy="138747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>
            <a:lvl1pPr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b="0" i="0" kern="1200" cap="none" spc="-15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MY" sz="7000" dirty="0">
                <a:solidFill>
                  <a:schemeClr val="bg1"/>
                </a:solidFill>
                <a:latin typeface="Algerian" panose="04020705040A02060702" pitchFamily="82" charset="0"/>
              </a:rPr>
              <a:t>Conclusion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891C66D-912F-417F-A9EA-133DE6498D50}"/>
              </a:ext>
            </a:extLst>
          </p:cNvPr>
          <p:cNvSpPr/>
          <p:nvPr/>
        </p:nvSpPr>
        <p:spPr>
          <a:xfrm>
            <a:off x="362673" y="3630405"/>
            <a:ext cx="113277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chemeClr val="bg1"/>
                </a:solidFill>
              </a:rPr>
              <a:t>1 sample test: </a:t>
            </a:r>
          </a:p>
          <a:p>
            <a:r>
              <a:rPr lang="en-MY" sz="2800" dirty="0">
                <a:solidFill>
                  <a:schemeClr val="bg1"/>
                </a:solidFill>
              </a:rPr>
              <a:t>It is statistically showing men have higher risk of death due to Covid-19 compare to women.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076584-E9E2-4216-B900-1138E31594E7}"/>
              </a:ext>
            </a:extLst>
          </p:cNvPr>
          <p:cNvSpPr/>
          <p:nvPr/>
        </p:nvSpPr>
        <p:spPr>
          <a:xfrm>
            <a:off x="362672" y="3571992"/>
            <a:ext cx="113277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chemeClr val="bg1"/>
                </a:solidFill>
              </a:rPr>
              <a:t>Correlation test: </a:t>
            </a:r>
          </a:p>
          <a:p>
            <a:r>
              <a:rPr lang="en-MY" sz="2800" dirty="0">
                <a:solidFill>
                  <a:schemeClr val="bg1"/>
                </a:solidFill>
              </a:rPr>
              <a:t>there is a relationship between the variable deaths and confirmed cases.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FC2F06-0E8F-490A-BD7A-6E6459268700}"/>
              </a:ext>
            </a:extLst>
          </p:cNvPr>
          <p:cNvSpPr/>
          <p:nvPr/>
        </p:nvSpPr>
        <p:spPr>
          <a:xfrm>
            <a:off x="501569" y="3650361"/>
            <a:ext cx="109689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chemeClr val="bg1"/>
                </a:solidFill>
              </a:rPr>
              <a:t>Regression test: </a:t>
            </a:r>
          </a:p>
          <a:p>
            <a:r>
              <a:rPr lang="en-MY" sz="2800" dirty="0">
                <a:solidFill>
                  <a:schemeClr val="bg1"/>
                </a:solidFill>
              </a:rPr>
              <a:t>21.68% of the variation in deaths is explained by variation in new cases, model </a:t>
            </a:r>
            <a:r>
              <a:rPr lang="en-US" sz="2800" dirty="0">
                <a:solidFill>
                  <a:schemeClr val="bg1"/>
                </a:solidFill>
              </a:rPr>
              <a:t>less predictive.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728B197-ECC0-413E-9EB7-75A22E2120A9}"/>
              </a:ext>
            </a:extLst>
          </p:cNvPr>
          <p:cNvSpPr/>
          <p:nvPr/>
        </p:nvSpPr>
        <p:spPr>
          <a:xfrm>
            <a:off x="432122" y="3630405"/>
            <a:ext cx="113277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chemeClr val="bg1"/>
                </a:solidFill>
              </a:rPr>
              <a:t>Goodness of fit test: </a:t>
            </a:r>
          </a:p>
          <a:p>
            <a:r>
              <a:rPr lang="en-MY" sz="2800" dirty="0">
                <a:solidFill>
                  <a:schemeClr val="bg1"/>
                </a:solidFill>
              </a:rPr>
              <a:t>The proportions of confirmed cases are different among the states. </a:t>
            </a:r>
          </a:p>
        </p:txBody>
      </p:sp>
    </p:spTree>
    <p:extLst>
      <p:ext uri="{BB962C8B-B14F-4D97-AF65-F5344CB8AC3E}">
        <p14:creationId xmlns:p14="http://schemas.microsoft.com/office/powerpoint/2010/main" val="92363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5" grpId="0"/>
      <p:bldP spid="5" grpId="1"/>
      <p:bldP spid="8" grpId="0"/>
      <p:bldP spid="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5DFCE78-74E1-4D56-A700-48924268127F}"/>
              </a:ext>
            </a:extLst>
          </p:cNvPr>
          <p:cNvSpPr/>
          <p:nvPr/>
        </p:nvSpPr>
        <p:spPr>
          <a:xfrm>
            <a:off x="0" y="3238427"/>
            <a:ext cx="12192000" cy="1802349"/>
          </a:xfrm>
          <a:prstGeom prst="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C99598-D7F6-4A9B-90CA-C22C9CD46CFB}"/>
              </a:ext>
            </a:extLst>
          </p:cNvPr>
          <p:cNvSpPr/>
          <p:nvPr/>
        </p:nvSpPr>
        <p:spPr>
          <a:xfrm>
            <a:off x="0" y="5055651"/>
            <a:ext cx="12192000" cy="1802349"/>
          </a:xfrm>
          <a:prstGeom prst="rect">
            <a:avLst/>
          </a:prstGeom>
          <a:solidFill>
            <a:srgbClr val="0070C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D812EC-F99D-436B-9748-9ECEDB772AFD}"/>
              </a:ext>
            </a:extLst>
          </p:cNvPr>
          <p:cNvSpPr/>
          <p:nvPr/>
        </p:nvSpPr>
        <p:spPr>
          <a:xfrm>
            <a:off x="0" y="1436078"/>
            <a:ext cx="12192000" cy="1802349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EBB76C8-A542-4308-A3F8-94AA0D08FE2E}"/>
              </a:ext>
            </a:extLst>
          </p:cNvPr>
          <p:cNvSpPr/>
          <p:nvPr/>
        </p:nvSpPr>
        <p:spPr>
          <a:xfrm>
            <a:off x="370390" y="1551009"/>
            <a:ext cx="2651869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6000" dirty="0">
                <a:latin typeface="Goudy Stout" panose="0202090407030B020401" pitchFamily="18" charset="0"/>
              </a:rPr>
              <a:t>together </a:t>
            </a:r>
          </a:p>
          <a:p>
            <a:r>
              <a:rPr lang="en-MY" sz="6000" dirty="0">
                <a:latin typeface="Goudy Stout" panose="0202090407030B020401" pitchFamily="18" charset="0"/>
              </a:rPr>
              <a:t>we </a:t>
            </a:r>
          </a:p>
          <a:p>
            <a:r>
              <a:rPr lang="en-MY" sz="6000" dirty="0">
                <a:latin typeface="Goudy Stout" panose="0202090407030B020401" pitchFamily="18" charset="0"/>
              </a:rPr>
              <a:t>fight </a:t>
            </a:r>
          </a:p>
          <a:p>
            <a:r>
              <a:rPr lang="en-MY" sz="6000" dirty="0">
                <a:latin typeface="Goudy Stout" panose="0202090407030B020401" pitchFamily="18" charset="0"/>
              </a:rPr>
              <a:t>the </a:t>
            </a:r>
          </a:p>
          <a:p>
            <a:r>
              <a:rPr lang="en-MY" sz="6000" dirty="0">
                <a:latin typeface="Goudy Stout" panose="0202090407030B020401" pitchFamily="18" charset="0"/>
              </a:rPr>
              <a:t>Virus!</a:t>
            </a:r>
          </a:p>
        </p:txBody>
      </p:sp>
    </p:spTree>
    <p:extLst>
      <p:ext uri="{BB962C8B-B14F-4D97-AF65-F5344CB8AC3E}">
        <p14:creationId xmlns:p14="http://schemas.microsoft.com/office/powerpoint/2010/main" val="106470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4A92D-1CF8-4421-9DE0-F5801487B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600" dirty="0">
                <a:latin typeface="Comic Sans MS" panose="030F0702030302020204" pitchFamily="66" charset="0"/>
              </a:rPr>
              <a:t>OBJECTIVES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43B600-2C10-4939-9522-B5BAA3762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 rot="16200000">
            <a:off x="6035061" y="661011"/>
            <a:ext cx="4827231" cy="6972302"/>
          </a:xfrm>
        </p:spPr>
        <p:txBody>
          <a:bodyPr>
            <a:normAutofit/>
          </a:bodyPr>
          <a:lstStyle/>
          <a:p>
            <a:r>
              <a:rPr lang="en-MY" dirty="0"/>
              <a:t>To determine whether male has higher risk of death due to COVID-19 than female. </a:t>
            </a:r>
          </a:p>
          <a:p>
            <a:r>
              <a:rPr lang="en-MY" dirty="0"/>
              <a:t>To estimate the risk of COVID-19 by determine the relationship between the confirmed cases and deaths. </a:t>
            </a:r>
          </a:p>
          <a:p>
            <a:r>
              <a:rPr lang="en-MY" dirty="0"/>
              <a:t>To determine whether the new cases (independent variable) of Covid-19 from different states is able to predict the value of deaths (dependent variable) of Covid-19. </a:t>
            </a:r>
          </a:p>
          <a:p>
            <a:r>
              <a:rPr lang="en-MY" dirty="0"/>
              <a:t>To determine whether the confirmed cases of Covid-19 from different states are the same.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2502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5BE14-B91A-403F-A9A6-3F07A02ED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31" y="2321349"/>
            <a:ext cx="3978644" cy="2564975"/>
          </a:xfrm>
        </p:spPr>
        <p:txBody>
          <a:bodyPr>
            <a:normAutofit/>
          </a:bodyPr>
          <a:lstStyle/>
          <a:p>
            <a:r>
              <a:rPr lang="en-MY" sz="3600" dirty="0">
                <a:latin typeface="Comic Sans MS" panose="030F0702030302020204" pitchFamily="66" charset="0"/>
              </a:rPr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15518-995C-4767-9B3B-2D1A300E1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1" y="803186"/>
            <a:ext cx="6599720" cy="5248622"/>
          </a:xfrm>
        </p:spPr>
        <p:txBody>
          <a:bodyPr/>
          <a:lstStyle/>
          <a:p>
            <a:r>
              <a:rPr lang="en-MY" dirty="0"/>
              <a:t>Secondary source: Website of Department of Statistics, Malaysia (DOSM)</a:t>
            </a:r>
          </a:p>
          <a:p>
            <a:r>
              <a:rPr lang="en-MY" dirty="0"/>
              <a:t>Primary source: Ministry of Health Malaysia and media agencies.</a:t>
            </a:r>
          </a:p>
          <a:p>
            <a:r>
              <a:rPr lang="en-MY" dirty="0"/>
              <a:t>Population : all the people who stayed in Malaysia. </a:t>
            </a:r>
          </a:p>
          <a:p>
            <a:r>
              <a:rPr lang="en-MY" dirty="0"/>
              <a:t>Sample size: 33782300 people from 13 states (Negeri) and 3 federal territories (Wilayah Persekutuan).</a:t>
            </a:r>
          </a:p>
          <a:p>
            <a:r>
              <a:rPr lang="en-MY" dirty="0"/>
              <a:t>R studio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249704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1B055-B7F8-45C0-86A6-F31B41DC1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MY" sz="3600" dirty="0">
                <a:latin typeface="Comic Sans MS" panose="030F0702030302020204" pitchFamily="66" charset="0"/>
              </a:rPr>
              <a:t>DATA ANALYSIS AND DISCUSSION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26A08-2392-4F18-A3B6-10C7A4810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0872" y="953835"/>
            <a:ext cx="6281873" cy="5248622"/>
          </a:xfrm>
        </p:spPr>
        <p:txBody>
          <a:bodyPr/>
          <a:lstStyle/>
          <a:p>
            <a:pPr lvl="0"/>
            <a:r>
              <a:rPr lang="en-MY" sz="2800" dirty="0"/>
              <a:t>1 Sample Test</a:t>
            </a:r>
          </a:p>
          <a:p>
            <a:pPr lvl="0"/>
            <a:r>
              <a:rPr lang="en-MY" sz="2800" dirty="0"/>
              <a:t>Correlation</a:t>
            </a:r>
          </a:p>
          <a:p>
            <a:pPr lvl="0"/>
            <a:r>
              <a:rPr lang="en-MY" sz="2800" dirty="0"/>
              <a:t>Regression</a:t>
            </a:r>
          </a:p>
          <a:p>
            <a:pPr lvl="0"/>
            <a:r>
              <a:rPr lang="en-MY" sz="2800" dirty="0"/>
              <a:t>Goodness Of Fit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5389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7EB41-2B37-491B-A729-483CBF2BE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600" dirty="0">
                <a:latin typeface="Comic Sans MS" panose="030F0702030302020204" pitchFamily="66" charset="0"/>
              </a:rPr>
              <a:t>1 SAMPLE TEST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E19D83-3A7C-4729-B261-E91204576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0947" y="143045"/>
            <a:ext cx="7241053" cy="6512397"/>
          </a:xfrm>
        </p:spPr>
        <p:txBody>
          <a:bodyPr>
            <a:normAutofit/>
          </a:bodyPr>
          <a:lstStyle/>
          <a:p>
            <a:endParaRPr lang="en-MY" dirty="0"/>
          </a:p>
          <a:p>
            <a:r>
              <a:rPr lang="en-MY" dirty="0"/>
              <a:t>Scenario: More than three-quarter of those who died of Covid-19 in Malaysia are men</a:t>
            </a:r>
          </a:p>
          <a:p>
            <a:r>
              <a:rPr lang="en-MY" dirty="0"/>
              <a:t>Claim: “male has higher risk of death due to COVID-19” at 5% level of significance</a:t>
            </a:r>
          </a:p>
          <a:p>
            <a:pPr>
              <a:lnSpc>
                <a:spcPct val="100000"/>
              </a:lnSpc>
            </a:pPr>
            <a:r>
              <a:rPr lang="en-MY" dirty="0"/>
              <a:t>p denoted as population proportion = 0.5 </a:t>
            </a:r>
          </a:p>
          <a:p>
            <a:pPr>
              <a:lnSpc>
                <a:spcPct val="100000"/>
              </a:lnSpc>
            </a:pPr>
            <a:r>
              <a:rPr lang="en-MY" dirty="0"/>
              <a:t>q is equal to 1-p </a:t>
            </a:r>
          </a:p>
          <a:p>
            <a:pPr>
              <a:lnSpc>
                <a:spcPct val="100000"/>
              </a:lnSpc>
            </a:pPr>
            <a:r>
              <a:rPr lang="en-MY" dirty="0"/>
              <a:t>n denoted as total number of deaths = 113 </a:t>
            </a:r>
          </a:p>
          <a:p>
            <a:pPr>
              <a:lnSpc>
                <a:spcPct val="100000"/>
              </a:lnSpc>
            </a:pPr>
            <a:r>
              <a:rPr lang="en-MY" dirty="0"/>
              <a:t>x denoted as total number of female deaths = 88</a:t>
            </a:r>
          </a:p>
          <a:p>
            <a:pPr>
              <a:lnSpc>
                <a:spcPct val="100000"/>
              </a:lnSpc>
            </a:pPr>
            <a:r>
              <a:rPr lang="en-MY" dirty="0"/>
              <a:t>p̂ denoted as sample proportion = 88/113</a:t>
            </a:r>
          </a:p>
          <a:p>
            <a:r>
              <a:rPr lang="en-MY" dirty="0"/>
              <a:t>From the result</a:t>
            </a:r>
            <a:r>
              <a:rPr lang="zh-CN" altLang="en-US" dirty="0"/>
              <a:t>：</a:t>
            </a:r>
            <a:r>
              <a:rPr lang="en-MY" dirty="0"/>
              <a:t> z =5.9265 and P-value= 1.547e-09</a:t>
            </a:r>
          </a:p>
          <a:p>
            <a:r>
              <a:rPr lang="en-MY" dirty="0"/>
              <a:t>there is sufficient evidence to support that male has higher risk of death due to COVID-19. </a:t>
            </a:r>
          </a:p>
          <a:p>
            <a:endParaRPr lang="en-MY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218205B-B8C7-435E-A6B8-54094B337124}"/>
              </a:ext>
            </a:extLst>
          </p:cNvPr>
          <p:cNvSpPr/>
          <p:nvPr/>
        </p:nvSpPr>
        <p:spPr>
          <a:xfrm>
            <a:off x="501360" y="655538"/>
            <a:ext cx="4267199" cy="5845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EC1A73-D068-4B37-BFB0-71E2A024C9C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18" y="767067"/>
            <a:ext cx="3854315" cy="22068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41F5314-65AD-4248-8526-7F16FFE3CE9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49366" y="3970380"/>
            <a:ext cx="3854315" cy="1943100"/>
          </a:xfrm>
          <a:prstGeom prst="rect">
            <a:avLst/>
          </a:prstGeom>
        </p:spPr>
      </p:pic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77F446B8-24D1-4DE0-9666-14372D3EDFCE}"/>
              </a:ext>
            </a:extLst>
          </p:cNvPr>
          <p:cNvSpPr/>
          <p:nvPr/>
        </p:nvSpPr>
        <p:spPr>
          <a:xfrm>
            <a:off x="10250493" y="2162721"/>
            <a:ext cx="1877002" cy="1036091"/>
          </a:xfrm>
          <a:prstGeom prst="wedgeEllipseCallout">
            <a:avLst>
              <a:gd name="adj1" fmla="val -80737"/>
              <a:gd name="adj2" fmla="val 8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MY" dirty="0"/>
              <a:t>H</a:t>
            </a:r>
            <a:r>
              <a:rPr lang="en-MY" baseline="-25000" dirty="0"/>
              <a:t>0</a:t>
            </a:r>
            <a:r>
              <a:rPr lang="en-MY" dirty="0"/>
              <a:t>: p</a:t>
            </a:r>
            <a:r>
              <a:rPr lang="en-MY" baseline="-25000" dirty="0"/>
              <a:t> </a:t>
            </a:r>
            <a:r>
              <a:rPr lang="en-MY" dirty="0"/>
              <a:t>= 0.5</a:t>
            </a:r>
          </a:p>
          <a:p>
            <a:r>
              <a:rPr lang="en-MY" dirty="0"/>
              <a:t>H</a:t>
            </a:r>
            <a:r>
              <a:rPr lang="en-MY" baseline="-25000" dirty="0"/>
              <a:t>1</a:t>
            </a:r>
            <a:r>
              <a:rPr lang="en-MY" dirty="0"/>
              <a:t>: p &gt; 0.5</a:t>
            </a:r>
          </a:p>
          <a:p>
            <a:pPr algn="ctr"/>
            <a:endParaRPr lang="en-MY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7D43C6-197B-461C-A626-70DFDF7AA271}"/>
              </a:ext>
            </a:extLst>
          </p:cNvPr>
          <p:cNvSpPr/>
          <p:nvPr/>
        </p:nvSpPr>
        <p:spPr>
          <a:xfrm>
            <a:off x="5016565" y="3055716"/>
            <a:ext cx="5470098" cy="158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F8FAC1-3126-49B3-B6E8-AC9C540806F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957" y="3147459"/>
            <a:ext cx="1495145" cy="122214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DA2DC97-7A30-4C0F-9803-BEF731A2A822}"/>
              </a:ext>
            </a:extLst>
          </p:cNvPr>
          <p:cNvSpPr/>
          <p:nvPr/>
        </p:nvSpPr>
        <p:spPr>
          <a:xfrm>
            <a:off x="2384385" y="4521827"/>
            <a:ext cx="1261640" cy="2422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83437A-EEA6-4255-9E60-AB564DCFDB90}"/>
              </a:ext>
            </a:extLst>
          </p:cNvPr>
          <p:cNvSpPr/>
          <p:nvPr/>
        </p:nvSpPr>
        <p:spPr>
          <a:xfrm>
            <a:off x="1865453" y="2353817"/>
            <a:ext cx="1261640" cy="2422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030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CFA29-1B2E-4E6A-AE0F-D17EDD8F2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sz="3600" dirty="0">
                <a:latin typeface="Comic Sans MS" panose="030F0702030302020204" pitchFamily="66" charset="0"/>
              </a:rPr>
              <a:t>DISCUSSION</a:t>
            </a:r>
            <a:endParaRPr lang="en-MY" dirty="0">
              <a:latin typeface="Comic Sans MS" panose="030F0702030302020204" pitchFamily="66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0A07072-80B7-4A4D-A92D-1F6561C77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6865" y="1553901"/>
            <a:ext cx="7142861" cy="5645788"/>
          </a:xfrm>
        </p:spPr>
        <p:txBody>
          <a:bodyPr>
            <a:normAutofit/>
          </a:bodyPr>
          <a:lstStyle/>
          <a:p>
            <a:r>
              <a:rPr lang="en-US" dirty="0"/>
              <a:t>FMT News: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British medical journal: emerging evidence suggested that the reasons for more male deaths lay in </a:t>
            </a:r>
            <a:r>
              <a:rPr lang="en-US" b="1" dirty="0"/>
              <a:t>sex-based immunological </a:t>
            </a:r>
            <a:r>
              <a:rPr lang="en-US" dirty="0"/>
              <a:t>or </a:t>
            </a:r>
            <a:r>
              <a:rPr lang="en-US" b="1" dirty="0"/>
              <a:t>gendered differences </a:t>
            </a:r>
            <a:r>
              <a:rPr lang="en-US" dirty="0"/>
              <a:t>such as </a:t>
            </a:r>
            <a:r>
              <a:rPr lang="en-US" b="1" dirty="0"/>
              <a:t>lifestyle habits </a:t>
            </a:r>
            <a:r>
              <a:rPr lang="en-US" dirty="0"/>
              <a:t>and </a:t>
            </a:r>
            <a:r>
              <a:rPr lang="en-US" b="1" dirty="0"/>
              <a:t>prevalence of smoking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 private specialist, Dr </a:t>
            </a:r>
            <a:r>
              <a:rPr lang="en-US" dirty="0" err="1"/>
              <a:t>Kuljit</a:t>
            </a:r>
            <a:r>
              <a:rPr lang="en-US" dirty="0"/>
              <a:t> Singh: “Generally speaking, women are much more resilient to any kind of communicable or non-communicable diseases than men.”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 Malaysian morbidity survey in 2015 showed that Malaysian men were particularly vulnerable to diseases due to a combination of unhealthy diets, physical inactivity, tobacco use and harmful alcohol consumption.</a:t>
            </a:r>
            <a:endParaRPr lang="en-MY" dirty="0"/>
          </a:p>
          <a:p>
            <a:endParaRPr lang="en-MY" dirty="0"/>
          </a:p>
          <a:p>
            <a:endParaRPr lang="en-MY" b="1" dirty="0"/>
          </a:p>
        </p:txBody>
      </p:sp>
    </p:spTree>
    <p:extLst>
      <p:ext uri="{BB962C8B-B14F-4D97-AF65-F5344CB8AC3E}">
        <p14:creationId xmlns:p14="http://schemas.microsoft.com/office/powerpoint/2010/main" val="125211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8D576-D3D6-42E5-B976-96D2F24D1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400" dirty="0">
                <a:latin typeface="Comic Sans MS" panose="030F0702030302020204" pitchFamily="66" charset="0"/>
              </a:rPr>
              <a:t>CORRELATION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DB806-B471-4811-A0A9-42FF6EEC0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768753" cy="5248622"/>
          </a:xfrm>
        </p:spPr>
        <p:txBody>
          <a:bodyPr/>
          <a:lstStyle/>
          <a:p>
            <a:r>
              <a:rPr lang="en-MY" dirty="0"/>
              <a:t>Relationship between variables of confirmed cases and deaths on 17</a:t>
            </a:r>
            <a:r>
              <a:rPr lang="en-MY" baseline="30000" dirty="0"/>
              <a:t>th</a:t>
            </a:r>
            <a:r>
              <a:rPr lang="en-MY" dirty="0"/>
              <a:t> May 2020</a:t>
            </a:r>
          </a:p>
          <a:p>
            <a:r>
              <a:rPr lang="en-US" dirty="0"/>
              <a:t>x :confirmed cases </a:t>
            </a:r>
          </a:p>
          <a:p>
            <a:r>
              <a:rPr lang="en-US" dirty="0"/>
              <a:t>y :deaths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MY" dirty="0"/>
              <a:t>Pearson's technique: </a:t>
            </a:r>
            <a:r>
              <a:rPr lang="en-US" dirty="0" err="1"/>
              <a:t>cor</a:t>
            </a:r>
            <a:r>
              <a:rPr lang="en-US" dirty="0"/>
              <a:t>(x, y, method = "</a:t>
            </a:r>
            <a:r>
              <a:rPr lang="en-US" dirty="0" err="1"/>
              <a:t>pearson</a:t>
            </a:r>
            <a:r>
              <a:rPr lang="en-US" dirty="0"/>
              <a:t>") </a:t>
            </a:r>
          </a:p>
          <a:p>
            <a:r>
              <a:rPr lang="en-MY" dirty="0"/>
              <a:t>From the result</a:t>
            </a:r>
            <a:r>
              <a:rPr lang="zh-CN" altLang="en-US" dirty="0"/>
              <a:t>：</a:t>
            </a:r>
            <a:r>
              <a:rPr lang="en-US" dirty="0"/>
              <a:t>r=0.8589, it is closer to 1.</a:t>
            </a:r>
            <a:endParaRPr lang="en-MY" dirty="0"/>
          </a:p>
          <a:p>
            <a:r>
              <a:rPr lang="en-US" dirty="0"/>
              <a:t>Therefore</a:t>
            </a:r>
            <a:r>
              <a:rPr lang="en-MY" dirty="0"/>
              <a:t>, it is a strong positive linear relationship between the variables.</a:t>
            </a:r>
          </a:p>
          <a:p>
            <a:endParaRPr lang="en-MY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53586D-788F-411F-9079-838EF56AC849}"/>
              </a:ext>
            </a:extLst>
          </p:cNvPr>
          <p:cNvSpPr/>
          <p:nvPr/>
        </p:nvSpPr>
        <p:spPr>
          <a:xfrm>
            <a:off x="542925" y="544010"/>
            <a:ext cx="4376547" cy="58452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9308B3-9D91-4A08-81CF-034883A65AD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3" y="3578146"/>
            <a:ext cx="4250690" cy="27336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9DC42CB-93C4-4B04-BCA2-B073AFD5D73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61" y="1106922"/>
            <a:ext cx="4169474" cy="169114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B5A0FC-CDFD-4AE0-8F86-056168BC8F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5906" y="2177016"/>
            <a:ext cx="3708692" cy="125048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DB144D4-33DC-435E-8272-D7C974244272}"/>
              </a:ext>
            </a:extLst>
          </p:cNvPr>
          <p:cNvSpPr/>
          <p:nvPr/>
        </p:nvSpPr>
        <p:spPr>
          <a:xfrm>
            <a:off x="2432380" y="1686779"/>
            <a:ext cx="1316659" cy="27003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258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A0B905F-A520-4CAB-AD29-2FB947F3EEF7}"/>
              </a:ext>
            </a:extLst>
          </p:cNvPr>
          <p:cNvSpPr/>
          <p:nvPr/>
        </p:nvSpPr>
        <p:spPr>
          <a:xfrm>
            <a:off x="0" y="1539433"/>
            <a:ext cx="12192000" cy="4180998"/>
          </a:xfrm>
          <a:prstGeom prst="rect">
            <a:avLst/>
          </a:prstGeom>
          <a:solidFill>
            <a:srgbClr val="C0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086C75D7-B8C3-4D94-BEBC-3B904C448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834" y="2143527"/>
            <a:ext cx="9532096" cy="3018781"/>
          </a:xfrm>
          <a:prstGeom prst="rect">
            <a:avLst/>
          </a:prstGeom>
        </p:spPr>
      </p:pic>
      <p:sp>
        <p:nvSpPr>
          <p:cNvPr id="9" name="Speech Bubble: Oval 8">
            <a:extLst>
              <a:ext uri="{FF2B5EF4-FFF2-40B4-BE49-F238E27FC236}">
                <a16:creationId xmlns:a16="http://schemas.microsoft.com/office/drawing/2014/main" id="{C4948741-4ED2-4A94-8A33-136B72E9F89A}"/>
              </a:ext>
            </a:extLst>
          </p:cNvPr>
          <p:cNvSpPr/>
          <p:nvPr/>
        </p:nvSpPr>
        <p:spPr>
          <a:xfrm>
            <a:off x="8368496" y="121535"/>
            <a:ext cx="3194612" cy="1574157"/>
          </a:xfrm>
          <a:prstGeom prst="wedgeEllipse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altLang="zh-CN" dirty="0"/>
              <a:t>E</a:t>
            </a:r>
            <a:r>
              <a:rPr lang="en-US" altLang="zh-CN" dirty="0" err="1"/>
              <a:t>xtra</a:t>
            </a:r>
            <a:r>
              <a:rPr lang="en-US" altLang="zh-CN" dirty="0"/>
              <a:t> part</a:t>
            </a:r>
            <a:r>
              <a:rPr lang="en-MY" altLang="zh-CN" dirty="0"/>
              <a:t>….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56183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DA3FA-D443-4010-9F28-8CD4574A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MY" sz="3600" dirty="0">
                <a:latin typeface="Comic Sans MS" panose="030F0702030302020204" pitchFamily="66" charset="0"/>
              </a:rPr>
              <a:t>REGRESSION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1356-EA1B-4B8E-AA5F-38DB1F31D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4977" y="479541"/>
            <a:ext cx="6115344" cy="6002282"/>
          </a:xfrm>
        </p:spPr>
        <p:txBody>
          <a:bodyPr>
            <a:normAutofit fontScale="92500" lnSpcReduction="10000"/>
          </a:bodyPr>
          <a:lstStyle/>
          <a:p>
            <a:r>
              <a:rPr lang="en-MY" dirty="0"/>
              <a:t>x : the number of confirmed cases</a:t>
            </a:r>
          </a:p>
          <a:p>
            <a:r>
              <a:rPr lang="en-MY" dirty="0"/>
              <a:t>y : the total number of deaths</a:t>
            </a:r>
          </a:p>
          <a:p>
            <a:pPr lvl="0"/>
            <a:r>
              <a:rPr lang="en-MY" dirty="0"/>
              <a:t>H0: the coefficients are equal to zero </a:t>
            </a:r>
          </a:p>
          <a:p>
            <a:r>
              <a:rPr lang="en-MY" i="1" dirty="0"/>
              <a:t>(no relationship between new cases (x) and deaths (y) )</a:t>
            </a:r>
            <a:endParaRPr lang="en-MY" dirty="0"/>
          </a:p>
          <a:p>
            <a:pPr lvl="0"/>
            <a:r>
              <a:rPr lang="en-MY" dirty="0"/>
              <a:t>Ha: the coefficients are not equal to zero </a:t>
            </a:r>
          </a:p>
          <a:p>
            <a:r>
              <a:rPr lang="en-MY" i="1" dirty="0"/>
              <a:t>(there is some relationship between cases (x) and deaths (y) )</a:t>
            </a:r>
            <a:endParaRPr lang="en-MY" dirty="0"/>
          </a:p>
          <a:p>
            <a:r>
              <a:rPr lang="en-MY" dirty="0"/>
              <a:t>From the result:</a:t>
            </a:r>
          </a:p>
          <a:p>
            <a:r>
              <a:rPr lang="en-MY" dirty="0"/>
              <a:t>𝑏₀ = Estimate of the regression intercept = 6.0274 </a:t>
            </a:r>
          </a:p>
          <a:p>
            <a:r>
              <a:rPr lang="en-MY" dirty="0"/>
              <a:t>𝑏₁ = Estimate of the regression slope = 0.3524 </a:t>
            </a:r>
          </a:p>
          <a:p>
            <a:r>
              <a:rPr lang="en-MY" dirty="0"/>
              <a:t>deaths = 6.0274 + 0.3524*100 = 41.2674 (42) cases</a:t>
            </a:r>
          </a:p>
          <a:p>
            <a:r>
              <a:rPr lang="en-MY" dirty="0"/>
              <a:t>RSE             = 6.626</a:t>
            </a:r>
          </a:p>
          <a:p>
            <a:r>
              <a:rPr lang="en-MY" dirty="0"/>
              <a:t>F-statistic   </a:t>
            </a:r>
            <a:r>
              <a:rPr lang="en-US" altLang="zh-CN" dirty="0"/>
              <a:t>= 3.876</a:t>
            </a:r>
            <a:endParaRPr lang="en-MY" dirty="0"/>
          </a:p>
          <a:p>
            <a:r>
              <a:rPr lang="en-MY" dirty="0"/>
              <a:t>R</a:t>
            </a:r>
            <a:r>
              <a:rPr lang="en-MY" baseline="30000" dirty="0"/>
              <a:t>2                        </a:t>
            </a:r>
            <a:r>
              <a:rPr lang="en-MY" dirty="0"/>
              <a:t>= 0.2168 </a:t>
            </a:r>
          </a:p>
          <a:p>
            <a:r>
              <a:rPr lang="en-US" altLang="zh-CN" dirty="0"/>
              <a:t>P-value      = 0.06909</a:t>
            </a:r>
            <a:endParaRPr lang="en-MY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692640-77D7-4CD2-89CB-299481311B5E}"/>
              </a:ext>
            </a:extLst>
          </p:cNvPr>
          <p:cNvSpPr/>
          <p:nvPr/>
        </p:nvSpPr>
        <p:spPr>
          <a:xfrm>
            <a:off x="173620" y="479541"/>
            <a:ext cx="5023413" cy="60022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3FAC14-5C48-4323-A76D-747A1BD13988}"/>
              </a:ext>
            </a:extLst>
          </p:cNvPr>
          <p:cNvPicPr/>
          <p:nvPr/>
        </p:nvPicPr>
        <p:blipFill rotWithShape="1">
          <a:blip r:embed="rId2"/>
          <a:srcRect t="32389"/>
          <a:stretch/>
        </p:blipFill>
        <p:spPr bwMode="auto">
          <a:xfrm>
            <a:off x="310544" y="674469"/>
            <a:ext cx="4749563" cy="36660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87863E06-BA7B-4B28-9C0F-515F524470B3}"/>
              </a:ext>
            </a:extLst>
          </p:cNvPr>
          <p:cNvSpPr/>
          <p:nvPr/>
        </p:nvSpPr>
        <p:spPr>
          <a:xfrm>
            <a:off x="3305103" y="2771965"/>
            <a:ext cx="965955" cy="48052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336233-8899-432E-91D7-0BB28B8A9F19}"/>
              </a:ext>
            </a:extLst>
          </p:cNvPr>
          <p:cNvSpPr/>
          <p:nvPr/>
        </p:nvSpPr>
        <p:spPr>
          <a:xfrm>
            <a:off x="2106592" y="3709687"/>
            <a:ext cx="520861" cy="2141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905F94A-DC66-4473-9327-0B36C435A549}"/>
              </a:ext>
            </a:extLst>
          </p:cNvPr>
          <p:cNvSpPr/>
          <p:nvPr/>
        </p:nvSpPr>
        <p:spPr>
          <a:xfrm>
            <a:off x="1890134" y="3904615"/>
            <a:ext cx="520861" cy="2141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3B2D719-3760-43D0-B53A-F2434BF627FC}"/>
              </a:ext>
            </a:extLst>
          </p:cNvPr>
          <p:cNvSpPr/>
          <p:nvPr/>
        </p:nvSpPr>
        <p:spPr>
          <a:xfrm>
            <a:off x="1217637" y="4074400"/>
            <a:ext cx="520861" cy="2141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2A2333C-D301-4910-B101-2F26D96EAAAB}"/>
              </a:ext>
            </a:extLst>
          </p:cNvPr>
          <p:cNvSpPr/>
          <p:nvPr/>
        </p:nvSpPr>
        <p:spPr>
          <a:xfrm>
            <a:off x="3657795" y="4109012"/>
            <a:ext cx="613263" cy="23149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3D54C13-5E1B-4294-81A1-4A6BC08D7811}"/>
              </a:ext>
            </a:extLst>
          </p:cNvPr>
          <p:cNvSpPr/>
          <p:nvPr/>
        </p:nvSpPr>
        <p:spPr>
          <a:xfrm>
            <a:off x="1229728" y="2810227"/>
            <a:ext cx="697467" cy="4264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5415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632</TotalTime>
  <Words>777</Words>
  <Application>Microsoft Office PowerPoint</Application>
  <PresentationFormat>Widescreen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Algerian</vt:lpstr>
      <vt:lpstr>Bookman Old Style</vt:lpstr>
      <vt:lpstr>Calibri Light</vt:lpstr>
      <vt:lpstr>Comic Sans MS</vt:lpstr>
      <vt:lpstr>Goudy Stout</vt:lpstr>
      <vt:lpstr>Rockwell</vt:lpstr>
      <vt:lpstr>Wingdings</vt:lpstr>
      <vt:lpstr>Atlas</vt:lpstr>
      <vt:lpstr>PowerPoint Presentation</vt:lpstr>
      <vt:lpstr>OBJECTIVES</vt:lpstr>
      <vt:lpstr>METHODOLOGY</vt:lpstr>
      <vt:lpstr>DATA ANALYSIS AND DISCUSSION</vt:lpstr>
      <vt:lpstr>1 SAMPLE TEST</vt:lpstr>
      <vt:lpstr>DISCUSSION</vt:lpstr>
      <vt:lpstr>CORRELATION</vt:lpstr>
      <vt:lpstr>PowerPoint Presentation</vt:lpstr>
      <vt:lpstr>REGRESSION</vt:lpstr>
      <vt:lpstr>DISCUSSION</vt:lpstr>
      <vt:lpstr>GOODNESS OF FIT</vt:lpstr>
      <vt:lpstr>DISCUSSION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ngjinger0129@gmail.com</dc:creator>
  <cp:lastModifiedBy>ngjinger0129@gmail.com</cp:lastModifiedBy>
  <cp:revision>37</cp:revision>
  <dcterms:created xsi:type="dcterms:W3CDTF">2020-06-24T13:44:47Z</dcterms:created>
  <dcterms:modified xsi:type="dcterms:W3CDTF">2020-06-27T09:37:15Z</dcterms:modified>
</cp:coreProperties>
</file>