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76" r:id="rId3"/>
    <p:sldId id="257" r:id="rId4"/>
    <p:sldId id="258" r:id="rId5"/>
    <p:sldId id="259" r:id="rId6"/>
    <p:sldId id="260" r:id="rId7"/>
    <p:sldId id="263" r:id="rId8"/>
    <p:sldId id="261" r:id="rId9"/>
    <p:sldId id="264" r:id="rId10"/>
    <p:sldId id="262"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E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9894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46509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00228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873625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15721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54182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997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7737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351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38038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0915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7680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3649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07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2310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05863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6667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B61BEF0D-F0BB-DE4B-95CE-6DB70DBA9567}" type="datetimeFigureOut">
              <a:rPr lang="en-US" smtClean="0"/>
              <a:pPr/>
              <a:t>10-Apr-20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1411890"/>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CE60A-BD52-4254-831E-70E9982CFB55}"/>
              </a:ext>
            </a:extLst>
          </p:cNvPr>
          <p:cNvSpPr>
            <a:spLocks noGrp="1"/>
          </p:cNvSpPr>
          <p:nvPr>
            <p:ph type="ctrTitle"/>
          </p:nvPr>
        </p:nvSpPr>
        <p:spPr>
          <a:xfrm>
            <a:off x="2040835" y="690215"/>
            <a:ext cx="7898295" cy="2177772"/>
          </a:xfrm>
        </p:spPr>
        <p:txBody>
          <a:bodyPr>
            <a:noAutofit/>
          </a:bodyPr>
          <a:lstStyle/>
          <a:p>
            <a:r>
              <a:rPr lang="en-US" sz="5400" b="1" dirty="0"/>
              <a:t>E</a:t>
            </a:r>
            <a:r>
              <a:rPr lang="en-US" altLang="zh-CN" sz="5400" b="1" dirty="0"/>
              <a:t>nvironmental Issue and Control in UTM</a:t>
            </a:r>
            <a:endParaRPr lang="en-US" sz="5400" b="1" dirty="0"/>
          </a:p>
        </p:txBody>
      </p:sp>
      <p:sp>
        <p:nvSpPr>
          <p:cNvPr id="3" name="Subtitle 2">
            <a:extLst>
              <a:ext uri="{FF2B5EF4-FFF2-40B4-BE49-F238E27FC236}">
                <a16:creationId xmlns:a16="http://schemas.microsoft.com/office/drawing/2014/main" id="{BF512BA1-F005-4E20-80BD-AF9B00AEB017}"/>
              </a:ext>
            </a:extLst>
          </p:cNvPr>
          <p:cNvSpPr>
            <a:spLocks noGrp="1"/>
          </p:cNvSpPr>
          <p:nvPr>
            <p:ph type="subTitle" idx="1"/>
          </p:nvPr>
        </p:nvSpPr>
        <p:spPr>
          <a:xfrm>
            <a:off x="889620" y="2968488"/>
            <a:ext cx="10321719" cy="3326296"/>
          </a:xfrm>
        </p:spPr>
        <p:txBody>
          <a:bodyPr>
            <a:noAutofit/>
          </a:bodyPr>
          <a:lstStyle/>
          <a:p>
            <a:r>
              <a:rPr lang="en-US" sz="2400" b="1" dirty="0">
                <a:solidFill>
                  <a:schemeClr val="accent6">
                    <a:lumMod val="50000"/>
                  </a:schemeClr>
                </a:solidFill>
              </a:rPr>
              <a:t>SECI 2143 SECTION 10 - PROBABILITY &amp; STATISTICAL DATA ANALYSIS</a:t>
            </a:r>
            <a:endParaRPr lang="en-US" sz="2400" dirty="0">
              <a:solidFill>
                <a:schemeClr val="accent6">
                  <a:lumMod val="50000"/>
                </a:schemeClr>
              </a:solidFill>
              <a:latin typeface="Bahnschrift" panose="020B0502040204020203" pitchFamily="34" charset="0"/>
            </a:endParaRPr>
          </a:p>
          <a:p>
            <a:pPr algn="l"/>
            <a:r>
              <a:rPr lang="en-US" sz="2000" dirty="0">
                <a:solidFill>
                  <a:srgbClr val="002060"/>
                </a:solidFill>
                <a:latin typeface="Bahnschrift" panose="020B0502040204020203" pitchFamily="34" charset="0"/>
              </a:rPr>
              <a:t>Group Members’ Name:</a:t>
            </a:r>
          </a:p>
          <a:p>
            <a:pPr algn="l"/>
            <a:r>
              <a:rPr lang="en-US" sz="2000" b="1" dirty="0">
                <a:solidFill>
                  <a:srgbClr val="002060"/>
                </a:solidFill>
                <a:latin typeface="Bahnschrift" panose="020B0502040204020203" pitchFamily="34" charset="0"/>
              </a:rPr>
              <a:t>Chong Li Ling </a:t>
            </a:r>
            <a:r>
              <a:rPr lang="en-US" sz="2000" dirty="0">
                <a:solidFill>
                  <a:srgbClr val="002060"/>
                </a:solidFill>
                <a:latin typeface="Bahnschrift" panose="020B0502040204020203" pitchFamily="34" charset="0"/>
              </a:rPr>
              <a:t>A19EC0037</a:t>
            </a:r>
          </a:p>
          <a:p>
            <a:pPr algn="l"/>
            <a:r>
              <a:rPr lang="en-US" sz="2000" b="1" dirty="0">
                <a:solidFill>
                  <a:srgbClr val="002060"/>
                </a:solidFill>
                <a:latin typeface="Bahnschrift" panose="020B0502040204020203" pitchFamily="34" charset="0"/>
              </a:rPr>
              <a:t>Chong Hong Lei </a:t>
            </a:r>
            <a:r>
              <a:rPr lang="en-US" sz="2000" dirty="0">
                <a:solidFill>
                  <a:srgbClr val="002060"/>
                </a:solidFill>
                <a:latin typeface="Bahnschrift" panose="020B0502040204020203" pitchFamily="34" charset="0"/>
              </a:rPr>
              <a:t>A19EC0035</a:t>
            </a:r>
          </a:p>
          <a:p>
            <a:pPr algn="l"/>
            <a:r>
              <a:rPr lang="en-US" sz="2000" b="1" dirty="0">
                <a:solidFill>
                  <a:srgbClr val="002060"/>
                </a:solidFill>
                <a:latin typeface="Bahnschrift" panose="020B0502040204020203" pitchFamily="34" charset="0"/>
              </a:rPr>
              <a:t>Koh Xin Yi </a:t>
            </a:r>
            <a:r>
              <a:rPr lang="en-US" sz="2000" dirty="0">
                <a:solidFill>
                  <a:srgbClr val="002060"/>
                </a:solidFill>
                <a:latin typeface="Bahnschrift" panose="020B0502040204020203" pitchFamily="34" charset="0"/>
              </a:rPr>
              <a:t>A19EC0064</a:t>
            </a:r>
          </a:p>
          <a:p>
            <a:pPr algn="l"/>
            <a:r>
              <a:rPr lang="en-US" sz="2000" b="1" dirty="0">
                <a:solidFill>
                  <a:srgbClr val="002060"/>
                </a:solidFill>
                <a:latin typeface="Bahnschrift" panose="020B0502040204020203" pitchFamily="34" charset="0"/>
              </a:rPr>
              <a:t>Lee Hui </a:t>
            </a:r>
            <a:r>
              <a:rPr lang="en-US" sz="2000" b="1">
                <a:solidFill>
                  <a:srgbClr val="002060"/>
                </a:solidFill>
                <a:latin typeface="Bahnschrift" panose="020B0502040204020203" pitchFamily="34" charset="0"/>
              </a:rPr>
              <a:t>Zhong </a:t>
            </a:r>
            <a:r>
              <a:rPr lang="en-US" sz="2000">
                <a:solidFill>
                  <a:srgbClr val="002060"/>
                </a:solidFill>
                <a:latin typeface="Bahnschrift" panose="020B0502040204020203" pitchFamily="34" charset="0"/>
              </a:rPr>
              <a:t>A19EC</a:t>
            </a:r>
            <a:r>
              <a:rPr lang="en-US" altLang="zh-CN" sz="2000">
                <a:solidFill>
                  <a:srgbClr val="002060"/>
                </a:solidFill>
                <a:latin typeface="Bahnschrift" panose="020B0502040204020203" pitchFamily="34" charset="0"/>
              </a:rPr>
              <a:t>0067</a:t>
            </a:r>
            <a:endParaRPr lang="en-US" sz="2000" dirty="0">
              <a:solidFill>
                <a:srgbClr val="002060"/>
              </a:solidFill>
              <a:latin typeface="Bahnschrift" panose="020B0502040204020203" pitchFamily="34" charset="0"/>
            </a:endParaRPr>
          </a:p>
        </p:txBody>
      </p:sp>
    </p:spTree>
    <p:extLst>
      <p:ext uri="{BB962C8B-B14F-4D97-AF65-F5344CB8AC3E}">
        <p14:creationId xmlns:p14="http://schemas.microsoft.com/office/powerpoint/2010/main" val="1725533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6F77450-98FB-42A0-92A0-556B2574F770}"/>
              </a:ext>
            </a:extLst>
          </p:cNvPr>
          <p:cNvPicPr>
            <a:picLocks noGrp="1" noChangeAspect="1"/>
          </p:cNvPicPr>
          <p:nvPr>
            <p:ph sz="quarter" idx="13"/>
          </p:nvPr>
        </p:nvPicPr>
        <p:blipFill>
          <a:blip r:embed="rId2"/>
          <a:stretch>
            <a:fillRect/>
          </a:stretch>
        </p:blipFill>
        <p:spPr>
          <a:xfrm>
            <a:off x="1587955" y="190984"/>
            <a:ext cx="8374836" cy="4937607"/>
          </a:xfrm>
        </p:spPr>
      </p:pic>
      <p:sp>
        <p:nvSpPr>
          <p:cNvPr id="6" name="TextBox 5">
            <a:extLst>
              <a:ext uri="{FF2B5EF4-FFF2-40B4-BE49-F238E27FC236}">
                <a16:creationId xmlns:a16="http://schemas.microsoft.com/office/drawing/2014/main" id="{D73F55DF-FF09-49DF-B6CC-9F6A10E91D2C}"/>
              </a:ext>
            </a:extLst>
          </p:cNvPr>
          <p:cNvSpPr txBox="1"/>
          <p:nvPr/>
        </p:nvSpPr>
        <p:spPr>
          <a:xfrm>
            <a:off x="1020418" y="5473005"/>
            <a:ext cx="10721009" cy="1384995"/>
          </a:xfrm>
          <a:prstGeom prst="rect">
            <a:avLst/>
          </a:prstGeom>
          <a:noFill/>
        </p:spPr>
        <p:txBody>
          <a:bodyPr wrap="square" rtlCol="0">
            <a:spAutoFit/>
          </a:bodyPr>
          <a:lstStyle/>
          <a:p>
            <a:r>
              <a:rPr lang="en-US" sz="2400" b="1" dirty="0">
                <a:latin typeface="Adobe Devanagari" panose="02040503050201020203" pitchFamily="18" charset="0"/>
                <a:cs typeface="Adobe Devanagari" panose="02040503050201020203" pitchFamily="18" charset="0"/>
              </a:rPr>
              <a:t>Residential College of respondents: </a:t>
            </a:r>
            <a:r>
              <a:rPr lang="en-US" sz="2400" dirty="0">
                <a:latin typeface="Adobe Devanagari" panose="02040503050201020203" pitchFamily="18" charset="0"/>
                <a:cs typeface="Adobe Devanagari" panose="02040503050201020203" pitchFamily="18" charset="0"/>
              </a:rPr>
              <a:t>KTDI (29) is the residential college which has the greatest number while KRP (3) is the residential college which has the least number.</a:t>
            </a:r>
          </a:p>
          <a:p>
            <a:br>
              <a:rPr lang="en-US" dirty="0"/>
            </a:br>
            <a:endParaRPr lang="en-US" dirty="0"/>
          </a:p>
        </p:txBody>
      </p:sp>
    </p:spTree>
    <p:extLst>
      <p:ext uri="{BB962C8B-B14F-4D97-AF65-F5344CB8AC3E}">
        <p14:creationId xmlns:p14="http://schemas.microsoft.com/office/powerpoint/2010/main" val="156107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93FA5F4-169F-4B54-89A0-8D1E35DEABF5}"/>
              </a:ext>
            </a:extLst>
          </p:cNvPr>
          <p:cNvPicPr>
            <a:picLocks noGrp="1" noChangeAspect="1"/>
          </p:cNvPicPr>
          <p:nvPr>
            <p:ph sz="quarter" idx="13"/>
          </p:nvPr>
        </p:nvPicPr>
        <p:blipFill>
          <a:blip r:embed="rId2"/>
          <a:stretch>
            <a:fillRect/>
          </a:stretch>
        </p:blipFill>
        <p:spPr>
          <a:xfrm>
            <a:off x="2199860" y="126418"/>
            <a:ext cx="7023652" cy="4140981"/>
          </a:xfrm>
        </p:spPr>
      </p:pic>
      <p:sp>
        <p:nvSpPr>
          <p:cNvPr id="6" name="TextBox 5">
            <a:extLst>
              <a:ext uri="{FF2B5EF4-FFF2-40B4-BE49-F238E27FC236}">
                <a16:creationId xmlns:a16="http://schemas.microsoft.com/office/drawing/2014/main" id="{5B9ADFEA-4C59-4552-9726-E8D1F6BB7B83}"/>
              </a:ext>
            </a:extLst>
          </p:cNvPr>
          <p:cNvSpPr txBox="1"/>
          <p:nvPr/>
        </p:nvSpPr>
        <p:spPr>
          <a:xfrm>
            <a:off x="821634" y="4267399"/>
            <a:ext cx="10734261" cy="3108543"/>
          </a:xfrm>
          <a:prstGeom prst="rect">
            <a:avLst/>
          </a:prstGeom>
          <a:noFill/>
        </p:spPr>
        <p:txBody>
          <a:bodyPr wrap="square" rtlCol="0">
            <a:spAutoFit/>
          </a:bodyPr>
          <a:lstStyle/>
          <a:p>
            <a:pPr algn="ctr"/>
            <a:r>
              <a:rPr lang="en-US" sz="2000" b="1" dirty="0">
                <a:latin typeface="Adobe Devanagari" panose="02040503050201020203" pitchFamily="18" charset="0"/>
                <a:cs typeface="Adobe Devanagari" panose="02040503050201020203" pitchFamily="18" charset="0"/>
              </a:rPr>
              <a:t>Level 1-Very Dirty   Level 2-Dirty    Level 3-Moderate </a:t>
            </a:r>
            <a:endParaRPr lang="en-US" sz="2000" dirty="0">
              <a:latin typeface="Adobe Devanagari" panose="02040503050201020203" pitchFamily="18" charset="0"/>
              <a:cs typeface="Adobe Devanagari" panose="02040503050201020203" pitchFamily="18" charset="0"/>
            </a:endParaRPr>
          </a:p>
          <a:p>
            <a:pPr algn="ctr"/>
            <a:r>
              <a:rPr lang="en-US" sz="2000" b="1" dirty="0">
                <a:latin typeface="Adobe Devanagari" panose="02040503050201020203" pitchFamily="18" charset="0"/>
                <a:cs typeface="Adobe Devanagari" panose="02040503050201020203" pitchFamily="18" charset="0"/>
              </a:rPr>
              <a:t>Level 4-Clean    Level 5-Very Clean</a:t>
            </a:r>
            <a:endParaRPr lang="en-US" sz="2000" dirty="0">
              <a:latin typeface="Adobe Devanagari" panose="02040503050201020203" pitchFamily="18" charset="0"/>
              <a:cs typeface="Adobe Devanagari" panose="02040503050201020203" pitchFamily="18" charset="0"/>
            </a:endParaRPr>
          </a:p>
          <a:p>
            <a:r>
              <a:rPr lang="en-US" sz="2000" b="1" dirty="0">
                <a:latin typeface="Adobe Devanagari" panose="02040503050201020203" pitchFamily="18" charset="0"/>
                <a:cs typeface="Adobe Devanagari" panose="02040503050201020203" pitchFamily="18" charset="0"/>
              </a:rPr>
              <a:t>Cleanliness of Residential College: </a:t>
            </a:r>
            <a:r>
              <a:rPr lang="en-US" sz="2000" dirty="0">
                <a:latin typeface="Adobe Devanagari" panose="02040503050201020203" pitchFamily="18" charset="0"/>
                <a:cs typeface="Adobe Devanagari" panose="02040503050201020203" pitchFamily="18" charset="0"/>
              </a:rPr>
              <a:t>Most of the respondents (26) thinks that the cleanliness of their residential colleges are in moderate level which is level 3. Level 1 which is very dirty and 5 which is very clean have the least number of the respondents (2).</a:t>
            </a:r>
          </a:p>
          <a:p>
            <a:r>
              <a:rPr lang="en-US" sz="2000" dirty="0">
                <a:latin typeface="Adobe Devanagari" panose="02040503050201020203" pitchFamily="18" charset="0"/>
                <a:cs typeface="Adobe Devanagari" panose="02040503050201020203" pitchFamily="18" charset="0"/>
              </a:rPr>
              <a:t>Mode: 1 and 5</a:t>
            </a:r>
          </a:p>
          <a:p>
            <a:r>
              <a:rPr lang="en-US" sz="2000" dirty="0">
                <a:latin typeface="Adobe Devanagari" panose="02040503050201020203" pitchFamily="18" charset="0"/>
                <a:cs typeface="Adobe Devanagari" panose="02040503050201020203" pitchFamily="18" charset="0"/>
              </a:rPr>
              <a:t>Mean: 3.07</a:t>
            </a:r>
          </a:p>
          <a:p>
            <a:r>
              <a:rPr lang="en-US" sz="2000" dirty="0">
                <a:latin typeface="Adobe Devanagari" panose="02040503050201020203" pitchFamily="18" charset="0"/>
                <a:cs typeface="Adobe Devanagari" panose="02040503050201020203" pitchFamily="18" charset="0"/>
              </a:rPr>
              <a:t>Median: 3</a:t>
            </a:r>
          </a:p>
          <a:p>
            <a:br>
              <a:rPr lang="en-US" dirty="0"/>
            </a:br>
            <a:endParaRPr lang="en-US" dirty="0"/>
          </a:p>
        </p:txBody>
      </p:sp>
    </p:spTree>
    <p:extLst>
      <p:ext uri="{BB962C8B-B14F-4D97-AF65-F5344CB8AC3E}">
        <p14:creationId xmlns:p14="http://schemas.microsoft.com/office/powerpoint/2010/main" val="2213199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C1F3C4C-0080-462A-9152-322CA4B90EF6}"/>
              </a:ext>
            </a:extLst>
          </p:cNvPr>
          <p:cNvPicPr>
            <a:picLocks noGrp="1" noChangeAspect="1"/>
          </p:cNvPicPr>
          <p:nvPr>
            <p:ph sz="quarter" idx="13"/>
          </p:nvPr>
        </p:nvPicPr>
        <p:blipFill>
          <a:blip r:embed="rId2"/>
          <a:stretch>
            <a:fillRect/>
          </a:stretch>
        </p:blipFill>
        <p:spPr>
          <a:xfrm>
            <a:off x="2722443" y="0"/>
            <a:ext cx="6747111" cy="3977938"/>
          </a:xfrm>
        </p:spPr>
      </p:pic>
      <p:sp>
        <p:nvSpPr>
          <p:cNvPr id="6" name="TextBox 5">
            <a:extLst>
              <a:ext uri="{FF2B5EF4-FFF2-40B4-BE49-F238E27FC236}">
                <a16:creationId xmlns:a16="http://schemas.microsoft.com/office/drawing/2014/main" id="{A44646AB-C51F-42C2-ABCF-D79829E84F58}"/>
              </a:ext>
            </a:extLst>
          </p:cNvPr>
          <p:cNvSpPr txBox="1"/>
          <p:nvPr/>
        </p:nvSpPr>
        <p:spPr>
          <a:xfrm>
            <a:off x="1272208" y="4187686"/>
            <a:ext cx="9647583" cy="3108543"/>
          </a:xfrm>
          <a:prstGeom prst="rect">
            <a:avLst/>
          </a:prstGeom>
          <a:noFill/>
        </p:spPr>
        <p:txBody>
          <a:bodyPr wrap="square" rtlCol="0">
            <a:spAutoFit/>
          </a:bodyPr>
          <a:lstStyle/>
          <a:p>
            <a:pPr algn="ctr"/>
            <a:r>
              <a:rPr lang="en-US" sz="2000" b="1" dirty="0">
                <a:latin typeface="Adobe Devanagari" panose="02040503050201020203" pitchFamily="18" charset="0"/>
                <a:cs typeface="Adobe Devanagari" panose="02040503050201020203" pitchFamily="18" charset="0"/>
              </a:rPr>
              <a:t>Level 1-Not Very Serious        Level 2-Moderate</a:t>
            </a:r>
            <a:endParaRPr lang="en-US" sz="2000" dirty="0">
              <a:latin typeface="Adobe Devanagari" panose="02040503050201020203" pitchFamily="18" charset="0"/>
              <a:cs typeface="Adobe Devanagari" panose="02040503050201020203" pitchFamily="18" charset="0"/>
            </a:endParaRPr>
          </a:p>
          <a:p>
            <a:pPr algn="ctr"/>
            <a:r>
              <a:rPr lang="en-US" sz="2000" b="1" dirty="0">
                <a:latin typeface="Adobe Devanagari" panose="02040503050201020203" pitchFamily="18" charset="0"/>
                <a:cs typeface="Adobe Devanagari" panose="02040503050201020203" pitchFamily="18" charset="0"/>
              </a:rPr>
              <a:t>Level 3-Serious    Level 4-Very Serious</a:t>
            </a:r>
            <a:endParaRPr lang="en-US" sz="2000" dirty="0">
              <a:latin typeface="Adobe Devanagari" panose="02040503050201020203" pitchFamily="18" charset="0"/>
              <a:cs typeface="Adobe Devanagari" panose="02040503050201020203" pitchFamily="18" charset="0"/>
            </a:endParaRPr>
          </a:p>
          <a:p>
            <a:r>
              <a:rPr lang="en-US" sz="2000" b="1" dirty="0">
                <a:latin typeface="Adobe Devanagari" panose="02040503050201020203" pitchFamily="18" charset="0"/>
                <a:cs typeface="Adobe Devanagari" panose="02040503050201020203" pitchFamily="18" charset="0"/>
              </a:rPr>
              <a:t>Seriousness of Environmental Issues in UTM: </a:t>
            </a:r>
            <a:r>
              <a:rPr lang="en-US" sz="2000" dirty="0">
                <a:latin typeface="Adobe Devanagari" panose="02040503050201020203" pitchFamily="18" charset="0"/>
                <a:cs typeface="Adobe Devanagari" panose="02040503050201020203" pitchFamily="18" charset="0"/>
              </a:rPr>
              <a:t>Majority of the respondents (33) thinks that the environmental issues in UTM are in serious level which is level 3. Minority of the respondents (1) thinks that the environmental issues in UTM are not very serious which is level 1.  </a:t>
            </a:r>
          </a:p>
          <a:p>
            <a:r>
              <a:rPr lang="en-US" sz="2000" dirty="0">
                <a:latin typeface="Adobe Devanagari" panose="02040503050201020203" pitchFamily="18" charset="0"/>
                <a:cs typeface="Adobe Devanagari" panose="02040503050201020203" pitchFamily="18" charset="0"/>
              </a:rPr>
              <a:t>Mode: 3</a:t>
            </a:r>
          </a:p>
          <a:p>
            <a:r>
              <a:rPr lang="en-US" sz="2000" dirty="0">
                <a:latin typeface="Adobe Devanagari" panose="02040503050201020203" pitchFamily="18" charset="0"/>
                <a:cs typeface="Adobe Devanagari" panose="02040503050201020203" pitchFamily="18" charset="0"/>
              </a:rPr>
              <a:t>Mean: 2.93</a:t>
            </a:r>
          </a:p>
          <a:p>
            <a:r>
              <a:rPr lang="en-US" sz="2000" dirty="0">
                <a:latin typeface="Adobe Devanagari" panose="02040503050201020203" pitchFamily="18" charset="0"/>
                <a:cs typeface="Adobe Devanagari" panose="02040503050201020203" pitchFamily="18" charset="0"/>
              </a:rPr>
              <a:t>Median: 3</a:t>
            </a:r>
          </a:p>
          <a:p>
            <a:br>
              <a:rPr lang="en-US" dirty="0"/>
            </a:br>
            <a:endParaRPr lang="en-US" dirty="0"/>
          </a:p>
        </p:txBody>
      </p:sp>
    </p:spTree>
    <p:extLst>
      <p:ext uri="{BB962C8B-B14F-4D97-AF65-F5344CB8AC3E}">
        <p14:creationId xmlns:p14="http://schemas.microsoft.com/office/powerpoint/2010/main" val="3921022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34080D2-C180-40C1-8B0F-07CFE3B47335}"/>
              </a:ext>
            </a:extLst>
          </p:cNvPr>
          <p:cNvPicPr>
            <a:picLocks noGrp="1" noChangeAspect="1"/>
          </p:cNvPicPr>
          <p:nvPr>
            <p:ph sz="quarter" idx="13"/>
          </p:nvPr>
        </p:nvPicPr>
        <p:blipFill>
          <a:blip r:embed="rId2"/>
          <a:stretch>
            <a:fillRect/>
          </a:stretch>
        </p:blipFill>
        <p:spPr>
          <a:xfrm>
            <a:off x="2929415" y="291546"/>
            <a:ext cx="6237119" cy="4916557"/>
          </a:xfrm>
        </p:spPr>
      </p:pic>
      <p:sp>
        <p:nvSpPr>
          <p:cNvPr id="6" name="TextBox 5">
            <a:extLst>
              <a:ext uri="{FF2B5EF4-FFF2-40B4-BE49-F238E27FC236}">
                <a16:creationId xmlns:a16="http://schemas.microsoft.com/office/drawing/2014/main" id="{F4E110E2-166A-4D1A-BA3D-72028181ECB9}"/>
              </a:ext>
            </a:extLst>
          </p:cNvPr>
          <p:cNvSpPr txBox="1"/>
          <p:nvPr/>
        </p:nvSpPr>
        <p:spPr>
          <a:xfrm>
            <a:off x="1967948" y="5605669"/>
            <a:ext cx="8256103" cy="830997"/>
          </a:xfrm>
          <a:prstGeom prst="rect">
            <a:avLst/>
          </a:prstGeom>
          <a:noFill/>
        </p:spPr>
        <p:txBody>
          <a:bodyPr wrap="square" rtlCol="0">
            <a:spAutoFit/>
          </a:bodyPr>
          <a:lstStyle/>
          <a:p>
            <a:r>
              <a:rPr lang="en-US" sz="2400" dirty="0">
                <a:latin typeface="Adobe Devanagari" panose="02040503050201020203" pitchFamily="18" charset="0"/>
                <a:cs typeface="Adobe Devanagari" panose="02040503050201020203" pitchFamily="18" charset="0"/>
              </a:rPr>
              <a:t>From the scatterplot above, the cleanliness of residential college has a relationship between the seriousness of environmental issues in UTM. </a:t>
            </a:r>
          </a:p>
        </p:txBody>
      </p:sp>
    </p:spTree>
    <p:extLst>
      <p:ext uri="{BB962C8B-B14F-4D97-AF65-F5344CB8AC3E}">
        <p14:creationId xmlns:p14="http://schemas.microsoft.com/office/powerpoint/2010/main" val="2032898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9A185686-653C-417B-8E79-6F6BF0FC41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9534" y="594719"/>
            <a:ext cx="5872465" cy="39243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F2E64C9-B960-456A-B6F2-438966A8C6C0}"/>
              </a:ext>
            </a:extLst>
          </p:cNvPr>
          <p:cNvSpPr txBox="1"/>
          <p:nvPr/>
        </p:nvSpPr>
        <p:spPr>
          <a:xfrm>
            <a:off x="1008919" y="4519019"/>
            <a:ext cx="9727095" cy="2862322"/>
          </a:xfrm>
          <a:prstGeom prst="rect">
            <a:avLst/>
          </a:prstGeom>
          <a:noFill/>
        </p:spPr>
        <p:txBody>
          <a:bodyPr wrap="square" rtlCol="0">
            <a:spAutoFit/>
          </a:bodyPr>
          <a:lstStyle/>
          <a:p>
            <a:r>
              <a:rPr lang="en-US" sz="2000" b="1" dirty="0">
                <a:latin typeface="Adobe Devanagari" panose="02040503050201020203" pitchFamily="18" charset="0"/>
                <a:cs typeface="Adobe Devanagari" panose="02040503050201020203" pitchFamily="18" charset="0"/>
              </a:rPr>
              <a:t>Number of Bins in Residential College: </a:t>
            </a:r>
            <a:r>
              <a:rPr lang="en-US" sz="2000" dirty="0">
                <a:latin typeface="Adobe Devanagari" panose="02040503050201020203" pitchFamily="18" charset="0"/>
                <a:cs typeface="Adobe Devanagari" panose="02040503050201020203" pitchFamily="18" charset="0"/>
              </a:rPr>
              <a:t>There are 6 bins prepared in most of the residential blocks as it has the greatest number of respondents (16). There are some outliers above the upper limit which is 10 such as 15, 20, 24, 25, 29, 30 and 50 bins because they filled in the number of bins prepared for their whole residential college.    </a:t>
            </a:r>
          </a:p>
          <a:p>
            <a:r>
              <a:rPr lang="en-US" sz="2000" dirty="0">
                <a:latin typeface="Adobe Devanagari" panose="02040503050201020203" pitchFamily="18" charset="0"/>
                <a:cs typeface="Adobe Devanagari" panose="02040503050201020203" pitchFamily="18" charset="0"/>
              </a:rPr>
              <a:t>Mode: 6</a:t>
            </a:r>
          </a:p>
          <a:p>
            <a:r>
              <a:rPr lang="en-US" sz="2000" dirty="0">
                <a:latin typeface="Adobe Devanagari" panose="02040503050201020203" pitchFamily="18" charset="0"/>
                <a:cs typeface="Adobe Devanagari" panose="02040503050201020203" pitchFamily="18" charset="0"/>
              </a:rPr>
              <a:t>Mean: 6.82</a:t>
            </a:r>
          </a:p>
          <a:p>
            <a:r>
              <a:rPr lang="en-US" sz="2000" dirty="0">
                <a:latin typeface="Adobe Devanagari" panose="02040503050201020203" pitchFamily="18" charset="0"/>
                <a:cs typeface="Adobe Devanagari" panose="02040503050201020203" pitchFamily="18" charset="0"/>
              </a:rPr>
              <a:t>Median: 5</a:t>
            </a:r>
          </a:p>
          <a:p>
            <a:br>
              <a:rPr lang="en-US" sz="2000" dirty="0">
                <a:latin typeface="Adobe Devanagari" panose="02040503050201020203" pitchFamily="18" charset="0"/>
                <a:cs typeface="Adobe Devanagari" panose="02040503050201020203" pitchFamily="18" charset="0"/>
              </a:rPr>
            </a:br>
            <a:endParaRPr lang="en-US" sz="2000" dirty="0">
              <a:latin typeface="Adobe Devanagari" panose="02040503050201020203" pitchFamily="18" charset="0"/>
              <a:cs typeface="Adobe Devanagari" panose="02040503050201020203" pitchFamily="18" charset="0"/>
            </a:endParaRPr>
          </a:p>
        </p:txBody>
      </p:sp>
      <p:pic>
        <p:nvPicPr>
          <p:cNvPr id="3" name="Picture 2">
            <a:extLst>
              <a:ext uri="{FF2B5EF4-FFF2-40B4-BE49-F238E27FC236}">
                <a16:creationId xmlns:a16="http://schemas.microsoft.com/office/drawing/2014/main" id="{39797C1D-0F8D-4E9F-9561-7D6FEF3F176D}"/>
              </a:ext>
            </a:extLst>
          </p:cNvPr>
          <p:cNvPicPr>
            <a:picLocks noChangeAspect="1"/>
          </p:cNvPicPr>
          <p:nvPr/>
        </p:nvPicPr>
        <p:blipFill>
          <a:blip r:embed="rId3"/>
          <a:stretch>
            <a:fillRect/>
          </a:stretch>
        </p:blipFill>
        <p:spPr>
          <a:xfrm>
            <a:off x="23300" y="668421"/>
            <a:ext cx="6296234" cy="3850598"/>
          </a:xfrm>
          <a:prstGeom prst="rect">
            <a:avLst/>
          </a:prstGeom>
        </p:spPr>
      </p:pic>
    </p:spTree>
    <p:extLst>
      <p:ext uri="{BB962C8B-B14F-4D97-AF65-F5344CB8AC3E}">
        <p14:creationId xmlns:p14="http://schemas.microsoft.com/office/powerpoint/2010/main" val="738054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561DD676-3D5B-4F00-ACF7-C68F27C01475}"/>
              </a:ext>
            </a:extLst>
          </p:cNvPr>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616969" y="0"/>
            <a:ext cx="6458868" cy="44262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F52E8E0-71C3-44B3-A2CA-5FEFF23D4529}"/>
              </a:ext>
            </a:extLst>
          </p:cNvPr>
          <p:cNvSpPr txBox="1"/>
          <p:nvPr/>
        </p:nvSpPr>
        <p:spPr>
          <a:xfrm>
            <a:off x="1033670" y="4540407"/>
            <a:ext cx="10376452" cy="2862322"/>
          </a:xfrm>
          <a:prstGeom prst="rect">
            <a:avLst/>
          </a:prstGeom>
          <a:noFill/>
        </p:spPr>
        <p:txBody>
          <a:bodyPr wrap="square" rtlCol="0">
            <a:spAutoFit/>
          </a:bodyPr>
          <a:lstStyle/>
          <a:p>
            <a:r>
              <a:rPr lang="en-US" sz="2000" b="1" dirty="0">
                <a:latin typeface="Adobe Devanagari" panose="02040503050201020203" pitchFamily="18" charset="0"/>
                <a:cs typeface="Adobe Devanagari" panose="02040503050201020203" pitchFamily="18" charset="0"/>
              </a:rPr>
              <a:t>Frequency for Cleaner Cleans the Bins in Residential College: </a:t>
            </a:r>
            <a:r>
              <a:rPr lang="en-US" sz="2000" dirty="0">
                <a:latin typeface="Adobe Devanagari" panose="02040503050201020203" pitchFamily="18" charset="0"/>
                <a:cs typeface="Adobe Devanagari" panose="02040503050201020203" pitchFamily="18" charset="0"/>
              </a:rPr>
              <a:t>In a week, most of the cleaners come to the residential college to clean the bins for 1 or 3 days as they have the greatest number of the respondents (17). There are more respondents (7) feel satisfied about the cleaner cleans the bins for every day than the respondents (4) feel disappointed about the cleaner does not come to clean the bins in a week.  </a:t>
            </a:r>
          </a:p>
          <a:p>
            <a:r>
              <a:rPr lang="en-US" sz="2000" dirty="0">
                <a:latin typeface="Adobe Devanagari" panose="02040503050201020203" pitchFamily="18" charset="0"/>
                <a:cs typeface="Adobe Devanagari" panose="02040503050201020203" pitchFamily="18" charset="0"/>
              </a:rPr>
              <a:t>Mode: 1 and 3</a:t>
            </a:r>
          </a:p>
          <a:p>
            <a:r>
              <a:rPr lang="en-US" sz="2000" dirty="0">
                <a:latin typeface="Adobe Devanagari" panose="02040503050201020203" pitchFamily="18" charset="0"/>
                <a:cs typeface="Adobe Devanagari" panose="02040503050201020203" pitchFamily="18" charset="0"/>
              </a:rPr>
              <a:t>Mean: 2.60</a:t>
            </a:r>
          </a:p>
          <a:p>
            <a:r>
              <a:rPr lang="en-US" sz="2000" dirty="0">
                <a:latin typeface="Adobe Devanagari" panose="02040503050201020203" pitchFamily="18" charset="0"/>
                <a:cs typeface="Adobe Devanagari" panose="02040503050201020203" pitchFamily="18" charset="0"/>
              </a:rPr>
              <a:t>Median: 3</a:t>
            </a:r>
          </a:p>
          <a:p>
            <a:br>
              <a:rPr lang="en-US" sz="2000" dirty="0">
                <a:latin typeface="Adobe Devanagari" panose="02040503050201020203" pitchFamily="18" charset="0"/>
                <a:cs typeface="Adobe Devanagari" panose="02040503050201020203" pitchFamily="18" charset="0"/>
              </a:rPr>
            </a:br>
            <a:endParaRPr lang="en-US" sz="200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3608408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C2F95958-51B6-4666-AF10-2A5DBB290600}"/>
              </a:ext>
            </a:extLst>
          </p:cNvPr>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285489" y="115956"/>
            <a:ext cx="6593467" cy="451814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3C3D984-951A-418D-A5A8-B7E73B037E2F}"/>
              </a:ext>
            </a:extLst>
          </p:cNvPr>
          <p:cNvSpPr txBox="1"/>
          <p:nvPr/>
        </p:nvSpPr>
        <p:spPr>
          <a:xfrm>
            <a:off x="622852" y="4797286"/>
            <a:ext cx="11158330" cy="2492990"/>
          </a:xfrm>
          <a:prstGeom prst="rect">
            <a:avLst/>
          </a:prstGeom>
          <a:noFill/>
        </p:spPr>
        <p:txBody>
          <a:bodyPr wrap="square" rtlCol="0">
            <a:spAutoFit/>
          </a:bodyPr>
          <a:lstStyle/>
          <a:p>
            <a:r>
              <a:rPr lang="en-US" sz="2000" b="1" dirty="0">
                <a:latin typeface="Adobe Devanagari" panose="02040503050201020203" pitchFamily="18" charset="0"/>
                <a:cs typeface="Adobe Devanagari" panose="02040503050201020203" pitchFamily="18" charset="0"/>
              </a:rPr>
              <a:t>Number of Articles or News in UTM: </a:t>
            </a:r>
            <a:r>
              <a:rPr lang="en-US" sz="2000" dirty="0">
                <a:latin typeface="Adobe Devanagari" panose="02040503050201020203" pitchFamily="18" charset="0"/>
                <a:cs typeface="Adobe Devanagari" panose="02040503050201020203" pitchFamily="18" charset="0"/>
              </a:rPr>
              <a:t>Majority of the </a:t>
            </a:r>
            <a:r>
              <a:rPr lang="en-US" sz="2000">
                <a:latin typeface="Adobe Devanagari" panose="02040503050201020203" pitchFamily="18" charset="0"/>
                <a:cs typeface="Adobe Devanagari" panose="02040503050201020203" pitchFamily="18" charset="0"/>
              </a:rPr>
              <a:t>respondents (34) </a:t>
            </a:r>
            <a:r>
              <a:rPr lang="en-US" sz="2000" dirty="0">
                <a:latin typeface="Adobe Devanagari" panose="02040503050201020203" pitchFamily="18" charset="0"/>
                <a:cs typeface="Adobe Devanagari" panose="02040503050201020203" pitchFamily="18" charset="0"/>
              </a:rPr>
              <a:t>does not see any articles or news in UTM even though there are some respondents who are third year or fourth year students. Therefore, the awareness of UTM students about the environmental issues are less to be raised and cause the environmental issues happened. </a:t>
            </a:r>
          </a:p>
          <a:p>
            <a:r>
              <a:rPr lang="en-US" sz="2000" dirty="0">
                <a:latin typeface="Adobe Devanagari" panose="02040503050201020203" pitchFamily="18" charset="0"/>
                <a:cs typeface="Adobe Devanagari" panose="02040503050201020203" pitchFamily="18" charset="0"/>
              </a:rPr>
              <a:t>Mode: 0</a:t>
            </a:r>
          </a:p>
          <a:p>
            <a:r>
              <a:rPr lang="en-US" sz="2000" dirty="0">
                <a:latin typeface="Adobe Devanagari" panose="02040503050201020203" pitchFamily="18" charset="0"/>
                <a:cs typeface="Adobe Devanagari" panose="02040503050201020203" pitchFamily="18" charset="0"/>
              </a:rPr>
              <a:t>Mean: 1.39</a:t>
            </a:r>
          </a:p>
          <a:p>
            <a:r>
              <a:rPr lang="en-US" sz="2000" dirty="0">
                <a:latin typeface="Adobe Devanagari" panose="02040503050201020203" pitchFamily="18" charset="0"/>
                <a:cs typeface="Adobe Devanagari" panose="02040503050201020203" pitchFamily="18" charset="0"/>
              </a:rPr>
              <a:t>Median: 1</a:t>
            </a:r>
          </a:p>
          <a:p>
            <a:br>
              <a:rPr lang="en-US" dirty="0"/>
            </a:br>
            <a:endParaRPr lang="en-US" dirty="0"/>
          </a:p>
        </p:txBody>
      </p:sp>
    </p:spTree>
    <p:extLst>
      <p:ext uri="{BB962C8B-B14F-4D97-AF65-F5344CB8AC3E}">
        <p14:creationId xmlns:p14="http://schemas.microsoft.com/office/powerpoint/2010/main" val="1169029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966349C9-685E-4FE7-8110-EFF8F5368E13}"/>
              </a:ext>
            </a:extLst>
          </p:cNvPr>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978943" y="71025"/>
            <a:ext cx="6327894" cy="456392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CD326EE-3110-4A64-A26F-36B0465A2F87}"/>
              </a:ext>
            </a:extLst>
          </p:cNvPr>
          <p:cNvSpPr txBox="1"/>
          <p:nvPr/>
        </p:nvSpPr>
        <p:spPr>
          <a:xfrm>
            <a:off x="848138" y="4678019"/>
            <a:ext cx="10575235" cy="2800767"/>
          </a:xfrm>
          <a:prstGeom prst="rect">
            <a:avLst/>
          </a:prstGeom>
          <a:noFill/>
        </p:spPr>
        <p:txBody>
          <a:bodyPr wrap="square" rtlCol="0">
            <a:spAutoFit/>
          </a:bodyPr>
          <a:lstStyle/>
          <a:p>
            <a:r>
              <a:rPr lang="en-US" sz="2000" b="1" dirty="0">
                <a:latin typeface="Adobe Devanagari" panose="02040503050201020203" pitchFamily="18" charset="0"/>
                <a:cs typeface="Adobe Devanagari" panose="02040503050201020203" pitchFamily="18" charset="0"/>
              </a:rPr>
              <a:t>Rating of Environmental Pollution affect Personal Health and Safety: </a:t>
            </a:r>
            <a:r>
              <a:rPr lang="en-US" sz="2000" dirty="0">
                <a:latin typeface="Adobe Devanagari" panose="02040503050201020203" pitchFamily="18" charset="0"/>
                <a:cs typeface="Adobe Devanagari" panose="02040503050201020203" pitchFamily="18" charset="0"/>
              </a:rPr>
              <a:t>Scale 8 has the greatest number of the respondents (15) which is said that the environmental pollution in UTM affects them a lot when they stay in their residential college and study in their faculty. This result also agree that the environmental issues are happened seriously in UTM.</a:t>
            </a:r>
          </a:p>
          <a:p>
            <a:r>
              <a:rPr lang="en-US" sz="2000" dirty="0">
                <a:latin typeface="Adobe Devanagari" panose="02040503050201020203" pitchFamily="18" charset="0"/>
                <a:cs typeface="Adobe Devanagari" panose="02040503050201020203" pitchFamily="18" charset="0"/>
              </a:rPr>
              <a:t>Mode: 8</a:t>
            </a:r>
          </a:p>
          <a:p>
            <a:r>
              <a:rPr lang="en-US" sz="2000" dirty="0">
                <a:latin typeface="Adobe Devanagari" panose="02040503050201020203" pitchFamily="18" charset="0"/>
                <a:cs typeface="Adobe Devanagari" panose="02040503050201020203" pitchFamily="18" charset="0"/>
              </a:rPr>
              <a:t>Mean: 5.94</a:t>
            </a:r>
          </a:p>
          <a:p>
            <a:r>
              <a:rPr lang="en-US" sz="2000" dirty="0">
                <a:latin typeface="Adobe Devanagari" panose="02040503050201020203" pitchFamily="18" charset="0"/>
                <a:cs typeface="Adobe Devanagari" panose="02040503050201020203" pitchFamily="18" charset="0"/>
              </a:rPr>
              <a:t>Median: 6</a:t>
            </a:r>
          </a:p>
          <a:p>
            <a:br>
              <a:rPr lang="en-US" dirty="0"/>
            </a:br>
            <a:endParaRPr lang="en-US" dirty="0"/>
          </a:p>
        </p:txBody>
      </p:sp>
      <p:sp>
        <p:nvSpPr>
          <p:cNvPr id="5" name="TextBox 4">
            <a:extLst>
              <a:ext uri="{FF2B5EF4-FFF2-40B4-BE49-F238E27FC236}">
                <a16:creationId xmlns:a16="http://schemas.microsoft.com/office/drawing/2014/main" id="{5362E6D0-2A19-493F-8B45-545A783AF41A}"/>
              </a:ext>
            </a:extLst>
          </p:cNvPr>
          <p:cNvSpPr txBox="1"/>
          <p:nvPr/>
        </p:nvSpPr>
        <p:spPr>
          <a:xfrm>
            <a:off x="7977808" y="2352987"/>
            <a:ext cx="3710609" cy="954107"/>
          </a:xfrm>
          <a:prstGeom prst="rect">
            <a:avLst/>
          </a:prstGeom>
          <a:noFill/>
        </p:spPr>
        <p:txBody>
          <a:bodyPr wrap="square" rtlCol="0">
            <a:spAutoFit/>
          </a:bodyPr>
          <a:lstStyle/>
          <a:p>
            <a:r>
              <a:rPr lang="en-US" sz="2000" b="1" dirty="0">
                <a:latin typeface="Adobe Devanagari" panose="02040503050201020203" pitchFamily="18" charset="0"/>
                <a:cs typeface="Adobe Devanagari" panose="02040503050201020203" pitchFamily="18" charset="0"/>
              </a:rPr>
              <a:t>Scale 1-Least     Scale 10-Most</a:t>
            </a:r>
            <a:endParaRPr lang="en-US" sz="2000" dirty="0">
              <a:latin typeface="Adobe Devanagari" panose="02040503050201020203" pitchFamily="18" charset="0"/>
              <a:cs typeface="Adobe Devanagari" panose="02040503050201020203" pitchFamily="18" charset="0"/>
            </a:endParaRPr>
          </a:p>
          <a:p>
            <a:br>
              <a:rPr lang="en-US" dirty="0"/>
            </a:br>
            <a:endParaRPr lang="en-US" dirty="0"/>
          </a:p>
        </p:txBody>
      </p:sp>
    </p:spTree>
    <p:extLst>
      <p:ext uri="{BB962C8B-B14F-4D97-AF65-F5344CB8AC3E}">
        <p14:creationId xmlns:p14="http://schemas.microsoft.com/office/powerpoint/2010/main" val="1178700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a:extLst>
              <a:ext uri="{FF2B5EF4-FFF2-40B4-BE49-F238E27FC236}">
                <a16:creationId xmlns:a16="http://schemas.microsoft.com/office/drawing/2014/main" id="{7E0F89F4-481E-48A7-9330-39CD2833BFFA}"/>
              </a:ext>
            </a:extLst>
          </p:cNvPr>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45606" y="548102"/>
            <a:ext cx="6855885" cy="469975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1072866-85BD-4A80-8E23-2751A62763C4}"/>
              </a:ext>
            </a:extLst>
          </p:cNvPr>
          <p:cNvSpPr txBox="1"/>
          <p:nvPr/>
        </p:nvSpPr>
        <p:spPr>
          <a:xfrm>
            <a:off x="118070" y="5406887"/>
            <a:ext cx="6917635" cy="1261884"/>
          </a:xfrm>
          <a:prstGeom prst="rect">
            <a:avLst/>
          </a:prstGeom>
          <a:noFill/>
        </p:spPr>
        <p:txBody>
          <a:bodyPr wrap="square" rtlCol="0">
            <a:spAutoFit/>
          </a:bodyPr>
          <a:lstStyle/>
          <a:p>
            <a:pPr algn="ctr"/>
            <a:r>
              <a:rPr lang="en-US" sz="2000" b="1" dirty="0">
                <a:latin typeface="Adobe Devanagari" panose="02040503050201020203" pitchFamily="18" charset="0"/>
                <a:cs typeface="Adobe Devanagari" panose="02040503050201020203" pitchFamily="18" charset="0"/>
              </a:rPr>
              <a:t>Scale 1-Strongly Disagree  Scale 2-Disagree   Scale 3-Moderate</a:t>
            </a:r>
            <a:endParaRPr lang="en-US" sz="2000" dirty="0">
              <a:latin typeface="Adobe Devanagari" panose="02040503050201020203" pitchFamily="18" charset="0"/>
              <a:cs typeface="Adobe Devanagari" panose="02040503050201020203" pitchFamily="18" charset="0"/>
            </a:endParaRPr>
          </a:p>
          <a:p>
            <a:pPr algn="ctr"/>
            <a:r>
              <a:rPr lang="en-US" sz="2000" b="1" dirty="0">
                <a:latin typeface="Adobe Devanagari" panose="02040503050201020203" pitchFamily="18" charset="0"/>
                <a:cs typeface="Adobe Devanagari" panose="02040503050201020203" pitchFamily="18" charset="0"/>
              </a:rPr>
              <a:t>Scale 4-Agree  Scale 5-Strongly Agree</a:t>
            </a:r>
            <a:endParaRPr lang="en-US" sz="2000" dirty="0">
              <a:latin typeface="Adobe Devanagari" panose="02040503050201020203" pitchFamily="18" charset="0"/>
              <a:cs typeface="Adobe Devanagari" panose="02040503050201020203" pitchFamily="18" charset="0"/>
            </a:endParaRPr>
          </a:p>
          <a:p>
            <a:br>
              <a:rPr lang="en-US" dirty="0"/>
            </a:br>
            <a:endParaRPr lang="en-US" dirty="0"/>
          </a:p>
        </p:txBody>
      </p:sp>
      <p:sp>
        <p:nvSpPr>
          <p:cNvPr id="6" name="TextBox 5">
            <a:extLst>
              <a:ext uri="{FF2B5EF4-FFF2-40B4-BE49-F238E27FC236}">
                <a16:creationId xmlns:a16="http://schemas.microsoft.com/office/drawing/2014/main" id="{51905A9F-4DF7-4030-82D6-6EB3A698B916}"/>
              </a:ext>
            </a:extLst>
          </p:cNvPr>
          <p:cNvSpPr txBox="1"/>
          <p:nvPr/>
        </p:nvSpPr>
        <p:spPr>
          <a:xfrm>
            <a:off x="7169426" y="746885"/>
            <a:ext cx="4776968" cy="5632311"/>
          </a:xfrm>
          <a:prstGeom prst="rect">
            <a:avLst/>
          </a:prstGeom>
          <a:noFill/>
        </p:spPr>
        <p:txBody>
          <a:bodyPr wrap="square" rtlCol="0">
            <a:spAutoFit/>
          </a:bodyPr>
          <a:lstStyle/>
          <a:p>
            <a:pPr algn="just"/>
            <a:r>
              <a:rPr lang="en-US" sz="2000" b="1" dirty="0">
                <a:latin typeface="Adobe Devanagari" panose="02040503050201020203" pitchFamily="18" charset="0"/>
                <a:cs typeface="Adobe Devanagari" panose="02040503050201020203" pitchFamily="18" charset="0"/>
              </a:rPr>
              <a:t>Agreement of Zero Waste carried out in UTM: Most </a:t>
            </a:r>
            <a:r>
              <a:rPr lang="en-US" sz="2000" dirty="0">
                <a:latin typeface="Adobe Devanagari" panose="02040503050201020203" pitchFamily="18" charset="0"/>
                <a:cs typeface="Adobe Devanagari" panose="02040503050201020203" pitchFamily="18" charset="0"/>
              </a:rPr>
              <a:t>of the respondents (22) are also strongly agree that UTM continues to carry out this campaign to keep the environment clean. Some respondents are disagree that Zero Waste is carried out in UTM because they think that Zero Waste is troublesome. The number of bins in their faculty are reduced and causing many rubbish scattered on the floor. They are also required to bring back their own rubbish but the bins in residential college are always full although the number of bins are said to be enough for their residential college.  </a:t>
            </a:r>
          </a:p>
          <a:p>
            <a:pPr algn="just"/>
            <a:r>
              <a:rPr lang="en-US" sz="2000" dirty="0">
                <a:latin typeface="Adobe Devanagari" panose="02040503050201020203" pitchFamily="18" charset="0"/>
                <a:cs typeface="Adobe Devanagari" panose="02040503050201020203" pitchFamily="18" charset="0"/>
              </a:rPr>
              <a:t>Mode: 5</a:t>
            </a:r>
          </a:p>
          <a:p>
            <a:pPr algn="just"/>
            <a:r>
              <a:rPr lang="en-US" sz="2000" dirty="0">
                <a:latin typeface="Adobe Devanagari" panose="02040503050201020203" pitchFamily="18" charset="0"/>
                <a:cs typeface="Adobe Devanagari" panose="02040503050201020203" pitchFamily="18" charset="0"/>
              </a:rPr>
              <a:t>Mean: 3.67</a:t>
            </a:r>
          </a:p>
          <a:p>
            <a:pPr algn="just"/>
            <a:r>
              <a:rPr lang="en-US" sz="2000" dirty="0">
                <a:latin typeface="Adobe Devanagari" panose="02040503050201020203" pitchFamily="18" charset="0"/>
                <a:cs typeface="Adobe Devanagari" panose="02040503050201020203" pitchFamily="18" charset="0"/>
              </a:rPr>
              <a:t>Median: 4</a:t>
            </a:r>
          </a:p>
          <a:p>
            <a:br>
              <a:rPr lang="en-US" sz="2000" dirty="0">
                <a:latin typeface="Adobe Devanagari" panose="02040503050201020203" pitchFamily="18" charset="0"/>
                <a:cs typeface="Adobe Devanagari" panose="02040503050201020203" pitchFamily="18" charset="0"/>
              </a:rPr>
            </a:br>
            <a:endParaRPr lang="en-US" sz="2000" b="1"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1333602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5634E6-02BA-456D-9CB1-9EEE9EF4FAF7}"/>
              </a:ext>
            </a:extLst>
          </p:cNvPr>
          <p:cNvSpPr>
            <a:spLocks noGrp="1"/>
          </p:cNvSpPr>
          <p:nvPr>
            <p:ph sz="quarter" idx="13"/>
          </p:nvPr>
        </p:nvSpPr>
        <p:spPr>
          <a:xfrm>
            <a:off x="503583" y="1617569"/>
            <a:ext cx="11184834" cy="3421081"/>
          </a:xfrm>
        </p:spPr>
        <p:txBody>
          <a:bodyPr>
            <a:normAutofit/>
          </a:bodyPr>
          <a:lstStyle/>
          <a:p>
            <a:pPr algn="just"/>
            <a:r>
              <a:rPr lang="en-US" sz="1900" b="1" dirty="0">
                <a:solidFill>
                  <a:srgbClr val="FF0000"/>
                </a:solidFill>
                <a:latin typeface="Bahnschrift" panose="020B0502040204020203" pitchFamily="34" charset="0"/>
              </a:rPr>
              <a:t>Zero Waste Concept </a:t>
            </a:r>
            <a:r>
              <a:rPr lang="en-US" sz="1900" dirty="0">
                <a:latin typeface="Bahnschrift" panose="020B0502040204020203" pitchFamily="34" charset="0"/>
              </a:rPr>
              <a:t>is an effective alternative to the management of solid waste that has been implemented in several developed countries to achieve sustainable development. </a:t>
            </a:r>
            <a:endParaRPr lang="en-US" sz="1900" dirty="0">
              <a:solidFill>
                <a:srgbClr val="FF0000"/>
              </a:solidFill>
              <a:latin typeface="Bahnschrift" panose="020B0502040204020203" pitchFamily="34" charset="0"/>
              <a:cs typeface="Calibri" panose="020F0502020204030204" pitchFamily="34" charset="0"/>
            </a:endParaRPr>
          </a:p>
          <a:p>
            <a:pPr algn="just"/>
            <a:r>
              <a:rPr lang="en-US" sz="1900" dirty="0">
                <a:solidFill>
                  <a:srgbClr val="FF0000"/>
                </a:solidFill>
                <a:latin typeface="Bahnschrift" panose="020B0502040204020203" pitchFamily="34" charset="0"/>
                <a:cs typeface="Calibri" panose="020F0502020204030204" pitchFamily="34" charset="0"/>
              </a:rPr>
              <a:t>Zero Waste concept is applied in UTM to reduce solid waste generation </a:t>
            </a:r>
            <a:r>
              <a:rPr lang="en-US" sz="1900" dirty="0">
                <a:latin typeface="Bahnschrift" panose="020B0502040204020203" pitchFamily="34" charset="0"/>
                <a:cs typeface="Calibri" panose="020F0502020204030204" pitchFamily="34" charset="0"/>
              </a:rPr>
              <a:t>that can minimize the depletion of natural resources. </a:t>
            </a:r>
          </a:p>
          <a:p>
            <a:pPr algn="just"/>
            <a:r>
              <a:rPr lang="en-US" sz="1900" dirty="0">
                <a:solidFill>
                  <a:srgbClr val="FF0000"/>
                </a:solidFill>
                <a:latin typeface="Bahnschrift" panose="020B0502040204020203" pitchFamily="34" charset="0"/>
                <a:cs typeface="Calibri" panose="020F0502020204030204" pitchFamily="34" charset="0"/>
              </a:rPr>
              <a:t>behavior of society </a:t>
            </a:r>
            <a:r>
              <a:rPr lang="en-US" sz="1900" dirty="0">
                <a:latin typeface="Bahnschrift" panose="020B0502040204020203" pitchFamily="34" charset="0"/>
                <a:cs typeface="Calibri" panose="020F0502020204030204" pitchFamily="34" charset="0"/>
              </a:rPr>
              <a:t>is one of the most important challenges </a:t>
            </a:r>
            <a:r>
              <a:rPr lang="en-US" sz="1900" dirty="0">
                <a:solidFill>
                  <a:srgbClr val="FF0000"/>
                </a:solidFill>
                <a:latin typeface="Bahnschrift" panose="020B0502040204020203" pitchFamily="34" charset="0"/>
                <a:cs typeface="Calibri" panose="020F0502020204030204" pitchFamily="34" charset="0"/>
              </a:rPr>
              <a:t>to ensure every student in UTM has the mind-set of the society to aware that the importance of this zero waste concept to themselves is still poor.</a:t>
            </a:r>
          </a:p>
          <a:p>
            <a:pPr marL="0" indent="0">
              <a:buNone/>
            </a:pPr>
            <a:endParaRPr lang="en-US" dirty="0"/>
          </a:p>
        </p:txBody>
      </p:sp>
      <p:sp>
        <p:nvSpPr>
          <p:cNvPr id="4" name="Rectangle 3">
            <a:extLst>
              <a:ext uri="{FF2B5EF4-FFF2-40B4-BE49-F238E27FC236}">
                <a16:creationId xmlns:a16="http://schemas.microsoft.com/office/drawing/2014/main" id="{198968F7-0CBF-4241-952B-D3794DC71B57}"/>
              </a:ext>
            </a:extLst>
          </p:cNvPr>
          <p:cNvSpPr/>
          <p:nvPr/>
        </p:nvSpPr>
        <p:spPr>
          <a:xfrm>
            <a:off x="3346905" y="250640"/>
            <a:ext cx="5180137" cy="923330"/>
          </a:xfrm>
          <a:prstGeom prst="rect">
            <a:avLst/>
          </a:prstGeom>
          <a:ln>
            <a:solidFill>
              <a:srgbClr val="0070C0"/>
            </a:solidFill>
          </a:ln>
          <a:effectLst>
            <a:outerShdw blurRad="50800" dist="38100" dir="2700000" algn="t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Literature Review</a:t>
            </a:r>
          </a:p>
        </p:txBody>
      </p:sp>
      <p:pic>
        <p:nvPicPr>
          <p:cNvPr id="6" name="Picture 5">
            <a:extLst>
              <a:ext uri="{FF2B5EF4-FFF2-40B4-BE49-F238E27FC236}">
                <a16:creationId xmlns:a16="http://schemas.microsoft.com/office/drawing/2014/main" id="{82EB7A4A-36CC-4844-824A-696CA933B019}"/>
              </a:ext>
            </a:extLst>
          </p:cNvPr>
          <p:cNvPicPr>
            <a:picLocks noChangeAspect="1"/>
          </p:cNvPicPr>
          <p:nvPr/>
        </p:nvPicPr>
        <p:blipFill>
          <a:blip r:embed="rId2"/>
          <a:stretch>
            <a:fillRect/>
          </a:stretch>
        </p:blipFill>
        <p:spPr>
          <a:xfrm>
            <a:off x="7631595" y="4876690"/>
            <a:ext cx="4056822" cy="1882185"/>
          </a:xfrm>
          <a:prstGeom prst="rect">
            <a:avLst/>
          </a:prstGeom>
        </p:spPr>
      </p:pic>
      <p:pic>
        <p:nvPicPr>
          <p:cNvPr id="8" name="Picture 7">
            <a:extLst>
              <a:ext uri="{FF2B5EF4-FFF2-40B4-BE49-F238E27FC236}">
                <a16:creationId xmlns:a16="http://schemas.microsoft.com/office/drawing/2014/main" id="{57276E69-7D36-4B36-A7A8-CD2174EBFD33}"/>
              </a:ext>
            </a:extLst>
          </p:cNvPr>
          <p:cNvPicPr>
            <a:picLocks noChangeAspect="1"/>
          </p:cNvPicPr>
          <p:nvPr/>
        </p:nvPicPr>
        <p:blipFill>
          <a:blip r:embed="rId3"/>
          <a:stretch>
            <a:fillRect/>
          </a:stretch>
        </p:blipFill>
        <p:spPr>
          <a:xfrm>
            <a:off x="908601" y="5179469"/>
            <a:ext cx="6048789" cy="1579406"/>
          </a:xfrm>
          <a:prstGeom prst="rect">
            <a:avLst/>
          </a:prstGeom>
        </p:spPr>
      </p:pic>
    </p:spTree>
    <p:extLst>
      <p:ext uri="{BB962C8B-B14F-4D97-AF65-F5344CB8AC3E}">
        <p14:creationId xmlns:p14="http://schemas.microsoft.com/office/powerpoint/2010/main" val="801919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022BD-C5E9-4A02-9AFE-7A90FB928E05}"/>
              </a:ext>
            </a:extLst>
          </p:cNvPr>
          <p:cNvSpPr>
            <a:spLocks noGrp="1"/>
          </p:cNvSpPr>
          <p:nvPr>
            <p:ph type="title"/>
          </p:nvPr>
        </p:nvSpPr>
        <p:spPr>
          <a:xfrm>
            <a:off x="741495" y="2107096"/>
            <a:ext cx="10364451" cy="2226365"/>
          </a:xfrm>
        </p:spPr>
        <p:txBody>
          <a:bodyPr>
            <a:normAutofit/>
          </a:bodyPr>
          <a:lstStyle/>
          <a:p>
            <a:r>
              <a:rPr lang="en-US" sz="5400" b="1" cap="none"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INTRODUCTION AND </a:t>
            </a:r>
            <a:br>
              <a:rPr lang="en-US" sz="5400" b="1" cap="none"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br>
            <a:r>
              <a:rPr lang="en-US" sz="5400" b="1" cap="none"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BACKGROUND OF CASE STUDY</a:t>
            </a:r>
            <a:endParaRPr lang="en-US" sz="5400" dirty="0"/>
          </a:p>
        </p:txBody>
      </p:sp>
    </p:spTree>
    <p:extLst>
      <p:ext uri="{BB962C8B-B14F-4D97-AF65-F5344CB8AC3E}">
        <p14:creationId xmlns:p14="http://schemas.microsoft.com/office/powerpoint/2010/main" val="320736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373B06-0725-4606-8B63-9DA6D7B37E03}"/>
              </a:ext>
            </a:extLst>
          </p:cNvPr>
          <p:cNvSpPr>
            <a:spLocks noGrp="1"/>
          </p:cNvSpPr>
          <p:nvPr>
            <p:ph sz="quarter" idx="13"/>
          </p:nvPr>
        </p:nvSpPr>
        <p:spPr>
          <a:xfrm>
            <a:off x="414130" y="1702906"/>
            <a:ext cx="11363739" cy="4775245"/>
          </a:xfrm>
        </p:spPr>
        <p:txBody>
          <a:bodyPr>
            <a:normAutofit/>
          </a:bodyPr>
          <a:lstStyle/>
          <a:p>
            <a:pPr algn="just"/>
            <a:r>
              <a:rPr lang="en-US" b="1" dirty="0">
                <a:solidFill>
                  <a:srgbClr val="FF0000"/>
                </a:solidFill>
                <a:latin typeface="Calibri" panose="020F0502020204030204" pitchFamily="34" charset="0"/>
                <a:cs typeface="Calibri" panose="020F0502020204030204" pitchFamily="34" charset="0"/>
              </a:rPr>
              <a:t>the environmental issue in UTM is quite poor </a:t>
            </a:r>
            <a:r>
              <a:rPr lang="en-US" dirty="0">
                <a:latin typeface="Calibri" panose="020F0502020204030204" pitchFamily="34" charset="0"/>
                <a:cs typeface="Calibri" panose="020F0502020204030204" pitchFamily="34" charset="0"/>
              </a:rPr>
              <a:t>according to the study taken by our group member. </a:t>
            </a:r>
          </a:p>
          <a:p>
            <a:pPr algn="just"/>
            <a:r>
              <a:rPr lang="en-US" dirty="0">
                <a:latin typeface="Calibri" panose="020F0502020204030204" pitchFamily="34" charset="0"/>
                <a:cs typeface="Calibri" panose="020F0502020204030204" pitchFamily="34" charset="0"/>
              </a:rPr>
              <a:t>majority of the respondents think that </a:t>
            </a:r>
            <a:r>
              <a:rPr lang="en-US" b="1" dirty="0">
                <a:solidFill>
                  <a:srgbClr val="FF0000"/>
                </a:solidFill>
                <a:latin typeface="Calibri" panose="020F0502020204030204" pitchFamily="34" charset="0"/>
                <a:cs typeface="Calibri" panose="020F0502020204030204" pitchFamily="34" charset="0"/>
              </a:rPr>
              <a:t>the program needs to be improved </a:t>
            </a:r>
            <a:r>
              <a:rPr lang="en-US" dirty="0">
                <a:latin typeface="Calibri" panose="020F0502020204030204" pitchFamily="34" charset="0"/>
                <a:cs typeface="Calibri" panose="020F0502020204030204" pitchFamily="34" charset="0"/>
              </a:rPr>
              <a:t>so that the program can be carried out more effectively to reduce and solve the environmental issues in UTM. </a:t>
            </a:r>
          </a:p>
          <a:p>
            <a:pPr algn="just"/>
            <a:r>
              <a:rPr lang="en-US" b="1" dirty="0">
                <a:solidFill>
                  <a:srgbClr val="FF0000"/>
                </a:solidFill>
                <a:latin typeface="Calibri" panose="020F0502020204030204" pitchFamily="34" charset="0"/>
                <a:cs typeface="Calibri" panose="020F0502020204030204" pitchFamily="34" charset="0"/>
              </a:rPr>
              <a:t>the awareness among the students is still low. </a:t>
            </a:r>
          </a:p>
          <a:p>
            <a:pPr algn="just"/>
            <a:r>
              <a:rPr lang="en-US" dirty="0">
                <a:latin typeface="Calibri" panose="020F0502020204030204" pitchFamily="34" charset="0"/>
                <a:cs typeface="Calibri" panose="020F0502020204030204" pitchFamily="34" charset="0"/>
              </a:rPr>
              <a:t>Many students are </a:t>
            </a:r>
            <a:r>
              <a:rPr lang="en-US" b="1" dirty="0">
                <a:solidFill>
                  <a:srgbClr val="FF0000"/>
                </a:solidFill>
                <a:latin typeface="Calibri" panose="020F0502020204030204" pitchFamily="34" charset="0"/>
                <a:cs typeface="Calibri" panose="020F0502020204030204" pitchFamily="34" charset="0"/>
              </a:rPr>
              <a:t>not taking it serious by littering rubbish on the floor </a:t>
            </a:r>
            <a:r>
              <a:rPr lang="en-US" dirty="0">
                <a:latin typeface="Calibri" panose="020F0502020204030204" pitchFamily="34" charset="0"/>
                <a:cs typeface="Calibri" panose="020F0502020204030204" pitchFamily="34" charset="0"/>
              </a:rPr>
              <a:t>and </a:t>
            </a:r>
            <a:r>
              <a:rPr lang="en-US" b="1" dirty="0">
                <a:solidFill>
                  <a:srgbClr val="FF0000"/>
                </a:solidFill>
                <a:latin typeface="Calibri" panose="020F0502020204030204" pitchFamily="34" charset="0"/>
                <a:cs typeface="Calibri" panose="020F0502020204030204" pitchFamily="34" charset="0"/>
              </a:rPr>
              <a:t>use a lot of plastic to pack food or during buy things. </a:t>
            </a:r>
          </a:p>
          <a:p>
            <a:pPr algn="just"/>
            <a:r>
              <a:rPr lang="en-US" b="1" dirty="0">
                <a:solidFill>
                  <a:srgbClr val="FF0000"/>
                </a:solidFill>
                <a:latin typeface="Calibri" panose="020F0502020204030204" pitchFamily="34" charset="0"/>
                <a:cs typeface="Calibri" panose="020F0502020204030204" pitchFamily="34" charset="0"/>
              </a:rPr>
              <a:t>All of the students and staff should be more concerned about the environmental issues of the surrounding in UTM </a:t>
            </a:r>
            <a:r>
              <a:rPr lang="en-US" dirty="0">
                <a:latin typeface="Calibri" panose="020F0502020204030204" pitchFamily="34" charset="0"/>
                <a:cs typeface="Calibri" panose="020F0502020204030204" pitchFamily="34" charset="0"/>
              </a:rPr>
              <a:t>as this is our responsibility to protect our environment. </a:t>
            </a:r>
          </a:p>
          <a:p>
            <a:pPr marL="0" indent="0">
              <a:buNone/>
            </a:pPr>
            <a:endParaRPr lang="en-US" dirty="0"/>
          </a:p>
        </p:txBody>
      </p:sp>
      <p:sp>
        <p:nvSpPr>
          <p:cNvPr id="4" name="Rectangle 3">
            <a:extLst>
              <a:ext uri="{FF2B5EF4-FFF2-40B4-BE49-F238E27FC236}">
                <a16:creationId xmlns:a16="http://schemas.microsoft.com/office/drawing/2014/main" id="{C7B6C110-6C31-4E73-9181-BA313A00A131}"/>
              </a:ext>
            </a:extLst>
          </p:cNvPr>
          <p:cNvSpPr/>
          <p:nvPr/>
        </p:nvSpPr>
        <p:spPr>
          <a:xfrm>
            <a:off x="3710398" y="538874"/>
            <a:ext cx="4214616"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5400" b="1" dirty="0">
                <a:ln/>
                <a:solidFill>
                  <a:schemeClr val="accent4"/>
                </a:solidFill>
              </a:rPr>
              <a:t>CONCLUSION</a:t>
            </a:r>
          </a:p>
        </p:txBody>
      </p:sp>
    </p:spTree>
    <p:extLst>
      <p:ext uri="{BB962C8B-B14F-4D97-AF65-F5344CB8AC3E}">
        <p14:creationId xmlns:p14="http://schemas.microsoft.com/office/powerpoint/2010/main" val="1071062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430D748-ABDD-4F28-B6A2-E8E5609F8C14}"/>
              </a:ext>
            </a:extLst>
          </p:cNvPr>
          <p:cNvPicPr>
            <a:picLocks noGrp="1" noChangeAspect="1"/>
          </p:cNvPicPr>
          <p:nvPr>
            <p:ph sz="quarter" idx="13"/>
          </p:nvPr>
        </p:nvPicPr>
        <p:blipFill>
          <a:blip r:embed="rId2"/>
          <a:stretch>
            <a:fillRect/>
          </a:stretch>
        </p:blipFill>
        <p:spPr>
          <a:xfrm>
            <a:off x="3485321" y="1132129"/>
            <a:ext cx="4797288" cy="4197627"/>
          </a:xfrm>
        </p:spPr>
      </p:pic>
    </p:spTree>
    <p:extLst>
      <p:ext uri="{BB962C8B-B14F-4D97-AF65-F5344CB8AC3E}">
        <p14:creationId xmlns:p14="http://schemas.microsoft.com/office/powerpoint/2010/main" val="2754802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6B5E4C-C9E0-43C1-9BB7-F2D71BDD7101}"/>
              </a:ext>
            </a:extLst>
          </p:cNvPr>
          <p:cNvSpPr>
            <a:spLocks noGrp="1"/>
          </p:cNvSpPr>
          <p:nvPr>
            <p:ph sz="quarter" idx="13"/>
          </p:nvPr>
        </p:nvSpPr>
        <p:spPr>
          <a:xfrm>
            <a:off x="781878" y="1272208"/>
            <a:ext cx="10674625" cy="5367130"/>
          </a:xfrm>
        </p:spPr>
        <p:txBody>
          <a:bodyPr>
            <a:normAutofit/>
          </a:bodyPr>
          <a:lstStyle/>
          <a:p>
            <a:r>
              <a:rPr lang="en-US" sz="2200" dirty="0">
                <a:latin typeface="Bahnschrift" panose="020B0502040204020203" pitchFamily="34" charset="0"/>
              </a:rPr>
              <a:t>Nowadays, there are a lot of </a:t>
            </a:r>
            <a:r>
              <a:rPr lang="en-US" sz="2200" dirty="0">
                <a:solidFill>
                  <a:srgbClr val="FF0000"/>
                </a:solidFill>
                <a:latin typeface="Bahnschrift" panose="020B0502040204020203" pitchFamily="34" charset="0"/>
              </a:rPr>
              <a:t>environmental issues such as garbage accumulation and air pollution </a:t>
            </a:r>
            <a:r>
              <a:rPr lang="en-US" sz="2200" dirty="0">
                <a:latin typeface="Bahnschrift" panose="020B0502040204020203" pitchFamily="34" charset="0"/>
              </a:rPr>
              <a:t>occur in UTM. </a:t>
            </a:r>
          </a:p>
          <a:p>
            <a:r>
              <a:rPr lang="en-US" sz="2200" dirty="0">
                <a:latin typeface="Bahnschrift" panose="020B0502040204020203" pitchFamily="34" charset="0"/>
              </a:rPr>
              <a:t>some irresponsible students </a:t>
            </a:r>
            <a:r>
              <a:rPr lang="en-US" sz="2200" dirty="0">
                <a:solidFill>
                  <a:srgbClr val="FF0000"/>
                </a:solidFill>
                <a:latin typeface="Bahnschrift" panose="020B0502040204020203" pitchFamily="34" charset="0"/>
              </a:rPr>
              <a:t>litter anywhere</a:t>
            </a:r>
            <a:r>
              <a:rPr lang="en-US" sz="2200" dirty="0">
                <a:latin typeface="Bahnschrift" panose="020B0502040204020203" pitchFamily="34" charset="0"/>
              </a:rPr>
              <a:t> and the </a:t>
            </a:r>
            <a:r>
              <a:rPr lang="en-US" sz="2200" dirty="0">
                <a:solidFill>
                  <a:srgbClr val="FF0000"/>
                </a:solidFill>
                <a:latin typeface="Bahnschrift" panose="020B0502040204020203" pitchFamily="34" charset="0"/>
              </a:rPr>
              <a:t>trash bins always full of rubbish.</a:t>
            </a:r>
          </a:p>
          <a:p>
            <a:r>
              <a:rPr lang="en-US" sz="2200" dirty="0">
                <a:latin typeface="Bahnschrift" panose="020B0502040204020203" pitchFamily="34" charset="0"/>
              </a:rPr>
              <a:t>these situations </a:t>
            </a:r>
            <a:r>
              <a:rPr lang="en-US" sz="2200" dirty="0">
                <a:solidFill>
                  <a:srgbClr val="FF0000"/>
                </a:solidFill>
                <a:latin typeface="Bahnschrift" panose="020B0502040204020203" pitchFamily="34" charset="0"/>
              </a:rPr>
              <a:t>increase the growth rate of bacteria and the breeding rate of pest. </a:t>
            </a:r>
          </a:p>
          <a:p>
            <a:r>
              <a:rPr lang="en-US" sz="2200" dirty="0">
                <a:latin typeface="Bahnschrift" panose="020B0502040204020203" pitchFamily="34" charset="0"/>
              </a:rPr>
              <a:t>affects </a:t>
            </a:r>
            <a:r>
              <a:rPr lang="en-US" sz="2200" dirty="0">
                <a:solidFill>
                  <a:srgbClr val="FF0000"/>
                </a:solidFill>
                <a:latin typeface="Bahnschrift" panose="020B0502040204020203" pitchFamily="34" charset="0"/>
              </a:rPr>
              <a:t>the air freshness</a:t>
            </a:r>
          </a:p>
          <a:p>
            <a:r>
              <a:rPr lang="en-US" sz="2200" dirty="0">
                <a:latin typeface="Bahnschrift" panose="020B0502040204020203" pitchFamily="34" charset="0"/>
              </a:rPr>
              <a:t>makes people around the </a:t>
            </a:r>
            <a:r>
              <a:rPr lang="en-US" sz="2200" dirty="0">
                <a:solidFill>
                  <a:srgbClr val="FF0000"/>
                </a:solidFill>
                <a:latin typeface="Bahnschrift" panose="020B0502040204020203" pitchFamily="34" charset="0"/>
              </a:rPr>
              <a:t>area feel uncomfortable</a:t>
            </a:r>
          </a:p>
          <a:p>
            <a:r>
              <a:rPr lang="en-US" sz="2200" dirty="0">
                <a:latin typeface="Bahnschrift" panose="020B0502040204020203" pitchFamily="34" charset="0"/>
              </a:rPr>
              <a:t>The global warming </a:t>
            </a:r>
            <a:r>
              <a:rPr lang="en-US" sz="2200" dirty="0">
                <a:solidFill>
                  <a:srgbClr val="FF0000"/>
                </a:solidFill>
                <a:latin typeface="Bahnschrift" panose="020B0502040204020203" pitchFamily="34" charset="0"/>
              </a:rPr>
              <a:t>affects the temperature of UTM environment.</a:t>
            </a:r>
            <a:endParaRPr lang="en-US" sz="2200" dirty="0">
              <a:solidFill>
                <a:srgbClr val="FF0000"/>
              </a:solidFill>
              <a:latin typeface="+mj-lt"/>
            </a:endParaRPr>
          </a:p>
          <a:p>
            <a:endParaRPr lang="en-US" dirty="0">
              <a:latin typeface="+mj-lt"/>
            </a:endParaRPr>
          </a:p>
        </p:txBody>
      </p:sp>
    </p:spTree>
    <p:extLst>
      <p:ext uri="{BB962C8B-B14F-4D97-AF65-F5344CB8AC3E}">
        <p14:creationId xmlns:p14="http://schemas.microsoft.com/office/powerpoint/2010/main" val="4170022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64937C-97AD-41EF-A5FA-6BC3998DC32C}"/>
              </a:ext>
            </a:extLst>
          </p:cNvPr>
          <p:cNvSpPr>
            <a:spLocks noGrp="1"/>
          </p:cNvSpPr>
          <p:nvPr>
            <p:ph sz="quarter" idx="13"/>
          </p:nvPr>
        </p:nvSpPr>
        <p:spPr>
          <a:xfrm>
            <a:off x="1311808" y="2820552"/>
            <a:ext cx="9568383" cy="2321292"/>
          </a:xfrm>
        </p:spPr>
        <p:txBody>
          <a:bodyPr>
            <a:normAutofit/>
          </a:bodyPr>
          <a:lstStyle/>
          <a:p>
            <a:pPr algn="just"/>
            <a:r>
              <a:rPr lang="en-US" sz="2400" dirty="0">
                <a:solidFill>
                  <a:srgbClr val="002060"/>
                </a:solidFill>
                <a:latin typeface="Consolas" panose="020B0609020204030204" pitchFamily="49" charset="0"/>
              </a:rPr>
              <a:t>to investigate the concern of UTM students about the environmental issues and controls in University Technology Malaysia (UTM) </a:t>
            </a:r>
          </a:p>
        </p:txBody>
      </p:sp>
      <p:sp>
        <p:nvSpPr>
          <p:cNvPr id="4" name="Rectangle 3">
            <a:extLst>
              <a:ext uri="{FF2B5EF4-FFF2-40B4-BE49-F238E27FC236}">
                <a16:creationId xmlns:a16="http://schemas.microsoft.com/office/drawing/2014/main" id="{65DBE831-B05B-4DD0-956E-F5FA5157A027}"/>
              </a:ext>
            </a:extLst>
          </p:cNvPr>
          <p:cNvSpPr/>
          <p:nvPr/>
        </p:nvSpPr>
        <p:spPr>
          <a:xfrm>
            <a:off x="4316547" y="1241240"/>
            <a:ext cx="3055325" cy="923330"/>
          </a:xfrm>
          <a:prstGeom prst="rect">
            <a:avLst/>
          </a:prstGeom>
          <a:noFill/>
        </p:spPr>
        <p:txBody>
          <a:bodyPr wrap="none" lIns="91440" tIns="45720" rIns="91440" bIns="45720">
            <a:spAutoFit/>
          </a:bodyPr>
          <a:lstStyle/>
          <a:p>
            <a:pPr algn="ctr"/>
            <a:r>
              <a:rPr lang="en-US" sz="5400" b="1" cap="none" spc="0" dirty="0">
                <a:ln w="12700">
                  <a:solidFill>
                    <a:schemeClr val="accent5"/>
                  </a:solidFill>
                  <a:prstDash val="solid"/>
                </a:ln>
                <a:pattFill prst="ltDnDiag">
                  <a:fgClr>
                    <a:schemeClr val="accent5">
                      <a:lumMod val="60000"/>
                      <a:lumOff val="40000"/>
                    </a:schemeClr>
                  </a:fgClr>
                  <a:bgClr>
                    <a:schemeClr val="bg1"/>
                  </a:bgClr>
                </a:pattFill>
                <a:effectLst/>
              </a:rPr>
              <a:t>objectives</a:t>
            </a:r>
          </a:p>
        </p:txBody>
      </p:sp>
    </p:spTree>
    <p:extLst>
      <p:ext uri="{BB962C8B-B14F-4D97-AF65-F5344CB8AC3E}">
        <p14:creationId xmlns:p14="http://schemas.microsoft.com/office/powerpoint/2010/main" val="271691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6D04B1-BA2D-40D3-ABA7-B753475C5633}"/>
              </a:ext>
            </a:extLst>
          </p:cNvPr>
          <p:cNvSpPr>
            <a:spLocks noGrp="1"/>
          </p:cNvSpPr>
          <p:nvPr>
            <p:ph sz="quarter" idx="13"/>
          </p:nvPr>
        </p:nvSpPr>
        <p:spPr>
          <a:xfrm>
            <a:off x="689113" y="2239618"/>
            <a:ext cx="10588800" cy="3758144"/>
          </a:xfrm>
        </p:spPr>
        <p:txBody>
          <a:bodyPr>
            <a:normAutofit/>
          </a:bodyPr>
          <a:lstStyle/>
          <a:p>
            <a:r>
              <a:rPr lang="en-US" sz="2800" b="1" dirty="0">
                <a:solidFill>
                  <a:schemeClr val="accent5">
                    <a:lumMod val="75000"/>
                  </a:schemeClr>
                </a:solidFill>
                <a:latin typeface="Arial" panose="020B0604020202020204" pitchFamily="34" charset="0"/>
                <a:cs typeface="Arial" panose="020B0604020202020204" pitchFamily="34" charset="0"/>
              </a:rPr>
              <a:t>Platform of survey: </a:t>
            </a:r>
            <a:r>
              <a:rPr lang="en-US" sz="2800" dirty="0">
                <a:latin typeface="Bahnschrift Light SemiCondensed" panose="020B0502040204020203" pitchFamily="34" charset="0"/>
              </a:rPr>
              <a:t>GOOGLE form</a:t>
            </a:r>
          </a:p>
          <a:p>
            <a:r>
              <a:rPr lang="en-US" sz="2800" b="1" dirty="0">
                <a:solidFill>
                  <a:schemeClr val="accent5">
                    <a:lumMod val="75000"/>
                  </a:schemeClr>
                </a:solidFill>
                <a:latin typeface="Arial" panose="020B0604020202020204" pitchFamily="34" charset="0"/>
                <a:cs typeface="Arial" panose="020B0604020202020204" pitchFamily="34" charset="0"/>
              </a:rPr>
              <a:t>Methods FOR DATA ANALYSIS: </a:t>
            </a:r>
            <a:r>
              <a:rPr lang="en-US" sz="2800" dirty="0">
                <a:latin typeface="Bahnschrift Light" panose="020B0502040204020203" pitchFamily="34" charset="0"/>
                <a:cs typeface="Arial" panose="020B0604020202020204" pitchFamily="34" charset="0"/>
              </a:rPr>
              <a:t>R Studio </a:t>
            </a:r>
            <a:endParaRPr lang="en-US" sz="2800" dirty="0">
              <a:latin typeface="Bahnschrift Light" panose="020B0502040204020203" pitchFamily="34" charset="0"/>
            </a:endParaRPr>
          </a:p>
          <a:p>
            <a:r>
              <a:rPr lang="en-US" sz="2800" b="1" dirty="0">
                <a:solidFill>
                  <a:schemeClr val="accent5">
                    <a:lumMod val="75000"/>
                  </a:schemeClr>
                </a:solidFill>
                <a:latin typeface="Arial" panose="020B0604020202020204" pitchFamily="34" charset="0"/>
                <a:cs typeface="Arial" panose="020B0604020202020204" pitchFamily="34" charset="0"/>
              </a:rPr>
              <a:t>TARGET GROUP: </a:t>
            </a:r>
            <a:r>
              <a:rPr lang="en-US" sz="2800" dirty="0">
                <a:latin typeface="Bahnschrift Light SemiCondensed" panose="020B0502040204020203" pitchFamily="34" charset="0"/>
              </a:rPr>
              <a:t>UTM STUDENTS - STAY IN THE RESIDENTIAL COLLEGES, STUDY IN FACULTY OF UTM</a:t>
            </a:r>
          </a:p>
        </p:txBody>
      </p:sp>
      <p:sp>
        <p:nvSpPr>
          <p:cNvPr id="4" name="Rectangle 3">
            <a:extLst>
              <a:ext uri="{FF2B5EF4-FFF2-40B4-BE49-F238E27FC236}">
                <a16:creationId xmlns:a16="http://schemas.microsoft.com/office/drawing/2014/main" id="{88F4AA8C-6355-440E-AF7E-A2C24B7EC20A}"/>
              </a:ext>
            </a:extLst>
          </p:cNvPr>
          <p:cNvSpPr/>
          <p:nvPr/>
        </p:nvSpPr>
        <p:spPr>
          <a:xfrm>
            <a:off x="4222928" y="953005"/>
            <a:ext cx="3163045" cy="923330"/>
          </a:xfrm>
          <a:prstGeom prst="rect">
            <a:avLst/>
          </a:prstGeom>
          <a:noFill/>
        </p:spPr>
        <p:txBody>
          <a:bodyPr wrap="none" lIns="91440" tIns="45720" rIns="91440" bIns="45720">
            <a:spAutoFit/>
          </a:bodyPr>
          <a:lstStyle/>
          <a:p>
            <a:pPr algn="ctr"/>
            <a:r>
              <a:rPr lang="en-US" sz="5400" b="1" spc="50" dirty="0">
                <a:ln w="0"/>
                <a:solidFill>
                  <a:srgbClr val="00B0F0"/>
                </a:solidFill>
                <a:effectLst>
                  <a:innerShdw blurRad="63500" dist="50800" dir="13500000">
                    <a:srgbClr val="000000">
                      <a:alpha val="50000"/>
                    </a:srgbClr>
                  </a:innerShdw>
                </a:effectLst>
              </a:rPr>
              <a:t>METHODS</a:t>
            </a:r>
            <a:endParaRPr lang="en-US" sz="5400" b="1" cap="none" spc="50" dirty="0">
              <a:ln w="0"/>
              <a:solidFill>
                <a:srgbClr val="00B0F0"/>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1005563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40128-93FD-4502-82C5-D0BDD02F89B7}"/>
              </a:ext>
            </a:extLst>
          </p:cNvPr>
          <p:cNvSpPr>
            <a:spLocks noGrp="1"/>
          </p:cNvSpPr>
          <p:nvPr>
            <p:ph type="title"/>
          </p:nvPr>
        </p:nvSpPr>
        <p:spPr>
          <a:xfrm>
            <a:off x="913774" y="496957"/>
            <a:ext cx="10191547" cy="1485824"/>
          </a:xfrm>
        </p:spPr>
        <p:txBody>
          <a:bodyPr>
            <a:normAutofit/>
          </a:bodyPr>
          <a:lstStyle/>
          <a:p>
            <a:r>
              <a:rPr lang="en-US" sz="4800" b="1" dirty="0">
                <a:solidFill>
                  <a:srgbClr val="00B050"/>
                </a:solidFill>
              </a:rPr>
              <a:t>PROBLEM STATEMENT</a:t>
            </a:r>
          </a:p>
        </p:txBody>
      </p:sp>
      <p:sp>
        <p:nvSpPr>
          <p:cNvPr id="3" name="Content Placeholder 2">
            <a:extLst>
              <a:ext uri="{FF2B5EF4-FFF2-40B4-BE49-F238E27FC236}">
                <a16:creationId xmlns:a16="http://schemas.microsoft.com/office/drawing/2014/main" id="{68338C6F-1497-4A98-9ED3-1E3CCC40BBF2}"/>
              </a:ext>
            </a:extLst>
          </p:cNvPr>
          <p:cNvSpPr>
            <a:spLocks noGrp="1"/>
          </p:cNvSpPr>
          <p:nvPr>
            <p:ph sz="quarter" idx="13"/>
          </p:nvPr>
        </p:nvSpPr>
        <p:spPr>
          <a:xfrm>
            <a:off x="913774" y="1868557"/>
            <a:ext cx="10364451" cy="4492486"/>
          </a:xfrm>
          <a:ln>
            <a:solidFill>
              <a:schemeClr val="tx1"/>
            </a:solidFill>
          </a:ln>
        </p:spPr>
        <p:txBody>
          <a:bodyPr>
            <a:normAutofit lnSpcReduction="10000"/>
          </a:bodyPr>
          <a:lstStyle/>
          <a:p>
            <a:r>
              <a:rPr lang="en-US" dirty="0">
                <a:solidFill>
                  <a:srgbClr val="C00000"/>
                </a:solidFill>
                <a:latin typeface="Calibri" panose="020F0502020204030204" pitchFamily="34" charset="0"/>
                <a:cs typeface="Calibri" panose="020F0502020204030204" pitchFamily="34" charset="0"/>
              </a:rPr>
              <a:t>Gender, age, residential college</a:t>
            </a:r>
          </a:p>
          <a:p>
            <a:r>
              <a:rPr lang="en-US" dirty="0">
                <a:solidFill>
                  <a:srgbClr val="C00000"/>
                </a:solidFill>
                <a:latin typeface="Calibri" panose="020F0502020204030204" pitchFamily="34" charset="0"/>
                <a:cs typeface="Calibri" panose="020F0502020204030204" pitchFamily="34" charset="0"/>
              </a:rPr>
              <a:t>cleanliness of the respondents’ residential college</a:t>
            </a:r>
          </a:p>
          <a:p>
            <a:r>
              <a:rPr lang="en-US" dirty="0">
                <a:solidFill>
                  <a:srgbClr val="C00000"/>
                </a:solidFill>
                <a:latin typeface="Calibri" panose="020F0502020204030204" pitchFamily="34" charset="0"/>
                <a:cs typeface="Calibri" panose="020F0502020204030204" pitchFamily="34" charset="0"/>
              </a:rPr>
              <a:t>number of bins in residential college </a:t>
            </a:r>
          </a:p>
          <a:p>
            <a:r>
              <a:rPr lang="en-US" dirty="0">
                <a:solidFill>
                  <a:srgbClr val="C00000"/>
                </a:solidFill>
                <a:latin typeface="Calibri" panose="020F0502020204030204" pitchFamily="34" charset="0"/>
                <a:cs typeface="Calibri" panose="020F0502020204030204" pitchFamily="34" charset="0"/>
              </a:rPr>
              <a:t>frequency of the cleaner to clean the bins for a week</a:t>
            </a:r>
          </a:p>
          <a:p>
            <a:r>
              <a:rPr lang="en-US" dirty="0">
                <a:solidFill>
                  <a:srgbClr val="C00000"/>
                </a:solidFill>
                <a:latin typeface="Calibri" panose="020F0502020204030204" pitchFamily="34" charset="0"/>
                <a:cs typeface="Calibri" panose="020F0502020204030204" pitchFamily="34" charset="0"/>
              </a:rPr>
              <a:t>articles or news that the respondents have seen in UTM about environmental issues</a:t>
            </a:r>
          </a:p>
          <a:p>
            <a:r>
              <a:rPr lang="en-US" dirty="0">
                <a:solidFill>
                  <a:srgbClr val="C00000"/>
                </a:solidFill>
                <a:latin typeface="Calibri" panose="020F0502020204030204" pitchFamily="34" charset="0"/>
                <a:cs typeface="Calibri" panose="020F0502020204030204" pitchFamily="34" charset="0"/>
              </a:rPr>
              <a:t>seriousness of environmental issues in UTM </a:t>
            </a:r>
          </a:p>
          <a:p>
            <a:r>
              <a:rPr lang="en-US" dirty="0">
                <a:solidFill>
                  <a:srgbClr val="C00000"/>
                </a:solidFill>
                <a:latin typeface="Calibri" panose="020F0502020204030204" pitchFamily="34" charset="0"/>
                <a:cs typeface="Calibri" panose="020F0502020204030204" pitchFamily="34" charset="0"/>
              </a:rPr>
              <a:t>rate how the environmental pollution in UTM affects their personal health and safety</a:t>
            </a:r>
          </a:p>
          <a:p>
            <a:r>
              <a:rPr lang="en-US" dirty="0">
                <a:solidFill>
                  <a:srgbClr val="C00000"/>
                </a:solidFill>
                <a:latin typeface="Calibri" panose="020F0502020204030204" pitchFamily="34" charset="0"/>
                <a:cs typeface="Calibri" panose="020F0502020204030204" pitchFamily="34" charset="0"/>
              </a:rPr>
              <a:t>Agreement of “Zero Waste” Campaign carried out in UTM and reason of disagree </a:t>
            </a:r>
          </a:p>
        </p:txBody>
      </p:sp>
    </p:spTree>
    <p:extLst>
      <p:ext uri="{BB962C8B-B14F-4D97-AF65-F5344CB8AC3E}">
        <p14:creationId xmlns:p14="http://schemas.microsoft.com/office/powerpoint/2010/main" val="59934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155D5-2B9B-426B-B323-570570DC5FD9}"/>
              </a:ext>
            </a:extLst>
          </p:cNvPr>
          <p:cNvSpPr/>
          <p:nvPr/>
        </p:nvSpPr>
        <p:spPr>
          <a:xfrm>
            <a:off x="1506570" y="2127275"/>
            <a:ext cx="9178859" cy="2308324"/>
          </a:xfrm>
          <a:prstGeom prst="rect">
            <a:avLst/>
          </a:prstGeom>
          <a:noFill/>
        </p:spPr>
        <p:txBody>
          <a:bodyPr wrap="none" lIns="91440" tIns="45720" rIns="91440" bIns="45720">
            <a:spAutoFit/>
          </a:bodyPr>
          <a:lstStyle/>
          <a:p>
            <a:pPr algn="ctr"/>
            <a:r>
              <a:rPr lang="en-US" sz="7200" b="0" cap="none" spc="0" dirty="0">
                <a:ln w="0"/>
                <a:solidFill>
                  <a:srgbClr val="7030A0"/>
                </a:solidFill>
                <a:effectLst>
                  <a:reflection blurRad="6350" stA="53000" endA="300" endPos="35500" dir="5400000" sy="-90000" algn="bl" rotWithShape="0"/>
                </a:effectLst>
              </a:rPr>
              <a:t>DATA  ANALYSIS</a:t>
            </a:r>
            <a:r>
              <a:rPr lang="en-US" sz="7200" dirty="0">
                <a:ln w="0"/>
                <a:solidFill>
                  <a:srgbClr val="7030A0"/>
                </a:solidFill>
                <a:effectLst>
                  <a:reflection blurRad="6350" stA="53000" endA="300" endPos="35500" dir="5400000" sy="-90000" algn="bl" rotWithShape="0"/>
                </a:effectLst>
              </a:rPr>
              <a:t>-</a:t>
            </a:r>
          </a:p>
          <a:p>
            <a:pPr algn="ctr"/>
            <a:r>
              <a:rPr lang="en-US" sz="7200" b="0" cap="none" spc="0" dirty="0">
                <a:ln w="0"/>
                <a:solidFill>
                  <a:srgbClr val="7030A0"/>
                </a:solidFill>
                <a:effectLst>
                  <a:reflection blurRad="6350" stA="53000" endA="300" endPos="35500" dir="5400000" sy="-90000" algn="bl" rotWithShape="0"/>
                </a:effectLst>
              </a:rPr>
              <a:t>RESULTS &amp; DISCUSSION</a:t>
            </a:r>
          </a:p>
        </p:txBody>
      </p:sp>
    </p:spTree>
    <p:extLst>
      <p:ext uri="{BB962C8B-B14F-4D97-AF65-F5344CB8AC3E}">
        <p14:creationId xmlns:p14="http://schemas.microsoft.com/office/powerpoint/2010/main" val="525403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384A35A-AD36-4CDA-BBBD-2CA60AEAC6BB}"/>
              </a:ext>
            </a:extLst>
          </p:cNvPr>
          <p:cNvPicPr>
            <a:picLocks noGrp="1" noChangeAspect="1"/>
          </p:cNvPicPr>
          <p:nvPr>
            <p:ph sz="quarter" idx="13"/>
          </p:nvPr>
        </p:nvPicPr>
        <p:blipFill>
          <a:blip r:embed="rId2"/>
          <a:stretch>
            <a:fillRect/>
          </a:stretch>
        </p:blipFill>
        <p:spPr>
          <a:xfrm>
            <a:off x="1579467" y="265043"/>
            <a:ext cx="8698771" cy="5128591"/>
          </a:xfrm>
        </p:spPr>
      </p:pic>
      <p:sp>
        <p:nvSpPr>
          <p:cNvPr id="6" name="TextBox 5">
            <a:extLst>
              <a:ext uri="{FF2B5EF4-FFF2-40B4-BE49-F238E27FC236}">
                <a16:creationId xmlns:a16="http://schemas.microsoft.com/office/drawing/2014/main" id="{4052B1DF-3DD8-4D2E-A41F-F77516274008}"/>
              </a:ext>
            </a:extLst>
          </p:cNvPr>
          <p:cNvSpPr txBox="1"/>
          <p:nvPr/>
        </p:nvSpPr>
        <p:spPr>
          <a:xfrm>
            <a:off x="999556" y="5815833"/>
            <a:ext cx="9753600" cy="1015663"/>
          </a:xfrm>
          <a:prstGeom prst="rect">
            <a:avLst/>
          </a:prstGeom>
          <a:noFill/>
        </p:spPr>
        <p:txBody>
          <a:bodyPr wrap="square" rtlCol="0">
            <a:spAutoFit/>
          </a:bodyPr>
          <a:lstStyle/>
          <a:p>
            <a:pPr algn="ctr"/>
            <a:r>
              <a:rPr lang="en-US" sz="2400" b="1" dirty="0">
                <a:latin typeface="Adobe Devanagari" panose="02040503050201020203" pitchFamily="18" charset="0"/>
                <a:cs typeface="Adobe Devanagari" panose="02040503050201020203" pitchFamily="18" charset="0"/>
              </a:rPr>
              <a:t>Gender of respondents: </a:t>
            </a:r>
            <a:r>
              <a:rPr lang="en-US" sz="2400" dirty="0">
                <a:latin typeface="Adobe Devanagari" panose="02040503050201020203" pitchFamily="18" charset="0"/>
                <a:cs typeface="Adobe Devanagari" panose="02040503050201020203" pitchFamily="18" charset="0"/>
              </a:rPr>
              <a:t>Female (39) have more numbers than male (28).</a:t>
            </a:r>
          </a:p>
          <a:p>
            <a:br>
              <a:rPr lang="en-US" dirty="0"/>
            </a:br>
            <a:endParaRPr lang="en-US" dirty="0"/>
          </a:p>
        </p:txBody>
      </p:sp>
    </p:spTree>
    <p:extLst>
      <p:ext uri="{BB962C8B-B14F-4D97-AF65-F5344CB8AC3E}">
        <p14:creationId xmlns:p14="http://schemas.microsoft.com/office/powerpoint/2010/main" val="3293732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0F610DA-B75C-4CE6-9980-B71A1360606F}"/>
              </a:ext>
            </a:extLst>
          </p:cNvPr>
          <p:cNvPicPr>
            <a:picLocks noGrp="1" noChangeAspect="1"/>
          </p:cNvPicPr>
          <p:nvPr>
            <p:ph sz="quarter" idx="13"/>
          </p:nvPr>
        </p:nvPicPr>
        <p:blipFill>
          <a:blip r:embed="rId2"/>
          <a:stretch>
            <a:fillRect/>
          </a:stretch>
        </p:blipFill>
        <p:spPr>
          <a:xfrm>
            <a:off x="89161" y="1179445"/>
            <a:ext cx="6820732" cy="2385392"/>
          </a:xfrm>
        </p:spPr>
      </p:pic>
      <p:pic>
        <p:nvPicPr>
          <p:cNvPr id="7" name="Picture 6">
            <a:extLst>
              <a:ext uri="{FF2B5EF4-FFF2-40B4-BE49-F238E27FC236}">
                <a16:creationId xmlns:a16="http://schemas.microsoft.com/office/drawing/2014/main" id="{D42C8DC9-52C4-41C5-B582-BFA792EBF66E}"/>
              </a:ext>
            </a:extLst>
          </p:cNvPr>
          <p:cNvPicPr>
            <a:picLocks noChangeAspect="1"/>
          </p:cNvPicPr>
          <p:nvPr/>
        </p:nvPicPr>
        <p:blipFill>
          <a:blip r:embed="rId3"/>
          <a:stretch>
            <a:fillRect/>
          </a:stretch>
        </p:blipFill>
        <p:spPr>
          <a:xfrm>
            <a:off x="5950226" y="613259"/>
            <a:ext cx="6152613" cy="3720201"/>
          </a:xfrm>
          <a:prstGeom prst="rect">
            <a:avLst/>
          </a:prstGeom>
        </p:spPr>
      </p:pic>
      <p:sp>
        <p:nvSpPr>
          <p:cNvPr id="8" name="TextBox 7">
            <a:extLst>
              <a:ext uri="{FF2B5EF4-FFF2-40B4-BE49-F238E27FC236}">
                <a16:creationId xmlns:a16="http://schemas.microsoft.com/office/drawing/2014/main" id="{078EBA12-D202-4BDF-8F20-31C040B9B470}"/>
              </a:ext>
            </a:extLst>
          </p:cNvPr>
          <p:cNvSpPr txBox="1"/>
          <p:nvPr/>
        </p:nvSpPr>
        <p:spPr>
          <a:xfrm>
            <a:off x="861391" y="3651839"/>
            <a:ext cx="3154018" cy="369332"/>
          </a:xfrm>
          <a:prstGeom prst="rect">
            <a:avLst/>
          </a:prstGeom>
          <a:noFill/>
        </p:spPr>
        <p:txBody>
          <a:bodyPr wrap="square" rtlCol="0">
            <a:spAutoFit/>
          </a:bodyPr>
          <a:lstStyle/>
          <a:p>
            <a:r>
              <a:rPr lang="en-US" dirty="0"/>
              <a:t>Key point: 18 | 0 means 18.0</a:t>
            </a:r>
          </a:p>
        </p:txBody>
      </p:sp>
      <p:sp>
        <p:nvSpPr>
          <p:cNvPr id="9" name="TextBox 8">
            <a:extLst>
              <a:ext uri="{FF2B5EF4-FFF2-40B4-BE49-F238E27FC236}">
                <a16:creationId xmlns:a16="http://schemas.microsoft.com/office/drawing/2014/main" id="{16CFD44D-1375-46EE-8E8E-6355BF601120}"/>
              </a:ext>
            </a:extLst>
          </p:cNvPr>
          <p:cNvSpPr txBox="1"/>
          <p:nvPr/>
        </p:nvSpPr>
        <p:spPr>
          <a:xfrm>
            <a:off x="1166192" y="4797286"/>
            <a:ext cx="9952382" cy="1384995"/>
          </a:xfrm>
          <a:prstGeom prst="rect">
            <a:avLst/>
          </a:prstGeom>
          <a:noFill/>
        </p:spPr>
        <p:txBody>
          <a:bodyPr wrap="square" rtlCol="0">
            <a:spAutoFit/>
          </a:bodyPr>
          <a:lstStyle/>
          <a:p>
            <a:r>
              <a:rPr lang="en-US" sz="2400" b="1" dirty="0">
                <a:latin typeface="Adobe Devanagari" panose="02040503050201020203" pitchFamily="18" charset="0"/>
                <a:cs typeface="Adobe Devanagari" panose="02040503050201020203" pitchFamily="18" charset="0"/>
              </a:rPr>
              <a:t>Age of respondents: </a:t>
            </a:r>
            <a:r>
              <a:rPr lang="en-US" sz="2400" dirty="0">
                <a:latin typeface="Adobe Devanagari" panose="02040503050201020203" pitchFamily="18" charset="0"/>
                <a:cs typeface="Adobe Devanagari" panose="02040503050201020203" pitchFamily="18" charset="0"/>
              </a:rPr>
              <a:t>Most of the respondents (30) are 21 years old while least of the respondents (1) are 18, 19 and 24 years old.</a:t>
            </a:r>
          </a:p>
          <a:p>
            <a:br>
              <a:rPr lang="en-US" dirty="0">
                <a:latin typeface="Adobe Devanagari" panose="02040503050201020203" pitchFamily="18" charset="0"/>
                <a:cs typeface="Adobe Devanagari" panose="02040503050201020203" pitchFamily="18" charset="0"/>
              </a:rPr>
            </a:br>
            <a:endParaRPr lang="en-US"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1665191028"/>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181</TotalTime>
  <Words>1172</Words>
  <Application>Microsoft Office PowerPoint</Application>
  <PresentationFormat>Widescreen</PresentationFormat>
  <Paragraphs>93</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Adobe Devanagari</vt:lpstr>
      <vt:lpstr>Arial</vt:lpstr>
      <vt:lpstr>Bahnschrift</vt:lpstr>
      <vt:lpstr>Bahnschrift Light</vt:lpstr>
      <vt:lpstr>Bahnschrift Light SemiCondensed</vt:lpstr>
      <vt:lpstr>Calibri</vt:lpstr>
      <vt:lpstr>Consolas</vt:lpstr>
      <vt:lpstr>Tw Cen MT</vt:lpstr>
      <vt:lpstr>Droplet</vt:lpstr>
      <vt:lpstr>Environmental Issue and Control in UTM</vt:lpstr>
      <vt:lpstr>INTRODUCTION AND  BACKGROUND OF CASE STUDY</vt:lpstr>
      <vt:lpstr>PowerPoint Presentation</vt:lpstr>
      <vt:lpstr>PowerPoint Presentation</vt:lpstr>
      <vt:lpstr>PowerPoint Presentation</vt:lpstr>
      <vt:lpstr>PROBLEM STATEMENT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Issue and Control in UTM</dc:title>
  <dc:creator>LI LING CHONG</dc:creator>
  <cp:lastModifiedBy>LI LING CHONG</cp:lastModifiedBy>
  <cp:revision>18</cp:revision>
  <dcterms:created xsi:type="dcterms:W3CDTF">2020-04-06T12:54:23Z</dcterms:created>
  <dcterms:modified xsi:type="dcterms:W3CDTF">2020-04-10T03:27:35Z</dcterms:modified>
</cp:coreProperties>
</file>