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66" r:id="rId3"/>
    <p:sldId id="257" r:id="rId4"/>
    <p:sldId id="258" r:id="rId5"/>
    <p:sldId id="274" r:id="rId6"/>
    <p:sldId id="275" r:id="rId7"/>
    <p:sldId id="260" r:id="rId8"/>
    <p:sldId id="259" r:id="rId9"/>
    <p:sldId id="273" r:id="rId10"/>
    <p:sldId id="272" r:id="rId11"/>
    <p:sldId id="271" r:id="rId12"/>
    <p:sldId id="262" r:id="rId13"/>
    <p:sldId id="261" r:id="rId14"/>
    <p:sldId id="265" r:id="rId15"/>
    <p:sldId id="270" r:id="rId16"/>
    <p:sldId id="269" r:id="rId17"/>
    <p:sldId id="264"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BA79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0" d="100"/>
          <a:sy n="60" d="100"/>
        </p:scale>
        <p:origin x="96" y="139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Sheet1!$E$1</c:f>
              <c:strCache>
                <c:ptCount val="1"/>
                <c:pt idx="0">
                  <c:v>Malay</c:v>
                </c:pt>
              </c:strCache>
            </c:strRef>
          </c:tx>
          <c:spPr>
            <a:solidFill>
              <a:schemeClr val="accent1"/>
            </a:solidFill>
            <a:ln>
              <a:noFill/>
            </a:ln>
            <a:effectLst/>
          </c:spPr>
          <c:invertIfNegative val="0"/>
          <c:cat>
            <c:strRef>
              <c:f>Sheet1!$A$2:$A$5</c:f>
              <c:strCache>
                <c:ptCount val="4"/>
                <c:pt idx="0">
                  <c:v>18-19</c:v>
                </c:pt>
                <c:pt idx="1">
                  <c:v>20-21</c:v>
                </c:pt>
                <c:pt idx="2">
                  <c:v>22-23</c:v>
                </c:pt>
                <c:pt idx="3">
                  <c:v>24-25</c:v>
                </c:pt>
              </c:strCache>
            </c:strRef>
          </c:cat>
          <c:val>
            <c:numRef>
              <c:f>Sheet1!$E$2:$E$5</c:f>
              <c:numCache>
                <c:formatCode>General</c:formatCode>
                <c:ptCount val="4"/>
                <c:pt idx="0">
                  <c:v>6</c:v>
                </c:pt>
                <c:pt idx="1">
                  <c:v>5</c:v>
                </c:pt>
                <c:pt idx="2">
                  <c:v>2</c:v>
                </c:pt>
                <c:pt idx="3">
                  <c:v>1</c:v>
                </c:pt>
              </c:numCache>
            </c:numRef>
          </c:val>
          <c:extLst>
            <c:ext xmlns:c16="http://schemas.microsoft.com/office/drawing/2014/chart" uri="{C3380CC4-5D6E-409C-BE32-E72D297353CC}">
              <c16:uniqueId val="{00000000-6869-4F59-BF3D-5FC16328F255}"/>
            </c:ext>
          </c:extLst>
        </c:ser>
        <c:ser>
          <c:idx val="1"/>
          <c:order val="1"/>
          <c:tx>
            <c:strRef>
              <c:f>Sheet1!$F$1</c:f>
              <c:strCache>
                <c:ptCount val="1"/>
                <c:pt idx="0">
                  <c:v>Indian</c:v>
                </c:pt>
              </c:strCache>
            </c:strRef>
          </c:tx>
          <c:spPr>
            <a:solidFill>
              <a:schemeClr val="accent2"/>
            </a:solidFill>
            <a:ln>
              <a:noFill/>
            </a:ln>
            <a:effectLst/>
          </c:spPr>
          <c:invertIfNegative val="0"/>
          <c:cat>
            <c:strRef>
              <c:f>Sheet1!$A$2:$A$5</c:f>
              <c:strCache>
                <c:ptCount val="4"/>
                <c:pt idx="0">
                  <c:v>18-19</c:v>
                </c:pt>
                <c:pt idx="1">
                  <c:v>20-21</c:v>
                </c:pt>
                <c:pt idx="2">
                  <c:v>22-23</c:v>
                </c:pt>
                <c:pt idx="3">
                  <c:v>24-25</c:v>
                </c:pt>
              </c:strCache>
            </c:strRef>
          </c:cat>
          <c:val>
            <c:numRef>
              <c:f>Sheet1!$F$2:$F$5</c:f>
              <c:numCache>
                <c:formatCode>General</c:formatCode>
                <c:ptCount val="4"/>
                <c:pt idx="0">
                  <c:v>1</c:v>
                </c:pt>
                <c:pt idx="1">
                  <c:v>4</c:v>
                </c:pt>
                <c:pt idx="2">
                  <c:v>0</c:v>
                </c:pt>
                <c:pt idx="3">
                  <c:v>0</c:v>
                </c:pt>
              </c:numCache>
            </c:numRef>
          </c:val>
          <c:extLst>
            <c:ext xmlns:c16="http://schemas.microsoft.com/office/drawing/2014/chart" uri="{C3380CC4-5D6E-409C-BE32-E72D297353CC}">
              <c16:uniqueId val="{00000001-6869-4F59-BF3D-5FC16328F255}"/>
            </c:ext>
          </c:extLst>
        </c:ser>
        <c:ser>
          <c:idx val="2"/>
          <c:order val="2"/>
          <c:tx>
            <c:strRef>
              <c:f>Sheet1!$G$1</c:f>
              <c:strCache>
                <c:ptCount val="1"/>
                <c:pt idx="0">
                  <c:v>Chinese</c:v>
                </c:pt>
              </c:strCache>
            </c:strRef>
          </c:tx>
          <c:spPr>
            <a:solidFill>
              <a:schemeClr val="accent3"/>
            </a:solidFill>
            <a:ln>
              <a:noFill/>
            </a:ln>
            <a:effectLst/>
          </c:spPr>
          <c:invertIfNegative val="0"/>
          <c:cat>
            <c:strRef>
              <c:f>Sheet1!$A$2:$A$5</c:f>
              <c:strCache>
                <c:ptCount val="4"/>
                <c:pt idx="0">
                  <c:v>18-19</c:v>
                </c:pt>
                <c:pt idx="1">
                  <c:v>20-21</c:v>
                </c:pt>
                <c:pt idx="2">
                  <c:v>22-23</c:v>
                </c:pt>
                <c:pt idx="3">
                  <c:v>24-25</c:v>
                </c:pt>
              </c:strCache>
            </c:strRef>
          </c:cat>
          <c:val>
            <c:numRef>
              <c:f>Sheet1!$G$2:$G$5</c:f>
              <c:numCache>
                <c:formatCode>General</c:formatCode>
                <c:ptCount val="4"/>
                <c:pt idx="0">
                  <c:v>2</c:v>
                </c:pt>
                <c:pt idx="1">
                  <c:v>13</c:v>
                </c:pt>
                <c:pt idx="2">
                  <c:v>1</c:v>
                </c:pt>
                <c:pt idx="3">
                  <c:v>1</c:v>
                </c:pt>
              </c:numCache>
            </c:numRef>
          </c:val>
          <c:extLst>
            <c:ext xmlns:c16="http://schemas.microsoft.com/office/drawing/2014/chart" uri="{C3380CC4-5D6E-409C-BE32-E72D297353CC}">
              <c16:uniqueId val="{00000002-6869-4F59-BF3D-5FC16328F255}"/>
            </c:ext>
          </c:extLst>
        </c:ser>
        <c:ser>
          <c:idx val="3"/>
          <c:order val="3"/>
          <c:tx>
            <c:strRef>
              <c:f>Sheet1!$H$1</c:f>
              <c:strCache>
                <c:ptCount val="1"/>
                <c:pt idx="0">
                  <c:v>Indonesian</c:v>
                </c:pt>
              </c:strCache>
            </c:strRef>
          </c:tx>
          <c:spPr>
            <a:solidFill>
              <a:schemeClr val="accent4"/>
            </a:solidFill>
            <a:ln>
              <a:noFill/>
            </a:ln>
            <a:effectLst/>
          </c:spPr>
          <c:invertIfNegative val="0"/>
          <c:cat>
            <c:strRef>
              <c:f>Sheet1!$A$2:$A$5</c:f>
              <c:strCache>
                <c:ptCount val="4"/>
                <c:pt idx="0">
                  <c:v>18-19</c:v>
                </c:pt>
                <c:pt idx="1">
                  <c:v>20-21</c:v>
                </c:pt>
                <c:pt idx="2">
                  <c:v>22-23</c:v>
                </c:pt>
                <c:pt idx="3">
                  <c:v>24-25</c:v>
                </c:pt>
              </c:strCache>
            </c:strRef>
          </c:cat>
          <c:val>
            <c:numRef>
              <c:f>Sheet1!$H$2:$H$5</c:f>
              <c:numCache>
                <c:formatCode>General</c:formatCode>
                <c:ptCount val="4"/>
                <c:pt idx="0">
                  <c:v>3</c:v>
                </c:pt>
              </c:numCache>
            </c:numRef>
          </c:val>
          <c:extLst>
            <c:ext xmlns:c16="http://schemas.microsoft.com/office/drawing/2014/chart" uri="{C3380CC4-5D6E-409C-BE32-E72D297353CC}">
              <c16:uniqueId val="{00000003-6869-4F59-BF3D-5FC16328F255}"/>
            </c:ext>
          </c:extLst>
        </c:ser>
        <c:ser>
          <c:idx val="4"/>
          <c:order val="4"/>
          <c:tx>
            <c:strRef>
              <c:f>Sheet1!$I$1</c:f>
              <c:strCache>
                <c:ptCount val="1"/>
                <c:pt idx="0">
                  <c:v>yemen</c:v>
                </c:pt>
              </c:strCache>
            </c:strRef>
          </c:tx>
          <c:spPr>
            <a:solidFill>
              <a:schemeClr val="accent5"/>
            </a:solidFill>
            <a:ln>
              <a:noFill/>
            </a:ln>
            <a:effectLst/>
          </c:spPr>
          <c:invertIfNegative val="0"/>
          <c:cat>
            <c:strRef>
              <c:f>Sheet1!$A$2:$A$5</c:f>
              <c:strCache>
                <c:ptCount val="4"/>
                <c:pt idx="0">
                  <c:v>18-19</c:v>
                </c:pt>
                <c:pt idx="1">
                  <c:v>20-21</c:v>
                </c:pt>
                <c:pt idx="2">
                  <c:v>22-23</c:v>
                </c:pt>
                <c:pt idx="3">
                  <c:v>24-25</c:v>
                </c:pt>
              </c:strCache>
            </c:strRef>
          </c:cat>
          <c:val>
            <c:numRef>
              <c:f>Sheet1!$I$2:$I$5</c:f>
              <c:numCache>
                <c:formatCode>General</c:formatCode>
                <c:ptCount val="4"/>
              </c:numCache>
            </c:numRef>
          </c:val>
          <c:extLst>
            <c:ext xmlns:c16="http://schemas.microsoft.com/office/drawing/2014/chart" uri="{C3380CC4-5D6E-409C-BE32-E72D297353CC}">
              <c16:uniqueId val="{00000004-6869-4F59-BF3D-5FC16328F255}"/>
            </c:ext>
          </c:extLst>
        </c:ser>
        <c:ser>
          <c:idx val="5"/>
          <c:order val="5"/>
          <c:tx>
            <c:strRef>
              <c:f>Sheet1!$J$1</c:f>
              <c:strCache>
                <c:ptCount val="1"/>
                <c:pt idx="0">
                  <c:v>hausa</c:v>
                </c:pt>
              </c:strCache>
            </c:strRef>
          </c:tx>
          <c:spPr>
            <a:solidFill>
              <a:schemeClr val="accent6"/>
            </a:solidFill>
            <a:ln>
              <a:noFill/>
            </a:ln>
            <a:effectLst/>
          </c:spPr>
          <c:invertIfNegative val="0"/>
          <c:cat>
            <c:strRef>
              <c:f>Sheet1!$A$2:$A$5</c:f>
              <c:strCache>
                <c:ptCount val="4"/>
                <c:pt idx="0">
                  <c:v>18-19</c:v>
                </c:pt>
                <c:pt idx="1">
                  <c:v>20-21</c:v>
                </c:pt>
                <c:pt idx="2">
                  <c:v>22-23</c:v>
                </c:pt>
                <c:pt idx="3">
                  <c:v>24-25</c:v>
                </c:pt>
              </c:strCache>
            </c:strRef>
          </c:cat>
          <c:val>
            <c:numRef>
              <c:f>Sheet1!$J$2:$J$5</c:f>
              <c:numCache>
                <c:formatCode>General</c:formatCode>
                <c:ptCount val="4"/>
                <c:pt idx="2">
                  <c:v>1</c:v>
                </c:pt>
              </c:numCache>
            </c:numRef>
          </c:val>
          <c:extLst>
            <c:ext xmlns:c16="http://schemas.microsoft.com/office/drawing/2014/chart" uri="{C3380CC4-5D6E-409C-BE32-E72D297353CC}">
              <c16:uniqueId val="{00000005-6869-4F59-BF3D-5FC16328F255}"/>
            </c:ext>
          </c:extLst>
        </c:ser>
        <c:dLbls>
          <c:showLegendKey val="0"/>
          <c:showVal val="0"/>
          <c:showCatName val="0"/>
          <c:showSerName val="0"/>
          <c:showPercent val="0"/>
          <c:showBubbleSize val="0"/>
        </c:dLbls>
        <c:gapWidth val="219"/>
        <c:overlap val="-27"/>
        <c:axId val="1498042319"/>
        <c:axId val="1498042735"/>
      </c:barChart>
      <c:catAx>
        <c:axId val="149804231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498042735"/>
        <c:crosses val="autoZero"/>
        <c:auto val="1"/>
        <c:lblAlgn val="ctr"/>
        <c:lblOffset val="100"/>
        <c:noMultiLvlLbl val="0"/>
      </c:catAx>
      <c:valAx>
        <c:axId val="1498042735"/>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498042319"/>
        <c:crosses val="autoZero"/>
        <c:crossBetween val="between"/>
      </c:valAx>
      <c:spPr>
        <a:noFill/>
        <a:ln>
          <a:noFill/>
        </a:ln>
        <a:effectLst/>
      </c:spPr>
    </c:plotArea>
    <c:legend>
      <c:legendPos val="b"/>
      <c:legendEntry>
        <c:idx val="2"/>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Entry>
      <c:legendEntry>
        <c:idx val="3"/>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Entry>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gap"/>
    <c:showDLblsOverMax val="0"/>
  </c:chart>
  <c:spPr>
    <a:noFill/>
    <a:ln>
      <a:noFill/>
    </a:ln>
    <a:effectLst/>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MY"/>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8C987AA-818C-4261-BB29-5D816B3CE15A}" type="datetimeFigureOut">
              <a:rPr lang="en-MY" smtClean="0"/>
              <a:t>19/3/2019</a:t>
            </a:fld>
            <a:endParaRPr lang="en-MY"/>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MY"/>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MY"/>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10480A-2F77-4B94-A861-A06A591F5952}" type="slidenum">
              <a:rPr lang="en-MY" smtClean="0"/>
              <a:t>‹#›</a:t>
            </a:fld>
            <a:endParaRPr lang="en-MY"/>
          </a:p>
        </p:txBody>
      </p:sp>
    </p:spTree>
    <p:extLst>
      <p:ext uri="{BB962C8B-B14F-4D97-AF65-F5344CB8AC3E}">
        <p14:creationId xmlns:p14="http://schemas.microsoft.com/office/powerpoint/2010/main" val="18077291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MY"/>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MY"/>
          </a:p>
        </p:txBody>
      </p:sp>
      <p:sp>
        <p:nvSpPr>
          <p:cNvPr id="4" name="Date Placeholder 3"/>
          <p:cNvSpPr>
            <a:spLocks noGrp="1"/>
          </p:cNvSpPr>
          <p:nvPr>
            <p:ph type="dt" sz="half" idx="10"/>
          </p:nvPr>
        </p:nvSpPr>
        <p:spPr/>
        <p:txBody>
          <a:bodyPr/>
          <a:lstStyle/>
          <a:p>
            <a:fld id="{385A03C9-0BB8-43E6-9D32-584ACBC24990}" type="datetimeFigureOut">
              <a:rPr lang="en-MY" smtClean="0"/>
              <a:t>19/3/2019</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AD31C774-CD9F-4B41-A586-DFA982527595}" type="slidenum">
              <a:rPr lang="en-MY" smtClean="0"/>
              <a:t>‹#›</a:t>
            </a:fld>
            <a:endParaRPr lang="en-MY"/>
          </a:p>
        </p:txBody>
      </p:sp>
    </p:spTree>
    <p:extLst>
      <p:ext uri="{BB962C8B-B14F-4D97-AF65-F5344CB8AC3E}">
        <p14:creationId xmlns:p14="http://schemas.microsoft.com/office/powerpoint/2010/main" val="4037265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MY"/>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Date Placeholder 3"/>
          <p:cNvSpPr>
            <a:spLocks noGrp="1"/>
          </p:cNvSpPr>
          <p:nvPr>
            <p:ph type="dt" sz="half" idx="10"/>
          </p:nvPr>
        </p:nvSpPr>
        <p:spPr/>
        <p:txBody>
          <a:bodyPr/>
          <a:lstStyle/>
          <a:p>
            <a:fld id="{385A03C9-0BB8-43E6-9D32-584ACBC24990}" type="datetimeFigureOut">
              <a:rPr lang="en-MY" smtClean="0"/>
              <a:t>19/3/2019</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AD31C774-CD9F-4B41-A586-DFA982527595}" type="slidenum">
              <a:rPr lang="en-MY" smtClean="0"/>
              <a:t>‹#›</a:t>
            </a:fld>
            <a:endParaRPr lang="en-MY"/>
          </a:p>
        </p:txBody>
      </p:sp>
    </p:spTree>
    <p:extLst>
      <p:ext uri="{BB962C8B-B14F-4D97-AF65-F5344CB8AC3E}">
        <p14:creationId xmlns:p14="http://schemas.microsoft.com/office/powerpoint/2010/main" val="33828365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MY"/>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Date Placeholder 3"/>
          <p:cNvSpPr>
            <a:spLocks noGrp="1"/>
          </p:cNvSpPr>
          <p:nvPr>
            <p:ph type="dt" sz="half" idx="10"/>
          </p:nvPr>
        </p:nvSpPr>
        <p:spPr/>
        <p:txBody>
          <a:bodyPr/>
          <a:lstStyle/>
          <a:p>
            <a:fld id="{385A03C9-0BB8-43E6-9D32-584ACBC24990}" type="datetimeFigureOut">
              <a:rPr lang="en-MY" smtClean="0"/>
              <a:t>19/3/2019</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AD31C774-CD9F-4B41-A586-DFA982527595}" type="slidenum">
              <a:rPr lang="en-MY" smtClean="0"/>
              <a:t>‹#›</a:t>
            </a:fld>
            <a:endParaRPr lang="en-MY"/>
          </a:p>
        </p:txBody>
      </p:sp>
    </p:spTree>
    <p:extLst>
      <p:ext uri="{BB962C8B-B14F-4D97-AF65-F5344CB8AC3E}">
        <p14:creationId xmlns:p14="http://schemas.microsoft.com/office/powerpoint/2010/main" val="214405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MY"/>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Date Placeholder 3"/>
          <p:cNvSpPr>
            <a:spLocks noGrp="1"/>
          </p:cNvSpPr>
          <p:nvPr>
            <p:ph type="dt" sz="half" idx="10"/>
          </p:nvPr>
        </p:nvSpPr>
        <p:spPr/>
        <p:txBody>
          <a:bodyPr/>
          <a:lstStyle/>
          <a:p>
            <a:fld id="{385A03C9-0BB8-43E6-9D32-584ACBC24990}" type="datetimeFigureOut">
              <a:rPr lang="en-MY" smtClean="0"/>
              <a:t>19/3/2019</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AD31C774-CD9F-4B41-A586-DFA982527595}" type="slidenum">
              <a:rPr lang="en-MY" smtClean="0"/>
              <a:t>‹#›</a:t>
            </a:fld>
            <a:endParaRPr lang="en-MY"/>
          </a:p>
        </p:txBody>
      </p:sp>
    </p:spTree>
    <p:extLst>
      <p:ext uri="{BB962C8B-B14F-4D97-AF65-F5344CB8AC3E}">
        <p14:creationId xmlns:p14="http://schemas.microsoft.com/office/powerpoint/2010/main" val="1137643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MY"/>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85A03C9-0BB8-43E6-9D32-584ACBC24990}" type="datetimeFigureOut">
              <a:rPr lang="en-MY" smtClean="0"/>
              <a:t>19/3/2019</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AD31C774-CD9F-4B41-A586-DFA982527595}" type="slidenum">
              <a:rPr lang="en-MY" smtClean="0"/>
              <a:t>‹#›</a:t>
            </a:fld>
            <a:endParaRPr lang="en-MY"/>
          </a:p>
        </p:txBody>
      </p:sp>
    </p:spTree>
    <p:extLst>
      <p:ext uri="{BB962C8B-B14F-4D97-AF65-F5344CB8AC3E}">
        <p14:creationId xmlns:p14="http://schemas.microsoft.com/office/powerpoint/2010/main" val="1534336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MY"/>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5" name="Date Placeholder 4"/>
          <p:cNvSpPr>
            <a:spLocks noGrp="1"/>
          </p:cNvSpPr>
          <p:nvPr>
            <p:ph type="dt" sz="half" idx="10"/>
          </p:nvPr>
        </p:nvSpPr>
        <p:spPr/>
        <p:txBody>
          <a:bodyPr/>
          <a:lstStyle/>
          <a:p>
            <a:fld id="{385A03C9-0BB8-43E6-9D32-584ACBC24990}" type="datetimeFigureOut">
              <a:rPr lang="en-MY" smtClean="0"/>
              <a:t>19/3/2019</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AD31C774-CD9F-4B41-A586-DFA982527595}" type="slidenum">
              <a:rPr lang="en-MY" smtClean="0"/>
              <a:t>‹#›</a:t>
            </a:fld>
            <a:endParaRPr lang="en-MY"/>
          </a:p>
        </p:txBody>
      </p:sp>
    </p:spTree>
    <p:extLst>
      <p:ext uri="{BB962C8B-B14F-4D97-AF65-F5344CB8AC3E}">
        <p14:creationId xmlns:p14="http://schemas.microsoft.com/office/powerpoint/2010/main" val="3153578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MY"/>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7" name="Date Placeholder 6"/>
          <p:cNvSpPr>
            <a:spLocks noGrp="1"/>
          </p:cNvSpPr>
          <p:nvPr>
            <p:ph type="dt" sz="half" idx="10"/>
          </p:nvPr>
        </p:nvSpPr>
        <p:spPr/>
        <p:txBody>
          <a:bodyPr/>
          <a:lstStyle/>
          <a:p>
            <a:fld id="{385A03C9-0BB8-43E6-9D32-584ACBC24990}" type="datetimeFigureOut">
              <a:rPr lang="en-MY" smtClean="0"/>
              <a:t>19/3/2019</a:t>
            </a:fld>
            <a:endParaRPr lang="en-MY"/>
          </a:p>
        </p:txBody>
      </p:sp>
      <p:sp>
        <p:nvSpPr>
          <p:cNvPr id="8" name="Footer Placeholder 7"/>
          <p:cNvSpPr>
            <a:spLocks noGrp="1"/>
          </p:cNvSpPr>
          <p:nvPr>
            <p:ph type="ftr" sz="quarter" idx="11"/>
          </p:nvPr>
        </p:nvSpPr>
        <p:spPr/>
        <p:txBody>
          <a:bodyPr/>
          <a:lstStyle/>
          <a:p>
            <a:endParaRPr lang="en-MY"/>
          </a:p>
        </p:txBody>
      </p:sp>
      <p:sp>
        <p:nvSpPr>
          <p:cNvPr id="9" name="Slide Number Placeholder 8"/>
          <p:cNvSpPr>
            <a:spLocks noGrp="1"/>
          </p:cNvSpPr>
          <p:nvPr>
            <p:ph type="sldNum" sz="quarter" idx="12"/>
          </p:nvPr>
        </p:nvSpPr>
        <p:spPr/>
        <p:txBody>
          <a:bodyPr/>
          <a:lstStyle/>
          <a:p>
            <a:fld id="{AD31C774-CD9F-4B41-A586-DFA982527595}" type="slidenum">
              <a:rPr lang="en-MY" smtClean="0"/>
              <a:t>‹#›</a:t>
            </a:fld>
            <a:endParaRPr lang="en-MY"/>
          </a:p>
        </p:txBody>
      </p:sp>
    </p:spTree>
    <p:extLst>
      <p:ext uri="{BB962C8B-B14F-4D97-AF65-F5344CB8AC3E}">
        <p14:creationId xmlns:p14="http://schemas.microsoft.com/office/powerpoint/2010/main" val="4077900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MY"/>
          </a:p>
        </p:txBody>
      </p:sp>
      <p:sp>
        <p:nvSpPr>
          <p:cNvPr id="3" name="Date Placeholder 2"/>
          <p:cNvSpPr>
            <a:spLocks noGrp="1"/>
          </p:cNvSpPr>
          <p:nvPr>
            <p:ph type="dt" sz="half" idx="10"/>
          </p:nvPr>
        </p:nvSpPr>
        <p:spPr/>
        <p:txBody>
          <a:bodyPr/>
          <a:lstStyle/>
          <a:p>
            <a:fld id="{385A03C9-0BB8-43E6-9D32-584ACBC24990}" type="datetimeFigureOut">
              <a:rPr lang="en-MY" smtClean="0"/>
              <a:t>19/3/2019</a:t>
            </a:fld>
            <a:endParaRPr lang="en-MY"/>
          </a:p>
        </p:txBody>
      </p:sp>
      <p:sp>
        <p:nvSpPr>
          <p:cNvPr id="4" name="Footer Placeholder 3"/>
          <p:cNvSpPr>
            <a:spLocks noGrp="1"/>
          </p:cNvSpPr>
          <p:nvPr>
            <p:ph type="ftr" sz="quarter" idx="11"/>
          </p:nvPr>
        </p:nvSpPr>
        <p:spPr/>
        <p:txBody>
          <a:bodyPr/>
          <a:lstStyle/>
          <a:p>
            <a:endParaRPr lang="en-MY"/>
          </a:p>
        </p:txBody>
      </p:sp>
      <p:sp>
        <p:nvSpPr>
          <p:cNvPr id="5" name="Slide Number Placeholder 4"/>
          <p:cNvSpPr>
            <a:spLocks noGrp="1"/>
          </p:cNvSpPr>
          <p:nvPr>
            <p:ph type="sldNum" sz="quarter" idx="12"/>
          </p:nvPr>
        </p:nvSpPr>
        <p:spPr/>
        <p:txBody>
          <a:bodyPr/>
          <a:lstStyle/>
          <a:p>
            <a:fld id="{AD31C774-CD9F-4B41-A586-DFA982527595}" type="slidenum">
              <a:rPr lang="en-MY" smtClean="0"/>
              <a:t>‹#›</a:t>
            </a:fld>
            <a:endParaRPr lang="en-MY"/>
          </a:p>
        </p:txBody>
      </p:sp>
    </p:spTree>
    <p:extLst>
      <p:ext uri="{BB962C8B-B14F-4D97-AF65-F5344CB8AC3E}">
        <p14:creationId xmlns:p14="http://schemas.microsoft.com/office/powerpoint/2010/main" val="220396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5A03C9-0BB8-43E6-9D32-584ACBC24990}" type="datetimeFigureOut">
              <a:rPr lang="en-MY" smtClean="0"/>
              <a:t>19/3/2019</a:t>
            </a:fld>
            <a:endParaRPr lang="en-MY"/>
          </a:p>
        </p:txBody>
      </p:sp>
      <p:sp>
        <p:nvSpPr>
          <p:cNvPr id="3" name="Footer Placeholder 2"/>
          <p:cNvSpPr>
            <a:spLocks noGrp="1"/>
          </p:cNvSpPr>
          <p:nvPr>
            <p:ph type="ftr" sz="quarter" idx="11"/>
          </p:nvPr>
        </p:nvSpPr>
        <p:spPr/>
        <p:txBody>
          <a:bodyPr/>
          <a:lstStyle/>
          <a:p>
            <a:endParaRPr lang="en-MY"/>
          </a:p>
        </p:txBody>
      </p:sp>
      <p:sp>
        <p:nvSpPr>
          <p:cNvPr id="4" name="Slide Number Placeholder 3"/>
          <p:cNvSpPr>
            <a:spLocks noGrp="1"/>
          </p:cNvSpPr>
          <p:nvPr>
            <p:ph type="sldNum" sz="quarter" idx="12"/>
          </p:nvPr>
        </p:nvSpPr>
        <p:spPr/>
        <p:txBody>
          <a:bodyPr/>
          <a:lstStyle/>
          <a:p>
            <a:fld id="{AD31C774-CD9F-4B41-A586-DFA982527595}" type="slidenum">
              <a:rPr lang="en-MY" smtClean="0"/>
              <a:t>‹#›</a:t>
            </a:fld>
            <a:endParaRPr lang="en-MY"/>
          </a:p>
        </p:txBody>
      </p:sp>
    </p:spTree>
    <p:extLst>
      <p:ext uri="{BB962C8B-B14F-4D97-AF65-F5344CB8AC3E}">
        <p14:creationId xmlns:p14="http://schemas.microsoft.com/office/powerpoint/2010/main" val="928931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MY"/>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85A03C9-0BB8-43E6-9D32-584ACBC24990}" type="datetimeFigureOut">
              <a:rPr lang="en-MY" smtClean="0"/>
              <a:t>19/3/2019</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AD31C774-CD9F-4B41-A586-DFA982527595}" type="slidenum">
              <a:rPr lang="en-MY" smtClean="0"/>
              <a:t>‹#›</a:t>
            </a:fld>
            <a:endParaRPr lang="en-MY"/>
          </a:p>
        </p:txBody>
      </p:sp>
    </p:spTree>
    <p:extLst>
      <p:ext uri="{BB962C8B-B14F-4D97-AF65-F5344CB8AC3E}">
        <p14:creationId xmlns:p14="http://schemas.microsoft.com/office/powerpoint/2010/main" val="3062318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MY"/>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MY"/>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85A03C9-0BB8-43E6-9D32-584ACBC24990}" type="datetimeFigureOut">
              <a:rPr lang="en-MY" smtClean="0"/>
              <a:t>19/3/2019</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AD31C774-CD9F-4B41-A586-DFA982527595}" type="slidenum">
              <a:rPr lang="en-MY" smtClean="0"/>
              <a:t>‹#›</a:t>
            </a:fld>
            <a:endParaRPr lang="en-MY"/>
          </a:p>
        </p:txBody>
      </p:sp>
    </p:spTree>
    <p:extLst>
      <p:ext uri="{BB962C8B-B14F-4D97-AF65-F5344CB8AC3E}">
        <p14:creationId xmlns:p14="http://schemas.microsoft.com/office/powerpoint/2010/main" val="2124964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MY"/>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5A03C9-0BB8-43E6-9D32-584ACBC24990}" type="datetimeFigureOut">
              <a:rPr lang="en-MY" smtClean="0"/>
              <a:t>19/3/2019</a:t>
            </a:fld>
            <a:endParaRPr lang="en-MY"/>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MY"/>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31C774-CD9F-4B41-A586-DFA982527595}" type="slidenum">
              <a:rPr lang="en-MY" smtClean="0"/>
              <a:t>‹#›</a:t>
            </a:fld>
            <a:endParaRPr lang="en-MY"/>
          </a:p>
        </p:txBody>
      </p:sp>
    </p:spTree>
    <p:extLst>
      <p:ext uri="{BB962C8B-B14F-4D97-AF65-F5344CB8AC3E}">
        <p14:creationId xmlns:p14="http://schemas.microsoft.com/office/powerpoint/2010/main" val="34730555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jpg"/><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5.xml.rels><?xml version="1.0" encoding="UTF-8" standalone="yes"?>
<Relationships xmlns="http://schemas.openxmlformats.org/package/2006/relationships"><Relationship Id="rId3" Type="http://schemas.openxmlformats.org/officeDocument/2006/relationships/image" Target="../media/image220.png"/><Relationship Id="rId2" Type="http://schemas.openxmlformats.org/officeDocument/2006/relationships/image" Target="../media/image2.jpg"/><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MY"/>
          </a:p>
        </p:txBody>
      </p:sp>
      <p:sp>
        <p:nvSpPr>
          <p:cNvPr id="3" name="Subtitle 2"/>
          <p:cNvSpPr>
            <a:spLocks noGrp="1"/>
          </p:cNvSpPr>
          <p:nvPr>
            <p:ph type="subTitle" idx="1"/>
          </p:nvPr>
        </p:nvSpPr>
        <p:spPr/>
        <p:txBody>
          <a:bodyPr/>
          <a:lstStyle/>
          <a:p>
            <a:endParaRPr lang="en-MY"/>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417" t="-2333" r="139" b="13000"/>
          <a:stretch/>
        </p:blipFill>
        <p:spPr>
          <a:xfrm>
            <a:off x="0" y="-187236"/>
            <a:ext cx="12192000" cy="7045236"/>
          </a:xfrm>
          <a:prstGeom prst="rect">
            <a:avLst/>
          </a:prstGeom>
        </p:spPr>
      </p:pic>
      <p:sp>
        <p:nvSpPr>
          <p:cNvPr id="5" name="TextBox 4"/>
          <p:cNvSpPr txBox="1"/>
          <p:nvPr/>
        </p:nvSpPr>
        <p:spPr>
          <a:xfrm>
            <a:off x="2725783" y="382136"/>
            <a:ext cx="6740434" cy="2062103"/>
          </a:xfrm>
          <a:prstGeom prst="rect">
            <a:avLst/>
          </a:prstGeom>
          <a:noFill/>
        </p:spPr>
        <p:txBody>
          <a:bodyPr wrap="square" rtlCol="0">
            <a:spAutoFit/>
          </a:bodyPr>
          <a:lstStyle/>
          <a:p>
            <a:pPr algn="ctr"/>
            <a:r>
              <a:rPr lang="en-MY" sz="3200" b="1" dirty="0">
                <a:latin typeface="Times New Roman" panose="02020603050405020304" pitchFamily="18" charset="0"/>
                <a:cs typeface="Times New Roman" panose="02020603050405020304" pitchFamily="18" charset="0"/>
              </a:rPr>
              <a:t>STATISTIC ABOUT MULTIRACIAL  AMONG STUDENTS OF COMPUTING IN UTM</a:t>
            </a:r>
          </a:p>
        </p:txBody>
      </p:sp>
      <p:sp>
        <p:nvSpPr>
          <p:cNvPr id="6" name="TextBox 5"/>
          <p:cNvSpPr txBox="1"/>
          <p:nvPr/>
        </p:nvSpPr>
        <p:spPr>
          <a:xfrm>
            <a:off x="243841" y="5158286"/>
            <a:ext cx="5207726" cy="1569660"/>
          </a:xfrm>
          <a:prstGeom prst="rect">
            <a:avLst/>
          </a:prstGeom>
          <a:noFill/>
        </p:spPr>
        <p:txBody>
          <a:bodyPr wrap="square" rtlCol="0">
            <a:spAutoFit/>
          </a:bodyPr>
          <a:lstStyle/>
          <a:p>
            <a:r>
              <a:rPr lang="en-MY" sz="1600" b="1" u="sng" dirty="0">
                <a:solidFill>
                  <a:srgbClr val="8BA79C"/>
                </a:solidFill>
                <a:latin typeface="Times New Roman" panose="02020603050405020304" pitchFamily="18" charset="0"/>
                <a:cs typeface="Times New Roman" panose="02020603050405020304" pitchFamily="18" charset="0"/>
              </a:rPr>
              <a:t>GROUP MEMBERS:</a:t>
            </a:r>
          </a:p>
          <a:p>
            <a:r>
              <a:rPr lang="en-MY" sz="1600" dirty="0">
                <a:solidFill>
                  <a:srgbClr val="8BA79C"/>
                </a:solidFill>
                <a:latin typeface="Times New Roman" panose="02020603050405020304" pitchFamily="18" charset="0"/>
                <a:cs typeface="Times New Roman" panose="02020603050405020304" pitchFamily="18" charset="0"/>
              </a:rPr>
              <a:t>-MUHAMMAD FIKRI BIN ISMAIL (A18CS0139)</a:t>
            </a:r>
          </a:p>
          <a:p>
            <a:r>
              <a:rPr lang="en-MY" sz="1600" dirty="0">
                <a:solidFill>
                  <a:srgbClr val="8BA79C"/>
                </a:solidFill>
                <a:latin typeface="Times New Roman" panose="02020603050405020304" pitchFamily="18" charset="0"/>
                <a:cs typeface="Times New Roman" panose="02020603050405020304" pitchFamily="18" charset="0"/>
              </a:rPr>
              <a:t>-AFIF HAFIZIN BIN HAMIZAN (A18CS0008)</a:t>
            </a:r>
          </a:p>
          <a:p>
            <a:r>
              <a:rPr lang="en-MY" sz="1600" dirty="0">
                <a:solidFill>
                  <a:srgbClr val="8BA79C"/>
                </a:solidFill>
                <a:latin typeface="Times New Roman" panose="02020603050405020304" pitchFamily="18" charset="0"/>
                <a:cs typeface="Times New Roman" panose="02020603050405020304" pitchFamily="18" charset="0"/>
              </a:rPr>
              <a:t>-HARIS HASHEEMEN BIN ALIAS (A18CS0070)</a:t>
            </a:r>
          </a:p>
          <a:p>
            <a:r>
              <a:rPr lang="en-MY" sz="1600" dirty="0">
                <a:solidFill>
                  <a:srgbClr val="8BA79C"/>
                </a:solidFill>
                <a:latin typeface="Times New Roman" panose="02020603050405020304" pitchFamily="18" charset="0"/>
                <a:cs typeface="Times New Roman" panose="02020603050405020304" pitchFamily="18" charset="0"/>
              </a:rPr>
              <a:t>-LEE CHEN HONG (A18CS0094)</a:t>
            </a:r>
          </a:p>
          <a:p>
            <a:r>
              <a:rPr lang="en-MY" sz="1600" dirty="0">
                <a:solidFill>
                  <a:srgbClr val="8BA79C"/>
                </a:solidFill>
                <a:latin typeface="Times New Roman" panose="02020603050405020304" pitchFamily="18" charset="0"/>
                <a:cs typeface="Times New Roman" panose="02020603050405020304" pitchFamily="18" charset="0"/>
              </a:rPr>
              <a:t>- FATHI MOHAMED FATHI REZQ BEKHIT (A18CS0301)</a:t>
            </a:r>
          </a:p>
        </p:txBody>
      </p:sp>
      <p:sp>
        <p:nvSpPr>
          <p:cNvPr id="7" name="TextBox 6"/>
          <p:cNvSpPr txBox="1"/>
          <p:nvPr/>
        </p:nvSpPr>
        <p:spPr>
          <a:xfrm>
            <a:off x="5460274" y="6183476"/>
            <a:ext cx="6731726" cy="584775"/>
          </a:xfrm>
          <a:prstGeom prst="rect">
            <a:avLst/>
          </a:prstGeom>
          <a:noFill/>
        </p:spPr>
        <p:txBody>
          <a:bodyPr wrap="square" rtlCol="0">
            <a:spAutoFit/>
          </a:bodyPr>
          <a:lstStyle/>
          <a:p>
            <a:r>
              <a:rPr lang="en-MY" sz="1600" dirty="0">
                <a:solidFill>
                  <a:srgbClr val="8BA79C"/>
                </a:solidFill>
                <a:latin typeface="Times New Roman" panose="02020603050405020304" pitchFamily="18" charset="0"/>
                <a:cs typeface="Times New Roman" panose="02020603050405020304" pitchFamily="18" charset="0"/>
              </a:rPr>
              <a:t>LECTURER: PROF.MADYA.DR. AZLAN BIN MOHD ZAIN</a:t>
            </a:r>
          </a:p>
          <a:p>
            <a:r>
              <a:rPr lang="en-MY" sz="1600" dirty="0">
                <a:solidFill>
                  <a:srgbClr val="8BA79C"/>
                </a:solidFill>
                <a:latin typeface="Times New Roman" panose="02020603050405020304" pitchFamily="18" charset="0"/>
                <a:cs typeface="Times New Roman" panose="02020603050405020304" pitchFamily="18" charset="0"/>
              </a:rPr>
              <a:t>SECTION: 10</a:t>
            </a:r>
          </a:p>
        </p:txBody>
      </p:sp>
    </p:spTree>
    <p:extLst>
      <p:ext uri="{BB962C8B-B14F-4D97-AF65-F5344CB8AC3E}">
        <p14:creationId xmlns:p14="http://schemas.microsoft.com/office/powerpoint/2010/main" val="13676693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MY"/>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p:spPr>
      </p:pic>
      <p:sp>
        <p:nvSpPr>
          <p:cNvPr id="5" name="Rectangle 4">
            <a:extLst>
              <a:ext uri="{FF2B5EF4-FFF2-40B4-BE49-F238E27FC236}">
                <a16:creationId xmlns:a16="http://schemas.microsoft.com/office/drawing/2014/main" id="{F0A9D842-9C1B-4522-980D-57438D474D78}"/>
              </a:ext>
            </a:extLst>
          </p:cNvPr>
          <p:cNvSpPr/>
          <p:nvPr/>
        </p:nvSpPr>
        <p:spPr>
          <a:xfrm>
            <a:off x="5067420" y="63714"/>
            <a:ext cx="1800494" cy="646331"/>
          </a:xfrm>
          <a:prstGeom prst="rect">
            <a:avLst/>
          </a:prstGeom>
          <a:noFill/>
        </p:spPr>
        <p:txBody>
          <a:bodyPr wrap="none" lIns="91440" tIns="45720" rIns="91440" bIns="45720">
            <a:spAutoFit/>
          </a:bodyPr>
          <a:lstStyle/>
          <a:p>
            <a:pPr algn="ctr"/>
            <a:r>
              <a:rPr lang="en-US" sz="3600" u="sng" dirty="0">
                <a:solidFill>
                  <a:schemeClr val="bg1"/>
                </a:solidFill>
                <a:latin typeface="Times New Roman" panose="02020603050405020304" pitchFamily="18" charset="0"/>
                <a:cs typeface="Times New Roman" panose="02020603050405020304" pitchFamily="18" charset="0"/>
              </a:rPr>
              <a:t>Analysis</a:t>
            </a:r>
          </a:p>
        </p:txBody>
      </p:sp>
      <p:pic>
        <p:nvPicPr>
          <p:cNvPr id="6" name="Picture 5">
            <a:extLst>
              <a:ext uri="{FF2B5EF4-FFF2-40B4-BE49-F238E27FC236}">
                <a16:creationId xmlns:a16="http://schemas.microsoft.com/office/drawing/2014/main" id="{B7F766DA-1DC6-4F09-AB62-62DD4CE5B389}"/>
              </a:ext>
            </a:extLst>
          </p:cNvPr>
          <p:cNvPicPr>
            <a:picLocks noChangeAspect="1"/>
          </p:cNvPicPr>
          <p:nvPr/>
        </p:nvPicPr>
        <p:blipFill rotWithShape="1">
          <a:blip r:embed="rId3">
            <a:extLst>
              <a:ext uri="{28A0092B-C50C-407E-A947-70E740481C1C}">
                <a14:useLocalDpi xmlns:a14="http://schemas.microsoft.com/office/drawing/2010/main" val="0"/>
              </a:ext>
            </a:extLst>
          </a:blip>
          <a:srcRect t="940" b="16401"/>
          <a:stretch/>
        </p:blipFill>
        <p:spPr>
          <a:xfrm>
            <a:off x="435427" y="950494"/>
            <a:ext cx="6078583" cy="257111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6">
            <a:extLst>
              <a:ext uri="{FF2B5EF4-FFF2-40B4-BE49-F238E27FC236}">
                <a16:creationId xmlns:a16="http://schemas.microsoft.com/office/drawing/2014/main" id="{CD4AC98F-F9C1-483F-B4E6-85DE7B652CAC}"/>
              </a:ext>
            </a:extLst>
          </p:cNvPr>
          <p:cNvPicPr>
            <a:picLocks noChangeAspect="1"/>
          </p:cNvPicPr>
          <p:nvPr/>
        </p:nvPicPr>
        <p:blipFill rotWithShape="1">
          <a:blip r:embed="rId4">
            <a:extLst>
              <a:ext uri="{28A0092B-C50C-407E-A947-70E740481C1C}">
                <a14:useLocalDpi xmlns:a14="http://schemas.microsoft.com/office/drawing/2010/main" val="0"/>
              </a:ext>
            </a:extLst>
          </a:blip>
          <a:srcRect t="2990" b="10677"/>
          <a:stretch/>
        </p:blipFill>
        <p:spPr>
          <a:xfrm>
            <a:off x="5032585" y="3778502"/>
            <a:ext cx="6808967" cy="281389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305875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MY"/>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p:spPr>
      </p:pic>
      <p:sp>
        <p:nvSpPr>
          <p:cNvPr id="5" name="Rectangle 4">
            <a:extLst>
              <a:ext uri="{FF2B5EF4-FFF2-40B4-BE49-F238E27FC236}">
                <a16:creationId xmlns:a16="http://schemas.microsoft.com/office/drawing/2014/main" id="{F0A9D842-9C1B-4522-980D-57438D474D78}"/>
              </a:ext>
            </a:extLst>
          </p:cNvPr>
          <p:cNvSpPr/>
          <p:nvPr/>
        </p:nvSpPr>
        <p:spPr>
          <a:xfrm>
            <a:off x="5067420" y="63714"/>
            <a:ext cx="1800494" cy="646331"/>
          </a:xfrm>
          <a:prstGeom prst="rect">
            <a:avLst/>
          </a:prstGeom>
          <a:noFill/>
        </p:spPr>
        <p:txBody>
          <a:bodyPr wrap="none" lIns="91440" tIns="45720" rIns="91440" bIns="45720">
            <a:spAutoFit/>
          </a:bodyPr>
          <a:lstStyle/>
          <a:p>
            <a:pPr algn="ctr"/>
            <a:r>
              <a:rPr lang="en-US" sz="3600" u="sng" dirty="0">
                <a:solidFill>
                  <a:schemeClr val="bg1"/>
                </a:solidFill>
                <a:latin typeface="Times New Roman" panose="02020603050405020304" pitchFamily="18" charset="0"/>
                <a:cs typeface="Times New Roman" panose="02020603050405020304" pitchFamily="18" charset="0"/>
              </a:rPr>
              <a:t>Analysis</a:t>
            </a:r>
          </a:p>
        </p:txBody>
      </p:sp>
      <p:pic>
        <p:nvPicPr>
          <p:cNvPr id="6" name="Picture 5">
            <a:extLst>
              <a:ext uri="{FF2B5EF4-FFF2-40B4-BE49-F238E27FC236}">
                <a16:creationId xmlns:a16="http://schemas.microsoft.com/office/drawing/2014/main" id="{21BB1F90-31A3-492B-B341-4A80B004C094}"/>
              </a:ext>
            </a:extLst>
          </p:cNvPr>
          <p:cNvPicPr>
            <a:picLocks noChangeAspect="1"/>
          </p:cNvPicPr>
          <p:nvPr/>
        </p:nvPicPr>
        <p:blipFill rotWithShape="1">
          <a:blip r:embed="rId3">
            <a:extLst>
              <a:ext uri="{28A0092B-C50C-407E-A947-70E740481C1C}">
                <a14:useLocalDpi xmlns:a14="http://schemas.microsoft.com/office/drawing/2010/main" val="0"/>
              </a:ext>
            </a:extLst>
          </a:blip>
          <a:srcRect l="1376" t="6472" r="8401" b="16774"/>
          <a:stretch/>
        </p:blipFill>
        <p:spPr>
          <a:xfrm>
            <a:off x="496390" y="931818"/>
            <a:ext cx="5608319" cy="261417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Picture 7">
            <a:extLst>
              <a:ext uri="{FF2B5EF4-FFF2-40B4-BE49-F238E27FC236}">
                <a16:creationId xmlns:a16="http://schemas.microsoft.com/office/drawing/2014/main" id="{BC2A3C39-454E-4BB0-BD9F-A319F3868015}"/>
              </a:ext>
            </a:extLst>
          </p:cNvPr>
          <p:cNvPicPr>
            <a:picLocks noChangeAspect="1"/>
          </p:cNvPicPr>
          <p:nvPr/>
        </p:nvPicPr>
        <p:blipFill rotWithShape="1">
          <a:blip r:embed="rId4">
            <a:extLst>
              <a:ext uri="{28A0092B-C50C-407E-A947-70E740481C1C}">
                <a14:useLocalDpi xmlns:a14="http://schemas.microsoft.com/office/drawing/2010/main" val="0"/>
              </a:ext>
            </a:extLst>
          </a:blip>
          <a:srcRect l="1332" t="3270" r="8740" b="7351"/>
          <a:stretch/>
        </p:blipFill>
        <p:spPr>
          <a:xfrm>
            <a:off x="5738949" y="3794236"/>
            <a:ext cx="5935973" cy="273719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02626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MY"/>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p:spPr>
      </p:pic>
      <p:sp>
        <p:nvSpPr>
          <p:cNvPr id="5" name="Rectangle 4">
            <a:extLst>
              <a:ext uri="{FF2B5EF4-FFF2-40B4-BE49-F238E27FC236}">
                <a16:creationId xmlns:a16="http://schemas.microsoft.com/office/drawing/2014/main" id="{E9AAF072-DA71-4350-8989-95FC0E13DFE3}"/>
              </a:ext>
            </a:extLst>
          </p:cNvPr>
          <p:cNvSpPr/>
          <p:nvPr/>
        </p:nvSpPr>
        <p:spPr>
          <a:xfrm>
            <a:off x="718193" y="117732"/>
            <a:ext cx="10755611" cy="523220"/>
          </a:xfrm>
          <a:prstGeom prst="rect">
            <a:avLst/>
          </a:prstGeom>
          <a:noFill/>
        </p:spPr>
        <p:txBody>
          <a:bodyPr wrap="square" lIns="91440" tIns="45720" rIns="91440" bIns="45720">
            <a:spAutoFit/>
          </a:bodyPr>
          <a:lstStyle/>
          <a:p>
            <a:pPr algn="ctr"/>
            <a:r>
              <a:rPr lang="en-US" sz="2800" dirty="0">
                <a:solidFill>
                  <a:schemeClr val="bg1"/>
                </a:solidFill>
                <a:latin typeface="Times New Roman" panose="02020603050405020304" pitchFamily="18" charset="0"/>
                <a:cs typeface="Times New Roman" panose="02020603050405020304" pitchFamily="18" charset="0"/>
              </a:rPr>
              <a:t>How many years have you stayed in Malaysia? </a:t>
            </a:r>
          </a:p>
        </p:txBody>
      </p:sp>
      <p:pic>
        <p:nvPicPr>
          <p:cNvPr id="6" name="Picture 5">
            <a:extLst>
              <a:ext uri="{FF2B5EF4-FFF2-40B4-BE49-F238E27FC236}">
                <a16:creationId xmlns:a16="http://schemas.microsoft.com/office/drawing/2014/main" id="{F34F788E-7519-4354-A827-317B848BB13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58900" y="1311123"/>
            <a:ext cx="1853460" cy="330238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6">
            <a:extLst>
              <a:ext uri="{FF2B5EF4-FFF2-40B4-BE49-F238E27FC236}">
                <a16:creationId xmlns:a16="http://schemas.microsoft.com/office/drawing/2014/main" id="{FB58946E-66D2-490C-8983-1FD0A52D522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379"/>
          <a:stretch/>
        </p:blipFill>
        <p:spPr>
          <a:xfrm>
            <a:off x="131263" y="948423"/>
            <a:ext cx="4476801" cy="3665087"/>
          </a:xfrm>
          <a:prstGeom prst="rect">
            <a:avLst/>
          </a:prstGeom>
        </p:spPr>
      </p:pic>
      <p:sp>
        <p:nvSpPr>
          <p:cNvPr id="8" name="TextBox 7">
            <a:extLst>
              <a:ext uri="{FF2B5EF4-FFF2-40B4-BE49-F238E27FC236}">
                <a16:creationId xmlns:a16="http://schemas.microsoft.com/office/drawing/2014/main" id="{D6920835-8D59-4548-91A2-ED5E1190BF10}"/>
              </a:ext>
            </a:extLst>
          </p:cNvPr>
          <p:cNvSpPr txBox="1"/>
          <p:nvPr/>
        </p:nvSpPr>
        <p:spPr>
          <a:xfrm>
            <a:off x="6622506" y="804564"/>
            <a:ext cx="6207446" cy="2339102"/>
          </a:xfrm>
          <a:prstGeom prst="rect">
            <a:avLst/>
          </a:prstGeom>
          <a:noFill/>
        </p:spPr>
        <p:txBody>
          <a:bodyPr wrap="square" rtlCol="0">
            <a:spAutoFit/>
          </a:bodyPr>
          <a:lstStyle/>
          <a:p>
            <a:r>
              <a:rPr lang="en-US" sz="1600" u="sng" dirty="0">
                <a:solidFill>
                  <a:schemeClr val="bg1"/>
                </a:solidFill>
                <a:latin typeface="Times New Roman" panose="02020603050405020304" pitchFamily="18" charset="0"/>
                <a:cs typeface="Times New Roman" panose="02020603050405020304" pitchFamily="18" charset="0"/>
              </a:rPr>
              <a:t>HYPOTHESIS:</a:t>
            </a:r>
          </a:p>
          <a:p>
            <a:pPr marL="285750" indent="-285750">
              <a:buFont typeface="Arial" panose="020B0604020202020204" pitchFamily="34" charset="0"/>
              <a:buChar char="•"/>
            </a:pPr>
            <a:r>
              <a:rPr lang="en-US" sz="1600" dirty="0">
                <a:solidFill>
                  <a:schemeClr val="bg1"/>
                </a:solidFill>
                <a:latin typeface="Times New Roman" panose="02020603050405020304" pitchFamily="18" charset="0"/>
                <a:cs typeface="Times New Roman" panose="02020603050405020304" pitchFamily="18" charset="0"/>
              </a:rPr>
              <a:t>The result of the frequency distribution should </a:t>
            </a:r>
          </a:p>
          <a:p>
            <a:r>
              <a:rPr lang="en-US" sz="1600" dirty="0">
                <a:solidFill>
                  <a:schemeClr val="bg1"/>
                </a:solidFill>
                <a:latin typeface="Times New Roman" panose="02020603050405020304" pitchFamily="18" charset="0"/>
                <a:cs typeface="Times New Roman" panose="02020603050405020304" pitchFamily="18" charset="0"/>
              </a:rPr>
              <a:t>     show the maximum number of years they stayed in          </a:t>
            </a:r>
          </a:p>
          <a:p>
            <a:r>
              <a:rPr lang="en-US" sz="1600" dirty="0">
                <a:solidFill>
                  <a:schemeClr val="bg1"/>
                </a:solidFill>
                <a:latin typeface="Times New Roman" panose="02020603050405020304" pitchFamily="18" charset="0"/>
                <a:cs typeface="Times New Roman" panose="02020603050405020304" pitchFamily="18" charset="0"/>
              </a:rPr>
              <a:t>     Malaysia which is 24.</a:t>
            </a:r>
          </a:p>
          <a:p>
            <a:pPr marL="285750" indent="-285750">
              <a:buFont typeface="Arial" panose="020B0604020202020204" pitchFamily="34" charset="0"/>
              <a:buChar char="•"/>
            </a:pPr>
            <a:r>
              <a:rPr lang="en-US" sz="1600" dirty="0">
                <a:solidFill>
                  <a:schemeClr val="bg1"/>
                </a:solidFill>
                <a:latin typeface="Times New Roman" panose="02020603050405020304" pitchFamily="18" charset="0"/>
                <a:cs typeface="Times New Roman" panose="02020603050405020304" pitchFamily="18" charset="0"/>
              </a:rPr>
              <a:t>The range shows that it started  from 0 to 24, so there must </a:t>
            </a:r>
          </a:p>
          <a:p>
            <a:r>
              <a:rPr lang="en-US" sz="1600" dirty="0">
                <a:solidFill>
                  <a:schemeClr val="bg1"/>
                </a:solidFill>
                <a:latin typeface="Times New Roman" panose="02020603050405020304" pitchFamily="18" charset="0"/>
                <a:cs typeface="Times New Roman" panose="02020603050405020304" pitchFamily="18" charset="0"/>
              </a:rPr>
              <a:t>      be a student who is an exchange student. </a:t>
            </a:r>
          </a:p>
          <a:p>
            <a:pPr marL="285750" indent="-285750">
              <a:buFont typeface="Arial" panose="020B0604020202020204" pitchFamily="34" charset="0"/>
              <a:buChar char="•"/>
            </a:pPr>
            <a:r>
              <a:rPr lang="en-US" sz="1600" dirty="0">
                <a:solidFill>
                  <a:schemeClr val="bg1"/>
                </a:solidFill>
                <a:latin typeface="Times New Roman" panose="02020603050405020304" pitchFamily="18" charset="0"/>
                <a:cs typeface="Times New Roman" panose="02020603050405020304" pitchFamily="18" charset="0"/>
              </a:rPr>
              <a:t>The mean of the data should be 20.5, </a:t>
            </a:r>
          </a:p>
          <a:p>
            <a:r>
              <a:rPr lang="en-US" sz="1600" dirty="0">
                <a:solidFill>
                  <a:schemeClr val="bg1"/>
                </a:solidFill>
                <a:latin typeface="Times New Roman" panose="02020603050405020304" pitchFamily="18" charset="0"/>
                <a:cs typeface="Times New Roman" panose="02020603050405020304" pitchFamily="18" charset="0"/>
              </a:rPr>
              <a:t>      because mostly the survey was conducted among 1</a:t>
            </a:r>
            <a:r>
              <a:rPr lang="en-US" sz="1600" baseline="30000" dirty="0">
                <a:solidFill>
                  <a:schemeClr val="bg1"/>
                </a:solidFill>
                <a:latin typeface="Times New Roman" panose="02020603050405020304" pitchFamily="18" charset="0"/>
                <a:cs typeface="Times New Roman" panose="02020603050405020304" pitchFamily="18" charset="0"/>
              </a:rPr>
              <a:t>st</a:t>
            </a:r>
            <a:r>
              <a:rPr lang="en-US" sz="1600" dirty="0">
                <a:solidFill>
                  <a:schemeClr val="bg1"/>
                </a:solidFill>
                <a:latin typeface="Times New Roman" panose="02020603050405020304" pitchFamily="18" charset="0"/>
                <a:cs typeface="Times New Roman" panose="02020603050405020304" pitchFamily="18" charset="0"/>
              </a:rPr>
              <a:t> year   </a:t>
            </a:r>
          </a:p>
          <a:p>
            <a:r>
              <a:rPr lang="en-US" sz="1600" dirty="0">
                <a:solidFill>
                  <a:schemeClr val="bg1"/>
                </a:solidFill>
                <a:latin typeface="Times New Roman" panose="02020603050405020304" pitchFamily="18" charset="0"/>
                <a:cs typeface="Times New Roman" panose="02020603050405020304" pitchFamily="18" charset="0"/>
              </a:rPr>
              <a:t>      and 2</a:t>
            </a:r>
            <a:r>
              <a:rPr lang="en-US" sz="1600" baseline="30000" dirty="0">
                <a:solidFill>
                  <a:schemeClr val="bg1"/>
                </a:solidFill>
                <a:latin typeface="Times New Roman" panose="02020603050405020304" pitchFamily="18" charset="0"/>
                <a:cs typeface="Times New Roman" panose="02020603050405020304" pitchFamily="18" charset="0"/>
              </a:rPr>
              <a:t>nd</a:t>
            </a:r>
            <a:r>
              <a:rPr lang="en-US" sz="1600" dirty="0">
                <a:solidFill>
                  <a:schemeClr val="bg1"/>
                </a:solidFill>
                <a:latin typeface="Times New Roman" panose="02020603050405020304" pitchFamily="18" charset="0"/>
                <a:cs typeface="Times New Roman" panose="02020603050405020304" pitchFamily="18" charset="0"/>
              </a:rPr>
              <a:t> year students.</a:t>
            </a:r>
          </a:p>
        </p:txBody>
      </p:sp>
      <p:sp>
        <p:nvSpPr>
          <p:cNvPr id="9" name="TextBox 8">
            <a:extLst>
              <a:ext uri="{FF2B5EF4-FFF2-40B4-BE49-F238E27FC236}">
                <a16:creationId xmlns:a16="http://schemas.microsoft.com/office/drawing/2014/main" id="{D6A0B35D-1E3B-4E52-8A42-6C545F7C1A9C}"/>
              </a:ext>
            </a:extLst>
          </p:cNvPr>
          <p:cNvSpPr txBox="1"/>
          <p:nvPr/>
        </p:nvSpPr>
        <p:spPr>
          <a:xfrm>
            <a:off x="6788331" y="3120769"/>
            <a:ext cx="5531818" cy="2031325"/>
          </a:xfrm>
          <a:prstGeom prst="rect">
            <a:avLst/>
          </a:prstGeom>
          <a:noFill/>
          <a:ln>
            <a:solidFill>
              <a:schemeClr val="bg1"/>
            </a:solidFill>
          </a:ln>
        </p:spPr>
        <p:txBody>
          <a:bodyPr wrap="square" rtlCol="0">
            <a:spAutoFit/>
          </a:bodyPr>
          <a:lstStyle/>
          <a:p>
            <a:r>
              <a:rPr lang="en-US" u="sng" dirty="0">
                <a:solidFill>
                  <a:schemeClr val="bg1"/>
                </a:solidFill>
                <a:latin typeface="Times New Roman" panose="02020603050405020304" pitchFamily="18" charset="0"/>
                <a:cs typeface="Times New Roman" panose="02020603050405020304" pitchFamily="18" charset="0"/>
              </a:rPr>
              <a:t>RESULT</a:t>
            </a:r>
          </a:p>
          <a:p>
            <a:pPr marL="285750" indent="-285750">
              <a:buFont typeface="Arial" panose="020B0604020202020204" pitchFamily="34" charset="0"/>
              <a:buChar char="•"/>
            </a:pPr>
            <a:r>
              <a:rPr lang="en-US" dirty="0">
                <a:solidFill>
                  <a:schemeClr val="bg1"/>
                </a:solidFill>
                <a:latin typeface="Times New Roman" panose="02020603050405020304" pitchFamily="18" charset="0"/>
                <a:cs typeface="Times New Roman" panose="02020603050405020304" pitchFamily="18" charset="0"/>
              </a:rPr>
              <a:t>Since the maximum years is 24 , so the result can be accepted.</a:t>
            </a:r>
          </a:p>
          <a:p>
            <a:pPr marL="285750" indent="-285750">
              <a:buFont typeface="Arial" panose="020B0604020202020204" pitchFamily="34" charset="0"/>
              <a:buChar char="•"/>
            </a:pPr>
            <a:r>
              <a:rPr lang="en-US" dirty="0">
                <a:solidFill>
                  <a:schemeClr val="bg1"/>
                </a:solidFill>
                <a:latin typeface="Times New Roman" panose="02020603050405020304" pitchFamily="18" charset="0"/>
                <a:cs typeface="Times New Roman" panose="02020603050405020304" pitchFamily="18" charset="0"/>
              </a:rPr>
              <a:t>The result reached our expectation since there are exchange students among UTM students.</a:t>
            </a:r>
          </a:p>
          <a:p>
            <a:pPr marL="285750" indent="-285750">
              <a:buFont typeface="Arial" panose="020B0604020202020204" pitchFamily="34" charset="0"/>
              <a:buChar char="•"/>
            </a:pPr>
            <a:r>
              <a:rPr lang="en-US" dirty="0">
                <a:solidFill>
                  <a:schemeClr val="bg1"/>
                </a:solidFill>
                <a:latin typeface="Times New Roman" panose="02020603050405020304" pitchFamily="18" charset="0"/>
                <a:cs typeface="Times New Roman" panose="02020603050405020304" pitchFamily="18" charset="0"/>
              </a:rPr>
              <a:t>The mean is 16.70 is not accepted because it did not reach our expectation.</a:t>
            </a:r>
          </a:p>
        </p:txBody>
      </p:sp>
      <p:pic>
        <p:nvPicPr>
          <p:cNvPr id="10" name="Picture 9">
            <a:extLst>
              <a:ext uri="{FF2B5EF4-FFF2-40B4-BE49-F238E27FC236}">
                <a16:creationId xmlns:a16="http://schemas.microsoft.com/office/drawing/2014/main" id="{5118396C-0218-473E-ABE2-924054E21D6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2130" y="5247836"/>
            <a:ext cx="10287000" cy="1304925"/>
          </a:xfrm>
          <a:prstGeom prst="rect">
            <a:avLst/>
          </a:prstGeom>
        </p:spPr>
      </p:pic>
    </p:spTree>
    <p:extLst>
      <p:ext uri="{BB962C8B-B14F-4D97-AF65-F5344CB8AC3E}">
        <p14:creationId xmlns:p14="http://schemas.microsoft.com/office/powerpoint/2010/main" val="3026020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MY"/>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p:spPr>
      </p:pic>
      <p:sp>
        <p:nvSpPr>
          <p:cNvPr id="5" name="TextBox 4">
            <a:extLst>
              <a:ext uri="{FF2B5EF4-FFF2-40B4-BE49-F238E27FC236}">
                <a16:creationId xmlns:a16="http://schemas.microsoft.com/office/drawing/2014/main" id="{3F2ACB8C-CCF7-4A22-ABA2-8D708FCB5E12}"/>
              </a:ext>
            </a:extLst>
          </p:cNvPr>
          <p:cNvSpPr txBox="1"/>
          <p:nvPr/>
        </p:nvSpPr>
        <p:spPr>
          <a:xfrm>
            <a:off x="3711920" y="0"/>
            <a:ext cx="4768161" cy="461665"/>
          </a:xfrm>
          <a:prstGeom prst="rect">
            <a:avLst/>
          </a:prstGeom>
          <a:noFill/>
        </p:spPr>
        <p:txBody>
          <a:bodyPr wrap="square" rtlCol="0">
            <a:spAutoFit/>
          </a:bodyPr>
          <a:lstStyle/>
          <a:p>
            <a:pPr algn="ctr"/>
            <a:r>
              <a:rPr lang="en-US" sz="2400" dirty="0">
                <a:solidFill>
                  <a:schemeClr val="bg1"/>
                </a:solidFill>
                <a:latin typeface="Times New Roman" panose="02020603050405020304" pitchFamily="18" charset="0"/>
                <a:cs typeface="Times New Roman" panose="02020603050405020304" pitchFamily="18" charset="0"/>
              </a:rPr>
              <a:t>What course?</a:t>
            </a:r>
          </a:p>
        </p:txBody>
      </p:sp>
      <p:pic>
        <p:nvPicPr>
          <p:cNvPr id="6" name="Picture 5">
            <a:extLst>
              <a:ext uri="{FF2B5EF4-FFF2-40B4-BE49-F238E27FC236}">
                <a16:creationId xmlns:a16="http://schemas.microsoft.com/office/drawing/2014/main" id="{456B3F10-8910-4177-AB32-560C77228D0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2835"/>
          <a:stretch/>
        </p:blipFill>
        <p:spPr>
          <a:xfrm>
            <a:off x="385953" y="480588"/>
            <a:ext cx="2278013" cy="2436784"/>
          </a:xfrm>
          <a:prstGeom prst="rect">
            <a:avLst/>
          </a:prstGeom>
        </p:spPr>
      </p:pic>
      <p:pic>
        <p:nvPicPr>
          <p:cNvPr id="7" name="Picture 6">
            <a:extLst>
              <a:ext uri="{FF2B5EF4-FFF2-40B4-BE49-F238E27FC236}">
                <a16:creationId xmlns:a16="http://schemas.microsoft.com/office/drawing/2014/main" id="{0F4FFBEA-F3AA-4661-BAA4-ED9694888DB5}"/>
              </a:ext>
            </a:extLst>
          </p:cNvPr>
          <p:cNvPicPr>
            <a:picLocks noChangeAspect="1"/>
          </p:cNvPicPr>
          <p:nvPr/>
        </p:nvPicPr>
        <p:blipFill rotWithShape="1">
          <a:blip r:embed="rId4">
            <a:extLst>
              <a:ext uri="{28A0092B-C50C-407E-A947-70E740481C1C}">
                <a14:useLocalDpi xmlns:a14="http://schemas.microsoft.com/office/drawing/2010/main" val="0"/>
              </a:ext>
            </a:extLst>
          </a:blip>
          <a:srcRect b="6591"/>
          <a:stretch/>
        </p:blipFill>
        <p:spPr>
          <a:xfrm>
            <a:off x="3034379" y="474710"/>
            <a:ext cx="2355313" cy="2007233"/>
          </a:xfrm>
          <a:prstGeom prst="rect">
            <a:avLst/>
          </a:prstGeom>
        </p:spPr>
      </p:pic>
      <p:pic>
        <p:nvPicPr>
          <p:cNvPr id="8" name="Picture 7">
            <a:extLst>
              <a:ext uri="{FF2B5EF4-FFF2-40B4-BE49-F238E27FC236}">
                <a16:creationId xmlns:a16="http://schemas.microsoft.com/office/drawing/2014/main" id="{85C12950-B57E-4A35-82E9-1E4129446E72}"/>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b="8897"/>
          <a:stretch/>
        </p:blipFill>
        <p:spPr>
          <a:xfrm>
            <a:off x="5818765" y="474710"/>
            <a:ext cx="2588456" cy="2007233"/>
          </a:xfrm>
          <a:prstGeom prst="rect">
            <a:avLst/>
          </a:prstGeom>
        </p:spPr>
      </p:pic>
      <p:pic>
        <p:nvPicPr>
          <p:cNvPr id="9" name="Picture 8">
            <a:extLst>
              <a:ext uri="{FF2B5EF4-FFF2-40B4-BE49-F238E27FC236}">
                <a16:creationId xmlns:a16="http://schemas.microsoft.com/office/drawing/2014/main" id="{DF2E98AB-0F3B-4F39-B41A-3AF914571B3B}"/>
              </a:ext>
            </a:extLst>
          </p:cNvPr>
          <p:cNvPicPr>
            <a:picLocks noChangeAspect="1"/>
          </p:cNvPicPr>
          <p:nvPr/>
        </p:nvPicPr>
        <p:blipFill rotWithShape="1">
          <a:blip r:embed="rId6">
            <a:extLst>
              <a:ext uri="{28A0092B-C50C-407E-A947-70E740481C1C}">
                <a14:useLocalDpi xmlns:a14="http://schemas.microsoft.com/office/drawing/2010/main" val="0"/>
              </a:ext>
            </a:extLst>
          </a:blip>
          <a:srcRect b="10161"/>
          <a:stretch/>
        </p:blipFill>
        <p:spPr>
          <a:xfrm>
            <a:off x="8687739" y="474710"/>
            <a:ext cx="2779396" cy="2312033"/>
          </a:xfrm>
          <a:prstGeom prst="rect">
            <a:avLst/>
          </a:prstGeom>
        </p:spPr>
      </p:pic>
      <p:sp>
        <p:nvSpPr>
          <p:cNvPr id="10" name="TextBox 9">
            <a:extLst>
              <a:ext uri="{FF2B5EF4-FFF2-40B4-BE49-F238E27FC236}">
                <a16:creationId xmlns:a16="http://schemas.microsoft.com/office/drawing/2014/main" id="{1F16EF43-5680-446F-B677-DDE6E1CBC755}"/>
              </a:ext>
            </a:extLst>
          </p:cNvPr>
          <p:cNvSpPr txBox="1"/>
          <p:nvPr/>
        </p:nvSpPr>
        <p:spPr>
          <a:xfrm>
            <a:off x="8783077" y="2795283"/>
            <a:ext cx="2562014" cy="276999"/>
          </a:xfrm>
          <a:prstGeom prst="rect">
            <a:avLst/>
          </a:prstGeom>
          <a:noFill/>
        </p:spPr>
        <p:txBody>
          <a:bodyPr wrap="square" rtlCol="0">
            <a:spAutoFit/>
          </a:bodyPr>
          <a:lstStyle/>
          <a:p>
            <a:pPr algn="ctr"/>
            <a:r>
              <a:rPr lang="en-US" sz="1200" dirty="0">
                <a:solidFill>
                  <a:schemeClr val="bg1"/>
                </a:solidFill>
                <a:latin typeface="Times New Roman" panose="02020603050405020304" pitchFamily="18" charset="0"/>
                <a:cs typeface="Times New Roman" panose="02020603050405020304" pitchFamily="18" charset="0"/>
              </a:rPr>
              <a:t>Total =  8 students</a:t>
            </a:r>
          </a:p>
        </p:txBody>
      </p:sp>
      <p:sp>
        <p:nvSpPr>
          <p:cNvPr id="13" name="TextBox 12">
            <a:extLst>
              <a:ext uri="{FF2B5EF4-FFF2-40B4-BE49-F238E27FC236}">
                <a16:creationId xmlns:a16="http://schemas.microsoft.com/office/drawing/2014/main" id="{25532B72-87D3-49B8-9480-A7FA684E60E5}"/>
              </a:ext>
            </a:extLst>
          </p:cNvPr>
          <p:cNvSpPr txBox="1"/>
          <p:nvPr/>
        </p:nvSpPr>
        <p:spPr>
          <a:xfrm>
            <a:off x="5831986" y="2485180"/>
            <a:ext cx="2562014" cy="276999"/>
          </a:xfrm>
          <a:prstGeom prst="rect">
            <a:avLst/>
          </a:prstGeom>
          <a:noFill/>
        </p:spPr>
        <p:txBody>
          <a:bodyPr wrap="square" rtlCol="0">
            <a:spAutoFit/>
          </a:bodyPr>
          <a:lstStyle/>
          <a:p>
            <a:pPr algn="ctr"/>
            <a:r>
              <a:rPr lang="en-US" sz="1200" dirty="0">
                <a:solidFill>
                  <a:schemeClr val="bg1"/>
                </a:solidFill>
                <a:latin typeface="Times New Roman" panose="02020603050405020304" pitchFamily="18" charset="0"/>
                <a:cs typeface="Times New Roman" panose="02020603050405020304" pitchFamily="18" charset="0"/>
              </a:rPr>
              <a:t>Total = 4 students</a:t>
            </a:r>
          </a:p>
        </p:txBody>
      </p:sp>
      <p:sp>
        <p:nvSpPr>
          <p:cNvPr id="14" name="TextBox 13">
            <a:extLst>
              <a:ext uri="{FF2B5EF4-FFF2-40B4-BE49-F238E27FC236}">
                <a16:creationId xmlns:a16="http://schemas.microsoft.com/office/drawing/2014/main" id="{78343BB0-FEB7-44A4-BD4D-F99EDE62ACF7}"/>
              </a:ext>
            </a:extLst>
          </p:cNvPr>
          <p:cNvSpPr txBox="1"/>
          <p:nvPr/>
        </p:nvSpPr>
        <p:spPr>
          <a:xfrm>
            <a:off x="2931028" y="2483557"/>
            <a:ext cx="2562014" cy="276999"/>
          </a:xfrm>
          <a:prstGeom prst="rect">
            <a:avLst/>
          </a:prstGeom>
          <a:noFill/>
        </p:spPr>
        <p:txBody>
          <a:bodyPr wrap="square" rtlCol="0">
            <a:spAutoFit/>
          </a:bodyPr>
          <a:lstStyle/>
          <a:p>
            <a:pPr algn="ctr"/>
            <a:r>
              <a:rPr lang="en-US" sz="1200" dirty="0">
                <a:solidFill>
                  <a:schemeClr val="bg1"/>
                </a:solidFill>
                <a:latin typeface="Times New Roman" panose="02020603050405020304" pitchFamily="18" charset="0"/>
                <a:cs typeface="Times New Roman" panose="02020603050405020304" pitchFamily="18" charset="0"/>
              </a:rPr>
              <a:t>Total = 9 students</a:t>
            </a:r>
          </a:p>
        </p:txBody>
      </p:sp>
      <p:pic>
        <p:nvPicPr>
          <p:cNvPr id="15" name="Picture 14">
            <a:extLst>
              <a:ext uri="{FF2B5EF4-FFF2-40B4-BE49-F238E27FC236}">
                <a16:creationId xmlns:a16="http://schemas.microsoft.com/office/drawing/2014/main" id="{D282ABA7-65C3-43F2-8D23-8240A442772A}"/>
              </a:ext>
            </a:extLst>
          </p:cNvPr>
          <p:cNvPicPr>
            <a:picLocks noChangeAspect="1"/>
          </p:cNvPicPr>
          <p:nvPr/>
        </p:nvPicPr>
        <p:blipFill rotWithShape="1">
          <a:blip r:embed="rId7">
            <a:extLst>
              <a:ext uri="{28A0092B-C50C-407E-A947-70E740481C1C}">
                <a14:useLocalDpi xmlns:a14="http://schemas.microsoft.com/office/drawing/2010/main" val="0"/>
              </a:ext>
            </a:extLst>
          </a:blip>
          <a:srcRect b="5573"/>
          <a:stretch/>
        </p:blipFill>
        <p:spPr>
          <a:xfrm>
            <a:off x="385953" y="3713480"/>
            <a:ext cx="2562014" cy="2129971"/>
          </a:xfrm>
          <a:prstGeom prst="rect">
            <a:avLst/>
          </a:prstGeom>
        </p:spPr>
      </p:pic>
      <p:sp>
        <p:nvSpPr>
          <p:cNvPr id="16" name="TextBox 15">
            <a:extLst>
              <a:ext uri="{FF2B5EF4-FFF2-40B4-BE49-F238E27FC236}">
                <a16:creationId xmlns:a16="http://schemas.microsoft.com/office/drawing/2014/main" id="{97425CF8-5778-450C-9217-0C9B55190DE7}"/>
              </a:ext>
            </a:extLst>
          </p:cNvPr>
          <p:cNvSpPr txBox="1"/>
          <p:nvPr/>
        </p:nvSpPr>
        <p:spPr>
          <a:xfrm>
            <a:off x="385953" y="5865711"/>
            <a:ext cx="2562014" cy="276999"/>
          </a:xfrm>
          <a:prstGeom prst="rect">
            <a:avLst/>
          </a:prstGeom>
          <a:noFill/>
        </p:spPr>
        <p:txBody>
          <a:bodyPr wrap="square" rtlCol="0">
            <a:spAutoFit/>
          </a:bodyPr>
          <a:lstStyle/>
          <a:p>
            <a:pPr algn="ctr"/>
            <a:r>
              <a:rPr lang="en-US" sz="1200" dirty="0">
                <a:solidFill>
                  <a:schemeClr val="bg1"/>
                </a:solidFill>
                <a:latin typeface="Times New Roman" panose="02020603050405020304" pitchFamily="18" charset="0"/>
                <a:cs typeface="Times New Roman" panose="02020603050405020304" pitchFamily="18" charset="0"/>
              </a:rPr>
              <a:t>Total = 6 students</a:t>
            </a:r>
          </a:p>
        </p:txBody>
      </p:sp>
      <p:sp>
        <p:nvSpPr>
          <p:cNvPr id="17" name="TextBox 16">
            <a:extLst>
              <a:ext uri="{FF2B5EF4-FFF2-40B4-BE49-F238E27FC236}">
                <a16:creationId xmlns:a16="http://schemas.microsoft.com/office/drawing/2014/main" id="{5028C3E8-D9D7-4980-BA0B-F969C969194E}"/>
              </a:ext>
            </a:extLst>
          </p:cNvPr>
          <p:cNvSpPr txBox="1"/>
          <p:nvPr/>
        </p:nvSpPr>
        <p:spPr>
          <a:xfrm>
            <a:off x="3624908" y="2899955"/>
            <a:ext cx="7992309" cy="2031325"/>
          </a:xfrm>
          <a:prstGeom prst="rect">
            <a:avLst/>
          </a:prstGeom>
          <a:noFill/>
        </p:spPr>
        <p:txBody>
          <a:bodyPr wrap="square" rtlCol="0">
            <a:spAutoFit/>
          </a:bodyPr>
          <a:lstStyle/>
          <a:p>
            <a:r>
              <a:rPr lang="en-US" b="1" u="sng" dirty="0">
                <a:solidFill>
                  <a:schemeClr val="bg1"/>
                </a:solidFill>
                <a:latin typeface="Times New Roman" panose="02020603050405020304" pitchFamily="18" charset="0"/>
                <a:cs typeface="Times New Roman" panose="02020603050405020304" pitchFamily="18" charset="0"/>
              </a:rPr>
              <a:t>HYPOTHESIS</a:t>
            </a:r>
          </a:p>
          <a:p>
            <a:pPr marL="342900" indent="-342900">
              <a:buFont typeface="Arial" panose="020B0604020202020204" pitchFamily="34" charset="0"/>
              <a:buChar char="•"/>
            </a:pPr>
            <a:r>
              <a:rPr lang="en-US" dirty="0">
                <a:solidFill>
                  <a:schemeClr val="bg1"/>
                </a:solidFill>
                <a:latin typeface="Times New Roman" panose="02020603050405020304" pitchFamily="18" charset="0"/>
                <a:cs typeface="Times New Roman" panose="02020603050405020304" pitchFamily="18" charset="0"/>
              </a:rPr>
              <a:t>The mode of total students between courses should be SCSV students since most of the survey were distributed among SCSV students.</a:t>
            </a:r>
          </a:p>
          <a:p>
            <a:pPr marL="342900" indent="-342900">
              <a:buFont typeface="Arial" panose="020B0604020202020204" pitchFamily="34" charset="0"/>
              <a:buChar char="•"/>
            </a:pPr>
            <a:r>
              <a:rPr lang="en-US" dirty="0">
                <a:solidFill>
                  <a:schemeClr val="bg1"/>
                </a:solidFill>
                <a:latin typeface="Times New Roman" panose="02020603050405020304" pitchFamily="18" charset="0"/>
                <a:cs typeface="Times New Roman" panose="02020603050405020304" pitchFamily="18" charset="0"/>
              </a:rPr>
              <a:t>The number of 1</a:t>
            </a:r>
            <a:r>
              <a:rPr lang="en-US" baseline="30000" dirty="0">
                <a:solidFill>
                  <a:schemeClr val="bg1"/>
                </a:solidFill>
                <a:latin typeface="Times New Roman" panose="02020603050405020304" pitchFamily="18" charset="0"/>
                <a:cs typeface="Times New Roman" panose="02020603050405020304" pitchFamily="18" charset="0"/>
              </a:rPr>
              <a:t>st</a:t>
            </a:r>
            <a:r>
              <a:rPr lang="en-US" dirty="0">
                <a:solidFill>
                  <a:schemeClr val="bg1"/>
                </a:solidFill>
                <a:latin typeface="Times New Roman" panose="02020603050405020304" pitchFamily="18" charset="0"/>
                <a:cs typeface="Times New Roman" panose="02020603050405020304" pitchFamily="18" charset="0"/>
              </a:rPr>
              <a:t> year student should be highest among all of the course because the survey was conducted mostly among 1</a:t>
            </a:r>
            <a:r>
              <a:rPr lang="en-US" baseline="30000" dirty="0">
                <a:solidFill>
                  <a:schemeClr val="bg1"/>
                </a:solidFill>
                <a:latin typeface="Times New Roman" panose="02020603050405020304" pitchFamily="18" charset="0"/>
                <a:cs typeface="Times New Roman" panose="02020603050405020304" pitchFamily="18" charset="0"/>
              </a:rPr>
              <a:t>st</a:t>
            </a:r>
            <a:r>
              <a:rPr lang="en-US" dirty="0">
                <a:solidFill>
                  <a:schemeClr val="bg1"/>
                </a:solidFill>
                <a:latin typeface="Times New Roman" panose="02020603050405020304" pitchFamily="18" charset="0"/>
                <a:cs typeface="Times New Roman" panose="02020603050405020304" pitchFamily="18" charset="0"/>
              </a:rPr>
              <a:t> year students.</a:t>
            </a:r>
          </a:p>
          <a:p>
            <a:pPr marL="342900" indent="-342900">
              <a:buFont typeface="Arial" panose="020B0604020202020204" pitchFamily="34" charset="0"/>
              <a:buChar char="•"/>
            </a:pPr>
            <a:r>
              <a:rPr lang="en-US" dirty="0">
                <a:solidFill>
                  <a:schemeClr val="bg1"/>
                </a:solidFill>
                <a:latin typeface="Times New Roman" panose="02020603050405020304" pitchFamily="18" charset="0"/>
                <a:cs typeface="Times New Roman" panose="02020603050405020304" pitchFamily="18" charset="0"/>
              </a:rPr>
              <a:t>The number of 2</a:t>
            </a:r>
            <a:r>
              <a:rPr lang="en-US" baseline="30000" dirty="0">
                <a:solidFill>
                  <a:schemeClr val="bg1"/>
                </a:solidFill>
                <a:latin typeface="Times New Roman" panose="02020603050405020304" pitchFamily="18" charset="0"/>
                <a:cs typeface="Times New Roman" panose="02020603050405020304" pitchFamily="18" charset="0"/>
              </a:rPr>
              <a:t>nd</a:t>
            </a:r>
            <a:r>
              <a:rPr lang="en-US" dirty="0">
                <a:solidFill>
                  <a:schemeClr val="bg1"/>
                </a:solidFill>
                <a:latin typeface="Times New Roman" panose="02020603050405020304" pitchFamily="18" charset="0"/>
                <a:cs typeface="Times New Roman" panose="02020603050405020304" pitchFamily="18" charset="0"/>
              </a:rPr>
              <a:t> year until 4</a:t>
            </a:r>
            <a:r>
              <a:rPr lang="en-US" baseline="30000" dirty="0">
                <a:solidFill>
                  <a:schemeClr val="bg1"/>
                </a:solidFill>
                <a:latin typeface="Times New Roman" panose="02020603050405020304" pitchFamily="18" charset="0"/>
                <a:cs typeface="Times New Roman" panose="02020603050405020304" pitchFamily="18" charset="0"/>
              </a:rPr>
              <a:t>th</a:t>
            </a:r>
            <a:r>
              <a:rPr lang="en-US" dirty="0">
                <a:solidFill>
                  <a:schemeClr val="bg1"/>
                </a:solidFill>
                <a:latin typeface="Times New Roman" panose="02020603050405020304" pitchFamily="18" charset="0"/>
                <a:cs typeface="Times New Roman" panose="02020603050405020304" pitchFamily="18" charset="0"/>
              </a:rPr>
              <a:t> year students should not exceed the number of the 1</a:t>
            </a:r>
            <a:r>
              <a:rPr lang="en-US" baseline="30000" dirty="0">
                <a:solidFill>
                  <a:schemeClr val="bg1"/>
                </a:solidFill>
                <a:latin typeface="Times New Roman" panose="02020603050405020304" pitchFamily="18" charset="0"/>
                <a:cs typeface="Times New Roman" panose="02020603050405020304" pitchFamily="18" charset="0"/>
              </a:rPr>
              <a:t>st</a:t>
            </a:r>
            <a:r>
              <a:rPr lang="en-US" dirty="0">
                <a:solidFill>
                  <a:schemeClr val="bg1"/>
                </a:solidFill>
                <a:latin typeface="Times New Roman" panose="02020603050405020304" pitchFamily="18" charset="0"/>
                <a:cs typeface="Times New Roman" panose="02020603050405020304" pitchFamily="18" charset="0"/>
              </a:rPr>
              <a:t> year students.</a:t>
            </a:r>
          </a:p>
        </p:txBody>
      </p:sp>
      <p:sp>
        <p:nvSpPr>
          <p:cNvPr id="18" name="TextBox 17">
            <a:extLst>
              <a:ext uri="{FF2B5EF4-FFF2-40B4-BE49-F238E27FC236}">
                <a16:creationId xmlns:a16="http://schemas.microsoft.com/office/drawing/2014/main" id="{298FF61D-8FA6-4B66-8A58-DEB4C5A8B5DB}"/>
              </a:ext>
            </a:extLst>
          </p:cNvPr>
          <p:cNvSpPr txBox="1"/>
          <p:nvPr/>
        </p:nvSpPr>
        <p:spPr>
          <a:xfrm>
            <a:off x="3624908" y="4965593"/>
            <a:ext cx="7992309" cy="1754326"/>
          </a:xfrm>
          <a:prstGeom prst="rect">
            <a:avLst/>
          </a:prstGeom>
          <a:noFill/>
          <a:ln>
            <a:solidFill>
              <a:schemeClr val="bg2"/>
            </a:solidFill>
          </a:ln>
        </p:spPr>
        <p:txBody>
          <a:bodyPr wrap="square" rtlCol="0">
            <a:spAutoFit/>
          </a:bodyPr>
          <a:lstStyle/>
          <a:p>
            <a:r>
              <a:rPr lang="en-US" b="1" u="sng" dirty="0">
                <a:solidFill>
                  <a:schemeClr val="bg1"/>
                </a:solidFill>
                <a:latin typeface="Times New Roman" panose="02020603050405020304" pitchFamily="18" charset="0"/>
                <a:cs typeface="Times New Roman" panose="02020603050405020304" pitchFamily="18" charset="0"/>
              </a:rPr>
              <a:t>RESULT</a:t>
            </a:r>
          </a:p>
          <a:p>
            <a:pPr marL="285750" indent="-285750">
              <a:buFont typeface="Arial" panose="020B0604020202020204" pitchFamily="34" charset="0"/>
              <a:buChar char="•"/>
            </a:pPr>
            <a:r>
              <a:rPr lang="en-US" dirty="0">
                <a:solidFill>
                  <a:schemeClr val="bg1"/>
                </a:solidFill>
                <a:latin typeface="Times New Roman" panose="02020603050405020304" pitchFamily="18" charset="0"/>
                <a:cs typeface="Times New Roman" panose="02020603050405020304" pitchFamily="18" charset="0"/>
              </a:rPr>
              <a:t>The highest total students is 13 students which are from SCSV course.</a:t>
            </a:r>
          </a:p>
          <a:p>
            <a:pPr marL="285750" indent="-285750">
              <a:buFont typeface="Arial" panose="020B0604020202020204" pitchFamily="34" charset="0"/>
              <a:buChar char="•"/>
            </a:pPr>
            <a:r>
              <a:rPr lang="en-US" dirty="0">
                <a:solidFill>
                  <a:schemeClr val="bg1"/>
                </a:solidFill>
                <a:latin typeface="Times New Roman" panose="02020603050405020304" pitchFamily="18" charset="0"/>
                <a:cs typeface="Times New Roman" panose="02020603050405020304" pitchFamily="18" charset="0"/>
              </a:rPr>
              <a:t>The number of 1</a:t>
            </a:r>
            <a:r>
              <a:rPr lang="en-US" baseline="30000" dirty="0">
                <a:solidFill>
                  <a:schemeClr val="bg1"/>
                </a:solidFill>
                <a:latin typeface="Times New Roman" panose="02020603050405020304" pitchFamily="18" charset="0"/>
                <a:cs typeface="Times New Roman" panose="02020603050405020304" pitchFamily="18" charset="0"/>
              </a:rPr>
              <a:t>st</a:t>
            </a:r>
            <a:r>
              <a:rPr lang="en-US" dirty="0">
                <a:solidFill>
                  <a:schemeClr val="bg1"/>
                </a:solidFill>
                <a:latin typeface="Times New Roman" panose="02020603050405020304" pitchFamily="18" charset="0"/>
                <a:cs typeface="Times New Roman" panose="02020603050405020304" pitchFamily="18" charset="0"/>
              </a:rPr>
              <a:t> year student from all course is 29 students, meanwhile 2</a:t>
            </a:r>
            <a:r>
              <a:rPr lang="en-US" baseline="30000" dirty="0">
                <a:solidFill>
                  <a:schemeClr val="bg1"/>
                </a:solidFill>
                <a:latin typeface="Times New Roman" panose="02020603050405020304" pitchFamily="18" charset="0"/>
                <a:cs typeface="Times New Roman" panose="02020603050405020304" pitchFamily="18" charset="0"/>
              </a:rPr>
              <a:t>nd</a:t>
            </a:r>
            <a:r>
              <a:rPr lang="en-US" dirty="0">
                <a:solidFill>
                  <a:schemeClr val="bg1"/>
                </a:solidFill>
                <a:latin typeface="Times New Roman" panose="02020603050405020304" pitchFamily="18" charset="0"/>
                <a:cs typeface="Times New Roman" panose="02020603050405020304" pitchFamily="18" charset="0"/>
              </a:rPr>
              <a:t> year students is 8, 3</a:t>
            </a:r>
            <a:r>
              <a:rPr lang="en-US" baseline="30000" dirty="0">
                <a:solidFill>
                  <a:schemeClr val="bg1"/>
                </a:solidFill>
                <a:latin typeface="Times New Roman" panose="02020603050405020304" pitchFamily="18" charset="0"/>
                <a:cs typeface="Times New Roman" panose="02020603050405020304" pitchFamily="18" charset="0"/>
              </a:rPr>
              <a:t>rd</a:t>
            </a:r>
            <a:r>
              <a:rPr lang="en-US" dirty="0">
                <a:solidFill>
                  <a:schemeClr val="bg1"/>
                </a:solidFill>
                <a:latin typeface="Times New Roman" panose="02020603050405020304" pitchFamily="18" charset="0"/>
                <a:cs typeface="Times New Roman" panose="02020603050405020304" pitchFamily="18" charset="0"/>
              </a:rPr>
              <a:t> year students is 2 and 4</a:t>
            </a:r>
            <a:r>
              <a:rPr lang="en-US" baseline="30000" dirty="0">
                <a:solidFill>
                  <a:schemeClr val="bg1"/>
                </a:solidFill>
                <a:latin typeface="Times New Roman" panose="02020603050405020304" pitchFamily="18" charset="0"/>
                <a:cs typeface="Times New Roman" panose="02020603050405020304" pitchFamily="18" charset="0"/>
              </a:rPr>
              <a:t>th</a:t>
            </a:r>
            <a:r>
              <a:rPr lang="en-US" dirty="0">
                <a:solidFill>
                  <a:schemeClr val="bg1"/>
                </a:solidFill>
                <a:latin typeface="Times New Roman" panose="02020603050405020304" pitchFamily="18" charset="0"/>
                <a:cs typeface="Times New Roman" panose="02020603050405020304" pitchFamily="18" charset="0"/>
              </a:rPr>
              <a:t> year student is 1.</a:t>
            </a:r>
          </a:p>
          <a:p>
            <a:pPr marL="285750" indent="-285750">
              <a:buFont typeface="Arial" panose="020B0604020202020204" pitchFamily="34" charset="0"/>
              <a:buChar char="•"/>
            </a:pPr>
            <a:r>
              <a:rPr lang="en-US" dirty="0">
                <a:solidFill>
                  <a:schemeClr val="bg1"/>
                </a:solidFill>
                <a:latin typeface="Times New Roman" panose="02020603050405020304" pitchFamily="18" charset="0"/>
                <a:cs typeface="Times New Roman" panose="02020603050405020304" pitchFamily="18" charset="0"/>
              </a:rPr>
              <a:t>This shows that the result can be accepted since the total number of 1</a:t>
            </a:r>
            <a:r>
              <a:rPr lang="en-US" baseline="30000" dirty="0">
                <a:solidFill>
                  <a:schemeClr val="bg1"/>
                </a:solidFill>
                <a:latin typeface="Times New Roman" panose="02020603050405020304" pitchFamily="18" charset="0"/>
                <a:cs typeface="Times New Roman" panose="02020603050405020304" pitchFamily="18" charset="0"/>
              </a:rPr>
              <a:t>st</a:t>
            </a:r>
            <a:r>
              <a:rPr lang="en-US" dirty="0">
                <a:solidFill>
                  <a:schemeClr val="bg1"/>
                </a:solidFill>
                <a:latin typeface="Times New Roman" panose="02020603050405020304" pitchFamily="18" charset="0"/>
                <a:cs typeface="Times New Roman" panose="02020603050405020304" pitchFamily="18" charset="0"/>
              </a:rPr>
              <a:t> year students is the highest.</a:t>
            </a:r>
          </a:p>
        </p:txBody>
      </p:sp>
      <p:sp>
        <p:nvSpPr>
          <p:cNvPr id="19" name="TextBox 18">
            <a:extLst>
              <a:ext uri="{FF2B5EF4-FFF2-40B4-BE49-F238E27FC236}">
                <a16:creationId xmlns:a16="http://schemas.microsoft.com/office/drawing/2014/main" id="{C932C884-6F66-4EA0-BBB3-D9D8840FBF2F}"/>
              </a:ext>
            </a:extLst>
          </p:cNvPr>
          <p:cNvSpPr txBox="1"/>
          <p:nvPr/>
        </p:nvSpPr>
        <p:spPr>
          <a:xfrm>
            <a:off x="243952" y="2918854"/>
            <a:ext cx="2562014" cy="276999"/>
          </a:xfrm>
          <a:prstGeom prst="rect">
            <a:avLst/>
          </a:prstGeom>
          <a:noFill/>
        </p:spPr>
        <p:txBody>
          <a:bodyPr wrap="square" rtlCol="0">
            <a:spAutoFit/>
          </a:bodyPr>
          <a:lstStyle/>
          <a:p>
            <a:pPr algn="ctr"/>
            <a:r>
              <a:rPr lang="en-US" sz="1200" dirty="0">
                <a:solidFill>
                  <a:schemeClr val="bg1"/>
                </a:solidFill>
                <a:latin typeface="Times New Roman" panose="02020603050405020304" pitchFamily="18" charset="0"/>
                <a:cs typeface="Times New Roman" panose="02020603050405020304" pitchFamily="18" charset="0"/>
              </a:rPr>
              <a:t>Total = 13 students</a:t>
            </a:r>
          </a:p>
        </p:txBody>
      </p:sp>
    </p:spTree>
    <p:extLst>
      <p:ext uri="{BB962C8B-B14F-4D97-AF65-F5344CB8AC3E}">
        <p14:creationId xmlns:p14="http://schemas.microsoft.com/office/powerpoint/2010/main" val="3277331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MY"/>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p:spPr>
      </p:pic>
      <p:sp>
        <p:nvSpPr>
          <p:cNvPr id="5" name="Text Box 4"/>
          <p:cNvSpPr txBox="1"/>
          <p:nvPr/>
        </p:nvSpPr>
        <p:spPr>
          <a:xfrm>
            <a:off x="635952" y="245972"/>
            <a:ext cx="10920095" cy="706755"/>
          </a:xfrm>
          <a:prstGeom prst="rect">
            <a:avLst/>
          </a:prstGeom>
          <a:noFill/>
        </p:spPr>
        <p:txBody>
          <a:bodyPr wrap="square" rtlCol="0">
            <a:spAutoFit/>
          </a:bodyPr>
          <a:lstStyle/>
          <a:p>
            <a:pPr algn="ctr"/>
            <a:r>
              <a:rPr lang="en-US" sz="2000" u="sng" dirty="0">
                <a:solidFill>
                  <a:schemeClr val="bg1"/>
                </a:solidFill>
                <a:latin typeface="Times New Roman" panose="02020603050405020304" pitchFamily="18" charset="0"/>
                <a:cs typeface="Times New Roman" panose="02020603050405020304" pitchFamily="18" charset="0"/>
              </a:rPr>
              <a:t>Hypothesis between races and frequency of people that visit the culture festival per year among students of computing in Universiti Teknologi Malaysia</a:t>
            </a:r>
          </a:p>
        </p:txBody>
      </p:sp>
      <p:graphicFrame>
        <p:nvGraphicFramePr>
          <p:cNvPr id="6" name="Table 5"/>
          <p:cNvGraphicFramePr/>
          <p:nvPr>
            <p:extLst>
              <p:ext uri="{D42A27DB-BD31-4B8C-83A1-F6EECF244321}">
                <p14:modId xmlns:p14="http://schemas.microsoft.com/office/powerpoint/2010/main" val="3862750860"/>
              </p:ext>
            </p:extLst>
          </p:nvPr>
        </p:nvGraphicFramePr>
        <p:xfrm>
          <a:off x="450215" y="1251585"/>
          <a:ext cx="5412740" cy="2631440"/>
        </p:xfrm>
        <a:graphic>
          <a:graphicData uri="http://schemas.openxmlformats.org/drawingml/2006/table">
            <a:tbl>
              <a:tblPr firstRow="1" bandRow="1">
                <a:tableStyleId>{93296810-A885-4BE3-A3E7-6D5BEEA58F35}</a:tableStyleId>
              </a:tblPr>
              <a:tblGrid>
                <a:gridCol w="2638425">
                  <a:extLst>
                    <a:ext uri="{9D8B030D-6E8A-4147-A177-3AD203B41FA5}">
                      <a16:colId xmlns:a16="http://schemas.microsoft.com/office/drawing/2014/main" val="20000"/>
                    </a:ext>
                  </a:extLst>
                </a:gridCol>
                <a:gridCol w="2774315">
                  <a:extLst>
                    <a:ext uri="{9D8B030D-6E8A-4147-A177-3AD203B41FA5}">
                      <a16:colId xmlns:a16="http://schemas.microsoft.com/office/drawing/2014/main" val="20001"/>
                    </a:ext>
                  </a:extLst>
                </a:gridCol>
              </a:tblGrid>
              <a:tr h="422910">
                <a:tc>
                  <a:txBody>
                    <a:bodyPr/>
                    <a:lstStyle/>
                    <a:p>
                      <a:pPr algn="ctr">
                        <a:buNone/>
                      </a:pPr>
                      <a:r>
                        <a:rPr lang="en-US"/>
                        <a:t>Races</a:t>
                      </a:r>
                    </a:p>
                  </a:txBody>
                  <a:tcPr/>
                </a:tc>
                <a:tc>
                  <a:txBody>
                    <a:bodyPr/>
                    <a:lstStyle/>
                    <a:p>
                      <a:pPr algn="ctr">
                        <a:buNone/>
                      </a:pPr>
                      <a:r>
                        <a:rPr lang="en-US" dirty="0"/>
                        <a:t>Frequencies</a:t>
                      </a:r>
                    </a:p>
                  </a:txBody>
                  <a:tcPr/>
                </a:tc>
                <a:extLst>
                  <a:ext uri="{0D108BD9-81ED-4DB2-BD59-A6C34878D82A}">
                    <a16:rowId xmlns:a16="http://schemas.microsoft.com/office/drawing/2014/main" val="10000"/>
                  </a:ext>
                </a:extLst>
              </a:tr>
              <a:tr h="379730">
                <a:tc>
                  <a:txBody>
                    <a:bodyPr/>
                    <a:lstStyle/>
                    <a:p>
                      <a:pPr algn="ctr">
                        <a:buNone/>
                      </a:pPr>
                      <a:r>
                        <a:rPr lang="en-US"/>
                        <a:t>Malay</a:t>
                      </a:r>
                    </a:p>
                  </a:txBody>
                  <a:tcPr/>
                </a:tc>
                <a:tc>
                  <a:txBody>
                    <a:bodyPr/>
                    <a:lstStyle/>
                    <a:p>
                      <a:pPr algn="ctr">
                        <a:buNone/>
                      </a:pPr>
                      <a:r>
                        <a:rPr lang="en-US"/>
                        <a:t>70</a:t>
                      </a:r>
                    </a:p>
                  </a:txBody>
                  <a:tcPr/>
                </a:tc>
                <a:extLst>
                  <a:ext uri="{0D108BD9-81ED-4DB2-BD59-A6C34878D82A}">
                    <a16:rowId xmlns:a16="http://schemas.microsoft.com/office/drawing/2014/main" val="10001"/>
                  </a:ext>
                </a:extLst>
              </a:tr>
              <a:tr h="310515">
                <a:tc>
                  <a:txBody>
                    <a:bodyPr/>
                    <a:lstStyle/>
                    <a:p>
                      <a:pPr algn="ctr">
                        <a:buNone/>
                      </a:pPr>
                      <a:r>
                        <a:rPr lang="en-US"/>
                        <a:t>Indian</a:t>
                      </a:r>
                    </a:p>
                  </a:txBody>
                  <a:tcPr/>
                </a:tc>
                <a:tc>
                  <a:txBody>
                    <a:bodyPr/>
                    <a:lstStyle/>
                    <a:p>
                      <a:pPr algn="ctr">
                        <a:buNone/>
                      </a:pPr>
                      <a:r>
                        <a:rPr lang="en-US" dirty="0"/>
                        <a:t>32</a:t>
                      </a:r>
                    </a:p>
                  </a:txBody>
                  <a:tcPr/>
                </a:tc>
                <a:extLst>
                  <a:ext uri="{0D108BD9-81ED-4DB2-BD59-A6C34878D82A}">
                    <a16:rowId xmlns:a16="http://schemas.microsoft.com/office/drawing/2014/main" val="10002"/>
                  </a:ext>
                </a:extLst>
              </a:tr>
              <a:tr h="365760">
                <a:tc>
                  <a:txBody>
                    <a:bodyPr/>
                    <a:lstStyle/>
                    <a:p>
                      <a:pPr algn="ctr">
                        <a:buNone/>
                      </a:pPr>
                      <a:r>
                        <a:rPr lang="en-US"/>
                        <a:t>Chinese</a:t>
                      </a:r>
                    </a:p>
                  </a:txBody>
                  <a:tcPr/>
                </a:tc>
                <a:tc>
                  <a:txBody>
                    <a:bodyPr/>
                    <a:lstStyle/>
                    <a:p>
                      <a:pPr algn="ctr">
                        <a:buNone/>
                      </a:pPr>
                      <a:r>
                        <a:rPr lang="en-US" dirty="0"/>
                        <a:t>43</a:t>
                      </a:r>
                    </a:p>
                  </a:txBody>
                  <a:tcPr/>
                </a:tc>
                <a:extLst>
                  <a:ext uri="{0D108BD9-81ED-4DB2-BD59-A6C34878D82A}">
                    <a16:rowId xmlns:a16="http://schemas.microsoft.com/office/drawing/2014/main" val="10003"/>
                  </a:ext>
                </a:extLst>
              </a:tr>
              <a:tr h="344805">
                <a:tc>
                  <a:txBody>
                    <a:bodyPr/>
                    <a:lstStyle/>
                    <a:p>
                      <a:pPr algn="ctr">
                        <a:buNone/>
                      </a:pPr>
                      <a:r>
                        <a:rPr lang="en-US"/>
                        <a:t>Indonesian</a:t>
                      </a:r>
                    </a:p>
                  </a:txBody>
                  <a:tcPr/>
                </a:tc>
                <a:tc>
                  <a:txBody>
                    <a:bodyPr/>
                    <a:lstStyle/>
                    <a:p>
                      <a:pPr algn="ctr">
                        <a:buNone/>
                      </a:pPr>
                      <a:r>
                        <a:rPr lang="en-US"/>
                        <a:t>7</a:t>
                      </a:r>
                    </a:p>
                  </a:txBody>
                  <a:tcPr/>
                </a:tc>
                <a:extLst>
                  <a:ext uri="{0D108BD9-81ED-4DB2-BD59-A6C34878D82A}">
                    <a16:rowId xmlns:a16="http://schemas.microsoft.com/office/drawing/2014/main" val="10004"/>
                  </a:ext>
                </a:extLst>
              </a:tr>
              <a:tr h="354965">
                <a:tc>
                  <a:txBody>
                    <a:bodyPr/>
                    <a:lstStyle/>
                    <a:p>
                      <a:pPr algn="ctr">
                        <a:buNone/>
                      </a:pPr>
                      <a:r>
                        <a:rPr lang="en-US"/>
                        <a:t>Yemen</a:t>
                      </a:r>
                    </a:p>
                  </a:txBody>
                  <a:tcPr/>
                </a:tc>
                <a:tc>
                  <a:txBody>
                    <a:bodyPr/>
                    <a:lstStyle/>
                    <a:p>
                      <a:pPr algn="ctr">
                        <a:buNone/>
                      </a:pPr>
                      <a:r>
                        <a:rPr lang="en-US" dirty="0"/>
                        <a:t>2</a:t>
                      </a:r>
                    </a:p>
                  </a:txBody>
                  <a:tcPr/>
                </a:tc>
                <a:extLst>
                  <a:ext uri="{0D108BD9-81ED-4DB2-BD59-A6C34878D82A}">
                    <a16:rowId xmlns:a16="http://schemas.microsoft.com/office/drawing/2014/main" val="10005"/>
                  </a:ext>
                </a:extLst>
              </a:tr>
              <a:tr h="271145">
                <a:tc>
                  <a:txBody>
                    <a:bodyPr/>
                    <a:lstStyle/>
                    <a:p>
                      <a:pPr algn="ctr">
                        <a:buNone/>
                      </a:pPr>
                      <a:r>
                        <a:rPr lang="en-US"/>
                        <a:t>Hausa</a:t>
                      </a:r>
                    </a:p>
                  </a:txBody>
                  <a:tcPr/>
                </a:tc>
                <a:tc>
                  <a:txBody>
                    <a:bodyPr/>
                    <a:lstStyle/>
                    <a:p>
                      <a:pPr algn="ctr">
                        <a:buNone/>
                      </a:pPr>
                      <a:r>
                        <a:rPr lang="en-US" dirty="0"/>
                        <a:t>0</a:t>
                      </a:r>
                    </a:p>
                  </a:txBody>
                  <a:tcPr/>
                </a:tc>
                <a:extLst>
                  <a:ext uri="{0D108BD9-81ED-4DB2-BD59-A6C34878D82A}">
                    <a16:rowId xmlns:a16="http://schemas.microsoft.com/office/drawing/2014/main" val="10006"/>
                  </a:ext>
                </a:extLst>
              </a:tr>
            </a:tbl>
          </a:graphicData>
        </a:graphic>
      </p:graphicFrame>
      <p:pic>
        <p:nvPicPr>
          <p:cNvPr id="7" name="Picture 6" descr="Histo participated"/>
          <p:cNvPicPr>
            <a:picLocks noChangeAspect="1"/>
          </p:cNvPicPr>
          <p:nvPr/>
        </p:nvPicPr>
        <p:blipFill rotWithShape="1">
          <a:blip r:embed="rId3"/>
          <a:srcRect l="1542" t="4139" r="11791" b="3620"/>
          <a:stretch/>
        </p:blipFill>
        <p:spPr>
          <a:xfrm>
            <a:off x="6250940" y="1037381"/>
            <a:ext cx="4513313" cy="371217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Text Box 6"/>
          <p:cNvSpPr txBox="1"/>
          <p:nvPr/>
        </p:nvSpPr>
        <p:spPr>
          <a:xfrm>
            <a:off x="292735" y="4019550"/>
            <a:ext cx="5835015" cy="1323439"/>
          </a:xfrm>
          <a:prstGeom prst="rect">
            <a:avLst/>
          </a:prstGeom>
          <a:noFill/>
        </p:spPr>
        <p:txBody>
          <a:bodyPr wrap="square" rtlCol="0">
            <a:spAutoFit/>
          </a:bodyPr>
          <a:lstStyle/>
          <a:p>
            <a:r>
              <a:rPr lang="en-MY" altLang="en-US" sz="2000" dirty="0">
                <a:solidFill>
                  <a:schemeClr val="bg1"/>
                </a:solidFill>
                <a:latin typeface="Times New Roman" panose="02020603050405020304" pitchFamily="18" charset="0"/>
                <a:cs typeface="Times New Roman" panose="02020603050405020304" pitchFamily="18" charset="0"/>
              </a:rPr>
              <a:t>Hypothesis:</a:t>
            </a:r>
          </a:p>
          <a:p>
            <a:pPr marL="342900" indent="-342900">
              <a:buFont typeface="Arial" panose="020B0604020202020204" pitchFamily="34" charset="0"/>
              <a:buChar char="•"/>
            </a:pPr>
            <a:r>
              <a:rPr lang="en-MY" altLang="en-US" sz="2000" dirty="0">
                <a:solidFill>
                  <a:schemeClr val="bg1"/>
                </a:solidFill>
                <a:latin typeface="Times New Roman" panose="02020603050405020304" pitchFamily="18" charset="0"/>
                <a:cs typeface="Times New Roman" panose="02020603050405020304" pitchFamily="18" charset="0"/>
              </a:rPr>
              <a:t>As we can see, the mode was contributed from Malay since its frequency (70) indicates the highest compared than other races.</a:t>
            </a:r>
          </a:p>
        </p:txBody>
      </p:sp>
      <p:sp>
        <p:nvSpPr>
          <p:cNvPr id="9" name="Text Box 6"/>
          <p:cNvSpPr txBox="1"/>
          <p:nvPr/>
        </p:nvSpPr>
        <p:spPr>
          <a:xfrm>
            <a:off x="292735" y="5349833"/>
            <a:ext cx="5835015" cy="1323439"/>
          </a:xfrm>
          <a:prstGeom prst="rect">
            <a:avLst/>
          </a:prstGeom>
          <a:noFill/>
          <a:ln>
            <a:solidFill>
              <a:schemeClr val="bg1"/>
            </a:solidFill>
          </a:ln>
        </p:spPr>
        <p:txBody>
          <a:bodyPr wrap="square" rtlCol="0">
            <a:spAutoFit/>
          </a:bodyPr>
          <a:lstStyle/>
          <a:p>
            <a:r>
              <a:rPr lang="en-MY" altLang="en-US" sz="2000" dirty="0">
                <a:solidFill>
                  <a:schemeClr val="bg1"/>
                </a:solidFill>
                <a:latin typeface="Times New Roman" panose="02020603050405020304" pitchFamily="18" charset="0"/>
                <a:cs typeface="Times New Roman" panose="02020603050405020304" pitchFamily="18" charset="0"/>
              </a:rPr>
              <a:t>Result :</a:t>
            </a:r>
          </a:p>
          <a:p>
            <a:pPr marL="285750" indent="-285750">
              <a:buFont typeface="Arial" panose="020B0604020202020204" pitchFamily="34" charset="0"/>
              <a:buChar char="•"/>
            </a:pPr>
            <a:r>
              <a:rPr lang="en-MY" altLang="en-US" sz="2000" dirty="0">
                <a:solidFill>
                  <a:schemeClr val="bg1"/>
                </a:solidFill>
                <a:latin typeface="Times New Roman" panose="02020603050405020304" pitchFamily="18" charset="0"/>
                <a:cs typeface="Times New Roman" panose="02020603050405020304" pitchFamily="18" charset="0"/>
              </a:rPr>
              <a:t>We can conclude that Malay is the race that has the most interest to take part in cultural festival every year.</a:t>
            </a:r>
          </a:p>
        </p:txBody>
      </p:sp>
      <p:pic>
        <p:nvPicPr>
          <p:cNvPr id="10" name="Picture 9">
            <a:extLst>
              <a:ext uri="{FF2B5EF4-FFF2-40B4-BE49-F238E27FC236}">
                <a16:creationId xmlns:a16="http://schemas.microsoft.com/office/drawing/2014/main" id="{253D6965-CAA2-4A29-BE04-4BA9A219D74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02845" y="4936074"/>
            <a:ext cx="4953202" cy="1556801"/>
          </a:xfrm>
          <a:prstGeom prst="rect">
            <a:avLst/>
          </a:prstGeom>
        </p:spPr>
      </p:pic>
    </p:spTree>
    <p:extLst>
      <p:ext uri="{BB962C8B-B14F-4D97-AF65-F5344CB8AC3E}">
        <p14:creationId xmlns:p14="http://schemas.microsoft.com/office/powerpoint/2010/main" val="841640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MY"/>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p:spPr>
      </p:pic>
      <p:graphicFrame>
        <p:nvGraphicFramePr>
          <p:cNvPr id="5" name="Table 4"/>
          <p:cNvGraphicFramePr>
            <a:graphicFrameLocks noGrp="1"/>
          </p:cNvGraphicFramePr>
          <p:nvPr>
            <p:extLst>
              <p:ext uri="{D42A27DB-BD31-4B8C-83A1-F6EECF244321}">
                <p14:modId xmlns:p14="http://schemas.microsoft.com/office/powerpoint/2010/main" val="70071241"/>
              </p:ext>
            </p:extLst>
          </p:nvPr>
        </p:nvGraphicFramePr>
        <p:xfrm>
          <a:off x="1295400" y="431921"/>
          <a:ext cx="9601200" cy="2611120"/>
        </p:xfrm>
        <a:graphic>
          <a:graphicData uri="http://schemas.openxmlformats.org/drawingml/2006/table">
            <a:tbl>
              <a:tblPr firstRow="1" firstCol="1" lastRow="1" lastCol="1" bandRow="1" bandCol="1">
                <a:tableStyleId>{93296810-A885-4BE3-A3E7-6D5BEEA58F35}</a:tableStyleId>
              </a:tblPr>
              <a:tblGrid>
                <a:gridCol w="600075">
                  <a:extLst>
                    <a:ext uri="{9D8B030D-6E8A-4147-A177-3AD203B41FA5}">
                      <a16:colId xmlns:a16="http://schemas.microsoft.com/office/drawing/2014/main" val="458048957"/>
                    </a:ext>
                  </a:extLst>
                </a:gridCol>
                <a:gridCol w="600075">
                  <a:extLst>
                    <a:ext uri="{9D8B030D-6E8A-4147-A177-3AD203B41FA5}">
                      <a16:colId xmlns:a16="http://schemas.microsoft.com/office/drawing/2014/main" val="2868922535"/>
                    </a:ext>
                  </a:extLst>
                </a:gridCol>
                <a:gridCol w="600075">
                  <a:extLst>
                    <a:ext uri="{9D8B030D-6E8A-4147-A177-3AD203B41FA5}">
                      <a16:colId xmlns:a16="http://schemas.microsoft.com/office/drawing/2014/main" val="3197502763"/>
                    </a:ext>
                  </a:extLst>
                </a:gridCol>
                <a:gridCol w="600075">
                  <a:extLst>
                    <a:ext uri="{9D8B030D-6E8A-4147-A177-3AD203B41FA5}">
                      <a16:colId xmlns:a16="http://schemas.microsoft.com/office/drawing/2014/main" val="113702829"/>
                    </a:ext>
                  </a:extLst>
                </a:gridCol>
                <a:gridCol w="600075">
                  <a:extLst>
                    <a:ext uri="{9D8B030D-6E8A-4147-A177-3AD203B41FA5}">
                      <a16:colId xmlns:a16="http://schemas.microsoft.com/office/drawing/2014/main" val="4037545550"/>
                    </a:ext>
                  </a:extLst>
                </a:gridCol>
                <a:gridCol w="600075">
                  <a:extLst>
                    <a:ext uri="{9D8B030D-6E8A-4147-A177-3AD203B41FA5}">
                      <a16:colId xmlns:a16="http://schemas.microsoft.com/office/drawing/2014/main" val="3277967347"/>
                    </a:ext>
                  </a:extLst>
                </a:gridCol>
                <a:gridCol w="600075">
                  <a:extLst>
                    <a:ext uri="{9D8B030D-6E8A-4147-A177-3AD203B41FA5}">
                      <a16:colId xmlns:a16="http://schemas.microsoft.com/office/drawing/2014/main" val="2094454759"/>
                    </a:ext>
                  </a:extLst>
                </a:gridCol>
                <a:gridCol w="600075">
                  <a:extLst>
                    <a:ext uri="{9D8B030D-6E8A-4147-A177-3AD203B41FA5}">
                      <a16:colId xmlns:a16="http://schemas.microsoft.com/office/drawing/2014/main" val="848954814"/>
                    </a:ext>
                  </a:extLst>
                </a:gridCol>
                <a:gridCol w="600075">
                  <a:extLst>
                    <a:ext uri="{9D8B030D-6E8A-4147-A177-3AD203B41FA5}">
                      <a16:colId xmlns:a16="http://schemas.microsoft.com/office/drawing/2014/main" val="393527799"/>
                    </a:ext>
                  </a:extLst>
                </a:gridCol>
                <a:gridCol w="600075">
                  <a:extLst>
                    <a:ext uri="{9D8B030D-6E8A-4147-A177-3AD203B41FA5}">
                      <a16:colId xmlns:a16="http://schemas.microsoft.com/office/drawing/2014/main" val="2967859882"/>
                    </a:ext>
                  </a:extLst>
                </a:gridCol>
                <a:gridCol w="600075">
                  <a:extLst>
                    <a:ext uri="{9D8B030D-6E8A-4147-A177-3AD203B41FA5}">
                      <a16:colId xmlns:a16="http://schemas.microsoft.com/office/drawing/2014/main" val="4179652425"/>
                    </a:ext>
                  </a:extLst>
                </a:gridCol>
                <a:gridCol w="600075">
                  <a:extLst>
                    <a:ext uri="{9D8B030D-6E8A-4147-A177-3AD203B41FA5}">
                      <a16:colId xmlns:a16="http://schemas.microsoft.com/office/drawing/2014/main" val="1117710840"/>
                    </a:ext>
                  </a:extLst>
                </a:gridCol>
                <a:gridCol w="600075">
                  <a:extLst>
                    <a:ext uri="{9D8B030D-6E8A-4147-A177-3AD203B41FA5}">
                      <a16:colId xmlns:a16="http://schemas.microsoft.com/office/drawing/2014/main" val="2400127266"/>
                    </a:ext>
                  </a:extLst>
                </a:gridCol>
                <a:gridCol w="600075">
                  <a:extLst>
                    <a:ext uri="{9D8B030D-6E8A-4147-A177-3AD203B41FA5}">
                      <a16:colId xmlns:a16="http://schemas.microsoft.com/office/drawing/2014/main" val="667267537"/>
                    </a:ext>
                  </a:extLst>
                </a:gridCol>
                <a:gridCol w="600075">
                  <a:extLst>
                    <a:ext uri="{9D8B030D-6E8A-4147-A177-3AD203B41FA5}">
                      <a16:colId xmlns:a16="http://schemas.microsoft.com/office/drawing/2014/main" val="652376045"/>
                    </a:ext>
                  </a:extLst>
                </a:gridCol>
                <a:gridCol w="600075">
                  <a:extLst>
                    <a:ext uri="{9D8B030D-6E8A-4147-A177-3AD203B41FA5}">
                      <a16:colId xmlns:a16="http://schemas.microsoft.com/office/drawing/2014/main" val="2007645383"/>
                    </a:ext>
                  </a:extLst>
                </a:gridCol>
              </a:tblGrid>
              <a:tr h="259080">
                <a:tc rowSpan="2">
                  <a:txBody>
                    <a:bodyPr/>
                    <a:lstStyle/>
                    <a:p>
                      <a:r>
                        <a:rPr lang="ms-MY" sz="1400" dirty="0"/>
                        <a:t>Age</a:t>
                      </a:r>
                    </a:p>
                  </a:txBody>
                  <a:tcPr/>
                </a:tc>
                <a:tc rowSpan="2">
                  <a:txBody>
                    <a:bodyPr/>
                    <a:lstStyle/>
                    <a:p>
                      <a:r>
                        <a:rPr lang="ms-MY" sz="1400" dirty="0"/>
                        <a:t>Midpoint</a:t>
                      </a:r>
                    </a:p>
                  </a:txBody>
                  <a:tcPr/>
                </a:tc>
                <a:tc gridSpan="2">
                  <a:txBody>
                    <a:bodyPr/>
                    <a:lstStyle/>
                    <a:p>
                      <a:r>
                        <a:rPr lang="en-US" sz="1400" dirty="0"/>
                        <a:t>Malay</a:t>
                      </a:r>
                      <a:endParaRPr lang="ms-MY" sz="1400" dirty="0"/>
                    </a:p>
                  </a:txBody>
                  <a:tcPr/>
                </a:tc>
                <a:tc hMerge="1">
                  <a:txBody>
                    <a:bodyPr/>
                    <a:lstStyle/>
                    <a:p>
                      <a:endParaRPr lang="ms-MY" sz="1400" dirty="0"/>
                    </a:p>
                  </a:txBody>
                  <a:tcPr/>
                </a:tc>
                <a:tc gridSpan="2">
                  <a:txBody>
                    <a:bodyPr/>
                    <a:lstStyle/>
                    <a:p>
                      <a:r>
                        <a:rPr lang="en-US" sz="1400" dirty="0"/>
                        <a:t>Indian</a:t>
                      </a:r>
                      <a:endParaRPr lang="ms-MY" sz="1400" dirty="0"/>
                    </a:p>
                  </a:txBody>
                  <a:tcPr/>
                </a:tc>
                <a:tc hMerge="1">
                  <a:txBody>
                    <a:bodyPr/>
                    <a:lstStyle/>
                    <a:p>
                      <a:endParaRPr lang="ms-MY" sz="1400" dirty="0"/>
                    </a:p>
                  </a:txBody>
                  <a:tcPr/>
                </a:tc>
                <a:tc gridSpan="2">
                  <a:txBody>
                    <a:bodyPr/>
                    <a:lstStyle/>
                    <a:p>
                      <a:r>
                        <a:rPr lang="en-US" sz="1400" dirty="0"/>
                        <a:t>Chinese</a:t>
                      </a:r>
                      <a:endParaRPr lang="ms-MY" sz="1400" dirty="0"/>
                    </a:p>
                  </a:txBody>
                  <a:tcPr/>
                </a:tc>
                <a:tc hMerge="1">
                  <a:txBody>
                    <a:bodyPr/>
                    <a:lstStyle/>
                    <a:p>
                      <a:endParaRPr lang="ms-MY" sz="1400" dirty="0"/>
                    </a:p>
                  </a:txBody>
                  <a:tcPr/>
                </a:tc>
                <a:tc gridSpan="2">
                  <a:txBody>
                    <a:bodyPr/>
                    <a:lstStyle/>
                    <a:p>
                      <a:r>
                        <a:rPr lang="en-US" sz="1400" dirty="0"/>
                        <a:t>Indonesian</a:t>
                      </a:r>
                      <a:endParaRPr lang="ms-MY" sz="1400" dirty="0"/>
                    </a:p>
                  </a:txBody>
                  <a:tcPr/>
                </a:tc>
                <a:tc hMerge="1">
                  <a:txBody>
                    <a:bodyPr/>
                    <a:lstStyle/>
                    <a:p>
                      <a:endParaRPr lang="ms-MY" sz="1400" dirty="0"/>
                    </a:p>
                  </a:txBody>
                  <a:tcPr/>
                </a:tc>
                <a:tc gridSpan="2">
                  <a:txBody>
                    <a:bodyPr/>
                    <a:lstStyle/>
                    <a:p>
                      <a:r>
                        <a:rPr lang="en-US" sz="1400" dirty="0"/>
                        <a:t>Yemen</a:t>
                      </a:r>
                      <a:endParaRPr lang="ms-MY" sz="1400" dirty="0"/>
                    </a:p>
                  </a:txBody>
                  <a:tcPr/>
                </a:tc>
                <a:tc hMerge="1">
                  <a:txBody>
                    <a:bodyPr/>
                    <a:lstStyle/>
                    <a:p>
                      <a:endParaRPr lang="ms-MY" sz="1400" dirty="0"/>
                    </a:p>
                  </a:txBody>
                  <a:tcPr/>
                </a:tc>
                <a:tc gridSpan="2">
                  <a:txBody>
                    <a:bodyPr/>
                    <a:lstStyle/>
                    <a:p>
                      <a:r>
                        <a:rPr lang="en-US" sz="1400" dirty="0"/>
                        <a:t>Hausa</a:t>
                      </a:r>
                      <a:endParaRPr lang="ms-MY" sz="1400" dirty="0"/>
                    </a:p>
                  </a:txBody>
                  <a:tcPr/>
                </a:tc>
                <a:tc hMerge="1">
                  <a:txBody>
                    <a:bodyPr/>
                    <a:lstStyle/>
                    <a:p>
                      <a:endParaRPr lang="ms-MY" sz="1400" dirty="0"/>
                    </a:p>
                  </a:txBody>
                  <a:tcPr>
                    <a:lnB w="38100" cap="flat" cmpd="sng" algn="ctr">
                      <a:solidFill>
                        <a:schemeClr val="bg1"/>
                      </a:solidFill>
                      <a:prstDash val="solid"/>
                      <a:round/>
                      <a:headEnd type="none" w="med" len="med"/>
                      <a:tailEnd type="none" w="med" len="med"/>
                    </a:lnB>
                  </a:tcPr>
                </a:tc>
                <a:tc gridSpan="2">
                  <a:txBody>
                    <a:bodyPr/>
                    <a:lstStyle/>
                    <a:p>
                      <a:r>
                        <a:rPr lang="ms-MY" sz="1400" dirty="0"/>
                        <a:t>Total</a:t>
                      </a:r>
                    </a:p>
                  </a:txBody>
                  <a:tcPr/>
                </a:tc>
                <a:tc hMerge="1">
                  <a:txBody>
                    <a:bodyPr/>
                    <a:lstStyle/>
                    <a:p>
                      <a:endParaRPr lang="ms-MY" sz="1400" dirty="0"/>
                    </a:p>
                  </a:txBody>
                  <a:tcPr>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088868374"/>
                  </a:ext>
                </a:extLst>
              </a:tr>
              <a:tr h="0">
                <a:tc vMerge="1">
                  <a:txBody>
                    <a:bodyPr/>
                    <a:lstStyle/>
                    <a:p>
                      <a:endParaRPr lang="ms-MY"/>
                    </a:p>
                  </a:txBody>
                  <a:tcPr/>
                </a:tc>
                <a:tc vMerge="1">
                  <a:txBody>
                    <a:bodyPr/>
                    <a:lstStyle/>
                    <a:p>
                      <a:endParaRPr lang="ms-MY"/>
                    </a:p>
                  </a:txBody>
                  <a:tcPr/>
                </a:tc>
                <a:tc>
                  <a:txBody>
                    <a:bodyPr/>
                    <a:lstStyle/>
                    <a:p>
                      <a:r>
                        <a:rPr lang="ms-MY" sz="1400" dirty="0"/>
                        <a:t>f</a:t>
                      </a:r>
                    </a:p>
                  </a:txBody>
                  <a:tcPr/>
                </a:tc>
                <a:tc>
                  <a:txBody>
                    <a:bodyPr/>
                    <a:lstStyle/>
                    <a:p>
                      <a:r>
                        <a:rPr lang="ms-MY" sz="1400" dirty="0"/>
                        <a:t>fx</a:t>
                      </a:r>
                    </a:p>
                  </a:txBody>
                  <a:tcPr/>
                </a:tc>
                <a:tc>
                  <a:txBody>
                    <a:bodyPr/>
                    <a:lstStyle/>
                    <a:p>
                      <a:r>
                        <a:rPr lang="ms-MY" sz="1400" dirty="0"/>
                        <a:t>f</a:t>
                      </a:r>
                    </a:p>
                  </a:txBody>
                  <a:tcPr/>
                </a:tc>
                <a:tc>
                  <a:txBody>
                    <a:bodyPr/>
                    <a:lstStyle/>
                    <a:p>
                      <a:r>
                        <a:rPr lang="ms-MY" sz="1400" dirty="0"/>
                        <a:t>fx</a:t>
                      </a:r>
                    </a:p>
                  </a:txBody>
                  <a:tcPr/>
                </a:tc>
                <a:tc>
                  <a:txBody>
                    <a:bodyPr/>
                    <a:lstStyle/>
                    <a:p>
                      <a:r>
                        <a:rPr lang="ms-MY" sz="1400" dirty="0"/>
                        <a:t>f</a:t>
                      </a:r>
                    </a:p>
                  </a:txBody>
                  <a:tcPr/>
                </a:tc>
                <a:tc>
                  <a:txBody>
                    <a:bodyPr/>
                    <a:lstStyle/>
                    <a:p>
                      <a:r>
                        <a:rPr lang="ms-MY" sz="1400" dirty="0"/>
                        <a:t>fx</a:t>
                      </a:r>
                    </a:p>
                  </a:txBody>
                  <a:tcPr/>
                </a:tc>
                <a:tc>
                  <a:txBody>
                    <a:bodyPr/>
                    <a:lstStyle/>
                    <a:p>
                      <a:r>
                        <a:rPr lang="ms-MY" sz="1400" dirty="0"/>
                        <a:t>f</a:t>
                      </a:r>
                    </a:p>
                  </a:txBody>
                  <a:tcPr/>
                </a:tc>
                <a:tc>
                  <a:txBody>
                    <a:bodyPr/>
                    <a:lstStyle/>
                    <a:p>
                      <a:r>
                        <a:rPr lang="ms-MY" sz="1400" dirty="0"/>
                        <a:t>fx</a:t>
                      </a:r>
                    </a:p>
                  </a:txBody>
                  <a:tcPr/>
                </a:tc>
                <a:tc>
                  <a:txBody>
                    <a:bodyPr/>
                    <a:lstStyle/>
                    <a:p>
                      <a:r>
                        <a:rPr lang="ms-MY" sz="1400" dirty="0"/>
                        <a:t>f</a:t>
                      </a:r>
                    </a:p>
                  </a:txBody>
                  <a:tcPr/>
                </a:tc>
                <a:tc>
                  <a:txBody>
                    <a:bodyPr/>
                    <a:lstStyle/>
                    <a:p>
                      <a:r>
                        <a:rPr lang="ms-MY" sz="1400" dirty="0"/>
                        <a:t>fx</a:t>
                      </a:r>
                    </a:p>
                  </a:txBody>
                  <a:tcPr/>
                </a:tc>
                <a:tc>
                  <a:txBody>
                    <a:bodyPr/>
                    <a:lstStyle/>
                    <a:p>
                      <a:r>
                        <a:rPr lang="ms-MY" sz="1400" dirty="0"/>
                        <a:t>f</a:t>
                      </a:r>
                    </a:p>
                  </a:txBody>
                  <a:tcPr/>
                </a:tc>
                <a:tc>
                  <a:txBody>
                    <a:bodyPr/>
                    <a:lstStyle/>
                    <a:p>
                      <a:r>
                        <a:rPr lang="ms-MY" sz="1400" dirty="0"/>
                        <a:t>fx</a:t>
                      </a:r>
                    </a:p>
                  </a:txBody>
                  <a:tcPr/>
                </a:tc>
                <a:tc>
                  <a:txBody>
                    <a:bodyPr/>
                    <a:lstStyle/>
                    <a:p>
                      <a:r>
                        <a:rPr lang="ms-MY" sz="1400" dirty="0"/>
                        <a:t>f</a:t>
                      </a:r>
                    </a:p>
                  </a:txBody>
                  <a:tcPr/>
                </a:tc>
                <a:tc>
                  <a:txBody>
                    <a:bodyPr/>
                    <a:lstStyle/>
                    <a:p>
                      <a:r>
                        <a:rPr lang="ms-MY" sz="1400" dirty="0"/>
                        <a:t>fx</a:t>
                      </a:r>
                    </a:p>
                  </a:txBody>
                  <a:tcPr/>
                </a:tc>
                <a:extLst>
                  <a:ext uri="{0D108BD9-81ED-4DB2-BD59-A6C34878D82A}">
                    <a16:rowId xmlns:a16="http://schemas.microsoft.com/office/drawing/2014/main" val="3422073219"/>
                  </a:ext>
                </a:extLst>
              </a:tr>
              <a:tr h="370840">
                <a:tc>
                  <a:txBody>
                    <a:bodyPr/>
                    <a:lstStyle/>
                    <a:p>
                      <a:r>
                        <a:rPr lang="ms-MY" sz="1400" dirty="0"/>
                        <a:t>18-19</a:t>
                      </a:r>
                    </a:p>
                  </a:txBody>
                  <a:tcPr/>
                </a:tc>
                <a:tc>
                  <a:txBody>
                    <a:bodyPr/>
                    <a:lstStyle/>
                    <a:p>
                      <a:r>
                        <a:rPr lang="ms-MY" sz="1400" dirty="0"/>
                        <a:t>18.5</a:t>
                      </a:r>
                      <a:endParaRPr lang="ms-MY" sz="1400" dirty="0">
                        <a:solidFill>
                          <a:schemeClr val="bg1"/>
                        </a:solidFill>
                      </a:endParaRPr>
                    </a:p>
                  </a:txBody>
                  <a:tcPr/>
                </a:tc>
                <a:tc>
                  <a:txBody>
                    <a:bodyPr/>
                    <a:lstStyle/>
                    <a:p>
                      <a:pPr algn="r"/>
                      <a:r>
                        <a:rPr lang="ms-MY" sz="1400" dirty="0"/>
                        <a:t>6</a:t>
                      </a:r>
                    </a:p>
                  </a:txBody>
                  <a:tcPr/>
                </a:tc>
                <a:tc>
                  <a:txBody>
                    <a:bodyPr/>
                    <a:lstStyle/>
                    <a:p>
                      <a:pPr algn="r"/>
                      <a:r>
                        <a:rPr lang="ms-MY" sz="1400" dirty="0"/>
                        <a:t>111</a:t>
                      </a:r>
                    </a:p>
                  </a:txBody>
                  <a:tcPr/>
                </a:tc>
                <a:tc>
                  <a:txBody>
                    <a:bodyPr/>
                    <a:lstStyle/>
                    <a:p>
                      <a:pPr algn="r"/>
                      <a:r>
                        <a:rPr lang="ms-MY" sz="1400" dirty="0"/>
                        <a:t>1</a:t>
                      </a:r>
                    </a:p>
                  </a:txBody>
                  <a:tcPr/>
                </a:tc>
                <a:tc>
                  <a:txBody>
                    <a:bodyPr/>
                    <a:lstStyle/>
                    <a:p>
                      <a:pPr algn="r"/>
                      <a:r>
                        <a:rPr lang="ms-MY" sz="1400" dirty="0"/>
                        <a:t>18.5</a:t>
                      </a:r>
                    </a:p>
                  </a:txBody>
                  <a:tcPr/>
                </a:tc>
                <a:tc>
                  <a:txBody>
                    <a:bodyPr/>
                    <a:lstStyle/>
                    <a:p>
                      <a:pPr algn="r"/>
                      <a:r>
                        <a:rPr lang="ms-MY" sz="1400" dirty="0"/>
                        <a:t>2</a:t>
                      </a:r>
                    </a:p>
                  </a:txBody>
                  <a:tcPr/>
                </a:tc>
                <a:tc>
                  <a:txBody>
                    <a:bodyPr/>
                    <a:lstStyle/>
                    <a:p>
                      <a:pPr algn="r"/>
                      <a:r>
                        <a:rPr lang="ms-MY" sz="1400" dirty="0"/>
                        <a:t>37</a:t>
                      </a:r>
                    </a:p>
                  </a:txBody>
                  <a:tcPr/>
                </a:tc>
                <a:tc>
                  <a:txBody>
                    <a:bodyPr/>
                    <a:lstStyle/>
                    <a:p>
                      <a:pPr algn="r"/>
                      <a:r>
                        <a:rPr lang="ms-MY" sz="1400" dirty="0"/>
                        <a:t>3</a:t>
                      </a:r>
                    </a:p>
                  </a:txBody>
                  <a:tcPr/>
                </a:tc>
                <a:tc>
                  <a:txBody>
                    <a:bodyPr/>
                    <a:lstStyle/>
                    <a:p>
                      <a:pPr algn="r"/>
                      <a:r>
                        <a:rPr lang="ms-MY" sz="1400" dirty="0"/>
                        <a:t>55.5</a:t>
                      </a:r>
                    </a:p>
                  </a:txBody>
                  <a:tcPr/>
                </a:tc>
                <a:tc>
                  <a:txBody>
                    <a:bodyPr/>
                    <a:lstStyle/>
                    <a:p>
                      <a:pPr algn="r"/>
                      <a:r>
                        <a:rPr lang="ms-MY" sz="1400" dirty="0"/>
                        <a:t>0</a:t>
                      </a:r>
                    </a:p>
                  </a:txBody>
                  <a:tcPr/>
                </a:tc>
                <a:tc>
                  <a:txBody>
                    <a:bodyPr/>
                    <a:lstStyle/>
                    <a:p>
                      <a:pPr algn="r"/>
                      <a:r>
                        <a:rPr lang="ms-MY" sz="1400" dirty="0"/>
                        <a:t>0</a:t>
                      </a:r>
                    </a:p>
                  </a:txBody>
                  <a:tcPr/>
                </a:tc>
                <a:tc>
                  <a:txBody>
                    <a:bodyPr/>
                    <a:lstStyle/>
                    <a:p>
                      <a:pPr algn="r"/>
                      <a:r>
                        <a:rPr lang="ms-MY" sz="1400" dirty="0"/>
                        <a:t>0</a:t>
                      </a:r>
                    </a:p>
                  </a:txBody>
                  <a:tcPr/>
                </a:tc>
                <a:tc>
                  <a:txBody>
                    <a:bodyPr/>
                    <a:lstStyle/>
                    <a:p>
                      <a:pPr algn="r"/>
                      <a:r>
                        <a:rPr lang="ms-MY" sz="1400" dirty="0"/>
                        <a:t>0</a:t>
                      </a:r>
                    </a:p>
                  </a:txBody>
                  <a:tcPr/>
                </a:tc>
                <a:tc>
                  <a:txBody>
                    <a:bodyPr/>
                    <a:lstStyle/>
                    <a:p>
                      <a:pPr algn="r"/>
                      <a:r>
                        <a:rPr lang="ms-MY" sz="1400" dirty="0"/>
                        <a:t>12</a:t>
                      </a:r>
                    </a:p>
                  </a:txBody>
                  <a:tcPr/>
                </a:tc>
                <a:tc>
                  <a:txBody>
                    <a:bodyPr/>
                    <a:lstStyle/>
                    <a:p>
                      <a:pPr algn="r"/>
                      <a:r>
                        <a:rPr lang="ms-MY" sz="1400" dirty="0"/>
                        <a:t>222</a:t>
                      </a:r>
                    </a:p>
                  </a:txBody>
                  <a:tcPr/>
                </a:tc>
                <a:extLst>
                  <a:ext uri="{0D108BD9-81ED-4DB2-BD59-A6C34878D82A}">
                    <a16:rowId xmlns:a16="http://schemas.microsoft.com/office/drawing/2014/main" val="730406975"/>
                  </a:ext>
                </a:extLst>
              </a:tr>
              <a:tr h="370840">
                <a:tc>
                  <a:txBody>
                    <a:bodyPr/>
                    <a:lstStyle/>
                    <a:p>
                      <a:r>
                        <a:rPr lang="ms-MY" sz="1400" dirty="0"/>
                        <a:t>20-21</a:t>
                      </a:r>
                    </a:p>
                  </a:txBody>
                  <a:tcPr/>
                </a:tc>
                <a:tc>
                  <a:txBody>
                    <a:bodyPr/>
                    <a:lstStyle/>
                    <a:p>
                      <a:r>
                        <a:rPr lang="ms-MY" sz="1400" dirty="0"/>
                        <a:t>20.5</a:t>
                      </a:r>
                      <a:endParaRPr lang="ms-MY" sz="1400" dirty="0">
                        <a:solidFill>
                          <a:schemeClr val="bg1"/>
                        </a:solidFill>
                      </a:endParaRPr>
                    </a:p>
                  </a:txBody>
                  <a:tcPr/>
                </a:tc>
                <a:tc>
                  <a:txBody>
                    <a:bodyPr/>
                    <a:lstStyle/>
                    <a:p>
                      <a:pPr algn="r"/>
                      <a:r>
                        <a:rPr lang="ms-MY" sz="1400" dirty="0"/>
                        <a:t>5</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ms-MY" sz="1400" dirty="0"/>
                        <a:t>102.5</a:t>
                      </a:r>
                    </a:p>
                  </a:txBody>
                  <a:tcPr/>
                </a:tc>
                <a:tc>
                  <a:txBody>
                    <a:bodyPr/>
                    <a:lstStyle/>
                    <a:p>
                      <a:pPr algn="r"/>
                      <a:r>
                        <a:rPr lang="ms-MY" sz="1400" dirty="0"/>
                        <a:t>4</a:t>
                      </a:r>
                    </a:p>
                  </a:txBody>
                  <a:tcPr/>
                </a:tc>
                <a:tc>
                  <a:txBody>
                    <a:bodyPr/>
                    <a:lstStyle/>
                    <a:p>
                      <a:pPr algn="r"/>
                      <a:r>
                        <a:rPr lang="ms-MY" sz="1400" dirty="0"/>
                        <a:t>82</a:t>
                      </a:r>
                    </a:p>
                  </a:txBody>
                  <a:tcPr/>
                </a:tc>
                <a:tc>
                  <a:txBody>
                    <a:bodyPr/>
                    <a:lstStyle/>
                    <a:p>
                      <a:pPr algn="r"/>
                      <a:r>
                        <a:rPr lang="ms-MY" sz="1400" dirty="0"/>
                        <a:t>13</a:t>
                      </a:r>
                    </a:p>
                  </a:txBody>
                  <a:tcPr/>
                </a:tc>
                <a:tc>
                  <a:txBody>
                    <a:bodyPr/>
                    <a:lstStyle/>
                    <a:p>
                      <a:pPr algn="r"/>
                      <a:r>
                        <a:rPr lang="ms-MY" sz="1400" dirty="0"/>
                        <a:t>266.5</a:t>
                      </a:r>
                    </a:p>
                  </a:txBody>
                  <a:tcPr/>
                </a:tc>
                <a:tc>
                  <a:txBody>
                    <a:bodyPr/>
                    <a:lstStyle/>
                    <a:p>
                      <a:pPr algn="r"/>
                      <a:r>
                        <a:rPr lang="ms-MY" sz="1400" dirty="0"/>
                        <a:t>0</a:t>
                      </a:r>
                    </a:p>
                  </a:txBody>
                  <a:tcPr/>
                </a:tc>
                <a:tc>
                  <a:txBody>
                    <a:bodyPr/>
                    <a:lstStyle/>
                    <a:p>
                      <a:pPr algn="r"/>
                      <a:r>
                        <a:rPr lang="ms-MY" sz="1400" dirty="0"/>
                        <a:t>0</a:t>
                      </a:r>
                    </a:p>
                  </a:txBody>
                  <a:tcPr/>
                </a:tc>
                <a:tc>
                  <a:txBody>
                    <a:bodyPr/>
                    <a:lstStyle/>
                    <a:p>
                      <a:pPr algn="r"/>
                      <a:r>
                        <a:rPr lang="ms-MY" sz="1400" dirty="0"/>
                        <a:t>0</a:t>
                      </a:r>
                    </a:p>
                  </a:txBody>
                  <a:tcPr/>
                </a:tc>
                <a:tc>
                  <a:txBody>
                    <a:bodyPr/>
                    <a:lstStyle/>
                    <a:p>
                      <a:pPr algn="r"/>
                      <a:r>
                        <a:rPr lang="ms-MY" sz="1400" dirty="0"/>
                        <a:t>0</a:t>
                      </a:r>
                    </a:p>
                  </a:txBody>
                  <a:tcPr/>
                </a:tc>
                <a:tc>
                  <a:txBody>
                    <a:bodyPr/>
                    <a:lstStyle/>
                    <a:p>
                      <a:pPr algn="r"/>
                      <a:r>
                        <a:rPr lang="ms-MY" sz="1400" dirty="0"/>
                        <a:t>0</a:t>
                      </a:r>
                    </a:p>
                  </a:txBody>
                  <a:tcPr/>
                </a:tc>
                <a:tc>
                  <a:txBody>
                    <a:bodyPr/>
                    <a:lstStyle/>
                    <a:p>
                      <a:pPr algn="r"/>
                      <a:r>
                        <a:rPr lang="ms-MY" sz="1400" dirty="0"/>
                        <a:t>0</a:t>
                      </a:r>
                    </a:p>
                  </a:txBody>
                  <a:tcPr/>
                </a:tc>
                <a:tc>
                  <a:txBody>
                    <a:bodyPr/>
                    <a:lstStyle/>
                    <a:p>
                      <a:pPr algn="r"/>
                      <a:r>
                        <a:rPr lang="ms-MY" sz="1400" dirty="0"/>
                        <a:t>22</a:t>
                      </a:r>
                    </a:p>
                  </a:txBody>
                  <a:tcPr/>
                </a:tc>
                <a:tc>
                  <a:txBody>
                    <a:bodyPr/>
                    <a:lstStyle/>
                    <a:p>
                      <a:pPr algn="r"/>
                      <a:r>
                        <a:rPr lang="ms-MY" sz="1400" dirty="0"/>
                        <a:t>451</a:t>
                      </a:r>
                    </a:p>
                  </a:txBody>
                  <a:tcPr/>
                </a:tc>
                <a:extLst>
                  <a:ext uri="{0D108BD9-81ED-4DB2-BD59-A6C34878D82A}">
                    <a16:rowId xmlns:a16="http://schemas.microsoft.com/office/drawing/2014/main" val="181380501"/>
                  </a:ext>
                </a:extLst>
              </a:tr>
              <a:tr h="370840">
                <a:tc>
                  <a:txBody>
                    <a:bodyPr/>
                    <a:lstStyle/>
                    <a:p>
                      <a:r>
                        <a:rPr lang="ms-MY" sz="1400" dirty="0"/>
                        <a:t>22-23</a:t>
                      </a:r>
                    </a:p>
                  </a:txBody>
                  <a:tcPr/>
                </a:tc>
                <a:tc>
                  <a:txBody>
                    <a:bodyPr/>
                    <a:lstStyle/>
                    <a:p>
                      <a:r>
                        <a:rPr lang="ms-MY" sz="1400" dirty="0"/>
                        <a:t>22.5</a:t>
                      </a:r>
                      <a:endParaRPr lang="ms-MY" sz="1400" dirty="0">
                        <a:solidFill>
                          <a:schemeClr val="bg1"/>
                        </a:solidFill>
                      </a:endParaRPr>
                    </a:p>
                  </a:txBody>
                  <a:tcPr/>
                </a:tc>
                <a:tc>
                  <a:txBody>
                    <a:bodyPr/>
                    <a:lstStyle/>
                    <a:p>
                      <a:pPr algn="r"/>
                      <a:r>
                        <a:rPr lang="ms-MY" sz="1400" dirty="0"/>
                        <a:t>2</a:t>
                      </a:r>
                    </a:p>
                  </a:txBody>
                  <a:tcPr/>
                </a:tc>
                <a:tc>
                  <a:txBody>
                    <a:bodyPr/>
                    <a:lstStyle/>
                    <a:p>
                      <a:pPr algn="r"/>
                      <a:r>
                        <a:rPr lang="ms-MY" sz="1400" dirty="0"/>
                        <a:t>45</a:t>
                      </a:r>
                    </a:p>
                  </a:txBody>
                  <a:tcPr/>
                </a:tc>
                <a:tc>
                  <a:txBody>
                    <a:bodyPr/>
                    <a:lstStyle/>
                    <a:p>
                      <a:pPr algn="r"/>
                      <a:r>
                        <a:rPr lang="ms-MY" sz="1400" dirty="0"/>
                        <a:t>0</a:t>
                      </a:r>
                    </a:p>
                  </a:txBody>
                  <a:tcPr/>
                </a:tc>
                <a:tc>
                  <a:txBody>
                    <a:bodyPr/>
                    <a:lstStyle/>
                    <a:p>
                      <a:pPr algn="r"/>
                      <a:r>
                        <a:rPr lang="ms-MY" sz="1400" dirty="0"/>
                        <a:t>0</a:t>
                      </a:r>
                    </a:p>
                  </a:txBody>
                  <a:tcPr/>
                </a:tc>
                <a:tc>
                  <a:txBody>
                    <a:bodyPr/>
                    <a:lstStyle/>
                    <a:p>
                      <a:pPr algn="r"/>
                      <a:r>
                        <a:rPr lang="ms-MY" sz="1400" dirty="0"/>
                        <a:t>1</a:t>
                      </a:r>
                    </a:p>
                  </a:txBody>
                  <a:tcPr/>
                </a:tc>
                <a:tc>
                  <a:txBody>
                    <a:bodyPr/>
                    <a:lstStyle/>
                    <a:p>
                      <a:pPr algn="r"/>
                      <a:r>
                        <a:rPr lang="ms-MY" sz="1400" dirty="0"/>
                        <a:t>22.5</a:t>
                      </a:r>
                    </a:p>
                  </a:txBody>
                  <a:tcPr/>
                </a:tc>
                <a:tc>
                  <a:txBody>
                    <a:bodyPr/>
                    <a:lstStyle/>
                    <a:p>
                      <a:pPr algn="r"/>
                      <a:r>
                        <a:rPr lang="ms-MY" sz="1400" dirty="0"/>
                        <a:t>0</a:t>
                      </a:r>
                    </a:p>
                  </a:txBody>
                  <a:tcPr/>
                </a:tc>
                <a:tc>
                  <a:txBody>
                    <a:bodyPr/>
                    <a:lstStyle/>
                    <a:p>
                      <a:pPr algn="r"/>
                      <a:r>
                        <a:rPr lang="ms-MY" sz="1400" dirty="0"/>
                        <a:t>0</a:t>
                      </a:r>
                    </a:p>
                  </a:txBody>
                  <a:tcPr/>
                </a:tc>
                <a:tc>
                  <a:txBody>
                    <a:bodyPr/>
                    <a:lstStyle/>
                    <a:p>
                      <a:pPr algn="r"/>
                      <a:r>
                        <a:rPr lang="ms-MY" sz="1400" dirty="0"/>
                        <a:t>0</a:t>
                      </a:r>
                    </a:p>
                  </a:txBody>
                  <a:tcPr/>
                </a:tc>
                <a:tc>
                  <a:txBody>
                    <a:bodyPr/>
                    <a:lstStyle/>
                    <a:p>
                      <a:pPr algn="r"/>
                      <a:r>
                        <a:rPr lang="ms-MY" sz="1400" dirty="0"/>
                        <a:t>0</a:t>
                      </a:r>
                    </a:p>
                  </a:txBody>
                  <a:tcPr/>
                </a:tc>
                <a:tc>
                  <a:txBody>
                    <a:bodyPr/>
                    <a:lstStyle/>
                    <a:p>
                      <a:pPr algn="r"/>
                      <a:r>
                        <a:rPr lang="ms-MY" sz="1400" dirty="0"/>
                        <a:t>1</a:t>
                      </a:r>
                    </a:p>
                  </a:txBody>
                  <a:tcPr/>
                </a:tc>
                <a:tc>
                  <a:txBody>
                    <a:bodyPr/>
                    <a:lstStyle/>
                    <a:p>
                      <a:pPr algn="r"/>
                      <a:r>
                        <a:rPr lang="ms-MY" sz="1400" dirty="0"/>
                        <a:t>22.5</a:t>
                      </a:r>
                    </a:p>
                  </a:txBody>
                  <a:tcPr/>
                </a:tc>
                <a:tc>
                  <a:txBody>
                    <a:bodyPr/>
                    <a:lstStyle/>
                    <a:p>
                      <a:pPr algn="r"/>
                      <a:r>
                        <a:rPr lang="ms-MY" sz="1400" dirty="0"/>
                        <a:t>4</a:t>
                      </a:r>
                    </a:p>
                  </a:txBody>
                  <a:tcPr/>
                </a:tc>
                <a:tc>
                  <a:txBody>
                    <a:bodyPr/>
                    <a:lstStyle/>
                    <a:p>
                      <a:pPr algn="r"/>
                      <a:r>
                        <a:rPr lang="ms-MY" sz="1400" dirty="0"/>
                        <a:t>90</a:t>
                      </a:r>
                    </a:p>
                  </a:txBody>
                  <a:tcPr/>
                </a:tc>
                <a:extLst>
                  <a:ext uri="{0D108BD9-81ED-4DB2-BD59-A6C34878D82A}">
                    <a16:rowId xmlns:a16="http://schemas.microsoft.com/office/drawing/2014/main" val="655482398"/>
                  </a:ext>
                </a:extLst>
              </a:tr>
              <a:tr h="370840">
                <a:tc>
                  <a:txBody>
                    <a:bodyPr/>
                    <a:lstStyle/>
                    <a:p>
                      <a:r>
                        <a:rPr lang="ms-MY" sz="1400" dirty="0"/>
                        <a:t>24-25</a:t>
                      </a:r>
                    </a:p>
                  </a:txBody>
                  <a:tcPr/>
                </a:tc>
                <a:tc>
                  <a:txBody>
                    <a:bodyPr/>
                    <a:lstStyle/>
                    <a:p>
                      <a:r>
                        <a:rPr lang="ms-MY" sz="1400" dirty="0"/>
                        <a:t>24.5</a:t>
                      </a:r>
                      <a:endParaRPr lang="ms-MY" sz="1400" dirty="0">
                        <a:solidFill>
                          <a:schemeClr val="bg1"/>
                        </a:solidFill>
                      </a:endParaRPr>
                    </a:p>
                  </a:txBody>
                  <a:tcPr/>
                </a:tc>
                <a:tc>
                  <a:txBody>
                    <a:bodyPr/>
                    <a:lstStyle/>
                    <a:p>
                      <a:pPr algn="r"/>
                      <a:r>
                        <a:rPr lang="ms-MY" sz="1400" dirty="0"/>
                        <a:t>1</a:t>
                      </a:r>
                    </a:p>
                  </a:txBody>
                  <a:tcPr/>
                </a:tc>
                <a:tc>
                  <a:txBody>
                    <a:bodyPr/>
                    <a:lstStyle/>
                    <a:p>
                      <a:pPr algn="r"/>
                      <a:r>
                        <a:rPr lang="ms-MY" sz="1400" dirty="0"/>
                        <a:t>24.5</a:t>
                      </a:r>
                    </a:p>
                  </a:txBody>
                  <a:tcPr/>
                </a:tc>
                <a:tc>
                  <a:txBody>
                    <a:bodyPr/>
                    <a:lstStyle/>
                    <a:p>
                      <a:pPr algn="r"/>
                      <a:r>
                        <a:rPr lang="ms-MY" sz="1400" dirty="0"/>
                        <a:t>0</a:t>
                      </a:r>
                    </a:p>
                  </a:txBody>
                  <a:tcPr/>
                </a:tc>
                <a:tc>
                  <a:txBody>
                    <a:bodyPr/>
                    <a:lstStyle/>
                    <a:p>
                      <a:pPr algn="r"/>
                      <a:r>
                        <a:rPr lang="ms-MY" sz="1400" dirty="0"/>
                        <a:t>0</a:t>
                      </a:r>
                    </a:p>
                  </a:txBody>
                  <a:tcPr/>
                </a:tc>
                <a:tc>
                  <a:txBody>
                    <a:bodyPr/>
                    <a:lstStyle/>
                    <a:p>
                      <a:pPr algn="r"/>
                      <a:r>
                        <a:rPr lang="ms-MY" sz="1400" dirty="0"/>
                        <a:t>1</a:t>
                      </a:r>
                    </a:p>
                  </a:txBody>
                  <a:tcPr/>
                </a:tc>
                <a:tc>
                  <a:txBody>
                    <a:bodyPr/>
                    <a:lstStyle/>
                    <a:p>
                      <a:pPr algn="r"/>
                      <a:r>
                        <a:rPr lang="ms-MY" sz="1400" dirty="0"/>
                        <a:t>24.5</a:t>
                      </a:r>
                    </a:p>
                  </a:txBody>
                  <a:tcPr/>
                </a:tc>
                <a:tc>
                  <a:txBody>
                    <a:bodyPr/>
                    <a:lstStyle/>
                    <a:p>
                      <a:pPr algn="r"/>
                      <a:r>
                        <a:rPr lang="ms-MY" sz="1400" dirty="0"/>
                        <a:t>0</a:t>
                      </a:r>
                    </a:p>
                  </a:txBody>
                  <a:tcPr/>
                </a:tc>
                <a:tc>
                  <a:txBody>
                    <a:bodyPr/>
                    <a:lstStyle/>
                    <a:p>
                      <a:pPr algn="r"/>
                      <a:r>
                        <a:rPr lang="ms-MY" sz="1400" dirty="0"/>
                        <a:t>0</a:t>
                      </a:r>
                    </a:p>
                  </a:txBody>
                  <a:tcPr/>
                </a:tc>
                <a:tc>
                  <a:txBody>
                    <a:bodyPr/>
                    <a:lstStyle/>
                    <a:p>
                      <a:pPr algn="r"/>
                      <a:r>
                        <a:rPr lang="ms-MY" sz="1400" dirty="0"/>
                        <a:t>0</a:t>
                      </a:r>
                    </a:p>
                  </a:txBody>
                  <a:tcPr/>
                </a:tc>
                <a:tc>
                  <a:txBody>
                    <a:bodyPr/>
                    <a:lstStyle/>
                    <a:p>
                      <a:pPr algn="r"/>
                      <a:r>
                        <a:rPr lang="ms-MY" sz="1400" dirty="0"/>
                        <a:t>0</a:t>
                      </a:r>
                    </a:p>
                  </a:txBody>
                  <a:tcPr/>
                </a:tc>
                <a:tc>
                  <a:txBody>
                    <a:bodyPr/>
                    <a:lstStyle/>
                    <a:p>
                      <a:pPr algn="r"/>
                      <a:r>
                        <a:rPr lang="ms-MY" sz="1400" dirty="0"/>
                        <a:t>0</a:t>
                      </a:r>
                    </a:p>
                  </a:txBody>
                  <a:tcPr/>
                </a:tc>
                <a:tc>
                  <a:txBody>
                    <a:bodyPr/>
                    <a:lstStyle/>
                    <a:p>
                      <a:pPr algn="r"/>
                      <a:r>
                        <a:rPr lang="ms-MY" sz="1400" dirty="0"/>
                        <a:t>0</a:t>
                      </a:r>
                    </a:p>
                  </a:txBody>
                  <a:tcPr/>
                </a:tc>
                <a:tc>
                  <a:txBody>
                    <a:bodyPr/>
                    <a:lstStyle/>
                    <a:p>
                      <a:pPr algn="r"/>
                      <a:r>
                        <a:rPr lang="ms-MY" sz="1400" dirty="0"/>
                        <a:t>2</a:t>
                      </a:r>
                    </a:p>
                  </a:txBody>
                  <a:tcPr/>
                </a:tc>
                <a:tc>
                  <a:txBody>
                    <a:bodyPr/>
                    <a:lstStyle/>
                    <a:p>
                      <a:pPr algn="r"/>
                      <a:r>
                        <a:rPr lang="ms-MY" sz="1400" dirty="0"/>
                        <a:t>49</a:t>
                      </a:r>
                    </a:p>
                  </a:txBody>
                  <a:tcPr/>
                </a:tc>
                <a:extLst>
                  <a:ext uri="{0D108BD9-81ED-4DB2-BD59-A6C34878D82A}">
                    <a16:rowId xmlns:a16="http://schemas.microsoft.com/office/drawing/2014/main" val="1404655314"/>
                  </a:ext>
                </a:extLst>
              </a:tr>
              <a:tr h="370840">
                <a:tc>
                  <a:txBody>
                    <a:bodyPr/>
                    <a:lstStyle/>
                    <a:p>
                      <a:endParaRPr lang="ms-MY"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ms-MY" sz="1400" u="none" strike="noStrike" kern="1200" cap="none" spc="0" normalizeH="0" baseline="0" noProof="0" dirty="0">
                          <a:ln>
                            <a:noFill/>
                          </a:ln>
                          <a:effectLst/>
                          <a:uLnTx/>
                          <a:uFillTx/>
                        </a:rPr>
                        <a:t>Total</a:t>
                      </a:r>
                      <a:endParaRPr lang="ms-MY" sz="1400" dirty="0"/>
                    </a:p>
                  </a:txBody>
                  <a:tcPr/>
                </a:tc>
                <a:tc>
                  <a:txBody>
                    <a:bodyPr/>
                    <a:lstStyle/>
                    <a:p>
                      <a:pPr algn="r"/>
                      <a:r>
                        <a:rPr lang="ms-MY" sz="1400" dirty="0"/>
                        <a:t>14</a:t>
                      </a:r>
                    </a:p>
                  </a:txBody>
                  <a:tcPr/>
                </a:tc>
                <a:tc>
                  <a:txBody>
                    <a:bodyPr/>
                    <a:lstStyle/>
                    <a:p>
                      <a:pPr algn="r"/>
                      <a:r>
                        <a:rPr lang="ms-MY" sz="1400" dirty="0"/>
                        <a:t>283</a:t>
                      </a:r>
                    </a:p>
                  </a:txBody>
                  <a:tcPr/>
                </a:tc>
                <a:tc>
                  <a:txBody>
                    <a:bodyPr/>
                    <a:lstStyle/>
                    <a:p>
                      <a:pPr algn="r"/>
                      <a:r>
                        <a:rPr lang="ms-MY" sz="1400" dirty="0"/>
                        <a:t>5</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ms-MY" sz="1400" dirty="0"/>
                        <a:t>100.5</a:t>
                      </a:r>
                    </a:p>
                    <a:p>
                      <a:pPr algn="r"/>
                      <a:endParaRPr lang="ms-MY" sz="1400" dirty="0"/>
                    </a:p>
                  </a:txBody>
                  <a:tcPr/>
                </a:tc>
                <a:tc>
                  <a:txBody>
                    <a:bodyPr/>
                    <a:lstStyle/>
                    <a:p>
                      <a:pPr algn="r"/>
                      <a:r>
                        <a:rPr lang="ms-MY" sz="1400" dirty="0"/>
                        <a:t>17</a:t>
                      </a:r>
                    </a:p>
                  </a:txBody>
                  <a:tcPr/>
                </a:tc>
                <a:tc>
                  <a:txBody>
                    <a:bodyPr/>
                    <a:lstStyle/>
                    <a:p>
                      <a:pPr algn="r"/>
                      <a:r>
                        <a:rPr lang="ms-MY" sz="1400" dirty="0"/>
                        <a:t>350.5</a:t>
                      </a:r>
                    </a:p>
                  </a:txBody>
                  <a:tcPr/>
                </a:tc>
                <a:tc>
                  <a:txBody>
                    <a:bodyPr/>
                    <a:lstStyle/>
                    <a:p>
                      <a:pPr algn="r"/>
                      <a:r>
                        <a:rPr lang="ms-MY" sz="1400" dirty="0"/>
                        <a:t>3</a:t>
                      </a:r>
                    </a:p>
                  </a:txBody>
                  <a:tcPr/>
                </a:tc>
                <a:tc>
                  <a:txBody>
                    <a:bodyPr/>
                    <a:lstStyle/>
                    <a:p>
                      <a:pPr algn="r"/>
                      <a:r>
                        <a:rPr lang="ms-MY" sz="1400" dirty="0"/>
                        <a:t>55.5</a:t>
                      </a:r>
                    </a:p>
                    <a:p>
                      <a:pPr algn="r"/>
                      <a:endParaRPr lang="ms-MY" sz="1400" dirty="0"/>
                    </a:p>
                  </a:txBody>
                  <a:tcPr/>
                </a:tc>
                <a:tc>
                  <a:txBody>
                    <a:bodyPr/>
                    <a:lstStyle/>
                    <a:p>
                      <a:pPr algn="r"/>
                      <a:r>
                        <a:rPr lang="ms-MY" sz="1400" dirty="0"/>
                        <a:t>0</a:t>
                      </a:r>
                    </a:p>
                  </a:txBody>
                  <a:tcPr/>
                </a:tc>
                <a:tc>
                  <a:txBody>
                    <a:bodyPr/>
                    <a:lstStyle/>
                    <a:p>
                      <a:pPr algn="r"/>
                      <a:r>
                        <a:rPr lang="ms-MY" sz="1400" dirty="0"/>
                        <a:t>0</a:t>
                      </a:r>
                    </a:p>
                  </a:txBody>
                  <a:tcPr/>
                </a:tc>
                <a:tc>
                  <a:txBody>
                    <a:bodyPr/>
                    <a:lstStyle/>
                    <a:p>
                      <a:pPr algn="r"/>
                      <a:r>
                        <a:rPr lang="ms-MY" sz="1400" dirty="0"/>
                        <a:t>1</a:t>
                      </a:r>
                    </a:p>
                  </a:txBody>
                  <a:tcPr/>
                </a:tc>
                <a:tc>
                  <a:txBody>
                    <a:bodyPr/>
                    <a:lstStyle/>
                    <a:p>
                      <a:pPr algn="r"/>
                      <a:r>
                        <a:rPr lang="ms-MY" sz="1400" dirty="0"/>
                        <a:t>22.55</a:t>
                      </a:r>
                    </a:p>
                  </a:txBody>
                  <a:tcPr/>
                </a:tc>
                <a:tc>
                  <a:txBody>
                    <a:bodyPr/>
                    <a:lstStyle/>
                    <a:p>
                      <a:pPr algn="r"/>
                      <a:r>
                        <a:rPr lang="el-GR" sz="1400" dirty="0"/>
                        <a:t>Σ</a:t>
                      </a:r>
                      <a:r>
                        <a:rPr lang="en-US" sz="1400" dirty="0"/>
                        <a:t>f=</a:t>
                      </a:r>
                      <a:r>
                        <a:rPr lang="ms-MY" sz="1400" dirty="0"/>
                        <a:t>40</a:t>
                      </a:r>
                    </a:p>
                  </a:txBody>
                  <a:tcPr/>
                </a:tc>
                <a:tc>
                  <a:txBody>
                    <a:bodyPr/>
                    <a:lstStyle/>
                    <a:p>
                      <a:pPr algn="r"/>
                      <a:r>
                        <a:rPr lang="ms-MY" sz="1400" dirty="0"/>
                        <a:t>812</a:t>
                      </a:r>
                    </a:p>
                  </a:txBody>
                  <a:tcPr/>
                </a:tc>
                <a:extLst>
                  <a:ext uri="{0D108BD9-81ED-4DB2-BD59-A6C34878D82A}">
                    <a16:rowId xmlns:a16="http://schemas.microsoft.com/office/drawing/2014/main" val="712222966"/>
                  </a:ext>
                </a:extLst>
              </a:tr>
            </a:tbl>
          </a:graphicData>
        </a:graphic>
      </p:graphicFrame>
      <mc:AlternateContent xmlns:mc="http://schemas.openxmlformats.org/markup-compatibility/2006" xmlns:a14="http://schemas.microsoft.com/office/drawing/2010/main">
        <mc:Choice Requires="a14">
          <p:sp>
            <p:nvSpPr>
              <p:cNvPr id="6" name="TextBox 5"/>
              <p:cNvSpPr txBox="1"/>
              <p:nvPr/>
            </p:nvSpPr>
            <p:spPr>
              <a:xfrm>
                <a:off x="580923" y="3552643"/>
                <a:ext cx="3485570" cy="2764090"/>
              </a:xfrm>
              <a:prstGeom prst="rect">
                <a:avLst/>
              </a:prstGeom>
              <a:noFill/>
              <a:ln>
                <a:solidFill>
                  <a:schemeClr val="bg1"/>
                </a:solidFill>
              </a:ln>
            </p:spPr>
            <p:txBody>
              <a:bodyPr wrap="none" rtlCol="0">
                <a:spAutoFit/>
              </a:bodyPr>
              <a:lstStyle/>
              <a:p>
                <a:r>
                  <a:rPr lang="ms-MY" dirty="0">
                    <a:solidFill>
                      <a:schemeClr val="bg1"/>
                    </a:solidFill>
                    <a:latin typeface="Times New Roman" panose="02020603050405020304" pitchFamily="18" charset="0"/>
                    <a:cs typeface="Times New Roman" panose="02020603050405020304" pitchFamily="18" charset="0"/>
                  </a:rPr>
                  <a:t>Malay</a:t>
                </a:r>
              </a:p>
              <a:p>
                <a:pPr/>
                <a14:m>
                  <m:oMathPara xmlns:m="http://schemas.openxmlformats.org/officeDocument/2006/math">
                    <m:oMathParaPr>
                      <m:jc m:val="left"/>
                    </m:oMathParaPr>
                    <m:oMath xmlns:m="http://schemas.openxmlformats.org/officeDocument/2006/math">
                      <m:r>
                        <m:rPr>
                          <m:nor/>
                        </m:rPr>
                        <a:rPr lang="ms-MY" i="0" dirty="0" smtClean="0">
                          <a:solidFill>
                            <a:schemeClr val="bg1"/>
                          </a:solidFill>
                          <a:latin typeface="Times New Roman" panose="02020603050405020304" pitchFamily="18" charset="0"/>
                          <a:cs typeface="Times New Roman" panose="02020603050405020304" pitchFamily="18" charset="0"/>
                        </a:rPr>
                        <m:t>Mean</m:t>
                      </m:r>
                      <m:r>
                        <a:rPr lang="ms-MY" i="1" dirty="0" smtClean="0">
                          <a:solidFill>
                            <a:schemeClr val="bg1"/>
                          </a:solidFill>
                          <a:latin typeface="Cambria Math" panose="02040503050406030204" pitchFamily="18" charset="0"/>
                        </a:rPr>
                        <m:t> =</m:t>
                      </m:r>
                      <m:f>
                        <m:fPr>
                          <m:ctrlPr>
                            <a:rPr lang="ms-MY" i="1" dirty="0" smtClean="0">
                              <a:solidFill>
                                <a:schemeClr val="bg1"/>
                              </a:solidFill>
                              <a:latin typeface="Cambria Math" panose="02040503050406030204" pitchFamily="18" charset="0"/>
                            </a:rPr>
                          </m:ctrlPr>
                        </m:fPr>
                        <m:num>
                          <m:r>
                            <a:rPr lang="ms-MY" i="1" dirty="0" smtClean="0">
                              <a:solidFill>
                                <a:schemeClr val="bg1"/>
                              </a:solidFill>
                              <a:latin typeface="Cambria Math" panose="02040503050406030204" pitchFamily="18" charset="0"/>
                            </a:rPr>
                            <m:t>283</m:t>
                          </m:r>
                        </m:num>
                        <m:den>
                          <m:r>
                            <a:rPr lang="ms-MY" i="1" dirty="0" smtClean="0">
                              <a:solidFill>
                                <a:schemeClr val="bg1"/>
                              </a:solidFill>
                              <a:latin typeface="Cambria Math" panose="02040503050406030204" pitchFamily="18" charset="0"/>
                            </a:rPr>
                            <m:t>14</m:t>
                          </m:r>
                        </m:den>
                      </m:f>
                      <m:r>
                        <a:rPr lang="en-US" b="0" i="1" dirty="0" smtClean="0">
                          <a:solidFill>
                            <a:schemeClr val="bg1"/>
                          </a:solidFill>
                          <a:latin typeface="Cambria Math" panose="02040503050406030204" pitchFamily="18" charset="0"/>
                        </a:rPr>
                        <m:t>=20.21</m:t>
                      </m:r>
                    </m:oMath>
                  </m:oMathPara>
                </a14:m>
                <a:endParaRPr lang="ms-MY" dirty="0">
                  <a:solidFill>
                    <a:schemeClr val="bg1"/>
                  </a:solidFill>
                  <a:latin typeface="Times New Roman" panose="02020603050405020304" pitchFamily="18" charset="0"/>
                  <a:cs typeface="Times New Roman" panose="02020603050405020304" pitchFamily="18" charset="0"/>
                </a:endParaRPr>
              </a:p>
              <a:p>
                <a:pPr/>
                <a14:m>
                  <m:oMathPara xmlns:m="http://schemas.openxmlformats.org/officeDocument/2006/math">
                    <m:oMathParaPr>
                      <m:jc m:val="left"/>
                    </m:oMathParaPr>
                    <m:oMath xmlns:m="http://schemas.openxmlformats.org/officeDocument/2006/math">
                      <m:r>
                        <m:rPr>
                          <m:nor/>
                        </m:rPr>
                        <a:rPr lang="ms-MY" i="0" dirty="0" smtClean="0">
                          <a:solidFill>
                            <a:schemeClr val="bg1"/>
                          </a:solidFill>
                          <a:latin typeface="Times New Roman" panose="02020603050405020304" pitchFamily="18" charset="0"/>
                          <a:cs typeface="Times New Roman" panose="02020603050405020304" pitchFamily="18" charset="0"/>
                        </a:rPr>
                        <m:t>Median</m:t>
                      </m:r>
                      <m:r>
                        <a:rPr lang="ms-MY" i="1" dirty="0" smtClean="0">
                          <a:solidFill>
                            <a:schemeClr val="bg1"/>
                          </a:solidFill>
                          <a:latin typeface="Cambria Math" panose="02040503050406030204" pitchFamily="18" charset="0"/>
                        </a:rPr>
                        <m:t> =</m:t>
                      </m:r>
                      <m:r>
                        <a:rPr lang="en-US" b="0" i="1" dirty="0" smtClean="0">
                          <a:solidFill>
                            <a:schemeClr val="bg1"/>
                          </a:solidFill>
                          <a:latin typeface="Cambria Math" panose="02040503050406030204" pitchFamily="18" charset="0"/>
                        </a:rPr>
                        <m:t>19.5+2(</m:t>
                      </m:r>
                      <m:f>
                        <m:fPr>
                          <m:ctrlPr>
                            <a:rPr lang="en-US" b="0" i="1" dirty="0" smtClean="0">
                              <a:solidFill>
                                <a:schemeClr val="bg1"/>
                              </a:solidFill>
                              <a:latin typeface="Cambria Math" panose="02040503050406030204" pitchFamily="18" charset="0"/>
                            </a:rPr>
                          </m:ctrlPr>
                        </m:fPr>
                        <m:num>
                          <m:f>
                            <m:fPr>
                              <m:ctrlPr>
                                <a:rPr lang="en-US" b="0" i="1" dirty="0" smtClean="0">
                                  <a:solidFill>
                                    <a:schemeClr val="bg1"/>
                                  </a:solidFill>
                                  <a:latin typeface="Cambria Math" panose="02040503050406030204" pitchFamily="18" charset="0"/>
                                </a:rPr>
                              </m:ctrlPr>
                            </m:fPr>
                            <m:num>
                              <m:r>
                                <a:rPr lang="en-US" b="0" i="1" dirty="0" smtClean="0">
                                  <a:solidFill>
                                    <a:schemeClr val="bg1"/>
                                  </a:solidFill>
                                  <a:latin typeface="Cambria Math" panose="02040503050406030204" pitchFamily="18" charset="0"/>
                                </a:rPr>
                                <m:t>14</m:t>
                              </m:r>
                            </m:num>
                            <m:den>
                              <m:r>
                                <a:rPr lang="en-US" b="0" i="1" dirty="0" smtClean="0">
                                  <a:solidFill>
                                    <a:schemeClr val="bg1"/>
                                  </a:solidFill>
                                  <a:latin typeface="Cambria Math" panose="02040503050406030204" pitchFamily="18" charset="0"/>
                                </a:rPr>
                                <m:t>2</m:t>
                              </m:r>
                            </m:den>
                          </m:f>
                          <m:r>
                            <a:rPr lang="en-US" b="0" i="1" dirty="0" smtClean="0">
                              <a:solidFill>
                                <a:schemeClr val="bg1"/>
                              </a:solidFill>
                              <a:latin typeface="Cambria Math" panose="02040503050406030204" pitchFamily="18" charset="0"/>
                            </a:rPr>
                            <m:t>−6</m:t>
                          </m:r>
                        </m:num>
                        <m:den>
                          <m:r>
                            <a:rPr lang="en-US" b="0" i="1" dirty="0" smtClean="0">
                              <a:solidFill>
                                <a:schemeClr val="bg1"/>
                              </a:solidFill>
                              <a:latin typeface="Cambria Math" panose="02040503050406030204" pitchFamily="18" charset="0"/>
                            </a:rPr>
                            <m:t>5</m:t>
                          </m:r>
                        </m:den>
                      </m:f>
                      <m:r>
                        <a:rPr lang="en-US" b="0" i="1" dirty="0" smtClean="0">
                          <a:solidFill>
                            <a:schemeClr val="bg1"/>
                          </a:solidFill>
                          <a:latin typeface="Cambria Math" panose="02040503050406030204" pitchFamily="18" charset="0"/>
                        </a:rPr>
                        <m:t>)</m:t>
                      </m:r>
                    </m:oMath>
                  </m:oMathPara>
                </a14:m>
                <a:endParaRPr lang="ms-MY" dirty="0">
                  <a:solidFill>
                    <a:schemeClr val="bg1"/>
                  </a:solidFill>
                  <a:latin typeface="Times New Roman" panose="02020603050405020304" pitchFamily="18" charset="0"/>
                  <a:cs typeface="Times New Roman" panose="02020603050405020304" pitchFamily="18" charset="0"/>
                </a:endParaRPr>
              </a:p>
              <a:p>
                <a:r>
                  <a:rPr lang="ms-MY" dirty="0">
                    <a:solidFill>
                      <a:schemeClr val="bg1"/>
                    </a:solidFill>
                    <a:latin typeface="Times New Roman" panose="02020603050405020304" pitchFamily="18" charset="0"/>
                    <a:cs typeface="Times New Roman" panose="02020603050405020304" pitchFamily="18" charset="0"/>
                  </a:rPr>
                  <a:t>	</a:t>
                </a:r>
                <a14:m>
                  <m:oMath xmlns:m="http://schemas.openxmlformats.org/officeDocument/2006/math">
                    <m:r>
                      <a:rPr lang="ms-MY" i="1" dirty="0" smtClean="0">
                        <a:solidFill>
                          <a:schemeClr val="bg1"/>
                        </a:solidFill>
                        <a:latin typeface="Cambria Math" panose="02040503050406030204" pitchFamily="18" charset="0"/>
                      </a:rPr>
                      <m:t>=19.9</m:t>
                    </m:r>
                  </m:oMath>
                </a14:m>
                <a:endParaRPr lang="ms-MY" dirty="0">
                  <a:solidFill>
                    <a:schemeClr val="bg1"/>
                  </a:solidFill>
                  <a:latin typeface="Times New Roman" panose="02020603050405020304" pitchFamily="18" charset="0"/>
                  <a:cs typeface="Times New Roman" panose="02020603050405020304" pitchFamily="18" charset="0"/>
                </a:endParaRPr>
              </a:p>
              <a:p>
                <a:pPr/>
                <a14:m>
                  <m:oMathPara xmlns:m="http://schemas.openxmlformats.org/officeDocument/2006/math">
                    <m:oMathParaPr>
                      <m:jc m:val="left"/>
                    </m:oMathParaPr>
                    <m:oMath xmlns:m="http://schemas.openxmlformats.org/officeDocument/2006/math">
                      <m:r>
                        <m:rPr>
                          <m:nor/>
                        </m:rPr>
                        <a:rPr lang="ms-MY" i="0" dirty="0" smtClean="0">
                          <a:solidFill>
                            <a:schemeClr val="bg1"/>
                          </a:solidFill>
                          <a:latin typeface="Times New Roman" panose="02020603050405020304" pitchFamily="18" charset="0"/>
                          <a:cs typeface="Times New Roman" panose="02020603050405020304" pitchFamily="18" charset="0"/>
                        </a:rPr>
                        <m:t>Mode</m:t>
                      </m:r>
                      <m:r>
                        <a:rPr lang="en-US" b="0" i="1" dirty="0" smtClean="0">
                          <a:solidFill>
                            <a:schemeClr val="bg1"/>
                          </a:solidFill>
                          <a:latin typeface="Cambria Math" panose="02040503050406030204" pitchFamily="18" charset="0"/>
                        </a:rPr>
                        <m:t>=17.5+2</m:t>
                      </m:r>
                      <m:d>
                        <m:dPr>
                          <m:ctrlPr>
                            <a:rPr lang="en-US" b="0" i="1" dirty="0" smtClean="0">
                              <a:solidFill>
                                <a:schemeClr val="bg1"/>
                              </a:solidFill>
                              <a:latin typeface="Cambria Math" panose="02040503050406030204" pitchFamily="18" charset="0"/>
                            </a:rPr>
                          </m:ctrlPr>
                        </m:dPr>
                        <m:e>
                          <m:f>
                            <m:fPr>
                              <m:ctrlPr>
                                <a:rPr lang="en-US" b="0" i="1" dirty="0" smtClean="0">
                                  <a:solidFill>
                                    <a:schemeClr val="bg1"/>
                                  </a:solidFill>
                                  <a:latin typeface="Cambria Math" panose="02040503050406030204" pitchFamily="18" charset="0"/>
                                </a:rPr>
                              </m:ctrlPr>
                            </m:fPr>
                            <m:num>
                              <m:r>
                                <a:rPr lang="en-US" b="0" i="1" dirty="0" smtClean="0">
                                  <a:solidFill>
                                    <a:schemeClr val="bg1"/>
                                  </a:solidFill>
                                  <a:latin typeface="Cambria Math" panose="02040503050406030204" pitchFamily="18" charset="0"/>
                                </a:rPr>
                                <m:t>6−0</m:t>
                              </m:r>
                            </m:num>
                            <m:den>
                              <m:r>
                                <a:rPr lang="en-US" b="0" i="1" dirty="0" smtClean="0">
                                  <a:solidFill>
                                    <a:schemeClr val="bg1"/>
                                  </a:solidFill>
                                  <a:latin typeface="Cambria Math" panose="02040503050406030204" pitchFamily="18" charset="0"/>
                                </a:rPr>
                                <m:t>2(6)−0−5</m:t>
                              </m:r>
                            </m:den>
                          </m:f>
                        </m:e>
                      </m:d>
                    </m:oMath>
                  </m:oMathPara>
                </a14:m>
                <a:endParaRPr lang="en-US" b="0" dirty="0">
                  <a:solidFill>
                    <a:schemeClr val="bg1"/>
                  </a:solidFill>
                  <a:latin typeface="Times New Roman" panose="02020603050405020304" pitchFamily="18" charset="0"/>
                  <a:cs typeface="Times New Roman" panose="02020603050405020304" pitchFamily="18" charset="0"/>
                </a:endParaRPr>
              </a:p>
              <a:p>
                <a:r>
                  <a:rPr lang="en-US" b="0" dirty="0">
                    <a:solidFill>
                      <a:schemeClr val="bg1"/>
                    </a:solidFill>
                    <a:latin typeface="Times New Roman" panose="02020603050405020304" pitchFamily="18" charset="0"/>
                    <a:cs typeface="Times New Roman" panose="02020603050405020304" pitchFamily="18" charset="0"/>
                  </a:rPr>
                  <a:t>	</a:t>
                </a:r>
                <a14:m>
                  <m:oMath xmlns:m="http://schemas.openxmlformats.org/officeDocument/2006/math">
                    <m:r>
                      <a:rPr lang="en-US" b="0" i="1" smtClean="0">
                        <a:solidFill>
                          <a:schemeClr val="bg1"/>
                        </a:solidFill>
                        <a:latin typeface="Cambria Math" panose="02040503050406030204" pitchFamily="18" charset="0"/>
                      </a:rPr>
                      <m:t>=19.21</m:t>
                    </m:r>
                  </m:oMath>
                </a14:m>
                <a:endParaRPr lang="ms-MY" dirty="0">
                  <a:solidFill>
                    <a:schemeClr val="bg1"/>
                  </a:solidFill>
                  <a:latin typeface="Times New Roman" panose="02020603050405020304" pitchFamily="18" charset="0"/>
                  <a:cs typeface="Times New Roman" panose="02020603050405020304" pitchFamily="18" charset="0"/>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580923" y="3552643"/>
                <a:ext cx="3485570" cy="2764090"/>
              </a:xfrm>
              <a:prstGeom prst="rect">
                <a:avLst/>
              </a:prstGeom>
              <a:blipFill>
                <a:blip r:embed="rId3"/>
                <a:stretch>
                  <a:fillRect l="-1220" t="-1099"/>
                </a:stretch>
              </a:blipFill>
              <a:ln>
                <a:solidFill>
                  <a:schemeClr val="bg1"/>
                </a:solidFill>
              </a:ln>
            </p:spPr>
            <p:txBody>
              <a:bodyPr/>
              <a:lstStyle/>
              <a:p>
                <a:r>
                  <a:rPr lang="en-MY">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4353215" y="3552189"/>
                <a:ext cx="3485570" cy="2775247"/>
              </a:xfrm>
              <a:prstGeom prst="rect">
                <a:avLst/>
              </a:prstGeom>
              <a:noFill/>
              <a:ln>
                <a:solidFill>
                  <a:schemeClr val="bg1"/>
                </a:solidFill>
              </a:ln>
            </p:spPr>
            <p:txBody>
              <a:bodyPr wrap="none" rtlCol="0">
                <a:spAutoFit/>
              </a:bodyPr>
              <a:lstStyle/>
              <a:p>
                <a:r>
                  <a:rPr lang="ms-MY" dirty="0">
                    <a:solidFill>
                      <a:schemeClr val="bg1"/>
                    </a:solidFill>
                    <a:latin typeface="Times New Roman" panose="02020603050405020304" pitchFamily="18" charset="0"/>
                    <a:cs typeface="Times New Roman" panose="02020603050405020304" pitchFamily="18" charset="0"/>
                  </a:rPr>
                  <a:t>Indian</a:t>
                </a:r>
              </a:p>
              <a:p>
                <a:pPr/>
                <a14:m>
                  <m:oMathPara xmlns:m="http://schemas.openxmlformats.org/officeDocument/2006/math">
                    <m:oMathParaPr>
                      <m:jc m:val="left"/>
                    </m:oMathParaPr>
                    <m:oMath xmlns:m="http://schemas.openxmlformats.org/officeDocument/2006/math">
                      <m:r>
                        <m:rPr>
                          <m:nor/>
                        </m:rPr>
                        <a:rPr lang="ms-MY" i="0" dirty="0" smtClean="0">
                          <a:solidFill>
                            <a:schemeClr val="bg1"/>
                          </a:solidFill>
                          <a:latin typeface="Times New Roman" panose="02020603050405020304" pitchFamily="18" charset="0"/>
                          <a:cs typeface="Times New Roman" panose="02020603050405020304" pitchFamily="18" charset="0"/>
                        </a:rPr>
                        <m:t>Mean</m:t>
                      </m:r>
                      <m:r>
                        <a:rPr lang="ms-MY" i="1" dirty="0" smtClean="0">
                          <a:solidFill>
                            <a:schemeClr val="bg1"/>
                          </a:solidFill>
                          <a:latin typeface="Cambria Math" panose="02040503050406030204" pitchFamily="18" charset="0"/>
                        </a:rPr>
                        <m:t> =</m:t>
                      </m:r>
                      <m:f>
                        <m:fPr>
                          <m:ctrlPr>
                            <a:rPr lang="ms-MY" i="1" dirty="0" smtClean="0">
                              <a:solidFill>
                                <a:schemeClr val="bg1"/>
                              </a:solidFill>
                              <a:latin typeface="Cambria Math" panose="02040503050406030204" pitchFamily="18" charset="0"/>
                            </a:rPr>
                          </m:ctrlPr>
                        </m:fPr>
                        <m:num>
                          <m:r>
                            <a:rPr lang="en-US" b="0" i="1" dirty="0" smtClean="0">
                              <a:solidFill>
                                <a:schemeClr val="bg1"/>
                              </a:solidFill>
                              <a:latin typeface="Cambria Math" panose="02040503050406030204" pitchFamily="18" charset="0"/>
                            </a:rPr>
                            <m:t>100.5</m:t>
                          </m:r>
                        </m:num>
                        <m:den>
                          <m:r>
                            <a:rPr lang="en-US" b="0" i="1" dirty="0" smtClean="0">
                              <a:solidFill>
                                <a:schemeClr val="bg1"/>
                              </a:solidFill>
                              <a:latin typeface="Cambria Math" panose="02040503050406030204" pitchFamily="18" charset="0"/>
                            </a:rPr>
                            <m:t>5</m:t>
                          </m:r>
                        </m:den>
                      </m:f>
                      <m:r>
                        <a:rPr lang="en-US" b="0" i="1" dirty="0" smtClean="0">
                          <a:solidFill>
                            <a:schemeClr val="bg1"/>
                          </a:solidFill>
                          <a:latin typeface="Cambria Math" panose="02040503050406030204" pitchFamily="18" charset="0"/>
                        </a:rPr>
                        <m:t>=20.1</m:t>
                      </m:r>
                    </m:oMath>
                  </m:oMathPara>
                </a14:m>
                <a:endParaRPr lang="ms-MY" dirty="0">
                  <a:solidFill>
                    <a:schemeClr val="bg1"/>
                  </a:solidFill>
                  <a:latin typeface="Times New Roman" panose="02020603050405020304" pitchFamily="18" charset="0"/>
                  <a:cs typeface="Times New Roman" panose="02020603050405020304" pitchFamily="18" charset="0"/>
                </a:endParaRPr>
              </a:p>
              <a:p>
                <a:pPr/>
                <a14:m>
                  <m:oMathPara xmlns:m="http://schemas.openxmlformats.org/officeDocument/2006/math">
                    <m:oMathParaPr>
                      <m:jc m:val="left"/>
                    </m:oMathParaPr>
                    <m:oMath xmlns:m="http://schemas.openxmlformats.org/officeDocument/2006/math">
                      <m:r>
                        <m:rPr>
                          <m:nor/>
                        </m:rPr>
                        <a:rPr lang="ms-MY" i="0" dirty="0" smtClean="0">
                          <a:solidFill>
                            <a:schemeClr val="bg1"/>
                          </a:solidFill>
                          <a:latin typeface="Times New Roman" panose="02020603050405020304" pitchFamily="18" charset="0"/>
                          <a:cs typeface="Times New Roman" panose="02020603050405020304" pitchFamily="18" charset="0"/>
                        </a:rPr>
                        <m:t>Median</m:t>
                      </m:r>
                      <m:r>
                        <a:rPr lang="ms-MY" i="1" dirty="0" smtClean="0">
                          <a:solidFill>
                            <a:schemeClr val="bg1"/>
                          </a:solidFill>
                          <a:latin typeface="Cambria Math" panose="02040503050406030204" pitchFamily="18" charset="0"/>
                        </a:rPr>
                        <m:t> =</m:t>
                      </m:r>
                      <m:r>
                        <a:rPr lang="en-US" b="0" i="1" dirty="0" smtClean="0">
                          <a:solidFill>
                            <a:schemeClr val="bg1"/>
                          </a:solidFill>
                          <a:latin typeface="Cambria Math" panose="02040503050406030204" pitchFamily="18" charset="0"/>
                        </a:rPr>
                        <m:t>19.5+2(</m:t>
                      </m:r>
                      <m:f>
                        <m:fPr>
                          <m:ctrlPr>
                            <a:rPr lang="en-US" b="0" i="1" dirty="0" smtClean="0">
                              <a:solidFill>
                                <a:schemeClr val="bg1"/>
                              </a:solidFill>
                              <a:latin typeface="Cambria Math" panose="02040503050406030204" pitchFamily="18" charset="0"/>
                            </a:rPr>
                          </m:ctrlPr>
                        </m:fPr>
                        <m:num>
                          <m:f>
                            <m:fPr>
                              <m:ctrlPr>
                                <a:rPr lang="en-US" b="0" i="1" dirty="0" smtClean="0">
                                  <a:solidFill>
                                    <a:schemeClr val="bg1"/>
                                  </a:solidFill>
                                  <a:latin typeface="Cambria Math" panose="02040503050406030204" pitchFamily="18" charset="0"/>
                                </a:rPr>
                              </m:ctrlPr>
                            </m:fPr>
                            <m:num>
                              <m:r>
                                <a:rPr lang="en-US" b="0" i="1" dirty="0" smtClean="0">
                                  <a:solidFill>
                                    <a:schemeClr val="bg1"/>
                                  </a:solidFill>
                                  <a:latin typeface="Cambria Math" panose="02040503050406030204" pitchFamily="18" charset="0"/>
                                </a:rPr>
                                <m:t>5</m:t>
                              </m:r>
                            </m:num>
                            <m:den>
                              <m:r>
                                <a:rPr lang="en-US" b="0" i="1" dirty="0" smtClean="0">
                                  <a:solidFill>
                                    <a:schemeClr val="bg1"/>
                                  </a:solidFill>
                                  <a:latin typeface="Cambria Math" panose="02040503050406030204" pitchFamily="18" charset="0"/>
                                </a:rPr>
                                <m:t>2</m:t>
                              </m:r>
                            </m:den>
                          </m:f>
                          <m:r>
                            <a:rPr lang="en-US" b="0" i="1" dirty="0" smtClean="0">
                              <a:solidFill>
                                <a:schemeClr val="bg1"/>
                              </a:solidFill>
                              <a:latin typeface="Cambria Math" panose="02040503050406030204" pitchFamily="18" charset="0"/>
                            </a:rPr>
                            <m:t>−1</m:t>
                          </m:r>
                        </m:num>
                        <m:den>
                          <m:r>
                            <a:rPr lang="en-US" b="0" i="1" dirty="0" smtClean="0">
                              <a:solidFill>
                                <a:schemeClr val="bg1"/>
                              </a:solidFill>
                              <a:latin typeface="Cambria Math" panose="02040503050406030204" pitchFamily="18" charset="0"/>
                            </a:rPr>
                            <m:t>4</m:t>
                          </m:r>
                        </m:den>
                      </m:f>
                      <m:r>
                        <a:rPr lang="en-US" b="0" i="1" dirty="0" smtClean="0">
                          <a:solidFill>
                            <a:schemeClr val="bg1"/>
                          </a:solidFill>
                          <a:latin typeface="Cambria Math" panose="02040503050406030204" pitchFamily="18" charset="0"/>
                        </a:rPr>
                        <m:t>)</m:t>
                      </m:r>
                    </m:oMath>
                  </m:oMathPara>
                </a14:m>
                <a:endParaRPr lang="ms-MY" dirty="0">
                  <a:solidFill>
                    <a:schemeClr val="bg1"/>
                  </a:solidFill>
                  <a:latin typeface="Times New Roman" panose="02020603050405020304" pitchFamily="18" charset="0"/>
                  <a:cs typeface="Times New Roman" panose="02020603050405020304" pitchFamily="18" charset="0"/>
                </a:endParaRPr>
              </a:p>
              <a:p>
                <a:r>
                  <a:rPr lang="ms-MY" dirty="0">
                    <a:solidFill>
                      <a:schemeClr val="bg1"/>
                    </a:solidFill>
                    <a:latin typeface="Times New Roman" panose="02020603050405020304" pitchFamily="18" charset="0"/>
                    <a:cs typeface="Times New Roman" panose="02020603050405020304" pitchFamily="18" charset="0"/>
                  </a:rPr>
                  <a:t>	</a:t>
                </a:r>
                <a14:m>
                  <m:oMath xmlns:m="http://schemas.openxmlformats.org/officeDocument/2006/math">
                    <m:r>
                      <a:rPr lang="ms-MY" i="1" dirty="0" smtClean="0">
                        <a:solidFill>
                          <a:schemeClr val="bg1"/>
                        </a:solidFill>
                        <a:latin typeface="Cambria Math" panose="02040503050406030204" pitchFamily="18" charset="0"/>
                      </a:rPr>
                      <m:t>=</m:t>
                    </m:r>
                    <m:r>
                      <a:rPr lang="en-US" b="0" i="1" dirty="0" smtClean="0">
                        <a:solidFill>
                          <a:schemeClr val="bg1"/>
                        </a:solidFill>
                        <a:latin typeface="Cambria Math" panose="02040503050406030204" pitchFamily="18" charset="0"/>
                      </a:rPr>
                      <m:t>20.25</m:t>
                    </m:r>
                  </m:oMath>
                </a14:m>
                <a:endParaRPr lang="ms-MY" dirty="0">
                  <a:solidFill>
                    <a:schemeClr val="bg1"/>
                  </a:solidFill>
                  <a:latin typeface="Times New Roman" panose="02020603050405020304" pitchFamily="18" charset="0"/>
                  <a:cs typeface="Times New Roman" panose="02020603050405020304" pitchFamily="18" charset="0"/>
                </a:endParaRPr>
              </a:p>
              <a:p>
                <a:pPr/>
                <a14:m>
                  <m:oMathPara xmlns:m="http://schemas.openxmlformats.org/officeDocument/2006/math">
                    <m:oMathParaPr>
                      <m:jc m:val="left"/>
                    </m:oMathParaPr>
                    <m:oMath xmlns:m="http://schemas.openxmlformats.org/officeDocument/2006/math">
                      <m:r>
                        <m:rPr>
                          <m:nor/>
                        </m:rPr>
                        <a:rPr lang="ms-MY" i="0" dirty="0" smtClean="0">
                          <a:solidFill>
                            <a:schemeClr val="bg1"/>
                          </a:solidFill>
                          <a:latin typeface="Times New Roman" panose="02020603050405020304" pitchFamily="18" charset="0"/>
                          <a:cs typeface="Times New Roman" panose="02020603050405020304" pitchFamily="18" charset="0"/>
                        </a:rPr>
                        <m:t>Mode</m:t>
                      </m:r>
                      <m:r>
                        <a:rPr lang="en-US" b="0" i="1" dirty="0" smtClean="0">
                          <a:solidFill>
                            <a:schemeClr val="bg1"/>
                          </a:solidFill>
                          <a:latin typeface="Cambria Math" panose="02040503050406030204" pitchFamily="18" charset="0"/>
                        </a:rPr>
                        <m:t>=17.5+2</m:t>
                      </m:r>
                      <m:d>
                        <m:dPr>
                          <m:ctrlPr>
                            <a:rPr lang="en-US" b="0" i="1" dirty="0" smtClean="0">
                              <a:solidFill>
                                <a:schemeClr val="bg1"/>
                              </a:solidFill>
                              <a:latin typeface="Cambria Math" panose="02040503050406030204" pitchFamily="18" charset="0"/>
                            </a:rPr>
                          </m:ctrlPr>
                        </m:dPr>
                        <m:e>
                          <m:f>
                            <m:fPr>
                              <m:ctrlPr>
                                <a:rPr lang="en-US" b="0" i="1" dirty="0" smtClean="0">
                                  <a:solidFill>
                                    <a:schemeClr val="bg1"/>
                                  </a:solidFill>
                                  <a:latin typeface="Cambria Math" panose="02040503050406030204" pitchFamily="18" charset="0"/>
                                </a:rPr>
                              </m:ctrlPr>
                            </m:fPr>
                            <m:num>
                              <m:r>
                                <a:rPr lang="en-US" b="0" i="1" dirty="0" smtClean="0">
                                  <a:solidFill>
                                    <a:schemeClr val="bg1"/>
                                  </a:solidFill>
                                  <a:latin typeface="Cambria Math" panose="02040503050406030204" pitchFamily="18" charset="0"/>
                                </a:rPr>
                                <m:t>6−0</m:t>
                              </m:r>
                            </m:num>
                            <m:den>
                              <m:r>
                                <a:rPr lang="en-US" b="0" i="1" dirty="0" smtClean="0">
                                  <a:solidFill>
                                    <a:schemeClr val="bg1"/>
                                  </a:solidFill>
                                  <a:latin typeface="Cambria Math" panose="02040503050406030204" pitchFamily="18" charset="0"/>
                                </a:rPr>
                                <m:t>2(6)−0−5</m:t>
                              </m:r>
                            </m:den>
                          </m:f>
                        </m:e>
                      </m:d>
                    </m:oMath>
                  </m:oMathPara>
                </a14:m>
                <a:endParaRPr lang="ms-MY" dirty="0">
                  <a:solidFill>
                    <a:schemeClr val="bg1"/>
                  </a:solidFill>
                  <a:latin typeface="Times New Roman" panose="02020603050405020304" pitchFamily="18" charset="0"/>
                  <a:cs typeface="Times New Roman" panose="02020603050405020304" pitchFamily="18" charset="0"/>
                </a:endParaRPr>
              </a:p>
              <a:p>
                <a:r>
                  <a:rPr lang="en-US" b="0" dirty="0">
                    <a:solidFill>
                      <a:schemeClr val="bg1"/>
                    </a:solidFill>
                    <a:latin typeface="Times New Roman" panose="02020603050405020304" pitchFamily="18" charset="0"/>
                    <a:cs typeface="Times New Roman" panose="02020603050405020304" pitchFamily="18" charset="0"/>
                  </a:rPr>
                  <a:t>	</a:t>
                </a:r>
                <a14:m>
                  <m:oMath xmlns:m="http://schemas.openxmlformats.org/officeDocument/2006/math">
                    <m:r>
                      <a:rPr lang="en-US" b="0" i="1" smtClean="0">
                        <a:solidFill>
                          <a:schemeClr val="bg1"/>
                        </a:solidFill>
                        <a:latin typeface="Cambria Math" panose="02040503050406030204" pitchFamily="18" charset="0"/>
                      </a:rPr>
                      <m:t>=20.36</m:t>
                    </m:r>
                  </m:oMath>
                </a14:m>
                <a:endParaRPr lang="ms-MY" dirty="0">
                  <a:solidFill>
                    <a:schemeClr val="bg1"/>
                  </a:solidFill>
                  <a:latin typeface="Times New Roman" panose="02020603050405020304" pitchFamily="18" charset="0"/>
                  <a:cs typeface="Times New Roman" panose="02020603050405020304" pitchFamily="18" charset="0"/>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4353215" y="3552189"/>
                <a:ext cx="3485570" cy="2775247"/>
              </a:xfrm>
              <a:prstGeom prst="rect">
                <a:avLst/>
              </a:prstGeom>
              <a:blipFill>
                <a:blip r:embed="rId4"/>
                <a:stretch>
                  <a:fillRect l="-1220" t="-1094"/>
                </a:stretch>
              </a:blipFill>
              <a:ln>
                <a:solidFill>
                  <a:schemeClr val="bg1"/>
                </a:solidFill>
              </a:ln>
            </p:spPr>
            <p:txBody>
              <a:bodyPr/>
              <a:lstStyle/>
              <a:p>
                <a:r>
                  <a:rPr lang="en-MY">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8127590" y="3541486"/>
                <a:ext cx="3613810" cy="2775247"/>
              </a:xfrm>
              <a:prstGeom prst="rect">
                <a:avLst/>
              </a:prstGeom>
              <a:noFill/>
              <a:ln>
                <a:solidFill>
                  <a:schemeClr val="bg1"/>
                </a:solidFill>
              </a:ln>
            </p:spPr>
            <p:txBody>
              <a:bodyPr wrap="none" rtlCol="0">
                <a:spAutoFit/>
              </a:bodyPr>
              <a:lstStyle/>
              <a:p>
                <a:r>
                  <a:rPr lang="en-US" altLang="zh-CN" dirty="0">
                    <a:solidFill>
                      <a:schemeClr val="bg1"/>
                    </a:solidFill>
                    <a:latin typeface="Times New Roman" panose="02020603050405020304" pitchFamily="18" charset="0"/>
                    <a:cs typeface="Times New Roman" panose="02020603050405020304" pitchFamily="18" charset="0"/>
                  </a:rPr>
                  <a:t>Chinese</a:t>
                </a:r>
                <a:endParaRPr lang="ms-MY" dirty="0">
                  <a:solidFill>
                    <a:schemeClr val="bg1"/>
                  </a:solidFill>
                  <a:latin typeface="Times New Roman" panose="02020603050405020304" pitchFamily="18" charset="0"/>
                  <a:cs typeface="Times New Roman" panose="02020603050405020304" pitchFamily="18" charset="0"/>
                </a:endParaRPr>
              </a:p>
              <a:p>
                <a:pPr/>
                <a14:m>
                  <m:oMathPara xmlns:m="http://schemas.openxmlformats.org/officeDocument/2006/math">
                    <m:oMathParaPr>
                      <m:jc m:val="left"/>
                    </m:oMathParaPr>
                    <m:oMath xmlns:m="http://schemas.openxmlformats.org/officeDocument/2006/math">
                      <m:r>
                        <m:rPr>
                          <m:nor/>
                        </m:rPr>
                        <a:rPr lang="ms-MY" i="0" dirty="0" smtClean="0">
                          <a:solidFill>
                            <a:schemeClr val="bg1"/>
                          </a:solidFill>
                          <a:latin typeface="Times New Roman" panose="02020603050405020304" pitchFamily="18" charset="0"/>
                          <a:cs typeface="Times New Roman" panose="02020603050405020304" pitchFamily="18" charset="0"/>
                        </a:rPr>
                        <m:t>Mean</m:t>
                      </m:r>
                      <m:r>
                        <a:rPr lang="ms-MY" i="1" dirty="0" smtClean="0">
                          <a:solidFill>
                            <a:schemeClr val="bg1"/>
                          </a:solidFill>
                          <a:latin typeface="Cambria Math" panose="02040503050406030204" pitchFamily="18" charset="0"/>
                        </a:rPr>
                        <m:t>=</m:t>
                      </m:r>
                      <m:f>
                        <m:fPr>
                          <m:ctrlPr>
                            <a:rPr lang="ms-MY" i="1" dirty="0" smtClean="0">
                              <a:solidFill>
                                <a:schemeClr val="bg1"/>
                              </a:solidFill>
                              <a:latin typeface="Cambria Math" panose="02040503050406030204" pitchFamily="18" charset="0"/>
                            </a:rPr>
                          </m:ctrlPr>
                        </m:fPr>
                        <m:num>
                          <m:r>
                            <a:rPr lang="en-US" b="0" i="1" dirty="0" smtClean="0">
                              <a:solidFill>
                                <a:schemeClr val="bg1"/>
                              </a:solidFill>
                              <a:latin typeface="Cambria Math" panose="02040503050406030204" pitchFamily="18" charset="0"/>
                            </a:rPr>
                            <m:t>350.5</m:t>
                          </m:r>
                        </m:num>
                        <m:den>
                          <m:r>
                            <a:rPr lang="en-US" b="0" i="1" dirty="0" smtClean="0">
                              <a:solidFill>
                                <a:schemeClr val="bg1"/>
                              </a:solidFill>
                              <a:latin typeface="Cambria Math" panose="02040503050406030204" pitchFamily="18" charset="0"/>
                            </a:rPr>
                            <m:t>17</m:t>
                          </m:r>
                        </m:den>
                      </m:f>
                      <m:r>
                        <a:rPr lang="en-US" b="0" i="1" dirty="0" smtClean="0">
                          <a:solidFill>
                            <a:schemeClr val="bg1"/>
                          </a:solidFill>
                          <a:latin typeface="Cambria Math" panose="02040503050406030204" pitchFamily="18" charset="0"/>
                        </a:rPr>
                        <m:t>=20.62</m:t>
                      </m:r>
                    </m:oMath>
                  </m:oMathPara>
                </a14:m>
                <a:endParaRPr lang="ms-MY" dirty="0">
                  <a:solidFill>
                    <a:schemeClr val="bg1"/>
                  </a:solidFill>
                  <a:latin typeface="Times New Roman" panose="02020603050405020304" pitchFamily="18" charset="0"/>
                  <a:cs typeface="Times New Roman" panose="02020603050405020304" pitchFamily="18" charset="0"/>
                </a:endParaRPr>
              </a:p>
              <a:p>
                <a:pPr/>
                <a14:m>
                  <m:oMathPara xmlns:m="http://schemas.openxmlformats.org/officeDocument/2006/math">
                    <m:oMathParaPr>
                      <m:jc m:val="left"/>
                    </m:oMathParaPr>
                    <m:oMath xmlns:m="http://schemas.openxmlformats.org/officeDocument/2006/math">
                      <m:r>
                        <m:rPr>
                          <m:nor/>
                        </m:rPr>
                        <a:rPr lang="ms-MY" i="0" dirty="0" smtClean="0">
                          <a:solidFill>
                            <a:schemeClr val="bg1"/>
                          </a:solidFill>
                          <a:latin typeface="Times New Roman" panose="02020603050405020304" pitchFamily="18" charset="0"/>
                          <a:cs typeface="Times New Roman" panose="02020603050405020304" pitchFamily="18" charset="0"/>
                        </a:rPr>
                        <m:t>Median</m:t>
                      </m:r>
                      <m:r>
                        <a:rPr lang="ms-MY" i="1" dirty="0" smtClean="0">
                          <a:solidFill>
                            <a:schemeClr val="bg1"/>
                          </a:solidFill>
                          <a:latin typeface="Cambria Math" panose="02040503050406030204" pitchFamily="18" charset="0"/>
                        </a:rPr>
                        <m:t> =</m:t>
                      </m:r>
                      <m:r>
                        <a:rPr lang="en-US" b="0" i="1" dirty="0" smtClean="0">
                          <a:solidFill>
                            <a:schemeClr val="bg1"/>
                          </a:solidFill>
                          <a:latin typeface="Cambria Math" panose="02040503050406030204" pitchFamily="18" charset="0"/>
                        </a:rPr>
                        <m:t>19.5+2(</m:t>
                      </m:r>
                      <m:f>
                        <m:fPr>
                          <m:ctrlPr>
                            <a:rPr lang="en-US" b="0" i="1" dirty="0" smtClean="0">
                              <a:solidFill>
                                <a:schemeClr val="bg1"/>
                              </a:solidFill>
                              <a:latin typeface="Cambria Math" panose="02040503050406030204" pitchFamily="18" charset="0"/>
                            </a:rPr>
                          </m:ctrlPr>
                        </m:fPr>
                        <m:num>
                          <m:f>
                            <m:fPr>
                              <m:ctrlPr>
                                <a:rPr lang="en-US" b="0" i="1" dirty="0" smtClean="0">
                                  <a:solidFill>
                                    <a:schemeClr val="bg1"/>
                                  </a:solidFill>
                                  <a:latin typeface="Cambria Math" panose="02040503050406030204" pitchFamily="18" charset="0"/>
                                </a:rPr>
                              </m:ctrlPr>
                            </m:fPr>
                            <m:num>
                              <m:r>
                                <a:rPr lang="en-US" b="0" i="1" dirty="0" smtClean="0">
                                  <a:solidFill>
                                    <a:schemeClr val="bg1"/>
                                  </a:solidFill>
                                  <a:latin typeface="Cambria Math" panose="02040503050406030204" pitchFamily="18" charset="0"/>
                                </a:rPr>
                                <m:t>17</m:t>
                              </m:r>
                            </m:num>
                            <m:den>
                              <m:r>
                                <a:rPr lang="en-US" b="0" i="1" dirty="0" smtClean="0">
                                  <a:solidFill>
                                    <a:schemeClr val="bg1"/>
                                  </a:solidFill>
                                  <a:latin typeface="Cambria Math" panose="02040503050406030204" pitchFamily="18" charset="0"/>
                                </a:rPr>
                                <m:t>2</m:t>
                              </m:r>
                            </m:den>
                          </m:f>
                          <m:r>
                            <a:rPr lang="en-US" b="0" i="1" dirty="0" smtClean="0">
                              <a:solidFill>
                                <a:schemeClr val="bg1"/>
                              </a:solidFill>
                              <a:latin typeface="Cambria Math" panose="02040503050406030204" pitchFamily="18" charset="0"/>
                            </a:rPr>
                            <m:t>−2</m:t>
                          </m:r>
                        </m:num>
                        <m:den>
                          <m:r>
                            <a:rPr lang="en-US" b="0" i="1" dirty="0" smtClean="0">
                              <a:solidFill>
                                <a:schemeClr val="bg1"/>
                              </a:solidFill>
                              <a:latin typeface="Cambria Math" panose="02040503050406030204" pitchFamily="18" charset="0"/>
                            </a:rPr>
                            <m:t>13</m:t>
                          </m:r>
                        </m:den>
                      </m:f>
                      <m:r>
                        <a:rPr lang="en-US" b="0" i="1" dirty="0" smtClean="0">
                          <a:solidFill>
                            <a:schemeClr val="bg1"/>
                          </a:solidFill>
                          <a:latin typeface="Cambria Math" panose="02040503050406030204" pitchFamily="18" charset="0"/>
                        </a:rPr>
                        <m:t>)</m:t>
                      </m:r>
                    </m:oMath>
                  </m:oMathPara>
                </a14:m>
                <a:endParaRPr lang="ms-MY" dirty="0">
                  <a:solidFill>
                    <a:schemeClr val="bg1"/>
                  </a:solidFill>
                  <a:latin typeface="Times New Roman" panose="02020603050405020304" pitchFamily="18" charset="0"/>
                  <a:cs typeface="Times New Roman" panose="02020603050405020304" pitchFamily="18" charset="0"/>
                </a:endParaRPr>
              </a:p>
              <a:p>
                <a:r>
                  <a:rPr lang="ms-MY" dirty="0">
                    <a:solidFill>
                      <a:schemeClr val="bg1"/>
                    </a:solidFill>
                    <a:latin typeface="Times New Roman" panose="02020603050405020304" pitchFamily="18" charset="0"/>
                    <a:cs typeface="Times New Roman" panose="02020603050405020304" pitchFamily="18" charset="0"/>
                  </a:rPr>
                  <a:t>	</a:t>
                </a:r>
                <a14:m>
                  <m:oMath xmlns:m="http://schemas.openxmlformats.org/officeDocument/2006/math">
                    <m:r>
                      <a:rPr lang="ms-MY" i="1" dirty="0" smtClean="0">
                        <a:solidFill>
                          <a:schemeClr val="bg1"/>
                        </a:solidFill>
                        <a:latin typeface="Cambria Math" panose="02040503050406030204" pitchFamily="18" charset="0"/>
                      </a:rPr>
                      <m:t>=</m:t>
                    </m:r>
                    <m:r>
                      <a:rPr lang="en-US" b="0" i="1" dirty="0" smtClean="0">
                        <a:solidFill>
                          <a:schemeClr val="bg1"/>
                        </a:solidFill>
                        <a:latin typeface="Cambria Math" panose="02040503050406030204" pitchFamily="18" charset="0"/>
                      </a:rPr>
                      <m:t>20.5</m:t>
                    </m:r>
                  </m:oMath>
                </a14:m>
                <a:endParaRPr lang="ms-MY" dirty="0">
                  <a:solidFill>
                    <a:schemeClr val="bg1"/>
                  </a:solidFill>
                  <a:latin typeface="Times New Roman" panose="02020603050405020304" pitchFamily="18" charset="0"/>
                  <a:cs typeface="Times New Roman" panose="02020603050405020304" pitchFamily="18" charset="0"/>
                </a:endParaRPr>
              </a:p>
              <a:p>
                <a:pPr/>
                <a14:m>
                  <m:oMathPara xmlns:m="http://schemas.openxmlformats.org/officeDocument/2006/math">
                    <m:oMathParaPr>
                      <m:jc m:val="left"/>
                    </m:oMathParaPr>
                    <m:oMath xmlns:m="http://schemas.openxmlformats.org/officeDocument/2006/math">
                      <m:r>
                        <m:rPr>
                          <m:nor/>
                        </m:rPr>
                        <a:rPr lang="ms-MY" i="0" dirty="0" smtClean="0">
                          <a:solidFill>
                            <a:schemeClr val="bg1"/>
                          </a:solidFill>
                          <a:latin typeface="Times New Roman" panose="02020603050405020304" pitchFamily="18" charset="0"/>
                          <a:cs typeface="Times New Roman" panose="02020603050405020304" pitchFamily="18" charset="0"/>
                        </a:rPr>
                        <m:t>Mode</m:t>
                      </m:r>
                      <m:r>
                        <a:rPr lang="en-US" b="0" i="1" dirty="0" smtClean="0">
                          <a:solidFill>
                            <a:schemeClr val="bg1"/>
                          </a:solidFill>
                          <a:latin typeface="Cambria Math" panose="02040503050406030204" pitchFamily="18" charset="0"/>
                        </a:rPr>
                        <m:t>=17.5+2</m:t>
                      </m:r>
                      <m:d>
                        <m:dPr>
                          <m:ctrlPr>
                            <a:rPr lang="en-US" b="0" i="1" dirty="0" smtClean="0">
                              <a:solidFill>
                                <a:schemeClr val="bg1"/>
                              </a:solidFill>
                              <a:latin typeface="Cambria Math" panose="02040503050406030204" pitchFamily="18" charset="0"/>
                            </a:rPr>
                          </m:ctrlPr>
                        </m:dPr>
                        <m:e>
                          <m:f>
                            <m:fPr>
                              <m:ctrlPr>
                                <a:rPr lang="en-US" b="0" i="1" dirty="0" smtClean="0">
                                  <a:solidFill>
                                    <a:schemeClr val="bg1"/>
                                  </a:solidFill>
                                  <a:latin typeface="Cambria Math" panose="02040503050406030204" pitchFamily="18" charset="0"/>
                                </a:rPr>
                              </m:ctrlPr>
                            </m:fPr>
                            <m:num>
                              <m:r>
                                <a:rPr lang="en-US" b="0" i="1" dirty="0" smtClean="0">
                                  <a:solidFill>
                                    <a:schemeClr val="bg1"/>
                                  </a:solidFill>
                                  <a:latin typeface="Cambria Math" panose="02040503050406030204" pitchFamily="18" charset="0"/>
                                </a:rPr>
                                <m:t>13−2</m:t>
                              </m:r>
                            </m:num>
                            <m:den>
                              <m:r>
                                <a:rPr lang="en-US" b="0" i="1" dirty="0" smtClean="0">
                                  <a:solidFill>
                                    <a:schemeClr val="bg1"/>
                                  </a:solidFill>
                                  <a:latin typeface="Cambria Math" panose="02040503050406030204" pitchFamily="18" charset="0"/>
                                </a:rPr>
                                <m:t>2(13)−2−1</m:t>
                              </m:r>
                            </m:den>
                          </m:f>
                        </m:e>
                      </m:d>
                    </m:oMath>
                  </m:oMathPara>
                </a14:m>
                <a:endParaRPr lang="ms-MY" dirty="0">
                  <a:solidFill>
                    <a:schemeClr val="bg1"/>
                  </a:solidFill>
                  <a:latin typeface="Times New Roman" panose="02020603050405020304" pitchFamily="18" charset="0"/>
                  <a:cs typeface="Times New Roman" panose="02020603050405020304" pitchFamily="18" charset="0"/>
                </a:endParaRPr>
              </a:p>
              <a:p>
                <a:r>
                  <a:rPr lang="en-US" b="0" dirty="0">
                    <a:solidFill>
                      <a:schemeClr val="bg1"/>
                    </a:solidFill>
                    <a:latin typeface="Times New Roman" panose="02020603050405020304" pitchFamily="18" charset="0"/>
                    <a:cs typeface="Times New Roman" panose="02020603050405020304" pitchFamily="18" charset="0"/>
                  </a:rPr>
                  <a:t>	</a:t>
                </a:r>
                <a14:m>
                  <m:oMath xmlns:m="http://schemas.openxmlformats.org/officeDocument/2006/math">
                    <m:r>
                      <a:rPr lang="en-US" b="0" i="1" smtClean="0">
                        <a:solidFill>
                          <a:schemeClr val="bg1"/>
                        </a:solidFill>
                        <a:latin typeface="Cambria Math" panose="02040503050406030204" pitchFamily="18" charset="0"/>
                      </a:rPr>
                      <m:t>=20.46</m:t>
                    </m:r>
                  </m:oMath>
                </a14:m>
                <a:endParaRPr lang="ms-MY" dirty="0">
                  <a:solidFill>
                    <a:schemeClr val="bg1"/>
                  </a:solidFill>
                  <a:latin typeface="Times New Roman" panose="02020603050405020304" pitchFamily="18" charset="0"/>
                  <a:cs typeface="Times New Roman" panose="02020603050405020304" pitchFamily="18" charset="0"/>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8127590" y="3541486"/>
                <a:ext cx="3613810" cy="2775247"/>
              </a:xfrm>
              <a:prstGeom prst="rect">
                <a:avLst/>
              </a:prstGeom>
              <a:blipFill>
                <a:blip r:embed="rId5"/>
                <a:stretch>
                  <a:fillRect l="-1176" t="-1094"/>
                </a:stretch>
              </a:blipFill>
              <a:ln>
                <a:solidFill>
                  <a:schemeClr val="bg1"/>
                </a:solidFill>
              </a:ln>
            </p:spPr>
            <p:txBody>
              <a:bodyPr/>
              <a:lstStyle/>
              <a:p>
                <a:r>
                  <a:rPr lang="en-MY">
                    <a:noFill/>
                  </a:rPr>
                  <a:t> </a:t>
                </a:r>
              </a:p>
            </p:txBody>
          </p:sp>
        </mc:Fallback>
      </mc:AlternateContent>
    </p:spTree>
    <p:extLst>
      <p:ext uri="{BB962C8B-B14F-4D97-AF65-F5344CB8AC3E}">
        <p14:creationId xmlns:p14="http://schemas.microsoft.com/office/powerpoint/2010/main" val="3126908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MY">
              <a:solidFill>
                <a:schemeClr val="bg1"/>
              </a:solidFill>
            </a:endParaRP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p:spPr>
      </p:pic>
      <p:sp>
        <p:nvSpPr>
          <p:cNvPr id="5" name="TextBox 4"/>
          <p:cNvSpPr txBox="1"/>
          <p:nvPr/>
        </p:nvSpPr>
        <p:spPr>
          <a:xfrm>
            <a:off x="684713" y="5770777"/>
            <a:ext cx="6934200" cy="646331"/>
          </a:xfrm>
          <a:prstGeom prst="rect">
            <a:avLst/>
          </a:prstGeom>
          <a:noFill/>
        </p:spPr>
        <p:txBody>
          <a:bodyPr wrap="square" rtlCol="0">
            <a:spAutoFit/>
          </a:bodyPr>
          <a:lstStyle/>
          <a:p>
            <a:pPr algn="ctr"/>
            <a:r>
              <a:rPr lang="ms-MY" dirty="0">
                <a:solidFill>
                  <a:schemeClr val="bg1"/>
                </a:solidFill>
                <a:latin typeface="Times New Roman" panose="02020603050405020304" pitchFamily="18" charset="0"/>
                <a:cs typeface="Times New Roman" panose="02020603050405020304" pitchFamily="18" charset="0"/>
              </a:rPr>
              <a:t>Form the survey data, the mean age of all respondents is 20.3 years old with median of 20.2 years old and mode of 20.2 years old.</a:t>
            </a:r>
          </a:p>
        </p:txBody>
      </p:sp>
      <p:graphicFrame>
        <p:nvGraphicFramePr>
          <p:cNvPr id="6" name="Chart 5"/>
          <p:cNvGraphicFramePr/>
          <p:nvPr>
            <p:extLst>
              <p:ext uri="{D42A27DB-BD31-4B8C-83A1-F6EECF244321}">
                <p14:modId xmlns:p14="http://schemas.microsoft.com/office/powerpoint/2010/main" val="2935087363"/>
              </p:ext>
            </p:extLst>
          </p:nvPr>
        </p:nvGraphicFramePr>
        <p:xfrm>
          <a:off x="534853" y="667902"/>
          <a:ext cx="7233920" cy="4952418"/>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8019640" y="907249"/>
            <a:ext cx="3916680" cy="5355312"/>
          </a:xfrm>
          <a:prstGeom prst="rect">
            <a:avLst/>
          </a:prstGeom>
          <a:noFill/>
          <a:ln>
            <a:solidFill>
              <a:schemeClr val="bg1"/>
            </a:solidFill>
          </a:ln>
        </p:spPr>
        <p:txBody>
          <a:bodyPr wrap="square" rtlCol="0">
            <a:spAutoFit/>
          </a:bodyPr>
          <a:lstStyle/>
          <a:p>
            <a:r>
              <a:rPr lang="ms-MY" dirty="0">
                <a:solidFill>
                  <a:schemeClr val="bg1"/>
                </a:solidFill>
                <a:latin typeface="Times New Roman" panose="02020603050405020304" pitchFamily="18" charset="0"/>
                <a:cs typeface="Times New Roman" panose="02020603050405020304" pitchFamily="18" charset="0"/>
              </a:rPr>
              <a:t>For the </a:t>
            </a:r>
            <a:r>
              <a:rPr lang="ms-MY" b="1" dirty="0">
                <a:solidFill>
                  <a:schemeClr val="bg1"/>
                </a:solidFill>
                <a:latin typeface="Times New Roman" panose="02020603050405020304" pitchFamily="18" charset="0"/>
                <a:cs typeface="Times New Roman" panose="02020603050405020304" pitchFamily="18" charset="0"/>
              </a:rPr>
              <a:t>Malay</a:t>
            </a:r>
            <a:r>
              <a:rPr lang="ms-MY" dirty="0">
                <a:solidFill>
                  <a:schemeClr val="bg1"/>
                </a:solidFill>
                <a:latin typeface="Times New Roman" panose="02020603050405020304" pitchFamily="18" charset="0"/>
                <a:cs typeface="Times New Roman" panose="02020603050405020304" pitchFamily="18" charset="0"/>
              </a:rPr>
              <a:t> respondents, the mean age of them is 20.2 years old </a:t>
            </a:r>
            <a:r>
              <a:rPr lang="en-US" altLang="zh-CN" dirty="0">
                <a:solidFill>
                  <a:schemeClr val="bg1"/>
                </a:solidFill>
                <a:latin typeface="Times New Roman" panose="02020603050405020304" pitchFamily="18" charset="0"/>
                <a:cs typeface="Times New Roman" panose="02020603050405020304" pitchFamily="18" charset="0"/>
              </a:rPr>
              <a:t>with the median of 19.9 years old and the mode of 19.2 years old.</a:t>
            </a:r>
          </a:p>
          <a:p>
            <a:endParaRPr lang="ms-MY" dirty="0">
              <a:solidFill>
                <a:schemeClr val="bg1"/>
              </a:solidFill>
              <a:latin typeface="Times New Roman" panose="02020603050405020304" pitchFamily="18" charset="0"/>
              <a:cs typeface="Times New Roman" panose="02020603050405020304" pitchFamily="18" charset="0"/>
            </a:endParaRPr>
          </a:p>
          <a:p>
            <a:r>
              <a:rPr lang="ms-MY" dirty="0">
                <a:solidFill>
                  <a:schemeClr val="bg1"/>
                </a:solidFill>
                <a:latin typeface="Times New Roman" panose="02020603050405020304" pitchFamily="18" charset="0"/>
                <a:cs typeface="Times New Roman" panose="02020603050405020304" pitchFamily="18" charset="0"/>
              </a:rPr>
              <a:t>For </a:t>
            </a:r>
            <a:r>
              <a:rPr lang="ms-MY" b="1" dirty="0">
                <a:solidFill>
                  <a:schemeClr val="bg1"/>
                </a:solidFill>
                <a:latin typeface="Times New Roman" panose="02020603050405020304" pitchFamily="18" charset="0"/>
                <a:cs typeface="Times New Roman" panose="02020603050405020304" pitchFamily="18" charset="0"/>
              </a:rPr>
              <a:t>Indian</a:t>
            </a:r>
            <a:r>
              <a:rPr lang="ms-MY" dirty="0">
                <a:solidFill>
                  <a:schemeClr val="bg1"/>
                </a:solidFill>
                <a:latin typeface="Times New Roman" panose="02020603050405020304" pitchFamily="18" charset="0"/>
                <a:cs typeface="Times New Roman" panose="02020603050405020304" pitchFamily="18" charset="0"/>
              </a:rPr>
              <a:t> respondents, the mean age of them is 20.1 years old with the median of 20.3  years old and the mode of 20.4 years old.</a:t>
            </a:r>
          </a:p>
          <a:p>
            <a:endParaRPr lang="ms-MY" dirty="0">
              <a:solidFill>
                <a:schemeClr val="bg1"/>
              </a:solidFill>
              <a:latin typeface="Times New Roman" panose="02020603050405020304" pitchFamily="18" charset="0"/>
              <a:cs typeface="Times New Roman" panose="02020603050405020304" pitchFamily="18" charset="0"/>
            </a:endParaRPr>
          </a:p>
          <a:p>
            <a:r>
              <a:rPr lang="en-US" altLang="zh-CN" dirty="0">
                <a:solidFill>
                  <a:schemeClr val="bg1"/>
                </a:solidFill>
                <a:latin typeface="Times New Roman" panose="02020603050405020304" pitchFamily="18" charset="0"/>
                <a:cs typeface="Times New Roman" panose="02020603050405020304" pitchFamily="18" charset="0"/>
              </a:rPr>
              <a:t>For </a:t>
            </a:r>
            <a:r>
              <a:rPr lang="en-US" altLang="zh-CN" b="1" dirty="0">
                <a:solidFill>
                  <a:schemeClr val="bg1"/>
                </a:solidFill>
                <a:latin typeface="Times New Roman" panose="02020603050405020304" pitchFamily="18" charset="0"/>
                <a:cs typeface="Times New Roman" panose="02020603050405020304" pitchFamily="18" charset="0"/>
              </a:rPr>
              <a:t>Chinese</a:t>
            </a:r>
            <a:r>
              <a:rPr lang="en-US" altLang="zh-CN" dirty="0">
                <a:solidFill>
                  <a:schemeClr val="bg1"/>
                </a:solidFill>
                <a:latin typeface="Times New Roman" panose="02020603050405020304" pitchFamily="18" charset="0"/>
                <a:cs typeface="Times New Roman" panose="02020603050405020304" pitchFamily="18" charset="0"/>
              </a:rPr>
              <a:t> respondents, the mean age of them is</a:t>
            </a:r>
            <a:r>
              <a:rPr lang="en-US" dirty="0">
                <a:solidFill>
                  <a:schemeClr val="bg1"/>
                </a:solidFill>
                <a:latin typeface="Times New Roman" panose="02020603050405020304" pitchFamily="18" charset="0"/>
                <a:cs typeface="Times New Roman" panose="02020603050405020304" pitchFamily="18" charset="0"/>
              </a:rPr>
              <a:t> 20.6 years old with the median of 20.5 years old and the mode  of 20.5 years old.</a:t>
            </a:r>
          </a:p>
          <a:p>
            <a:endParaRPr lang="en-US" dirty="0">
              <a:solidFill>
                <a:schemeClr val="bg1"/>
              </a:solidFill>
              <a:latin typeface="Times New Roman" panose="02020603050405020304" pitchFamily="18" charset="0"/>
              <a:cs typeface="Times New Roman" panose="02020603050405020304" pitchFamily="18" charset="0"/>
            </a:endParaRPr>
          </a:p>
          <a:p>
            <a:r>
              <a:rPr lang="en-US" dirty="0">
                <a:solidFill>
                  <a:schemeClr val="bg1"/>
                </a:solidFill>
                <a:latin typeface="Times New Roman" panose="02020603050405020304" pitchFamily="18" charset="0"/>
                <a:cs typeface="Times New Roman" panose="02020603050405020304" pitchFamily="18" charset="0"/>
              </a:rPr>
              <a:t>For </a:t>
            </a:r>
            <a:r>
              <a:rPr lang="en-US" b="1" dirty="0">
                <a:solidFill>
                  <a:schemeClr val="bg1"/>
                </a:solidFill>
                <a:latin typeface="Times New Roman" panose="02020603050405020304" pitchFamily="18" charset="0"/>
                <a:cs typeface="Times New Roman" panose="02020603050405020304" pitchFamily="18" charset="0"/>
              </a:rPr>
              <a:t>Indonesian</a:t>
            </a:r>
            <a:r>
              <a:rPr lang="en-US" dirty="0">
                <a:solidFill>
                  <a:schemeClr val="bg1"/>
                </a:solidFill>
                <a:latin typeface="Times New Roman" panose="02020603050405020304" pitchFamily="18" charset="0"/>
                <a:cs typeface="Times New Roman" panose="02020603050405020304" pitchFamily="18" charset="0"/>
              </a:rPr>
              <a:t> respondents, the mean age of them is 18.5 years old and median and mode of them are the same which is 18.5 years old.</a:t>
            </a:r>
            <a:endParaRPr lang="ms-MY"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67699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MY"/>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p:spPr>
      </p:pic>
      <p:sp>
        <p:nvSpPr>
          <p:cNvPr id="5" name="TextBox 4">
            <a:extLst>
              <a:ext uri="{FF2B5EF4-FFF2-40B4-BE49-F238E27FC236}">
                <a16:creationId xmlns:a16="http://schemas.microsoft.com/office/drawing/2014/main" id="{7270AA78-8BD7-40C9-AB08-5198ED8BC774}"/>
              </a:ext>
            </a:extLst>
          </p:cNvPr>
          <p:cNvSpPr txBox="1"/>
          <p:nvPr/>
        </p:nvSpPr>
        <p:spPr>
          <a:xfrm>
            <a:off x="3248297" y="826158"/>
            <a:ext cx="5695405" cy="584775"/>
          </a:xfrm>
          <a:prstGeom prst="rect">
            <a:avLst/>
          </a:prstGeom>
          <a:noFill/>
        </p:spPr>
        <p:txBody>
          <a:bodyPr wrap="square" rtlCol="0">
            <a:spAutoFit/>
          </a:bodyPr>
          <a:lstStyle/>
          <a:p>
            <a:pPr algn="ctr"/>
            <a:r>
              <a:rPr lang="en-MY" sz="3200" u="sng" dirty="0">
                <a:solidFill>
                  <a:schemeClr val="bg1"/>
                </a:solidFill>
                <a:latin typeface="Times New Roman" panose="02020603050405020304" pitchFamily="18" charset="0"/>
                <a:cs typeface="Times New Roman" panose="02020603050405020304" pitchFamily="18" charset="0"/>
              </a:rPr>
              <a:t>CONLUSION</a:t>
            </a:r>
          </a:p>
        </p:txBody>
      </p:sp>
      <p:sp>
        <p:nvSpPr>
          <p:cNvPr id="6" name="TextBox 5">
            <a:extLst>
              <a:ext uri="{FF2B5EF4-FFF2-40B4-BE49-F238E27FC236}">
                <a16:creationId xmlns:a16="http://schemas.microsoft.com/office/drawing/2014/main" id="{5E4FAB40-BCD6-49B7-A831-4727351BD8C5}"/>
              </a:ext>
            </a:extLst>
          </p:cNvPr>
          <p:cNvSpPr txBox="1"/>
          <p:nvPr/>
        </p:nvSpPr>
        <p:spPr>
          <a:xfrm>
            <a:off x="838200" y="1690688"/>
            <a:ext cx="10537372" cy="3539430"/>
          </a:xfrm>
          <a:prstGeom prst="rect">
            <a:avLst/>
          </a:prstGeom>
          <a:noFill/>
        </p:spPr>
        <p:txBody>
          <a:bodyPr wrap="square" rtlCol="0">
            <a:spAutoFit/>
          </a:bodyPr>
          <a:lstStyle/>
          <a:p>
            <a:pPr marL="457200" indent="-457200">
              <a:buFontTx/>
              <a:buChar char="-"/>
            </a:pPr>
            <a:r>
              <a:rPr lang="en-MY" sz="2800" dirty="0">
                <a:solidFill>
                  <a:schemeClr val="bg1"/>
                </a:solidFill>
                <a:latin typeface="Times New Roman" panose="02020603050405020304" pitchFamily="18" charset="0"/>
                <a:cs typeface="Times New Roman" panose="02020603050405020304" pitchFamily="18" charset="0"/>
              </a:rPr>
              <a:t>There are more than 1 race other than the three main local races which are Yemeni ,Indonesian and Hausa.</a:t>
            </a:r>
          </a:p>
          <a:p>
            <a:pPr marL="457200" indent="-457200">
              <a:buFontTx/>
              <a:buChar char="-"/>
            </a:pPr>
            <a:r>
              <a:rPr lang="en-MY" sz="2800" dirty="0">
                <a:solidFill>
                  <a:schemeClr val="bg1"/>
                </a:solidFill>
                <a:latin typeface="Times New Roman" panose="02020603050405020304" pitchFamily="18" charset="0"/>
                <a:cs typeface="Times New Roman" panose="02020603050405020304" pitchFamily="18" charset="0"/>
              </a:rPr>
              <a:t>Majority of the respondent are from the 1</a:t>
            </a:r>
            <a:r>
              <a:rPr lang="en-MY" sz="2800" baseline="30000" dirty="0">
                <a:solidFill>
                  <a:schemeClr val="bg1"/>
                </a:solidFill>
                <a:latin typeface="Times New Roman" panose="02020603050405020304" pitchFamily="18" charset="0"/>
                <a:cs typeface="Times New Roman" panose="02020603050405020304" pitchFamily="18" charset="0"/>
              </a:rPr>
              <a:t>st</a:t>
            </a:r>
            <a:r>
              <a:rPr lang="en-MY" sz="2800" dirty="0">
                <a:solidFill>
                  <a:schemeClr val="bg1"/>
                </a:solidFill>
                <a:latin typeface="Times New Roman" panose="02020603050405020304" pitchFamily="18" charset="0"/>
                <a:cs typeface="Times New Roman" panose="02020603050405020304" pitchFamily="18" charset="0"/>
              </a:rPr>
              <a:t> year students of computing.</a:t>
            </a:r>
          </a:p>
          <a:p>
            <a:pPr marL="457200" indent="-457200">
              <a:buFontTx/>
              <a:buChar char="-"/>
            </a:pPr>
            <a:r>
              <a:rPr lang="en-MY" sz="2800" dirty="0">
                <a:solidFill>
                  <a:schemeClr val="bg1"/>
                </a:solidFill>
                <a:latin typeface="Times New Roman" panose="02020603050405020304" pitchFamily="18" charset="0"/>
                <a:cs typeface="Times New Roman" panose="02020603050405020304" pitchFamily="18" charset="0"/>
              </a:rPr>
              <a:t>Most of the respondent are from SCSV students.</a:t>
            </a:r>
          </a:p>
          <a:p>
            <a:pPr marL="457200" indent="-457200">
              <a:buFontTx/>
              <a:buChar char="-"/>
            </a:pPr>
            <a:r>
              <a:rPr lang="en-MY" sz="2800" dirty="0">
                <a:solidFill>
                  <a:schemeClr val="bg1"/>
                </a:solidFill>
                <a:latin typeface="Times New Roman" panose="02020603050405020304" pitchFamily="18" charset="0"/>
                <a:cs typeface="Times New Roman" panose="02020603050405020304" pitchFamily="18" charset="0"/>
              </a:rPr>
              <a:t>Malay have the most participation in cultural festivals among other races.</a:t>
            </a:r>
          </a:p>
          <a:p>
            <a:pPr marL="457200" indent="-457200">
              <a:buFontTx/>
              <a:buChar char="-"/>
            </a:pPr>
            <a:r>
              <a:rPr lang="en-MY" sz="2800" dirty="0">
                <a:solidFill>
                  <a:schemeClr val="bg1"/>
                </a:solidFill>
                <a:latin typeface="Times New Roman" panose="02020603050405020304" pitchFamily="18" charset="0"/>
                <a:cs typeface="Times New Roman" panose="02020603050405020304" pitchFamily="18" charset="0"/>
              </a:rPr>
              <a:t>The average age among respondent is 20 until 21.</a:t>
            </a:r>
          </a:p>
        </p:txBody>
      </p:sp>
    </p:spTree>
    <p:extLst>
      <p:ext uri="{BB962C8B-B14F-4D97-AF65-F5344CB8AC3E}">
        <p14:creationId xmlns:p14="http://schemas.microsoft.com/office/powerpoint/2010/main" val="3493353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MY"/>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01600"/>
            <a:ext cx="12192000" cy="6964412"/>
          </a:xfrm>
        </p:spPr>
      </p:pic>
      <p:sp>
        <p:nvSpPr>
          <p:cNvPr id="5" name="TextBox 4">
            <a:extLst>
              <a:ext uri="{FF2B5EF4-FFF2-40B4-BE49-F238E27FC236}">
                <a16:creationId xmlns:a16="http://schemas.microsoft.com/office/drawing/2014/main" id="{96720DA5-9A94-488B-AABB-BC04EBF50686}"/>
              </a:ext>
            </a:extLst>
          </p:cNvPr>
          <p:cNvSpPr txBox="1"/>
          <p:nvPr/>
        </p:nvSpPr>
        <p:spPr>
          <a:xfrm>
            <a:off x="3304444" y="593548"/>
            <a:ext cx="5695405" cy="584775"/>
          </a:xfrm>
          <a:prstGeom prst="rect">
            <a:avLst/>
          </a:prstGeom>
          <a:noFill/>
        </p:spPr>
        <p:txBody>
          <a:bodyPr wrap="square" rtlCol="0">
            <a:spAutoFit/>
          </a:bodyPr>
          <a:lstStyle/>
          <a:p>
            <a:pPr algn="ctr"/>
            <a:r>
              <a:rPr lang="en-MY" sz="3200" u="sng" dirty="0">
                <a:solidFill>
                  <a:schemeClr val="bg1"/>
                </a:solidFill>
                <a:latin typeface="Times New Roman" panose="02020603050405020304" pitchFamily="18" charset="0"/>
                <a:cs typeface="Times New Roman" panose="02020603050405020304" pitchFamily="18" charset="0"/>
              </a:rPr>
              <a:t>BACKGROUND</a:t>
            </a:r>
          </a:p>
        </p:txBody>
      </p:sp>
      <p:sp>
        <p:nvSpPr>
          <p:cNvPr id="6" name="TextBox 5">
            <a:extLst>
              <a:ext uri="{FF2B5EF4-FFF2-40B4-BE49-F238E27FC236}">
                <a16:creationId xmlns:a16="http://schemas.microsoft.com/office/drawing/2014/main" id="{5DC43ED8-0D03-4FFE-9541-BCFD35E0C650}"/>
              </a:ext>
            </a:extLst>
          </p:cNvPr>
          <p:cNvSpPr txBox="1"/>
          <p:nvPr/>
        </p:nvSpPr>
        <p:spPr>
          <a:xfrm>
            <a:off x="827313" y="1929517"/>
            <a:ext cx="10537372" cy="3108543"/>
          </a:xfrm>
          <a:prstGeom prst="rect">
            <a:avLst/>
          </a:prstGeom>
          <a:noFill/>
        </p:spPr>
        <p:txBody>
          <a:bodyPr wrap="square" rtlCol="0">
            <a:spAutoFit/>
          </a:bodyPr>
          <a:lstStyle/>
          <a:p>
            <a:r>
              <a:rPr lang="en-US" sz="2800" dirty="0">
                <a:solidFill>
                  <a:schemeClr val="bg1"/>
                </a:solidFill>
                <a:latin typeface="Times New Roman" panose="02020603050405020304" pitchFamily="18" charset="0"/>
                <a:cs typeface="Times New Roman" panose="02020603050405020304" pitchFamily="18" charset="0"/>
              </a:rPr>
              <a:t>Malaysia is well known as a country that are full of various of races which live in harmony throughout all of the years in peace. In Malaysia, there are many exchange students and foreigners who study in the country and work in the country’s industries sector. In Universiti Teknologi Malaysia itself, a lot of foreigners come from various of country such as Nigeria, Egypt and others. We want to conduct a study about multiracial and cultures among students of computing in UTM.</a:t>
            </a:r>
            <a:endParaRPr lang="en-MY" sz="40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26761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MY"/>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p:spPr>
      </p:pic>
      <p:sp>
        <p:nvSpPr>
          <p:cNvPr id="5" name="TextBox 4"/>
          <p:cNvSpPr txBox="1"/>
          <p:nvPr/>
        </p:nvSpPr>
        <p:spPr>
          <a:xfrm>
            <a:off x="3248297" y="800031"/>
            <a:ext cx="5695405" cy="584775"/>
          </a:xfrm>
          <a:prstGeom prst="rect">
            <a:avLst/>
          </a:prstGeom>
          <a:noFill/>
        </p:spPr>
        <p:txBody>
          <a:bodyPr wrap="square" rtlCol="0">
            <a:spAutoFit/>
          </a:bodyPr>
          <a:lstStyle/>
          <a:p>
            <a:pPr algn="ctr"/>
            <a:r>
              <a:rPr lang="en-MY" sz="3200" u="sng" dirty="0">
                <a:solidFill>
                  <a:schemeClr val="bg1"/>
                </a:solidFill>
                <a:latin typeface="Times New Roman" panose="02020603050405020304" pitchFamily="18" charset="0"/>
                <a:cs typeface="Times New Roman" panose="02020603050405020304" pitchFamily="18" charset="0"/>
              </a:rPr>
              <a:t>OBJECTIVES</a:t>
            </a:r>
          </a:p>
        </p:txBody>
      </p:sp>
      <p:sp>
        <p:nvSpPr>
          <p:cNvPr id="6" name="TextBox 5"/>
          <p:cNvSpPr txBox="1"/>
          <p:nvPr/>
        </p:nvSpPr>
        <p:spPr>
          <a:xfrm>
            <a:off x="827313" y="2060143"/>
            <a:ext cx="10537372" cy="3970318"/>
          </a:xfrm>
          <a:prstGeom prst="rect">
            <a:avLst/>
          </a:prstGeom>
          <a:noFill/>
        </p:spPr>
        <p:txBody>
          <a:bodyPr wrap="square" rtlCol="0">
            <a:spAutoFit/>
          </a:bodyPr>
          <a:lstStyle/>
          <a:p>
            <a:pPr marL="457200" indent="-457200">
              <a:buFontTx/>
              <a:buChar char="-"/>
            </a:pPr>
            <a:r>
              <a:rPr lang="en-MY" sz="2800" dirty="0">
                <a:solidFill>
                  <a:schemeClr val="bg1"/>
                </a:solidFill>
                <a:latin typeface="Times New Roman" panose="02020603050405020304" pitchFamily="18" charset="0"/>
                <a:cs typeface="Times New Roman" panose="02020603050405020304" pitchFamily="18" charset="0"/>
              </a:rPr>
              <a:t>To determine the statistics of multiracial and culture among computing students.</a:t>
            </a:r>
          </a:p>
          <a:p>
            <a:pPr marL="457200" indent="-457200">
              <a:buFontTx/>
              <a:buChar char="-"/>
            </a:pPr>
            <a:r>
              <a:rPr lang="en-MY" sz="2800" dirty="0">
                <a:solidFill>
                  <a:schemeClr val="bg1"/>
                </a:solidFill>
                <a:latin typeface="Times New Roman" panose="02020603050405020304" pitchFamily="18" charset="0"/>
                <a:cs typeface="Times New Roman" panose="02020603050405020304" pitchFamily="18" charset="0"/>
              </a:rPr>
              <a:t>To determine which course have the highest number of students among the respondents.</a:t>
            </a:r>
          </a:p>
          <a:p>
            <a:pPr marL="457200" indent="-457200">
              <a:buFontTx/>
              <a:buChar char="-"/>
            </a:pPr>
            <a:r>
              <a:rPr lang="en-MY" sz="2800" dirty="0">
                <a:solidFill>
                  <a:schemeClr val="bg1"/>
                </a:solidFill>
                <a:latin typeface="Times New Roman" panose="02020603050405020304" pitchFamily="18" charset="0"/>
                <a:cs typeface="Times New Roman" panose="02020603050405020304" pitchFamily="18" charset="0"/>
              </a:rPr>
              <a:t>To determine which race prefer Malaysian’s culture food the most.</a:t>
            </a:r>
          </a:p>
          <a:p>
            <a:pPr marL="457200" indent="-457200">
              <a:buFontTx/>
              <a:buChar char="-"/>
            </a:pPr>
            <a:r>
              <a:rPr lang="en-MY" sz="2800" dirty="0">
                <a:solidFill>
                  <a:schemeClr val="bg1"/>
                </a:solidFill>
                <a:latin typeface="Times New Roman" panose="02020603050405020304" pitchFamily="18" charset="0"/>
                <a:cs typeface="Times New Roman" panose="02020603050405020304" pitchFamily="18" charset="0"/>
              </a:rPr>
              <a:t>To determine which race have the most participation in cultural   </a:t>
            </a:r>
          </a:p>
          <a:p>
            <a:r>
              <a:rPr lang="en-MY" sz="2800" dirty="0">
                <a:solidFill>
                  <a:schemeClr val="bg1"/>
                </a:solidFill>
                <a:latin typeface="Times New Roman" panose="02020603050405020304" pitchFamily="18" charset="0"/>
                <a:cs typeface="Times New Roman" panose="02020603050405020304" pitchFamily="18" charset="0"/>
              </a:rPr>
              <a:t>     festival.</a:t>
            </a:r>
          </a:p>
          <a:p>
            <a:r>
              <a:rPr lang="en-MY" sz="2800" dirty="0">
                <a:solidFill>
                  <a:schemeClr val="bg1"/>
                </a:solidFill>
                <a:latin typeface="Times New Roman" panose="02020603050405020304" pitchFamily="18" charset="0"/>
                <a:cs typeface="Times New Roman" panose="02020603050405020304" pitchFamily="18" charset="0"/>
              </a:rPr>
              <a:t>-    To determine the average of ages among the respondent.</a:t>
            </a:r>
          </a:p>
          <a:p>
            <a:endParaRPr lang="en-MY" sz="28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35492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MY"/>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p:spPr>
      </p:pic>
      <p:sp>
        <p:nvSpPr>
          <p:cNvPr id="6" name="TextBox 5"/>
          <p:cNvSpPr txBox="1"/>
          <p:nvPr/>
        </p:nvSpPr>
        <p:spPr>
          <a:xfrm>
            <a:off x="3248297" y="826158"/>
            <a:ext cx="5695405" cy="584775"/>
          </a:xfrm>
          <a:prstGeom prst="rect">
            <a:avLst/>
          </a:prstGeom>
          <a:noFill/>
        </p:spPr>
        <p:txBody>
          <a:bodyPr wrap="square" rtlCol="0">
            <a:spAutoFit/>
          </a:bodyPr>
          <a:lstStyle/>
          <a:p>
            <a:pPr algn="ctr"/>
            <a:r>
              <a:rPr lang="en-MY" sz="3200" u="sng" dirty="0">
                <a:solidFill>
                  <a:schemeClr val="bg1"/>
                </a:solidFill>
                <a:latin typeface="Times New Roman" panose="02020603050405020304" pitchFamily="18" charset="0"/>
                <a:cs typeface="Times New Roman" panose="02020603050405020304" pitchFamily="18" charset="0"/>
              </a:rPr>
              <a:t>METHODOLOGY</a:t>
            </a:r>
          </a:p>
        </p:txBody>
      </p:sp>
      <p:sp>
        <p:nvSpPr>
          <p:cNvPr id="8" name="TextBox 7"/>
          <p:cNvSpPr txBox="1"/>
          <p:nvPr/>
        </p:nvSpPr>
        <p:spPr>
          <a:xfrm>
            <a:off x="827313" y="2049535"/>
            <a:ext cx="10537372" cy="3416320"/>
          </a:xfrm>
          <a:prstGeom prst="rect">
            <a:avLst/>
          </a:prstGeom>
          <a:noFill/>
        </p:spPr>
        <p:txBody>
          <a:bodyPr wrap="square" rtlCol="0">
            <a:spAutoFit/>
          </a:bodyPr>
          <a:lstStyle/>
          <a:p>
            <a:pPr marL="457200" indent="-457200">
              <a:buFontTx/>
              <a:buChar char="-"/>
            </a:pPr>
            <a:r>
              <a:rPr lang="en-MY" sz="2400" dirty="0">
                <a:solidFill>
                  <a:schemeClr val="bg1"/>
                </a:solidFill>
                <a:latin typeface="Times New Roman" panose="02020603050405020304" pitchFamily="18" charset="0"/>
                <a:cs typeface="Times New Roman" panose="02020603050405020304" pitchFamily="18" charset="0"/>
              </a:rPr>
              <a:t>The sample size is 40 from 2000 students of computing in University of Technology Malaysia Skudai, Johor Bahru, Johor from different place of birth and livings.</a:t>
            </a:r>
          </a:p>
          <a:p>
            <a:pPr marL="457200" indent="-457200">
              <a:buFontTx/>
              <a:buChar char="-"/>
            </a:pPr>
            <a:endParaRPr lang="en-MY" sz="2400" dirty="0">
              <a:solidFill>
                <a:schemeClr val="bg1"/>
              </a:solidFill>
              <a:latin typeface="Times New Roman" panose="02020603050405020304" pitchFamily="18" charset="0"/>
              <a:cs typeface="Times New Roman" panose="02020603050405020304" pitchFamily="18" charset="0"/>
            </a:endParaRPr>
          </a:p>
          <a:p>
            <a:pPr marL="457200" indent="-457200">
              <a:buFontTx/>
              <a:buChar char="-"/>
            </a:pPr>
            <a:r>
              <a:rPr lang="en-MY" sz="2400" dirty="0">
                <a:solidFill>
                  <a:schemeClr val="bg1"/>
                </a:solidFill>
                <a:latin typeface="Times New Roman" panose="02020603050405020304" pitchFamily="18" charset="0"/>
                <a:cs typeface="Times New Roman" panose="02020603050405020304" pitchFamily="18" charset="0"/>
              </a:rPr>
              <a:t>Google Form (questionnaire) was used to get respondents response to carry out our survey.</a:t>
            </a:r>
          </a:p>
          <a:p>
            <a:pPr marL="457200" indent="-457200">
              <a:buFontTx/>
              <a:buChar char="-"/>
            </a:pPr>
            <a:r>
              <a:rPr lang="en-MY" sz="2400" dirty="0">
                <a:solidFill>
                  <a:schemeClr val="bg1"/>
                </a:solidFill>
                <a:latin typeface="Times New Roman" panose="02020603050405020304" pitchFamily="18" charset="0"/>
                <a:cs typeface="Times New Roman" panose="02020603050405020304" pitchFamily="18" charset="0"/>
              </a:rPr>
              <a:t>The form was distributed through social media in among students of computing.</a:t>
            </a:r>
          </a:p>
          <a:p>
            <a:pPr marL="457200" indent="-457200">
              <a:buFontTx/>
              <a:buChar char="-"/>
            </a:pPr>
            <a:r>
              <a:rPr lang="en-MY" sz="2400" dirty="0">
                <a:solidFill>
                  <a:schemeClr val="bg1"/>
                </a:solidFill>
                <a:latin typeface="Times New Roman" panose="02020603050405020304" pitchFamily="18" charset="0"/>
                <a:cs typeface="Times New Roman" panose="02020603050405020304" pitchFamily="18" charset="0"/>
              </a:rPr>
              <a:t>A self administrated questionnaire was conducted to explore about the multiracial and culture among students of computing.</a:t>
            </a:r>
          </a:p>
        </p:txBody>
      </p:sp>
    </p:spTree>
    <p:extLst>
      <p:ext uri="{BB962C8B-B14F-4D97-AF65-F5344CB8AC3E}">
        <p14:creationId xmlns:p14="http://schemas.microsoft.com/office/powerpoint/2010/main" val="130924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MY"/>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p:spPr>
      </p:pic>
      <p:sp>
        <p:nvSpPr>
          <p:cNvPr id="6" name="TextBox 5"/>
          <p:cNvSpPr txBox="1"/>
          <p:nvPr/>
        </p:nvSpPr>
        <p:spPr>
          <a:xfrm>
            <a:off x="3248297" y="826158"/>
            <a:ext cx="5695405" cy="584775"/>
          </a:xfrm>
          <a:prstGeom prst="rect">
            <a:avLst/>
          </a:prstGeom>
          <a:noFill/>
        </p:spPr>
        <p:txBody>
          <a:bodyPr wrap="square" rtlCol="0">
            <a:spAutoFit/>
          </a:bodyPr>
          <a:lstStyle/>
          <a:p>
            <a:pPr algn="ctr"/>
            <a:r>
              <a:rPr lang="en-MY" sz="3200" u="sng" dirty="0">
                <a:solidFill>
                  <a:schemeClr val="bg1"/>
                </a:solidFill>
                <a:latin typeface="Times New Roman" panose="02020603050405020304" pitchFamily="18" charset="0"/>
                <a:cs typeface="Times New Roman" panose="02020603050405020304" pitchFamily="18" charset="0"/>
              </a:rPr>
              <a:t>METHODOLOGY</a:t>
            </a:r>
          </a:p>
        </p:txBody>
      </p:sp>
      <p:sp>
        <p:nvSpPr>
          <p:cNvPr id="8" name="TextBox 7"/>
          <p:cNvSpPr txBox="1"/>
          <p:nvPr/>
        </p:nvSpPr>
        <p:spPr>
          <a:xfrm>
            <a:off x="838200" y="1690688"/>
            <a:ext cx="10537372" cy="4278094"/>
          </a:xfrm>
          <a:prstGeom prst="rect">
            <a:avLst/>
          </a:prstGeom>
          <a:noFill/>
        </p:spPr>
        <p:txBody>
          <a:bodyPr wrap="square" rtlCol="0">
            <a:spAutoFit/>
          </a:bodyPr>
          <a:lstStyle/>
          <a:p>
            <a:r>
              <a:rPr lang="en-MY" sz="2800" dirty="0">
                <a:solidFill>
                  <a:schemeClr val="bg1"/>
                </a:solidFill>
                <a:latin typeface="Times New Roman" panose="02020603050405020304" pitchFamily="18" charset="0"/>
                <a:cs typeface="Times New Roman" panose="02020603050405020304" pitchFamily="18" charset="0"/>
              </a:rPr>
              <a:t>Type of Questions:</a:t>
            </a:r>
          </a:p>
          <a:p>
            <a:endParaRPr lang="en-MY" sz="2800" dirty="0">
              <a:solidFill>
                <a:schemeClr val="bg1"/>
              </a:solidFill>
              <a:latin typeface="Times New Roman" panose="02020603050405020304" pitchFamily="18" charset="0"/>
              <a:cs typeface="Times New Roman" panose="02020603050405020304" pitchFamily="18" charset="0"/>
            </a:endParaRPr>
          </a:p>
          <a:p>
            <a:r>
              <a:rPr lang="en-MY" sz="2400" dirty="0">
                <a:solidFill>
                  <a:schemeClr val="bg1"/>
                </a:solidFill>
                <a:latin typeface="Times New Roman" panose="02020603050405020304" pitchFamily="18" charset="0"/>
                <a:cs typeface="Times New Roman" panose="02020603050405020304" pitchFamily="18" charset="0"/>
              </a:rPr>
              <a:t>NOMINAL:</a:t>
            </a:r>
          </a:p>
          <a:p>
            <a:pPr marL="342900" indent="-342900">
              <a:buFont typeface="Arial" panose="020B0604020202020204" pitchFamily="34" charset="0"/>
              <a:buChar char="•"/>
            </a:pPr>
            <a:r>
              <a:rPr lang="en-US" sz="2400" dirty="0">
                <a:solidFill>
                  <a:schemeClr val="bg1"/>
                </a:solidFill>
                <a:latin typeface="Times New Roman" panose="02020603050405020304" pitchFamily="18" charset="0"/>
                <a:cs typeface="Times New Roman" panose="02020603050405020304" pitchFamily="18" charset="0"/>
              </a:rPr>
              <a:t>Please choose your gender?</a:t>
            </a:r>
          </a:p>
          <a:p>
            <a:pPr marL="342900" indent="-342900">
              <a:buFont typeface="Arial" panose="020B0604020202020204" pitchFamily="34" charset="0"/>
              <a:buChar char="•"/>
            </a:pPr>
            <a:r>
              <a:rPr lang="en-MY" sz="2400" dirty="0">
                <a:solidFill>
                  <a:schemeClr val="bg1"/>
                </a:solidFill>
                <a:latin typeface="Times New Roman" panose="02020603050405020304" pitchFamily="18" charset="0"/>
                <a:cs typeface="Times New Roman" panose="02020603050405020304" pitchFamily="18" charset="0"/>
              </a:rPr>
              <a:t>Please select your race?</a:t>
            </a:r>
          </a:p>
          <a:p>
            <a:pPr marL="342900" indent="-342900">
              <a:buFont typeface="Arial" panose="020B0604020202020204" pitchFamily="34" charset="0"/>
              <a:buChar char="•"/>
            </a:pPr>
            <a:r>
              <a:rPr lang="en-MY" sz="2400" dirty="0">
                <a:solidFill>
                  <a:schemeClr val="bg1"/>
                </a:solidFill>
                <a:latin typeface="Times New Roman" panose="02020603050405020304" pitchFamily="18" charset="0"/>
                <a:cs typeface="Times New Roman" panose="02020603050405020304" pitchFamily="18" charset="0"/>
              </a:rPr>
              <a:t>What years?</a:t>
            </a:r>
          </a:p>
          <a:p>
            <a:pPr marL="342900" indent="-342900">
              <a:buFont typeface="Arial" panose="020B0604020202020204" pitchFamily="34" charset="0"/>
              <a:buChar char="•"/>
            </a:pPr>
            <a:r>
              <a:rPr lang="en-MY" sz="2400" dirty="0">
                <a:solidFill>
                  <a:schemeClr val="bg1"/>
                </a:solidFill>
                <a:latin typeface="Times New Roman" panose="02020603050405020304" pitchFamily="18" charset="0"/>
                <a:cs typeface="Times New Roman" panose="02020603050405020304" pitchFamily="18" charset="0"/>
              </a:rPr>
              <a:t>What course?</a:t>
            </a:r>
          </a:p>
          <a:p>
            <a:endParaRPr lang="en-MY" sz="2400" dirty="0">
              <a:solidFill>
                <a:schemeClr val="bg1"/>
              </a:solidFill>
              <a:latin typeface="Times New Roman" panose="02020603050405020304" pitchFamily="18" charset="0"/>
              <a:cs typeface="Times New Roman" panose="02020603050405020304" pitchFamily="18" charset="0"/>
            </a:endParaRPr>
          </a:p>
          <a:p>
            <a:r>
              <a:rPr lang="en-MY" sz="2400" dirty="0">
                <a:solidFill>
                  <a:schemeClr val="bg1"/>
                </a:solidFill>
                <a:latin typeface="Times New Roman" panose="02020603050405020304" pitchFamily="18" charset="0"/>
                <a:cs typeface="Times New Roman" panose="02020603050405020304" pitchFamily="18" charset="0"/>
              </a:rPr>
              <a:t>INTERVAL:</a:t>
            </a:r>
          </a:p>
          <a:p>
            <a:pPr marL="342900" indent="-342900">
              <a:buFont typeface="Arial" panose="020B0604020202020204" pitchFamily="34" charset="0"/>
              <a:buChar char="•"/>
            </a:pPr>
            <a:r>
              <a:rPr lang="en-MY" sz="2400" dirty="0">
                <a:solidFill>
                  <a:schemeClr val="bg1"/>
                </a:solidFill>
                <a:latin typeface="Times New Roman" panose="02020603050405020304" pitchFamily="18" charset="0"/>
                <a:cs typeface="Times New Roman" panose="02020603050405020304" pitchFamily="18" charset="0"/>
              </a:rPr>
              <a:t>How old are you?</a:t>
            </a:r>
          </a:p>
          <a:p>
            <a:pPr marL="342900" indent="-342900">
              <a:buFont typeface="Arial" panose="020B0604020202020204" pitchFamily="34" charset="0"/>
              <a:buChar char="•"/>
            </a:pPr>
            <a:r>
              <a:rPr lang="en-US" sz="2400" dirty="0">
                <a:solidFill>
                  <a:schemeClr val="bg1"/>
                </a:solidFill>
                <a:latin typeface="Times New Roman" panose="02020603050405020304" pitchFamily="18" charset="0"/>
                <a:cs typeface="Times New Roman" panose="02020603050405020304" pitchFamily="18" charset="0"/>
              </a:rPr>
              <a:t>How many years have you stayed in Malaysia?</a:t>
            </a:r>
            <a:endParaRPr lang="en-MY" sz="24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91192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MY"/>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p:spPr>
      </p:pic>
      <p:sp>
        <p:nvSpPr>
          <p:cNvPr id="6" name="TextBox 5"/>
          <p:cNvSpPr txBox="1"/>
          <p:nvPr/>
        </p:nvSpPr>
        <p:spPr>
          <a:xfrm>
            <a:off x="3248297" y="826158"/>
            <a:ext cx="5695405" cy="584775"/>
          </a:xfrm>
          <a:prstGeom prst="rect">
            <a:avLst/>
          </a:prstGeom>
          <a:noFill/>
        </p:spPr>
        <p:txBody>
          <a:bodyPr wrap="square" rtlCol="0">
            <a:spAutoFit/>
          </a:bodyPr>
          <a:lstStyle/>
          <a:p>
            <a:pPr algn="ctr"/>
            <a:r>
              <a:rPr lang="en-MY" sz="3200" u="sng" dirty="0">
                <a:solidFill>
                  <a:schemeClr val="bg1"/>
                </a:solidFill>
                <a:latin typeface="Times New Roman" panose="02020603050405020304" pitchFamily="18" charset="0"/>
                <a:cs typeface="Times New Roman" panose="02020603050405020304" pitchFamily="18" charset="0"/>
              </a:rPr>
              <a:t>METHODOLOGY</a:t>
            </a:r>
          </a:p>
        </p:txBody>
      </p:sp>
      <p:sp>
        <p:nvSpPr>
          <p:cNvPr id="8" name="TextBox 7"/>
          <p:cNvSpPr txBox="1"/>
          <p:nvPr/>
        </p:nvSpPr>
        <p:spPr>
          <a:xfrm>
            <a:off x="838200" y="1735187"/>
            <a:ext cx="10537372" cy="4524315"/>
          </a:xfrm>
          <a:prstGeom prst="rect">
            <a:avLst/>
          </a:prstGeom>
          <a:noFill/>
        </p:spPr>
        <p:txBody>
          <a:bodyPr wrap="square" rtlCol="0">
            <a:spAutoFit/>
          </a:bodyPr>
          <a:lstStyle/>
          <a:p>
            <a:r>
              <a:rPr lang="en-MY" sz="2400" dirty="0">
                <a:solidFill>
                  <a:schemeClr val="bg1"/>
                </a:solidFill>
                <a:latin typeface="Times New Roman" panose="02020603050405020304" pitchFamily="18" charset="0"/>
                <a:cs typeface="Times New Roman" panose="02020603050405020304" pitchFamily="18" charset="0"/>
              </a:rPr>
              <a:t>RANGE/ORDINAL:</a:t>
            </a:r>
          </a:p>
          <a:p>
            <a:endParaRPr lang="en-MY" sz="2400" dirty="0">
              <a:solidFill>
                <a:schemeClr val="bg1"/>
              </a:solidFill>
              <a:latin typeface="Times New Roman" panose="02020603050405020304" pitchFamily="18" charset="0"/>
              <a:cs typeface="Times New Roman" panose="02020603050405020304" pitchFamily="18" charset="0"/>
            </a:endParaRPr>
          </a:p>
          <a:p>
            <a:pPr marL="342900" indent="-342900">
              <a:lnSpc>
                <a:spcPct val="150000"/>
              </a:lnSpc>
              <a:buFont typeface="Arial" panose="020B0604020202020204" pitchFamily="34" charset="0"/>
              <a:buChar char="•"/>
            </a:pPr>
            <a:r>
              <a:rPr lang="en-US" sz="2400" dirty="0">
                <a:solidFill>
                  <a:schemeClr val="bg1"/>
                </a:solidFill>
                <a:latin typeface="Times New Roman" panose="02020603050405020304" pitchFamily="18" charset="0"/>
                <a:cs typeface="Times New Roman" panose="02020603050405020304" pitchFamily="18" charset="0"/>
              </a:rPr>
              <a:t>How many times have you participated in cultural festival per year?</a:t>
            </a:r>
          </a:p>
          <a:p>
            <a:pPr marL="342900" indent="-342900">
              <a:lnSpc>
                <a:spcPct val="150000"/>
              </a:lnSpc>
              <a:buFont typeface="Arial" panose="020B0604020202020204" pitchFamily="34" charset="0"/>
              <a:buChar char="•"/>
            </a:pPr>
            <a:r>
              <a:rPr lang="en-US" sz="2400" dirty="0">
                <a:solidFill>
                  <a:schemeClr val="bg1"/>
                </a:solidFill>
                <a:latin typeface="Times New Roman" panose="02020603050405020304" pitchFamily="18" charset="0"/>
                <a:cs typeface="Times New Roman" panose="02020603050405020304" pitchFamily="18" charset="0"/>
              </a:rPr>
              <a:t>What is your rating on culture's food of Malaysia?</a:t>
            </a:r>
          </a:p>
          <a:p>
            <a:pPr marL="342900" indent="-342900">
              <a:lnSpc>
                <a:spcPct val="150000"/>
              </a:lnSpc>
              <a:buFont typeface="Arial" panose="020B0604020202020204" pitchFamily="34" charset="0"/>
              <a:buChar char="•"/>
            </a:pPr>
            <a:r>
              <a:rPr lang="en-US" sz="2400" dirty="0">
                <a:solidFill>
                  <a:schemeClr val="bg1"/>
                </a:solidFill>
                <a:latin typeface="Times New Roman" panose="02020603050405020304" pitchFamily="18" charset="0"/>
                <a:cs typeface="Times New Roman" panose="02020603050405020304" pitchFamily="18" charset="0"/>
              </a:rPr>
              <a:t>Do you speak fluently in Bahasa </a:t>
            </a:r>
            <a:r>
              <a:rPr lang="en-US" sz="2400" dirty="0" err="1">
                <a:solidFill>
                  <a:schemeClr val="bg1"/>
                </a:solidFill>
                <a:latin typeface="Times New Roman" panose="02020603050405020304" pitchFamily="18" charset="0"/>
                <a:cs typeface="Times New Roman" panose="02020603050405020304" pitchFamily="18" charset="0"/>
              </a:rPr>
              <a:t>Melayu</a:t>
            </a:r>
            <a:r>
              <a:rPr lang="en-US" sz="2400" dirty="0">
                <a:solidFill>
                  <a:schemeClr val="bg1"/>
                </a:solidFill>
                <a:latin typeface="Times New Roman" panose="02020603050405020304" pitchFamily="18" charset="0"/>
                <a:cs typeface="Times New Roman" panose="02020603050405020304" pitchFamily="18" charset="0"/>
              </a:rPr>
              <a:t>?</a:t>
            </a:r>
          </a:p>
          <a:p>
            <a:pPr marL="342900" indent="-342900">
              <a:lnSpc>
                <a:spcPct val="150000"/>
              </a:lnSpc>
              <a:buFont typeface="Arial" panose="020B0604020202020204" pitchFamily="34" charset="0"/>
              <a:buChar char="•"/>
            </a:pPr>
            <a:r>
              <a:rPr lang="en-US" sz="2400" dirty="0">
                <a:solidFill>
                  <a:schemeClr val="bg1"/>
                </a:solidFill>
                <a:latin typeface="Times New Roman" panose="02020603050405020304" pitchFamily="18" charset="0"/>
                <a:cs typeface="Times New Roman" panose="02020603050405020304" pitchFamily="18" charset="0"/>
              </a:rPr>
              <a:t>How good is the cultural environment in Malaysia? What do you think?</a:t>
            </a:r>
          </a:p>
          <a:p>
            <a:pPr marL="342900" indent="-342900">
              <a:lnSpc>
                <a:spcPct val="150000"/>
              </a:lnSpc>
              <a:buFont typeface="Arial" panose="020B0604020202020204" pitchFamily="34" charset="0"/>
              <a:buChar char="•"/>
            </a:pPr>
            <a:r>
              <a:rPr lang="en-US" sz="2400" dirty="0">
                <a:solidFill>
                  <a:schemeClr val="bg1"/>
                </a:solidFill>
                <a:latin typeface="Times New Roman" panose="02020603050405020304" pitchFamily="18" charset="0"/>
                <a:cs typeface="Times New Roman" panose="02020603050405020304" pitchFamily="18" charset="0"/>
              </a:rPr>
              <a:t>How good is your communication with other races while study in UTM?</a:t>
            </a:r>
            <a:endParaRPr lang="en-MY" sz="2400" dirty="0">
              <a:solidFill>
                <a:schemeClr val="bg1"/>
              </a:solidFill>
              <a:latin typeface="Times New Roman" panose="02020603050405020304" pitchFamily="18" charset="0"/>
              <a:cs typeface="Times New Roman" panose="02020603050405020304" pitchFamily="18" charset="0"/>
            </a:endParaRPr>
          </a:p>
          <a:p>
            <a:pPr marL="342900" indent="-342900">
              <a:lnSpc>
                <a:spcPct val="150000"/>
              </a:lnSpc>
              <a:buFont typeface="Arial" panose="020B0604020202020204" pitchFamily="34" charset="0"/>
              <a:buChar char="•"/>
            </a:pPr>
            <a:endParaRPr lang="en-MY" sz="2400" dirty="0">
              <a:solidFill>
                <a:schemeClr val="bg1"/>
              </a:solidFill>
              <a:latin typeface="Times New Roman" panose="02020603050405020304" pitchFamily="18" charset="0"/>
              <a:cs typeface="Times New Roman" panose="02020603050405020304" pitchFamily="18" charset="0"/>
            </a:endParaRPr>
          </a:p>
          <a:p>
            <a:endParaRPr lang="en-MY" sz="24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39314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MY"/>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p:spPr>
      </p:pic>
      <p:sp>
        <p:nvSpPr>
          <p:cNvPr id="5" name="Rectangle 4">
            <a:extLst>
              <a:ext uri="{FF2B5EF4-FFF2-40B4-BE49-F238E27FC236}">
                <a16:creationId xmlns:a16="http://schemas.microsoft.com/office/drawing/2014/main" id="{F0A9D842-9C1B-4522-980D-57438D474D78}"/>
              </a:ext>
            </a:extLst>
          </p:cNvPr>
          <p:cNvSpPr/>
          <p:nvPr/>
        </p:nvSpPr>
        <p:spPr>
          <a:xfrm>
            <a:off x="5067420" y="63714"/>
            <a:ext cx="1800494" cy="646331"/>
          </a:xfrm>
          <a:prstGeom prst="rect">
            <a:avLst/>
          </a:prstGeom>
          <a:noFill/>
        </p:spPr>
        <p:txBody>
          <a:bodyPr wrap="none" lIns="91440" tIns="45720" rIns="91440" bIns="45720">
            <a:spAutoFit/>
          </a:bodyPr>
          <a:lstStyle/>
          <a:p>
            <a:pPr algn="ctr"/>
            <a:r>
              <a:rPr lang="en-US" sz="3600" u="sng" dirty="0">
                <a:solidFill>
                  <a:schemeClr val="bg1"/>
                </a:solidFill>
                <a:latin typeface="Times New Roman" panose="02020603050405020304" pitchFamily="18" charset="0"/>
                <a:cs typeface="Times New Roman" panose="02020603050405020304" pitchFamily="18" charset="0"/>
              </a:rPr>
              <a:t>Analysis</a:t>
            </a:r>
          </a:p>
        </p:txBody>
      </p:sp>
      <p:pic>
        <p:nvPicPr>
          <p:cNvPr id="6" name="Picture 5">
            <a:extLst>
              <a:ext uri="{FF2B5EF4-FFF2-40B4-BE49-F238E27FC236}">
                <a16:creationId xmlns:a16="http://schemas.microsoft.com/office/drawing/2014/main" id="{357E2151-48F8-41F9-A0BE-70A5DE6C57E5}"/>
              </a:ext>
            </a:extLst>
          </p:cNvPr>
          <p:cNvPicPr>
            <a:picLocks noChangeAspect="1"/>
          </p:cNvPicPr>
          <p:nvPr/>
        </p:nvPicPr>
        <p:blipFill rotWithShape="1">
          <a:blip r:embed="rId3">
            <a:extLst>
              <a:ext uri="{28A0092B-C50C-407E-A947-70E740481C1C}">
                <a14:useLocalDpi xmlns:a14="http://schemas.microsoft.com/office/drawing/2010/main" val="0"/>
              </a:ext>
            </a:extLst>
          </a:blip>
          <a:srcRect r="10754" b="12603"/>
          <a:stretch/>
        </p:blipFill>
        <p:spPr>
          <a:xfrm>
            <a:off x="838200" y="880288"/>
            <a:ext cx="4339886" cy="254871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6">
            <a:extLst>
              <a:ext uri="{FF2B5EF4-FFF2-40B4-BE49-F238E27FC236}">
                <a16:creationId xmlns:a16="http://schemas.microsoft.com/office/drawing/2014/main" id="{BAC86975-0771-4533-8450-56A06776B2C9}"/>
              </a:ext>
            </a:extLst>
          </p:cNvPr>
          <p:cNvPicPr>
            <a:picLocks noChangeAspect="1"/>
          </p:cNvPicPr>
          <p:nvPr/>
        </p:nvPicPr>
        <p:blipFill rotWithShape="1">
          <a:blip r:embed="rId4">
            <a:extLst>
              <a:ext uri="{28A0092B-C50C-407E-A947-70E740481C1C}">
                <a14:useLocalDpi xmlns:a14="http://schemas.microsoft.com/office/drawing/2010/main" val="0"/>
              </a:ext>
            </a:extLst>
          </a:blip>
          <a:srcRect t="2309" r="8977" b="12833"/>
          <a:stretch/>
        </p:blipFill>
        <p:spPr>
          <a:xfrm>
            <a:off x="6867914" y="880288"/>
            <a:ext cx="4575508" cy="254871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Picture 7">
            <a:extLst>
              <a:ext uri="{FF2B5EF4-FFF2-40B4-BE49-F238E27FC236}">
                <a16:creationId xmlns:a16="http://schemas.microsoft.com/office/drawing/2014/main" id="{B5D178DA-A31E-4E70-9C39-A64A8B7C5263}"/>
              </a:ext>
            </a:extLst>
          </p:cNvPr>
          <p:cNvPicPr>
            <a:picLocks noChangeAspect="1"/>
          </p:cNvPicPr>
          <p:nvPr/>
        </p:nvPicPr>
        <p:blipFill rotWithShape="1">
          <a:blip r:embed="rId5">
            <a:extLst>
              <a:ext uri="{28A0092B-C50C-407E-A947-70E740481C1C}">
                <a14:useLocalDpi xmlns:a14="http://schemas.microsoft.com/office/drawing/2010/main" val="0"/>
              </a:ext>
            </a:extLst>
          </a:blip>
          <a:srcRect l="2824" t="3979" r="15429" b="8289"/>
          <a:stretch/>
        </p:blipFill>
        <p:spPr>
          <a:xfrm>
            <a:off x="838200" y="3869144"/>
            <a:ext cx="4711674" cy="254871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 name="Picture 8">
            <a:extLst>
              <a:ext uri="{FF2B5EF4-FFF2-40B4-BE49-F238E27FC236}">
                <a16:creationId xmlns:a16="http://schemas.microsoft.com/office/drawing/2014/main" id="{026771A2-F91E-4023-854B-534110D5BA23}"/>
              </a:ext>
            </a:extLst>
          </p:cNvPr>
          <p:cNvPicPr>
            <a:picLocks noChangeAspect="1"/>
          </p:cNvPicPr>
          <p:nvPr/>
        </p:nvPicPr>
        <p:blipFill rotWithShape="1">
          <a:blip r:embed="rId6">
            <a:extLst>
              <a:ext uri="{28A0092B-C50C-407E-A947-70E740481C1C}">
                <a14:useLocalDpi xmlns:a14="http://schemas.microsoft.com/office/drawing/2010/main" val="0"/>
              </a:ext>
            </a:extLst>
          </a:blip>
          <a:srcRect t="2549" r="11968" b="8118"/>
          <a:stretch/>
        </p:blipFill>
        <p:spPr>
          <a:xfrm>
            <a:off x="6731748" y="3826542"/>
            <a:ext cx="4711674" cy="259131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008973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MY"/>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p:spPr>
      </p:pic>
      <p:sp>
        <p:nvSpPr>
          <p:cNvPr id="7" name="Rectangle 6">
            <a:extLst>
              <a:ext uri="{FF2B5EF4-FFF2-40B4-BE49-F238E27FC236}">
                <a16:creationId xmlns:a16="http://schemas.microsoft.com/office/drawing/2014/main" id="{F0A9D842-9C1B-4522-980D-57438D474D78}"/>
              </a:ext>
            </a:extLst>
          </p:cNvPr>
          <p:cNvSpPr/>
          <p:nvPr/>
        </p:nvSpPr>
        <p:spPr>
          <a:xfrm>
            <a:off x="5067420" y="63714"/>
            <a:ext cx="1800494" cy="646331"/>
          </a:xfrm>
          <a:prstGeom prst="rect">
            <a:avLst/>
          </a:prstGeom>
          <a:noFill/>
        </p:spPr>
        <p:txBody>
          <a:bodyPr wrap="none" lIns="91440" tIns="45720" rIns="91440" bIns="45720">
            <a:spAutoFit/>
          </a:bodyPr>
          <a:lstStyle/>
          <a:p>
            <a:pPr algn="ctr"/>
            <a:r>
              <a:rPr lang="en-US" sz="3600" u="sng" dirty="0">
                <a:solidFill>
                  <a:schemeClr val="bg1"/>
                </a:solidFill>
                <a:latin typeface="Times New Roman" panose="02020603050405020304" pitchFamily="18" charset="0"/>
                <a:cs typeface="Times New Roman" panose="02020603050405020304" pitchFamily="18" charset="0"/>
              </a:rPr>
              <a:t>Analysis</a:t>
            </a:r>
          </a:p>
        </p:txBody>
      </p:sp>
      <p:pic>
        <p:nvPicPr>
          <p:cNvPr id="8" name="Picture 7">
            <a:extLst>
              <a:ext uri="{FF2B5EF4-FFF2-40B4-BE49-F238E27FC236}">
                <a16:creationId xmlns:a16="http://schemas.microsoft.com/office/drawing/2014/main" id="{E06E8411-62FC-48BF-BA88-ABD86B35EB66}"/>
              </a:ext>
            </a:extLst>
          </p:cNvPr>
          <p:cNvPicPr>
            <a:picLocks noChangeAspect="1"/>
          </p:cNvPicPr>
          <p:nvPr/>
        </p:nvPicPr>
        <p:blipFill rotWithShape="1">
          <a:blip r:embed="rId3">
            <a:extLst>
              <a:ext uri="{28A0092B-C50C-407E-A947-70E740481C1C}">
                <a14:useLocalDpi xmlns:a14="http://schemas.microsoft.com/office/drawing/2010/main" val="0"/>
              </a:ext>
            </a:extLst>
          </a:blip>
          <a:srcRect t="2397" r="5077" b="4231"/>
          <a:stretch/>
        </p:blipFill>
        <p:spPr>
          <a:xfrm>
            <a:off x="3062180" y="1765663"/>
            <a:ext cx="6067641" cy="33266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144020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MY"/>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p:spPr>
      </p:pic>
      <p:sp>
        <p:nvSpPr>
          <p:cNvPr id="5" name="Rectangle 4">
            <a:extLst>
              <a:ext uri="{FF2B5EF4-FFF2-40B4-BE49-F238E27FC236}">
                <a16:creationId xmlns:a16="http://schemas.microsoft.com/office/drawing/2014/main" id="{F0A9D842-9C1B-4522-980D-57438D474D78}"/>
              </a:ext>
            </a:extLst>
          </p:cNvPr>
          <p:cNvSpPr/>
          <p:nvPr/>
        </p:nvSpPr>
        <p:spPr>
          <a:xfrm>
            <a:off x="5067420" y="63714"/>
            <a:ext cx="1800494" cy="646331"/>
          </a:xfrm>
          <a:prstGeom prst="rect">
            <a:avLst/>
          </a:prstGeom>
          <a:noFill/>
        </p:spPr>
        <p:txBody>
          <a:bodyPr wrap="none" lIns="91440" tIns="45720" rIns="91440" bIns="45720">
            <a:spAutoFit/>
          </a:bodyPr>
          <a:lstStyle/>
          <a:p>
            <a:pPr algn="ctr"/>
            <a:r>
              <a:rPr lang="en-US" sz="3600" u="sng" dirty="0">
                <a:solidFill>
                  <a:schemeClr val="bg1"/>
                </a:solidFill>
                <a:latin typeface="Times New Roman" panose="02020603050405020304" pitchFamily="18" charset="0"/>
                <a:cs typeface="Times New Roman" panose="02020603050405020304" pitchFamily="18" charset="0"/>
              </a:rPr>
              <a:t>Analysis</a:t>
            </a:r>
          </a:p>
        </p:txBody>
      </p:sp>
      <p:pic>
        <p:nvPicPr>
          <p:cNvPr id="6" name="Picture 5">
            <a:extLst>
              <a:ext uri="{FF2B5EF4-FFF2-40B4-BE49-F238E27FC236}">
                <a16:creationId xmlns:a16="http://schemas.microsoft.com/office/drawing/2014/main" id="{E02C9314-E656-44E5-B481-020B670C526D}"/>
              </a:ext>
            </a:extLst>
          </p:cNvPr>
          <p:cNvPicPr>
            <a:picLocks noChangeAspect="1"/>
          </p:cNvPicPr>
          <p:nvPr/>
        </p:nvPicPr>
        <p:blipFill rotWithShape="1">
          <a:blip r:embed="rId3">
            <a:extLst>
              <a:ext uri="{28A0092B-C50C-407E-A947-70E740481C1C}">
                <a14:useLocalDpi xmlns:a14="http://schemas.microsoft.com/office/drawing/2010/main" val="0"/>
              </a:ext>
            </a:extLst>
          </a:blip>
          <a:srcRect t="3495" b="11306"/>
          <a:stretch/>
        </p:blipFill>
        <p:spPr>
          <a:xfrm>
            <a:off x="426721" y="863410"/>
            <a:ext cx="6199394" cy="26926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6">
            <a:extLst>
              <a:ext uri="{FF2B5EF4-FFF2-40B4-BE49-F238E27FC236}">
                <a16:creationId xmlns:a16="http://schemas.microsoft.com/office/drawing/2014/main" id="{97531B70-90A0-4B70-8554-55FBD3B432AF}"/>
              </a:ext>
            </a:extLst>
          </p:cNvPr>
          <p:cNvPicPr>
            <a:picLocks noChangeAspect="1"/>
          </p:cNvPicPr>
          <p:nvPr/>
        </p:nvPicPr>
        <p:blipFill rotWithShape="1">
          <a:blip r:embed="rId4">
            <a:extLst>
              <a:ext uri="{28A0092B-C50C-407E-A947-70E740481C1C}">
                <a14:useLocalDpi xmlns:a14="http://schemas.microsoft.com/office/drawing/2010/main" val="0"/>
              </a:ext>
            </a:extLst>
          </a:blip>
          <a:srcRect t="861" b="7688"/>
          <a:stretch/>
        </p:blipFill>
        <p:spPr>
          <a:xfrm>
            <a:off x="5451567" y="3838086"/>
            <a:ext cx="6359835" cy="26926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347829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1122</Words>
  <Application>Microsoft Office PowerPoint</Application>
  <PresentationFormat>Widescreen</PresentationFormat>
  <Paragraphs>230</Paragraphs>
  <Slides>17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Calibri</vt:lpstr>
      <vt:lpstr>Calibri Light</vt:lpstr>
      <vt:lpstr>Cambria Math</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Acer</dc:creator>
  <cp:lastModifiedBy>HARIES HASHEMEEN ALIAS</cp:lastModifiedBy>
  <cp:revision>27</cp:revision>
  <dcterms:created xsi:type="dcterms:W3CDTF">2019-03-17T13:56:06Z</dcterms:created>
  <dcterms:modified xsi:type="dcterms:W3CDTF">2019-03-19T15:35:23Z</dcterms:modified>
</cp:coreProperties>
</file>