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3716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16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298" y="19"/>
      </p:cViewPr>
      <p:guideLst>
        <p:guide orient="horz" pos="2160"/>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75B873-B148-4BE7-800C-EE5FBA924D7D}" type="datetimeFigureOut">
              <a:rPr lang="en-MY" smtClean="0"/>
              <a:t>13/1/2021</a:t>
            </a:fld>
            <a:endParaRPr lang="en-MY"/>
          </a:p>
        </p:txBody>
      </p:sp>
      <p:sp>
        <p:nvSpPr>
          <p:cNvPr id="4" name="Slide Image Placeholder 3"/>
          <p:cNvSpPr>
            <a:spLocks noGrp="1" noRot="1" noChangeAspect="1"/>
          </p:cNvSpPr>
          <p:nvPr>
            <p:ph type="sldImg" idx="2"/>
          </p:nvPr>
        </p:nvSpPr>
        <p:spPr>
          <a:xfrm>
            <a:off x="342900" y="1143000"/>
            <a:ext cx="61722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720699-9797-4223-B5EA-1333A3CDD5EB}" type="slidenum">
              <a:rPr lang="en-MY" smtClean="0"/>
              <a:t>‹#›</a:t>
            </a:fld>
            <a:endParaRPr lang="en-MY"/>
          </a:p>
        </p:txBody>
      </p:sp>
    </p:spTree>
    <p:extLst>
      <p:ext uri="{BB962C8B-B14F-4D97-AF65-F5344CB8AC3E}">
        <p14:creationId xmlns:p14="http://schemas.microsoft.com/office/powerpoint/2010/main" val="3052138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5"/>
          </p:nvPr>
        </p:nvSpPr>
        <p:spPr/>
        <p:txBody>
          <a:bodyPr/>
          <a:lstStyle/>
          <a:p>
            <a:fld id="{B6720699-9797-4223-B5EA-1333A3CDD5EB}" type="slidenum">
              <a:rPr lang="en-MY" smtClean="0"/>
              <a:t>1</a:t>
            </a:fld>
            <a:endParaRPr lang="en-MY"/>
          </a:p>
        </p:txBody>
      </p:sp>
    </p:spTree>
    <p:extLst>
      <p:ext uri="{BB962C8B-B14F-4D97-AF65-F5344CB8AC3E}">
        <p14:creationId xmlns:p14="http://schemas.microsoft.com/office/powerpoint/2010/main" val="4187768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2130427"/>
            <a:ext cx="11658600" cy="1470025"/>
          </a:xfrm>
        </p:spPr>
        <p:txBody>
          <a:bodyPr/>
          <a:lstStyle/>
          <a:p>
            <a:r>
              <a:rPr lang="en-US"/>
              <a:t>Click to edit Master title style</a:t>
            </a:r>
          </a:p>
        </p:txBody>
      </p:sp>
      <p:sp>
        <p:nvSpPr>
          <p:cNvPr id="3" name="Subtitle 2"/>
          <p:cNvSpPr>
            <a:spLocks noGrp="1"/>
          </p:cNvSpPr>
          <p:nvPr>
            <p:ph type="subTitle" idx="1"/>
          </p:nvPr>
        </p:nvSpPr>
        <p:spPr>
          <a:xfrm>
            <a:off x="2057400" y="3886200"/>
            <a:ext cx="9601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AF0D515-7112-419D-8627-51F157767009}"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F0D515-7112-419D-8627-51F157767009}"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0" y="274639"/>
            <a:ext cx="30861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74639"/>
            <a:ext cx="90297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F0D515-7112-419D-8627-51F157767009}"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F0D515-7112-419D-8627-51F157767009}"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3470" y="4406902"/>
            <a:ext cx="116586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83470" y="2906714"/>
            <a:ext cx="116586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F0D515-7112-419D-8627-51F157767009}"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2"/>
            <a:ext cx="6057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972300" y="1600202"/>
            <a:ext cx="6057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AF0D515-7112-419D-8627-51F157767009}" type="datetimeFigureOut">
              <a:rPr lang="en-US" smtClean="0"/>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535113"/>
            <a:ext cx="606028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174875"/>
            <a:ext cx="606028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967540" y="1535113"/>
            <a:ext cx="606266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967540" y="2174875"/>
            <a:ext cx="606266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F0D515-7112-419D-8627-51F157767009}" type="datetimeFigureOut">
              <a:rPr lang="en-US" smtClean="0"/>
              <a:t>1/13/2021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AF0D515-7112-419D-8627-51F157767009}" type="datetimeFigureOut">
              <a:rPr lang="en-US" smtClean="0"/>
              <a:t>1/13/2021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F0D515-7112-419D-8627-51F157767009}" type="datetimeFigureOut">
              <a:rPr lang="en-US" smtClean="0"/>
              <a:t>1/13/2021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1" y="273050"/>
            <a:ext cx="451247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362577" y="273052"/>
            <a:ext cx="76676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1" y="1435101"/>
            <a:ext cx="45124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F0D515-7112-419D-8627-51F157767009}" type="datetimeFigureOut">
              <a:rPr lang="en-US" smtClean="0"/>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8432" y="4800600"/>
            <a:ext cx="8229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88432" y="612775"/>
            <a:ext cx="8229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688432" y="5367338"/>
            <a:ext cx="8229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F0D515-7112-419D-8627-51F157767009}" type="datetimeFigureOut">
              <a:rPr lang="en-US" smtClean="0"/>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D312CC-9685-4AD0-AAA1-836E6451155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4638"/>
            <a:ext cx="123444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5800" y="1600202"/>
            <a:ext cx="12344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5800" y="6356352"/>
            <a:ext cx="3200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0D515-7112-419D-8627-51F157767009}" type="datetimeFigureOut">
              <a:rPr lang="en-US" smtClean="0"/>
              <a:t>1/13/2021</a:t>
            </a:fld>
            <a:endParaRPr lang="en-US"/>
          </a:p>
        </p:txBody>
      </p:sp>
      <p:sp>
        <p:nvSpPr>
          <p:cNvPr id="5" name="Footer Placeholder 4"/>
          <p:cNvSpPr>
            <a:spLocks noGrp="1"/>
          </p:cNvSpPr>
          <p:nvPr>
            <p:ph type="ftr" sz="quarter" idx="3"/>
          </p:nvPr>
        </p:nvSpPr>
        <p:spPr>
          <a:xfrm>
            <a:off x="4686300" y="6356352"/>
            <a:ext cx="4343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829800" y="6356352"/>
            <a:ext cx="3200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D312CC-9685-4AD0-AAA1-836E6451155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1" name="Flowchart: Card 20"/>
          <p:cNvSpPr/>
          <p:nvPr/>
        </p:nvSpPr>
        <p:spPr>
          <a:xfrm>
            <a:off x="8001000" y="1143000"/>
            <a:ext cx="4343400" cy="1905000"/>
          </a:xfrm>
          <a:prstGeom prst="flowChartPunchedCard">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a:solidFill>
                  <a:schemeClr val="tx1"/>
                </a:solidFill>
              </a:rPr>
              <a:t>We found Google forms to be the best application to use in our survey. The questions asked on Google forms would be asked in a way that cuts a clear figure out of the mental health of an individual, their occupation, if they have any kind of addiction, financial stability and relationship with the family. The survey would be done mainly on the younger population. The information gained from each person would be kept confidential and inaccessible.</a:t>
            </a:r>
            <a:endParaRPr lang="en-US" sz="1200" dirty="0">
              <a:solidFill>
                <a:schemeClr val="tx1"/>
              </a:solidFill>
            </a:endParaRPr>
          </a:p>
        </p:txBody>
      </p:sp>
      <p:sp>
        <p:nvSpPr>
          <p:cNvPr id="4" name="Rounded Rectangle 3"/>
          <p:cNvSpPr/>
          <p:nvPr/>
        </p:nvSpPr>
        <p:spPr>
          <a:xfrm>
            <a:off x="0" y="762000"/>
            <a:ext cx="4038600" cy="2286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i="1" dirty="0">
                <a:solidFill>
                  <a:schemeClr val="bg1"/>
                </a:solidFill>
              </a:rPr>
              <a:t>Suicide is a worldwide phenomena and it occurs everywhere regardless of gender, country , age etc. Among them , the younger population has the highest suicide rate.</a:t>
            </a:r>
            <a:r>
              <a:rPr lang="en-US" sz="1200" b="1" dirty="0">
                <a:solidFill>
                  <a:schemeClr val="bg1"/>
                </a:solidFill>
              </a:rPr>
              <a:t> Among adults across all age groups, the prevalence of suicide attempt in the past year was highest among young adults 18-25 years old .</a:t>
            </a:r>
            <a:r>
              <a:rPr lang="en-US" sz="1200" b="1" i="1" dirty="0">
                <a:solidFill>
                  <a:schemeClr val="bg1"/>
                </a:solidFill>
              </a:rPr>
              <a:t> There are numerous reasons for taking this drastic step ultimately but every problem has a solution. There are several safety precautions that can be taken as an effort to stop triggering suicidal thoughts among the young.</a:t>
            </a:r>
          </a:p>
        </p:txBody>
      </p:sp>
      <p:sp>
        <p:nvSpPr>
          <p:cNvPr id="5" name="Right Arrow 4"/>
          <p:cNvSpPr/>
          <p:nvPr/>
        </p:nvSpPr>
        <p:spPr>
          <a:xfrm>
            <a:off x="1219200" y="381000"/>
            <a:ext cx="2286000" cy="609600"/>
          </a:xfrm>
          <a:prstGeom prs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rPr>
              <a:t>Introduction</a:t>
            </a:r>
          </a:p>
        </p:txBody>
      </p:sp>
      <p:pic>
        <p:nvPicPr>
          <p:cNvPr id="1028" name="Picture 4" descr="C:\Users\TC\AppData\Local\Microsoft\Windows\INetCache\IE\PULRRPLI\1200px-Cartoon_Business_Man_Using_A_Mobile_Tablet.svg[1].png"/>
          <p:cNvPicPr>
            <a:picLocks noChangeAspect="1" noChangeArrowheads="1"/>
          </p:cNvPicPr>
          <p:nvPr/>
        </p:nvPicPr>
        <p:blipFill>
          <a:blip r:embed="rId4" cstate="print"/>
          <a:srcRect/>
          <a:stretch>
            <a:fillRect/>
          </a:stretch>
        </p:blipFill>
        <p:spPr bwMode="auto">
          <a:xfrm>
            <a:off x="3505200" y="685800"/>
            <a:ext cx="1142999" cy="2286000"/>
          </a:xfrm>
          <a:prstGeom prst="rect">
            <a:avLst/>
          </a:prstGeom>
          <a:noFill/>
        </p:spPr>
      </p:pic>
      <p:pic>
        <p:nvPicPr>
          <p:cNvPr id="1029" name="Picture 5" descr="C:\Users\TC\AppData\Local\Microsoft\Windows\INetCache\IE\PULRRPLI\1200px-USUM_Totem_Sticker_art[1].png"/>
          <p:cNvPicPr>
            <a:picLocks noChangeAspect="1" noChangeArrowheads="1"/>
          </p:cNvPicPr>
          <p:nvPr/>
        </p:nvPicPr>
        <p:blipFill>
          <a:blip r:embed="rId5" cstate="print"/>
          <a:srcRect/>
          <a:stretch>
            <a:fillRect/>
          </a:stretch>
        </p:blipFill>
        <p:spPr bwMode="auto">
          <a:xfrm>
            <a:off x="0" y="457200"/>
            <a:ext cx="152400" cy="512059"/>
          </a:xfrm>
          <a:prstGeom prst="rect">
            <a:avLst/>
          </a:prstGeom>
          <a:noFill/>
        </p:spPr>
      </p:pic>
      <p:sp>
        <p:nvSpPr>
          <p:cNvPr id="12" name="Snip and Round Single Corner Rectangle 11"/>
          <p:cNvSpPr/>
          <p:nvPr/>
        </p:nvSpPr>
        <p:spPr>
          <a:xfrm>
            <a:off x="4419600" y="990600"/>
            <a:ext cx="3505200" cy="1981200"/>
          </a:xfrm>
          <a:prstGeom prst="snip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spcAft>
                <a:spcPts val="1600"/>
              </a:spcAft>
            </a:pPr>
            <a:r>
              <a:rPr lang="en-US" sz="1400" b="1" i="1" dirty="0">
                <a:solidFill>
                  <a:schemeClr val="tx1"/>
                </a:solidFill>
              </a:rPr>
              <a:t>Some of the factors contributing to the rising suicide tendencies are: Major depressive disorders, Breakdown of family structure, Mixing with the wrong crowd, Drug abuse, economic instability growth and unemployment</a:t>
            </a:r>
            <a:r>
              <a:rPr lang="en-US" sz="1200" b="1" i="1" dirty="0">
                <a:solidFill>
                  <a:schemeClr val="tx1"/>
                </a:solidFill>
              </a:rPr>
              <a:t>. </a:t>
            </a:r>
          </a:p>
        </p:txBody>
      </p:sp>
      <p:sp>
        <p:nvSpPr>
          <p:cNvPr id="13" name="Pentagon 12"/>
          <p:cNvSpPr/>
          <p:nvPr/>
        </p:nvSpPr>
        <p:spPr>
          <a:xfrm>
            <a:off x="4876800" y="762000"/>
            <a:ext cx="2286000" cy="2286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Issues</a:t>
            </a:r>
          </a:p>
        </p:txBody>
      </p:sp>
      <p:pic>
        <p:nvPicPr>
          <p:cNvPr id="1030" name="Picture 6" descr="C:\Users\TC\AppData\Local\Microsoft\Windows\INetCache\IE\HB005NAC\971px-Blue_Sticker.svg[1].png"/>
          <p:cNvPicPr>
            <a:picLocks noChangeAspect="1" noChangeArrowheads="1"/>
          </p:cNvPicPr>
          <p:nvPr/>
        </p:nvPicPr>
        <p:blipFill>
          <a:blip r:embed="rId6" cstate="print"/>
          <a:srcRect/>
          <a:stretch>
            <a:fillRect/>
          </a:stretch>
        </p:blipFill>
        <p:spPr bwMode="auto">
          <a:xfrm>
            <a:off x="4419600" y="381000"/>
            <a:ext cx="584523" cy="762000"/>
          </a:xfrm>
          <a:prstGeom prst="rect">
            <a:avLst/>
          </a:prstGeom>
          <a:noFill/>
        </p:spPr>
      </p:pic>
      <p:sp>
        <p:nvSpPr>
          <p:cNvPr id="14" name="Rectangle 13"/>
          <p:cNvSpPr/>
          <p:nvPr/>
        </p:nvSpPr>
        <p:spPr>
          <a:xfrm>
            <a:off x="11430000" y="0"/>
            <a:ext cx="2286000" cy="11430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000" b="1" i="1" u="sng" dirty="0"/>
              <a:t>Group 3:</a:t>
            </a:r>
            <a:endParaRPr lang="en-GB" sz="1000" b="1" i="1" dirty="0"/>
          </a:p>
          <a:p>
            <a:pPr lvl="0"/>
            <a:r>
              <a:rPr lang="en-GB" sz="1000" b="1" i="1" dirty="0" err="1"/>
              <a:t>Tanshiba</a:t>
            </a:r>
            <a:r>
              <a:rPr lang="en-GB" sz="1000" b="1" i="1" dirty="0"/>
              <a:t> </a:t>
            </a:r>
            <a:r>
              <a:rPr lang="en-GB" sz="1000" b="1" i="1" dirty="0" err="1"/>
              <a:t>Naorin</a:t>
            </a:r>
            <a:r>
              <a:rPr lang="en-GB" sz="1000" b="1" i="1" dirty="0"/>
              <a:t> </a:t>
            </a:r>
            <a:r>
              <a:rPr lang="en-GB" sz="1000" b="1" i="1" dirty="0" err="1"/>
              <a:t>Prapti</a:t>
            </a:r>
            <a:r>
              <a:rPr lang="en-GB" sz="1000" b="1" i="1" dirty="0"/>
              <a:t> (A20EC4051)</a:t>
            </a:r>
          </a:p>
          <a:p>
            <a:pPr lvl="0"/>
            <a:r>
              <a:rPr lang="en-GB" sz="1000" b="1" i="1" dirty="0" err="1"/>
              <a:t>Rahim</a:t>
            </a:r>
            <a:r>
              <a:rPr lang="en-GB" sz="1000" b="1" i="1" dirty="0"/>
              <a:t> </a:t>
            </a:r>
            <a:r>
              <a:rPr lang="en-GB" sz="1000" b="1" i="1" dirty="0" err="1"/>
              <a:t>Rehnuma</a:t>
            </a:r>
            <a:r>
              <a:rPr lang="en-GB" sz="1000" b="1" i="1" dirty="0"/>
              <a:t> </a:t>
            </a:r>
            <a:r>
              <a:rPr lang="en-GB" sz="1000" b="1" i="1" dirty="0" err="1"/>
              <a:t>Tahsin</a:t>
            </a:r>
            <a:r>
              <a:rPr lang="en-GB" sz="1000" b="1" i="1" dirty="0"/>
              <a:t> (A20EC5001)</a:t>
            </a:r>
          </a:p>
          <a:p>
            <a:pPr lvl="0"/>
            <a:r>
              <a:rPr lang="en-GB" sz="1000" b="1" i="1" dirty="0" err="1"/>
              <a:t>Toya</a:t>
            </a:r>
            <a:r>
              <a:rPr lang="en-GB" sz="1000" b="1" i="1" dirty="0"/>
              <a:t> </a:t>
            </a:r>
            <a:r>
              <a:rPr lang="en-GB" sz="1000" b="1" i="1" dirty="0" err="1"/>
              <a:t>Lazmin</a:t>
            </a:r>
            <a:r>
              <a:rPr lang="en-GB" sz="1000" b="1" i="1" dirty="0"/>
              <a:t> Khan (A20EC0284)</a:t>
            </a:r>
          </a:p>
          <a:p>
            <a:pPr lvl="0"/>
            <a:r>
              <a:rPr lang="en-GB" sz="1000" b="1" i="1" dirty="0" err="1"/>
              <a:t>Ibtesham</a:t>
            </a:r>
            <a:r>
              <a:rPr lang="en-GB" sz="1000" b="1" i="1" dirty="0"/>
              <a:t> Ahmed </a:t>
            </a:r>
            <a:r>
              <a:rPr lang="en-GB" sz="1000" b="1" i="1" dirty="0" err="1"/>
              <a:t>Promit</a:t>
            </a:r>
            <a:r>
              <a:rPr lang="en-GB" sz="1000" b="1" i="1" dirty="0"/>
              <a:t> (A20EC4027)</a:t>
            </a:r>
          </a:p>
          <a:p>
            <a:pPr lvl="0"/>
            <a:r>
              <a:rPr lang="en-GB" sz="1000" b="1" i="1" dirty="0"/>
              <a:t>Zhu </a:t>
            </a:r>
            <a:r>
              <a:rPr lang="en-GB" sz="1000" b="1" i="1" dirty="0" err="1"/>
              <a:t>YiChen</a:t>
            </a:r>
            <a:r>
              <a:rPr lang="en-GB" sz="1000" b="1" i="1" dirty="0"/>
              <a:t> (A20EC0285)</a:t>
            </a:r>
          </a:p>
          <a:p>
            <a:pPr lvl="0"/>
            <a:r>
              <a:rPr lang="en-GB" sz="1000" b="1" i="1" dirty="0" err="1"/>
              <a:t>Fariduzzaman</a:t>
            </a:r>
            <a:r>
              <a:rPr lang="en-GB" sz="1000" b="1" i="1" dirty="0"/>
              <a:t> (A20EC4016)</a:t>
            </a:r>
          </a:p>
        </p:txBody>
      </p:sp>
      <p:pic>
        <p:nvPicPr>
          <p:cNvPr id="1031" name="Picture 7" descr="C:\Users\TC\AppData\Local\Microsoft\Windows\INetCache\IE\PULRRPLI\1024px-Afj_sticker[1].png"/>
          <p:cNvPicPr>
            <a:picLocks noChangeAspect="1" noChangeArrowheads="1"/>
          </p:cNvPicPr>
          <p:nvPr/>
        </p:nvPicPr>
        <p:blipFill>
          <a:blip r:embed="rId7" cstate="print"/>
          <a:srcRect/>
          <a:stretch>
            <a:fillRect/>
          </a:stretch>
        </p:blipFill>
        <p:spPr bwMode="auto">
          <a:xfrm>
            <a:off x="7467600" y="2362200"/>
            <a:ext cx="732919" cy="1066800"/>
          </a:xfrm>
          <a:prstGeom prst="rect">
            <a:avLst/>
          </a:prstGeom>
          <a:noFill/>
        </p:spPr>
      </p:pic>
      <p:sp>
        <p:nvSpPr>
          <p:cNvPr id="19" name="Rectangle 18"/>
          <p:cNvSpPr/>
          <p:nvPr/>
        </p:nvSpPr>
        <p:spPr>
          <a:xfrm>
            <a:off x="1805473" y="-86796"/>
            <a:ext cx="9372600" cy="584775"/>
          </a:xfrm>
          <a:prstGeom prst="rect">
            <a:avLst/>
          </a:prstGeom>
        </p:spPr>
        <p:txBody>
          <a:bodyPr wrap="square">
            <a:spAutoFit/>
          </a:bodyPr>
          <a:lstStyle/>
          <a:p>
            <a:pPr lvl="0" algn="ctr"/>
            <a:r>
              <a:rPr lang="en-GB" sz="3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RISE IN SUICIDE RATE AMONG YOUNGER POPULATION</a:t>
            </a:r>
            <a:endParaRPr lang="en-US" sz="3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20" name="Smiley Face 19"/>
          <p:cNvSpPr/>
          <p:nvPr/>
        </p:nvSpPr>
        <p:spPr>
          <a:xfrm>
            <a:off x="8305800" y="838200"/>
            <a:ext cx="2209800" cy="533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rPr>
              <a:t>METHODOLOGY</a:t>
            </a:r>
            <a:endParaRPr lang="en-US" sz="1600" dirty="0"/>
          </a:p>
        </p:txBody>
      </p:sp>
      <p:pic>
        <p:nvPicPr>
          <p:cNvPr id="1032" name="Picture 8" descr="C:\Users\TC\AppData\Local\Microsoft\Windows\INetCache\IE\DGE7LT2W\sticker-1457867_960_720[1].png"/>
          <p:cNvPicPr>
            <a:picLocks noChangeAspect="1" noChangeArrowheads="1"/>
          </p:cNvPicPr>
          <p:nvPr/>
        </p:nvPicPr>
        <p:blipFill>
          <a:blip r:embed="rId8" cstate="print"/>
          <a:srcRect/>
          <a:stretch>
            <a:fillRect/>
          </a:stretch>
        </p:blipFill>
        <p:spPr bwMode="auto">
          <a:xfrm>
            <a:off x="7772400" y="914400"/>
            <a:ext cx="866775" cy="685800"/>
          </a:xfrm>
          <a:prstGeom prst="rect">
            <a:avLst/>
          </a:prstGeom>
          <a:noFill/>
        </p:spPr>
      </p:pic>
      <p:sp>
        <p:nvSpPr>
          <p:cNvPr id="23" name="Snip and Round Single Corner Rectangle 22"/>
          <p:cNvSpPr/>
          <p:nvPr/>
        </p:nvSpPr>
        <p:spPr>
          <a:xfrm>
            <a:off x="4316427" y="3919000"/>
            <a:ext cx="2667000" cy="2939000"/>
          </a:xfrm>
          <a:prstGeom prst="snip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24" name="Round Single Corner Rectangle 23"/>
          <p:cNvSpPr/>
          <p:nvPr/>
        </p:nvSpPr>
        <p:spPr>
          <a:xfrm>
            <a:off x="7032654" y="3420985"/>
            <a:ext cx="3505200" cy="3429000"/>
          </a:xfrm>
          <a:prstGeom prst="round1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ound Diagonal Corner Rectangle 24"/>
          <p:cNvSpPr/>
          <p:nvPr/>
        </p:nvSpPr>
        <p:spPr>
          <a:xfrm>
            <a:off x="10668000" y="3124200"/>
            <a:ext cx="3048000" cy="1752600"/>
          </a:xfrm>
          <a:prstGeom prst="round2Diag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ight Arrow 27"/>
          <p:cNvSpPr/>
          <p:nvPr/>
        </p:nvSpPr>
        <p:spPr>
          <a:xfrm>
            <a:off x="4735527" y="3568182"/>
            <a:ext cx="1828800" cy="4572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Comparison</a:t>
            </a:r>
          </a:p>
        </p:txBody>
      </p:sp>
      <p:sp>
        <p:nvSpPr>
          <p:cNvPr id="29" name="Flowchart: Document 28"/>
          <p:cNvSpPr/>
          <p:nvPr/>
        </p:nvSpPr>
        <p:spPr>
          <a:xfrm>
            <a:off x="8117918" y="3116185"/>
            <a:ext cx="1828800" cy="381000"/>
          </a:xfrm>
          <a:prstGeom prst="flowChartDocumen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Implication</a:t>
            </a:r>
          </a:p>
        </p:txBody>
      </p:sp>
      <p:sp>
        <p:nvSpPr>
          <p:cNvPr id="30" name="Flowchart: Process 29"/>
          <p:cNvSpPr/>
          <p:nvPr/>
        </p:nvSpPr>
        <p:spPr>
          <a:xfrm>
            <a:off x="11248519" y="2925685"/>
            <a:ext cx="1905000" cy="381000"/>
          </a:xfrm>
          <a:prstGeom prst="flowChartProcess">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Challenge</a:t>
            </a:r>
          </a:p>
        </p:txBody>
      </p:sp>
      <p:sp>
        <p:nvSpPr>
          <p:cNvPr id="31" name="Round Single Corner Rectangle 30"/>
          <p:cNvSpPr/>
          <p:nvPr/>
        </p:nvSpPr>
        <p:spPr>
          <a:xfrm>
            <a:off x="11163300" y="4962719"/>
            <a:ext cx="1600200" cy="228600"/>
          </a:xfrm>
          <a:prstGeom prst="round1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effectLst>
                  <a:outerShdw blurRad="38100" dist="38100" dir="2700000" algn="tl">
                    <a:srgbClr val="000000">
                      <a:alpha val="43137"/>
                    </a:srgbClr>
                  </a:outerShdw>
                </a:effectLst>
              </a:rPr>
              <a:t>Conclusion</a:t>
            </a:r>
          </a:p>
        </p:txBody>
      </p:sp>
      <p:sp>
        <p:nvSpPr>
          <p:cNvPr id="32" name="Rectangle 31"/>
          <p:cNvSpPr/>
          <p:nvPr/>
        </p:nvSpPr>
        <p:spPr>
          <a:xfrm>
            <a:off x="4441854" y="3977580"/>
            <a:ext cx="2590800" cy="2893100"/>
          </a:xfrm>
          <a:prstGeom prst="rect">
            <a:avLst/>
          </a:prstGeom>
        </p:spPr>
        <p:txBody>
          <a:bodyPr wrap="square">
            <a:spAutoFit/>
          </a:bodyPr>
          <a:lstStyle/>
          <a:p>
            <a:r>
              <a:rPr lang="en-US" sz="1400" b="1" i="1" dirty="0"/>
              <a:t>Some people resort to suicide very easily rather than living their respective lives and it is against Islamic morals and ethics. Many people think of attempting suicide when they feel like they don’t know how to keep going and their life has no worth which is against the religious morals and ethics. Everyone’s life is important and everyone has a purpose in life whether they know it yet or not.</a:t>
            </a:r>
            <a:endParaRPr lang="en-US" sz="1200" dirty="0"/>
          </a:p>
        </p:txBody>
      </p:sp>
      <p:sp>
        <p:nvSpPr>
          <p:cNvPr id="33" name="Rectangle 32"/>
          <p:cNvSpPr/>
          <p:nvPr/>
        </p:nvSpPr>
        <p:spPr>
          <a:xfrm>
            <a:off x="6890800" y="3433665"/>
            <a:ext cx="3581400" cy="3416320"/>
          </a:xfrm>
          <a:prstGeom prst="rect">
            <a:avLst/>
          </a:prstGeom>
        </p:spPr>
        <p:txBody>
          <a:bodyPr wrap="square">
            <a:spAutoFit/>
          </a:bodyPr>
          <a:lstStyle/>
          <a:p>
            <a:pPr marL="457200" lvl="0" indent="-311150">
              <a:spcBef>
                <a:spcPts val="1600"/>
              </a:spcBef>
              <a:buSzPts val="1300"/>
              <a:buChar char="●"/>
            </a:pPr>
            <a:r>
              <a:rPr lang="en-US" sz="1200" b="1" i="1" dirty="0"/>
              <a:t>One of the best way of keeping suicide at bay is by making individuals speak about their mental state to their loved ones and helping them seek professional help if needed.</a:t>
            </a:r>
          </a:p>
          <a:p>
            <a:pPr marL="457200" lvl="0" indent="-311150">
              <a:buSzPts val="1300"/>
              <a:buChar char="●"/>
            </a:pPr>
            <a:r>
              <a:rPr lang="en-US" sz="1200" b="1" i="1" dirty="0"/>
              <a:t>Forming strong bonds with family members and friends.</a:t>
            </a:r>
          </a:p>
          <a:p>
            <a:pPr marL="457200" lvl="0" indent="-311150">
              <a:buSzPts val="1300"/>
              <a:buChar char="●"/>
            </a:pPr>
            <a:r>
              <a:rPr lang="en-US" sz="1200" b="1" i="1" dirty="0"/>
              <a:t>It can be prevented by being one’s own judge and avoid mingling with the wrong company.</a:t>
            </a:r>
          </a:p>
          <a:p>
            <a:pPr marL="457200" lvl="0" indent="-311150">
              <a:buSzPts val="1300"/>
              <a:buChar char="●"/>
            </a:pPr>
            <a:r>
              <a:rPr lang="en-US" sz="1200" b="1" i="1" dirty="0"/>
              <a:t>Avoiding the use of narcotic drugs and going to rehabs.</a:t>
            </a:r>
          </a:p>
          <a:p>
            <a:pPr marL="457200" lvl="0" indent="-311150">
              <a:buSzPts val="1300"/>
              <a:buChar char="●"/>
            </a:pPr>
            <a:r>
              <a:rPr lang="en-US" sz="1200" b="1" i="1" dirty="0"/>
              <a:t>Increasing employment and wages globally so young population do not have to lose their lives.</a:t>
            </a:r>
          </a:p>
          <a:p>
            <a:pPr marL="457200" lvl="0" indent="-311150">
              <a:buSzPts val="1300"/>
              <a:buChar char="●"/>
            </a:pPr>
            <a:r>
              <a:rPr lang="en-US" sz="1200" b="1" i="1" dirty="0"/>
              <a:t>Suicide can also be avoided by getting to recognize the warning signs indicated by the person who is suicidal.</a:t>
            </a:r>
          </a:p>
          <a:p>
            <a:pPr marL="457200" lvl="0" indent="-311150">
              <a:buSzPts val="1300"/>
              <a:buChar char="●"/>
            </a:pPr>
            <a:r>
              <a:rPr lang="en-US" sz="1200" b="1" i="1" dirty="0"/>
              <a:t>Restriction of access to means of committing suicide could help to decrease suicide rates.</a:t>
            </a:r>
          </a:p>
        </p:txBody>
      </p:sp>
      <p:sp>
        <p:nvSpPr>
          <p:cNvPr id="34" name="Rectangle 33"/>
          <p:cNvSpPr/>
          <p:nvPr/>
        </p:nvSpPr>
        <p:spPr>
          <a:xfrm>
            <a:off x="10668000" y="3286319"/>
            <a:ext cx="3048000" cy="1569660"/>
          </a:xfrm>
          <a:prstGeom prst="rect">
            <a:avLst/>
          </a:prstGeom>
        </p:spPr>
        <p:txBody>
          <a:bodyPr wrap="square">
            <a:spAutoFit/>
          </a:bodyPr>
          <a:lstStyle/>
          <a:p>
            <a:r>
              <a:rPr lang="en-US" sz="1200" b="1" i="1" dirty="0"/>
              <a:t>1.Many people hide their feelings.</a:t>
            </a:r>
          </a:p>
          <a:p>
            <a:r>
              <a:rPr lang="en-US" sz="1200" b="1" i="1" dirty="0"/>
              <a:t>2.Strong bonds cannot be formed between abusive family members.</a:t>
            </a:r>
          </a:p>
          <a:p>
            <a:r>
              <a:rPr lang="en-US" sz="1200" b="1" i="1" dirty="0"/>
              <a:t>3.People misjudge the people they mingle with</a:t>
            </a:r>
          </a:p>
          <a:p>
            <a:r>
              <a:rPr lang="en-US" sz="1200" b="1" i="1" dirty="0"/>
              <a:t>4.Some people get so addicted to drugs that they feel they are better off ending their life than living without drugs for lifetime</a:t>
            </a:r>
          </a:p>
        </p:txBody>
      </p:sp>
      <p:sp>
        <p:nvSpPr>
          <p:cNvPr id="35" name="Round Diagonal Corner Rectangle 34"/>
          <p:cNvSpPr/>
          <p:nvPr/>
        </p:nvSpPr>
        <p:spPr>
          <a:xfrm>
            <a:off x="10591800" y="5191319"/>
            <a:ext cx="3124200" cy="1666681"/>
          </a:xfrm>
          <a:prstGeom prst="round2DiagRect">
            <a:avLst/>
          </a:prstGeom>
          <a:blipFill>
            <a:blip r:embed="rId9"/>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i="1" dirty="0">
                <a:solidFill>
                  <a:schemeClr val="tx1"/>
                </a:solidFill>
              </a:rPr>
              <a:t>Everyone, especially the younger population should be aware on how valuable their life is and not give up on life and resort to suicide no matter what happens. If they have enough morality and understand that suicide should not be an option to consider committing then the growth of rate of suicide can come to an end effortlessly.</a:t>
            </a:r>
          </a:p>
        </p:txBody>
      </p:sp>
      <p:sp>
        <p:nvSpPr>
          <p:cNvPr id="37" name="Pentagon 36"/>
          <p:cNvSpPr/>
          <p:nvPr/>
        </p:nvSpPr>
        <p:spPr>
          <a:xfrm>
            <a:off x="0" y="4038600"/>
            <a:ext cx="4311708" cy="1295400"/>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From the survey we have conducted for not only our classmates but for our families and old friends as well, we  found out that some of them do not have a good relationship and proper communication with their family and some of them who r 18-24 years old have financial problems resulting in having tough times.</a:t>
            </a:r>
            <a:endParaRPr lang="en-US" dirty="0"/>
          </a:p>
        </p:txBody>
      </p:sp>
      <p:sp>
        <p:nvSpPr>
          <p:cNvPr id="38" name="Pentagon 37"/>
          <p:cNvSpPr/>
          <p:nvPr/>
        </p:nvSpPr>
        <p:spPr>
          <a:xfrm>
            <a:off x="0" y="5334000"/>
            <a:ext cx="4311708" cy="1524000"/>
          </a:xfrm>
          <a:prstGeom prst="homePlat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4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MY" sz="13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Only two of them were suicidal in the past, some </a:t>
            </a:r>
            <a:r>
              <a:rPr lang="en-MY" sz="1300" b="1" i="1" dirty="0">
                <a:solidFill>
                  <a:schemeClr val="tx1"/>
                </a:solidFill>
                <a:latin typeface="Calibri" panose="020F0502020204030204" pitchFamily="34" charset="0"/>
                <a:ea typeface="Calibri" panose="020F0502020204030204" pitchFamily="34" charset="0"/>
                <a:cs typeface="Times New Roman" panose="02020603050405020304" pitchFamily="18" charset="0"/>
              </a:rPr>
              <a:t>of them</a:t>
            </a:r>
            <a:r>
              <a:rPr lang="en-MY" sz="13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shared that they had went through rough times in life and were depressed and  they didn’t know the purpose of life and felt lost but it was because of their morals and understandings that they have never attempted or committed suicide. </a:t>
            </a:r>
            <a:r>
              <a:rPr lang="en-US" sz="13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Furthermore</a:t>
            </a:r>
            <a:r>
              <a:rPr lang="en-US" sz="1300" b="1"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en-US" sz="13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we’ve learnt that suicide is definitely not a forced choice.</a:t>
            </a:r>
            <a:endParaRPr lang="en-MY" sz="13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dirty="0"/>
          </a:p>
        </p:txBody>
      </p:sp>
      <p:pic>
        <p:nvPicPr>
          <p:cNvPr id="1035" name="Picture 11" descr="C:\Users\TC\AppData\Local\Microsoft\Windows\INetCache\IE\HB005NAC\941px-Dragon_clip_art.svg[1].png"/>
          <p:cNvPicPr>
            <a:picLocks noChangeAspect="1" noChangeArrowheads="1"/>
          </p:cNvPicPr>
          <p:nvPr/>
        </p:nvPicPr>
        <p:blipFill>
          <a:blip r:embed="rId10" cstate="print"/>
          <a:srcRect/>
          <a:stretch>
            <a:fillRect/>
          </a:stretch>
        </p:blipFill>
        <p:spPr bwMode="auto">
          <a:xfrm>
            <a:off x="0" y="3048000"/>
            <a:ext cx="1249144" cy="990600"/>
          </a:xfrm>
          <a:prstGeom prst="rect">
            <a:avLst/>
          </a:prstGeom>
          <a:noFill/>
        </p:spPr>
      </p:pic>
      <p:pic>
        <p:nvPicPr>
          <p:cNvPr id="1036" name="Picture 12" descr="C:\Users\TC\AppData\Local\Microsoft\Windows\INetCache\IE\DGE7LT2W\clip_art_1[1].png"/>
          <p:cNvPicPr>
            <a:picLocks noChangeAspect="1" noChangeArrowheads="1"/>
          </p:cNvPicPr>
          <p:nvPr/>
        </p:nvPicPr>
        <p:blipFill>
          <a:blip r:embed="rId11" cstate="print"/>
          <a:srcRect/>
          <a:stretch>
            <a:fillRect/>
          </a:stretch>
        </p:blipFill>
        <p:spPr bwMode="auto">
          <a:xfrm>
            <a:off x="12192000" y="1295400"/>
            <a:ext cx="609600" cy="1676400"/>
          </a:xfrm>
          <a:prstGeom prst="rect">
            <a:avLst/>
          </a:prstGeom>
          <a:noFill/>
        </p:spPr>
      </p:pic>
      <p:pic>
        <p:nvPicPr>
          <p:cNvPr id="1037" name="Picture 13" descr="C:\Users\TC\AppData\Local\Microsoft\Windows\INetCache\IE\7PFNDE46\13544724015792[1].png"/>
          <p:cNvPicPr>
            <a:picLocks noChangeAspect="1" noChangeArrowheads="1"/>
          </p:cNvPicPr>
          <p:nvPr/>
        </p:nvPicPr>
        <p:blipFill>
          <a:blip r:embed="rId12" cstate="print"/>
          <a:srcRect/>
          <a:stretch>
            <a:fillRect/>
          </a:stretch>
        </p:blipFill>
        <p:spPr bwMode="auto">
          <a:xfrm>
            <a:off x="6664322" y="3106125"/>
            <a:ext cx="947200" cy="642400"/>
          </a:xfrm>
          <a:prstGeom prst="rect">
            <a:avLst/>
          </a:prstGeom>
          <a:noFill/>
        </p:spPr>
      </p:pic>
      <p:pic>
        <p:nvPicPr>
          <p:cNvPr id="1038" name="Picture 14" descr="C:\Users\TC\AppData\Local\Microsoft\Windows\INetCache\IE\DGE7LT2W\13928750419380[1].png"/>
          <p:cNvPicPr>
            <a:picLocks noChangeAspect="1" noChangeArrowheads="1"/>
          </p:cNvPicPr>
          <p:nvPr/>
        </p:nvPicPr>
        <p:blipFill>
          <a:blip r:embed="rId13" cstate="print"/>
          <a:srcRect/>
          <a:stretch>
            <a:fillRect/>
          </a:stretch>
        </p:blipFill>
        <p:spPr bwMode="auto">
          <a:xfrm>
            <a:off x="0" y="0"/>
            <a:ext cx="762000" cy="838200"/>
          </a:xfrm>
          <a:prstGeom prst="rect">
            <a:avLst/>
          </a:prstGeom>
          <a:noFill/>
        </p:spPr>
      </p:pic>
      <p:pic>
        <p:nvPicPr>
          <p:cNvPr id="1039" name="Picture 15" descr="C:\Users\TC\AppData\Local\Microsoft\Windows\INetCache\IE\HB005NAC\768px-Sunflower_clip_art.svg[1].png"/>
          <p:cNvPicPr>
            <a:picLocks noChangeAspect="1" noChangeArrowheads="1"/>
          </p:cNvPicPr>
          <p:nvPr/>
        </p:nvPicPr>
        <p:blipFill>
          <a:blip r:embed="rId14" cstate="print"/>
          <a:srcRect/>
          <a:stretch>
            <a:fillRect/>
          </a:stretch>
        </p:blipFill>
        <p:spPr bwMode="auto">
          <a:xfrm>
            <a:off x="12622949" y="4753318"/>
            <a:ext cx="490000" cy="526702"/>
          </a:xfrm>
          <a:prstGeom prst="rect">
            <a:avLst/>
          </a:prstGeom>
          <a:noFill/>
        </p:spPr>
      </p:pic>
      <p:pic>
        <p:nvPicPr>
          <p:cNvPr id="1040" name="Picture 16" descr="C:\Users\TC\AppData\Local\Microsoft\Windows\INetCache\IE\PULRRPLI\MarbelSwallowTail[1].png"/>
          <p:cNvPicPr>
            <a:picLocks noChangeAspect="1" noChangeArrowheads="1"/>
          </p:cNvPicPr>
          <p:nvPr/>
        </p:nvPicPr>
        <p:blipFill>
          <a:blip r:embed="rId15" cstate="print"/>
          <a:srcRect/>
          <a:stretch>
            <a:fillRect/>
          </a:stretch>
        </p:blipFill>
        <p:spPr bwMode="auto">
          <a:xfrm rot="1731044">
            <a:off x="3190745" y="3300604"/>
            <a:ext cx="1498129" cy="1051400"/>
          </a:xfrm>
          <a:prstGeom prst="rect">
            <a:avLst/>
          </a:prstGeom>
          <a:noFill/>
        </p:spPr>
      </p:pic>
      <p:sp>
        <p:nvSpPr>
          <p:cNvPr id="46" name="Rounded Rectangle 45"/>
          <p:cNvSpPr/>
          <p:nvPr/>
        </p:nvSpPr>
        <p:spPr>
          <a:xfrm>
            <a:off x="1371600" y="3810000"/>
            <a:ext cx="14478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ln w="18415" cmpd="sng">
                  <a:solidFill>
                    <a:srgbClr val="FFFFFF"/>
                  </a:solidFill>
                  <a:prstDash val="solid"/>
                </a:ln>
                <a:solidFill>
                  <a:srgbClr val="FFFFFF"/>
                </a:solidFill>
                <a:effectLst>
                  <a:outerShdw blurRad="63500" dir="3600000" algn="tl" rotWithShape="0">
                    <a:srgbClr val="000000">
                      <a:alpha val="70000"/>
                    </a:srgbClr>
                  </a:outerShdw>
                </a:effectLst>
              </a:rPr>
              <a:t>Findings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573</TotalTime>
  <Words>699</Words>
  <Application>Microsoft Office PowerPoint</Application>
  <PresentationFormat>Custom</PresentationFormat>
  <Paragraphs>36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Rehnuma Tahsin</cp:lastModifiedBy>
  <cp:revision>27</cp:revision>
  <dcterms:created xsi:type="dcterms:W3CDTF">2020-12-24T21:20:14Z</dcterms:created>
  <dcterms:modified xsi:type="dcterms:W3CDTF">2021-01-13T15:21:08Z</dcterms:modified>
</cp:coreProperties>
</file>