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sldIdLst>
    <p:sldId id="257" r:id="rId5"/>
    <p:sldId id="261" r:id="rId6"/>
    <p:sldId id="262" r:id="rId7"/>
    <p:sldId id="263" r:id="rId8"/>
    <p:sldId id="267" r:id="rId9"/>
    <p:sldId id="268" r:id="rId10"/>
    <p:sldId id="264" r:id="rId11"/>
    <p:sldId id="277" r:id="rId12"/>
    <p:sldId id="276" r:id="rId13"/>
    <p:sldId id="266" r:id="rId14"/>
    <p:sldId id="278" r:id="rId15"/>
    <p:sldId id="279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19" autoAdjust="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g mee Moi" userId="018e96b6ca3a1f01" providerId="LiveId" clId="{24E5C4DC-2D24-4A80-8FA1-03D0EB622A88}"/>
    <pc:docChg chg="modSld">
      <pc:chgData name="Hong mee Moi" userId="018e96b6ca3a1f01" providerId="LiveId" clId="{24E5C4DC-2D24-4A80-8FA1-03D0EB622A88}" dt="2020-11-16T14:56:40.526" v="7"/>
      <pc:docMkLst>
        <pc:docMk/>
      </pc:docMkLst>
      <pc:sldChg chg="modAnim">
        <pc:chgData name="Hong mee Moi" userId="018e96b6ca3a1f01" providerId="LiveId" clId="{24E5C4DC-2D24-4A80-8FA1-03D0EB622A88}" dt="2020-11-16T14:56:11.945" v="0"/>
        <pc:sldMkLst>
          <pc:docMk/>
          <pc:sldMk cId="2584280759" sldId="257"/>
        </pc:sldMkLst>
      </pc:sldChg>
      <pc:sldChg chg="modSp mod modAnim">
        <pc:chgData name="Hong mee Moi" userId="018e96b6ca3a1f01" providerId="LiveId" clId="{24E5C4DC-2D24-4A80-8FA1-03D0EB622A88}" dt="2020-11-16T14:56:18.518" v="2" actId="1036"/>
        <pc:sldMkLst>
          <pc:docMk/>
          <pc:sldMk cId="183243182" sldId="261"/>
        </pc:sldMkLst>
        <pc:picChg chg="mod">
          <ac:chgData name="Hong mee Moi" userId="018e96b6ca3a1f01" providerId="LiveId" clId="{24E5C4DC-2D24-4A80-8FA1-03D0EB622A88}" dt="2020-11-16T14:56:18.518" v="2" actId="1036"/>
          <ac:picMkLst>
            <pc:docMk/>
            <pc:sldMk cId="183243182" sldId="261"/>
            <ac:picMk id="4" creationId="{00000000-0000-0000-0000-000000000000}"/>
          </ac:picMkLst>
        </pc:picChg>
      </pc:sldChg>
      <pc:sldChg chg="modAnim">
        <pc:chgData name="Hong mee Moi" userId="018e96b6ca3a1f01" providerId="LiveId" clId="{24E5C4DC-2D24-4A80-8FA1-03D0EB622A88}" dt="2020-11-16T14:56:24.331" v="3"/>
        <pc:sldMkLst>
          <pc:docMk/>
          <pc:sldMk cId="1249118456" sldId="262"/>
        </pc:sldMkLst>
      </pc:sldChg>
      <pc:sldChg chg="modSp mod modAnim">
        <pc:chgData name="Hong mee Moi" userId="018e96b6ca3a1f01" providerId="LiveId" clId="{24E5C4DC-2D24-4A80-8FA1-03D0EB622A88}" dt="2020-11-16T14:56:29.495" v="5"/>
        <pc:sldMkLst>
          <pc:docMk/>
          <pc:sldMk cId="310988478" sldId="263"/>
        </pc:sldMkLst>
        <pc:picChg chg="mod">
          <ac:chgData name="Hong mee Moi" userId="018e96b6ca3a1f01" providerId="LiveId" clId="{24E5C4DC-2D24-4A80-8FA1-03D0EB622A88}" dt="2020-11-16T14:56:27.469" v="4" actId="1076"/>
          <ac:picMkLst>
            <pc:docMk/>
            <pc:sldMk cId="310988478" sldId="263"/>
            <ac:picMk id="4" creationId="{00000000-0000-0000-0000-000000000000}"/>
          </ac:picMkLst>
        </pc:picChg>
      </pc:sldChg>
      <pc:sldChg chg="modAnim">
        <pc:chgData name="Hong mee Moi" userId="018e96b6ca3a1f01" providerId="LiveId" clId="{24E5C4DC-2D24-4A80-8FA1-03D0EB622A88}" dt="2020-11-16T14:56:35.241" v="6"/>
        <pc:sldMkLst>
          <pc:docMk/>
          <pc:sldMk cId="236168405" sldId="267"/>
        </pc:sldMkLst>
      </pc:sldChg>
      <pc:sldChg chg="modAnim">
        <pc:chgData name="Hong mee Moi" userId="018e96b6ca3a1f01" providerId="LiveId" clId="{24E5C4DC-2D24-4A80-8FA1-03D0EB622A88}" dt="2020-11-16T14:56:40.526" v="7"/>
        <pc:sldMkLst>
          <pc:docMk/>
          <pc:sldMk cId="2792511112" sldId="26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u="none" dirty="0">
              <a:solidFill>
                <a:srgbClr val="FF0000"/>
              </a:solidFill>
            </a:rPr>
            <a:t>PRIVACY</a:t>
          </a:r>
          <a:r>
            <a:rPr lang="en-US" dirty="0"/>
            <a:t> 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u="none" dirty="0">
              <a:solidFill>
                <a:schemeClr val="accent3"/>
              </a:solidFill>
            </a:rPr>
            <a:t>SECURITY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>
              <a:solidFill>
                <a:schemeClr val="accent4">
                  <a:lumMod val="75000"/>
                </a:schemeClr>
              </a:solidFill>
            </a:rPr>
            <a:t>ETHICS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/>
      <dgm:spPr/>
    </dgm:pt>
    <dgm:pt modelId="{7C175B98-93F4-4D7C-BB95-1514AB879CD5}" type="pres">
      <dgm:prSet presAssocID="{40FC4FFE-8987-4A26-B7F4-8A516F18ADAE}" presName="iconRect" presStyleLbl="node1" presStyleIdx="0" presStyleCnt="3" custLinFactNeighborY="241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</dgm:spPr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/>
      <dgm:spPr/>
    </dgm:pt>
    <dgm:pt modelId="{DB4CA7C4-FCA1-4127-B20A-2A5C031A3CF4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</dgm:spPr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/>
      <dgm:spPr/>
    </dgm:pt>
    <dgm:pt modelId="{39509775-983E-4110-B989-EE2CD6514BE0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>
          <a:noFill/>
        </a:ln>
      </dgm:spPr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7A710F69-5154-4855-ACF5-BC7C1BF85A80}" type="presOf" srcId="{49225C73-1633-42F1-AB3B-7CB183E5F8B8}" destId="{7E6FE37A-5DB0-4899-9FCB-0CE39BC185F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1496FC70-DB8B-48D4-98DE-DD2856E389EE}" type="presOf" srcId="{1C383F32-22E8-4F62-A3E0-BDC3D5F48992}" destId="{1AEDC777-00B3-41D7-9AE1-23D741E941C3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355227E3-55E0-4343-BC8D-FC0EB1694F48}" type="presOf" srcId="{40FC4FFE-8987-4A26-B7F4-8A516F18ADAE}" destId="{127117FB-F8A7-4A20-A8A7-EC686DDC76D0}" srcOrd="0" destOrd="0" presId="urn:microsoft.com/office/officeart/2018/5/layout/IconCircleLabelList"/>
    <dgm:cxn modelId="{555498CB-3ED1-404E-A25F-EB243EFC5FB1}" type="presParOf" srcId="{50B3CE7C-E10B-4E23-BD93-03664997C932}" destId="{DE9CE479-E4AE-4283-AEF1-10C1535B4324}" srcOrd="0" destOrd="0" presId="urn:microsoft.com/office/officeart/2018/5/layout/IconCircleLabelList"/>
    <dgm:cxn modelId="{11F12D49-CD08-4D50-BD13-3ECBC3A476A4}" type="presParOf" srcId="{DE9CE479-E4AE-4283-AEF1-10C1535B4324}" destId="{B59FCF02-CAD2-4D6F-9542-AD86711168CA}" srcOrd="0" destOrd="0" presId="urn:microsoft.com/office/officeart/2018/5/layout/IconCircleLabelList"/>
    <dgm:cxn modelId="{F443A659-540B-487B-97F9-49219CF60D6B}" type="presParOf" srcId="{DE9CE479-E4AE-4283-AEF1-10C1535B4324}" destId="{7C175B98-93F4-4D7C-BB95-1514AB879CD5}" srcOrd="1" destOrd="0" presId="urn:microsoft.com/office/officeart/2018/5/layout/IconCircleLabelList"/>
    <dgm:cxn modelId="{A503D7AB-7D64-4163-93B5-1CEEDAE81823}" type="presParOf" srcId="{DE9CE479-E4AE-4283-AEF1-10C1535B4324}" destId="{677A3090-5F01-43FD-9FA6-C0420AD80FD6}" srcOrd="2" destOrd="0" presId="urn:microsoft.com/office/officeart/2018/5/layout/IconCircleLabelList"/>
    <dgm:cxn modelId="{780188ED-7DCE-45BB-B6AF-91BE48969612}" type="presParOf" srcId="{DE9CE479-E4AE-4283-AEF1-10C1535B4324}" destId="{127117FB-F8A7-4A20-A8A7-EC686DDC76D0}" srcOrd="3" destOrd="0" presId="urn:microsoft.com/office/officeart/2018/5/layout/IconCircleLabelList"/>
    <dgm:cxn modelId="{155719F8-A89B-4E96-BC49-C48BC717F480}" type="presParOf" srcId="{50B3CE7C-E10B-4E23-BD93-03664997C932}" destId="{FD1EED9C-83D3-41AD-A09B-D3B36354168F}" srcOrd="1" destOrd="0" presId="urn:microsoft.com/office/officeart/2018/5/layout/IconCircleLabelList"/>
    <dgm:cxn modelId="{2772E199-56B0-4310-A55E-67D00CA3E59E}" type="presParOf" srcId="{50B3CE7C-E10B-4E23-BD93-03664997C932}" destId="{C998AB0A-577D-44AA-A068-F634DDE7BD47}" srcOrd="2" destOrd="0" presId="urn:microsoft.com/office/officeart/2018/5/layout/IconCircleLabelList"/>
    <dgm:cxn modelId="{4E351D18-D97F-4B92-A608-2E9600B91C28}" type="presParOf" srcId="{C998AB0A-577D-44AA-A068-F634DDE7BD47}" destId="{BCD8CDD9-0C56-4401-ADB1-8B48DAB2C96F}" srcOrd="0" destOrd="0" presId="urn:microsoft.com/office/officeart/2018/5/layout/IconCircleLabelList"/>
    <dgm:cxn modelId="{B3DC724C-4569-4E9D-BD5A-49E4CD991FD0}" type="presParOf" srcId="{C998AB0A-577D-44AA-A068-F634DDE7BD47}" destId="{DB4CA7C4-FCA1-4127-B20A-2A5C031A3CF4}" srcOrd="1" destOrd="0" presId="urn:microsoft.com/office/officeart/2018/5/layout/IconCircleLabelList"/>
    <dgm:cxn modelId="{AD1AB552-CCE0-4911-BB9E-5D4A60B21F4F}" type="presParOf" srcId="{C998AB0A-577D-44AA-A068-F634DDE7BD47}" destId="{9B0C8FBF-0BDD-48A5-967E-F3FE71659F6A}" srcOrd="2" destOrd="0" presId="urn:microsoft.com/office/officeart/2018/5/layout/IconCircleLabelList"/>
    <dgm:cxn modelId="{8558F796-2D01-40FE-A21A-7530EEBC3BC3}" type="presParOf" srcId="{C998AB0A-577D-44AA-A068-F634DDE7BD47}" destId="{7E6FE37A-5DB0-4899-9FCB-0CE39BC185F8}" srcOrd="3" destOrd="0" presId="urn:microsoft.com/office/officeart/2018/5/layout/IconCircleLabelList"/>
    <dgm:cxn modelId="{1532E2BE-82E9-40A4-A6F7-40B60FC879AE}" type="presParOf" srcId="{50B3CE7C-E10B-4E23-BD93-03664997C932}" destId="{5A266296-0042-402F-92EF-D59AB148E92E}" srcOrd="3" destOrd="0" presId="urn:microsoft.com/office/officeart/2018/5/layout/IconCircleLabelList"/>
    <dgm:cxn modelId="{3A7F4DB9-1469-4F58-B633-24B7EEE084D1}" type="presParOf" srcId="{50B3CE7C-E10B-4E23-BD93-03664997C932}" destId="{ECFA770B-DE2C-4683-A038-58D0FE44BC27}" srcOrd="4" destOrd="0" presId="urn:microsoft.com/office/officeart/2018/5/layout/IconCircleLabelList"/>
    <dgm:cxn modelId="{91311827-CDAC-4BA8-B4A3-117AFD1CEE2D}" type="presParOf" srcId="{ECFA770B-DE2C-4683-A038-58D0FE44BC27}" destId="{FF93E135-77D6-48A0-8871-9BC93D705D06}" srcOrd="0" destOrd="0" presId="urn:microsoft.com/office/officeart/2018/5/layout/IconCircleLabelList"/>
    <dgm:cxn modelId="{83B7CA40-11B7-4507-8422-A40F02D469B2}" type="presParOf" srcId="{ECFA770B-DE2C-4683-A038-58D0FE44BC27}" destId="{39509775-983E-4110-B989-EE2CD6514BE0}" srcOrd="1" destOrd="0" presId="urn:microsoft.com/office/officeart/2018/5/layout/IconCircleLabelList"/>
    <dgm:cxn modelId="{A44BB251-01EB-4DEF-A28C-6D495183E4DC}" type="presParOf" srcId="{ECFA770B-DE2C-4683-A038-58D0FE44BC27}" destId="{493B43B2-705C-4AE5-8A77-D8DEEDA1B5CF}" srcOrd="2" destOrd="0" presId="urn:microsoft.com/office/officeart/2018/5/layout/IconCircleLabelList"/>
    <dgm:cxn modelId="{1EFA52DF-3C80-4DAA-BED6-AFE2F81796B2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616949" y="310305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1004512" y="723036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35606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b="1" u="none" kern="1200" dirty="0">
              <a:solidFill>
                <a:srgbClr val="FF0000"/>
              </a:solidFill>
            </a:rPr>
            <a:t>PRIVACY</a:t>
          </a:r>
          <a:r>
            <a:rPr lang="en-US" sz="4000" kern="1200" dirty="0"/>
            <a:t> </a:t>
          </a:r>
        </a:p>
      </dsp:txBody>
      <dsp:txXfrm>
        <a:off x="35606" y="2695306"/>
        <a:ext cx="2981250" cy="720000"/>
      </dsp:txXfrm>
    </dsp:sp>
    <dsp:sp modelId="{BCD8CDD9-0C56-4401-ADB1-8B48DAB2C96F}">
      <dsp:nvSpPr>
        <dsp:cNvPr id="0" name=""/>
        <dsp:cNvSpPr/>
      </dsp:nvSpPr>
      <dsp:spPr>
        <a:xfrm>
          <a:off x="4119918" y="310305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4507481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3538574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b="1" u="none" kern="1200" dirty="0">
              <a:solidFill>
                <a:schemeClr val="accent3"/>
              </a:solidFill>
            </a:rPr>
            <a:t>SECURITY</a:t>
          </a:r>
        </a:p>
      </dsp:txBody>
      <dsp:txXfrm>
        <a:off x="3538574" y="2695306"/>
        <a:ext cx="2981250" cy="720000"/>
      </dsp:txXfrm>
    </dsp:sp>
    <dsp:sp modelId="{FF93E135-77D6-48A0-8871-9BC93D705D06}">
      <dsp:nvSpPr>
        <dsp:cNvPr id="0" name=""/>
        <dsp:cNvSpPr/>
      </dsp:nvSpPr>
      <dsp:spPr>
        <a:xfrm>
          <a:off x="7622887" y="310305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8010450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7041543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b="1" kern="1200" dirty="0">
              <a:solidFill>
                <a:schemeClr val="accent4">
                  <a:lumMod val="75000"/>
                </a:schemeClr>
              </a:solidFill>
            </a:rPr>
            <a:t>ETHICS</a:t>
          </a:r>
        </a:p>
      </dsp:txBody>
      <dsp:txXfrm>
        <a:off x="7041543" y="2695306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11/16/2020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11/16/2020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3.jpg"/><Relationship Id="rId4" Type="http://schemas.openxmlformats.org/officeDocument/2006/relationships/image" Target="../media/image22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17456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Privacy, security and ethics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Chapter 9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4842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D570-34A8-4E72-8847-5E9FA8AEF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42257"/>
          </a:xfrm>
        </p:spPr>
        <p:txBody>
          <a:bodyPr/>
          <a:lstStyle/>
          <a:p>
            <a:r>
              <a:rPr lang="en-MY" b="1" dirty="0">
                <a:latin typeface="Algerian" panose="04020705040A02060702" pitchFamily="82" charset="0"/>
              </a:rPr>
              <a:t>Privacy Threats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0EC01-34E9-454C-995C-277D9D019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04187"/>
            <a:ext cx="10058400" cy="4846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sz="1800" b="1" u="sng" dirty="0"/>
              <a:t>Web bugs</a:t>
            </a:r>
          </a:p>
          <a:p>
            <a:pPr marL="0" indent="0">
              <a:buNone/>
            </a:pPr>
            <a:r>
              <a:rPr lang="en-MY" dirty="0"/>
              <a:t>	- Used by 3rd parties to monitor the activity of users at a website.</a:t>
            </a:r>
          </a:p>
          <a:p>
            <a:pPr marL="0" indent="0">
              <a:buNone/>
            </a:pPr>
            <a:r>
              <a:rPr lang="en-MY" dirty="0"/>
              <a:t>	- Invisible images or HTML code hidden within an email message or web page.</a:t>
            </a:r>
          </a:p>
          <a:p>
            <a:pPr marL="0" indent="0">
              <a:buNone/>
            </a:pPr>
            <a:r>
              <a:rPr lang="en-MY" sz="1800" b="1" u="sng" dirty="0"/>
              <a:t>Spyware</a:t>
            </a:r>
          </a:p>
          <a:p>
            <a:pPr marL="0" indent="0">
              <a:buNone/>
            </a:pPr>
            <a:r>
              <a:rPr lang="en-MY" dirty="0"/>
              <a:t>	- Unwanted software that infiltrate your computer device, steal internet usage and sensitive information.</a:t>
            </a:r>
          </a:p>
          <a:p>
            <a:pPr marL="0" indent="0">
              <a:buNone/>
            </a:pPr>
            <a:r>
              <a:rPr lang="en-MY" dirty="0"/>
              <a:t>	- Wide range of programs that are designed to secretly record and report Internet activities, add Internet ad cookies.</a:t>
            </a:r>
          </a:p>
          <a:p>
            <a:pPr marL="0" indent="0">
              <a:buNone/>
            </a:pPr>
            <a:r>
              <a:rPr lang="en-MY" sz="1800" b="1" u="sng" dirty="0"/>
              <a:t>Computer Monitoring Software (Keystroke Logger)</a:t>
            </a:r>
          </a:p>
          <a:p>
            <a:pPr marL="0" indent="0">
              <a:buNone/>
            </a:pPr>
            <a:r>
              <a:rPr lang="en-MY" dirty="0"/>
              <a:t>	- Invasive and dangerous</a:t>
            </a:r>
          </a:p>
          <a:p>
            <a:pPr marL="0" indent="0">
              <a:buNone/>
            </a:pPr>
            <a:r>
              <a:rPr lang="en-MY" dirty="0"/>
              <a:t>	- Watches what you do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50E74C-8F00-408F-8A0E-C10B54CA0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2000" y="5809006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295A13-9C58-426D-B48F-F9775233A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925" y="4329112"/>
            <a:ext cx="36480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90AB2-898F-4D07-ACCF-B827264CE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>
                <a:latin typeface="Algerian" panose="04020705040A02060702" pitchFamily="82" charset="0"/>
              </a:rPr>
              <a:t>Privacy Threats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9AC2F-E3EA-41DD-832A-F03A782F1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MY" sz="1800" b="1" u="sng" dirty="0"/>
              <a:t>Anti-Spyware Program</a:t>
            </a:r>
          </a:p>
          <a:p>
            <a:pPr marL="0" indent="0">
              <a:buNone/>
            </a:pPr>
            <a:r>
              <a:rPr lang="en-MY" dirty="0"/>
              <a:t>	- Detect web bugs and monitoring software </a:t>
            </a:r>
          </a:p>
          <a:p>
            <a:pPr marL="0" indent="0">
              <a:buNone/>
            </a:pPr>
            <a:r>
              <a:rPr lang="en-MY" dirty="0"/>
              <a:t>	- Detect files and remove privacy threats</a:t>
            </a:r>
          </a:p>
          <a:p>
            <a:endParaRPr lang="en-MY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4CCB25-78E7-4C88-83AA-34E2E8713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429000"/>
            <a:ext cx="3924300" cy="21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E079DE-1B34-48C5-BAF1-C21513A77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1231392"/>
            <a:ext cx="21145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D159C8-D7B0-4C75-920F-8BF5951D2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9450" y="57495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C42D-530F-44B1-B52F-4F90F09A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14044"/>
            <a:ext cx="10058400" cy="1371600"/>
          </a:xfrm>
        </p:spPr>
        <p:txBody>
          <a:bodyPr/>
          <a:lstStyle/>
          <a:p>
            <a:r>
              <a:rPr lang="en-MY" b="1" dirty="0">
                <a:latin typeface="Algerian" panose="04020705040A02060702" pitchFamily="82" charset="0"/>
              </a:rPr>
              <a:t>online identity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003AA-1E78-439E-99B1-6263B9FFA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MY" dirty="0"/>
              <a:t>The information that people volunteering post about themselves online.</a:t>
            </a:r>
          </a:p>
          <a:p>
            <a:pPr marL="0" indent="0">
              <a:buNone/>
            </a:pPr>
            <a:r>
              <a:rPr lang="en-MY" sz="1800" b="1" u="sng" dirty="0"/>
              <a:t>Major Law of privacy</a:t>
            </a:r>
          </a:p>
          <a:p>
            <a:pPr marL="0" indent="0">
              <a:buNone/>
            </a:pPr>
            <a:r>
              <a:rPr lang="en-MY" dirty="0"/>
              <a:t>E.g. : - Gramm-Leach-Bliley Act: Protects personal financial information </a:t>
            </a:r>
          </a:p>
          <a:p>
            <a:pPr marL="0" indent="0">
              <a:buNone/>
            </a:pPr>
            <a:r>
              <a:rPr lang="en-MY" dirty="0"/>
              <a:t>          - Health Insurance Portability and Accountability Act (HIPAA): Protects medical records</a:t>
            </a:r>
          </a:p>
          <a:p>
            <a:pPr marL="0" indent="0">
              <a:buNone/>
            </a:pPr>
            <a:r>
              <a:rPr lang="en-MY" dirty="0"/>
              <a:t>          - Family Educational Rights and Privacy Act (FERPA): Resists disclosure of educational records</a:t>
            </a:r>
          </a:p>
          <a:p>
            <a:endParaRPr lang="en-MY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781A4-D034-45A5-96CF-820C3094E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412" y="4027932"/>
            <a:ext cx="2862705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35BBD8-2CC8-40C0-8EA5-8E0089439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0" y="4027932"/>
            <a:ext cx="3030680" cy="1904999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3F9139-2940-4120-BA7C-E63863B402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46.92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3125" y="58407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4401-A6B3-4CDA-90CD-8F4C94EE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26147"/>
          </a:xfrm>
        </p:spPr>
        <p:txBody>
          <a:bodyPr/>
          <a:lstStyle/>
          <a:p>
            <a:r>
              <a:rPr lang="en-MY" dirty="0">
                <a:solidFill>
                  <a:schemeClr val="accent3"/>
                </a:solidFill>
                <a:latin typeface="Algerian" panose="04020705040A02060702" pitchFamily="82" charset="0"/>
              </a:rPr>
              <a:t>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D8914-D794-456C-A9B2-CCD888D2A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10018"/>
            <a:ext cx="10058400" cy="47053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MY" sz="1600" b="1" dirty="0">
                <a:solidFill>
                  <a:schemeClr val="accent3"/>
                </a:solidFill>
              </a:rPr>
              <a:t>What is security?</a:t>
            </a:r>
          </a:p>
          <a:p>
            <a:pPr marL="0" indent="0">
              <a:buNone/>
            </a:pPr>
            <a:r>
              <a:rPr lang="en-MY" dirty="0"/>
              <a:t> • The protection of computer systems and information from harm, theft, and unauthorized use</a:t>
            </a:r>
          </a:p>
          <a:p>
            <a:pPr marL="0" indent="0">
              <a:buNone/>
            </a:pPr>
            <a:r>
              <a:rPr lang="en-US" b="1" dirty="0"/>
              <a:t>Computer</a:t>
            </a:r>
            <a:r>
              <a:rPr lang="en-US" dirty="0"/>
              <a:t> hardware is typically protected by the same means used to protect other valuable or sensitive equipment, namely, serial numbers, doors and locks, and alarms</a:t>
            </a:r>
            <a:endParaRPr lang="en-MY" dirty="0"/>
          </a:p>
          <a:p>
            <a:pPr marL="0" indent="0">
              <a:buNone/>
            </a:pPr>
            <a:r>
              <a:rPr lang="en-MY" dirty="0"/>
              <a:t> • We need to protect from:</a:t>
            </a:r>
          </a:p>
          <a:p>
            <a:pPr marL="0" indent="0">
              <a:buNone/>
            </a:pPr>
            <a:r>
              <a:rPr lang="en-MY" dirty="0"/>
              <a:t>             1.	</a:t>
            </a:r>
            <a:r>
              <a:rPr lang="en-MY" b="1" dirty="0"/>
              <a:t>Hacker</a:t>
            </a:r>
          </a:p>
          <a:p>
            <a:pPr marL="0" indent="0">
              <a:buNone/>
            </a:pPr>
            <a:r>
              <a:rPr lang="en-MY" dirty="0"/>
              <a:t>             2.	</a:t>
            </a:r>
            <a:r>
              <a:rPr lang="en-MY" b="1" dirty="0">
                <a:solidFill>
                  <a:srgbClr val="7030A0"/>
                </a:solidFill>
              </a:rPr>
              <a:t>Cybercrime</a:t>
            </a:r>
          </a:p>
          <a:p>
            <a:pPr marL="0" indent="0">
              <a:buNone/>
            </a:pPr>
            <a:r>
              <a:rPr lang="en-MY" b="1" u="sng" dirty="0"/>
              <a:t>HACKER</a:t>
            </a:r>
          </a:p>
          <a:p>
            <a:pPr marL="0" indent="0">
              <a:buNone/>
            </a:pPr>
            <a:r>
              <a:rPr lang="en-MY" dirty="0"/>
              <a:t>             •</a:t>
            </a:r>
            <a:r>
              <a:rPr lang="en-US" dirty="0"/>
              <a:t>a person who uses computers to gain unauthorized access to data</a:t>
            </a:r>
          </a:p>
          <a:p>
            <a:pPr marL="0" indent="0">
              <a:buNone/>
            </a:pPr>
            <a:r>
              <a:rPr lang="en-MY" dirty="0"/>
              <a:t>	Gain unauthorized access with malicious intent</a:t>
            </a:r>
          </a:p>
          <a:p>
            <a:pPr marL="0" indent="0">
              <a:buNone/>
            </a:pPr>
            <a:r>
              <a:rPr lang="en-MY" dirty="0"/>
              <a:t>             •	Not all hackers are illegal</a:t>
            </a:r>
          </a:p>
          <a:p>
            <a:pPr marL="0" indent="0">
              <a:buNone/>
            </a:pPr>
            <a:r>
              <a:rPr lang="en-MY" b="1" u="sng" dirty="0">
                <a:solidFill>
                  <a:srgbClr val="7030A0"/>
                </a:solidFill>
              </a:rPr>
              <a:t>CYBERCRIME</a:t>
            </a:r>
          </a:p>
          <a:p>
            <a:pPr marL="0" indent="0">
              <a:buNone/>
            </a:pPr>
            <a:r>
              <a:rPr lang="en-MY" dirty="0"/>
              <a:t>             •	Criminal offense that involves a computer and a network</a:t>
            </a:r>
          </a:p>
          <a:p>
            <a:pPr marL="0" indent="0">
              <a:buNone/>
            </a:pPr>
            <a:r>
              <a:rPr lang="en-MY" dirty="0"/>
              <a:t>             •	Effects over 400 million people annually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0EF5C5-3F34-480A-A18E-ADAF74E42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1518" y="57280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4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0EE88-C341-49E7-83D8-127C14C8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91923"/>
          </a:xfrm>
        </p:spPr>
        <p:txBody>
          <a:bodyPr/>
          <a:lstStyle/>
          <a:p>
            <a:r>
              <a:rPr lang="en-MY" dirty="0">
                <a:latin typeface="Algerian" panose="04020705040A02060702" pitchFamily="82" charset="0"/>
              </a:rPr>
              <a:t>EXAMPLES OF </a:t>
            </a:r>
            <a:r>
              <a:rPr lang="en-MY" dirty="0">
                <a:solidFill>
                  <a:srgbClr val="7030A0"/>
                </a:solidFill>
                <a:latin typeface="Algerian" panose="04020705040A02060702" pitchFamily="82" charset="0"/>
              </a:rPr>
              <a:t>CYBERCRIME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0E796D-03A6-4282-A676-CFCC0ECF1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34517"/>
            <a:ext cx="10058400" cy="45182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MY" dirty="0"/>
              <a:t>•</a:t>
            </a:r>
            <a:r>
              <a:rPr lang="en-MY" b="1" dirty="0"/>
              <a:t>Malicious Programs or Malware </a:t>
            </a:r>
            <a:r>
              <a:rPr lang="en-MY" dirty="0"/>
              <a:t>-Designed by crackers, computer criminals, to damage or disrupt a computer system</a:t>
            </a:r>
          </a:p>
          <a:p>
            <a:pPr marL="0" indent="0">
              <a:buNone/>
            </a:pPr>
            <a:r>
              <a:rPr lang="en-MY" dirty="0"/>
              <a:t>                   3 examples :</a:t>
            </a:r>
          </a:p>
          <a:p>
            <a:pPr marL="0" indent="0">
              <a:buNone/>
            </a:pPr>
            <a:r>
              <a:rPr lang="en-MY" dirty="0"/>
              <a:t>                                    1.</a:t>
            </a:r>
            <a:r>
              <a:rPr lang="en-MY" dirty="0">
                <a:solidFill>
                  <a:schemeClr val="accent4">
                    <a:lumMod val="50000"/>
                  </a:schemeClr>
                </a:solidFill>
              </a:rPr>
              <a:t>Virus                          </a:t>
            </a:r>
            <a:r>
              <a:rPr lang="en-MY" dirty="0"/>
              <a:t>   2. </a:t>
            </a:r>
            <a:r>
              <a:rPr lang="en-MY" dirty="0">
                <a:solidFill>
                  <a:schemeClr val="accent4">
                    <a:lumMod val="50000"/>
                  </a:schemeClr>
                </a:solidFill>
              </a:rPr>
              <a:t>Worm                   </a:t>
            </a:r>
            <a:r>
              <a:rPr lang="en-MY" dirty="0"/>
              <a:t>          3. </a:t>
            </a:r>
            <a:r>
              <a:rPr lang="en-MY" dirty="0">
                <a:solidFill>
                  <a:schemeClr val="accent4">
                    <a:lumMod val="50000"/>
                  </a:schemeClr>
                </a:solidFill>
              </a:rPr>
              <a:t>Trojan horse</a:t>
            </a:r>
          </a:p>
          <a:p>
            <a:pPr marL="0" indent="0">
              <a:buNone/>
            </a:pPr>
            <a:r>
              <a:rPr lang="en-MY" dirty="0"/>
              <a:t>•</a:t>
            </a:r>
            <a:r>
              <a:rPr lang="en-MY" b="1" dirty="0"/>
              <a:t>Denial of service </a:t>
            </a:r>
            <a:r>
              <a:rPr lang="en-MY" dirty="0"/>
              <a:t>- attack attempts to slow down or stop a computer system or network by flooding it with requests for information or data</a:t>
            </a:r>
          </a:p>
          <a:p>
            <a:endParaRPr lang="en-MY" dirty="0"/>
          </a:p>
          <a:p>
            <a:pPr marL="0" indent="0">
              <a:buNone/>
            </a:pPr>
            <a:r>
              <a:rPr lang="en-MY" dirty="0"/>
              <a:t>•</a:t>
            </a:r>
            <a:r>
              <a:rPr lang="en-MY" b="1" dirty="0"/>
              <a:t>Rogue wi-fi or hotspot </a:t>
            </a:r>
            <a:r>
              <a:rPr lang="en-MY" dirty="0"/>
              <a:t>- Imitate free Wi-Fi networks and capture any and all information sent by the users to legitimate sites including usernames and passwords</a:t>
            </a:r>
          </a:p>
          <a:p>
            <a:endParaRPr lang="en-MY" dirty="0"/>
          </a:p>
          <a:p>
            <a:pPr marL="0" indent="0">
              <a:buNone/>
            </a:pPr>
            <a:r>
              <a:rPr lang="en-MY" dirty="0"/>
              <a:t>•</a:t>
            </a:r>
            <a:r>
              <a:rPr lang="en-MY" b="1" dirty="0"/>
              <a:t>Data manipulation </a:t>
            </a:r>
            <a:r>
              <a:rPr lang="en-MY" dirty="0"/>
              <a:t>-Finding entry into someone’s computer network and leaving a prankster’s message</a:t>
            </a:r>
          </a:p>
          <a:p>
            <a:endParaRPr lang="en-MY" dirty="0"/>
          </a:p>
          <a:p>
            <a:pPr marL="0" indent="0">
              <a:buNone/>
            </a:pPr>
            <a:r>
              <a:rPr lang="en-MY" dirty="0"/>
              <a:t>•</a:t>
            </a:r>
            <a:r>
              <a:rPr lang="en-MY" b="1" dirty="0">
                <a:solidFill>
                  <a:srgbClr val="002060"/>
                </a:solidFill>
              </a:rPr>
              <a:t>Internets scams </a:t>
            </a:r>
            <a:r>
              <a:rPr lang="en-MY" dirty="0"/>
              <a:t>-A fraudulent or deceptive act or operation to trick someone into providing personal information or spending money for little or no return</a:t>
            </a:r>
          </a:p>
          <a:p>
            <a:endParaRPr lang="en-MY" dirty="0"/>
          </a:p>
          <a:p>
            <a:pPr marL="0" indent="0">
              <a:buNone/>
            </a:pPr>
            <a:r>
              <a:rPr lang="en-MY" dirty="0"/>
              <a:t>•</a:t>
            </a:r>
            <a:r>
              <a:rPr lang="en-MY" b="1" dirty="0"/>
              <a:t>Cyber bullying- </a:t>
            </a:r>
            <a:r>
              <a:rPr lang="en-MY" dirty="0"/>
              <a:t>Use of the Internet, cell phones, or other devices to send or post content intended to harm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B9F372-D103-42C8-8E8E-77BC985F3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099" y="1808664"/>
            <a:ext cx="1142357" cy="6717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564E2A-E9CA-45AC-B90F-0F7802271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130" y="1802389"/>
            <a:ext cx="910137" cy="6779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66C442-02EA-45E3-8DEF-5B4D38D7B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5648" y="1814135"/>
            <a:ext cx="691654" cy="67798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24FF7C-8277-44FF-991A-DEA0558EB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8874" y="5952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5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270D-6284-49AA-A01E-61745224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>
                <a:solidFill>
                  <a:srgbClr val="002060"/>
                </a:solidFill>
                <a:latin typeface="Algerian" panose="04020705040A02060702" pitchFamily="82" charset="0"/>
              </a:rPr>
              <a:t>EXAMPLES OF INTERNET SCAMS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28ACF-92A8-4D8E-A709-2F70AFE95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MY" dirty="0"/>
              <a:t>1.</a:t>
            </a:r>
            <a:r>
              <a:rPr lang="en-MY" b="1" dirty="0"/>
              <a:t>Chain letter </a:t>
            </a:r>
            <a:r>
              <a:rPr lang="en-MY" dirty="0"/>
              <a:t>–  An unsolicited e-mail containing false information for the purpose of scaring, intimidating,       or deceiving the recipient</a:t>
            </a:r>
          </a:p>
          <a:p>
            <a:pPr marL="0" indent="0">
              <a:buNone/>
            </a:pPr>
            <a:r>
              <a:rPr lang="en-MY" dirty="0"/>
              <a:t>2.</a:t>
            </a:r>
            <a:r>
              <a:rPr lang="en-MY" b="1" dirty="0"/>
              <a:t>Auction fraud </a:t>
            </a:r>
            <a:r>
              <a:rPr lang="en-MY" dirty="0"/>
              <a:t>– Payment is sent but merchandise not delivered</a:t>
            </a:r>
          </a:p>
          <a:p>
            <a:pPr marL="0" indent="0">
              <a:buNone/>
            </a:pPr>
            <a:r>
              <a:rPr lang="en-MY" dirty="0"/>
              <a:t>3.</a:t>
            </a:r>
            <a:r>
              <a:rPr lang="en-MY" b="1" dirty="0"/>
              <a:t>Vacation prize </a:t>
            </a:r>
            <a:r>
              <a:rPr lang="en-MY" dirty="0"/>
              <a:t>-</a:t>
            </a:r>
            <a:r>
              <a:rPr lang="en-MY" b="1" dirty="0"/>
              <a:t> </a:t>
            </a:r>
            <a:r>
              <a:rPr lang="en-MY" dirty="0"/>
              <a:t>“Free” vacation voucher is given but when arrive, they need to pay</a:t>
            </a:r>
          </a:p>
          <a:p>
            <a:pPr marL="0" indent="0">
              <a:buNone/>
            </a:pPr>
            <a:r>
              <a:rPr lang="en-MY" dirty="0"/>
              <a:t>4.</a:t>
            </a:r>
            <a:r>
              <a:rPr lang="en-MY" b="1" dirty="0"/>
              <a:t>Advance free loan </a:t>
            </a:r>
            <a:r>
              <a:rPr lang="en-MY" dirty="0"/>
              <a:t>– Give free loan but actually need to pay 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333B62-8274-443B-BA44-14D1E3918D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1" t="5785" r="12146" b="9636"/>
          <a:stretch/>
        </p:blipFill>
        <p:spPr>
          <a:xfrm>
            <a:off x="1669408" y="4177718"/>
            <a:ext cx="2400851" cy="1775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08C24-A852-4F5B-9818-720DB5542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345" y="4177718"/>
            <a:ext cx="2805139" cy="17750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647B1D-C2C2-4302-A455-28D739A3A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0445" y="5952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79001-EA3E-4D05-8C87-537C38394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179" y="281868"/>
            <a:ext cx="10058400" cy="1026815"/>
          </a:xfrm>
        </p:spPr>
        <p:txBody>
          <a:bodyPr>
            <a:normAutofit fontScale="90000"/>
          </a:bodyPr>
          <a:lstStyle/>
          <a:p>
            <a:r>
              <a:rPr lang="en-MY" dirty="0">
                <a:latin typeface="Algerian" panose="04020705040A02060702" pitchFamily="82" charset="0"/>
              </a:rPr>
              <a:t>MEASURES TO PROTECT COMPUTER </a:t>
            </a:r>
            <a:r>
              <a:rPr lang="en-MY" dirty="0">
                <a:solidFill>
                  <a:schemeClr val="accent3">
                    <a:lumMod val="75000"/>
                  </a:schemeClr>
                </a:solidFill>
                <a:latin typeface="Algerian" panose="04020705040A02060702" pitchFamily="82" charset="0"/>
              </a:rPr>
              <a:t>SECURITY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17A768-BA01-46C0-992F-B2AC1153B7B7}"/>
              </a:ext>
            </a:extLst>
          </p:cNvPr>
          <p:cNvSpPr/>
          <p:nvPr/>
        </p:nvSpPr>
        <p:spPr>
          <a:xfrm>
            <a:off x="1241571" y="1526796"/>
            <a:ext cx="1979801" cy="442594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MY" sz="1100" dirty="0">
              <a:solidFill>
                <a:schemeClr val="tx1"/>
              </a:solidFill>
            </a:endParaRPr>
          </a:p>
          <a:p>
            <a:r>
              <a:rPr lang="en-MY" sz="1100" b="1" dirty="0">
                <a:solidFill>
                  <a:schemeClr val="tx1"/>
                </a:solidFill>
              </a:rPr>
              <a:t>RESTRICTING ACCESS</a:t>
            </a:r>
          </a:p>
          <a:p>
            <a:endParaRPr lang="en-MY" sz="1100" dirty="0">
              <a:solidFill>
                <a:schemeClr val="tx1"/>
              </a:solidFill>
            </a:endParaRPr>
          </a:p>
          <a:p>
            <a:r>
              <a:rPr lang="en-MY" sz="1100" dirty="0">
                <a:solidFill>
                  <a:schemeClr val="tx1"/>
                </a:solidFill>
              </a:rPr>
              <a:t> - Limit access</a:t>
            </a:r>
          </a:p>
          <a:p>
            <a:endParaRPr lang="en-MY" sz="1100" dirty="0">
              <a:solidFill>
                <a:schemeClr val="tx1"/>
              </a:solidFill>
            </a:endParaRPr>
          </a:p>
          <a:p>
            <a:r>
              <a:rPr lang="en-MY" sz="1100" dirty="0">
                <a:solidFill>
                  <a:schemeClr val="tx1"/>
                </a:solidFill>
              </a:rPr>
              <a:t>1.Biometric scanning</a:t>
            </a:r>
          </a:p>
          <a:p>
            <a:r>
              <a:rPr lang="en-MY" sz="1100" dirty="0">
                <a:solidFill>
                  <a:schemeClr val="tx1"/>
                </a:solidFill>
              </a:rPr>
              <a:t>    •Fingerprint/iris scanner</a:t>
            </a:r>
          </a:p>
          <a:p>
            <a:endParaRPr lang="en-MY" sz="1100" dirty="0">
              <a:solidFill>
                <a:schemeClr val="tx1"/>
              </a:solidFill>
            </a:endParaRPr>
          </a:p>
          <a:p>
            <a:r>
              <a:rPr lang="en-MY" sz="1100" dirty="0">
                <a:solidFill>
                  <a:schemeClr val="tx1"/>
                </a:solidFill>
              </a:rPr>
              <a:t>2.Passwords</a:t>
            </a:r>
          </a:p>
          <a:p>
            <a:r>
              <a:rPr lang="en-MY" sz="1100" dirty="0">
                <a:solidFill>
                  <a:schemeClr val="tx1"/>
                </a:solidFill>
              </a:rPr>
              <a:t>    -but must aware of dictionary attack</a:t>
            </a: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4BAE79-5D3F-44C0-8797-E1A4FA478ED5}"/>
              </a:ext>
            </a:extLst>
          </p:cNvPr>
          <p:cNvSpPr/>
          <p:nvPr/>
        </p:nvSpPr>
        <p:spPr>
          <a:xfrm>
            <a:off x="3221372" y="1526796"/>
            <a:ext cx="1979801" cy="4425947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MY" sz="1100" b="1" dirty="0">
                <a:solidFill>
                  <a:schemeClr val="tx1"/>
                </a:solidFill>
              </a:rPr>
              <a:t>AUTOMATED SECURITY TASK</a:t>
            </a:r>
          </a:p>
          <a:p>
            <a:pPr algn="just"/>
            <a:endParaRPr lang="en-MY" sz="1100" dirty="0">
              <a:solidFill>
                <a:schemeClr val="tx1"/>
              </a:solidFill>
            </a:endParaRPr>
          </a:p>
          <a:p>
            <a:pPr algn="just"/>
            <a:r>
              <a:rPr lang="en-MY" sz="1100" dirty="0">
                <a:solidFill>
                  <a:schemeClr val="tx1"/>
                </a:solidFill>
              </a:rPr>
              <a:t> - Ways to perform and automate important security tasks</a:t>
            </a:r>
          </a:p>
          <a:p>
            <a:pPr algn="just"/>
            <a:r>
              <a:rPr lang="en-MY" sz="1100" dirty="0">
                <a:solidFill>
                  <a:schemeClr val="tx1"/>
                </a:solidFill>
              </a:rPr>
              <a:t>•</a:t>
            </a:r>
            <a:r>
              <a:rPr lang="en-MY" sz="1100" b="1" dirty="0">
                <a:solidFill>
                  <a:schemeClr val="tx1"/>
                </a:solidFill>
              </a:rPr>
              <a:t>Password Managers </a:t>
            </a:r>
            <a:r>
              <a:rPr lang="en-MY" sz="1100" dirty="0">
                <a:solidFill>
                  <a:schemeClr val="tx1"/>
                </a:solidFill>
              </a:rPr>
              <a:t>- Helps to create strong passwords</a:t>
            </a:r>
          </a:p>
          <a:p>
            <a:pPr algn="just"/>
            <a:r>
              <a:rPr lang="en-MY" sz="1100" dirty="0">
                <a:solidFill>
                  <a:schemeClr val="tx1"/>
                </a:solidFill>
              </a:rPr>
              <a:t>•</a:t>
            </a:r>
            <a:r>
              <a:rPr lang="en-MY" sz="1100" b="1" dirty="0">
                <a:solidFill>
                  <a:schemeClr val="tx1"/>
                </a:solidFill>
              </a:rPr>
              <a:t>Security Suites </a:t>
            </a:r>
            <a:r>
              <a:rPr lang="en-MY" sz="1100" dirty="0">
                <a:solidFill>
                  <a:schemeClr val="tx1"/>
                </a:solidFill>
              </a:rPr>
              <a:t>-Provide a collection of utility programs designed to protect your privacy and security</a:t>
            </a:r>
          </a:p>
          <a:p>
            <a:pPr algn="just"/>
            <a:r>
              <a:rPr lang="en-MY" sz="1100" dirty="0">
                <a:solidFill>
                  <a:schemeClr val="tx1"/>
                </a:solidFill>
              </a:rPr>
              <a:t>•</a:t>
            </a:r>
            <a:r>
              <a:rPr lang="en-MY" sz="1100" b="1" dirty="0">
                <a:solidFill>
                  <a:schemeClr val="tx1"/>
                </a:solidFill>
              </a:rPr>
              <a:t>Firewalls</a:t>
            </a:r>
            <a:r>
              <a:rPr lang="en-MY" sz="1100" dirty="0">
                <a:solidFill>
                  <a:schemeClr val="tx1"/>
                </a:solidFill>
              </a:rPr>
              <a:t> - Security buffer between a corporation’s provide network and all external network</a:t>
            </a:r>
            <a:endParaRPr lang="en-MY" sz="900" dirty="0">
              <a:solidFill>
                <a:schemeClr val="tx1"/>
              </a:solidFill>
            </a:endParaRPr>
          </a:p>
          <a:p>
            <a:pPr algn="just"/>
            <a:endParaRPr lang="en-MY" sz="900" dirty="0">
              <a:solidFill>
                <a:schemeClr val="tx1"/>
              </a:solidFill>
            </a:endParaRPr>
          </a:p>
          <a:p>
            <a:pPr algn="just"/>
            <a:endParaRPr lang="en-MY" sz="900" dirty="0">
              <a:solidFill>
                <a:schemeClr val="tx1"/>
              </a:solidFill>
            </a:endParaRPr>
          </a:p>
          <a:p>
            <a:pPr algn="just"/>
            <a:endParaRPr lang="en-MY" sz="900" dirty="0">
              <a:solidFill>
                <a:schemeClr val="tx1"/>
              </a:solidFill>
            </a:endParaRPr>
          </a:p>
          <a:p>
            <a:pPr algn="just"/>
            <a:endParaRPr lang="en-MY" sz="900" dirty="0">
              <a:solidFill>
                <a:schemeClr val="tx1"/>
              </a:solidFill>
            </a:endParaRPr>
          </a:p>
          <a:p>
            <a:pPr algn="just"/>
            <a:endParaRPr lang="en-MY" sz="9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488D41-2A3F-4DD0-A75F-1F84F89543EB}"/>
              </a:ext>
            </a:extLst>
          </p:cNvPr>
          <p:cNvSpPr/>
          <p:nvPr/>
        </p:nvSpPr>
        <p:spPr>
          <a:xfrm>
            <a:off x="5201174" y="1526795"/>
            <a:ext cx="1979800" cy="442594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1100" b="1" dirty="0">
                <a:solidFill>
                  <a:schemeClr val="tx1"/>
                </a:solidFill>
              </a:rPr>
              <a:t>ENCRYPTING DATA</a:t>
            </a:r>
          </a:p>
          <a:p>
            <a:endParaRPr lang="en-MY" sz="1100" b="1" dirty="0">
              <a:solidFill>
                <a:schemeClr val="tx1"/>
              </a:solidFill>
            </a:endParaRPr>
          </a:p>
          <a:p>
            <a:endParaRPr lang="en-MY" sz="1100" b="1" dirty="0">
              <a:solidFill>
                <a:schemeClr val="tx1"/>
              </a:solidFill>
            </a:endParaRPr>
          </a:p>
          <a:p>
            <a:r>
              <a:rPr lang="en-MY" sz="1100" dirty="0">
                <a:solidFill>
                  <a:schemeClr val="tx1"/>
                </a:solidFill>
              </a:rPr>
              <a:t>- Coding information to make it unreadable, except to those who have the encryption key</a:t>
            </a:r>
          </a:p>
          <a:p>
            <a:r>
              <a:rPr lang="en-MY" sz="1100" dirty="0">
                <a:solidFill>
                  <a:schemeClr val="tx1"/>
                </a:solidFill>
              </a:rPr>
              <a:t>1.</a:t>
            </a:r>
            <a:r>
              <a:rPr lang="en-MY" sz="1100" b="1" dirty="0">
                <a:solidFill>
                  <a:schemeClr val="tx1"/>
                </a:solidFill>
              </a:rPr>
              <a:t>E-mail encryption </a:t>
            </a:r>
            <a:r>
              <a:rPr lang="en-MY" sz="1100" dirty="0">
                <a:solidFill>
                  <a:schemeClr val="tx1"/>
                </a:solidFill>
              </a:rPr>
              <a:t>protects emails</a:t>
            </a:r>
          </a:p>
          <a:p>
            <a:r>
              <a:rPr lang="en-MY" sz="1100" dirty="0">
                <a:solidFill>
                  <a:schemeClr val="tx1"/>
                </a:solidFill>
              </a:rPr>
              <a:t>2.</a:t>
            </a:r>
            <a:r>
              <a:rPr lang="en-MY" sz="1100" b="1" dirty="0">
                <a:solidFill>
                  <a:schemeClr val="tx1"/>
                </a:solidFill>
              </a:rPr>
              <a:t>File encryption </a:t>
            </a:r>
            <a:r>
              <a:rPr lang="en-MY" sz="1100" dirty="0">
                <a:solidFill>
                  <a:schemeClr val="tx1"/>
                </a:solidFill>
              </a:rPr>
              <a:t>protects files</a:t>
            </a:r>
          </a:p>
          <a:p>
            <a:r>
              <a:rPr lang="en-MY" sz="1100" dirty="0">
                <a:solidFill>
                  <a:schemeClr val="tx1"/>
                </a:solidFill>
              </a:rPr>
              <a:t>3.</a:t>
            </a:r>
            <a:r>
              <a:rPr lang="en-MY" sz="1100" b="1" dirty="0">
                <a:solidFill>
                  <a:schemeClr val="tx1"/>
                </a:solidFill>
              </a:rPr>
              <a:t>Web site encryption </a:t>
            </a:r>
            <a:r>
              <a:rPr lang="en-MY" sz="1100" dirty="0">
                <a:solidFill>
                  <a:schemeClr val="tx1"/>
                </a:solidFill>
              </a:rPr>
              <a:t>uses HTTPS protocol</a:t>
            </a:r>
          </a:p>
          <a:p>
            <a:r>
              <a:rPr lang="en-MY" sz="1100" dirty="0">
                <a:solidFill>
                  <a:schemeClr val="tx1"/>
                </a:solidFill>
              </a:rPr>
              <a:t>4.Virtual private networks (</a:t>
            </a:r>
            <a:r>
              <a:rPr lang="en-MY" sz="1100" b="1" dirty="0">
                <a:solidFill>
                  <a:schemeClr val="tx1"/>
                </a:solidFill>
              </a:rPr>
              <a:t>VPNs</a:t>
            </a:r>
            <a:r>
              <a:rPr lang="en-MY" sz="1100" dirty="0">
                <a:solidFill>
                  <a:schemeClr val="tx1"/>
                </a:solidFill>
              </a:rPr>
              <a:t>)</a:t>
            </a:r>
          </a:p>
          <a:p>
            <a:r>
              <a:rPr lang="en-MY" sz="1100" dirty="0">
                <a:solidFill>
                  <a:schemeClr val="tx1"/>
                </a:solidFill>
              </a:rPr>
              <a:t>5.</a:t>
            </a:r>
            <a:r>
              <a:rPr lang="en-MY" sz="1100" b="1" dirty="0">
                <a:solidFill>
                  <a:schemeClr val="tx1"/>
                </a:solidFill>
              </a:rPr>
              <a:t>Wireless</a:t>
            </a:r>
            <a:r>
              <a:rPr lang="en-MY" sz="1100" dirty="0">
                <a:solidFill>
                  <a:schemeClr val="tx1"/>
                </a:solidFill>
              </a:rPr>
              <a:t> network encryption restricts access to authorized users</a:t>
            </a:r>
          </a:p>
          <a:p>
            <a:r>
              <a:rPr lang="en-MY" sz="1100" dirty="0">
                <a:solidFill>
                  <a:schemeClr val="tx1"/>
                </a:solidFill>
              </a:rPr>
              <a:t>-WPA</a:t>
            </a: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A212F5-6EEE-4B02-B12A-48ABE827C1D2}"/>
              </a:ext>
            </a:extLst>
          </p:cNvPr>
          <p:cNvSpPr/>
          <p:nvPr/>
        </p:nvSpPr>
        <p:spPr>
          <a:xfrm>
            <a:off x="7180977" y="1526794"/>
            <a:ext cx="1979799" cy="4425949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1100" b="1" dirty="0">
                <a:solidFill>
                  <a:schemeClr val="tx1"/>
                </a:solidFill>
              </a:rPr>
              <a:t>ANTICIPATING ACCESS</a:t>
            </a:r>
          </a:p>
          <a:p>
            <a:endParaRPr lang="en-MY" sz="1100" b="1" dirty="0">
              <a:solidFill>
                <a:schemeClr val="tx1"/>
              </a:solidFill>
            </a:endParaRPr>
          </a:p>
          <a:p>
            <a:endParaRPr lang="en-MY" sz="1100" b="1" dirty="0">
              <a:solidFill>
                <a:schemeClr val="tx1"/>
              </a:solidFill>
            </a:endParaRPr>
          </a:p>
          <a:p>
            <a:r>
              <a:rPr lang="en-MY" sz="1100" dirty="0">
                <a:solidFill>
                  <a:schemeClr val="tx1"/>
                </a:solidFill>
              </a:rPr>
              <a:t>-prepare for disaster</a:t>
            </a:r>
          </a:p>
          <a:p>
            <a:r>
              <a:rPr lang="en-MY" sz="1100" dirty="0">
                <a:solidFill>
                  <a:schemeClr val="tx1"/>
                </a:solidFill>
              </a:rPr>
              <a:t>1.</a:t>
            </a:r>
            <a:r>
              <a:rPr lang="en-MY" sz="1100" b="1" dirty="0">
                <a:solidFill>
                  <a:schemeClr val="tx1"/>
                </a:solidFill>
              </a:rPr>
              <a:t>Physical Security </a:t>
            </a:r>
            <a:r>
              <a:rPr lang="en-MY" sz="1100" dirty="0">
                <a:solidFill>
                  <a:schemeClr val="tx1"/>
                </a:solidFill>
              </a:rPr>
              <a:t>protects hardware</a:t>
            </a:r>
          </a:p>
          <a:p>
            <a:r>
              <a:rPr lang="en-MY" sz="1100" dirty="0">
                <a:solidFill>
                  <a:schemeClr val="tx1"/>
                </a:solidFill>
              </a:rPr>
              <a:t>2.</a:t>
            </a:r>
            <a:r>
              <a:rPr lang="en-MY" sz="1100" b="1" dirty="0">
                <a:solidFill>
                  <a:schemeClr val="tx1"/>
                </a:solidFill>
              </a:rPr>
              <a:t>Data Security </a:t>
            </a:r>
            <a:r>
              <a:rPr lang="en-MY" sz="1100" dirty="0">
                <a:solidFill>
                  <a:schemeClr val="tx1"/>
                </a:solidFill>
              </a:rPr>
              <a:t>protects software and data from unauthorized tampering or damage</a:t>
            </a:r>
          </a:p>
          <a:p>
            <a:r>
              <a:rPr lang="en-MY" sz="1100" dirty="0">
                <a:solidFill>
                  <a:schemeClr val="tx1"/>
                </a:solidFill>
              </a:rPr>
              <a:t>3.</a:t>
            </a:r>
            <a:r>
              <a:rPr lang="en-MY" sz="1100" b="1" dirty="0">
                <a:solidFill>
                  <a:schemeClr val="tx1"/>
                </a:solidFill>
              </a:rPr>
              <a:t>Disaster Recovery </a:t>
            </a:r>
            <a:r>
              <a:rPr lang="en-MY" sz="1100" dirty="0">
                <a:solidFill>
                  <a:schemeClr val="tx1"/>
                </a:solidFill>
              </a:rPr>
              <a:t>Plan describes ways to continue operating in the event of a disaster</a:t>
            </a: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435EFB-307F-4A59-A8E1-B378F09E3646}"/>
              </a:ext>
            </a:extLst>
          </p:cNvPr>
          <p:cNvSpPr/>
          <p:nvPr/>
        </p:nvSpPr>
        <p:spPr>
          <a:xfrm>
            <a:off x="9160780" y="1526793"/>
            <a:ext cx="1979799" cy="4425950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1100" b="1" dirty="0">
                <a:solidFill>
                  <a:schemeClr val="tx1"/>
                </a:solidFill>
              </a:rPr>
              <a:t>PREVENTING DATA LOSS</a:t>
            </a:r>
          </a:p>
          <a:p>
            <a:endParaRPr lang="en-MY" sz="1100" b="1" dirty="0">
              <a:solidFill>
                <a:schemeClr val="tx1"/>
              </a:solidFill>
            </a:endParaRPr>
          </a:p>
          <a:p>
            <a:endParaRPr lang="en-MY" sz="1100" b="1" dirty="0">
              <a:solidFill>
                <a:schemeClr val="tx1"/>
              </a:solidFill>
            </a:endParaRPr>
          </a:p>
          <a:p>
            <a:r>
              <a:rPr lang="en-MY" sz="1100" dirty="0">
                <a:solidFill>
                  <a:schemeClr val="tx1"/>
                </a:solidFill>
              </a:rPr>
              <a:t>-routinely copy data and store it in a remote storage</a:t>
            </a:r>
          </a:p>
          <a:p>
            <a:r>
              <a:rPr lang="en-MY" sz="1100" dirty="0">
                <a:solidFill>
                  <a:schemeClr val="tx1"/>
                </a:solidFill>
              </a:rPr>
              <a:t>•Redundant data storage - Store off-site in case of loss of equipment</a:t>
            </a:r>
          </a:p>
          <a:p>
            <a:r>
              <a:rPr lang="en-MY" sz="1100" dirty="0">
                <a:solidFill>
                  <a:schemeClr val="tx1"/>
                </a:solidFill>
              </a:rPr>
              <a:t>•Cloud-based backup services such as Carbonite provide cloud based backup services</a:t>
            </a: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  <a:p>
            <a:endParaRPr lang="en-MY" sz="1100" dirty="0">
              <a:solidFill>
                <a:schemeClr val="tx1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45CE74-87C3-42C6-9C44-C8DB6D136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0579" y="59271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4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18F2-F17F-4A2A-B121-3E6E0B050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08034"/>
          </a:xfrm>
        </p:spPr>
        <p:txBody>
          <a:bodyPr/>
          <a:lstStyle/>
          <a:p>
            <a:r>
              <a:rPr lang="en-MY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9219A-D46D-41EB-8CC7-86FB4DD34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89387"/>
            <a:ext cx="10058400" cy="4750685"/>
          </a:xfrm>
        </p:spPr>
        <p:txBody>
          <a:bodyPr/>
          <a:lstStyle/>
          <a:p>
            <a:r>
              <a:rPr lang="en-MY" dirty="0">
                <a:solidFill>
                  <a:schemeClr val="accent4">
                    <a:lumMod val="50000"/>
                  </a:schemeClr>
                </a:solidFill>
              </a:rPr>
              <a:t>What is Ethics?</a:t>
            </a:r>
          </a:p>
          <a:p>
            <a:pPr marL="0" indent="0">
              <a:buNone/>
            </a:pPr>
            <a:r>
              <a:rPr lang="en-MY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MY" dirty="0"/>
              <a:t>- Ethics is standard moral conduct  </a:t>
            </a:r>
          </a:p>
          <a:p>
            <a:pPr marL="0" indent="0">
              <a:buNone/>
            </a:pPr>
            <a:r>
              <a:rPr lang="en-MY" dirty="0"/>
              <a:t>  - But for computer Ethics , it is a guidelines for morally acceptable use of computers</a:t>
            </a:r>
          </a:p>
          <a:p>
            <a:pPr marL="0" indent="0">
              <a:buNone/>
            </a:pPr>
            <a:r>
              <a:rPr lang="en-MY" dirty="0"/>
              <a:t>Example of unmorally use of computer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MY" b="1" dirty="0"/>
              <a:t>Copyright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MY" sz="1200" dirty="0"/>
              <a:t>Gives content creator the right to control the use of their work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MY" sz="1200" dirty="0"/>
              <a:t>This means that the original creators of products and anyone they give authorization to are the only ones with the exclusive right to reproduce the work.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MY" sz="1200" dirty="0"/>
              <a:t>Painting , books, music and films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MY" dirty="0"/>
              <a:t> </a:t>
            </a:r>
            <a:r>
              <a:rPr lang="en-MY" sz="1200" dirty="0"/>
              <a:t>  </a:t>
            </a:r>
            <a:r>
              <a:rPr lang="en-MY" b="1" dirty="0"/>
              <a:t>Software Piracy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MY" dirty="0"/>
              <a:t>Unauthorized copying and distribution of software</a:t>
            </a:r>
          </a:p>
          <a:p>
            <a:pPr marL="0" indent="0">
              <a:buNone/>
            </a:pPr>
            <a:r>
              <a:rPr lang="en-MY" dirty="0"/>
              <a:t>       - Digital right management (</a:t>
            </a:r>
            <a:r>
              <a:rPr lang="en-MY" b="1" dirty="0"/>
              <a:t>DRM</a:t>
            </a:r>
            <a:r>
              <a:rPr lang="en-MY" dirty="0"/>
              <a:t>) control access to electronic media</a:t>
            </a:r>
          </a:p>
          <a:p>
            <a:pPr marL="0" indent="0">
              <a:buNone/>
            </a:pPr>
            <a:r>
              <a:rPr lang="en-MY" dirty="0"/>
              <a:t>       - Digital Millennium Copyright Act protect against piracy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DF938-10F1-45B3-85C8-06BC545E2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893" y="1289387"/>
            <a:ext cx="1575970" cy="1042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D4A92-F634-4891-A040-665D48D951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71" t="18563" r="26461" b="15011"/>
          <a:stretch/>
        </p:blipFill>
        <p:spPr>
          <a:xfrm>
            <a:off x="8751116" y="4395831"/>
            <a:ext cx="2021747" cy="1243407"/>
          </a:xfrm>
          <a:prstGeom prst="rect">
            <a:avLst/>
          </a:prstGeom>
        </p:spPr>
      </p:pic>
      <p:pic>
        <p:nvPicPr>
          <p:cNvPr id="4" name="WhatsApp Audio 2020-11-05 at 8.07.33 PM">
            <a:hlinkClick r:id="" action="ppaction://media"/>
            <a:extLst>
              <a:ext uri="{FF2B5EF4-FFF2-40B4-BE49-F238E27FC236}">
                <a16:creationId xmlns:a16="http://schemas.microsoft.com/office/drawing/2014/main" id="{39CBD401-F840-42C9-8533-4AAB90570B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4320" y="5735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6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8BB71-455A-4D8F-93B7-CC890C35F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595618"/>
            <a:ext cx="10058400" cy="535712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MY" b="1" dirty="0"/>
              <a:t>Plagiarism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MY" dirty="0"/>
              <a:t>Representing some other person’s work and ideas as your own without giving credit to the original person’s work and ideas</a:t>
            </a:r>
          </a:p>
          <a:p>
            <a:pPr marL="0" indent="0">
              <a:buNone/>
            </a:pPr>
            <a:endParaRPr lang="en-MY" dirty="0"/>
          </a:p>
          <a:p>
            <a:pPr marL="0" indent="0">
              <a:buNone/>
            </a:pPr>
            <a:r>
              <a:rPr lang="en-MY" b="1" u="sng" dirty="0"/>
              <a:t>Ways to prevent from plagiarism </a:t>
            </a:r>
            <a:endParaRPr lang="en-MY" dirty="0"/>
          </a:p>
          <a:p>
            <a:pPr marL="342900" indent="-342900">
              <a:buFont typeface="+mj-lt"/>
              <a:buAutoNum type="arabicPeriod"/>
            </a:pPr>
            <a:r>
              <a:rPr lang="en-MY" dirty="0"/>
              <a:t>Give unique task </a:t>
            </a:r>
          </a:p>
          <a:p>
            <a:pPr marL="0" indent="0">
              <a:buNone/>
            </a:pPr>
            <a:r>
              <a:rPr lang="en-MY" b="0" i="0" dirty="0">
                <a:solidFill>
                  <a:srgbClr val="0E1333"/>
                </a:solidFill>
                <a:effectLst/>
                <a:latin typeface="Montserrat"/>
              </a:rPr>
              <a:t>         - </a:t>
            </a:r>
            <a:r>
              <a:rPr lang="en-MY" b="0" i="0" dirty="0">
                <a:solidFill>
                  <a:schemeClr val="accent4">
                    <a:lumMod val="50000"/>
                  </a:schemeClr>
                </a:solidFill>
                <a:effectLst/>
                <a:latin typeface="Montserrat"/>
              </a:rPr>
              <a:t>tasks that require a creative and individual approach</a:t>
            </a:r>
          </a:p>
          <a:p>
            <a:pPr marL="0" indent="0">
              <a:buNone/>
            </a:pPr>
            <a:r>
              <a:rPr lang="en-MY" dirty="0">
                <a:latin typeface="+mj-lt"/>
              </a:rPr>
              <a:t>2</a:t>
            </a:r>
            <a:r>
              <a:rPr lang="en-MY" dirty="0">
                <a:latin typeface="Montserrat"/>
              </a:rPr>
              <a:t>.    </a:t>
            </a:r>
            <a:r>
              <a:rPr lang="en-MY" dirty="0"/>
              <a:t>Use plagiarism checkers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C8933-DCA4-4514-AAC6-1890279AB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446" y="2022404"/>
            <a:ext cx="3576506" cy="2503554"/>
          </a:xfrm>
          <a:prstGeom prst="rect">
            <a:avLst/>
          </a:prstGeom>
        </p:spPr>
      </p:pic>
      <p:pic>
        <p:nvPicPr>
          <p:cNvPr id="2" name="WhatsApp Audio 2020-11-05 at 8.39.37 PM">
            <a:hlinkClick r:id="" action="ppaction://media"/>
            <a:extLst>
              <a:ext uri="{FF2B5EF4-FFF2-40B4-BE49-F238E27FC236}">
                <a16:creationId xmlns:a16="http://schemas.microsoft.com/office/drawing/2014/main" id="{267295ED-3B6F-4162-B222-275F23A9DD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5200" y="5647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5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0B412-EE2A-4717-8EC1-2D10D08D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>
                <a:latin typeface="Algerian" panose="04020705040A02060702" pitchFamily="82" charset="0"/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DDC2A-E9A1-418E-9B90-0DF90ACA1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Y" dirty="0"/>
              <a:t>- LAI LENG SHUEN  ( Clan Leader)</a:t>
            </a:r>
          </a:p>
          <a:p>
            <a:r>
              <a:rPr lang="en-MY" dirty="0"/>
              <a:t>- MUHAMMAD SHAWALUDDIN BIN SHAARI ( Co-Leaders )</a:t>
            </a:r>
          </a:p>
          <a:p>
            <a:r>
              <a:rPr lang="en-MY" dirty="0"/>
              <a:t>- MUHAMMAD FADTHUN AMIERRUN BIN MD NORAZAM (Co-Leaders)</a:t>
            </a:r>
          </a:p>
          <a:p>
            <a:r>
              <a:rPr lang="en-MY" dirty="0"/>
              <a:t>- </a:t>
            </a:r>
            <a:r>
              <a:rPr lang="en-MY"/>
              <a:t>MUHAMMAD FAKHRULLAH </a:t>
            </a:r>
            <a:r>
              <a:rPr lang="en-MY" dirty="0"/>
              <a:t>BIN KAMAL BAHRIN (Co-Leaders)</a:t>
            </a:r>
          </a:p>
        </p:txBody>
      </p:sp>
    </p:spTree>
    <p:extLst>
      <p:ext uri="{BB962C8B-B14F-4D97-AF65-F5344CB8AC3E}">
        <p14:creationId xmlns:p14="http://schemas.microsoft.com/office/powerpoint/2010/main" val="1602143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CHAPTER 9</a:t>
            </a:r>
          </a:p>
        </p:txBody>
      </p:sp>
      <p:graphicFrame>
        <p:nvGraphicFramePr>
          <p:cNvPr id="5" name="Content Placeholder 2" descr="SmartArt graphic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646300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20400" y="5731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7889C-71DA-4021-9C03-E7F1E1279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119094"/>
          </a:xfrm>
        </p:spPr>
        <p:txBody>
          <a:bodyPr/>
          <a:lstStyle/>
          <a:p>
            <a:r>
              <a:rPr lang="en-MY" dirty="0">
                <a:latin typeface="Algerian" panose="04020705040A02060702" pitchFamily="82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B77FA-7297-4F53-B6FE-4B06FB790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61688"/>
            <a:ext cx="10058400" cy="41910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MY" dirty="0"/>
          </a:p>
          <a:p>
            <a:pPr marL="0" indent="0">
              <a:buNone/>
            </a:pPr>
            <a:r>
              <a:rPr lang="en-MY" sz="1900" dirty="0"/>
              <a:t>1. Identify the most significant concerns for effective implementation of computer technology.</a:t>
            </a:r>
          </a:p>
          <a:p>
            <a:pPr marL="0" indent="0">
              <a:buNone/>
            </a:pPr>
            <a:r>
              <a:rPr lang="en-MY" sz="1900" dirty="0"/>
              <a:t>2. Discuss the primary privacy issues of </a:t>
            </a:r>
            <a:r>
              <a:rPr lang="en-MY" sz="1900" b="1" dirty="0"/>
              <a:t>accuracy</a:t>
            </a:r>
            <a:r>
              <a:rPr lang="en-MY" sz="1900" dirty="0"/>
              <a:t>, </a:t>
            </a:r>
            <a:r>
              <a:rPr lang="en-MY" sz="1900" b="1" dirty="0"/>
              <a:t>property</a:t>
            </a:r>
            <a:r>
              <a:rPr lang="en-MY" sz="1900" dirty="0"/>
              <a:t>, and </a:t>
            </a:r>
            <a:r>
              <a:rPr lang="en-MY" sz="1900" b="1" dirty="0"/>
              <a:t>access</a:t>
            </a:r>
            <a:r>
              <a:rPr lang="en-MY" sz="1900" dirty="0"/>
              <a:t>.</a:t>
            </a:r>
          </a:p>
          <a:p>
            <a:pPr marL="0" indent="0">
              <a:buNone/>
            </a:pPr>
            <a:r>
              <a:rPr lang="en-MY" sz="1900" dirty="0"/>
              <a:t>3. Describe the impact of large </a:t>
            </a:r>
            <a:r>
              <a:rPr lang="en-MY" sz="1900" b="1" dirty="0"/>
              <a:t>databases</a:t>
            </a:r>
            <a:r>
              <a:rPr lang="en-MY" sz="1900" dirty="0"/>
              <a:t>, </a:t>
            </a:r>
            <a:r>
              <a:rPr lang="en-MY" sz="1900" b="1" dirty="0"/>
              <a:t>private networks</a:t>
            </a:r>
            <a:r>
              <a:rPr lang="en-MY" sz="1900" dirty="0"/>
              <a:t>, the </a:t>
            </a:r>
            <a:r>
              <a:rPr lang="en-MY" sz="1900" b="1" dirty="0"/>
              <a:t>Internet</a:t>
            </a:r>
            <a:r>
              <a:rPr lang="en-MY" sz="1900" dirty="0"/>
              <a:t>, and the </a:t>
            </a:r>
            <a:r>
              <a:rPr lang="en-MY" sz="1900" b="1" dirty="0"/>
              <a:t>Web</a:t>
            </a:r>
            <a:r>
              <a:rPr lang="en-MY" sz="1900" dirty="0"/>
              <a:t> on </a:t>
            </a:r>
            <a:r>
              <a:rPr lang="en-MY" sz="1900" dirty="0">
                <a:solidFill>
                  <a:schemeClr val="accent2">
                    <a:lumMod val="75000"/>
                  </a:schemeClr>
                </a:solidFill>
              </a:rPr>
              <a:t>privacy</a:t>
            </a:r>
            <a:r>
              <a:rPr lang="en-MY" sz="1900" dirty="0"/>
              <a:t>.</a:t>
            </a:r>
          </a:p>
          <a:p>
            <a:pPr marL="0" indent="0">
              <a:buNone/>
            </a:pPr>
            <a:r>
              <a:rPr lang="en-MY" sz="1900" dirty="0"/>
              <a:t>4. Discuss online identity and major laws on </a:t>
            </a:r>
            <a:r>
              <a:rPr lang="en-MY" sz="1900" dirty="0">
                <a:solidFill>
                  <a:schemeClr val="accent2">
                    <a:lumMod val="75000"/>
                  </a:schemeClr>
                </a:solidFill>
              </a:rPr>
              <a:t>privacy</a:t>
            </a:r>
            <a:r>
              <a:rPr lang="en-MY" sz="1900" dirty="0"/>
              <a:t>.</a:t>
            </a:r>
          </a:p>
          <a:p>
            <a:pPr marL="0" indent="0">
              <a:buNone/>
            </a:pPr>
            <a:r>
              <a:rPr lang="en-MY" sz="1900" dirty="0"/>
              <a:t>5. Discuss cybercrimes including creation of malicious programs such as viruses, worms, Trojan horse, and zombies as well as denial of service</a:t>
            </a:r>
          </a:p>
          <a:p>
            <a:pPr marL="0" indent="0">
              <a:buNone/>
            </a:pPr>
            <a:r>
              <a:rPr lang="en-MY" sz="1900" dirty="0"/>
              <a:t>attacks, Internet scams, identity theft, cyberbullying, rogue Wi-Fi</a:t>
            </a:r>
          </a:p>
          <a:p>
            <a:pPr marL="0" indent="0">
              <a:buNone/>
            </a:pPr>
            <a:r>
              <a:rPr lang="en-MY" sz="1900" dirty="0"/>
              <a:t>hotspots, and data manipulation.</a:t>
            </a:r>
          </a:p>
          <a:p>
            <a:pPr marL="0" indent="0">
              <a:buNone/>
            </a:pPr>
            <a:r>
              <a:rPr lang="en-MY" sz="1900" dirty="0"/>
              <a:t>6. Detail ways to protect computer security including restricting access, encrypting data, anticipating disasters, and preventing data loss.</a:t>
            </a:r>
          </a:p>
          <a:p>
            <a:pPr marL="0" indent="0">
              <a:buNone/>
            </a:pPr>
            <a:r>
              <a:rPr lang="en-MY" sz="1900" dirty="0"/>
              <a:t>7. Discuss computer ethics including copyright law, software piracy, digital rights management, the Digital Millennium Copyright Act, as well as</a:t>
            </a:r>
          </a:p>
          <a:p>
            <a:pPr marL="0" indent="0">
              <a:buNone/>
            </a:pPr>
            <a:r>
              <a:rPr lang="en-MY" sz="1900" dirty="0"/>
              <a:t>plagiarism and ways to identify plagiarism. </a:t>
            </a:r>
          </a:p>
          <a:p>
            <a:pPr marL="0" indent="0">
              <a:buNone/>
            </a:pPr>
            <a:endParaRPr lang="en-MY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0400" y="5647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1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C25E-9BB6-4BBC-B675-A8E22E68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>
                <a:latin typeface="Algerian" panose="04020705040A02060702" pitchFamily="82" charset="0"/>
              </a:rPr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EC9AA-A79C-4216-B4C7-4593964C4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45578"/>
            <a:ext cx="10058400" cy="4107166"/>
          </a:xfrm>
        </p:spPr>
        <p:txBody>
          <a:bodyPr/>
          <a:lstStyle/>
          <a:p>
            <a:pPr marL="0" indent="0">
              <a:buNone/>
            </a:pPr>
            <a:r>
              <a:rPr lang="en-MY" dirty="0"/>
              <a:t>•A lot of users nowadays using technology as their daily life tasks.</a:t>
            </a:r>
          </a:p>
          <a:p>
            <a:pPr marL="0" indent="0">
              <a:buNone/>
            </a:pPr>
            <a:r>
              <a:rPr lang="en-MY" dirty="0"/>
              <a:t>•The use of personal data and our right to privacy.</a:t>
            </a:r>
          </a:p>
          <a:p>
            <a:pPr marL="0" indent="0">
              <a:buNone/>
            </a:pPr>
            <a:r>
              <a:rPr lang="en-MY" dirty="0"/>
              <a:t>•This chapter covers issues related to the impact of technology on people and how to protect ourselves on the Web.</a:t>
            </a:r>
          </a:p>
          <a:p>
            <a:pPr marL="0" indent="0">
              <a:buNone/>
            </a:pPr>
            <a:r>
              <a:rPr lang="en-MY" dirty="0"/>
              <a:t>Technology has had a very </a:t>
            </a:r>
            <a:r>
              <a:rPr lang="en-MY" b="1" dirty="0"/>
              <a:t>positive</a:t>
            </a:r>
            <a:r>
              <a:rPr lang="en-MY" dirty="0"/>
              <a:t> impact on people, but some of the impact could be </a:t>
            </a:r>
            <a:r>
              <a:rPr lang="en-MY" b="1" dirty="0"/>
              <a:t>negative</a:t>
            </a:r>
            <a:r>
              <a:rPr lang="en-MY" dirty="0"/>
              <a:t>.</a:t>
            </a:r>
          </a:p>
          <a:p>
            <a:pPr marL="0" indent="0">
              <a:buNone/>
            </a:pPr>
            <a:endParaRPr lang="en-MY" dirty="0"/>
          </a:p>
          <a:p>
            <a:pPr marL="0" indent="0">
              <a:buNone/>
            </a:pPr>
            <a:r>
              <a:rPr lang="en-MY" sz="1600" b="1" u="sng" dirty="0"/>
              <a:t>What we need to be concern?</a:t>
            </a:r>
          </a:p>
          <a:p>
            <a:pPr marL="0" indent="0">
              <a:buNone/>
            </a:pPr>
            <a:r>
              <a:rPr lang="en-MY" dirty="0"/>
              <a:t>- </a:t>
            </a:r>
            <a:r>
              <a:rPr lang="en-MY" b="1" dirty="0">
                <a:solidFill>
                  <a:schemeClr val="accent2">
                    <a:lumMod val="75000"/>
                  </a:schemeClr>
                </a:solidFill>
              </a:rPr>
              <a:t>Privacy</a:t>
            </a:r>
            <a:r>
              <a:rPr lang="en-MY" b="1" dirty="0"/>
              <a:t> </a:t>
            </a:r>
            <a:r>
              <a:rPr lang="en-MY" dirty="0"/>
              <a:t>– What are the threats to personal privacy and how can we protect ourselves?</a:t>
            </a:r>
          </a:p>
          <a:p>
            <a:pPr marL="0" indent="0">
              <a:buNone/>
            </a:pPr>
            <a:r>
              <a:rPr lang="en-MY" dirty="0"/>
              <a:t>- </a:t>
            </a:r>
            <a:r>
              <a:rPr lang="en-MY" b="1" dirty="0">
                <a:solidFill>
                  <a:schemeClr val="accent3"/>
                </a:solidFill>
              </a:rPr>
              <a:t>Security</a:t>
            </a:r>
            <a:r>
              <a:rPr lang="en-MY" dirty="0"/>
              <a:t> – How can access to sensitive information be controlled and how can we secure hardware and software?</a:t>
            </a:r>
          </a:p>
          <a:p>
            <a:pPr marL="0" indent="0">
              <a:buNone/>
            </a:pPr>
            <a:r>
              <a:rPr lang="en-MY" dirty="0"/>
              <a:t>- </a:t>
            </a:r>
            <a:r>
              <a:rPr lang="en-MY" b="1" dirty="0">
                <a:solidFill>
                  <a:schemeClr val="accent4">
                    <a:lumMod val="75000"/>
                  </a:schemeClr>
                </a:solidFill>
              </a:rPr>
              <a:t>Ethics</a:t>
            </a:r>
            <a:r>
              <a:rPr lang="en-MY" dirty="0"/>
              <a:t> – How do the actions of individual users and companies affect society?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1518" y="58695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C294E-6D76-4EDA-8102-434F42046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06C44-B594-4643-A450-CEBE8F588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MY" dirty="0"/>
              <a:t>•Privacy – concerns the collection and use of data about individuals</a:t>
            </a:r>
          </a:p>
          <a:p>
            <a:pPr marL="0" indent="0">
              <a:buNone/>
            </a:pPr>
            <a:r>
              <a:rPr lang="en-MY" dirty="0"/>
              <a:t>•Three primary privacy issues:</a:t>
            </a:r>
          </a:p>
          <a:p>
            <a:pPr marL="0" indent="0">
              <a:buNone/>
            </a:pPr>
            <a:endParaRPr lang="en-MY" dirty="0"/>
          </a:p>
          <a:p>
            <a:pPr marL="0" indent="0">
              <a:buNone/>
            </a:pPr>
            <a:r>
              <a:rPr lang="en-MY" dirty="0"/>
              <a:t>             1.	</a:t>
            </a:r>
            <a:r>
              <a:rPr lang="en-MY" b="1" dirty="0"/>
              <a:t>Accuracy</a:t>
            </a:r>
            <a:r>
              <a:rPr lang="en-MY" dirty="0"/>
              <a:t> – responsibility of those who collect data</a:t>
            </a:r>
          </a:p>
          <a:p>
            <a:pPr marL="0" indent="0">
              <a:buNone/>
            </a:pPr>
            <a:r>
              <a:rPr lang="en-MY" dirty="0"/>
              <a:t>	Must be secure and correct</a:t>
            </a:r>
          </a:p>
          <a:p>
            <a:pPr marL="0" indent="0">
              <a:buNone/>
            </a:pPr>
            <a:r>
              <a:rPr lang="en-MY" dirty="0"/>
              <a:t>             2.	</a:t>
            </a:r>
            <a:r>
              <a:rPr lang="en-MY" b="1" dirty="0"/>
              <a:t>Property</a:t>
            </a:r>
            <a:r>
              <a:rPr lang="en-MY" dirty="0"/>
              <a:t> – who owns data and who has rights to software</a:t>
            </a:r>
          </a:p>
          <a:p>
            <a:pPr marL="0" indent="0">
              <a:buNone/>
            </a:pPr>
            <a:r>
              <a:rPr lang="en-MY" dirty="0"/>
              <a:t>             3.	</a:t>
            </a:r>
            <a:r>
              <a:rPr lang="en-MY" b="1" dirty="0"/>
              <a:t>Access</a:t>
            </a:r>
            <a:r>
              <a:rPr lang="en-MY" dirty="0"/>
              <a:t> – responsibility of those who control data and use of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D60FC-8C1C-429E-ADE6-566FFC42E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599" y="2103120"/>
            <a:ext cx="2366483" cy="1332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F7359C-4EAE-4DB1-B1CB-4EEEDE380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599" y="3715019"/>
            <a:ext cx="2368813" cy="133262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9719" y="57842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4DAD-47F8-4B7F-BB19-EC9EFFA8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49628"/>
            <a:ext cx="10058400" cy="799052"/>
          </a:xfrm>
        </p:spPr>
        <p:txBody>
          <a:bodyPr/>
          <a:lstStyle/>
          <a:p>
            <a:r>
              <a:rPr lang="en-MY" dirty="0">
                <a:latin typeface="Algerian" panose="04020705040A02060702" pitchFamily="82" charset="0"/>
              </a:rPr>
              <a:t>Large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DFE7C-DCA1-4960-975B-1D5724327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24415"/>
            <a:ext cx="10058400" cy="4409170"/>
          </a:xfrm>
        </p:spPr>
        <p:txBody>
          <a:bodyPr/>
          <a:lstStyle/>
          <a:p>
            <a:r>
              <a:rPr lang="en-MY" dirty="0"/>
              <a:t>Did you know……                                                                Actually……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19699C-3C77-4B0B-872D-B641EE2742EF}"/>
              </a:ext>
            </a:extLst>
          </p:cNvPr>
          <p:cNvSpPr/>
          <p:nvPr/>
        </p:nvSpPr>
        <p:spPr>
          <a:xfrm>
            <a:off x="1317072" y="1690759"/>
            <a:ext cx="4496499" cy="394282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endParaRPr lang="en-MY" sz="1200" dirty="0">
              <a:solidFill>
                <a:schemeClr val="tx1"/>
              </a:solidFill>
            </a:endParaRPr>
          </a:p>
          <a:p>
            <a:endParaRPr lang="en-MY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n-MY" sz="1200" dirty="0">
                <a:solidFill>
                  <a:schemeClr val="tx1"/>
                </a:solidFill>
              </a:rPr>
              <a:t>Large organizations compile information about us daily </a:t>
            </a:r>
          </a:p>
          <a:p>
            <a:pPr marL="171450" indent="-171450">
              <a:buFontTx/>
              <a:buChar char="-"/>
            </a:pPr>
            <a:r>
              <a:rPr lang="en-MY" sz="1200" dirty="0">
                <a:solidFill>
                  <a:schemeClr val="tx1"/>
                </a:solidFill>
              </a:rPr>
              <a:t>Big Data is exploding and ever-growing</a:t>
            </a:r>
          </a:p>
          <a:p>
            <a:pPr marL="171450" indent="-171450">
              <a:buFontTx/>
              <a:buChar char="-"/>
            </a:pPr>
            <a:endParaRPr lang="en-MY" sz="1200" dirty="0">
              <a:solidFill>
                <a:schemeClr val="tx1"/>
              </a:solidFill>
            </a:endParaRPr>
          </a:p>
          <a:p>
            <a:r>
              <a:rPr lang="en-MY" sz="1200" dirty="0">
                <a:solidFill>
                  <a:schemeClr val="tx1"/>
                </a:solidFill>
              </a:rPr>
              <a:t>   </a:t>
            </a:r>
            <a:r>
              <a:rPr lang="en-MY" sz="1200" b="1" dirty="0">
                <a:solidFill>
                  <a:schemeClr val="tx1"/>
                </a:solidFill>
              </a:rPr>
              <a:t>90% of the data collected has been collected over the last 2 years</a:t>
            </a:r>
          </a:p>
          <a:p>
            <a:endParaRPr lang="en-MY" sz="1200" dirty="0">
              <a:solidFill>
                <a:schemeClr val="tx1"/>
              </a:solidFill>
            </a:endParaRPr>
          </a:p>
          <a:p>
            <a:r>
              <a:rPr lang="en-MY" sz="1200" dirty="0">
                <a:solidFill>
                  <a:schemeClr val="tx1"/>
                </a:solidFill>
              </a:rPr>
              <a:t>- Data collectors include : - </a:t>
            </a:r>
          </a:p>
          <a:p>
            <a:endParaRPr lang="en-MY" sz="1200" dirty="0">
              <a:solidFill>
                <a:schemeClr val="tx1"/>
              </a:solidFill>
            </a:endParaRPr>
          </a:p>
          <a:p>
            <a:r>
              <a:rPr lang="en-MY" sz="1200" dirty="0">
                <a:solidFill>
                  <a:schemeClr val="tx1"/>
                </a:solidFill>
              </a:rPr>
              <a:t>.  Government agencies</a:t>
            </a:r>
          </a:p>
          <a:p>
            <a:r>
              <a:rPr lang="en-MY" sz="1200" dirty="0">
                <a:solidFill>
                  <a:schemeClr val="tx1"/>
                </a:solidFill>
              </a:rPr>
              <a:t>.  Telephone companies</a:t>
            </a:r>
          </a:p>
          <a:p>
            <a:r>
              <a:rPr lang="en-MY" sz="1200" dirty="0">
                <a:solidFill>
                  <a:schemeClr val="tx1"/>
                </a:solidFill>
              </a:rPr>
              <a:t>.  Credit card companies</a:t>
            </a:r>
          </a:p>
          <a:p>
            <a:r>
              <a:rPr lang="en-MY" sz="1200" dirty="0">
                <a:solidFill>
                  <a:schemeClr val="tx1"/>
                </a:solidFill>
              </a:rPr>
              <a:t>.  Supermarket scanners</a:t>
            </a:r>
          </a:p>
          <a:p>
            <a:r>
              <a:rPr lang="en-MY" sz="1200" dirty="0">
                <a:solidFill>
                  <a:schemeClr val="tx1"/>
                </a:solidFill>
              </a:rPr>
              <a:t>.  Financial institutions</a:t>
            </a:r>
          </a:p>
          <a:p>
            <a:r>
              <a:rPr lang="en-MY" sz="1200" dirty="0">
                <a:solidFill>
                  <a:schemeClr val="tx1"/>
                </a:solidFill>
              </a:rPr>
              <a:t>.  Search engines</a:t>
            </a:r>
          </a:p>
          <a:p>
            <a:r>
              <a:rPr lang="en-MY" sz="1200" dirty="0">
                <a:solidFill>
                  <a:schemeClr val="tx1"/>
                </a:solidFill>
              </a:rPr>
              <a:t>.  Social networking sites</a:t>
            </a:r>
          </a:p>
          <a:p>
            <a:r>
              <a:rPr lang="en-MY" sz="1200" dirty="0">
                <a:solidFill>
                  <a:schemeClr val="tx1"/>
                </a:solidFill>
              </a:rPr>
              <a:t>.  </a:t>
            </a:r>
            <a:r>
              <a:rPr lang="en-MY" sz="1200" b="1" dirty="0">
                <a:solidFill>
                  <a:schemeClr val="tx1"/>
                </a:solidFill>
              </a:rPr>
              <a:t>Information Reseller/Brokers</a:t>
            </a:r>
          </a:p>
          <a:p>
            <a:r>
              <a:rPr lang="en-MY" sz="1200" dirty="0">
                <a:solidFill>
                  <a:schemeClr val="tx1"/>
                </a:solidFill>
              </a:rPr>
              <a:t>          1.Collect and sell personal data</a:t>
            </a:r>
          </a:p>
          <a:p>
            <a:r>
              <a:rPr lang="en-MY" sz="1200" dirty="0">
                <a:solidFill>
                  <a:schemeClr val="tx1"/>
                </a:solidFill>
              </a:rPr>
              <a:t>          2. Create electronic profile</a:t>
            </a:r>
          </a:p>
          <a:p>
            <a:r>
              <a:rPr lang="en-MY" sz="1100" dirty="0">
                <a:solidFill>
                  <a:schemeClr val="tx1"/>
                </a:solidFill>
              </a:rPr>
              <a:t>	</a:t>
            </a:r>
          </a:p>
          <a:p>
            <a:endParaRPr lang="en-MY" sz="1000" dirty="0">
              <a:solidFill>
                <a:schemeClr val="tx1"/>
              </a:solidFill>
            </a:endParaRPr>
          </a:p>
          <a:p>
            <a:endParaRPr lang="en-MY" sz="1000" dirty="0">
              <a:solidFill>
                <a:schemeClr val="tx1"/>
              </a:solidFill>
            </a:endParaRPr>
          </a:p>
          <a:p>
            <a:endParaRPr lang="en-MY" sz="1400" dirty="0">
              <a:solidFill>
                <a:schemeClr val="tx1"/>
              </a:solidFill>
            </a:endParaRPr>
          </a:p>
          <a:p>
            <a:r>
              <a:rPr lang="en-MY" sz="1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8AA4DC-146D-45E7-8DC2-EA06C9975A17}"/>
              </a:ext>
            </a:extLst>
          </p:cNvPr>
          <p:cNvSpPr/>
          <p:nvPr/>
        </p:nvSpPr>
        <p:spPr>
          <a:xfrm>
            <a:off x="6316910" y="1690759"/>
            <a:ext cx="4950903" cy="394282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en-MY" sz="1200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MY" sz="1200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MY" sz="1200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MY" sz="1200" b="1" dirty="0">
                <a:solidFill>
                  <a:schemeClr val="tx1"/>
                </a:solidFill>
              </a:rPr>
              <a:t>Personal Information </a:t>
            </a:r>
            <a:r>
              <a:rPr lang="en-MY" sz="1200" dirty="0">
                <a:solidFill>
                  <a:schemeClr val="tx1"/>
                </a:solidFill>
              </a:rPr>
              <a:t>is a marketable commodity which raises many issue :</a:t>
            </a:r>
          </a:p>
          <a:p>
            <a:r>
              <a:rPr lang="en-MY" sz="1200" dirty="0">
                <a:solidFill>
                  <a:schemeClr val="tx1"/>
                </a:solidFill>
              </a:rPr>
              <a:t>     </a:t>
            </a:r>
          </a:p>
          <a:p>
            <a:r>
              <a:rPr lang="en-MY" sz="1200" dirty="0">
                <a:solidFill>
                  <a:schemeClr val="tx1"/>
                </a:solidFill>
              </a:rPr>
              <a:t>- Spreading Information without personal consent ,  leading to identity theft</a:t>
            </a:r>
          </a:p>
          <a:p>
            <a:r>
              <a:rPr lang="en-MY" sz="1200" dirty="0">
                <a:solidFill>
                  <a:schemeClr val="tx1"/>
                </a:solidFill>
              </a:rPr>
              <a:t>- Spreading inaccurate information </a:t>
            </a:r>
          </a:p>
          <a:p>
            <a:endParaRPr lang="en-MY" sz="12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MY" sz="1200" b="1" dirty="0">
                <a:solidFill>
                  <a:schemeClr val="tx1"/>
                </a:solidFill>
              </a:rPr>
              <a:t>Freedom of information Act</a:t>
            </a:r>
          </a:p>
          <a:p>
            <a:r>
              <a:rPr lang="en-MY" sz="1200" b="1" dirty="0">
                <a:solidFill>
                  <a:schemeClr val="tx1"/>
                </a:solidFill>
              </a:rPr>
              <a:t>     </a:t>
            </a:r>
          </a:p>
          <a:p>
            <a:r>
              <a:rPr lang="en-MY" sz="1200" b="1" dirty="0">
                <a:solidFill>
                  <a:schemeClr val="tx1"/>
                </a:solidFill>
              </a:rPr>
              <a:t>   </a:t>
            </a:r>
            <a:r>
              <a:rPr lang="en-MY" sz="1200" dirty="0">
                <a:solidFill>
                  <a:schemeClr val="tx1"/>
                </a:solidFill>
              </a:rPr>
              <a:t> - Entitlement to look at your records held by government  agencies</a:t>
            </a:r>
          </a:p>
          <a:p>
            <a:endParaRPr lang="en-MY" sz="1200" dirty="0">
              <a:solidFill>
                <a:schemeClr val="tx1"/>
              </a:solidFill>
            </a:endParaRPr>
          </a:p>
          <a:p>
            <a:endParaRPr lang="en-MY" sz="1000" dirty="0">
              <a:solidFill>
                <a:schemeClr val="tx1"/>
              </a:solidFill>
            </a:endParaRPr>
          </a:p>
          <a:p>
            <a:endParaRPr lang="en-MY" sz="1000" dirty="0">
              <a:solidFill>
                <a:schemeClr val="tx1"/>
              </a:solidFill>
            </a:endParaRPr>
          </a:p>
          <a:p>
            <a:endParaRPr lang="en-MY" sz="1000" dirty="0">
              <a:solidFill>
                <a:schemeClr val="tx1"/>
              </a:solidFill>
            </a:endParaRPr>
          </a:p>
          <a:p>
            <a:endParaRPr lang="en-MY" sz="1000" dirty="0">
              <a:solidFill>
                <a:schemeClr val="tx1"/>
              </a:solidFill>
            </a:endParaRPr>
          </a:p>
          <a:p>
            <a:endParaRPr lang="en-MY" sz="1000" dirty="0">
              <a:solidFill>
                <a:schemeClr val="tx1"/>
              </a:solidFill>
            </a:endParaRPr>
          </a:p>
          <a:p>
            <a:endParaRPr lang="en-MY" sz="1000" dirty="0">
              <a:solidFill>
                <a:schemeClr val="tx1"/>
              </a:solidFill>
            </a:endParaRPr>
          </a:p>
          <a:p>
            <a:endParaRPr lang="en-MY" sz="1000" dirty="0">
              <a:solidFill>
                <a:schemeClr val="tx1"/>
              </a:solidFill>
            </a:endParaRPr>
          </a:p>
          <a:p>
            <a:endParaRPr lang="en-MY" sz="1000" dirty="0">
              <a:solidFill>
                <a:schemeClr val="tx1"/>
              </a:solidFill>
            </a:endParaRPr>
          </a:p>
          <a:p>
            <a:endParaRPr lang="en-MY" sz="1000" dirty="0">
              <a:solidFill>
                <a:schemeClr val="tx1"/>
              </a:solidFill>
            </a:endParaRPr>
          </a:p>
          <a:p>
            <a:pPr algn="ctr"/>
            <a:endParaRPr lang="en-MY" sz="1000" dirty="0">
              <a:solidFill>
                <a:schemeClr val="tx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1518" y="58562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D5F7C-0BC8-4203-9CAE-066696CCD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>
                <a:latin typeface="Algerian" panose="04020705040A02060702" pitchFamily="82" charset="0"/>
              </a:rPr>
              <a:t>What is private network?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E66FC-D7DD-43F7-A705-810CC3DF5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76401"/>
            <a:ext cx="10058400" cy="43815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MY" sz="2900" dirty="0"/>
              <a:t>•Private network is a computer network that uses private IP addresses space.</a:t>
            </a:r>
          </a:p>
          <a:p>
            <a:pPr marL="0" indent="0">
              <a:buNone/>
            </a:pPr>
            <a:r>
              <a:rPr lang="en-MY" sz="2900" dirty="0"/>
              <a:t>•E.g.: Employee Monitoring Software</a:t>
            </a:r>
          </a:p>
          <a:p>
            <a:pPr marL="0" indent="0">
              <a:buNone/>
            </a:pPr>
            <a:r>
              <a:rPr lang="en-MY" sz="2900" dirty="0"/>
              <a:t>    - Employee Monitoring Software is a technology that allows employers to gain valuable insight into employee’s computer  activities in the work space .</a:t>
            </a:r>
          </a:p>
          <a:p>
            <a:pPr marL="0" indent="0">
              <a:buNone/>
            </a:pPr>
            <a:r>
              <a:rPr lang="en-MY" sz="2900" dirty="0"/>
              <a:t>    -A proposed law could prohibit this type of electronic monitoring or get permission from the employee first.</a:t>
            </a:r>
          </a:p>
          <a:p>
            <a:pPr marL="0" indent="0">
              <a:buNone/>
            </a:pPr>
            <a:r>
              <a:rPr lang="en-MY" sz="3400" b="1" u="sng" dirty="0"/>
              <a:t>Illusion of anonymity</a:t>
            </a:r>
          </a:p>
          <a:p>
            <a:pPr marL="0" indent="0">
              <a:buNone/>
            </a:pPr>
            <a:r>
              <a:rPr lang="en-MY" dirty="0"/>
              <a:t>•</a:t>
            </a:r>
            <a:r>
              <a:rPr lang="en-MY" sz="2900" dirty="0"/>
              <a:t>Many people believe that, while using the web, little can be done to invade their privacy. This is the illusion of anonymity.</a:t>
            </a:r>
          </a:p>
          <a:p>
            <a:pPr marL="0" indent="0">
              <a:buNone/>
            </a:pPr>
            <a:r>
              <a:rPr lang="en-MY" sz="2900" dirty="0"/>
              <a:t>•In fact, while browsing the web, critical information stored in hard drive</a:t>
            </a:r>
          </a:p>
          <a:p>
            <a:pPr marL="0" indent="0">
              <a:buNone/>
            </a:pPr>
            <a:r>
              <a:rPr lang="en-MY" sz="2900" dirty="0"/>
              <a:t>               o	History file </a:t>
            </a:r>
          </a:p>
          <a:p>
            <a:pPr marL="0" indent="0">
              <a:buNone/>
            </a:pPr>
            <a:r>
              <a:rPr lang="en-MY" sz="2900" dirty="0"/>
              <a:t>               o	Temporary Internet file</a:t>
            </a:r>
          </a:p>
          <a:p>
            <a:pPr marL="0" indent="0">
              <a:buNone/>
            </a:pPr>
            <a:r>
              <a:rPr lang="en-MY" sz="2900" dirty="0"/>
              <a:t>               o	Cookies</a:t>
            </a:r>
          </a:p>
          <a:p>
            <a:pPr marL="0" indent="0">
              <a:buNone/>
            </a:pPr>
            <a:r>
              <a:rPr lang="en-MY" sz="2900" dirty="0"/>
              <a:t>               o	Privacy mode</a:t>
            </a:r>
          </a:p>
          <a:p>
            <a:pPr marL="0" indent="0">
              <a:buNone/>
            </a:pPr>
            <a:r>
              <a:rPr lang="en-MY" sz="2900" dirty="0"/>
              <a:t>               o	Spyware (Privacy threats)</a:t>
            </a:r>
          </a:p>
        </p:txBody>
      </p:sp>
      <p:pic>
        <p:nvPicPr>
          <p:cNvPr id="5" name="private network">
            <a:hlinkClick r:id="" action="ppaction://media"/>
            <a:extLst>
              <a:ext uri="{FF2B5EF4-FFF2-40B4-BE49-F238E27FC236}">
                <a16:creationId xmlns:a16="http://schemas.microsoft.com/office/drawing/2014/main" id="{CD4F59FF-53E7-42DE-B2A0-4DC018280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5200" y="58090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3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54BD9C-CFC6-4082-9F3F-8263080CE89C}"/>
              </a:ext>
            </a:extLst>
          </p:cNvPr>
          <p:cNvGrpSpPr/>
          <p:nvPr/>
        </p:nvGrpSpPr>
        <p:grpSpPr>
          <a:xfrm>
            <a:off x="1185506" y="1123950"/>
            <a:ext cx="2681644" cy="487112"/>
            <a:chOff x="13313" y="177218"/>
            <a:chExt cx="2370559" cy="3458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BCEFAC-B888-44E8-B9FF-B6F68BFE1B2A}"/>
                </a:ext>
              </a:extLst>
            </p:cNvPr>
            <p:cNvSpPr/>
            <p:nvPr/>
          </p:nvSpPr>
          <p:spPr>
            <a:xfrm>
              <a:off x="13313" y="177218"/>
              <a:ext cx="2370559" cy="34586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38DF10-A6A1-4DA4-A2CF-20CB0F0DA31B}"/>
                </a:ext>
              </a:extLst>
            </p:cNvPr>
            <p:cNvSpPr txBox="1"/>
            <p:nvPr/>
          </p:nvSpPr>
          <p:spPr>
            <a:xfrm>
              <a:off x="13313" y="177218"/>
              <a:ext cx="2370559" cy="3458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MY" sz="1500" kern="1200" dirty="0"/>
                <a:t>History File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EE666ED-922A-4070-9FB8-ACF619741EBA}"/>
              </a:ext>
            </a:extLst>
          </p:cNvPr>
          <p:cNvSpPr/>
          <p:nvPr/>
        </p:nvSpPr>
        <p:spPr>
          <a:xfrm>
            <a:off x="1431136" y="1801685"/>
            <a:ext cx="1743996" cy="162731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00" b="-1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E686D1-FF5B-4519-8CA0-430DD7721EC0}"/>
              </a:ext>
            </a:extLst>
          </p:cNvPr>
          <p:cNvGrpSpPr/>
          <p:nvPr/>
        </p:nvGrpSpPr>
        <p:grpSpPr>
          <a:xfrm>
            <a:off x="1185506" y="3989923"/>
            <a:ext cx="2681644" cy="1957832"/>
            <a:chOff x="2068201" y="779766"/>
            <a:chExt cx="1124084" cy="116995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799FE7-C1C4-46C9-AD73-95641CA872C1}"/>
                </a:ext>
              </a:extLst>
            </p:cNvPr>
            <p:cNvSpPr/>
            <p:nvPr/>
          </p:nvSpPr>
          <p:spPr>
            <a:xfrm>
              <a:off x="2068201" y="779766"/>
              <a:ext cx="1124084" cy="116995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86C0D6CE-B677-43FA-8B69-A7140EAF6132}"/>
                </a:ext>
              </a:extLst>
            </p:cNvPr>
            <p:cNvSpPr txBox="1"/>
            <p:nvPr/>
          </p:nvSpPr>
          <p:spPr>
            <a:xfrm>
              <a:off x="2101124" y="812689"/>
              <a:ext cx="1058238" cy="1104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MY" sz="1400" kern="1200" dirty="0"/>
                <a:t>All the location and addresses of sites that you have recently visited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B8A208-1D5A-4D84-BE60-1897B9FB1CDF}"/>
              </a:ext>
            </a:extLst>
          </p:cNvPr>
          <p:cNvGrpSpPr/>
          <p:nvPr/>
        </p:nvGrpSpPr>
        <p:grpSpPr>
          <a:xfrm>
            <a:off x="4539633" y="1123950"/>
            <a:ext cx="2681645" cy="487112"/>
            <a:chOff x="3673905" y="81907"/>
            <a:chExt cx="2370560" cy="3458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ECBCB8-BB3E-48AD-96F0-C5AFD9BD0E6D}"/>
                </a:ext>
              </a:extLst>
            </p:cNvPr>
            <p:cNvSpPr/>
            <p:nvPr/>
          </p:nvSpPr>
          <p:spPr>
            <a:xfrm>
              <a:off x="3673906" y="81907"/>
              <a:ext cx="2370559" cy="34586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369F52-CC59-45CB-8013-25E6CF749246}"/>
                </a:ext>
              </a:extLst>
            </p:cNvPr>
            <p:cNvSpPr txBox="1"/>
            <p:nvPr/>
          </p:nvSpPr>
          <p:spPr>
            <a:xfrm>
              <a:off x="3673905" y="81907"/>
              <a:ext cx="2370559" cy="3458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MY" sz="1500" kern="1200" dirty="0"/>
                <a:t>Temporary internet files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974B5F8-5A5E-4422-B1CF-A85560B378C4}"/>
              </a:ext>
            </a:extLst>
          </p:cNvPr>
          <p:cNvSpPr/>
          <p:nvPr/>
        </p:nvSpPr>
        <p:spPr>
          <a:xfrm>
            <a:off x="4695177" y="1801685"/>
            <a:ext cx="2370559" cy="200856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r="-1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MY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7716FD-BCED-4D0A-8B77-B866BD33999E}"/>
              </a:ext>
            </a:extLst>
          </p:cNvPr>
          <p:cNvGrpSpPr/>
          <p:nvPr/>
        </p:nvGrpSpPr>
        <p:grpSpPr>
          <a:xfrm>
            <a:off x="4419025" y="3989923"/>
            <a:ext cx="3353949" cy="1957832"/>
            <a:chOff x="5661391" y="783245"/>
            <a:chExt cx="1356151" cy="115739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E5FBC27-6F58-4635-92C1-1B558D16B902}"/>
                </a:ext>
              </a:extLst>
            </p:cNvPr>
            <p:cNvSpPr/>
            <p:nvPr/>
          </p:nvSpPr>
          <p:spPr>
            <a:xfrm>
              <a:off x="5661391" y="783245"/>
              <a:ext cx="1356151" cy="115739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B2680B44-C4A9-4F76-81E1-6D19F256BF08}"/>
                </a:ext>
              </a:extLst>
            </p:cNvPr>
            <p:cNvSpPr txBox="1"/>
            <p:nvPr/>
          </p:nvSpPr>
          <p:spPr>
            <a:xfrm>
              <a:off x="5695290" y="817144"/>
              <a:ext cx="1288353" cy="10895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l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MY" sz="1400" kern="1200" dirty="0"/>
                <a:t> - known as browser cache is a folder on Microsoft window which save file from visited websites.</a:t>
              </a:r>
            </a:p>
            <a:p>
              <a:pPr marL="0" lvl="0" indent="0" algn="l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MY" sz="1400" kern="1200" dirty="0"/>
                <a:t>- This will allow such websites load more quickly for the next time they visited.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85D286-C4E4-40EA-AC18-DE417E2AE8AF}"/>
              </a:ext>
            </a:extLst>
          </p:cNvPr>
          <p:cNvGrpSpPr/>
          <p:nvPr/>
        </p:nvGrpSpPr>
        <p:grpSpPr>
          <a:xfrm>
            <a:off x="8154261" y="1148431"/>
            <a:ext cx="2705787" cy="487112"/>
            <a:chOff x="7334499" y="167246"/>
            <a:chExt cx="2370559" cy="34586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0995D9-7250-400A-B2A6-ABC97ED51361}"/>
                </a:ext>
              </a:extLst>
            </p:cNvPr>
            <p:cNvSpPr/>
            <p:nvPr/>
          </p:nvSpPr>
          <p:spPr>
            <a:xfrm>
              <a:off x="7334499" y="167246"/>
              <a:ext cx="2370559" cy="34586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EF139E7-0831-4B9C-8466-798BC82D0F19}"/>
                </a:ext>
              </a:extLst>
            </p:cNvPr>
            <p:cNvSpPr txBox="1"/>
            <p:nvPr/>
          </p:nvSpPr>
          <p:spPr>
            <a:xfrm>
              <a:off x="7334499" y="167246"/>
              <a:ext cx="2370559" cy="3458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MY" sz="1500" kern="1200" dirty="0"/>
                <a:t>Spyware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F316E43-4C78-401A-91A3-F8EC2B4DE790}"/>
              </a:ext>
            </a:extLst>
          </p:cNvPr>
          <p:cNvSpPr/>
          <p:nvPr/>
        </p:nvSpPr>
        <p:spPr>
          <a:xfrm>
            <a:off x="8390305" y="1789933"/>
            <a:ext cx="2370559" cy="1957833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F3A2EA-F4E2-419C-BD46-882B853CDAF8}"/>
              </a:ext>
            </a:extLst>
          </p:cNvPr>
          <p:cNvGrpSpPr/>
          <p:nvPr/>
        </p:nvGrpSpPr>
        <p:grpSpPr>
          <a:xfrm>
            <a:off x="8154262" y="3989923"/>
            <a:ext cx="3353950" cy="1900489"/>
            <a:chOff x="8997802" y="799010"/>
            <a:chExt cx="1498314" cy="120109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8577053-F199-428E-9B00-7EBD0CFFC102}"/>
                </a:ext>
              </a:extLst>
            </p:cNvPr>
            <p:cNvSpPr/>
            <p:nvPr/>
          </p:nvSpPr>
          <p:spPr>
            <a:xfrm>
              <a:off x="8997802" y="799010"/>
              <a:ext cx="1498314" cy="120109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id="{8C29A10D-0D05-4DF5-B712-E8604043708F}"/>
                </a:ext>
              </a:extLst>
            </p:cNvPr>
            <p:cNvSpPr txBox="1"/>
            <p:nvPr/>
          </p:nvSpPr>
          <p:spPr>
            <a:xfrm>
              <a:off x="9032981" y="834189"/>
              <a:ext cx="1427956" cy="11307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MY" sz="1400" kern="1200" dirty="0"/>
                <a:t>Unwanted software that infiltrate your computer device, steal internet usage and sensitive information.</a:t>
              </a: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MY" sz="1400" kern="1200" dirty="0"/>
                <a:t>Wide range of programs that are designed to secretly record and report Internet activities, add Internet ad cookies.</a:t>
              </a:r>
            </a:p>
          </p:txBody>
        </p:sp>
      </p:grpSp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AF8D3B-FC52-473B-9394-CA69E67C0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1812" y="58904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7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373AEA8-E35F-4599-9F78-A9C5B5784ADA}"/>
              </a:ext>
            </a:extLst>
          </p:cNvPr>
          <p:cNvGrpSpPr/>
          <p:nvPr/>
        </p:nvGrpSpPr>
        <p:grpSpPr>
          <a:xfrm>
            <a:off x="1870736" y="1169719"/>
            <a:ext cx="2878058" cy="544408"/>
            <a:chOff x="1692035" y="2791354"/>
            <a:chExt cx="2370559" cy="3458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E4B017-5E3D-4B6F-BB8A-F09785DCAD71}"/>
                </a:ext>
              </a:extLst>
            </p:cNvPr>
            <p:cNvSpPr/>
            <p:nvPr/>
          </p:nvSpPr>
          <p:spPr>
            <a:xfrm>
              <a:off x="1692035" y="2791354"/>
              <a:ext cx="2370559" cy="34586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433E75-D8CD-43F9-A0F6-DAB5FD177B2D}"/>
                </a:ext>
              </a:extLst>
            </p:cNvPr>
            <p:cNvSpPr txBox="1"/>
            <p:nvPr/>
          </p:nvSpPr>
          <p:spPr>
            <a:xfrm>
              <a:off x="1692035" y="2791354"/>
              <a:ext cx="2370559" cy="3458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MY" sz="1500" kern="1200" dirty="0"/>
                <a:t>Privacy mode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E06567A-1C50-47AF-B0CF-3CE5F298F91B}"/>
              </a:ext>
            </a:extLst>
          </p:cNvPr>
          <p:cNvSpPr/>
          <p:nvPr/>
        </p:nvSpPr>
        <p:spPr>
          <a:xfrm>
            <a:off x="1870736" y="1787091"/>
            <a:ext cx="2878058" cy="2369414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2000" r="-4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MY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790D4F-E0A9-4605-9E72-0867D9BF3DCC}"/>
              </a:ext>
            </a:extLst>
          </p:cNvPr>
          <p:cNvSpPr/>
          <p:nvPr/>
        </p:nvSpPr>
        <p:spPr>
          <a:xfrm>
            <a:off x="1159951" y="3429000"/>
            <a:ext cx="2878058" cy="21240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MY" sz="1400" dirty="0"/>
              <a:t>•Privacy feature in some web browsers.</a:t>
            </a:r>
          </a:p>
          <a:p>
            <a:r>
              <a:rPr lang="en-MY" sz="1400" dirty="0"/>
              <a:t>•When operating in this mode, your browsing activity are not recorded in your hard drive.</a:t>
            </a:r>
          </a:p>
          <a:p>
            <a:r>
              <a:rPr lang="en-MY" sz="1400" dirty="0"/>
              <a:t>•</a:t>
            </a:r>
            <a:r>
              <a:rPr lang="en-MY" sz="1400" dirty="0" err="1"/>
              <a:t>Eg</a:t>
            </a:r>
            <a:r>
              <a:rPr lang="en-MY" sz="1400" dirty="0"/>
              <a:t>: Incognito mode in Google Chrome and Safari on iPhone.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816B53-B5E2-4FCC-89EF-D449752967C5}"/>
              </a:ext>
            </a:extLst>
          </p:cNvPr>
          <p:cNvGrpSpPr/>
          <p:nvPr/>
        </p:nvGrpSpPr>
        <p:grpSpPr>
          <a:xfrm>
            <a:off x="7109487" y="1169719"/>
            <a:ext cx="2878058" cy="544408"/>
            <a:chOff x="5539743" y="2791354"/>
            <a:chExt cx="2370559" cy="3458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8B95F55-0F0C-4FDD-89E3-2D9CA19C9DD1}"/>
                </a:ext>
              </a:extLst>
            </p:cNvPr>
            <p:cNvSpPr/>
            <p:nvPr/>
          </p:nvSpPr>
          <p:spPr>
            <a:xfrm>
              <a:off x="5539743" y="2791354"/>
              <a:ext cx="2370559" cy="34586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9ECA83-22CD-43BE-B4FC-4660D60D5FB4}"/>
                </a:ext>
              </a:extLst>
            </p:cNvPr>
            <p:cNvSpPr txBox="1"/>
            <p:nvPr/>
          </p:nvSpPr>
          <p:spPr>
            <a:xfrm>
              <a:off x="5539743" y="2791354"/>
              <a:ext cx="2370559" cy="3458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MY" sz="1500" kern="1200" dirty="0"/>
                <a:t>Cookies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3AFA5-8914-41A2-8658-97B72DDFE3C8}"/>
              </a:ext>
            </a:extLst>
          </p:cNvPr>
          <p:cNvSpPr/>
          <p:nvPr/>
        </p:nvSpPr>
        <p:spPr>
          <a:xfrm>
            <a:off x="7109487" y="1787092"/>
            <a:ext cx="2878058" cy="2369413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MY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E60B79-A843-424C-9B0B-94E109EDA22A}"/>
              </a:ext>
            </a:extLst>
          </p:cNvPr>
          <p:cNvSpPr/>
          <p:nvPr/>
        </p:nvSpPr>
        <p:spPr>
          <a:xfrm>
            <a:off x="7583641" y="3785403"/>
            <a:ext cx="4087365" cy="2124075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MY" sz="1400" dirty="0"/>
              <a:t>- </a:t>
            </a:r>
            <a:r>
              <a:rPr lang="en-MY" sz="1400" b="1" dirty="0"/>
              <a:t>Traditional cookies</a:t>
            </a:r>
            <a:r>
              <a:rPr lang="en-MY" sz="1400" dirty="0"/>
              <a:t>: Provide info to a single site, a cookie is deposited with the information that identifies specifically.</a:t>
            </a:r>
          </a:p>
          <a:p>
            <a:pPr algn="just"/>
            <a:r>
              <a:rPr lang="en-MY" sz="1400" dirty="0"/>
              <a:t>- </a:t>
            </a:r>
            <a:r>
              <a:rPr lang="en-MY" sz="1400" b="1" dirty="0"/>
              <a:t>Ad network cookies</a:t>
            </a:r>
            <a:r>
              <a:rPr lang="en-MY" sz="1400" dirty="0"/>
              <a:t> (Adware cookies): Third party tracking cookies that stored in user’s computer without their knowledge or record your activities across different sites.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A22C5B4-2ADE-4826-A6F3-931DBA8198CF}"/>
              </a:ext>
            </a:extLst>
          </p:cNvPr>
          <p:cNvSpPr/>
          <p:nvPr/>
        </p:nvSpPr>
        <p:spPr>
          <a:xfrm>
            <a:off x="5082514" y="2599541"/>
            <a:ext cx="2373809" cy="2124074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MY" sz="1400" dirty="0"/>
              <a:t>-Cookies are small data files that deposited on your hard disk from the websites you have visited.</a:t>
            </a:r>
          </a:p>
          <a:p>
            <a:pPr marL="171450" indent="-171450">
              <a:buFontTx/>
              <a:buChar char="-"/>
            </a:pPr>
            <a:r>
              <a:rPr lang="en-MY" sz="1400" dirty="0"/>
              <a:t>2 types of cookies is </a:t>
            </a:r>
          </a:p>
          <a:p>
            <a:r>
              <a:rPr lang="en-MY" sz="1400" dirty="0"/>
              <a:t>* </a:t>
            </a:r>
            <a:r>
              <a:rPr lang="en-MY" sz="1400" b="1" dirty="0"/>
              <a:t>Traditional cookies</a:t>
            </a:r>
          </a:p>
          <a:p>
            <a:r>
              <a:rPr lang="en-MY" sz="1400" dirty="0"/>
              <a:t>* </a:t>
            </a:r>
            <a:r>
              <a:rPr lang="en-MY" sz="1400" b="1" dirty="0"/>
              <a:t>Ad network cookies</a:t>
            </a: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0CE708-5839-40B8-91DE-ED79EF7E8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0575" y="59094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0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85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{5729431D-4A2F-4384-B926-7DF7AB66487E}tf78438558_win32</Template>
  <TotalTime>887</TotalTime>
  <Words>1793</Words>
  <Application>Microsoft Office PowerPoint</Application>
  <PresentationFormat>Widescreen</PresentationFormat>
  <Paragraphs>259</Paragraphs>
  <Slides>19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Montserrat</vt:lpstr>
      <vt:lpstr>Algerian</vt:lpstr>
      <vt:lpstr>Century Gothic</vt:lpstr>
      <vt:lpstr>Garamond</vt:lpstr>
      <vt:lpstr>Wingdings</vt:lpstr>
      <vt:lpstr>SavonVTI</vt:lpstr>
      <vt:lpstr>Privacy, security and ethics</vt:lpstr>
      <vt:lpstr>CHAPTER 9</vt:lpstr>
      <vt:lpstr>Learning Objectives</vt:lpstr>
      <vt:lpstr>Introduction </vt:lpstr>
      <vt:lpstr>Privacy</vt:lpstr>
      <vt:lpstr>Large database</vt:lpstr>
      <vt:lpstr>What is private network?</vt:lpstr>
      <vt:lpstr>PowerPoint Presentation</vt:lpstr>
      <vt:lpstr>PowerPoint Presentation</vt:lpstr>
      <vt:lpstr>Privacy Threats</vt:lpstr>
      <vt:lpstr>Privacy Threats</vt:lpstr>
      <vt:lpstr>online identity</vt:lpstr>
      <vt:lpstr>SECURITY</vt:lpstr>
      <vt:lpstr>EXAMPLES OF CYBERCRIME</vt:lpstr>
      <vt:lpstr>EXAMPLES OF INTERNET SCAMS</vt:lpstr>
      <vt:lpstr>MEASURES TO PROTECT COMPUTER SECURITY</vt:lpstr>
      <vt:lpstr>ETHICS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Privacy, security and ethics</dc:title>
  <dc:creator>shahadan shaari</dc:creator>
  <cp:lastModifiedBy>Hong mee Moi</cp:lastModifiedBy>
  <cp:revision>50</cp:revision>
  <dcterms:created xsi:type="dcterms:W3CDTF">2020-11-02T12:49:21Z</dcterms:created>
  <dcterms:modified xsi:type="dcterms:W3CDTF">2020-11-16T15:01:32Z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