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7" r:id="rId37"/>
    <p:sldId id="294" r:id="rId38"/>
    <p:sldId id="295" r:id="rId39"/>
    <p:sldId id="296"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77087" autoAdjust="0"/>
  </p:normalViewPr>
  <p:slideViewPr>
    <p:cSldViewPr snapToGrid="0">
      <p:cViewPr varScale="1">
        <p:scale>
          <a:sx n="50" d="100"/>
          <a:sy n="50" d="100"/>
        </p:scale>
        <p:origin x="1812"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B54DA75-9CC9-4F39-870D-E93F12FF847B}" type="datetimeFigureOut">
              <a:rPr lang="en-US"/>
              <a:pPr>
                <a:defRPr/>
              </a:pPr>
              <a:t>9/18/2018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144C988-B96F-4169-BA44-6BB827064225}" type="slidenum">
              <a:rPr lang="en-US"/>
              <a:pPr>
                <a:defRPr/>
              </a:pPr>
              <a:t>‹#›</a:t>
            </a:fld>
            <a:endParaRPr lang="en-US"/>
          </a:p>
        </p:txBody>
      </p:sp>
    </p:spTree>
    <p:extLst>
      <p:ext uri="{BB962C8B-B14F-4D97-AF65-F5344CB8AC3E}">
        <p14:creationId xmlns:p14="http://schemas.microsoft.com/office/powerpoint/2010/main" val="40052161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09977F0-5DE4-4699-A161-9CDEA6A852F1}" type="slidenum">
              <a:rPr lang="en-US" altLang="en-US">
                <a:latin typeface="Calibri" pitchFamily="34" charset="0"/>
              </a:rPr>
              <a:pPr fontAlgn="base">
                <a:spcBef>
                  <a:spcPct val="0"/>
                </a:spcBef>
                <a:spcAft>
                  <a:spcPct val="0"/>
                </a:spcAft>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Features</a:t>
            </a:r>
          </a:p>
          <a:p>
            <a:pPr lvl="1">
              <a:spcBef>
                <a:spcPct val="0"/>
              </a:spcBef>
              <a:buFontTx/>
              <a:buChar char="•"/>
            </a:pPr>
            <a:r>
              <a:rPr lang="en-US" altLang="en-US" smtClean="0"/>
              <a:t>Worksheets (Key term)</a:t>
            </a:r>
          </a:p>
          <a:p>
            <a:pPr lvl="1">
              <a:spcBef>
                <a:spcPct val="0"/>
              </a:spcBef>
              <a:buFontTx/>
              <a:buChar char="•"/>
            </a:pPr>
            <a:r>
              <a:rPr lang="en-US" altLang="en-US" smtClean="0"/>
              <a:t>Text entries (Key Term)</a:t>
            </a:r>
          </a:p>
          <a:p>
            <a:pPr lvl="1">
              <a:spcBef>
                <a:spcPct val="0"/>
              </a:spcBef>
              <a:buFontTx/>
              <a:buChar char="•"/>
            </a:pPr>
            <a:r>
              <a:rPr lang="en-US" altLang="en-US" smtClean="0"/>
              <a:t>Functions (Key Term)</a:t>
            </a:r>
          </a:p>
          <a:p>
            <a:pPr lvl="1">
              <a:spcBef>
                <a:spcPct val="0"/>
              </a:spcBef>
              <a:buFontTx/>
              <a:buChar char="•"/>
            </a:pPr>
            <a:r>
              <a:rPr lang="en-US" altLang="en-US" smtClean="0"/>
              <a:t>Cells (Key Term)</a:t>
            </a:r>
          </a:p>
          <a:p>
            <a:pPr lvl="1">
              <a:spcBef>
                <a:spcPct val="0"/>
              </a:spcBef>
              <a:buFontTx/>
              <a:buChar char="•"/>
            </a:pPr>
            <a:r>
              <a:rPr lang="en-US" altLang="en-US" smtClean="0"/>
              <a:t>Formulas (Key Term)</a:t>
            </a:r>
          </a:p>
          <a:p>
            <a:pPr>
              <a:spcBef>
                <a:spcPct val="0"/>
              </a:spcBef>
            </a:pPr>
            <a:endParaRPr lang="en-US"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5F2CAA5A-3022-4578-8C16-18C3F1423BCA}" type="slidenum">
              <a:rPr lang="en-US" altLang="en-US">
                <a:latin typeface="Calibri" pitchFamily="34" charset="0"/>
              </a:rPr>
              <a:pPr fontAlgn="base">
                <a:spcBef>
                  <a:spcPct val="0"/>
                </a:spcBef>
                <a:spcAft>
                  <a:spcPct val="0"/>
                </a:spcAft>
              </a:pPr>
              <a:t>20</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Features</a:t>
            </a:r>
          </a:p>
          <a:p>
            <a:pPr lvl="1">
              <a:spcBef>
                <a:spcPct val="0"/>
              </a:spcBef>
              <a:buFontTx/>
              <a:buChar char="•"/>
            </a:pPr>
            <a:r>
              <a:rPr lang="en-US" altLang="en-US" smtClean="0"/>
              <a:t>Titling – makes the chart easier to read </a:t>
            </a:r>
          </a:p>
          <a:p>
            <a:pPr lvl="1">
              <a:spcBef>
                <a:spcPct val="0"/>
              </a:spcBef>
              <a:buFontTx/>
              <a:buChar char="•"/>
            </a:pPr>
            <a:r>
              <a:rPr lang="en-US" altLang="en-US" smtClean="0"/>
              <a:t>Chart types</a:t>
            </a:r>
          </a:p>
          <a:p>
            <a:pPr lvl="1">
              <a:spcBef>
                <a:spcPct val="0"/>
              </a:spcBef>
              <a:buFontTx/>
              <a:buChar char="•"/>
            </a:pPr>
            <a:r>
              <a:rPr lang="en-US" altLang="en-US" smtClean="0"/>
              <a:t>Chart (Key Term) – is based on a worksheet (Key Term)</a:t>
            </a:r>
          </a:p>
          <a:p>
            <a:pPr lvl="1">
              <a:spcBef>
                <a:spcPct val="0"/>
              </a:spcBef>
              <a:buFontTx/>
              <a:buChar char="•"/>
            </a:pPr>
            <a:r>
              <a:rPr lang="en-US" altLang="en-US" smtClean="0"/>
              <a:t>Data labels (Key Term)</a:t>
            </a:r>
          </a:p>
          <a:p>
            <a:pPr lvl="1">
              <a:spcBef>
                <a:spcPct val="0"/>
              </a:spcBef>
              <a:buFontTx/>
              <a:buChar char="•"/>
            </a:pPr>
            <a:r>
              <a:rPr lang="en-US" altLang="en-US" smtClean="0"/>
              <a:t>Legend</a:t>
            </a:r>
          </a:p>
          <a:p>
            <a:pPr>
              <a:spcBef>
                <a:spcPct val="0"/>
              </a:spcBef>
            </a:pPr>
            <a:endParaRPr lang="en-US" alt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969AFBAA-B4D3-47D5-BC06-0E4CABF3860B}" type="slidenum">
              <a:rPr lang="en-US" altLang="en-US">
                <a:latin typeface="Calibri" pitchFamily="34" charset="0"/>
              </a:rPr>
              <a:pPr fontAlgn="base">
                <a:spcBef>
                  <a:spcPct val="0"/>
                </a:spcBef>
                <a:spcAft>
                  <a:spcPct val="0"/>
                </a:spcAft>
              </a:pPr>
              <a:t>21</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Features</a:t>
            </a:r>
          </a:p>
          <a:p>
            <a:pPr lvl="1">
              <a:spcBef>
                <a:spcPct val="0"/>
              </a:spcBef>
              <a:buFontTx/>
              <a:buChar char="•"/>
            </a:pPr>
            <a:r>
              <a:rPr lang="en-US" altLang="en-US" smtClean="0"/>
              <a:t>Workbook and worksheets (Key Terms)</a:t>
            </a:r>
          </a:p>
          <a:p>
            <a:pPr lvl="1">
              <a:spcBef>
                <a:spcPct val="0"/>
              </a:spcBef>
              <a:buFontTx/>
              <a:buChar char="•"/>
            </a:pPr>
            <a:r>
              <a:rPr lang="en-US" altLang="en-US" smtClean="0"/>
              <a:t>What-if Analysis (Key Term)</a:t>
            </a:r>
          </a:p>
          <a:p>
            <a:pPr>
              <a:spcBef>
                <a:spcPct val="0"/>
              </a:spcBef>
            </a:pPr>
            <a:endParaRPr lang="en-US" altLang="en-US" smtClean="0"/>
          </a:p>
          <a:p>
            <a:pPr>
              <a:spcBef>
                <a:spcPct val="0"/>
              </a:spcBef>
            </a:pPr>
            <a:r>
              <a:rPr lang="en-US" altLang="en-US" smtClean="0"/>
              <a:t>After presenting the First-Quarter Forecast to the owner, you revise the format and expand the workbook (Key Term) to include worksheets (Key Term) for each quarter and an annual forecast summary. You give each worksheet a descriptive sheet name. At the request of the owner, you perform a what-if analysis (Key Term) to test the effect of different estimates for payroll, and you use Goal Seek to determine how much Internet Sales would have to increase to produce a profit margin of 5.00 percent for January.</a:t>
            </a:r>
          </a:p>
          <a:p>
            <a:pPr>
              <a:spcBef>
                <a:spcPct val="0"/>
              </a:spcBef>
            </a:pPr>
            <a:endParaRPr lang="en-US" altLang="en-US" smtClean="0"/>
          </a:p>
          <a:p>
            <a:pPr>
              <a:spcBef>
                <a:spcPct val="0"/>
              </a:spcBef>
            </a:pPr>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E2EF7E13-E69D-498C-9EF5-EA1D805A8AB0}" type="slidenum">
              <a:rPr lang="en-US" altLang="en-US">
                <a:latin typeface="Calibri" pitchFamily="34" charset="0"/>
              </a:rPr>
              <a:pPr fontAlgn="base">
                <a:spcBef>
                  <a:spcPct val="0"/>
                </a:spcBef>
                <a:spcAft>
                  <a:spcPct val="0"/>
                </a:spcAft>
              </a:pPr>
              <a:t>22</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Establishes a structure for data storage, usually relational – using related tables, so related data can be easily retrieved; also known as DBMS (database management systems)</a:t>
            </a:r>
          </a:p>
          <a:p>
            <a:pPr>
              <a:lnSpc>
                <a:spcPct val="120000"/>
              </a:lnSpc>
              <a:spcBef>
                <a:spcPct val="0"/>
              </a:spcBef>
              <a:buFontTx/>
              <a:buChar char="•"/>
            </a:pPr>
            <a:endParaRPr lang="en-US" altLang="en-US" smtClean="0"/>
          </a:p>
          <a:p>
            <a:pPr>
              <a:lnSpc>
                <a:spcPct val="120000"/>
              </a:lnSpc>
              <a:spcBef>
                <a:spcPct val="0"/>
              </a:spcBef>
              <a:buFontTx/>
              <a:buChar char="•"/>
            </a:pPr>
            <a:r>
              <a:rPr lang="en-US" altLang="en-US" smtClean="0"/>
              <a:t>Emphasize the structure of the database – the smallest to largest part of DBMS</a:t>
            </a:r>
          </a:p>
          <a:p>
            <a:pPr lvl="1">
              <a:lnSpc>
                <a:spcPct val="120000"/>
              </a:lnSpc>
              <a:spcBef>
                <a:spcPct val="0"/>
              </a:spcBef>
              <a:buFontTx/>
              <a:buChar char="•"/>
            </a:pPr>
            <a:r>
              <a:rPr lang="en-US" altLang="en-US" smtClean="0"/>
              <a:t>Relate to telephone book (yellow and white pages represent tables; entries in each represent fields) </a:t>
            </a:r>
          </a:p>
          <a:p>
            <a:pPr lvl="1">
              <a:lnSpc>
                <a:spcPct val="120000"/>
              </a:lnSpc>
              <a:spcBef>
                <a:spcPct val="0"/>
              </a:spcBef>
              <a:buFontTx/>
              <a:buChar char="•"/>
            </a:pPr>
            <a:r>
              <a:rPr lang="en-US" altLang="en-US" smtClean="0"/>
              <a:t>Parts catalog</a:t>
            </a:r>
          </a:p>
          <a:p>
            <a:pPr lvl="1">
              <a:lnSpc>
                <a:spcPct val="120000"/>
              </a:lnSpc>
              <a:spcBef>
                <a:spcPct val="0"/>
              </a:spcBef>
              <a:buFontTx/>
              <a:buChar char="•"/>
            </a:pPr>
            <a:r>
              <a:rPr lang="en-US" altLang="en-US" smtClean="0"/>
              <a:t>Flight schedules</a:t>
            </a:r>
          </a:p>
          <a:p>
            <a:pPr>
              <a:lnSpc>
                <a:spcPct val="120000"/>
              </a:lnSpc>
              <a:spcBef>
                <a:spcPct val="0"/>
              </a:spcBef>
              <a:buFontTx/>
              <a:buChar char="•"/>
            </a:pPr>
            <a:r>
              <a:rPr lang="en-US" altLang="en-US" smtClean="0"/>
              <a:t>Locate and display - ability to quickly locate records based on various criteria</a:t>
            </a:r>
          </a:p>
          <a:p>
            <a:pPr>
              <a:spcBef>
                <a:spcPct val="0"/>
              </a:spcBef>
              <a:buFontTx/>
              <a:buChar char="•"/>
            </a:pPr>
            <a:endParaRPr lang="en-US" altLang="en-US" smtClean="0"/>
          </a:p>
          <a:p>
            <a:pPr>
              <a:spcBef>
                <a:spcPct val="0"/>
              </a:spcBef>
              <a:buFontTx/>
              <a:buChar char="•"/>
            </a:pPr>
            <a:r>
              <a:rPr lang="en-US" altLang="en-US" smtClean="0"/>
              <a:t>Can edit, retrieve, and display in different formats (reports or forms (Key Term))</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0F19302-4DB0-4B78-A849-CC7615AFD3FE}" type="slidenum">
              <a:rPr lang="en-US" altLang="en-US">
                <a:latin typeface="Calibri" pitchFamily="34" charset="0"/>
              </a:rPr>
              <a:pPr fontAlgn="base">
                <a:spcBef>
                  <a:spcPct val="0"/>
                </a:spcBef>
                <a:spcAft>
                  <a:spcPct val="0"/>
                </a:spcAft>
              </a:pPr>
              <a:t>23</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Relational databases (Key Term) are the most widely used database structure</a:t>
            </a:r>
          </a:p>
          <a:p>
            <a:pPr>
              <a:spcBef>
                <a:spcPct val="0"/>
              </a:spcBef>
              <a:buFontTx/>
              <a:buChar char="•"/>
            </a:pPr>
            <a:r>
              <a:rPr lang="en-US" altLang="en-US" smtClean="0"/>
              <a:t>Relational databases organize data into related tables.  Each table is made up of rows called records and columns called fields (Key Term).</a:t>
            </a:r>
          </a:p>
          <a:p>
            <a:pPr>
              <a:spcBef>
                <a:spcPct val="0"/>
              </a:spcBef>
              <a:buFontTx/>
              <a:buChar char="•"/>
            </a:pPr>
            <a:r>
              <a:rPr lang="en-US" altLang="en-US" smtClean="0"/>
              <a:t>Tables can be linked by a key field, one that is common to both the tables.</a:t>
            </a:r>
          </a:p>
          <a:p>
            <a:pPr>
              <a:spcBef>
                <a:spcPct val="0"/>
              </a:spcBef>
              <a:buFontTx/>
              <a:buChar char="•"/>
            </a:pPr>
            <a:r>
              <a:rPr lang="en-US" altLang="en-US" smtClean="0"/>
              <a:t>Table -  made up of rows (records) and columns (fields)</a:t>
            </a:r>
          </a:p>
          <a:p>
            <a:pPr>
              <a:spcBef>
                <a:spcPct val="0"/>
              </a:spcBef>
              <a:buFontTx/>
              <a:buChar char="•"/>
            </a:pPr>
            <a:r>
              <a:rPr lang="en-US" altLang="en-US" smtClean="0"/>
              <a:t>Query - question or request for specific data</a:t>
            </a:r>
          </a:p>
          <a:p>
            <a:pPr>
              <a:spcBef>
                <a:spcPct val="0"/>
              </a:spcBef>
              <a:buFontTx/>
              <a:buChar char="•"/>
            </a:pPr>
            <a:r>
              <a:rPr lang="en-US" altLang="en-US" smtClean="0"/>
              <a:t>Form – used enter and edit records</a:t>
            </a:r>
          </a:p>
          <a:p>
            <a:pPr>
              <a:spcBef>
                <a:spcPct val="0"/>
              </a:spcBef>
              <a:buFontTx/>
              <a:buChar char="•"/>
            </a:pPr>
            <a:r>
              <a:rPr lang="en-US" altLang="en-US" smtClean="0"/>
              <a:t>Report – preview and print data from one or more tables</a:t>
            </a:r>
          </a:p>
          <a:p>
            <a:pPr>
              <a:spcBef>
                <a:spcPct val="0"/>
              </a:spcBef>
            </a:pPr>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5374B817-24B2-4B96-9494-7EEE0AC2BE57}" type="slidenum">
              <a:rPr lang="en-US" altLang="en-US">
                <a:latin typeface="Calibri" pitchFamily="34" charset="0"/>
              </a:rPr>
              <a:pPr fontAlgn="base">
                <a:spcBef>
                  <a:spcPct val="0"/>
                </a:spcBef>
                <a:spcAft>
                  <a:spcPct val="0"/>
                </a:spcAft>
              </a:pPr>
              <a:t>24</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buFontTx/>
              <a:buChar char="•"/>
            </a:pPr>
            <a:r>
              <a:rPr lang="en-US" altLang="en-US" smtClean="0"/>
              <a:t>The first step is to plan the database </a:t>
            </a:r>
          </a:p>
          <a:p>
            <a:pPr>
              <a:lnSpc>
                <a:spcPct val="80000"/>
              </a:lnSpc>
              <a:spcBef>
                <a:spcPct val="0"/>
              </a:spcBef>
              <a:buFontTx/>
              <a:buChar char="•"/>
            </a:pPr>
            <a:r>
              <a:rPr lang="en-US" altLang="en-US" smtClean="0"/>
              <a:t>Features</a:t>
            </a:r>
          </a:p>
          <a:p>
            <a:pPr lvl="1">
              <a:lnSpc>
                <a:spcPct val="80000"/>
              </a:lnSpc>
              <a:spcBef>
                <a:spcPct val="0"/>
              </a:spcBef>
              <a:buFontTx/>
              <a:buChar char="•"/>
            </a:pPr>
            <a:r>
              <a:rPr lang="en-US" altLang="en-US" smtClean="0"/>
              <a:t>Primary key</a:t>
            </a:r>
          </a:p>
          <a:p>
            <a:pPr lvl="1">
              <a:lnSpc>
                <a:spcPct val="80000"/>
              </a:lnSpc>
              <a:spcBef>
                <a:spcPct val="0"/>
              </a:spcBef>
              <a:buFontTx/>
              <a:buChar char="•"/>
            </a:pPr>
            <a:r>
              <a:rPr lang="en-US" altLang="en-US" smtClean="0"/>
              <a:t>Fields (Key Term)</a:t>
            </a:r>
          </a:p>
          <a:p>
            <a:pPr lvl="1">
              <a:lnSpc>
                <a:spcPct val="80000"/>
              </a:lnSpc>
              <a:spcBef>
                <a:spcPct val="0"/>
              </a:spcBef>
              <a:buFontTx/>
              <a:buChar char="•"/>
            </a:pPr>
            <a:r>
              <a:rPr lang="en-US" altLang="en-US" smtClean="0"/>
              <a:t>Record (Key Term)</a:t>
            </a:r>
          </a:p>
          <a:p>
            <a:pPr lvl="1">
              <a:lnSpc>
                <a:spcPct val="80000"/>
              </a:lnSpc>
              <a:spcBef>
                <a:spcPct val="0"/>
              </a:spcBef>
              <a:buFontTx/>
              <a:buChar char="•"/>
            </a:pPr>
            <a:r>
              <a:rPr lang="en-US" altLang="en-US" smtClean="0"/>
              <a:t>Table (Key Term)</a:t>
            </a:r>
          </a:p>
          <a:p>
            <a:pPr lvl="1">
              <a:lnSpc>
                <a:spcPct val="80000"/>
              </a:lnSpc>
              <a:spcBef>
                <a:spcPct val="0"/>
              </a:spcBef>
              <a:buFontTx/>
              <a:buChar char="•"/>
            </a:pPr>
            <a:r>
              <a:rPr lang="en-US" altLang="en-US" smtClean="0"/>
              <a:t>Form (Key Term)</a:t>
            </a:r>
          </a:p>
          <a:p>
            <a:pPr>
              <a:lnSpc>
                <a:spcPct val="80000"/>
              </a:lnSpc>
              <a:spcBef>
                <a:spcPct val="0"/>
              </a:spcBef>
            </a:pPr>
            <a:endParaRPr lang="en-US" altLang="en-US" smtClean="0"/>
          </a:p>
          <a:p>
            <a:pPr>
              <a:lnSpc>
                <a:spcPct val="80000"/>
              </a:lnSpc>
              <a:spcBef>
                <a:spcPct val="0"/>
              </a:spcBef>
            </a:pPr>
            <a:r>
              <a:rPr lang="en-US" altLang="en-US" smtClean="0"/>
              <a:t>Assume that you have accepted a job as an employment administrator for the Lifestyle Fitness Club. One of your responsibilities is to create a database management system to replace the club’s manual system for recording employee information. The first step in creating the database management system is to plan. You study the existing manual system focusing on how and what data is collected and how it is used. Next, you design the basic structure or organization of the new database system to have two related tables, which will make entering data and using the database more efficient. Focusing on the first table, Employees, you create the table structure by specifying the fields, and primary key field. To make the process faster and more accurate, you create a form  and use the form to enter the data for each employee as a record in the table.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BDF8AAA-A9CF-4360-9EF7-F5494915917D}" type="slidenum">
              <a:rPr lang="en-US" altLang="en-US">
                <a:latin typeface="Calibri" pitchFamily="34" charset="0"/>
              </a:rPr>
              <a:pPr fontAlgn="base">
                <a:spcBef>
                  <a:spcPct val="0"/>
                </a:spcBef>
                <a:spcAft>
                  <a:spcPct val="0"/>
                </a:spcAft>
              </a:pPr>
              <a:t>26</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Features</a:t>
            </a:r>
          </a:p>
          <a:p>
            <a:pPr lvl="1">
              <a:spcBef>
                <a:spcPct val="0"/>
              </a:spcBef>
              <a:buFontTx/>
              <a:buChar char="•"/>
            </a:pPr>
            <a:r>
              <a:rPr lang="en-US" altLang="en-US" smtClean="0"/>
              <a:t>Query (Key Term)</a:t>
            </a:r>
          </a:p>
          <a:p>
            <a:pPr lvl="1">
              <a:spcBef>
                <a:spcPct val="0"/>
              </a:spcBef>
              <a:buFontTx/>
              <a:buChar char="•"/>
            </a:pPr>
            <a:r>
              <a:rPr lang="en-US" altLang="en-US" smtClean="0"/>
              <a:t>Joined – a common field links the tables</a:t>
            </a:r>
          </a:p>
          <a:p>
            <a:pPr lvl="1">
              <a:spcBef>
                <a:spcPct val="0"/>
              </a:spcBef>
              <a:buFontTx/>
              <a:buChar char="•"/>
            </a:pPr>
            <a:r>
              <a:rPr lang="en-US" altLang="en-US" smtClean="0"/>
              <a:t>Criteria</a:t>
            </a:r>
          </a:p>
          <a:p>
            <a:pPr lvl="1">
              <a:spcBef>
                <a:spcPct val="0"/>
              </a:spcBef>
              <a:buFontTx/>
              <a:buChar char="•"/>
            </a:pPr>
            <a:r>
              <a:rPr lang="en-US" altLang="en-US" smtClean="0"/>
              <a:t>Sorts (Key Term)</a:t>
            </a:r>
          </a:p>
          <a:p>
            <a:pPr lvl="1">
              <a:spcBef>
                <a:spcPct val="0"/>
              </a:spcBef>
              <a:buFontTx/>
              <a:buChar char="•"/>
            </a:pPr>
            <a:r>
              <a:rPr lang="en-US" altLang="en-US" smtClean="0"/>
              <a:t>Report</a:t>
            </a:r>
          </a:p>
          <a:p>
            <a:pPr>
              <a:spcBef>
                <a:spcPct val="0"/>
              </a:spcBef>
            </a:pPr>
            <a:endParaRPr lang="en-US" altLang="en-US" smtClean="0"/>
          </a:p>
          <a:p>
            <a:pPr>
              <a:spcBef>
                <a:spcPct val="0"/>
              </a:spcBef>
            </a:pPr>
            <a:r>
              <a:rPr lang="en-US" altLang="en-US" smtClean="0"/>
              <a:t>You have continued to build the database by creating a second table containing information about each employee’s work location and job title. This table is linked or joined with the Employee table by the common field, ID. After you completed this second table, you received a request to create car pool information for those employees who live in either Iona or Cypress Lake and work in Fort Meyers. You created a query using the appropriate criteria to create the car pool list. After sorting the resulting list alphabetically according to last name, you created a report to distribute to interested employees</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EF2E3EED-C958-4131-81A2-B60E038B5C74}" type="slidenum">
              <a:rPr lang="en-US" altLang="en-US">
                <a:latin typeface="Calibri" pitchFamily="34" charset="0"/>
              </a:rPr>
              <a:pPr fontAlgn="base">
                <a:spcBef>
                  <a:spcPct val="0"/>
                </a:spcBef>
                <a:spcAft>
                  <a:spcPct val="0"/>
                </a:spcAft>
              </a:pPr>
              <a:t>27</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Creates interesting and professional presentation </a:t>
            </a:r>
          </a:p>
          <a:p>
            <a:pPr>
              <a:spcBef>
                <a:spcPct val="0"/>
              </a:spcBef>
              <a:buFontTx/>
              <a:buChar char="•"/>
            </a:pPr>
            <a:r>
              <a:rPr lang="en-US" altLang="en-US" smtClean="0"/>
              <a:t>Features</a:t>
            </a:r>
          </a:p>
          <a:p>
            <a:pPr lvl="1">
              <a:spcBef>
                <a:spcPct val="0"/>
              </a:spcBef>
              <a:buFontTx/>
              <a:buChar char="•"/>
            </a:pPr>
            <a:r>
              <a:rPr lang="en-US" altLang="en-US" smtClean="0"/>
              <a:t>Slides (Key Term)</a:t>
            </a:r>
          </a:p>
          <a:p>
            <a:pPr lvl="1">
              <a:spcBef>
                <a:spcPct val="0"/>
              </a:spcBef>
              <a:buFontTx/>
              <a:buChar char="•"/>
            </a:pPr>
            <a:r>
              <a:rPr lang="en-US" altLang="en-US" smtClean="0"/>
              <a:t>Wizards</a:t>
            </a:r>
          </a:p>
          <a:p>
            <a:pPr lvl="1">
              <a:spcBef>
                <a:spcPct val="0"/>
              </a:spcBef>
              <a:buFontTx/>
              <a:buChar char="•"/>
            </a:pPr>
            <a:r>
              <a:rPr lang="en-US" altLang="en-US" smtClean="0"/>
              <a:t>Color schemes</a:t>
            </a:r>
          </a:p>
          <a:p>
            <a:pPr lvl="1">
              <a:spcBef>
                <a:spcPct val="0"/>
              </a:spcBef>
              <a:buFontTx/>
              <a:buChar char="•"/>
            </a:pPr>
            <a:r>
              <a:rPr lang="en-US" altLang="en-US" smtClean="0"/>
              <a:t>Slide layouts</a:t>
            </a:r>
          </a:p>
          <a:p>
            <a:pPr lvl="1">
              <a:spcBef>
                <a:spcPct val="0"/>
              </a:spcBef>
              <a:buFontTx/>
              <a:buChar char="•"/>
            </a:pPr>
            <a:r>
              <a:rPr lang="en-US" altLang="en-US" smtClean="0"/>
              <a:t>Special effects</a:t>
            </a:r>
          </a:p>
          <a:p>
            <a:pPr lvl="1">
              <a:spcBef>
                <a:spcPct val="0"/>
              </a:spcBef>
              <a:buFontTx/>
              <a:buChar char="•"/>
            </a:pPr>
            <a:r>
              <a:rPr lang="en-US" altLang="en-US" smtClean="0"/>
              <a:t>Design templates (Key Term)</a:t>
            </a:r>
          </a:p>
          <a:p>
            <a:pPr>
              <a:spcBef>
                <a:spcPct val="0"/>
              </a:spcBef>
            </a:pPr>
            <a:endParaRPr lang="en-US" altLang="en-US" smtClean="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3FC2545-AC34-416B-B95A-448513A1566D}" type="slidenum">
              <a:rPr lang="en-US" altLang="en-US">
                <a:latin typeface="Calibri" pitchFamily="34" charset="0"/>
              </a:rPr>
              <a:pPr fontAlgn="base">
                <a:spcBef>
                  <a:spcPct val="0"/>
                </a:spcBef>
                <a:spcAft>
                  <a:spcPct val="0"/>
                </a:spcAft>
              </a:pPr>
              <a:t>28</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Each page is a slide.</a:t>
            </a:r>
          </a:p>
          <a:p>
            <a:pPr>
              <a:spcBef>
                <a:spcPct val="0"/>
              </a:spcBef>
              <a:buFontTx/>
              <a:buChar char="•"/>
            </a:pPr>
            <a:r>
              <a:rPr lang="en-US" altLang="en-US" smtClean="0"/>
              <a:t>Professionally designed templates, color schemes, and styles</a:t>
            </a:r>
          </a:p>
          <a:p>
            <a:pPr>
              <a:spcBef>
                <a:spcPct val="0"/>
              </a:spcBef>
              <a:buFontTx/>
              <a:buChar char="•"/>
            </a:pPr>
            <a:r>
              <a:rPr lang="en-US" altLang="en-US" smtClean="0"/>
              <a:t>Animations add action and/or sound effects to text and graphics.</a:t>
            </a:r>
          </a:p>
          <a:p>
            <a:pPr>
              <a:spcBef>
                <a:spcPct val="0"/>
              </a:spcBef>
              <a:buFontTx/>
              <a:buChar char="•"/>
            </a:pPr>
            <a:r>
              <a:rPr lang="en-US" altLang="en-US" smtClean="0"/>
              <a:t>Transitions – defines how one slide moves to the next slide.</a:t>
            </a:r>
          </a:p>
          <a:p>
            <a:pPr>
              <a:spcBef>
                <a:spcPct val="0"/>
              </a:spcBef>
            </a:pPr>
            <a:endParaRPr lang="en-US" altLang="en-US"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028C860-53E2-459C-AFF9-3628D21527A2}" type="slidenum">
              <a:rPr lang="en-US" altLang="en-US">
                <a:latin typeface="Calibri" pitchFamily="34" charset="0"/>
              </a:rPr>
              <a:pPr fontAlgn="base">
                <a:spcBef>
                  <a:spcPct val="0"/>
                </a:spcBef>
                <a:spcAft>
                  <a:spcPct val="0"/>
                </a:spcAft>
              </a:pPr>
              <a:t>29</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Features</a:t>
            </a:r>
          </a:p>
          <a:p>
            <a:pPr lvl="1">
              <a:spcBef>
                <a:spcPct val="0"/>
              </a:spcBef>
              <a:buFontTx/>
              <a:buChar char="•"/>
            </a:pPr>
            <a:r>
              <a:rPr lang="en-US" altLang="en-US" smtClean="0"/>
              <a:t>Presentation style</a:t>
            </a:r>
          </a:p>
          <a:p>
            <a:pPr lvl="1">
              <a:spcBef>
                <a:spcPct val="0"/>
              </a:spcBef>
              <a:buFontTx/>
              <a:buChar char="•"/>
            </a:pPr>
            <a:r>
              <a:rPr lang="en-US" altLang="en-US" smtClean="0"/>
              <a:t>AutoContent wizard (Key Term)</a:t>
            </a:r>
          </a:p>
          <a:p>
            <a:pPr lvl="1">
              <a:spcBef>
                <a:spcPct val="0"/>
              </a:spcBef>
              <a:buFontTx/>
              <a:buChar char="•"/>
            </a:pPr>
            <a:r>
              <a:rPr lang="en-US" altLang="en-US" smtClean="0"/>
              <a:t>Templates</a:t>
            </a:r>
          </a:p>
          <a:p>
            <a:pPr lvl="1">
              <a:spcBef>
                <a:spcPct val="0"/>
              </a:spcBef>
              <a:buFontTx/>
              <a:buChar char="•"/>
            </a:pPr>
            <a:r>
              <a:rPr lang="en-US" altLang="en-US" smtClean="0"/>
              <a:t>Design templates (Key Term)</a:t>
            </a:r>
          </a:p>
          <a:p>
            <a:pPr lvl="1">
              <a:spcBef>
                <a:spcPct val="0"/>
              </a:spcBef>
              <a:buFontTx/>
              <a:buChar char="•"/>
            </a:pPr>
            <a:r>
              <a:rPr lang="en-US" altLang="en-US" smtClean="0"/>
              <a:t>Master slide (Key Term)</a:t>
            </a:r>
          </a:p>
          <a:p>
            <a:pPr lvl="1">
              <a:spcBef>
                <a:spcPct val="0"/>
              </a:spcBef>
              <a:buFontTx/>
              <a:buChar char="•"/>
            </a:pPr>
            <a:r>
              <a:rPr lang="en-US" altLang="en-US" smtClean="0"/>
              <a:t>Special effects </a:t>
            </a:r>
          </a:p>
          <a:p>
            <a:pPr>
              <a:spcBef>
                <a:spcPct val="0"/>
              </a:spcBef>
            </a:pPr>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AB1C70E3-3B83-426B-865F-69FA27DC1C43}" type="slidenum">
              <a:rPr lang="en-US" altLang="en-US">
                <a:latin typeface="Calibri" pitchFamily="34" charset="0"/>
              </a:rPr>
              <a:pPr fontAlgn="base">
                <a:spcBef>
                  <a:spcPct val="0"/>
                </a:spcBef>
                <a:spcAft>
                  <a:spcPct val="0"/>
                </a:spcAft>
              </a:pPr>
              <a:t>31</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dirty="0" smtClean="0"/>
              <a:t>Two kinds of software (as discussed in Chapter 1)</a:t>
            </a:r>
          </a:p>
          <a:p>
            <a:pPr lvl="1">
              <a:spcBef>
                <a:spcPct val="0"/>
              </a:spcBef>
              <a:buFontTx/>
              <a:buChar char="•"/>
            </a:pPr>
            <a:r>
              <a:rPr lang="en-US" altLang="en-US" dirty="0" smtClean="0"/>
              <a:t>System software (Key Term) – works with end users, application software, and computer hardware to handle the majority of technical details</a:t>
            </a:r>
          </a:p>
          <a:p>
            <a:pPr lvl="1">
              <a:spcBef>
                <a:spcPct val="0"/>
              </a:spcBef>
              <a:buFontTx/>
              <a:buChar char="•"/>
            </a:pPr>
            <a:r>
              <a:rPr lang="en-US" altLang="en-US" dirty="0" smtClean="0"/>
              <a:t>Application Software (Key Term) – is end user software that is used to accomplish a variety of tasks</a:t>
            </a:r>
          </a:p>
          <a:p>
            <a:pPr>
              <a:spcBef>
                <a:spcPct val="0"/>
              </a:spcBef>
              <a:buFontTx/>
              <a:buChar char="•"/>
            </a:pPr>
            <a:r>
              <a:rPr lang="en-US" altLang="en-US" dirty="0" smtClean="0"/>
              <a:t>Two categories of Application Software</a:t>
            </a:r>
          </a:p>
          <a:p>
            <a:pPr lvl="1">
              <a:spcBef>
                <a:spcPct val="0"/>
              </a:spcBef>
              <a:buFontTx/>
              <a:buChar char="•"/>
            </a:pPr>
            <a:r>
              <a:rPr lang="en-US" altLang="en-US" dirty="0" smtClean="0"/>
              <a:t>Basic Applications (Key Term) – focus of this chapter</a:t>
            </a:r>
          </a:p>
          <a:p>
            <a:pPr lvl="1">
              <a:spcBef>
                <a:spcPct val="0"/>
              </a:spcBef>
              <a:buFontTx/>
              <a:buChar char="•"/>
            </a:pPr>
            <a:r>
              <a:rPr lang="en-US" altLang="en-US" dirty="0" smtClean="0"/>
              <a:t>Specialized Applications (Key Term) – focus of next chapter</a:t>
            </a:r>
          </a:p>
          <a:p>
            <a:pPr>
              <a:spcBef>
                <a:spcPct val="0"/>
              </a:spcBef>
            </a:pPr>
            <a:endParaRPr lang="en-US" alt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7FB162C8-D376-4918-867B-2B294CDE9DDD}" type="slidenum">
              <a:rPr lang="en-US" altLang="en-US">
                <a:latin typeface="Calibri" pitchFamily="34" charset="0"/>
              </a:rPr>
              <a:pPr fontAlgn="base">
                <a:spcBef>
                  <a:spcPct val="0"/>
                </a:spcBef>
                <a:spcAft>
                  <a:spcPct val="0"/>
                </a:spcAft>
              </a:pPr>
              <a:t>5</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A collection of separate applications bundled and sold as a group that share information between applications</a:t>
            </a:r>
          </a:p>
          <a:p>
            <a:pPr>
              <a:spcBef>
                <a:spcPct val="0"/>
              </a:spcBef>
              <a:buFontTx/>
              <a:buChar char="•"/>
            </a:pPr>
            <a:r>
              <a:rPr lang="en-US" altLang="en-US" smtClean="0"/>
              <a:t>Less expensive than individual applications; but more expensive than integrated packages</a:t>
            </a:r>
          </a:p>
          <a:p>
            <a:pPr>
              <a:spcBef>
                <a:spcPct val="0"/>
              </a:spcBef>
            </a:pPr>
            <a:endParaRPr lang="en-US" alt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EF64C46-4BC4-4FBB-985B-06C411E2A7B4}" type="slidenum">
              <a:rPr lang="en-US" altLang="en-US">
                <a:latin typeface="Calibri" pitchFamily="34" charset="0"/>
              </a:rPr>
              <a:pPr fontAlgn="base">
                <a:spcBef>
                  <a:spcPct val="0"/>
                </a:spcBef>
                <a:spcAft>
                  <a:spcPct val="0"/>
                </a:spcAft>
              </a:pPr>
              <a:t>34</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Clippy was removed from Microsoft Word in 2001. However the programming used by Clippy is still in place and works quietly behind the scenes to help resolve many technical issues. Many computer scientists believe that Clippy was just ahead of its time and that agents like Clippy are necessary and the next logical step in the use of computer and application programs.</a:t>
            </a:r>
          </a:p>
          <a:p>
            <a:pPr>
              <a:spcBef>
                <a:spcPct val="0"/>
              </a:spcBef>
            </a:pPr>
            <a:endParaRPr lang="en-US" altLang="en-US" smtClean="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C0B43D6F-FC24-45D6-850B-CA306899CB49}" type="slidenum">
              <a:rPr lang="en-US" altLang="en-US">
                <a:latin typeface="Calibri" pitchFamily="34" charset="0"/>
              </a:rPr>
              <a:pPr fontAlgn="base">
                <a:spcBef>
                  <a:spcPct val="0"/>
                </a:spcBef>
                <a:spcAft>
                  <a:spcPct val="0"/>
                </a:spcAft>
              </a:pPr>
              <a:t>37</a:t>
            </a:fld>
            <a:endParaRPr lang="en-US"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Have students turn to the end of Chapter 3 in their textbooks to view the same “Open-Ended” questions/statements</a:t>
            </a:r>
          </a:p>
          <a:p>
            <a:pPr>
              <a:spcBef>
                <a:spcPct val="0"/>
              </a:spcBef>
            </a:pPr>
            <a:endParaRPr lang="en-US" altLang="en-US"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280B900-4DEE-405F-90B6-6BB753804C47}" type="slidenum">
              <a:rPr lang="en-US" altLang="en-US">
                <a:latin typeface="Calibri" pitchFamily="34" charset="0"/>
              </a:rPr>
              <a:pPr fontAlgn="base">
                <a:spcBef>
                  <a:spcPct val="0"/>
                </a:spcBef>
                <a:spcAft>
                  <a:spcPct val="0"/>
                </a:spcAft>
              </a:pPr>
              <a:t>38</a:t>
            </a:fld>
            <a:endParaRPr lang="en-US"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Have students turn to the end of Chapter 3 in their textbooks to view the same “Open-Ended” questions/statements</a:t>
            </a:r>
          </a:p>
          <a:p>
            <a:pPr>
              <a:spcBef>
                <a:spcPct val="0"/>
              </a:spcBef>
            </a:pPr>
            <a:endParaRPr lang="en-US" altLang="en-US" smtClean="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5D7EC11-11CD-48E2-856C-603598048CE0}" type="slidenum">
              <a:rPr lang="en-US" altLang="en-US">
                <a:latin typeface="Calibri" pitchFamily="34" charset="0"/>
              </a:rPr>
              <a:pPr fontAlgn="base">
                <a:spcBef>
                  <a:spcPct val="0"/>
                </a:spcBef>
                <a:spcAft>
                  <a:spcPct val="0"/>
                </a:spcAft>
              </a:pPr>
              <a:t>39</a:t>
            </a:fld>
            <a:endParaRPr lang="en-US"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53ED1518-B5C9-4ACD-A013-D30438E669EF}"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1351910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Desktop publishing programs (Key Term) are also referred to as page layout programs (Key Term)</a:t>
            </a:r>
          </a:p>
          <a:p>
            <a:pPr>
              <a:spcBef>
                <a:spcPct val="0"/>
              </a:spcBef>
              <a:buFontTx/>
              <a:buChar char="•"/>
            </a:pPr>
            <a:r>
              <a:rPr lang="en-US" altLang="en-US" smtClean="0"/>
              <a:t>Desktop publishers mix text and graphics</a:t>
            </a:r>
          </a:p>
          <a:p>
            <a:pPr>
              <a:spcBef>
                <a:spcPct val="0"/>
              </a:spcBef>
              <a:buFontTx/>
              <a:buChar char="•"/>
            </a:pPr>
            <a:r>
              <a:rPr lang="en-US" altLang="en-US" smtClean="0"/>
              <a:t>Image editors modify bitmap image (Key Term) files</a:t>
            </a:r>
          </a:p>
          <a:p>
            <a:pPr>
              <a:spcBef>
                <a:spcPct val="0"/>
              </a:spcBef>
              <a:buFontTx/>
              <a:buChar char="•"/>
            </a:pPr>
            <a:r>
              <a:rPr lang="en-US" altLang="en-US" smtClean="0"/>
              <a:t>Illustrators modify vector (Key Term) files</a:t>
            </a:r>
          </a:p>
          <a:p>
            <a:pPr>
              <a:spcBef>
                <a:spcPct val="0"/>
              </a:spcBef>
              <a:buFontTx/>
              <a:buChar char="•"/>
            </a:pPr>
            <a:r>
              <a:rPr lang="en-US" altLang="en-US" smtClean="0"/>
              <a:t>Image galleries are libraries of electronic images</a:t>
            </a:r>
          </a:p>
          <a:p>
            <a:pPr>
              <a:spcBef>
                <a:spcPct val="0"/>
              </a:spcBef>
              <a:buFontTx/>
              <a:buChar char="•"/>
            </a:pPr>
            <a:r>
              <a:rPr lang="en-US" altLang="en-US" smtClean="0"/>
              <a:t>Graphic suites bundle separate graphic design programs </a:t>
            </a:r>
          </a:p>
          <a:p>
            <a:pPr>
              <a:spcBef>
                <a:spcPct val="0"/>
              </a:spcBef>
            </a:pPr>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02CD94DC-4CF8-4885-A882-FB37A882D783}"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3839623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These programs allow you to create documents such as brochures, newsletters, newspapers, and textbooks</a:t>
            </a:r>
            <a:endParaRPr lang="en-US" altLang="en-US" smtClean="0">
              <a:solidFill>
                <a:srgbClr val="FF0000"/>
              </a:solidFill>
            </a:endParaRPr>
          </a:p>
          <a:p>
            <a:pPr>
              <a:spcBef>
                <a:spcPct val="0"/>
              </a:spcBef>
            </a:pPr>
            <a:endParaRPr lang="en-US" altLang="en-US"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B6D9510F-7B02-48A3-BE33-8E1A125665CD}" type="slidenum">
              <a:rPr lang="en-US" altLang="en-US">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3794229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Image editors modify bitmap image (Key Term) files</a:t>
            </a:r>
          </a:p>
          <a:p>
            <a:pPr>
              <a:spcBef>
                <a:spcPct val="0"/>
              </a:spcBef>
              <a:buFontTx/>
              <a:buChar char="•"/>
            </a:pPr>
            <a:r>
              <a:rPr lang="en-US" altLang="en-US" smtClean="0"/>
              <a:t>Known as photo editors.</a:t>
            </a:r>
          </a:p>
          <a:p>
            <a:pPr>
              <a:spcBef>
                <a:spcPct val="0"/>
              </a:spcBef>
              <a:buFontTx/>
              <a:buChar char="•"/>
            </a:pPr>
            <a:r>
              <a:rPr lang="en-US" altLang="en-US" smtClean="0"/>
              <a:t>Bitmap images use thousands of dots called pixels to represent images</a:t>
            </a:r>
          </a:p>
          <a:p>
            <a:pPr>
              <a:spcBef>
                <a:spcPct val="0"/>
              </a:spcBef>
              <a:buFontTx/>
              <a:buChar char="•"/>
            </a:pPr>
            <a:r>
              <a:rPr lang="en-US" altLang="en-US" smtClean="0"/>
              <a:t>Image editors are also known as photo editors (Key Term)</a:t>
            </a:r>
          </a:p>
          <a:p>
            <a:pPr>
              <a:spcBef>
                <a:spcPct val="0"/>
              </a:spcBef>
            </a:pPr>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52BD163A-892C-42A7-839E-8822D84BFC70}" type="slidenum">
              <a:rPr lang="en-US" altLang="en-US">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1014230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Illustrators modify vector (Key Term) files</a:t>
            </a:r>
          </a:p>
          <a:p>
            <a:pPr>
              <a:spcBef>
                <a:spcPct val="0"/>
              </a:spcBef>
              <a:buFontTx/>
              <a:buChar char="•"/>
            </a:pPr>
            <a:r>
              <a:rPr lang="en-US" altLang="en-US" smtClean="0"/>
              <a:t>Known as drawing programs</a:t>
            </a:r>
          </a:p>
          <a:p>
            <a:pPr>
              <a:spcBef>
                <a:spcPct val="0"/>
              </a:spcBef>
              <a:buFontTx/>
              <a:buChar char="•"/>
            </a:pPr>
            <a:r>
              <a:rPr lang="en-US" altLang="en-US" smtClean="0"/>
              <a:t>Used to create vector images</a:t>
            </a:r>
          </a:p>
          <a:p>
            <a:pPr>
              <a:spcBef>
                <a:spcPct val="0"/>
              </a:spcBef>
              <a:buFontTx/>
              <a:buChar char="•"/>
            </a:pPr>
            <a:r>
              <a:rPr lang="en-US" altLang="en-US" smtClean="0"/>
              <a:t>Vector is another common type of graphic file</a:t>
            </a:r>
          </a:p>
          <a:p>
            <a:pPr>
              <a:spcBef>
                <a:spcPct val="0"/>
              </a:spcBef>
              <a:buFontTx/>
              <a:buChar char="•"/>
            </a:pPr>
            <a:r>
              <a:rPr lang="en-US" altLang="en-US" smtClean="0"/>
              <a:t>While bitmap images use pixels, vector illustrations (Key Term) use geometric shapes </a:t>
            </a:r>
          </a:p>
          <a:p>
            <a:pPr>
              <a:spcBef>
                <a:spcPct val="0"/>
              </a:spcBef>
              <a:buFontTx/>
              <a:buChar char="•"/>
            </a:pPr>
            <a:r>
              <a:rPr lang="en-US" altLang="en-US" smtClean="0"/>
              <a:t>These objects are created by connecting lines and curves</a:t>
            </a:r>
          </a:p>
          <a:p>
            <a:pPr>
              <a:spcBef>
                <a:spcPct val="0"/>
              </a:spcBef>
            </a:pPr>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291BA767-D315-4834-973E-8CE4311DFA65}" type="slidenum">
              <a:rPr lang="en-US" altLang="en-US">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2347770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Image galleries are libraries of electronic images</a:t>
            </a:r>
          </a:p>
          <a:p>
            <a:pPr>
              <a:spcBef>
                <a:spcPct val="0"/>
              </a:spcBef>
              <a:buFontTx/>
              <a:buChar char="•"/>
            </a:pPr>
            <a:r>
              <a:rPr lang="en-US" altLang="en-US" smtClean="0"/>
              <a:t>Types of electronic images</a:t>
            </a:r>
          </a:p>
          <a:p>
            <a:pPr lvl="1">
              <a:spcBef>
                <a:spcPct val="0"/>
              </a:spcBef>
              <a:buFontTx/>
              <a:buChar char="•"/>
            </a:pPr>
            <a:r>
              <a:rPr lang="en-US" altLang="en-US" smtClean="0"/>
              <a:t>Stock photograph – photographs on a variety of subject materials</a:t>
            </a:r>
          </a:p>
          <a:p>
            <a:pPr lvl="1">
              <a:spcBef>
                <a:spcPct val="0"/>
              </a:spcBef>
              <a:buFontTx/>
              <a:buChar char="•"/>
            </a:pPr>
            <a:r>
              <a:rPr lang="en-US" altLang="en-US" smtClean="0"/>
              <a:t>Clip art – graphic illustrations representing a wide range of topics </a:t>
            </a:r>
          </a:p>
          <a:p>
            <a:pPr lvl="2">
              <a:spcBef>
                <a:spcPct val="0"/>
              </a:spcBef>
              <a:buFontTx/>
              <a:buChar char="•"/>
            </a:pPr>
            <a:r>
              <a:rPr lang="en-US" altLang="en-US" smtClean="0"/>
              <a:t>Most applications provide a limited selection of free clip art</a:t>
            </a:r>
          </a:p>
          <a:p>
            <a:pPr lvl="2">
              <a:spcBef>
                <a:spcPct val="0"/>
              </a:spcBef>
              <a:buFontTx/>
              <a:buChar char="•"/>
            </a:pPr>
            <a:r>
              <a:rPr lang="en-US" altLang="en-US" smtClean="0"/>
              <a:t>In Microsoft Word select Insert&gt;Clip Art.</a:t>
            </a:r>
          </a:p>
          <a:p>
            <a:pPr>
              <a:spcBef>
                <a:spcPct val="0"/>
              </a:spcBef>
            </a:pPr>
            <a:endParaRPr lang="en-US" altLang="en-US"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17EBC916-4DB1-4B67-8650-485968CAE8B8}" type="slidenum">
              <a:rPr lang="en-US" altLang="en-US">
                <a:latin typeface="Calibri" panose="020F0502020204030204" pitchFamily="34" charset="0"/>
              </a:rPr>
              <a:pPr/>
              <a:t>49</a:t>
            </a:fld>
            <a:endParaRPr lang="en-US" altLang="en-US">
              <a:latin typeface="Calibri" panose="020F0502020204030204" pitchFamily="34" charset="0"/>
            </a:endParaRPr>
          </a:p>
        </p:txBody>
      </p:sp>
    </p:spTree>
    <p:extLst>
      <p:ext uri="{BB962C8B-B14F-4D97-AF65-F5344CB8AC3E}">
        <p14:creationId xmlns:p14="http://schemas.microsoft.com/office/powerpoint/2010/main" val="33782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Microsoft Office 2010 is the newest version of Microsoft Office</a:t>
            </a:r>
          </a:p>
          <a:p>
            <a:pPr>
              <a:spcBef>
                <a:spcPct val="0"/>
              </a:spcBef>
              <a:buFontTx/>
              <a:buChar char="•"/>
            </a:pPr>
            <a:r>
              <a:rPr lang="en-US" altLang="en-US" smtClean="0"/>
              <a:t>User Interface design includes:</a:t>
            </a:r>
          </a:p>
          <a:p>
            <a:pPr lvl="1">
              <a:spcBef>
                <a:spcPct val="0"/>
              </a:spcBef>
              <a:buFontTx/>
              <a:buChar char="•"/>
            </a:pPr>
            <a:r>
              <a:rPr lang="en-US" altLang="en-US" smtClean="0"/>
              <a:t>Ribbons (Key Term) – replace menus and toolbars by organizing commonly used commands into a set of tabs</a:t>
            </a:r>
          </a:p>
          <a:p>
            <a:pPr lvl="1">
              <a:spcBef>
                <a:spcPct val="0"/>
              </a:spcBef>
              <a:buFontTx/>
              <a:buChar char="•"/>
            </a:pPr>
            <a:r>
              <a:rPr lang="en-US" altLang="en-US" smtClean="0"/>
              <a:t>Contextual Tabs (Key Term) – tabs that appear automatically when needed and anticipate the next operations to be performed by the user</a:t>
            </a:r>
          </a:p>
          <a:p>
            <a:pPr lvl="1">
              <a:spcBef>
                <a:spcPct val="0"/>
              </a:spcBef>
              <a:buFontTx/>
              <a:buChar char="•"/>
            </a:pPr>
            <a:r>
              <a:rPr lang="en-US" altLang="en-US" smtClean="0"/>
              <a:t>Galleries (Key Term) – simplify the process of making a selection from a list of alternatives. </a:t>
            </a:r>
          </a:p>
          <a:p>
            <a:pPr>
              <a:spcBef>
                <a:spcPct val="0"/>
              </a:spcBef>
            </a:pPr>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9106453-5112-47F2-92D8-D16C952A7FD3}" type="slidenum">
              <a:rPr lang="en-US" altLang="en-US">
                <a:latin typeface="Calibri" pitchFamily="34" charset="0"/>
              </a:rPr>
              <a:pPr fontAlgn="base">
                <a:spcBef>
                  <a:spcPct val="0"/>
                </a:spcBef>
                <a:spcAft>
                  <a:spcPct val="0"/>
                </a:spcAft>
              </a:pPr>
              <a:t>9</a:t>
            </a:fld>
            <a:endParaRPr lang="en-US" alt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Graphic suites bundle separate graphic design programs </a:t>
            </a:r>
          </a:p>
          <a:p>
            <a:pPr>
              <a:spcBef>
                <a:spcPct val="0"/>
              </a:spcBef>
              <a:buFontTx/>
              <a:buChar char="•"/>
            </a:pPr>
            <a:r>
              <a:rPr lang="en-US" altLang="en-US" smtClean="0"/>
              <a:t>These suites combine several graphic programs into one package for a lower cost </a:t>
            </a:r>
          </a:p>
          <a:p>
            <a:pPr>
              <a:spcBef>
                <a:spcPct val="0"/>
              </a:spcBef>
              <a:buFontTx/>
              <a:buChar char="•"/>
            </a:pPr>
            <a:r>
              <a:rPr lang="en-US" altLang="en-US" smtClean="0"/>
              <a:t>Adobe Creative Suite</a:t>
            </a:r>
          </a:p>
          <a:p>
            <a:pPr>
              <a:spcBef>
                <a:spcPct val="0"/>
              </a:spcBef>
              <a:buFontTx/>
              <a:buChar char="•"/>
            </a:pPr>
            <a:r>
              <a:rPr lang="en-US" altLang="en-US" smtClean="0"/>
              <a:t>CorelDraw Graphics Suite includes five individual Corel graphics programs plus clip art, media clips, and fonts</a:t>
            </a:r>
          </a:p>
          <a:p>
            <a:pPr>
              <a:spcBef>
                <a:spcPct val="0"/>
              </a:spcBef>
            </a:pPr>
            <a:endParaRPr lang="en-US"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E83C57A1-803C-464D-BBA5-076AF2132BF9}" type="slidenum">
              <a:rPr lang="en-US" altLang="en-US">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797081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Digital video editing software makes it easy to make digital video into professional quality home movies </a:t>
            </a:r>
          </a:p>
          <a:p>
            <a:pPr>
              <a:spcBef>
                <a:spcPct val="0"/>
              </a:spcBef>
              <a:buFontTx/>
              <a:buChar char="•"/>
            </a:pPr>
            <a:r>
              <a:rPr lang="en-US" altLang="en-US" smtClean="0"/>
              <a:t>You can create and edit your own movies</a:t>
            </a:r>
          </a:p>
          <a:p>
            <a:pPr>
              <a:spcBef>
                <a:spcPct val="0"/>
              </a:spcBef>
              <a:buFontTx/>
              <a:buChar char="•"/>
            </a:pPr>
            <a:r>
              <a:rPr lang="en-US" altLang="en-US" smtClean="0"/>
              <a:t>Video</a:t>
            </a:r>
          </a:p>
          <a:p>
            <a:pPr lvl="1">
              <a:spcBef>
                <a:spcPct val="0"/>
              </a:spcBef>
              <a:buFontTx/>
              <a:buChar char="•"/>
            </a:pPr>
            <a:r>
              <a:rPr lang="en-US" altLang="en-US" smtClean="0"/>
              <a:t>Reorganize and add effects to footage</a:t>
            </a:r>
          </a:p>
          <a:p>
            <a:pPr lvl="1">
              <a:spcBef>
                <a:spcPct val="0"/>
              </a:spcBef>
              <a:buFontTx/>
              <a:buChar char="•"/>
            </a:pPr>
            <a:r>
              <a:rPr lang="en-US" altLang="en-US" smtClean="0"/>
              <a:t>Assemble and edit home movies</a:t>
            </a:r>
          </a:p>
          <a:p>
            <a:pPr>
              <a:spcBef>
                <a:spcPct val="0"/>
              </a:spcBef>
            </a:pPr>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C3C8FAD3-E322-4436-A409-8B7F9BCF6BF3}" type="slidenum">
              <a:rPr lang="en-US" altLang="en-US">
                <a:latin typeface="Calibri" panose="020F0502020204030204" pitchFamily="34" charset="0"/>
              </a:rPr>
              <a:pPr/>
              <a:t>51</a:t>
            </a:fld>
            <a:endParaRPr lang="en-US" altLang="en-US">
              <a:latin typeface="Calibri" panose="020F0502020204030204" pitchFamily="34" charset="0"/>
            </a:endParaRPr>
          </a:p>
        </p:txBody>
      </p:sp>
    </p:spTree>
    <p:extLst>
      <p:ext uri="{BB962C8B-B14F-4D97-AF65-F5344CB8AC3E}">
        <p14:creationId xmlns:p14="http://schemas.microsoft.com/office/powerpoint/2010/main" val="4281604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Audio </a:t>
            </a:r>
          </a:p>
          <a:p>
            <a:pPr lvl="1">
              <a:spcBef>
                <a:spcPct val="0"/>
              </a:spcBef>
              <a:buFontTx/>
              <a:buChar char="•"/>
            </a:pPr>
            <a:r>
              <a:rPr lang="en-US" altLang="en-US" smtClean="0"/>
              <a:t>Create and edit audio clips </a:t>
            </a:r>
          </a:p>
          <a:p>
            <a:pPr lvl="1">
              <a:spcBef>
                <a:spcPct val="0"/>
              </a:spcBef>
              <a:buFontTx/>
              <a:buChar char="•"/>
            </a:pPr>
            <a:r>
              <a:rPr lang="en-US" altLang="en-US" smtClean="0"/>
              <a:t>Add audio effects</a:t>
            </a:r>
          </a:p>
          <a:p>
            <a:pPr lvl="1">
              <a:spcBef>
                <a:spcPct val="0"/>
              </a:spcBef>
              <a:buFontTx/>
              <a:buChar char="•"/>
            </a:pPr>
            <a:r>
              <a:rPr lang="en-US" altLang="en-US" smtClean="0"/>
              <a:t>Filter out pops or scratches </a:t>
            </a:r>
          </a:p>
          <a:p>
            <a:pPr>
              <a:spcBef>
                <a:spcPct val="0"/>
              </a:spcBef>
            </a:pPr>
            <a:endParaRPr lang="en-US" altLang="en-US" smtClean="0"/>
          </a:p>
          <a:p>
            <a:pPr>
              <a:spcBef>
                <a:spcPct val="0"/>
              </a:spcBef>
            </a:pPr>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F6367C8B-0DF3-446B-9B20-A66BC9376BA5}" type="slidenum">
              <a:rPr lang="en-US" altLang="en-US">
                <a:latin typeface="Calibri" panose="020F0502020204030204" pitchFamily="34" charset="0"/>
              </a:rPr>
              <a:pPr/>
              <a:t>52</a:t>
            </a:fld>
            <a:endParaRPr lang="en-US" altLang="en-US">
              <a:latin typeface="Calibri" panose="020F0502020204030204" pitchFamily="34" charset="0"/>
            </a:endParaRPr>
          </a:p>
        </p:txBody>
      </p:sp>
    </p:spTree>
    <p:extLst>
      <p:ext uri="{BB962C8B-B14F-4D97-AF65-F5344CB8AC3E}">
        <p14:creationId xmlns:p14="http://schemas.microsoft.com/office/powerpoint/2010/main" val="1088252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Multimedia presentations can include a variety of media and should include interactivity </a:t>
            </a:r>
          </a:p>
          <a:p>
            <a:pPr lvl="1">
              <a:spcBef>
                <a:spcPct val="0"/>
              </a:spcBef>
              <a:buFontTx/>
              <a:buChar char="•"/>
            </a:pPr>
            <a:r>
              <a:rPr lang="en-US" altLang="en-US" smtClean="0"/>
              <a:t>Interactivity allows the user to choose the information to view, to control the pace and flow of information, and to respond to items and give feedback</a:t>
            </a:r>
          </a:p>
          <a:p>
            <a:pPr>
              <a:spcBef>
                <a:spcPct val="0"/>
              </a:spcBef>
              <a:buFontTx/>
              <a:buChar char="•"/>
            </a:pPr>
            <a:r>
              <a:rPr lang="en-US" altLang="en-US" smtClean="0"/>
              <a:t>Pages are linked by buttons (Key Term)</a:t>
            </a:r>
          </a:p>
          <a:p>
            <a:pPr>
              <a:spcBef>
                <a:spcPct val="0"/>
              </a:spcBef>
              <a:buFontTx/>
              <a:buChar char="•"/>
            </a:pPr>
            <a:r>
              <a:rPr lang="en-US" altLang="en-US" smtClean="0"/>
              <a:t>Multimedia is used in video games, Web presentations, and even word processing documents</a:t>
            </a:r>
          </a:p>
          <a:p>
            <a:pPr>
              <a:spcBef>
                <a:spcPct val="0"/>
              </a:spcBef>
              <a:buFontTx/>
              <a:buChar char="•"/>
            </a:pPr>
            <a:r>
              <a:rPr lang="en-US" altLang="en-US" smtClean="0"/>
              <a:t>Ask students to give examples of how multimedia is used in business and education </a:t>
            </a:r>
          </a:p>
          <a:p>
            <a:pPr>
              <a:spcBef>
                <a:spcPct val="0"/>
              </a:spcBef>
            </a:pPr>
            <a:endParaRPr lang="en-US" altLang="en-US" smtClean="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74558624-5392-4A85-99B8-9E924EB8A4C5}" type="slidenum">
              <a:rPr lang="en-US" altLang="en-US">
                <a:latin typeface="Calibri" panose="020F0502020204030204" pitchFamily="34" charset="0"/>
              </a:rPr>
              <a:pPr/>
              <a:t>54</a:t>
            </a:fld>
            <a:endParaRPr lang="en-US" altLang="en-US">
              <a:latin typeface="Calibri" panose="020F0502020204030204" pitchFamily="34" charset="0"/>
            </a:endParaRPr>
          </a:p>
        </p:txBody>
      </p:sp>
    </p:spTree>
    <p:extLst>
      <p:ext uri="{BB962C8B-B14F-4D97-AF65-F5344CB8AC3E}">
        <p14:creationId xmlns:p14="http://schemas.microsoft.com/office/powerpoint/2010/main" val="3461059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Links are connections to related information </a:t>
            </a:r>
          </a:p>
          <a:p>
            <a:pPr lvl="1">
              <a:spcBef>
                <a:spcPct val="0"/>
              </a:spcBef>
              <a:buFontTx/>
              <a:buChar char="•"/>
            </a:pPr>
            <a:r>
              <a:rPr lang="en-US" altLang="en-US" smtClean="0"/>
              <a:t>Can be video, sound, graphics, or text files </a:t>
            </a:r>
          </a:p>
          <a:p>
            <a:pPr>
              <a:spcBef>
                <a:spcPct val="0"/>
              </a:spcBef>
              <a:buFontTx/>
              <a:buChar char="•"/>
            </a:pPr>
            <a:r>
              <a:rPr lang="en-US" altLang="en-US" smtClean="0"/>
              <a:t>Buttons are special areas that provide navigation </a:t>
            </a:r>
          </a:p>
          <a:p>
            <a:pPr>
              <a:spcBef>
                <a:spcPct val="0"/>
              </a:spcBef>
            </a:pPr>
            <a:endParaRPr lang="en-US" altLang="en-US"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73F4D62E-C528-4D73-BA55-852A51A1E507}" type="slidenum">
              <a:rPr lang="en-US" altLang="en-US">
                <a:latin typeface="Calibri" panose="020F0502020204030204" pitchFamily="34" charset="0"/>
              </a:rPr>
              <a:pPr/>
              <a:t>55</a:t>
            </a:fld>
            <a:endParaRPr lang="en-US" altLang="en-US">
              <a:latin typeface="Calibri" panose="020F0502020204030204" pitchFamily="34" charset="0"/>
            </a:endParaRPr>
          </a:p>
        </p:txBody>
      </p:sp>
    </p:spTree>
    <p:extLst>
      <p:ext uri="{BB962C8B-B14F-4D97-AF65-F5344CB8AC3E}">
        <p14:creationId xmlns:p14="http://schemas.microsoft.com/office/powerpoint/2010/main" val="2240422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Used to bring elements into an interactive framework</a:t>
            </a:r>
          </a:p>
          <a:p>
            <a:pPr>
              <a:spcBef>
                <a:spcPct val="0"/>
              </a:spcBef>
              <a:buFontTx/>
              <a:buChar char="•"/>
            </a:pPr>
            <a:r>
              <a:rPr lang="en-US" altLang="en-US" smtClean="0"/>
              <a:t>Ask students if they know what interactivity is</a:t>
            </a:r>
          </a:p>
          <a:p>
            <a:pPr>
              <a:spcBef>
                <a:spcPct val="0"/>
              </a:spcBef>
            </a:pPr>
            <a:endParaRPr lang="en-US" altLang="en-US"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7BBA8D99-8C8D-4B1C-9F92-375CF12E7EFE}" type="slidenum">
              <a:rPr lang="en-US" altLang="en-US">
                <a:latin typeface="Calibri" panose="020F0502020204030204" pitchFamily="34" charset="0"/>
              </a:rPr>
              <a:pPr/>
              <a:t>56</a:t>
            </a:fld>
            <a:endParaRPr lang="en-US" altLang="en-US">
              <a:latin typeface="Calibri" panose="020F0502020204030204" pitchFamily="34" charset="0"/>
            </a:endParaRPr>
          </a:p>
        </p:txBody>
      </p:sp>
    </p:spTree>
    <p:extLst>
      <p:ext uri="{BB962C8B-B14F-4D97-AF65-F5344CB8AC3E}">
        <p14:creationId xmlns:p14="http://schemas.microsoft.com/office/powerpoint/2010/main" val="3585746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Creating a Web site is called Web authoring </a:t>
            </a:r>
          </a:p>
          <a:p>
            <a:pPr>
              <a:spcBef>
                <a:spcPct val="0"/>
              </a:spcBef>
              <a:buFontTx/>
              <a:buChar char="•"/>
            </a:pPr>
            <a:r>
              <a:rPr lang="en-US" altLang="en-US" smtClean="0"/>
              <a:t>It is easy to create Web pages with the many Web authoring programs that are available </a:t>
            </a:r>
          </a:p>
          <a:p>
            <a:pPr>
              <a:spcBef>
                <a:spcPct val="0"/>
              </a:spcBef>
              <a:buFontTx/>
              <a:buChar char="•"/>
            </a:pPr>
            <a:r>
              <a:rPr lang="en-US" altLang="en-US" smtClean="0"/>
              <a:t>A popular type of Web site is a Web log (blog)</a:t>
            </a:r>
          </a:p>
          <a:p>
            <a:pPr lvl="1">
              <a:spcBef>
                <a:spcPct val="0"/>
              </a:spcBef>
              <a:buFontTx/>
              <a:buChar char="•"/>
            </a:pPr>
            <a:r>
              <a:rPr lang="en-US" altLang="en-US" smtClean="0"/>
              <a:t>Web logs are Web pages with dated postings like a bulletin board</a:t>
            </a:r>
          </a:p>
          <a:p>
            <a:pPr lvl="1">
              <a:spcBef>
                <a:spcPct val="0"/>
              </a:spcBef>
              <a:buFontTx/>
              <a:buChar char="•"/>
            </a:pPr>
            <a:r>
              <a:rPr lang="en-US" altLang="en-US" smtClean="0"/>
              <a:t>Ask students about using blogs</a:t>
            </a:r>
          </a:p>
          <a:p>
            <a:pPr>
              <a:spcBef>
                <a:spcPct val="0"/>
              </a:spcBef>
            </a:pPr>
            <a:endParaRPr lang="en-US" altLang="en-US"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BC3D0E3F-3EE9-4F18-92B6-4566F24FC77F}" type="slidenum">
              <a:rPr lang="en-US" altLang="en-US">
                <a:latin typeface="Calibri" panose="020F0502020204030204" pitchFamily="34" charset="0"/>
              </a:rPr>
              <a:pPr/>
              <a:t>57</a:t>
            </a:fld>
            <a:endParaRPr lang="en-US" altLang="en-US">
              <a:latin typeface="Calibri" panose="020F0502020204030204" pitchFamily="34" charset="0"/>
            </a:endParaRPr>
          </a:p>
        </p:txBody>
      </p:sp>
    </p:spTree>
    <p:extLst>
      <p:ext uri="{BB962C8B-B14F-4D97-AF65-F5344CB8AC3E}">
        <p14:creationId xmlns:p14="http://schemas.microsoft.com/office/powerpoint/2010/main" val="1495456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solidFill>
                  <a:srgbClr val="FF0000"/>
                </a:solidFill>
              </a:rPr>
              <a:t>In the graphical map shown each block represents a web page.  Lines joining the blocks represent links to related pages</a:t>
            </a:r>
          </a:p>
          <a:p>
            <a:pPr>
              <a:spcBef>
                <a:spcPct val="0"/>
              </a:spcBef>
            </a:pPr>
            <a:r>
              <a:rPr lang="en-US" altLang="en-US" smtClean="0">
                <a:solidFill>
                  <a:srgbClr val="FF0000"/>
                </a:solidFill>
              </a:rPr>
              <a:t>Interactive animation can be created using Adobe Flash.  These are called Flash movies.</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1427180B-7078-48A5-B1D2-5EFCF50E02A7}" type="slidenum">
              <a:rPr lang="en-US" altLang="en-US">
                <a:latin typeface="Calibri" panose="020F0502020204030204" pitchFamily="34" charset="0"/>
              </a:rPr>
              <a:pPr/>
              <a:t>58</a:t>
            </a:fld>
            <a:endParaRPr lang="en-US" altLang="en-US">
              <a:latin typeface="Calibri" panose="020F0502020204030204" pitchFamily="34" charset="0"/>
            </a:endParaRPr>
          </a:p>
        </p:txBody>
      </p:sp>
    </p:spTree>
    <p:extLst>
      <p:ext uri="{BB962C8B-B14F-4D97-AF65-F5344CB8AC3E}">
        <p14:creationId xmlns:p14="http://schemas.microsoft.com/office/powerpoint/2010/main" val="2734109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These programs provide support for Web site design and HTML coding </a:t>
            </a:r>
          </a:p>
          <a:p>
            <a:pPr>
              <a:spcBef>
                <a:spcPct val="0"/>
              </a:spcBef>
              <a:buFontTx/>
              <a:buChar char="•"/>
            </a:pPr>
            <a:r>
              <a:rPr lang="en-US" altLang="en-US" smtClean="0"/>
              <a:t>Without knowing HTML, you can create a Web page using one of these programs</a:t>
            </a:r>
          </a:p>
          <a:p>
            <a:pPr>
              <a:spcBef>
                <a:spcPct val="0"/>
              </a:spcBef>
            </a:pPr>
            <a:endParaRPr lang="en-US" altLang="en-US" smtClean="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7AA1A602-61D7-4660-A02A-AC1571FF0C43}" type="slidenum">
              <a:rPr lang="en-US" altLang="en-US">
                <a:latin typeface="Calibri" panose="020F0502020204030204" pitchFamily="34" charset="0"/>
              </a:rPr>
              <a:pPr/>
              <a:t>59</a:t>
            </a:fld>
            <a:endParaRPr lang="en-US" altLang="en-US">
              <a:latin typeface="Calibri" panose="020F0502020204030204" pitchFamily="34" charset="0"/>
            </a:endParaRPr>
          </a:p>
        </p:txBody>
      </p:sp>
    </p:spTree>
    <p:extLst>
      <p:ext uri="{BB962C8B-B14F-4D97-AF65-F5344CB8AC3E}">
        <p14:creationId xmlns:p14="http://schemas.microsoft.com/office/powerpoint/2010/main" val="1047169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solidFill>
                  <a:srgbClr val="FF0000"/>
                </a:solidFill>
              </a:rPr>
              <a:t>Some web authoring programs  are WYSIWYG – What you see is what you get. </a:t>
            </a:r>
          </a:p>
          <a:p>
            <a:pPr>
              <a:spcBef>
                <a:spcPct val="0"/>
              </a:spcBef>
            </a:pPr>
            <a:r>
              <a:rPr lang="en-US" altLang="en-US" smtClean="0">
                <a:solidFill>
                  <a:srgbClr val="FF0000"/>
                </a:solidFill>
              </a:rPr>
              <a:t>This means that you can build a page without interacting directly with the HTML code. WYSIWYG editors preview the page described by HTML code.</a:t>
            </a:r>
          </a:p>
          <a:p>
            <a:pPr>
              <a:spcBef>
                <a:spcPct val="0"/>
              </a:spcBef>
            </a:pPr>
            <a:r>
              <a:rPr lang="en-US" altLang="en-US" smtClean="0">
                <a:solidFill>
                  <a:srgbClr val="FF0000"/>
                </a:solidFill>
              </a:rPr>
              <a:t>Widely used Web authoring programs include Adobe Dreamweaver, NetObjects Fusion, and Microsoft Expression.</a:t>
            </a:r>
          </a:p>
          <a:p>
            <a:pPr>
              <a:spcBef>
                <a:spcPct val="0"/>
              </a:spcBef>
            </a:pPr>
            <a:endParaRPr lang="en-US" altLang="en-US"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A0D8A260-9AF3-4973-868E-41F1E65AB994}" type="slidenum">
              <a:rPr lang="en-US" altLang="en-US">
                <a:latin typeface="Calibri" panose="020F0502020204030204" pitchFamily="34" charset="0"/>
              </a:rPr>
              <a:pPr/>
              <a:t>60</a:t>
            </a:fld>
            <a:endParaRPr lang="en-US" altLang="en-US">
              <a:latin typeface="Calibri" panose="020F0502020204030204" pitchFamily="34" charset="0"/>
            </a:endParaRPr>
          </a:p>
        </p:txBody>
      </p:sp>
    </p:spTree>
    <p:extLst>
      <p:ext uri="{BB962C8B-B14F-4D97-AF65-F5344CB8AC3E}">
        <p14:creationId xmlns:p14="http://schemas.microsoft.com/office/powerpoint/2010/main" val="326880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One of the most flexible and widely used software tools</a:t>
            </a:r>
          </a:p>
          <a:p>
            <a:pPr>
              <a:spcBef>
                <a:spcPct val="0"/>
              </a:spcBef>
              <a:buFontTx/>
              <a:buChar char="•"/>
            </a:pPr>
            <a:r>
              <a:rPr lang="en-US" altLang="en-US" smtClean="0"/>
              <a:t>One of the first programs used by PC end-users </a:t>
            </a:r>
          </a:p>
          <a:p>
            <a:pPr>
              <a:spcBef>
                <a:spcPct val="0"/>
              </a:spcBef>
              <a:buFontTx/>
              <a:buChar char="•"/>
            </a:pPr>
            <a:r>
              <a:rPr lang="en-US" altLang="en-US" smtClean="0"/>
              <a:t>Used by most end-users </a:t>
            </a:r>
          </a:p>
          <a:p>
            <a:pPr>
              <a:spcBef>
                <a:spcPct val="0"/>
              </a:spcBef>
            </a:pPr>
            <a:endParaRPr lang="en-US" altLang="en-US"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A3CE559-407E-41F1-B216-7D0BE923C90F}" type="slidenum">
              <a:rPr lang="en-US" altLang="en-US">
                <a:latin typeface="Calibri" pitchFamily="34" charset="0"/>
              </a:rPr>
              <a:pPr fontAlgn="base">
                <a:spcBef>
                  <a:spcPct val="0"/>
                </a:spcBef>
                <a:spcAft>
                  <a:spcPct val="0"/>
                </a:spcAft>
              </a:pPr>
              <a:t>11</a:t>
            </a:fld>
            <a:endParaRPr lang="en-US" alt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Artificial intelligence is a field of computer science </a:t>
            </a:r>
          </a:p>
          <a:p>
            <a:pPr lvl="1">
              <a:spcBef>
                <a:spcPct val="0"/>
              </a:spcBef>
              <a:buFontTx/>
              <a:buChar char="•"/>
            </a:pPr>
            <a:r>
              <a:rPr lang="en-US" altLang="en-US" smtClean="0"/>
              <a:t>Mimics or simulates human senses, thought processes, and actions</a:t>
            </a:r>
          </a:p>
          <a:p>
            <a:pPr lvl="1">
              <a:spcBef>
                <a:spcPct val="0"/>
              </a:spcBef>
              <a:buFontTx/>
              <a:buChar char="•"/>
            </a:pPr>
            <a:r>
              <a:rPr lang="en-US" altLang="en-US" smtClean="0"/>
              <a:t>Includes reasoning, learning from past actions, and using senses such as vision and touch </a:t>
            </a:r>
          </a:p>
          <a:p>
            <a:pPr>
              <a:spcBef>
                <a:spcPct val="0"/>
              </a:spcBef>
              <a:buFontTx/>
              <a:buChar char="•"/>
            </a:pPr>
            <a:r>
              <a:rPr lang="en-US" altLang="en-US" smtClean="0"/>
              <a:t>In the past, computers have been used to solve structured problems (Key Term) once performed by clerks.  Now organizations are looking to automate unstructured problems (Key Term) performed by managers</a:t>
            </a:r>
          </a:p>
          <a:p>
            <a:pPr>
              <a:spcBef>
                <a:spcPct val="0"/>
              </a:spcBef>
            </a:pPr>
            <a:endParaRPr lang="en-US" altLang="en-US"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FA7ED879-0632-46FA-869A-43778CF4480D}" type="slidenum">
              <a:rPr lang="en-US" altLang="en-US">
                <a:latin typeface="Calibri" panose="020F0502020204030204" pitchFamily="34" charset="0"/>
              </a:rPr>
              <a:pPr/>
              <a:t>61</a:t>
            </a:fld>
            <a:endParaRPr lang="en-US" altLang="en-US">
              <a:latin typeface="Calibri" panose="020F0502020204030204" pitchFamily="34" charset="0"/>
            </a:endParaRPr>
          </a:p>
        </p:txBody>
      </p:sp>
    </p:spTree>
    <p:extLst>
      <p:ext uri="{BB962C8B-B14F-4D97-AF65-F5344CB8AC3E}">
        <p14:creationId xmlns:p14="http://schemas.microsoft.com/office/powerpoint/2010/main" val="3528006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Known as VR, virtual reality simulates reality in 3-D</a:t>
            </a:r>
          </a:p>
          <a:p>
            <a:pPr>
              <a:spcBef>
                <a:spcPct val="0"/>
              </a:spcBef>
              <a:buFontTx/>
              <a:buChar char="•"/>
            </a:pPr>
            <a:r>
              <a:rPr lang="en-US" altLang="en-US" smtClean="0"/>
              <a:t>Many sites exist on the Web with virtual reality applications </a:t>
            </a:r>
          </a:p>
          <a:p>
            <a:pPr>
              <a:spcBef>
                <a:spcPct val="0"/>
              </a:spcBef>
              <a:buFontTx/>
              <a:buChar char="•"/>
            </a:pPr>
            <a:r>
              <a:rPr lang="en-US" altLang="en-US" smtClean="0"/>
              <a:t>Modern virtual reality strives to be an immersive experience (Key Term) </a:t>
            </a:r>
          </a:p>
          <a:p>
            <a:pPr>
              <a:spcBef>
                <a:spcPct val="0"/>
              </a:spcBef>
              <a:buFontTx/>
              <a:buChar char="•"/>
            </a:pPr>
            <a:r>
              <a:rPr lang="en-US" altLang="en-US" smtClean="0"/>
              <a:t>Virtual reality walls (Key Term) allow a user to view simulations</a:t>
            </a:r>
          </a:p>
          <a:p>
            <a:pPr>
              <a:spcBef>
                <a:spcPct val="0"/>
              </a:spcBef>
              <a:buFontTx/>
              <a:buChar char="•"/>
            </a:pPr>
            <a:r>
              <a:rPr lang="en-US" altLang="en-US" smtClean="0"/>
              <a:t>Second Life from Linden Labs allows users to create animated characters to represent themselves and to develop their own environment.</a:t>
            </a:r>
          </a:p>
          <a:p>
            <a:pPr>
              <a:spcBef>
                <a:spcPct val="0"/>
              </a:spcBef>
              <a:buFontTx/>
              <a:buChar char="•"/>
            </a:pPr>
            <a:r>
              <a:rPr lang="en-US" altLang="en-US" smtClean="0"/>
              <a:t>Simulated training such as aviation and surgical</a:t>
            </a:r>
            <a:endParaRPr lang="en-US" altLang="en-US" b="1" smtClean="0"/>
          </a:p>
          <a:p>
            <a:pPr>
              <a:spcBef>
                <a:spcPct val="0"/>
              </a:spcBef>
            </a:pPr>
            <a:endParaRPr lang="en-US" altLang="en-US"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1076CFB5-8EE8-4F78-92FA-83935D4B48B7}" type="slidenum">
              <a:rPr lang="en-US" altLang="en-US">
                <a:latin typeface="Calibri" panose="020F0502020204030204" pitchFamily="34" charset="0"/>
              </a:rPr>
              <a:pPr/>
              <a:t>62</a:t>
            </a:fld>
            <a:endParaRPr lang="en-US" altLang="en-US">
              <a:latin typeface="Calibri" panose="020F0502020204030204" pitchFamily="34" charset="0"/>
            </a:endParaRPr>
          </a:p>
        </p:txBody>
      </p:sp>
    </p:spTree>
    <p:extLst>
      <p:ext uri="{BB962C8B-B14F-4D97-AF65-F5344CB8AC3E}">
        <p14:creationId xmlns:p14="http://schemas.microsoft.com/office/powerpoint/2010/main" val="2765823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These systems use a database, or knowledge-based system that contains facts, rules to relate these facts, and user input to formulate recommendations and decisions</a:t>
            </a:r>
          </a:p>
          <a:p>
            <a:pPr>
              <a:spcBef>
                <a:spcPct val="0"/>
              </a:spcBef>
              <a:buFontTx/>
              <a:buChar char="•"/>
            </a:pPr>
            <a:r>
              <a:rPr lang="en-US" altLang="en-US" smtClean="0"/>
              <a:t>Knowledge-based systems are also referred to as expert systems (Key Term) </a:t>
            </a:r>
          </a:p>
          <a:p>
            <a:pPr>
              <a:spcBef>
                <a:spcPct val="0"/>
              </a:spcBef>
              <a:buFontTx/>
              <a:buChar char="•"/>
            </a:pPr>
            <a:r>
              <a:rPr lang="en-US" altLang="en-US" smtClean="0"/>
              <a:t>Fuzzy logic allows users to respond to questions in a very humanlike way </a:t>
            </a:r>
          </a:p>
          <a:p>
            <a:pPr>
              <a:spcBef>
                <a:spcPct val="0"/>
              </a:spcBef>
              <a:buFontTx/>
              <a:buChar char="•"/>
            </a:pPr>
            <a:r>
              <a:rPr lang="en-US" altLang="en-US" smtClean="0"/>
              <a:t>These systems are used in areas such as:</a:t>
            </a:r>
          </a:p>
          <a:p>
            <a:pPr lvl="1">
              <a:spcBef>
                <a:spcPct val="0"/>
              </a:spcBef>
              <a:buFontTx/>
              <a:buChar char="•"/>
            </a:pPr>
            <a:r>
              <a:rPr lang="en-US" altLang="en-US" smtClean="0"/>
              <a:t>Medicine</a:t>
            </a:r>
          </a:p>
          <a:p>
            <a:pPr lvl="1">
              <a:spcBef>
                <a:spcPct val="0"/>
              </a:spcBef>
              <a:buFontTx/>
              <a:buChar char="•"/>
            </a:pPr>
            <a:r>
              <a:rPr lang="en-US" altLang="en-US" smtClean="0"/>
              <a:t>Geology</a:t>
            </a:r>
          </a:p>
          <a:p>
            <a:pPr lvl="1">
              <a:spcBef>
                <a:spcPct val="0"/>
              </a:spcBef>
              <a:buFontTx/>
              <a:buChar char="•"/>
            </a:pPr>
            <a:r>
              <a:rPr lang="en-US" altLang="en-US" smtClean="0"/>
              <a:t>Architecture</a:t>
            </a:r>
          </a:p>
          <a:p>
            <a:pPr lvl="1">
              <a:spcBef>
                <a:spcPct val="0"/>
              </a:spcBef>
              <a:buFontTx/>
              <a:buChar char="•"/>
            </a:pPr>
            <a:r>
              <a:rPr lang="en-US" altLang="en-US" smtClean="0"/>
              <a:t>Nature </a:t>
            </a:r>
          </a:p>
          <a:p>
            <a:pPr>
              <a:spcBef>
                <a:spcPct val="0"/>
              </a:spcBef>
            </a:pPr>
            <a:r>
              <a:rPr lang="en-US" altLang="en-US" smtClean="0"/>
              <a:t>WebMd is an example.</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9D64B4AE-516E-4269-9146-115C97ABA284}" type="slidenum">
              <a:rPr lang="en-US" altLang="en-US">
                <a:latin typeface="Calibri" panose="020F0502020204030204" pitchFamily="34" charset="0"/>
              </a:rPr>
              <a:pPr/>
              <a:t>63</a:t>
            </a:fld>
            <a:endParaRPr lang="en-US" altLang="en-US">
              <a:latin typeface="Calibri" panose="020F0502020204030204" pitchFamily="34" charset="0"/>
            </a:endParaRPr>
          </a:p>
        </p:txBody>
      </p:sp>
    </p:spTree>
    <p:extLst>
      <p:ext uri="{BB962C8B-B14F-4D97-AF65-F5344CB8AC3E}">
        <p14:creationId xmlns:p14="http://schemas.microsoft.com/office/powerpoint/2010/main" val="663863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Robots are used in factories, manufacturing, home security, the military, and many other fields of human endeavor</a:t>
            </a:r>
          </a:p>
          <a:p>
            <a:pPr>
              <a:spcBef>
                <a:spcPct val="0"/>
              </a:spcBef>
              <a:buFontTx/>
              <a:buChar char="•"/>
            </a:pPr>
            <a:r>
              <a:rPr lang="en-US" altLang="en-US" smtClean="0"/>
              <a:t>Can be programmed to do more that one task</a:t>
            </a:r>
          </a:p>
          <a:p>
            <a:pPr>
              <a:spcBef>
                <a:spcPct val="0"/>
              </a:spcBef>
              <a:buFontTx/>
              <a:buChar char="•"/>
            </a:pPr>
            <a:r>
              <a:rPr lang="en-US" altLang="en-US" smtClean="0"/>
              <a:t>Often used to handle dangerous, repetitive tasks </a:t>
            </a:r>
          </a:p>
          <a:p>
            <a:pPr>
              <a:spcBef>
                <a:spcPct val="0"/>
              </a:spcBef>
              <a:buFontTx/>
              <a:buChar char="•"/>
            </a:pPr>
            <a:r>
              <a:rPr lang="en-US" altLang="en-US" smtClean="0"/>
              <a:t>Types of robots</a:t>
            </a:r>
          </a:p>
          <a:p>
            <a:pPr lvl="1">
              <a:spcBef>
                <a:spcPct val="0"/>
              </a:spcBef>
              <a:buFontTx/>
              <a:buChar char="•"/>
            </a:pPr>
            <a:r>
              <a:rPr lang="en-US" altLang="en-US" smtClean="0"/>
              <a:t>Perception System Robots – imitate some of the human senses, inspect products, secure homes</a:t>
            </a:r>
          </a:p>
          <a:p>
            <a:pPr lvl="1">
              <a:spcBef>
                <a:spcPct val="0"/>
              </a:spcBef>
              <a:buFontTx/>
              <a:buChar char="•"/>
            </a:pPr>
            <a:r>
              <a:rPr lang="en-US" altLang="en-US" smtClean="0"/>
              <a:t>Industrial Robots – perform tasks in factories, automobile plants to do welding, polishing, painting, handle dangerous materials</a:t>
            </a:r>
          </a:p>
          <a:p>
            <a:pPr lvl="1">
              <a:spcBef>
                <a:spcPct val="0"/>
              </a:spcBef>
              <a:buFontTx/>
              <a:buChar char="•"/>
            </a:pPr>
            <a:r>
              <a:rPr lang="en-US" altLang="en-US" smtClean="0"/>
              <a:t>Mobile Robots – can move about and perform tasks, locate and disarm explosive devices</a:t>
            </a:r>
          </a:p>
          <a:p>
            <a:pPr lvl="1">
              <a:spcBef>
                <a:spcPct val="0"/>
              </a:spcBef>
              <a:buFontTx/>
              <a:buChar char="•"/>
            </a:pPr>
            <a:r>
              <a:rPr lang="en-US" altLang="en-US" smtClean="0"/>
              <a:t>Household Robots – perform household chores like vacuuming </a:t>
            </a:r>
          </a:p>
          <a:p>
            <a:pPr>
              <a:spcBef>
                <a:spcPct val="0"/>
              </a:spcBef>
            </a:pPr>
            <a:endParaRPr lang="en-US" altLang="en-US" smtClean="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218A8317-995E-47BB-8210-4228EF491BCA}" type="slidenum">
              <a:rPr lang="en-US" altLang="en-US">
                <a:latin typeface="Calibri" panose="020F0502020204030204" pitchFamily="34" charset="0"/>
              </a:rPr>
              <a:pPr/>
              <a:t>64</a:t>
            </a:fld>
            <a:endParaRPr lang="en-US" altLang="en-US">
              <a:latin typeface="Calibri" panose="020F0502020204030204" pitchFamily="34" charset="0"/>
            </a:endParaRPr>
          </a:p>
        </p:txBody>
      </p:sp>
    </p:spTree>
    <p:extLst>
      <p:ext uri="{BB962C8B-B14F-4D97-AF65-F5344CB8AC3E}">
        <p14:creationId xmlns:p14="http://schemas.microsoft.com/office/powerpoint/2010/main" val="1831976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altLang="en-US" smtClean="0"/>
              <a:t>Apple’s App Store and Android Market are two popular app stores but there are many.</a:t>
            </a:r>
          </a:p>
          <a:p>
            <a:pPr>
              <a:spcBef>
                <a:spcPct val="0"/>
              </a:spcBef>
            </a:pPr>
            <a:endParaRPr lang="en-US"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71ED7DA8-B364-4A63-9BBE-B8CA6D486A02}" type="slidenum">
              <a:rPr lang="en-US" altLang="en-US">
                <a:latin typeface="Calibri" panose="020F0502020204030204" pitchFamily="34" charset="0"/>
              </a:rPr>
              <a:pPr/>
              <a:t>66</a:t>
            </a:fld>
            <a:endParaRPr lang="en-US" altLang="en-US">
              <a:latin typeface="Calibri" panose="020F0502020204030204" pitchFamily="34" charset="0"/>
            </a:endParaRPr>
          </a:p>
        </p:txBody>
      </p:sp>
    </p:spTree>
    <p:extLst>
      <p:ext uri="{BB962C8B-B14F-4D97-AF65-F5344CB8AC3E}">
        <p14:creationId xmlns:p14="http://schemas.microsoft.com/office/powerpoint/2010/main" val="4079998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The Saya robot is hoped to be used as a communication device similar to a Web cam</a:t>
            </a:r>
          </a:p>
          <a:p>
            <a:pPr>
              <a:spcBef>
                <a:spcPct val="0"/>
              </a:spcBef>
              <a:buFontTx/>
              <a:buChar char="•"/>
            </a:pPr>
            <a:r>
              <a:rPr lang="en-US" altLang="en-US" smtClean="0"/>
              <a:t>Research is being done on giving robots a sense of values</a:t>
            </a:r>
          </a:p>
          <a:p>
            <a:pPr>
              <a:spcBef>
                <a:spcPct val="0"/>
              </a:spcBef>
            </a:pPr>
            <a:endParaRPr lang="en-US" altLang="en-US" smtClean="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5A804820-B93E-49C6-B594-3D4DADAE8C10}" type="slidenum">
              <a:rPr lang="en-US" altLang="en-US">
                <a:latin typeface="Calibri" panose="020F0502020204030204" pitchFamily="34" charset="0"/>
              </a:rPr>
              <a:pPr/>
              <a:t>68</a:t>
            </a:fld>
            <a:endParaRPr lang="en-US" altLang="en-US">
              <a:latin typeface="Calibri" panose="020F0502020204030204" pitchFamily="34" charset="0"/>
            </a:endParaRPr>
          </a:p>
        </p:txBody>
      </p:sp>
    </p:spTree>
    <p:extLst>
      <p:ext uri="{BB962C8B-B14F-4D97-AF65-F5344CB8AC3E}">
        <p14:creationId xmlns:p14="http://schemas.microsoft.com/office/powerpoint/2010/main" val="168746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ct val="90000"/>
              </a:lnSpc>
              <a:spcBef>
                <a:spcPct val="0"/>
              </a:spcBef>
              <a:buFontTx/>
              <a:buChar char="•"/>
            </a:pPr>
            <a:r>
              <a:rPr lang="en-US" altLang="en-US" smtClean="0"/>
              <a:t>Word wrap (Key term)</a:t>
            </a:r>
          </a:p>
          <a:p>
            <a:pPr lvl="2">
              <a:lnSpc>
                <a:spcPct val="90000"/>
              </a:lnSpc>
              <a:spcBef>
                <a:spcPct val="0"/>
              </a:spcBef>
              <a:buFontTx/>
              <a:buChar char="•"/>
            </a:pPr>
            <a:r>
              <a:rPr lang="en-US" altLang="en-US" smtClean="0"/>
              <a:t>automatically moves text to new line when prior line is full</a:t>
            </a:r>
          </a:p>
          <a:p>
            <a:pPr lvl="2">
              <a:lnSpc>
                <a:spcPct val="90000"/>
              </a:lnSpc>
              <a:spcBef>
                <a:spcPct val="0"/>
              </a:spcBef>
              <a:buFontTx/>
              <a:buChar char="•"/>
            </a:pPr>
            <a:r>
              <a:rPr lang="en-US" altLang="en-US" i="1" smtClean="0"/>
              <a:t>Enter</a:t>
            </a:r>
            <a:r>
              <a:rPr lang="en-US" altLang="en-US" smtClean="0"/>
              <a:t> overrides and starts new line</a:t>
            </a:r>
          </a:p>
          <a:p>
            <a:pPr lvl="1">
              <a:lnSpc>
                <a:spcPct val="90000"/>
              </a:lnSpc>
              <a:spcBef>
                <a:spcPct val="0"/>
              </a:spcBef>
              <a:buFontTx/>
              <a:buChar char="•"/>
            </a:pPr>
            <a:r>
              <a:rPr lang="en-US" altLang="en-US" smtClean="0"/>
              <a:t>Editing (Key Term)</a:t>
            </a:r>
          </a:p>
          <a:p>
            <a:pPr lvl="2">
              <a:lnSpc>
                <a:spcPct val="90000"/>
              </a:lnSpc>
              <a:spcBef>
                <a:spcPct val="0"/>
              </a:spcBef>
              <a:buFontTx/>
              <a:buChar char="•"/>
            </a:pPr>
            <a:r>
              <a:rPr lang="en-US" altLang="en-US" smtClean="0"/>
              <a:t>Thesaurus (Key Term) – provides synonyms, antonyms, and related words for a selected word or phrase</a:t>
            </a:r>
          </a:p>
          <a:p>
            <a:pPr lvl="2">
              <a:lnSpc>
                <a:spcPct val="90000"/>
              </a:lnSpc>
              <a:spcBef>
                <a:spcPct val="0"/>
              </a:spcBef>
              <a:buFontTx/>
              <a:buChar char="•"/>
            </a:pPr>
            <a:r>
              <a:rPr lang="en-US" altLang="en-US" smtClean="0"/>
              <a:t>Find and Replace (Key Term) – quickly locate and replace selected words</a:t>
            </a:r>
          </a:p>
          <a:p>
            <a:pPr lvl="2">
              <a:lnSpc>
                <a:spcPct val="90000"/>
              </a:lnSpc>
              <a:spcBef>
                <a:spcPct val="0"/>
              </a:spcBef>
              <a:buFontTx/>
              <a:buChar char="•"/>
            </a:pPr>
            <a:r>
              <a:rPr lang="en-US" altLang="en-US" smtClean="0"/>
              <a:t>Spelling checker (Key Term) - Incorrect spelling is identified and alternatives offered</a:t>
            </a:r>
          </a:p>
          <a:p>
            <a:pPr lvl="2">
              <a:lnSpc>
                <a:spcPct val="90000"/>
              </a:lnSpc>
              <a:spcBef>
                <a:spcPct val="0"/>
              </a:spcBef>
              <a:buFontTx/>
              <a:buChar char="•"/>
            </a:pPr>
            <a:r>
              <a:rPr lang="en-US" altLang="en-US" smtClean="0"/>
              <a:t>Grammar checker (Key Term) - Identifies poor grammar and makes suggestions</a:t>
            </a:r>
          </a:p>
          <a:p>
            <a:pPr lvl="1">
              <a:lnSpc>
                <a:spcPct val="80000"/>
              </a:lnSpc>
              <a:spcBef>
                <a:spcPct val="0"/>
              </a:spcBef>
              <a:buFontTx/>
              <a:buChar char="•"/>
            </a:pPr>
            <a:r>
              <a:rPr lang="en-US" altLang="en-US" smtClean="0"/>
              <a:t>Formatting (Key Term)</a:t>
            </a:r>
          </a:p>
          <a:p>
            <a:pPr lvl="2">
              <a:lnSpc>
                <a:spcPct val="80000"/>
              </a:lnSpc>
              <a:spcBef>
                <a:spcPct val="0"/>
              </a:spcBef>
              <a:buFontTx/>
              <a:buChar char="•"/>
            </a:pPr>
            <a:r>
              <a:rPr lang="en-US" altLang="en-US" smtClean="0"/>
              <a:t>Font (Key Term) – design of the characters</a:t>
            </a:r>
          </a:p>
          <a:p>
            <a:pPr lvl="2">
              <a:lnSpc>
                <a:spcPct val="80000"/>
              </a:lnSpc>
              <a:spcBef>
                <a:spcPct val="0"/>
              </a:spcBef>
              <a:buFontTx/>
              <a:buChar char="•"/>
            </a:pPr>
            <a:r>
              <a:rPr lang="en-US" altLang="en-US" smtClean="0"/>
              <a:t>Font Size (Key Term) – the height of a character</a:t>
            </a:r>
          </a:p>
          <a:p>
            <a:pPr lvl="2">
              <a:lnSpc>
                <a:spcPct val="80000"/>
              </a:lnSpc>
              <a:spcBef>
                <a:spcPct val="0"/>
              </a:spcBef>
              <a:buFontTx/>
              <a:buChar char="•"/>
            </a:pPr>
            <a:r>
              <a:rPr lang="en-US" altLang="en-US" smtClean="0"/>
              <a:t>Character Effects (Key Term) – enhance the appearance of a character and include bold, italic, shadows, and colors</a:t>
            </a:r>
          </a:p>
          <a:p>
            <a:pPr lvl="2">
              <a:lnSpc>
                <a:spcPct val="80000"/>
              </a:lnSpc>
              <a:spcBef>
                <a:spcPct val="0"/>
              </a:spcBef>
              <a:buFontTx/>
              <a:buChar char="•"/>
            </a:pPr>
            <a:r>
              <a:rPr lang="en-US" altLang="en-US" smtClean="0"/>
              <a:t>Bulleted and number lists (Key Terms) – make a sequence of topics stand out for easy reading</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BA5643F-94BE-4F00-9200-9B55BB9CEC4B}" type="slidenum">
              <a:rPr lang="en-US" altLang="en-US">
                <a:latin typeface="Calibri" pitchFamily="34" charset="0"/>
              </a:rPr>
              <a:pPr fontAlgn="base">
                <a:spcBef>
                  <a:spcPct val="0"/>
                </a:spcBef>
                <a:spcAft>
                  <a:spcPct val="0"/>
                </a:spcAft>
              </a:pPr>
              <a:t>12</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ct val="80000"/>
              </a:lnSpc>
              <a:spcBef>
                <a:spcPct val="0"/>
              </a:spcBef>
              <a:buFontTx/>
              <a:buChar char="•"/>
            </a:pPr>
            <a:r>
              <a:rPr lang="en-US" altLang="en-US" smtClean="0"/>
              <a:t>Flyer Features</a:t>
            </a:r>
          </a:p>
          <a:p>
            <a:pPr lvl="2">
              <a:lnSpc>
                <a:spcPct val="80000"/>
              </a:lnSpc>
              <a:spcBef>
                <a:spcPct val="0"/>
              </a:spcBef>
              <a:buFontTx/>
              <a:buChar char="•"/>
            </a:pPr>
            <a:r>
              <a:rPr lang="en-US" altLang="en-US" smtClean="0"/>
              <a:t>Word Wrap (Key Term)</a:t>
            </a:r>
          </a:p>
          <a:p>
            <a:pPr lvl="2">
              <a:lnSpc>
                <a:spcPct val="80000"/>
              </a:lnSpc>
              <a:spcBef>
                <a:spcPct val="0"/>
              </a:spcBef>
              <a:buFontTx/>
              <a:buChar char="•"/>
            </a:pPr>
            <a:r>
              <a:rPr lang="en-US" altLang="en-US" smtClean="0"/>
              <a:t>Spelling checker (Key Term)</a:t>
            </a:r>
          </a:p>
          <a:p>
            <a:pPr lvl="2">
              <a:lnSpc>
                <a:spcPct val="80000"/>
              </a:lnSpc>
              <a:spcBef>
                <a:spcPct val="0"/>
              </a:spcBef>
              <a:buFontTx/>
              <a:buChar char="•"/>
            </a:pPr>
            <a:r>
              <a:rPr lang="en-US" altLang="en-US" smtClean="0"/>
              <a:t>Grammar checker (Key Term)</a:t>
            </a:r>
          </a:p>
          <a:p>
            <a:pPr lvl="2">
              <a:lnSpc>
                <a:spcPct val="80000"/>
              </a:lnSpc>
              <a:spcBef>
                <a:spcPct val="0"/>
              </a:spcBef>
              <a:buFontTx/>
              <a:buChar char="•"/>
            </a:pPr>
            <a:r>
              <a:rPr lang="en-US" altLang="en-US" smtClean="0"/>
              <a:t>Fonts (Key Term)</a:t>
            </a:r>
          </a:p>
          <a:p>
            <a:pPr lvl="2">
              <a:lnSpc>
                <a:spcPct val="80000"/>
              </a:lnSpc>
              <a:spcBef>
                <a:spcPct val="0"/>
              </a:spcBef>
              <a:buFontTx/>
              <a:buChar char="•"/>
            </a:pPr>
            <a:r>
              <a:rPr lang="en-US" altLang="en-US" smtClean="0"/>
              <a:t>Font Sizes (Key Term)</a:t>
            </a:r>
          </a:p>
          <a:p>
            <a:pPr lvl="2">
              <a:lnSpc>
                <a:spcPct val="80000"/>
              </a:lnSpc>
              <a:spcBef>
                <a:spcPct val="0"/>
              </a:spcBef>
              <a:buFontTx/>
              <a:buChar char="•"/>
            </a:pPr>
            <a:r>
              <a:rPr lang="en-US" altLang="en-US" smtClean="0"/>
              <a:t>Character Effects (Key Term)</a:t>
            </a:r>
          </a:p>
          <a:p>
            <a:pPr>
              <a:spcBef>
                <a:spcPct val="0"/>
              </a:spcBef>
            </a:pPr>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B7A4F5A-E2FB-4771-9F97-64BD5D11D738}" type="slidenum">
              <a:rPr lang="en-US" altLang="en-US">
                <a:latin typeface="Calibri" pitchFamily="34" charset="0"/>
              </a:rPr>
              <a:pPr fontAlgn="base">
                <a:spcBef>
                  <a:spcPct val="0"/>
                </a:spcBef>
                <a:spcAft>
                  <a:spcPct val="0"/>
                </a:spcAft>
              </a:pPr>
              <a:t>14</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Report features</a:t>
            </a:r>
          </a:p>
          <a:p>
            <a:pPr lvl="1">
              <a:spcBef>
                <a:spcPct val="0"/>
              </a:spcBef>
              <a:buFontTx/>
              <a:buChar char="•"/>
            </a:pPr>
            <a:r>
              <a:rPr lang="en-US" altLang="en-US" smtClean="0"/>
              <a:t>AutoCorrect</a:t>
            </a:r>
          </a:p>
          <a:p>
            <a:pPr lvl="1">
              <a:spcBef>
                <a:spcPct val="0"/>
              </a:spcBef>
              <a:buFontTx/>
              <a:buChar char="•"/>
            </a:pPr>
            <a:r>
              <a:rPr lang="en-US" altLang="en-US" smtClean="0"/>
              <a:t>Footnote</a:t>
            </a:r>
          </a:p>
          <a:p>
            <a:pPr lvl="1">
              <a:spcBef>
                <a:spcPct val="0"/>
              </a:spcBef>
              <a:buFontTx/>
              <a:buChar char="•"/>
            </a:pPr>
            <a:r>
              <a:rPr lang="en-US" altLang="en-US" smtClean="0"/>
              <a:t>Header or footer</a:t>
            </a:r>
          </a:p>
          <a:p>
            <a:pPr lvl="1">
              <a:spcBef>
                <a:spcPct val="0"/>
              </a:spcBef>
              <a:buFontTx/>
              <a:buChar char="•"/>
            </a:pPr>
            <a:r>
              <a:rPr lang="en-US" altLang="en-US" smtClean="0"/>
              <a:t>Captions and cross references</a:t>
            </a:r>
          </a:p>
          <a:p>
            <a:pPr lvl="1">
              <a:spcBef>
                <a:spcPct val="0"/>
              </a:spcBef>
              <a:buFontTx/>
              <a:buChar char="•"/>
            </a:pPr>
            <a:r>
              <a:rPr lang="en-US" altLang="en-US" smtClean="0"/>
              <a:t>Tables (Key Term)</a:t>
            </a:r>
          </a:p>
          <a:p>
            <a:pPr>
              <a:spcBef>
                <a:spcPct val="0"/>
              </a:spcBef>
            </a:pPr>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A506A731-70B5-476A-9E81-BEC09425462E}" type="slidenum">
              <a:rPr lang="en-US" altLang="en-US">
                <a:latin typeface="Calibri" pitchFamily="34" charset="0"/>
              </a:rPr>
              <a:pPr fontAlgn="base">
                <a:spcBef>
                  <a:spcPct val="0"/>
                </a:spcBef>
                <a:spcAft>
                  <a:spcPct val="0"/>
                </a:spcAft>
              </a:pPr>
              <a:t>15</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Analyzes and graphs numeric data such as budgets and financial reports</a:t>
            </a:r>
          </a:p>
          <a:p>
            <a:pPr>
              <a:spcBef>
                <a:spcPct val="0"/>
              </a:spcBef>
              <a:buFontTx/>
              <a:buChar char="•"/>
            </a:pPr>
            <a:r>
              <a:rPr lang="en-US" altLang="en-US" smtClean="0"/>
              <a:t>Electronic spreadsheet used to organize, manipulate and graph data; also known as worksheets (Key Term)</a:t>
            </a:r>
          </a:p>
          <a:p>
            <a:pPr>
              <a:spcBef>
                <a:spcPct val="0"/>
              </a:spcBef>
              <a:buFontTx/>
              <a:buChar char="•"/>
            </a:pPr>
            <a:r>
              <a:rPr lang="en-US" altLang="en-US" smtClean="0"/>
              <a:t>Consist of grid of numbered rows (Key Term) and columns (Key Term)</a:t>
            </a:r>
          </a:p>
          <a:p>
            <a:pPr>
              <a:spcBef>
                <a:spcPct val="0"/>
              </a:spcBef>
            </a:pPr>
            <a:endParaRPr lang="en-US" alt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B43A163-61AA-4C41-82FE-C00DD7C52870}" type="slidenum">
              <a:rPr lang="en-US" altLang="en-US">
                <a:latin typeface="Calibri" pitchFamily="34" charset="0"/>
              </a:rPr>
              <a:pPr fontAlgn="base">
                <a:spcBef>
                  <a:spcPct val="0"/>
                </a:spcBef>
                <a:spcAft>
                  <a:spcPct val="0"/>
                </a:spcAft>
              </a:pPr>
              <a:t>16</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dirty="0" smtClean="0"/>
              <a:t>Formulas (Key Term) are calculations user creates</a:t>
            </a:r>
          </a:p>
          <a:p>
            <a:pPr lvl="1">
              <a:spcBef>
                <a:spcPct val="0"/>
              </a:spcBef>
              <a:buFontTx/>
              <a:buChar char="•"/>
            </a:pPr>
            <a:r>
              <a:rPr lang="en-US" altLang="en-US" dirty="0" smtClean="0"/>
              <a:t>Data changes in the spreadsheet will cause all related formulas to update which is referred to as recalculation (Key Term)</a:t>
            </a:r>
          </a:p>
          <a:p>
            <a:pPr>
              <a:spcBef>
                <a:spcPct val="0"/>
              </a:spcBef>
              <a:buFontTx/>
              <a:buChar char="•"/>
            </a:pPr>
            <a:r>
              <a:rPr lang="en-US" altLang="en-US" dirty="0" smtClean="0"/>
              <a:t>Range – series of cells                                                    </a:t>
            </a:r>
          </a:p>
          <a:p>
            <a:pPr>
              <a:spcBef>
                <a:spcPct val="0"/>
              </a:spcBef>
              <a:buFontTx/>
              <a:buChar char="•"/>
            </a:pPr>
            <a:r>
              <a:rPr lang="en-US" altLang="en-US" dirty="0" smtClean="0"/>
              <a:t>Graphs – visual representations of data</a:t>
            </a:r>
          </a:p>
          <a:p>
            <a:pPr>
              <a:spcBef>
                <a:spcPct val="0"/>
              </a:spcBef>
              <a:buFontTx/>
              <a:buChar char="•"/>
            </a:pPr>
            <a:r>
              <a:rPr lang="en-US" altLang="en-US" dirty="0" smtClean="0"/>
              <a:t>What-if Analysis (Key Term)</a:t>
            </a:r>
          </a:p>
          <a:p>
            <a:pPr lvl="1">
              <a:spcBef>
                <a:spcPct val="0"/>
              </a:spcBef>
              <a:buFontTx/>
              <a:buChar char="•"/>
            </a:pPr>
            <a:r>
              <a:rPr lang="en-US" altLang="en-US" dirty="0" smtClean="0"/>
              <a:t>Allows user to create different scenarios for different results</a:t>
            </a:r>
          </a:p>
          <a:p>
            <a:pPr lvl="1">
              <a:spcBef>
                <a:spcPct val="0"/>
              </a:spcBef>
              <a:buFontTx/>
              <a:buChar char="•"/>
            </a:pPr>
            <a:r>
              <a:rPr lang="en-US" altLang="en-US" dirty="0" smtClean="0"/>
              <a:t>Probably one of the most powerful tools of spreadsheet</a:t>
            </a:r>
          </a:p>
          <a:p>
            <a:pPr>
              <a:spcBef>
                <a:spcPct val="0"/>
              </a:spcBef>
            </a:pPr>
            <a:endParaRPr lang="en-US" altLang="en-US" dirty="0" smtClean="0"/>
          </a:p>
          <a:p>
            <a:pPr>
              <a:spcBef>
                <a:spcPct val="0"/>
              </a:spcBef>
            </a:pPr>
            <a:endParaRPr lang="en-US" altLang="en-US" dirty="0"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20F17626-A305-4DF7-A16F-ECEA30B8DDC8}" type="slidenum">
              <a:rPr lang="en-US" altLang="en-US">
                <a:latin typeface="Calibri" pitchFamily="34" charset="0"/>
              </a:rPr>
              <a:pPr fontAlgn="base">
                <a:spcBef>
                  <a:spcPct val="0"/>
                </a:spcBef>
                <a:spcAft>
                  <a:spcPct val="0"/>
                </a:spcAft>
              </a:pPr>
              <a:t>17</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0"/>
          <p:cNvGrpSpPr>
            <a:grpSpLocks/>
          </p:cNvGrpSpPr>
          <p:nvPr/>
        </p:nvGrpSpPr>
        <p:grpSpPr bwMode="auto">
          <a:xfrm>
            <a:off x="0" y="3175"/>
            <a:ext cx="663575" cy="6858000"/>
            <a:chOff x="0" y="2597"/>
            <a:chExt cx="664114" cy="6858000"/>
          </a:xfrm>
        </p:grpSpPr>
        <p:pic>
          <p:nvPicPr>
            <p:cNvPr id="6" name="Picture 14"/>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Basic Application Software</a:t>
            </a:r>
          </a:p>
        </p:txBody>
      </p:sp>
      <p:sp>
        <p:nvSpPr>
          <p:cNvPr id="9" name="Rectangle 8"/>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10" name="Rectangle 9"/>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Rectangle 8"/>
          <p:cNvGrpSpPr>
            <a:grpSpLocks/>
          </p:cNvGrpSpPr>
          <p:nvPr userDrawn="1"/>
        </p:nvGrpSpPr>
        <p:grpSpPr bwMode="auto">
          <a:xfrm>
            <a:off x="1328738" y="2097088"/>
            <a:ext cx="7870825" cy="3133725"/>
            <a:chOff x="837" y="1321"/>
            <a:chExt cx="4958" cy="1974"/>
          </a:xfrm>
        </p:grpSpPr>
        <p:pic>
          <p:nvPicPr>
            <p:cNvPr id="13"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 y="1321"/>
              <a:ext cx="4958" cy="19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9"/>
            <p:cNvSpPr txBox="1">
              <a:spLocks noChangeArrowheads="1"/>
            </p:cNvSpPr>
            <p:nvPr/>
          </p:nvSpPr>
          <p:spPr bwMode="auto">
            <a:xfrm>
              <a:off x="876" y="1344"/>
              <a:ext cx="4884"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endParaRPr lang="en-US" altLang="en-US">
                <a:solidFill>
                  <a:srgbClr val="FFFFFF"/>
                </a:solidFill>
              </a:endParaRPr>
            </a:p>
          </p:txBody>
        </p:sp>
      </p:grpSp>
      <p:sp>
        <p:nvSpPr>
          <p:cNvPr id="2" name="Title 1"/>
          <p:cNvSpPr>
            <a:spLocks noGrp="1"/>
          </p:cNvSpPr>
          <p:nvPr>
            <p:ph type="ctrTitle"/>
          </p:nvPr>
        </p:nvSpPr>
        <p:spPr>
          <a:xfrm>
            <a:off x="1658112" y="2133600"/>
            <a:ext cx="7363967" cy="1898754"/>
          </a:xfrm>
        </p:spPr>
        <p:txBody>
          <a:bodyPr>
            <a:noAutofit/>
          </a:bodyPr>
          <a:lstStyle>
            <a:lvl1pPr algn="l">
              <a:defRPr sz="5400" b="1" cap="none" spc="-150">
                <a:ln w="11430"/>
                <a:solidFill>
                  <a:schemeClr val="bg1"/>
                </a:solidFill>
                <a:effectLst>
                  <a:outerShdw blurRad="50800" dist="38100" dir="2700000" algn="tl" rotWithShape="0">
                    <a:prstClr val="black">
                      <a:alpha val="85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72021" y="4381925"/>
            <a:ext cx="5869718" cy="734518"/>
          </a:xfrm>
          <a:prstGeom prst="rect">
            <a:avLst/>
          </a:prstGeom>
        </p:spPr>
        <p:txBody>
          <a:bodyPr rtlCol="0">
            <a:noAutofit/>
            <a:scene3d>
              <a:camera prst="orthographicFront"/>
              <a:lightRig rig="soft" dir="t">
                <a:rot lat="0" lon="0" rev="10800000"/>
              </a:lightRig>
            </a:scene3d>
            <a:sp3d>
              <a:bevelT w="27940" h="12700"/>
              <a:contourClr>
                <a:srgbClr val="DDDDDD"/>
              </a:contourClr>
            </a:sp3d>
          </a:bodyPr>
          <a:lstStyle>
            <a:lvl1pPr>
              <a:defRPr lang="en-US" sz="3600" cap="none" spc="-150" dirty="0">
                <a:ln w="11430"/>
                <a:solidFill>
                  <a:schemeClr val="accent1">
                    <a:lumMod val="40000"/>
                    <a:lumOff val="60000"/>
                  </a:schemeClr>
                </a:solidFill>
                <a:effectLst>
                  <a:outerShdw blurRad="38100" dist="38100" dir="2700000" algn="tl">
                    <a:srgbClr val="000000">
                      <a:alpha val="84000"/>
                    </a:srgbClr>
                  </a:outerShdw>
                </a:effectLst>
                <a:latin typeface="+mj-lt"/>
                <a:ea typeface="+mj-ea"/>
                <a:cs typeface="+mj-cs"/>
              </a:defRPr>
            </a:lvl1pPr>
          </a:lstStyle>
          <a:p>
            <a:pPr lvl="0"/>
            <a:r>
              <a:rPr lang="en-US" smtClean="0"/>
              <a:t>Click to edit Master subtitle style</a:t>
            </a:r>
            <a:endParaRPr lang="en-US" dirty="0"/>
          </a:p>
        </p:txBody>
      </p:sp>
      <p:sp>
        <p:nvSpPr>
          <p:cNvPr id="15" name="Date Placeholder 3"/>
          <p:cNvSpPr>
            <a:spLocks noGrp="1"/>
          </p:cNvSpPr>
          <p:nvPr>
            <p:ph type="dt" sz="half" idx="10"/>
          </p:nvPr>
        </p:nvSpPr>
        <p:spPr>
          <a:xfrm>
            <a:off x="3856038" y="6291263"/>
            <a:ext cx="1431925" cy="277812"/>
          </a:xfrm>
        </p:spPr>
        <p:txBody>
          <a:bodyPr/>
          <a:lstStyle>
            <a:lvl1pPr>
              <a:defRPr/>
            </a:lvl1pPr>
          </a:lstStyle>
          <a:p>
            <a:pPr>
              <a:defRPr/>
            </a:pPr>
            <a:fld id="{4AF14A2A-A726-458B-AA82-453964558E33}" type="datetime1">
              <a:rPr lang="en-US"/>
              <a:pPr>
                <a:defRPr/>
              </a:pPr>
              <a:t>9/18/2018</a:t>
            </a:fld>
            <a:endParaRPr lang="en-US"/>
          </a:p>
        </p:txBody>
      </p:sp>
      <p:sp>
        <p:nvSpPr>
          <p:cNvPr id="16" name="Footer Placeholder 4"/>
          <p:cNvSpPr>
            <a:spLocks noGrp="1"/>
          </p:cNvSpPr>
          <p:nvPr>
            <p:ph type="ftr" sz="quarter" idx="11"/>
          </p:nvPr>
        </p:nvSpPr>
        <p:spPr>
          <a:xfrm>
            <a:off x="5292725" y="6278563"/>
            <a:ext cx="2895600" cy="290512"/>
          </a:xfrm>
        </p:spPr>
        <p:txBody>
          <a:bodyPr/>
          <a:lstStyle>
            <a:lvl1pPr>
              <a:defRPr/>
            </a:lvl1pPr>
          </a:lstStyle>
          <a:p>
            <a:pPr>
              <a:defRPr/>
            </a:pPr>
            <a:endParaRPr lang="en-US"/>
          </a:p>
        </p:txBody>
      </p:sp>
    </p:spTree>
    <p:extLst>
      <p:ext uri="{BB962C8B-B14F-4D97-AF65-F5344CB8AC3E}">
        <p14:creationId xmlns:p14="http://schemas.microsoft.com/office/powerpoint/2010/main" val="264036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0"/>
          <p:cNvGrpSpPr>
            <a:grpSpLocks/>
          </p:cNvGrpSpPr>
          <p:nvPr/>
        </p:nvGrpSpPr>
        <p:grpSpPr bwMode="auto">
          <a:xfrm>
            <a:off x="0" y="3175"/>
            <a:ext cx="663575" cy="6858000"/>
            <a:chOff x="0" y="2597"/>
            <a:chExt cx="664114" cy="6858000"/>
          </a:xfrm>
        </p:grpSpPr>
        <p:pic>
          <p:nvPicPr>
            <p:cNvPr id="6" name="Picture 14"/>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Basic Application Software</a:t>
            </a:r>
          </a:p>
        </p:txBody>
      </p:sp>
      <p:sp>
        <p:nvSpPr>
          <p:cNvPr id="9" name="Rectangle 8"/>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10" name="Rectangle 9"/>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sp>
        <p:nvSpPr>
          <p:cNvPr id="11" name="TextBox 14"/>
          <p:cNvSpPr txBox="1">
            <a:spLocks noChangeArrowheads="1"/>
          </p:cNvSpPr>
          <p:nvPr userDrawn="1"/>
        </p:nvSpPr>
        <p:spPr bwMode="auto">
          <a:xfrm>
            <a:off x="8302625" y="6288088"/>
            <a:ext cx="746125" cy="307975"/>
          </a:xfrm>
          <a:prstGeom prst="rect">
            <a:avLst/>
          </a:prstGeom>
          <a:noFill/>
          <a:ln>
            <a:noFill/>
          </a:ln>
          <a:extLst/>
        </p:spPr>
        <p:txBody>
          <a:bodyPr anchor="ct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r>
              <a:rPr lang="en-US" altLang="en-US" sz="1400">
                <a:latin typeface="Corbel" pitchFamily="34" charset="0"/>
              </a:rPr>
              <a:t>3-</a:t>
            </a:r>
            <a:fld id="{6F4CF08C-4B15-4919-B22A-7C4769F6A620}" type="slidenum">
              <a:rPr lang="en-US" altLang="en-US" sz="1400">
                <a:latin typeface="Corbel" pitchFamily="34" charset="0"/>
              </a:rPr>
              <a:pPr algn="r"/>
              <a:t>‹#›</a:t>
            </a:fld>
            <a:endParaRPr lang="en-US" altLang="en-US" sz="1400">
              <a:latin typeface="Corbel" pitchFamily="34" charset="0"/>
            </a:endParaRPr>
          </a:p>
        </p:txBody>
      </p:sp>
      <p:sp>
        <p:nvSpPr>
          <p:cNvPr id="2" name="Title 1"/>
          <p:cNvSpPr>
            <a:spLocks noGrp="1"/>
          </p:cNvSpPr>
          <p:nvPr>
            <p:ph type="title"/>
          </p:nvPr>
        </p:nvSpPr>
        <p:spPr>
          <a:xfrm>
            <a:off x="781984" y="274638"/>
            <a:ext cx="8274334" cy="1143000"/>
          </a:xfrm>
        </p:spPr>
        <p:txBody>
          <a:bodyPr/>
          <a:lstStyle>
            <a:lvl1pPr>
              <a:defRPr sz="4000" b="1" cap="none" spc="-150">
                <a:ln w="11430"/>
                <a:solidFill>
                  <a:schemeClr val="accent1">
                    <a:lumMod val="75000"/>
                  </a:schemeClr>
                </a:solidFill>
                <a:effectLst>
                  <a:outerShdw blurRad="38100" dist="38100" dir="2700000" algn="tl">
                    <a:srgbClr val="000000">
                      <a:alpha val="84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55668" y="1600200"/>
            <a:ext cx="7131131" cy="4525963"/>
          </a:xfrm>
          <a:prstGeom prst="rect">
            <a:avLst/>
          </a:prstGeom>
        </p:spPr>
        <p:txBody>
          <a:bodyPr/>
          <a:lstStyle>
            <a:lvl1pPr marL="342900" indent="-342900">
              <a:buClr>
                <a:schemeClr val="accent1">
                  <a:lumMod val="75000"/>
                </a:schemeClr>
              </a:buClr>
              <a:buSzPct val="110000"/>
              <a:buFont typeface="Wingdings" pitchFamily="2" charset="2"/>
              <a:buChar cha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a:xfrm>
            <a:off x="908050" y="6565900"/>
            <a:ext cx="1092200" cy="309563"/>
          </a:xfrm>
        </p:spPr>
        <p:txBody>
          <a:bodyPr/>
          <a:lstStyle>
            <a:lvl1pPr>
              <a:defRPr smtClean="0">
                <a:solidFill>
                  <a:schemeClr val="bg1"/>
                </a:solidFill>
              </a:defRPr>
            </a:lvl1pPr>
          </a:lstStyle>
          <a:p>
            <a:pPr>
              <a:defRPr/>
            </a:pPr>
            <a:fld id="{AD7E1A7B-7AC9-450B-8380-5770949D156D}" type="datetime1">
              <a:rPr lang="en-US"/>
              <a:pPr>
                <a:defRPr/>
              </a:pPr>
              <a:t>9/18/2018</a:t>
            </a:fld>
            <a:endParaRPr lang="en-US" dirty="0"/>
          </a:p>
        </p:txBody>
      </p:sp>
      <p:sp>
        <p:nvSpPr>
          <p:cNvPr id="13" name="Footer Placeholder 4"/>
          <p:cNvSpPr>
            <a:spLocks noGrp="1"/>
          </p:cNvSpPr>
          <p:nvPr>
            <p:ph type="ftr" sz="quarter" idx="11"/>
          </p:nvPr>
        </p:nvSpPr>
        <p:spPr>
          <a:xfrm>
            <a:off x="2027238" y="6559550"/>
            <a:ext cx="2895600" cy="298450"/>
          </a:xfrm>
        </p:spPr>
        <p:txBody>
          <a:bodyPr/>
          <a:lstStyle>
            <a:lvl1pPr>
              <a:defRPr/>
            </a:lvl1pPr>
          </a:lstStyle>
          <a:p>
            <a:pPr>
              <a:defRPr/>
            </a:pPr>
            <a:endParaRPr lang="en-US"/>
          </a:p>
        </p:txBody>
      </p:sp>
    </p:spTree>
    <p:extLst>
      <p:ext uri="{BB962C8B-B14F-4D97-AF65-F5344CB8AC3E}">
        <p14:creationId xmlns:p14="http://schemas.microsoft.com/office/powerpoint/2010/main" val="231108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814040" y="1590501"/>
            <a:ext cx="4046537" cy="4522788"/>
          </a:xfrm>
        </p:spPr>
        <p:txBody>
          <a:bodyPr/>
          <a:lstStyle>
            <a:lvl1pPr marL="274320" indent="-274320">
              <a:buFont typeface="Wingdings" pitchFamily="2" charset="2"/>
              <a:buChar char="§"/>
              <a:tabLst>
                <a:tab pos="274320" algn="l"/>
              </a:tabLst>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5022850" y="1603375"/>
            <a:ext cx="4121150" cy="4533900"/>
          </a:xfrm>
        </p:spPr>
        <p:txBody>
          <a:bodyPr/>
          <a:lstStyle>
            <a:lvl1pPr marL="274320" indent="-274320">
              <a:buFont typeface="Wingdings" pitchFamily="2" charset="2"/>
              <a:buChar cha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89F86B48-7008-41A1-8386-00D441977D98}" type="datetime1">
              <a:rPr lang="en-US"/>
              <a:pPr>
                <a:defRPr/>
              </a:pPr>
              <a:t>9/18/2018</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58695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0"/>
          <p:cNvGrpSpPr>
            <a:grpSpLocks/>
          </p:cNvGrpSpPr>
          <p:nvPr/>
        </p:nvGrpSpPr>
        <p:grpSpPr bwMode="auto">
          <a:xfrm>
            <a:off x="0" y="3175"/>
            <a:ext cx="663575" cy="6858000"/>
            <a:chOff x="0" y="2597"/>
            <a:chExt cx="664114" cy="6858000"/>
          </a:xfrm>
        </p:grpSpPr>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Basic Application Software</a:t>
            </a:r>
          </a:p>
        </p:txBody>
      </p:sp>
      <p:sp>
        <p:nvSpPr>
          <p:cNvPr id="8" name="Rectangle 7"/>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9" name="Rectangle 8"/>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sp>
        <p:nvSpPr>
          <p:cNvPr id="10" name="TextBox 14"/>
          <p:cNvSpPr txBox="1">
            <a:spLocks noChangeArrowheads="1"/>
          </p:cNvSpPr>
          <p:nvPr userDrawn="1"/>
        </p:nvSpPr>
        <p:spPr bwMode="auto">
          <a:xfrm>
            <a:off x="8288338" y="6288088"/>
            <a:ext cx="746125" cy="307975"/>
          </a:xfrm>
          <a:prstGeom prst="rect">
            <a:avLst/>
          </a:prstGeom>
          <a:noFill/>
          <a:ln>
            <a:noFill/>
          </a:ln>
          <a:extLst/>
        </p:spPr>
        <p:txBody>
          <a:bodyPr anchor="ct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r>
              <a:rPr lang="en-US" altLang="en-US" sz="1400">
                <a:latin typeface="Corbel" pitchFamily="34" charset="0"/>
              </a:rPr>
              <a:t>3-</a:t>
            </a:r>
            <a:fld id="{96213F28-EAB8-4FF5-9763-C1E1E75713CC}" type="slidenum">
              <a:rPr lang="en-US" altLang="en-US" sz="1400">
                <a:latin typeface="Corbel" pitchFamily="34" charset="0"/>
              </a:rPr>
              <a:pPr algn="r"/>
              <a:t>‹#›</a:t>
            </a:fld>
            <a:endParaRPr lang="en-US" altLang="en-US" sz="1400">
              <a:latin typeface="Corbel" pitchFamily="34" charset="0"/>
            </a:endParaRPr>
          </a:p>
        </p:txBody>
      </p:sp>
      <p:sp>
        <p:nvSpPr>
          <p:cNvPr id="2" name="Title 1"/>
          <p:cNvSpPr>
            <a:spLocks noGrp="1"/>
          </p:cNvSpPr>
          <p:nvPr>
            <p:ph type="title"/>
          </p:nvPr>
        </p:nvSpPr>
        <p:spPr>
          <a:xfrm>
            <a:off x="783770" y="368134"/>
            <a:ext cx="8234970" cy="950027"/>
          </a:xfrm>
        </p:spPr>
        <p:txBody>
          <a:bodyPr/>
          <a:lstStyle/>
          <a:p>
            <a:r>
              <a:rPr lang="en-US" smtClean="0"/>
              <a:t>Click to edit Master title style</a:t>
            </a:r>
            <a:endParaRPr lang="en-US"/>
          </a:p>
        </p:txBody>
      </p:sp>
      <p:sp>
        <p:nvSpPr>
          <p:cNvPr id="11" name="Date Placeholder 2"/>
          <p:cNvSpPr>
            <a:spLocks noGrp="1"/>
          </p:cNvSpPr>
          <p:nvPr>
            <p:ph type="dt" sz="half" idx="10"/>
          </p:nvPr>
        </p:nvSpPr>
        <p:spPr/>
        <p:txBody>
          <a:bodyPr/>
          <a:lstStyle>
            <a:lvl1pPr>
              <a:defRPr/>
            </a:lvl1pPr>
          </a:lstStyle>
          <a:p>
            <a:pPr>
              <a:defRPr/>
            </a:pPr>
            <a:fld id="{62720520-F7D4-4480-815C-1159BABCCD02}" type="datetime1">
              <a:rPr lang="en-US"/>
              <a:pPr>
                <a:defRPr/>
              </a:pPr>
              <a:t>9/18/2018</a:t>
            </a:fld>
            <a:endParaRPr lang="en-US"/>
          </a:p>
        </p:txBody>
      </p:sp>
      <p:sp>
        <p:nvSpPr>
          <p:cNvPr id="12"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40800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0"/>
          <p:cNvGrpSpPr>
            <a:grpSpLocks/>
          </p:cNvGrpSpPr>
          <p:nvPr/>
        </p:nvGrpSpPr>
        <p:grpSpPr bwMode="auto">
          <a:xfrm>
            <a:off x="0" y="3175"/>
            <a:ext cx="663575" cy="6858000"/>
            <a:chOff x="0" y="2597"/>
            <a:chExt cx="664114" cy="6858000"/>
          </a:xfrm>
        </p:grpSpPr>
        <p:pic>
          <p:nvPicPr>
            <p:cNvPr id="1036" name="Picture 14"/>
            <p:cNvPicPr>
              <a:picLocks noChangeAspect="1"/>
            </p:cNvPicPr>
            <p:nvPr userDrawn="1"/>
          </p:nvPicPr>
          <p:blipFill>
            <a:blip r:embed="rId6">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Basic Application Software</a:t>
            </a:r>
          </a:p>
        </p:txBody>
      </p:sp>
      <p:sp>
        <p:nvSpPr>
          <p:cNvPr id="7" name="Rectangle 6"/>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4" name="Date Placeholder 3"/>
          <p:cNvSpPr>
            <a:spLocks noGrp="1"/>
          </p:cNvSpPr>
          <p:nvPr>
            <p:ph type="dt" sz="half" idx="2"/>
          </p:nvPr>
        </p:nvSpPr>
        <p:spPr>
          <a:xfrm>
            <a:off x="3878263" y="6289675"/>
            <a:ext cx="1387475" cy="287338"/>
          </a:xfrm>
          <a:prstGeom prst="rect">
            <a:avLst/>
          </a:prstGeom>
        </p:spPr>
        <p:txBody>
          <a:bodyPr vert="horz" lIns="91440" tIns="45720" rIns="91440" bIns="45720" rtlCol="0" anchor="ctr"/>
          <a:lstStyle>
            <a:lvl1pPr algn="l" fontAlgn="auto">
              <a:spcBef>
                <a:spcPts val="0"/>
              </a:spcBef>
              <a:spcAft>
                <a:spcPts val="0"/>
              </a:spcAft>
              <a:defRPr sz="1200" smtClean="0">
                <a:solidFill>
                  <a:sysClr val="windowText" lastClr="000000"/>
                </a:solidFill>
                <a:latin typeface="+mn-lt"/>
              </a:defRPr>
            </a:lvl1pPr>
          </a:lstStyle>
          <a:p>
            <a:pPr>
              <a:defRPr/>
            </a:pPr>
            <a:fld id="{001B89C2-5891-4794-9BC7-12A1583B671E}" type="datetime1">
              <a:rPr lang="en-US"/>
              <a:pPr>
                <a:defRPr/>
              </a:pPr>
              <a:t>9/18/2018</a:t>
            </a:fld>
            <a:endParaRPr lang="en-US"/>
          </a:p>
        </p:txBody>
      </p:sp>
      <p:sp>
        <p:nvSpPr>
          <p:cNvPr id="5" name="Footer Placeholder 4"/>
          <p:cNvSpPr>
            <a:spLocks noGrp="1"/>
          </p:cNvSpPr>
          <p:nvPr>
            <p:ph type="ftr" sz="quarter" idx="3"/>
          </p:nvPr>
        </p:nvSpPr>
        <p:spPr>
          <a:xfrm>
            <a:off x="5300663" y="6302375"/>
            <a:ext cx="2895600" cy="274638"/>
          </a:xfrm>
          <a:prstGeom prst="rect">
            <a:avLst/>
          </a:prstGeom>
        </p:spPr>
        <p:txBody>
          <a:bodyPr vert="horz" lIns="91440" tIns="45720" rIns="91440" bIns="45720" rtlCol="0" anchor="ctr"/>
          <a:lstStyle>
            <a:lvl1pPr algn="ctr" fontAlgn="auto">
              <a:spcBef>
                <a:spcPts val="0"/>
              </a:spcBef>
              <a:spcAft>
                <a:spcPts val="0"/>
              </a:spcAft>
              <a:defRPr sz="1200" dirty="0">
                <a:solidFill>
                  <a:sysClr val="windowText" lastClr="000000"/>
                </a:solidFill>
                <a:latin typeface="+mn-lt"/>
              </a:defRPr>
            </a:lvl1pPr>
          </a:lstStyle>
          <a:p>
            <a:pPr>
              <a:defRPr/>
            </a:pPr>
            <a:endParaRPr lang="en-US"/>
          </a:p>
        </p:txBody>
      </p:sp>
      <p:sp>
        <p:nvSpPr>
          <p:cNvPr id="2" name="Title Placeholder 1"/>
          <p:cNvSpPr>
            <a:spLocks noGrp="1"/>
          </p:cNvSpPr>
          <p:nvPr>
            <p:ph type="title"/>
          </p:nvPr>
        </p:nvSpPr>
        <p:spPr>
          <a:xfrm>
            <a:off x="784225" y="274638"/>
            <a:ext cx="8247063" cy="11430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p>
            <a:pPr lvl="0"/>
            <a:r>
              <a:rPr lang="en-US" smtClean="0"/>
              <a:t>Click to edit Master title style</a:t>
            </a:r>
            <a:endParaRPr lang="en-US" dirty="0"/>
          </a:p>
        </p:txBody>
      </p:sp>
      <p:sp>
        <p:nvSpPr>
          <p:cNvPr id="17" name="Rectangle 16"/>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sp>
        <p:nvSpPr>
          <p:cNvPr id="1035" name="Text Placeholder 9"/>
          <p:cNvSpPr>
            <a:spLocks noGrp="1"/>
          </p:cNvSpPr>
          <p:nvPr>
            <p:ph type="body" idx="1"/>
          </p:nvPr>
        </p:nvSpPr>
        <p:spPr bwMode="auto">
          <a:xfrm>
            <a:off x="1227138" y="1600200"/>
            <a:ext cx="74596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TextBox 14"/>
          <p:cNvSpPr txBox="1">
            <a:spLocks noChangeArrowheads="1"/>
          </p:cNvSpPr>
          <p:nvPr userDrawn="1"/>
        </p:nvSpPr>
        <p:spPr bwMode="auto">
          <a:xfrm>
            <a:off x="8302625" y="6288088"/>
            <a:ext cx="746125" cy="307975"/>
          </a:xfrm>
          <a:prstGeom prst="rect">
            <a:avLst/>
          </a:prstGeom>
          <a:noFill/>
          <a:ln>
            <a:noFill/>
          </a:ln>
          <a:extLst/>
        </p:spPr>
        <p:txBody>
          <a:bodyPr anchor="ct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r>
              <a:rPr lang="en-US" altLang="en-US" sz="1400">
                <a:latin typeface="Corbel" pitchFamily="34" charset="0"/>
              </a:rPr>
              <a:t>3-</a:t>
            </a:r>
            <a:fld id="{882E5CC1-2DB6-4989-82CF-6B7C0B557002}" type="slidenum">
              <a:rPr lang="en-US" altLang="en-US" sz="1400">
                <a:latin typeface="Corbel" pitchFamily="34" charset="0"/>
              </a:rPr>
              <a:pPr algn="r"/>
              <a:t>‹#›</a:t>
            </a:fld>
            <a:endParaRPr lang="en-US" altLang="en-US" sz="140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4" r:id="rId3"/>
    <p:sldLayoutId id="2147483657" r:id="rId4"/>
  </p:sldLayoutIdLst>
  <p:hf hdr="0" ftr="0" dt="0"/>
  <p:txStyles>
    <p:titleStyle>
      <a:lvl1pPr algn="l" rtl="0" fontAlgn="base">
        <a:spcBef>
          <a:spcPct val="0"/>
        </a:spcBef>
        <a:spcAft>
          <a:spcPct val="0"/>
        </a:spcAft>
        <a:defRPr lang="en-US" sz="4000" b="1" kern="1200" spc="-150" dirty="0">
          <a:ln w="11430"/>
          <a:solidFill>
            <a:srgbClr val="376092"/>
          </a:solidFill>
          <a:effectLst>
            <a:outerShdw blurRad="38100" dist="38100" dir="2700000" algn="tl">
              <a:srgbClr val="000000">
                <a:alpha val="84000"/>
              </a:srgbClr>
            </a:outerShdw>
          </a:effectLst>
          <a:latin typeface="+mj-lt"/>
          <a:ea typeface="+mj-ea"/>
          <a:cs typeface="+mj-cs"/>
        </a:defRPr>
      </a:lvl1pPr>
      <a:lvl2pPr algn="l" rtl="0" fontAlgn="base">
        <a:spcBef>
          <a:spcPct val="0"/>
        </a:spcBef>
        <a:spcAft>
          <a:spcPct val="0"/>
        </a:spcAft>
        <a:defRPr sz="4000" b="1">
          <a:solidFill>
            <a:srgbClr val="376092"/>
          </a:solidFill>
          <a:latin typeface="Tw Cen MT" pitchFamily="34" charset="0"/>
        </a:defRPr>
      </a:lvl2pPr>
      <a:lvl3pPr algn="l" rtl="0" fontAlgn="base">
        <a:spcBef>
          <a:spcPct val="0"/>
        </a:spcBef>
        <a:spcAft>
          <a:spcPct val="0"/>
        </a:spcAft>
        <a:defRPr sz="4000" b="1">
          <a:solidFill>
            <a:srgbClr val="376092"/>
          </a:solidFill>
          <a:latin typeface="Tw Cen MT" pitchFamily="34" charset="0"/>
        </a:defRPr>
      </a:lvl3pPr>
      <a:lvl4pPr algn="l" rtl="0" fontAlgn="base">
        <a:spcBef>
          <a:spcPct val="0"/>
        </a:spcBef>
        <a:spcAft>
          <a:spcPct val="0"/>
        </a:spcAft>
        <a:defRPr sz="4000" b="1">
          <a:solidFill>
            <a:srgbClr val="376092"/>
          </a:solidFill>
          <a:latin typeface="Tw Cen MT" pitchFamily="34" charset="0"/>
        </a:defRPr>
      </a:lvl4pPr>
      <a:lvl5pPr algn="l" rtl="0" fontAlgn="base">
        <a:spcBef>
          <a:spcPct val="0"/>
        </a:spcBef>
        <a:spcAft>
          <a:spcPct val="0"/>
        </a:spcAft>
        <a:defRPr sz="4000" b="1">
          <a:solidFill>
            <a:srgbClr val="376092"/>
          </a:solidFill>
          <a:latin typeface="Tw Cen MT" pitchFamily="34" charset="0"/>
        </a:defRPr>
      </a:lvl5pPr>
      <a:lvl6pPr marL="457200" algn="l" rtl="0" fontAlgn="base">
        <a:spcBef>
          <a:spcPct val="0"/>
        </a:spcBef>
        <a:spcAft>
          <a:spcPct val="0"/>
        </a:spcAft>
        <a:defRPr sz="4000" b="1">
          <a:solidFill>
            <a:srgbClr val="376092"/>
          </a:solidFill>
          <a:latin typeface="Tw Cen MT" pitchFamily="34" charset="0"/>
        </a:defRPr>
      </a:lvl6pPr>
      <a:lvl7pPr marL="914400" algn="l" rtl="0" fontAlgn="base">
        <a:spcBef>
          <a:spcPct val="0"/>
        </a:spcBef>
        <a:spcAft>
          <a:spcPct val="0"/>
        </a:spcAft>
        <a:defRPr sz="4000" b="1">
          <a:solidFill>
            <a:srgbClr val="376092"/>
          </a:solidFill>
          <a:latin typeface="Tw Cen MT" pitchFamily="34" charset="0"/>
        </a:defRPr>
      </a:lvl7pPr>
      <a:lvl8pPr marL="1371600" algn="l" rtl="0" fontAlgn="base">
        <a:spcBef>
          <a:spcPct val="0"/>
        </a:spcBef>
        <a:spcAft>
          <a:spcPct val="0"/>
        </a:spcAft>
        <a:defRPr sz="4000" b="1">
          <a:solidFill>
            <a:srgbClr val="376092"/>
          </a:solidFill>
          <a:latin typeface="Tw Cen MT" pitchFamily="34" charset="0"/>
        </a:defRPr>
      </a:lvl8pPr>
      <a:lvl9pPr marL="1828800" algn="l" rtl="0" fontAlgn="base">
        <a:spcBef>
          <a:spcPct val="0"/>
        </a:spcBef>
        <a:spcAft>
          <a:spcPct val="0"/>
        </a:spcAft>
        <a:defRPr sz="4000" b="1">
          <a:solidFill>
            <a:srgbClr val="376092"/>
          </a:solidFill>
          <a:latin typeface="Tw Cen MT" pitchFamily="34" charset="0"/>
        </a:defRPr>
      </a:lvl9pPr>
    </p:titleStyle>
    <p:bodyStyle>
      <a:lvl1pPr marL="273050" indent="-273050" algn="l" rtl="0" fontAlgn="base">
        <a:spcBef>
          <a:spcPct val="20000"/>
        </a:spcBef>
        <a:spcAft>
          <a:spcPct val="0"/>
        </a:spcAft>
        <a:buClr>
          <a:srgbClr val="376092"/>
        </a:buClr>
        <a:buFont typeface="Wingdings" pitchFamily="2" charset="2"/>
        <a:buChar char="§"/>
        <a:tabLst>
          <a:tab pos="273050" algn="l"/>
        </a:tabLst>
        <a:defRPr lang="en-US" sz="2800" kern="1200" dirty="0">
          <a:solidFill>
            <a:schemeClr val="tx1"/>
          </a:solidFill>
          <a:latin typeface="+mn-lt"/>
          <a:ea typeface="+mn-ea"/>
          <a:cs typeface="+mn-cs"/>
        </a:defRPr>
      </a:lvl1pPr>
      <a:lvl2pPr marL="742950" indent="-285750" algn="l" rtl="0" fontAlgn="base">
        <a:spcBef>
          <a:spcPct val="20000"/>
        </a:spcBef>
        <a:spcAft>
          <a:spcPct val="0"/>
        </a:spcAft>
        <a:buClr>
          <a:srgbClr val="376092"/>
        </a:buClr>
        <a:buFont typeface="Wingdings" pitchFamily="2" charset="2"/>
        <a:buChar char="§"/>
        <a:tabLst>
          <a:tab pos="273050" algn="l"/>
        </a:tabLst>
        <a:defRPr lang="en-US" sz="2400" kern="1200" dirty="0">
          <a:solidFill>
            <a:schemeClr val="tx1"/>
          </a:solidFill>
          <a:latin typeface="+mn-lt"/>
          <a:ea typeface="+mn-ea"/>
          <a:cs typeface="+mn-cs"/>
        </a:defRPr>
      </a:lvl2pPr>
      <a:lvl3pPr marL="1143000" indent="-228600" algn="l" rtl="0" fontAlgn="base">
        <a:spcBef>
          <a:spcPct val="20000"/>
        </a:spcBef>
        <a:spcAft>
          <a:spcPct val="0"/>
        </a:spcAft>
        <a:buClr>
          <a:srgbClr val="376092"/>
        </a:buClr>
        <a:buFont typeface="Wingdings" pitchFamily="2" charset="2"/>
        <a:buChar char="§"/>
        <a:tabLst>
          <a:tab pos="273050" algn="l"/>
        </a:tabLst>
        <a:defRPr lang="en-US" sz="2000" kern="1200" dirty="0">
          <a:solidFill>
            <a:schemeClr val="tx1"/>
          </a:solidFill>
          <a:latin typeface="+mn-lt"/>
          <a:ea typeface="+mn-ea"/>
          <a:cs typeface="+mn-cs"/>
        </a:defRPr>
      </a:lvl3pPr>
      <a:lvl4pPr marL="1600200" indent="-228600" algn="l" rtl="0" fontAlgn="base">
        <a:spcBef>
          <a:spcPct val="20000"/>
        </a:spcBef>
        <a:spcAft>
          <a:spcPct val="0"/>
        </a:spcAft>
        <a:buClr>
          <a:srgbClr val="376092"/>
        </a:buClr>
        <a:buFont typeface="Wingdings" pitchFamily="2" charset="2"/>
        <a:buChar char="§"/>
        <a:tabLst>
          <a:tab pos="273050" algn="l"/>
        </a:tabLst>
        <a:defRPr lang="en-US" kern="1200" dirty="0">
          <a:solidFill>
            <a:schemeClr val="tx1"/>
          </a:solidFill>
          <a:latin typeface="+mn-lt"/>
          <a:ea typeface="+mn-ea"/>
          <a:cs typeface="+mn-cs"/>
        </a:defRPr>
      </a:lvl4pPr>
      <a:lvl5pPr marL="2057400" indent="-228600" algn="l" rtl="0" fontAlgn="base">
        <a:spcBef>
          <a:spcPct val="20000"/>
        </a:spcBef>
        <a:spcAft>
          <a:spcPct val="0"/>
        </a:spcAft>
        <a:buClr>
          <a:srgbClr val="376092"/>
        </a:buClr>
        <a:buFont typeface="Wingdings" pitchFamily="2" charset="2"/>
        <a:buChar char="§"/>
        <a:tabLst>
          <a:tab pos="273050" algn="l"/>
        </a:tabLst>
        <a:defRPr lang="en-US"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slide" Target="slide1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slide" Target="slide2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0.jpeg"/><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80.png"/><Relationship Id="rId7" Type="http://schemas.openxmlformats.org/officeDocument/2006/relationships/slide" Target="slide4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7.xml"/><Relationship Id="rId10" Type="http://schemas.openxmlformats.org/officeDocument/2006/relationships/image" Target="../media/image82.png"/><Relationship Id="rId4" Type="http://schemas.openxmlformats.org/officeDocument/2006/relationships/slide" Target="slide46.xml"/><Relationship Id="rId9" Type="http://schemas.openxmlformats.org/officeDocument/2006/relationships/image" Target="../media/image81.jpeg"/></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image" Target="../media/image84.jpeg"/></Relationships>
</file>

<file path=ppt/slides/_rels/slide4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image" Target="../media/image89.png"/><Relationship Id="rId4" Type="http://schemas.openxmlformats.org/officeDocument/2006/relationships/image" Target="../media/image88.jpeg"/></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image" Target="../media/image93.png"/></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5.jpeg"/></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7.jpeg"/></Relationships>
</file>

<file path=ppt/slides/_rels/slide5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slide" Target="slide59.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image" Target="../media/image109.png"/></Relationships>
</file>

<file path=ppt/slides/_rels/slide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12.jpeg"/></Relationships>
</file>

<file path=ppt/slides/_rels/slide6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4.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116.jpeg"/></Relationships>
</file>

<file path=ppt/slides/_rels/slide6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image" Target="../media/image120.jpeg"/><Relationship Id="rId4" Type="http://schemas.openxmlformats.org/officeDocument/2006/relationships/image" Target="../media/image119.jpeg"/></Relationships>
</file>

<file path=ppt/slides/_rels/slide6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25.jpeg"/><Relationship Id="rId4" Type="http://schemas.openxmlformats.org/officeDocument/2006/relationships/image" Target="../media/image124.jpeg"/></Relationships>
</file>

<file path=ppt/slides/_rels/slide6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9.jpeg"/></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bwMode="auto">
          <a:xfrm>
            <a:off x="1298575" y="2127250"/>
            <a:ext cx="8126413" cy="1908175"/>
          </a:xfrm>
        </p:spPr>
      </p:pic>
      <p:pic>
        <p:nvPicPr>
          <p:cNvPr id="5" name="Subtitle 4"/>
          <p:cNvPicPr>
            <a:picLocks noGrp="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1463675" y="4267200"/>
            <a:ext cx="6083300" cy="854075"/>
          </a:xfr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Zouharis\Documents\Laurie\McGraw Hill Computing Essentials 2013\CE_2013_ArtFiles\ole16821_ch03\ole16821_un0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275" y="2874963"/>
            <a:ext cx="36576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73088" y="139700"/>
            <a:ext cx="8491537" cy="1311275"/>
          </a:xfrm>
        </p:spPr>
      </p:pic>
      <p:sp>
        <p:nvSpPr>
          <p:cNvPr id="22531" name="Content Placeholder 2"/>
          <p:cNvSpPr>
            <a:spLocks noGrp="1"/>
          </p:cNvSpPr>
          <p:nvPr>
            <p:ph idx="1"/>
          </p:nvPr>
        </p:nvSpPr>
        <p:spPr>
          <a:xfrm>
            <a:off x="1327150" y="1600200"/>
            <a:ext cx="7131050" cy="4525963"/>
          </a:xfrm>
        </p:spPr>
        <p:txBody>
          <a:bodyPr/>
          <a:lstStyle/>
          <a:p>
            <a:pPr>
              <a:buClr>
                <a:srgbClr val="376092"/>
              </a:buClr>
            </a:pPr>
            <a:r>
              <a:rPr altLang="en-US" sz="2400" dirty="0" smtClean="0"/>
              <a:t>Allows your voice to control application software</a:t>
            </a:r>
          </a:p>
          <a:p>
            <a:pPr>
              <a:buClr>
                <a:srgbClr val="376092"/>
              </a:buClr>
            </a:pPr>
            <a:r>
              <a:rPr altLang="en-US" sz="2400" dirty="0" smtClean="0"/>
              <a:t>Use your voice along with your mouse and keyboard</a:t>
            </a:r>
          </a:p>
          <a:p>
            <a:pPr lvl="1"/>
            <a:r>
              <a:rPr altLang="en-US" dirty="0"/>
              <a:t>Train the software</a:t>
            </a:r>
          </a:p>
          <a:p>
            <a:pPr lvl="1"/>
            <a:r>
              <a:rPr altLang="en-US" dirty="0"/>
              <a:t>Control a program</a:t>
            </a:r>
          </a:p>
          <a:p>
            <a:pPr lvl="1"/>
            <a:r>
              <a:rPr altLang="en-US" dirty="0"/>
              <a:t>Dictate a document</a:t>
            </a:r>
          </a:p>
        </p:txBody>
      </p:sp>
      <p:pic>
        <p:nvPicPr>
          <p:cNvPr id="22533" name="Picture 3" descr="C:\Users\Zouharis\Documents\Laurie\McGraw Hill Computing Essentials 2013\CE_2013_ArtFiles\ole16821_ch03\ole16821_un03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488" y="4549775"/>
            <a:ext cx="1762125"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3554" name="Content Placeholder 2"/>
          <p:cNvSpPr>
            <a:spLocks noGrp="1"/>
          </p:cNvSpPr>
          <p:nvPr>
            <p:ph idx="1"/>
          </p:nvPr>
        </p:nvSpPr>
        <p:spPr>
          <a:xfrm>
            <a:off x="1112838" y="1600200"/>
            <a:ext cx="7131050" cy="4525963"/>
          </a:xfrm>
        </p:spPr>
        <p:txBody>
          <a:bodyPr/>
          <a:lstStyle/>
          <a:p>
            <a:pPr>
              <a:buClr>
                <a:srgbClr val="376092"/>
              </a:buClr>
            </a:pPr>
            <a:r>
              <a:rPr altLang="en-US" smtClean="0"/>
              <a:t>Used to create text-based documents</a:t>
            </a:r>
          </a:p>
          <a:p>
            <a:pPr lvl="1"/>
            <a:r>
              <a:rPr altLang="en-US"/>
              <a:t>Memos, letters, and faxes</a:t>
            </a:r>
          </a:p>
          <a:p>
            <a:pPr lvl="1"/>
            <a:r>
              <a:rPr altLang="en-US"/>
              <a:t>Newsletters, manuals, and brochures </a:t>
            </a:r>
          </a:p>
          <a:p>
            <a:pPr>
              <a:buClr>
                <a:srgbClr val="376092"/>
              </a:buClr>
            </a:pPr>
            <a:r>
              <a:rPr altLang="en-US" smtClean="0"/>
              <a:t>Word processing programs </a:t>
            </a:r>
          </a:p>
          <a:p>
            <a:pPr lvl="1"/>
            <a:r>
              <a:rPr altLang="en-US"/>
              <a:t>Microsoft Word</a:t>
            </a:r>
          </a:p>
          <a:p>
            <a:pPr lvl="1"/>
            <a:r>
              <a:rPr altLang="en-US"/>
              <a:t>Corel WordPerfect</a:t>
            </a:r>
          </a:p>
          <a:p>
            <a:pPr lvl="1"/>
            <a:r>
              <a:rPr altLang="en-US"/>
              <a:t>Apple Pages</a:t>
            </a:r>
          </a:p>
          <a:p>
            <a:pPr>
              <a:buClr>
                <a:srgbClr val="376092"/>
              </a:buClr>
            </a:pPr>
            <a:endParaRPr altLang="en-US" smtClean="0"/>
          </a:p>
        </p:txBody>
      </p:sp>
      <p:grpSp>
        <p:nvGrpSpPr>
          <p:cNvPr id="23556" name="Group 4"/>
          <p:cNvGrpSpPr>
            <a:grpSpLocks noChangeAspect="1"/>
          </p:cNvGrpSpPr>
          <p:nvPr/>
        </p:nvGrpSpPr>
        <p:grpSpPr bwMode="auto">
          <a:xfrm>
            <a:off x="4938713" y="2079625"/>
            <a:ext cx="3932237" cy="3724275"/>
            <a:chOff x="2784" y="1271"/>
            <a:chExt cx="2662" cy="2521"/>
          </a:xfrm>
        </p:grpSpPr>
        <p:pic>
          <p:nvPicPr>
            <p:cNvPr id="23557" name="Picture 5" descr="pnafx4f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2880"/>
              <a:ext cx="87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grfn1jq[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2" y="1271"/>
              <a:ext cx="1054"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l4hx3hrf[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0" y="2506"/>
              <a:ext cx="1158"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5602"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Word Wrap</a:t>
            </a:r>
          </a:p>
          <a:p>
            <a:pPr>
              <a:buClr>
                <a:srgbClr val="376092"/>
              </a:buClr>
            </a:pPr>
            <a:r>
              <a:rPr altLang="en-US" smtClean="0">
                <a:solidFill>
                  <a:schemeClr val="accent1"/>
                </a:solidFill>
              </a:rPr>
              <a:t>Editing </a:t>
            </a:r>
          </a:p>
          <a:p>
            <a:pPr lvl="1"/>
            <a:r>
              <a:rPr altLang="en-US">
                <a:solidFill>
                  <a:schemeClr val="accent1"/>
                </a:solidFill>
              </a:rPr>
              <a:t>Thesaurus</a:t>
            </a:r>
          </a:p>
          <a:p>
            <a:pPr lvl="1"/>
            <a:r>
              <a:rPr altLang="en-US">
                <a:solidFill>
                  <a:schemeClr val="accent1"/>
                </a:solidFill>
              </a:rPr>
              <a:t>Find</a:t>
            </a:r>
            <a:r>
              <a:rPr altLang="en-US"/>
              <a:t> and </a:t>
            </a:r>
            <a:r>
              <a:rPr altLang="en-US">
                <a:solidFill>
                  <a:schemeClr val="accent1"/>
                </a:solidFill>
              </a:rPr>
              <a:t>Replace</a:t>
            </a:r>
          </a:p>
          <a:p>
            <a:pPr lvl="1"/>
            <a:r>
              <a:rPr altLang="en-US">
                <a:solidFill>
                  <a:schemeClr val="accent1"/>
                </a:solidFill>
              </a:rPr>
              <a:t>Spelling</a:t>
            </a:r>
            <a:r>
              <a:rPr altLang="en-US"/>
              <a:t> and </a:t>
            </a:r>
            <a:r>
              <a:rPr altLang="en-US">
                <a:solidFill>
                  <a:schemeClr val="accent1"/>
                </a:solidFill>
              </a:rPr>
              <a:t>grammar</a:t>
            </a:r>
            <a:r>
              <a:rPr altLang="en-US"/>
              <a:t> checkers</a:t>
            </a:r>
          </a:p>
          <a:p>
            <a:pPr>
              <a:buClr>
                <a:srgbClr val="376092"/>
              </a:buClr>
            </a:pPr>
            <a:r>
              <a:rPr altLang="en-US" smtClean="0"/>
              <a:t>Formatting</a:t>
            </a:r>
          </a:p>
          <a:p>
            <a:pPr lvl="1"/>
            <a:r>
              <a:rPr altLang="en-US">
                <a:solidFill>
                  <a:schemeClr val="accent1"/>
                </a:solidFill>
              </a:rPr>
              <a:t>Font</a:t>
            </a:r>
            <a:r>
              <a:rPr altLang="en-US"/>
              <a:t> and font sizing</a:t>
            </a:r>
          </a:p>
          <a:p>
            <a:pPr lvl="1"/>
            <a:r>
              <a:rPr altLang="en-US">
                <a:solidFill>
                  <a:schemeClr val="accent1"/>
                </a:solidFill>
              </a:rPr>
              <a:t>Character</a:t>
            </a:r>
            <a:r>
              <a:rPr altLang="en-US"/>
              <a:t> </a:t>
            </a:r>
            <a:r>
              <a:rPr altLang="en-US">
                <a:solidFill>
                  <a:schemeClr val="accent1"/>
                </a:solidFill>
              </a:rPr>
              <a:t>effects </a:t>
            </a:r>
          </a:p>
          <a:p>
            <a:pPr lvl="1"/>
            <a:r>
              <a:rPr altLang="en-US">
                <a:solidFill>
                  <a:schemeClr val="accent1"/>
                </a:solidFill>
              </a:rPr>
              <a:t>Bulleted</a:t>
            </a:r>
            <a:r>
              <a:rPr altLang="en-US"/>
              <a:t> and </a:t>
            </a:r>
            <a:r>
              <a:rPr altLang="en-US">
                <a:solidFill>
                  <a:schemeClr val="accent1"/>
                </a:solidFill>
              </a:rPr>
              <a:t>numbered</a:t>
            </a:r>
            <a:r>
              <a:rPr altLang="en-US"/>
              <a:t> </a:t>
            </a:r>
            <a:r>
              <a:rPr altLang="en-US">
                <a:solidFill>
                  <a:schemeClr val="accent1"/>
                </a:solidFill>
              </a:rPr>
              <a:t>lists </a:t>
            </a:r>
          </a:p>
          <a:p>
            <a:pPr>
              <a:buClr>
                <a:srgbClr val="376092"/>
              </a:buClr>
            </a:pPr>
            <a:endParaRPr altLang="en-US" smtClean="0"/>
          </a:p>
        </p:txBody>
      </p:sp>
      <p:pic>
        <p:nvPicPr>
          <p:cNvPr id="9" name="Picture 7"/>
          <p:cNvPicPr>
            <a:picLocks noChangeAspect="1" noChangeArrowheads="1"/>
          </p:cNvPicPr>
          <p:nvPr/>
        </p:nvPicPr>
        <p:blipFill>
          <a:blip r:embed="rId4"/>
          <a:srcRect/>
          <a:stretch>
            <a:fillRect/>
          </a:stretch>
        </p:blipFill>
        <p:spPr bwMode="auto">
          <a:xfrm>
            <a:off x="6370638" y="4387850"/>
            <a:ext cx="2362200" cy="1606550"/>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Zouharis\Documents\Laurie\McGraw Hill Computing Essentials 2013\CE_2013_ArtFiles\ole16821_ch03\ole16821_p0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1343025"/>
            <a:ext cx="4022725"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7651" name="Content Placeholder 2"/>
          <p:cNvSpPr>
            <a:spLocks noGrp="1"/>
          </p:cNvSpPr>
          <p:nvPr>
            <p:ph idx="1"/>
          </p:nvPr>
        </p:nvSpPr>
        <p:spPr>
          <a:xfrm>
            <a:off x="1169988" y="1600200"/>
            <a:ext cx="7131050" cy="4525963"/>
          </a:xfrm>
        </p:spPr>
        <p:txBody>
          <a:bodyPr/>
          <a:lstStyle/>
          <a:p>
            <a:pPr>
              <a:buClr>
                <a:srgbClr val="376092"/>
              </a:buClr>
            </a:pPr>
            <a:r>
              <a:rPr altLang="en-US" smtClean="0">
                <a:hlinkClick r:id="rId4" action="ppaction://hlinksldjump"/>
              </a:rPr>
              <a:t>Creating a Flyer </a:t>
            </a:r>
            <a:endParaRPr altLang="en-US" smtClean="0"/>
          </a:p>
          <a:p>
            <a:pPr>
              <a:buClr>
                <a:srgbClr val="376092"/>
              </a:buClr>
            </a:pPr>
            <a:r>
              <a:rPr altLang="en-US" smtClean="0">
                <a:hlinkClick r:id="rId5" action="ppaction://hlinksldjump"/>
              </a:rPr>
              <a:t>Creating a Report</a:t>
            </a:r>
            <a:endParaRPr altLang="en-US" smtClean="0"/>
          </a:p>
          <a:p>
            <a:pPr>
              <a:buClr>
                <a:srgbClr val="376092"/>
              </a:buClr>
            </a:pPr>
            <a:endParaRPr altLang="en-US" smtClean="0"/>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3" name="Picture 2" descr="C:\Users\Zouharis\Documents\Laurie\McGraw Hill Computing Essentials 2013\CE_2013_ArtFiles\ole16821_ch03\ole16821_0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341438"/>
            <a:ext cx="612616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28676"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5"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30723"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30724" name="Picture 2" descr="C:\Users\Zouharis\Documents\Laurie\McGraw Hill Computing Essentials 2013\CE_2013_ArtFiles\ole16821_ch03\ole16821_03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0" y="1350963"/>
            <a:ext cx="4024313"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Zouharis\Documents\Laurie\McGraw Hill Computing Essentials 2013\CE_2013_ArtFiles\ole16821_ch03\ole16821_03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3124200"/>
            <a:ext cx="4754563"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Title 3"/>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2771" name="Content Placeholder 4"/>
          <p:cNvSpPr>
            <a:spLocks noGrp="1"/>
          </p:cNvSpPr>
          <p:nvPr>
            <p:ph idx="1"/>
          </p:nvPr>
        </p:nvSpPr>
        <p:spPr>
          <a:xfrm>
            <a:off x="1555750" y="1600200"/>
            <a:ext cx="7131050" cy="4525963"/>
          </a:xfrm>
        </p:spPr>
        <p:txBody>
          <a:bodyPr/>
          <a:lstStyle/>
          <a:p>
            <a:pPr>
              <a:buClr>
                <a:srgbClr val="376092"/>
              </a:buClr>
            </a:pPr>
            <a:r>
              <a:rPr altLang="en-US" smtClean="0"/>
              <a:t>Programs that organize, analyze, and graph numeric data</a:t>
            </a:r>
          </a:p>
          <a:p>
            <a:pPr>
              <a:buClr>
                <a:srgbClr val="376092"/>
              </a:buClr>
            </a:pPr>
            <a:r>
              <a:rPr altLang="en-US" smtClean="0"/>
              <a:t>Spreadsheet programs </a:t>
            </a:r>
          </a:p>
          <a:p>
            <a:pPr lvl="1"/>
            <a:r>
              <a:rPr altLang="en-US"/>
              <a:t>Microsoft Excel</a:t>
            </a:r>
          </a:p>
          <a:p>
            <a:pPr lvl="1"/>
            <a:r>
              <a:rPr altLang="en-US"/>
              <a:t>Corel Quattro </a:t>
            </a:r>
            <a:br>
              <a:rPr altLang="en-US"/>
            </a:br>
            <a:r>
              <a:rPr altLang="en-US"/>
              <a:t>Pro</a:t>
            </a:r>
          </a:p>
          <a:p>
            <a:pPr lvl="1"/>
            <a:r>
              <a:rPr altLang="en-US"/>
              <a:t>Apple iWork's </a:t>
            </a:r>
            <a:br>
              <a:rPr altLang="en-US"/>
            </a:br>
            <a:r>
              <a:rPr altLang="en-US"/>
              <a:t>Numbers</a:t>
            </a:r>
          </a:p>
        </p:txBody>
      </p:sp>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Spreadsheet Features</a:t>
            </a:r>
            <a:endParaRPr dirty="0"/>
          </a:p>
        </p:txBody>
      </p:sp>
      <p:sp>
        <p:nvSpPr>
          <p:cNvPr id="34818"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Workbook</a:t>
            </a:r>
            <a:r>
              <a:rPr altLang="en-US" smtClean="0"/>
              <a:t>  vs. </a:t>
            </a:r>
            <a:r>
              <a:rPr altLang="en-US" smtClean="0">
                <a:solidFill>
                  <a:schemeClr val="accent1"/>
                </a:solidFill>
              </a:rPr>
              <a:t>worksheet </a:t>
            </a:r>
          </a:p>
          <a:p>
            <a:pPr>
              <a:buClr>
                <a:srgbClr val="376092"/>
              </a:buClr>
            </a:pPr>
            <a:r>
              <a:rPr altLang="en-US" smtClean="0">
                <a:solidFill>
                  <a:schemeClr val="accent1"/>
                </a:solidFill>
              </a:rPr>
              <a:t>Formulas</a:t>
            </a:r>
          </a:p>
          <a:p>
            <a:pPr>
              <a:buClr>
                <a:srgbClr val="376092"/>
              </a:buClr>
            </a:pPr>
            <a:r>
              <a:rPr altLang="en-US" smtClean="0">
                <a:solidFill>
                  <a:schemeClr val="accent1"/>
                </a:solidFill>
              </a:rPr>
              <a:t>Range</a:t>
            </a:r>
          </a:p>
          <a:p>
            <a:pPr>
              <a:buClr>
                <a:srgbClr val="376092"/>
              </a:buClr>
            </a:pPr>
            <a:r>
              <a:rPr altLang="en-US" smtClean="0">
                <a:solidFill>
                  <a:schemeClr val="accent1"/>
                </a:solidFill>
              </a:rPr>
              <a:t>Analytical</a:t>
            </a:r>
            <a:r>
              <a:rPr altLang="en-US" smtClean="0"/>
              <a:t> </a:t>
            </a:r>
            <a:r>
              <a:rPr altLang="en-US" smtClean="0">
                <a:solidFill>
                  <a:schemeClr val="accent1"/>
                </a:solidFill>
              </a:rPr>
              <a:t>graphs</a:t>
            </a:r>
            <a:r>
              <a:rPr altLang="en-US" smtClean="0"/>
              <a:t> or </a:t>
            </a:r>
            <a:r>
              <a:rPr altLang="en-US" smtClean="0">
                <a:solidFill>
                  <a:schemeClr val="accent1"/>
                </a:solidFill>
              </a:rPr>
              <a:t>charts</a:t>
            </a:r>
          </a:p>
          <a:p>
            <a:pPr>
              <a:buClr>
                <a:srgbClr val="376092"/>
              </a:buClr>
            </a:pPr>
            <a:r>
              <a:rPr altLang="en-US" smtClean="0">
                <a:solidFill>
                  <a:schemeClr val="accent1"/>
                </a:solidFill>
              </a:rPr>
              <a:t>Recalculation</a:t>
            </a:r>
          </a:p>
          <a:p>
            <a:pPr>
              <a:buClr>
                <a:srgbClr val="376092"/>
              </a:buClr>
            </a:pPr>
            <a:r>
              <a:rPr altLang="en-US" smtClean="0">
                <a:solidFill>
                  <a:schemeClr val="accent1"/>
                </a:solidFill>
              </a:rPr>
              <a:t>What-if Analysis</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Spreadsheet Features</a:t>
            </a:r>
            <a:endParaRPr dirty="0"/>
          </a:p>
        </p:txBody>
      </p:sp>
      <p:sp>
        <p:nvSpPr>
          <p:cNvPr id="36866" name="Content Placeholder 2"/>
          <p:cNvSpPr>
            <a:spLocks noGrp="1"/>
          </p:cNvSpPr>
          <p:nvPr>
            <p:ph idx="1"/>
          </p:nvPr>
        </p:nvSpPr>
        <p:spPr>
          <a:xfrm>
            <a:off x="1555750" y="1600200"/>
            <a:ext cx="7131050" cy="4525963"/>
          </a:xfrm>
        </p:spPr>
        <p:txBody>
          <a:bodyPr/>
          <a:lstStyle/>
          <a:p>
            <a:pPr>
              <a:buClr>
                <a:srgbClr val="376092"/>
              </a:buClr>
            </a:pPr>
            <a:r>
              <a:rPr altLang="en-US" smtClean="0"/>
              <a:t>Functions</a:t>
            </a:r>
          </a:p>
          <a:p>
            <a:pPr lvl="1"/>
            <a:r>
              <a:rPr altLang="en-US"/>
              <a:t>Prewritten formulas</a:t>
            </a:r>
          </a:p>
        </p:txBody>
      </p:sp>
      <p:pic>
        <p:nvPicPr>
          <p:cNvPr id="8" name="Picture 7"/>
          <p:cNvPicPr>
            <a:picLocks noChangeAspect="1" noChangeArrowheads="1"/>
          </p:cNvPicPr>
          <p:nvPr/>
        </p:nvPicPr>
        <p:blipFill>
          <a:blip r:embed="rId2"/>
          <a:srcRect/>
          <a:stretch>
            <a:fillRect/>
          </a:stretch>
        </p:blipFill>
        <p:spPr bwMode="auto">
          <a:xfrm>
            <a:off x="2517775" y="2790825"/>
            <a:ext cx="4802188" cy="2776538"/>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7890" name="Content Placeholder 2"/>
          <p:cNvSpPr>
            <a:spLocks noGrp="1"/>
          </p:cNvSpPr>
          <p:nvPr>
            <p:ph idx="1"/>
          </p:nvPr>
        </p:nvSpPr>
        <p:spPr>
          <a:xfrm>
            <a:off x="1555750" y="1600200"/>
            <a:ext cx="7131050" cy="4525963"/>
          </a:xfrm>
        </p:spPr>
        <p:txBody>
          <a:bodyPr/>
          <a:lstStyle/>
          <a:p>
            <a:pPr>
              <a:buClr>
                <a:srgbClr val="376092"/>
              </a:buClr>
            </a:pPr>
            <a:r>
              <a:rPr altLang="en-US" smtClean="0">
                <a:hlinkClick r:id="rId3" action="ppaction://hlinksldjump"/>
              </a:rPr>
              <a:t>Creating a Sales Forecast</a:t>
            </a:r>
            <a:endParaRPr altLang="en-US" smtClean="0"/>
          </a:p>
          <a:p>
            <a:pPr>
              <a:buClr>
                <a:srgbClr val="376092"/>
              </a:buClr>
            </a:pPr>
            <a:r>
              <a:rPr altLang="en-US" smtClean="0">
                <a:hlinkClick r:id="rId4" action="ppaction://hlinksldjump"/>
              </a:rPr>
              <a:t>Creating a Chart</a:t>
            </a:r>
            <a:endParaRPr altLang="en-US" smtClean="0"/>
          </a:p>
          <a:p>
            <a:pPr>
              <a:buClr>
                <a:srgbClr val="376092"/>
              </a:buClr>
            </a:pPr>
            <a:r>
              <a:rPr altLang="en-US" smtClean="0">
                <a:hlinkClick r:id="rId5" action="ppaction://hlinksldjump"/>
              </a:rPr>
              <a:t>Analyzing Your Data</a:t>
            </a:r>
            <a:endParaRPr altLang="en-US" smtClean="0"/>
          </a:p>
          <a:p>
            <a:pPr>
              <a:buClr>
                <a:srgbClr val="376092"/>
              </a:buClr>
            </a:pPr>
            <a:endParaRPr altLang="en-US" smtClean="0"/>
          </a:p>
        </p:txBody>
      </p:sp>
      <p:pic>
        <p:nvPicPr>
          <p:cNvPr id="37892" name="Picture 2" descr="C:\Users\Zouharis\Documents\Laurie\McGraw Hill Computing Essentials 2013\CE_2013_ArtFiles\ole16821_ch03\ole16821_03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188" y="3381375"/>
            <a:ext cx="4297362"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2290" name="Content Placeholder 2"/>
          <p:cNvSpPr>
            <a:spLocks noGrp="1"/>
          </p:cNvSpPr>
          <p:nvPr>
            <p:ph idx="1"/>
          </p:nvPr>
        </p:nvSpPr>
        <p:spPr>
          <a:xfrm>
            <a:off x="1555750" y="1600200"/>
            <a:ext cx="7131050" cy="4525963"/>
          </a:xfrm>
        </p:spPr>
        <p:txBody>
          <a:bodyPr/>
          <a:lstStyle/>
          <a:p>
            <a:pPr>
              <a:buClr>
                <a:srgbClr val="376092"/>
              </a:buClr>
            </a:pPr>
            <a:r>
              <a:rPr altLang="en-US" smtClean="0"/>
              <a:t>Discuss common features of most software applications.</a:t>
            </a:r>
          </a:p>
          <a:p>
            <a:pPr>
              <a:buClr>
                <a:srgbClr val="376092"/>
              </a:buClr>
            </a:pPr>
            <a:r>
              <a:rPr altLang="en-US" smtClean="0"/>
              <a:t>Discuss </a:t>
            </a:r>
            <a:r>
              <a:rPr altLang="en-US" smtClean="0">
                <a:solidFill>
                  <a:schemeClr val="accent1"/>
                </a:solidFill>
              </a:rPr>
              <a:t>word processors </a:t>
            </a:r>
            <a:r>
              <a:rPr altLang="en-US" smtClean="0"/>
              <a:t>and word processing features.</a:t>
            </a:r>
          </a:p>
          <a:p>
            <a:pPr>
              <a:buClr>
                <a:srgbClr val="376092"/>
              </a:buClr>
            </a:pPr>
            <a:r>
              <a:rPr altLang="en-US" smtClean="0"/>
              <a:t>Describe </a:t>
            </a:r>
            <a:r>
              <a:rPr altLang="en-US" smtClean="0">
                <a:solidFill>
                  <a:schemeClr val="accent1"/>
                </a:solidFill>
              </a:rPr>
              <a:t>spreadsheets </a:t>
            </a:r>
            <a:r>
              <a:rPr altLang="en-US" smtClean="0"/>
              <a:t>and spreadsheet features.</a:t>
            </a:r>
          </a:p>
          <a:p>
            <a:pPr>
              <a:buClr>
                <a:srgbClr val="376092"/>
              </a:buClr>
            </a:pPr>
            <a:r>
              <a:rPr altLang="en-US" smtClean="0"/>
              <a:t>Discuss </a:t>
            </a:r>
            <a:r>
              <a:rPr altLang="en-US" smtClean="0">
                <a:solidFill>
                  <a:schemeClr val="accent1"/>
                </a:solidFill>
              </a:rPr>
              <a:t>database management systems </a:t>
            </a:r>
            <a:r>
              <a:rPr altLang="en-US" smtClean="0"/>
              <a:t>and database management features.</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38915"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38916" name="Picture 2" descr="C:\Users\Zouharis\Documents\Laurie\McGraw Hill Computing Essentials 2013\CE_2013_ArtFiles\ole16821_ch03\ole16821_03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488" y="1322388"/>
            <a:ext cx="5303837"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40963"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40964" name="Picture 2" descr="C:\Users\Zouharis\Documents\Laurie\McGraw Hill Computing Essentials 2013\CE_2013_ArtFiles\ole16821_ch03\ole16821_03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413" y="1404938"/>
            <a:ext cx="54864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43011"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43012" name="Picture 2" descr="C:\Users\Zouharis\Documents\Laurie\McGraw Hill Computing Essentials 2013\CE_2013_ArtFiles\ole16821_ch03\ole16821_03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1443038"/>
            <a:ext cx="4846637"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5058" name="Content Placeholder 3"/>
          <p:cNvSpPr>
            <a:spLocks noGrp="1"/>
          </p:cNvSpPr>
          <p:nvPr>
            <p:ph idx="1"/>
          </p:nvPr>
        </p:nvSpPr>
        <p:spPr>
          <a:xfrm>
            <a:off x="1555750" y="1343025"/>
            <a:ext cx="7131050" cy="4525963"/>
          </a:xfrm>
        </p:spPr>
        <p:txBody>
          <a:bodyPr/>
          <a:lstStyle/>
          <a:p>
            <a:pPr>
              <a:buClr>
                <a:srgbClr val="376092"/>
              </a:buClr>
            </a:pPr>
            <a:r>
              <a:rPr altLang="en-US" smtClean="0"/>
              <a:t>A collection of related data</a:t>
            </a:r>
          </a:p>
          <a:p>
            <a:pPr>
              <a:buClr>
                <a:srgbClr val="376092"/>
              </a:buClr>
            </a:pPr>
            <a:r>
              <a:rPr altLang="en-US" smtClean="0"/>
              <a:t>Electronic equivalent of a file cabinet</a:t>
            </a:r>
          </a:p>
          <a:p>
            <a:pPr>
              <a:buClr>
                <a:srgbClr val="376092"/>
              </a:buClr>
            </a:pPr>
            <a:r>
              <a:rPr altLang="en-US" smtClean="0"/>
              <a:t>Comprised of tables, queries, forms, and reports</a:t>
            </a:r>
          </a:p>
          <a:p>
            <a:pPr>
              <a:buClr>
                <a:srgbClr val="376092"/>
              </a:buClr>
            </a:pPr>
            <a:r>
              <a:rPr altLang="en-US" smtClean="0"/>
              <a:t>Microsoft Access is the most popular desktop database management software</a:t>
            </a:r>
          </a:p>
          <a:p>
            <a:pPr>
              <a:buClr>
                <a:srgbClr val="376092"/>
              </a:buClr>
            </a:pPr>
            <a:endParaRPr altLang="en-US" smtClean="0"/>
          </a:p>
        </p:txBody>
      </p:sp>
      <p:pic>
        <p:nvPicPr>
          <p:cNvPr id="45060" name="Picture 6" descr="C:\Users\Glen\AppData\Local\Temp\SNAGHTML1153fa8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425" y="4421188"/>
            <a:ext cx="329088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7106"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Relational</a:t>
            </a:r>
          </a:p>
          <a:p>
            <a:pPr>
              <a:buClr>
                <a:srgbClr val="376092"/>
              </a:buClr>
            </a:pPr>
            <a:r>
              <a:rPr altLang="en-US" smtClean="0">
                <a:solidFill>
                  <a:schemeClr val="accent1"/>
                </a:solidFill>
              </a:rPr>
              <a:t>Table</a:t>
            </a:r>
          </a:p>
          <a:p>
            <a:pPr lvl="1"/>
            <a:r>
              <a:rPr altLang="en-US">
                <a:solidFill>
                  <a:schemeClr val="accent1"/>
                </a:solidFill>
              </a:rPr>
              <a:t>Record</a:t>
            </a:r>
          </a:p>
          <a:p>
            <a:pPr lvl="1"/>
            <a:r>
              <a:rPr altLang="en-US">
                <a:solidFill>
                  <a:schemeClr val="accent1"/>
                </a:solidFill>
              </a:rPr>
              <a:t>Field</a:t>
            </a:r>
          </a:p>
          <a:p>
            <a:pPr>
              <a:buClr>
                <a:srgbClr val="376092"/>
              </a:buClr>
            </a:pPr>
            <a:r>
              <a:rPr altLang="en-US" smtClean="0">
                <a:solidFill>
                  <a:schemeClr val="accent1"/>
                </a:solidFill>
              </a:rPr>
              <a:t>Query</a:t>
            </a:r>
          </a:p>
          <a:p>
            <a:pPr>
              <a:buClr>
                <a:srgbClr val="376092"/>
              </a:buClr>
            </a:pPr>
            <a:r>
              <a:rPr altLang="en-US" smtClean="0">
                <a:solidFill>
                  <a:schemeClr val="accent1"/>
                </a:solidFill>
              </a:rPr>
              <a:t>Form</a:t>
            </a:r>
          </a:p>
          <a:p>
            <a:pPr>
              <a:buClr>
                <a:srgbClr val="376092"/>
              </a:buClr>
            </a:pPr>
            <a:r>
              <a:rPr altLang="en-US" smtClean="0">
                <a:solidFill>
                  <a:schemeClr val="accent1"/>
                </a:solidFill>
              </a:rPr>
              <a:t>Report</a:t>
            </a:r>
          </a:p>
          <a:p>
            <a:pPr>
              <a:buClr>
                <a:srgbClr val="376092"/>
              </a:buClr>
            </a:pPr>
            <a:endParaRPr altLang="en-US" smtClean="0"/>
          </a:p>
        </p:txBody>
      </p:sp>
      <p:pic>
        <p:nvPicPr>
          <p:cNvPr id="47108" name="Picture 2" descr="C:\Users\Zouharis\Documents\Laurie\McGraw Hill Computing Essentials 2013\CE_2013_ArtFiles\ole16821_ch03\ole16821_p03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213" y="1579563"/>
            <a:ext cx="511968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9154" name="Content Placeholder 2"/>
          <p:cNvSpPr>
            <a:spLocks noGrp="1"/>
          </p:cNvSpPr>
          <p:nvPr>
            <p:ph idx="1"/>
          </p:nvPr>
        </p:nvSpPr>
        <p:spPr>
          <a:xfrm>
            <a:off x="1555750" y="1600200"/>
            <a:ext cx="7131050" cy="4525963"/>
          </a:xfrm>
        </p:spPr>
        <p:txBody>
          <a:bodyPr/>
          <a:lstStyle/>
          <a:p>
            <a:pPr>
              <a:buClr>
                <a:srgbClr val="376092"/>
              </a:buClr>
            </a:pPr>
            <a:r>
              <a:rPr altLang="en-US" smtClean="0">
                <a:hlinkClick r:id="rId3" action="ppaction://hlinksldjump"/>
              </a:rPr>
              <a:t>Creating a Database</a:t>
            </a:r>
            <a:endParaRPr altLang="en-US" smtClean="0"/>
          </a:p>
          <a:p>
            <a:pPr>
              <a:buClr>
                <a:srgbClr val="376092"/>
              </a:buClr>
            </a:pPr>
            <a:r>
              <a:rPr altLang="en-US" smtClean="0">
                <a:hlinkClick r:id="rId4" action="ppaction://hlinksldjump"/>
              </a:rPr>
              <a:t>Creating a Query</a:t>
            </a:r>
            <a:endParaRPr altLang="en-US" smtClean="0"/>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tle 4"/>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50179"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50180" name="Picture 2" descr="C:\Users\Zouharis\Documents\Laurie\McGraw Hill Computing Essentials 2013\CE_2013_ArtFiles\ole16821_ch03\ole16821_03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1366838"/>
            <a:ext cx="539591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52227"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52228" name="Picture 2" descr="C:\Users\Zouharis\Documents\Laurie\McGraw Hill Computing Essentials 2013\CE_2013_ArtFiles\ole16821_ch03\ole16821_03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412875"/>
            <a:ext cx="4754563"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4274" name="Content Placeholder 3"/>
          <p:cNvSpPr>
            <a:spLocks noGrp="1"/>
          </p:cNvSpPr>
          <p:nvPr>
            <p:ph idx="1"/>
          </p:nvPr>
        </p:nvSpPr>
        <p:spPr>
          <a:xfrm>
            <a:off x="1555750" y="1600200"/>
            <a:ext cx="7131050" cy="4525963"/>
          </a:xfrm>
        </p:spPr>
        <p:txBody>
          <a:bodyPr/>
          <a:lstStyle/>
          <a:p>
            <a:pPr>
              <a:buClr>
                <a:srgbClr val="376092"/>
              </a:buClr>
            </a:pPr>
            <a:r>
              <a:rPr altLang="en-US" smtClean="0"/>
              <a:t>Programs that combine a variety of visual objects to create visually interesting presentations </a:t>
            </a:r>
          </a:p>
          <a:p>
            <a:pPr>
              <a:buClr>
                <a:srgbClr val="376092"/>
              </a:buClr>
            </a:pPr>
            <a:r>
              <a:rPr altLang="en-US" smtClean="0"/>
              <a:t>Presentation programs </a:t>
            </a:r>
          </a:p>
          <a:p>
            <a:pPr lvl="1"/>
            <a:r>
              <a:rPr altLang="en-US"/>
              <a:t>Microsoft PowerPoint</a:t>
            </a:r>
          </a:p>
          <a:p>
            <a:pPr lvl="1"/>
            <a:r>
              <a:rPr altLang="en-US"/>
              <a:t>Corel Presentations</a:t>
            </a:r>
          </a:p>
          <a:p>
            <a:pPr lvl="1"/>
            <a:r>
              <a:rPr altLang="en-US"/>
              <a:t>Apple Keynote</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6322"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Slides</a:t>
            </a:r>
            <a:r>
              <a:rPr altLang="en-US" smtClean="0"/>
              <a:t> or </a:t>
            </a:r>
            <a:r>
              <a:rPr altLang="en-US" smtClean="0">
                <a:solidFill>
                  <a:schemeClr val="accent1"/>
                </a:solidFill>
              </a:rPr>
              <a:t>pages</a:t>
            </a:r>
          </a:p>
          <a:p>
            <a:pPr>
              <a:buClr>
                <a:srgbClr val="376092"/>
              </a:buClr>
            </a:pPr>
            <a:r>
              <a:rPr altLang="en-US" smtClean="0">
                <a:solidFill>
                  <a:schemeClr val="accent1"/>
                </a:solidFill>
              </a:rPr>
              <a:t>Design</a:t>
            </a:r>
            <a:r>
              <a:rPr altLang="en-US" smtClean="0"/>
              <a:t> </a:t>
            </a:r>
            <a:r>
              <a:rPr altLang="en-US" smtClean="0">
                <a:solidFill>
                  <a:schemeClr val="accent1"/>
                </a:solidFill>
              </a:rPr>
              <a:t>templates</a:t>
            </a:r>
          </a:p>
          <a:p>
            <a:pPr>
              <a:buClr>
                <a:srgbClr val="376092"/>
              </a:buClr>
            </a:pPr>
            <a:r>
              <a:rPr altLang="en-US" smtClean="0">
                <a:solidFill>
                  <a:schemeClr val="accent1"/>
                </a:solidFill>
              </a:rPr>
              <a:t>Content</a:t>
            </a:r>
            <a:r>
              <a:rPr altLang="en-US" smtClean="0"/>
              <a:t> </a:t>
            </a:r>
            <a:r>
              <a:rPr altLang="en-US" smtClean="0">
                <a:solidFill>
                  <a:schemeClr val="accent1"/>
                </a:solidFill>
              </a:rPr>
              <a:t>templates</a:t>
            </a:r>
          </a:p>
          <a:p>
            <a:pPr>
              <a:buClr>
                <a:srgbClr val="376092"/>
              </a:buClr>
            </a:pPr>
            <a:r>
              <a:rPr altLang="en-US" smtClean="0">
                <a:solidFill>
                  <a:schemeClr val="accent1"/>
                </a:solidFill>
              </a:rPr>
              <a:t>Animations</a:t>
            </a:r>
          </a:p>
          <a:p>
            <a:pPr>
              <a:buClr>
                <a:srgbClr val="376092"/>
              </a:buClr>
            </a:pPr>
            <a:r>
              <a:rPr altLang="en-US" smtClean="0">
                <a:solidFill>
                  <a:schemeClr val="accent1"/>
                </a:solidFill>
              </a:rPr>
              <a:t>Transitions</a:t>
            </a:r>
          </a:p>
          <a:p>
            <a:pPr>
              <a:buClr>
                <a:srgbClr val="376092"/>
              </a:buClr>
            </a:pPr>
            <a:r>
              <a:rPr altLang="en-US" smtClean="0">
                <a:solidFill>
                  <a:schemeClr val="accent1"/>
                </a:solidFill>
              </a:rPr>
              <a:t>Master</a:t>
            </a:r>
            <a:r>
              <a:rPr altLang="en-US" smtClean="0"/>
              <a:t> </a:t>
            </a:r>
            <a:r>
              <a:rPr altLang="en-US" smtClean="0">
                <a:solidFill>
                  <a:schemeClr val="accent1"/>
                </a:solidFill>
              </a:rPr>
              <a:t>slide</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3314" name="Content Placeholder 2"/>
          <p:cNvSpPr>
            <a:spLocks noGrp="1"/>
          </p:cNvSpPr>
          <p:nvPr>
            <p:ph idx="1"/>
          </p:nvPr>
        </p:nvSpPr>
        <p:spPr>
          <a:xfrm>
            <a:off x="1555750" y="1600200"/>
            <a:ext cx="7131050" cy="4525963"/>
          </a:xfrm>
        </p:spPr>
        <p:txBody>
          <a:bodyPr/>
          <a:lstStyle/>
          <a:p>
            <a:pPr>
              <a:buClr>
                <a:srgbClr val="376092"/>
              </a:buClr>
            </a:pPr>
            <a:r>
              <a:rPr altLang="en-US" smtClean="0"/>
              <a:t>Describe </a:t>
            </a:r>
            <a:r>
              <a:rPr altLang="en-US" smtClean="0">
                <a:solidFill>
                  <a:schemeClr val="accent1"/>
                </a:solidFill>
              </a:rPr>
              <a:t>presentation graphics </a:t>
            </a:r>
            <a:r>
              <a:rPr altLang="en-US" smtClean="0"/>
              <a:t>and presentation graphics features.</a:t>
            </a:r>
          </a:p>
          <a:p>
            <a:pPr>
              <a:buClr>
                <a:srgbClr val="376092"/>
              </a:buClr>
            </a:pPr>
            <a:r>
              <a:rPr altLang="en-US" smtClean="0"/>
              <a:t>Discuss </a:t>
            </a:r>
            <a:r>
              <a:rPr altLang="en-US" smtClean="0">
                <a:solidFill>
                  <a:schemeClr val="accent1"/>
                </a:solidFill>
              </a:rPr>
              <a:t>integrated packages</a:t>
            </a:r>
            <a:r>
              <a:rPr altLang="en-US" smtClean="0"/>
              <a:t>.</a:t>
            </a:r>
          </a:p>
          <a:p>
            <a:pPr>
              <a:buClr>
                <a:srgbClr val="376092"/>
              </a:buClr>
            </a:pPr>
            <a:r>
              <a:rPr altLang="en-US" smtClean="0"/>
              <a:t>Describe software suites including </a:t>
            </a:r>
            <a:r>
              <a:rPr altLang="en-US" smtClean="0">
                <a:solidFill>
                  <a:schemeClr val="accent1"/>
                </a:solidFill>
              </a:rPr>
              <a:t>office suites</a:t>
            </a:r>
            <a:r>
              <a:rPr altLang="en-US" smtClean="0"/>
              <a:t>, </a:t>
            </a:r>
            <a:r>
              <a:rPr altLang="en-US" smtClean="0">
                <a:solidFill>
                  <a:schemeClr val="accent1"/>
                </a:solidFill>
              </a:rPr>
              <a:t>cloud suites</a:t>
            </a:r>
            <a:r>
              <a:rPr altLang="en-US" smtClean="0"/>
              <a:t>, </a:t>
            </a:r>
            <a:r>
              <a:rPr altLang="en-US" smtClean="0">
                <a:solidFill>
                  <a:schemeClr val="accent1"/>
                </a:solidFill>
              </a:rPr>
              <a:t>specialized suites</a:t>
            </a:r>
            <a:r>
              <a:rPr altLang="en-US" smtClean="0"/>
              <a:t>, and </a:t>
            </a:r>
            <a:r>
              <a:rPr altLang="en-US" smtClean="0">
                <a:solidFill>
                  <a:schemeClr val="accent1"/>
                </a:solidFill>
              </a:rPr>
              <a:t>utility</a:t>
            </a:r>
            <a:r>
              <a:rPr altLang="en-US" smtClean="0">
                <a:solidFill>
                  <a:schemeClr val="tx2"/>
                </a:solidFill>
              </a:rPr>
              <a:t> </a:t>
            </a:r>
            <a:r>
              <a:rPr altLang="en-US" smtClean="0">
                <a:solidFill>
                  <a:schemeClr val="accent1"/>
                </a:solidFill>
              </a:rPr>
              <a:t>suites</a:t>
            </a:r>
            <a:r>
              <a:rPr altLang="en-US" smtClean="0"/>
              <a:t>.</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8370" name="Content Placeholder 2"/>
          <p:cNvSpPr>
            <a:spLocks noGrp="1"/>
          </p:cNvSpPr>
          <p:nvPr>
            <p:ph idx="1"/>
          </p:nvPr>
        </p:nvSpPr>
        <p:spPr>
          <a:xfrm>
            <a:off x="1555750" y="1600200"/>
            <a:ext cx="7131050" cy="4525963"/>
          </a:xfrm>
        </p:spPr>
        <p:txBody>
          <a:bodyPr/>
          <a:lstStyle/>
          <a:p>
            <a:pPr>
              <a:buClr>
                <a:srgbClr val="376092"/>
              </a:buClr>
            </a:pPr>
            <a:r>
              <a:rPr altLang="en-US" smtClean="0">
                <a:hlinkClick r:id="rId3" action="ppaction://hlinksldjump"/>
              </a:rPr>
              <a:t>Creating a Presentation</a:t>
            </a:r>
            <a:endParaRPr altLang="en-US" smtClean="0"/>
          </a:p>
          <a:p>
            <a:pPr>
              <a:buClr>
                <a:srgbClr val="376092"/>
              </a:buClr>
            </a:pPr>
            <a:r>
              <a:rPr altLang="en-US" smtClean="0">
                <a:hlinkClick r:id="rId4" action="ppaction://hlinksldjump"/>
              </a:rPr>
              <a:t>Updating </a:t>
            </a:r>
            <a:r>
              <a:rPr altLang="en-US" smtClean="0"/>
              <a:t>a Presentation</a:t>
            </a:r>
            <a:endParaRPr altLang="en-US" smtClean="0">
              <a:solidFill>
                <a:srgbClr val="FF0000"/>
              </a:solidFill>
            </a:endParaRPr>
          </a:p>
        </p:txBody>
      </p:sp>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Title 4"/>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59395"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59396" name="Picture 2" descr="C:\Users\Zouharis\Documents\Laurie\McGraw Hill Computing Essentials 2013\CE_2013_ArtFiles\ole16821_ch03\ole16821_03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724025"/>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61443" name="Text Box 4">
            <a:hlinkClick r:id="rId3"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3" action="ppaction://hlinksldjump"/>
              </a:rPr>
              <a:t>Return</a:t>
            </a:r>
            <a:endParaRPr lang="en-US" altLang="en-US" sz="2000" b="1">
              <a:solidFill>
                <a:schemeClr val="tx2"/>
              </a:solidFill>
              <a:latin typeface="Arial" charset="0"/>
            </a:endParaRPr>
          </a:p>
        </p:txBody>
      </p:sp>
      <p:pic>
        <p:nvPicPr>
          <p:cNvPr id="61444" name="Picture 2" descr="C:\Users\Zouharis\Documents\Laurie\McGraw Hill Computing Essentials 2013\CE_2013_ArtFiles\ole16821_ch03\ole16821_03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1800225"/>
            <a:ext cx="8229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497888" cy="1158875"/>
          </a:xfrm>
        </p:spPr>
      </p:pic>
      <p:sp>
        <p:nvSpPr>
          <p:cNvPr id="62467" name="Content Placeholder 3"/>
          <p:cNvSpPr>
            <a:spLocks noGrp="1"/>
          </p:cNvSpPr>
          <p:nvPr>
            <p:ph type="body" sz="quarter" idx="13"/>
          </p:nvPr>
        </p:nvSpPr>
        <p:spPr>
          <a:xfrm>
            <a:off x="814388" y="1304925"/>
            <a:ext cx="4046537" cy="4522788"/>
          </a:xfrm>
        </p:spPr>
        <p:txBody>
          <a:bodyPr/>
          <a:lstStyle/>
          <a:p>
            <a:pPr marL="273050" indent="-273050">
              <a:tabLst>
                <a:tab pos="273050" algn="l"/>
              </a:tabLst>
            </a:pPr>
            <a:r>
              <a:rPr altLang="en-US" smtClean="0"/>
              <a:t>A single program that provides the functionality of a word processor, spreadsheet, database, and more</a:t>
            </a:r>
          </a:p>
          <a:p>
            <a:pPr marL="273050" indent="-273050">
              <a:tabLst>
                <a:tab pos="273050" algn="l"/>
              </a:tabLst>
            </a:pPr>
            <a:endParaRPr altLang="en-US" smtClean="0"/>
          </a:p>
        </p:txBody>
      </p:sp>
      <p:sp>
        <p:nvSpPr>
          <p:cNvPr id="62468" name="Text Placeholder 4"/>
          <p:cNvSpPr>
            <a:spLocks noGrp="1"/>
          </p:cNvSpPr>
          <p:nvPr>
            <p:ph type="body" sz="quarter" idx="14"/>
          </p:nvPr>
        </p:nvSpPr>
        <p:spPr/>
        <p:txBody>
          <a:bodyPr/>
          <a:lstStyle/>
          <a:p>
            <a:pPr marL="273050" indent="-273050"/>
            <a:r>
              <a:rPr altLang="en-US" smtClean="0"/>
              <a:t>Advantages</a:t>
            </a:r>
          </a:p>
          <a:p>
            <a:pPr lvl="1"/>
            <a:r>
              <a:rPr altLang="en-US"/>
              <a:t>cost and simplicity </a:t>
            </a:r>
          </a:p>
          <a:p>
            <a:pPr marL="273050" indent="-273050"/>
            <a:r>
              <a:rPr altLang="en-US" smtClean="0"/>
              <a:t>Disadvantages</a:t>
            </a:r>
          </a:p>
          <a:p>
            <a:pPr lvl="1"/>
            <a:r>
              <a:rPr altLang="en-US"/>
              <a:t>limited functions</a:t>
            </a:r>
          </a:p>
          <a:p>
            <a:pPr marL="273050" indent="-273050"/>
            <a:endParaRPr altLang="en-US" smtClean="0"/>
          </a:p>
        </p:txBody>
      </p:sp>
      <p:pic>
        <p:nvPicPr>
          <p:cNvPr id="62469" name="Picture 2" descr="C:\Users\Zouharis\Documents\Laurie\McGraw Hill Computing Essentials 2013\CE_2013_ArtFiles\ole16821_ch03\ole16821_03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3709988"/>
            <a:ext cx="35655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3" descr="C:\Users\Zouharis\Documents\Laurie\McGraw Hill Computing Essentials 2013\CE_2013_ArtFiles\ole16821_ch03\ole16821_03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50" y="3975100"/>
            <a:ext cx="17367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712788" y="1257300"/>
            <a:ext cx="7131050" cy="4525963"/>
          </a:xfrm>
        </p:spPr>
        <p:txBody>
          <a:bodyPr rtlCol="0">
            <a:normAutofit lnSpcReduction="10000"/>
          </a:bodyPr>
          <a:lstStyle/>
          <a:p>
            <a:pPr fontAlgn="auto">
              <a:spcAft>
                <a:spcPts val="0"/>
              </a:spcAft>
              <a:tabLst>
                <a:tab pos="274320" algn="l"/>
              </a:tabLst>
              <a:defRPr/>
            </a:pPr>
            <a:r>
              <a:rPr dirty="0" smtClean="0"/>
              <a:t>Collection of separate application programs bundled together and sold as a group</a:t>
            </a:r>
          </a:p>
          <a:p>
            <a:pPr fontAlgn="auto">
              <a:spcAft>
                <a:spcPts val="0"/>
              </a:spcAft>
              <a:tabLst>
                <a:tab pos="274320" algn="l"/>
              </a:tabLst>
              <a:defRPr/>
            </a:pPr>
            <a:r>
              <a:rPr dirty="0" smtClean="0">
                <a:solidFill>
                  <a:schemeClr val="accent1"/>
                </a:solidFill>
              </a:rPr>
              <a:t>Productivity suites</a:t>
            </a:r>
            <a:r>
              <a:rPr dirty="0" smtClean="0"/>
              <a:t> or </a:t>
            </a:r>
            <a:r>
              <a:rPr dirty="0" smtClean="0">
                <a:solidFill>
                  <a:schemeClr val="accent1"/>
                </a:solidFill>
              </a:rPr>
              <a:t>office software suite </a:t>
            </a:r>
            <a:endParaRPr dirty="0">
              <a:solidFill>
                <a:schemeClr val="accent1"/>
              </a:solidFill>
            </a:endParaRPr>
          </a:p>
          <a:p>
            <a:pPr lvl="1" fontAlgn="auto">
              <a:spcAft>
                <a:spcPts val="0"/>
              </a:spcAft>
              <a:buClr>
                <a:schemeClr val="accent1">
                  <a:lumMod val="75000"/>
                </a:schemeClr>
              </a:buClr>
              <a:tabLst>
                <a:tab pos="274320" algn="l"/>
              </a:tabLst>
              <a:defRPr/>
            </a:pPr>
            <a:r>
              <a:t>Microsoft Office</a:t>
            </a:r>
          </a:p>
          <a:p>
            <a:pPr fontAlgn="auto">
              <a:spcAft>
                <a:spcPts val="0"/>
              </a:spcAft>
              <a:tabLst>
                <a:tab pos="274320" algn="l"/>
              </a:tabLst>
              <a:defRPr/>
            </a:pPr>
            <a:r>
              <a:rPr dirty="0" smtClean="0">
                <a:solidFill>
                  <a:schemeClr val="accent1"/>
                </a:solidFill>
              </a:rPr>
              <a:t>Cloud</a:t>
            </a:r>
            <a:r>
              <a:rPr dirty="0" smtClean="0"/>
              <a:t> </a:t>
            </a:r>
            <a:r>
              <a:rPr dirty="0" smtClean="0">
                <a:solidFill>
                  <a:schemeClr val="accent1"/>
                </a:solidFill>
              </a:rPr>
              <a:t>suites</a:t>
            </a:r>
            <a:r>
              <a:rPr dirty="0" smtClean="0"/>
              <a:t> or </a:t>
            </a:r>
            <a:r>
              <a:rPr dirty="0" smtClean="0">
                <a:solidFill>
                  <a:schemeClr val="accent1"/>
                </a:solidFill>
              </a:rPr>
              <a:t>online</a:t>
            </a:r>
            <a:r>
              <a:rPr dirty="0" smtClean="0"/>
              <a:t> </a:t>
            </a:r>
            <a:r>
              <a:rPr dirty="0" smtClean="0">
                <a:solidFill>
                  <a:schemeClr val="accent1"/>
                </a:solidFill>
              </a:rPr>
              <a:t>office</a:t>
            </a:r>
            <a:r>
              <a:rPr dirty="0" smtClean="0"/>
              <a:t/>
            </a:r>
            <a:br>
              <a:rPr dirty="0" smtClean="0"/>
            </a:br>
            <a:r>
              <a:rPr dirty="0" smtClean="0">
                <a:solidFill>
                  <a:schemeClr val="accent1"/>
                </a:solidFill>
              </a:rPr>
              <a:t>suites</a:t>
            </a:r>
          </a:p>
          <a:p>
            <a:pPr lvl="1" fontAlgn="auto">
              <a:spcAft>
                <a:spcPts val="0"/>
              </a:spcAft>
              <a:buClr>
                <a:schemeClr val="accent1">
                  <a:lumMod val="75000"/>
                </a:schemeClr>
              </a:buClr>
              <a:tabLst>
                <a:tab pos="274320" algn="l"/>
              </a:tabLst>
              <a:defRPr/>
            </a:pPr>
            <a:r>
              <a:t>Google Docs,  Office365</a:t>
            </a:r>
          </a:p>
          <a:p>
            <a:pPr fontAlgn="auto">
              <a:spcAft>
                <a:spcPts val="0"/>
              </a:spcAft>
              <a:tabLst>
                <a:tab pos="274320" algn="l"/>
              </a:tabLst>
              <a:defRPr/>
            </a:pPr>
            <a:r>
              <a:rPr dirty="0" smtClean="0">
                <a:solidFill>
                  <a:schemeClr val="accent1"/>
                </a:solidFill>
              </a:rPr>
              <a:t>Specialized</a:t>
            </a:r>
            <a:r>
              <a:rPr dirty="0" smtClean="0"/>
              <a:t> </a:t>
            </a:r>
            <a:r>
              <a:rPr dirty="0" smtClean="0">
                <a:solidFill>
                  <a:schemeClr val="accent1"/>
                </a:solidFill>
              </a:rPr>
              <a:t>suites </a:t>
            </a:r>
          </a:p>
          <a:p>
            <a:pPr fontAlgn="auto">
              <a:spcAft>
                <a:spcPts val="0"/>
              </a:spcAft>
              <a:tabLst>
                <a:tab pos="274320" algn="l"/>
              </a:tabLst>
              <a:defRPr/>
            </a:pPr>
            <a:r>
              <a:rPr dirty="0" smtClean="0">
                <a:solidFill>
                  <a:schemeClr val="accent1"/>
                </a:solidFill>
              </a:rPr>
              <a:t>Utility</a:t>
            </a:r>
            <a:r>
              <a:rPr dirty="0" smtClean="0"/>
              <a:t> </a:t>
            </a:r>
            <a:r>
              <a:rPr dirty="0" smtClean="0">
                <a:solidFill>
                  <a:schemeClr val="accent1"/>
                </a:solidFill>
              </a:rPr>
              <a:t>suites </a:t>
            </a:r>
          </a:p>
          <a:p>
            <a:pPr lvl="1" fontAlgn="auto">
              <a:spcAft>
                <a:spcPts val="0"/>
              </a:spcAft>
              <a:buClr>
                <a:schemeClr val="accent1">
                  <a:lumMod val="75000"/>
                </a:schemeClr>
              </a:buClr>
              <a:tabLst>
                <a:tab pos="274320" algn="l"/>
              </a:tabLst>
              <a:defRPr/>
            </a:pPr>
            <a:r>
              <a:t>Norton</a:t>
            </a:r>
            <a:r>
              <a:rPr/>
              <a:t> </a:t>
            </a:r>
            <a:r>
              <a:t>Internet Security suite</a:t>
            </a:r>
            <a:endParaRPr/>
          </a:p>
        </p:txBody>
      </p:sp>
      <p:pic>
        <p:nvPicPr>
          <p:cNvPr id="63492" name="Picture 2" descr="C:\Users\Zouharis\Documents\Laurie\McGraw Hill Computing Essentials 2013\CE_2013_ArtFiles\ole16821_ch02\ole16821_0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63875"/>
            <a:ext cx="2925763"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798513" y="1428750"/>
            <a:ext cx="7131050" cy="4525963"/>
          </a:xfrm>
        </p:spPr>
        <p:txBody>
          <a:bodyPr rtlCol="0">
            <a:normAutofit fontScale="92500" lnSpcReduction="20000"/>
          </a:bodyPr>
          <a:lstStyle/>
          <a:p>
            <a:pPr fontAlgn="auto">
              <a:spcAft>
                <a:spcPts val="0"/>
              </a:spcAft>
              <a:tabLst>
                <a:tab pos="274320" algn="l"/>
              </a:tabLst>
              <a:defRPr/>
            </a:pPr>
            <a:r>
              <a:rPr dirty="0" smtClean="0"/>
              <a:t>Computer trainers instruct new users on the latest software or hardware</a:t>
            </a:r>
          </a:p>
          <a:p>
            <a:pPr fontAlgn="auto">
              <a:spcAft>
                <a:spcPts val="0"/>
              </a:spcAft>
              <a:tabLst>
                <a:tab pos="274320" algn="l"/>
              </a:tabLst>
              <a:defRPr/>
            </a:pPr>
            <a:r>
              <a:rPr dirty="0" smtClean="0"/>
              <a:t>Attributes</a:t>
            </a:r>
          </a:p>
          <a:p>
            <a:pPr lvl="1" fontAlgn="auto">
              <a:spcAft>
                <a:spcPts val="0"/>
              </a:spcAft>
              <a:buClr>
                <a:schemeClr val="accent1">
                  <a:lumMod val="75000"/>
                </a:schemeClr>
              </a:buClr>
              <a:tabLst>
                <a:tab pos="274320" algn="l"/>
              </a:tabLst>
              <a:defRPr/>
            </a:pPr>
            <a:r>
              <a:rPr dirty="0"/>
              <a:t>Good communication skills</a:t>
            </a:r>
          </a:p>
          <a:p>
            <a:pPr lvl="1" fontAlgn="auto">
              <a:spcAft>
                <a:spcPts val="0"/>
              </a:spcAft>
              <a:buClr>
                <a:schemeClr val="accent1">
                  <a:lumMod val="75000"/>
                </a:schemeClr>
              </a:buClr>
              <a:tabLst>
                <a:tab pos="274320" algn="l"/>
              </a:tabLst>
              <a:defRPr/>
            </a:pPr>
            <a:r>
              <a:rPr dirty="0"/>
              <a:t>Teaching experience</a:t>
            </a:r>
          </a:p>
          <a:p>
            <a:pPr lvl="1" fontAlgn="auto">
              <a:spcAft>
                <a:spcPts val="0"/>
              </a:spcAft>
              <a:buClr>
                <a:schemeClr val="accent1">
                  <a:lumMod val="75000"/>
                </a:schemeClr>
              </a:buClr>
              <a:tabLst>
                <a:tab pos="274320" algn="l"/>
              </a:tabLst>
              <a:defRPr/>
            </a:pPr>
            <a:r>
              <a:rPr dirty="0"/>
              <a:t>Detail oriented</a:t>
            </a:r>
          </a:p>
          <a:p>
            <a:pPr lvl="1" fontAlgn="auto">
              <a:spcAft>
                <a:spcPts val="0"/>
              </a:spcAft>
              <a:buClr>
                <a:schemeClr val="accent1">
                  <a:lumMod val="75000"/>
                </a:schemeClr>
              </a:buClr>
              <a:tabLst>
                <a:tab pos="274320" algn="l"/>
              </a:tabLst>
              <a:defRPr/>
            </a:pPr>
            <a:r>
              <a:rPr dirty="0"/>
              <a:t>IT Experience</a:t>
            </a:r>
          </a:p>
          <a:p>
            <a:pPr lvl="1" fontAlgn="auto">
              <a:spcAft>
                <a:spcPts val="0"/>
              </a:spcAft>
              <a:buClr>
                <a:schemeClr val="accent1">
                  <a:lumMod val="75000"/>
                </a:schemeClr>
              </a:buClr>
              <a:tabLst>
                <a:tab pos="274320" algn="l"/>
              </a:tabLst>
              <a:defRPr/>
            </a:pPr>
            <a:r>
              <a:rPr dirty="0"/>
              <a:t>Comfortable speaking to groups</a:t>
            </a:r>
          </a:p>
          <a:p>
            <a:pPr fontAlgn="auto">
              <a:spcAft>
                <a:spcPts val="0"/>
              </a:spcAft>
              <a:tabLst>
                <a:tab pos="274320" algn="l"/>
              </a:tabLst>
              <a:defRPr/>
            </a:pPr>
            <a:r>
              <a:rPr dirty="0" smtClean="0"/>
              <a:t>Computer trainers, earning potential of </a:t>
            </a:r>
            <a:br>
              <a:rPr dirty="0" smtClean="0"/>
            </a:br>
            <a:r>
              <a:rPr dirty="0" smtClean="0"/>
              <a:t>$25,000 to $50,500 annually</a:t>
            </a:r>
          </a:p>
          <a:p>
            <a:pPr fontAlgn="auto">
              <a:spcAft>
                <a:spcPts val="0"/>
              </a:spcAft>
              <a:tabLst>
                <a:tab pos="274320" algn="l"/>
              </a:tabLst>
              <a:defRPr/>
            </a:pPr>
            <a:r>
              <a:rPr lang="en-MY" dirty="0"/>
              <a:t>IT </a:t>
            </a:r>
            <a:r>
              <a:rPr lang="en-MY" dirty="0" smtClean="0"/>
              <a:t>directors (</a:t>
            </a:r>
            <a:r>
              <a:rPr lang="en-MY" dirty="0"/>
              <a:t>RM250k-360k per </a:t>
            </a:r>
            <a:r>
              <a:rPr lang="en-MY" dirty="0" smtClean="0"/>
              <a:t>annum) </a:t>
            </a:r>
          </a:p>
          <a:p>
            <a:pPr fontAlgn="auto">
              <a:spcAft>
                <a:spcPts val="0"/>
              </a:spcAft>
              <a:tabLst>
                <a:tab pos="274320" algn="l"/>
              </a:tabLst>
              <a:defRPr/>
            </a:pPr>
            <a:r>
              <a:rPr lang="en-MY" dirty="0"/>
              <a:t>Solutions </a:t>
            </a:r>
            <a:r>
              <a:rPr lang="en-MY" dirty="0" smtClean="0"/>
              <a:t>architect (</a:t>
            </a:r>
            <a:r>
              <a:rPr lang="en-MY" dirty="0"/>
              <a:t>M180k-250k per </a:t>
            </a:r>
            <a:r>
              <a:rPr lang="en-MY" dirty="0" smtClean="0"/>
              <a:t>annum)</a:t>
            </a:r>
            <a:endParaRPr dirty="0"/>
          </a:p>
        </p:txBody>
      </p:sp>
      <p:pic>
        <p:nvPicPr>
          <p:cNvPr id="65540" name="Picture 6" descr="C:\Users\Glen\Documents\McGraw-Hill\OLeary-CE2012\ART\ole16805_ch03\ole16805_cut0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2224088"/>
            <a:ext cx="2560637"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300" y="1611312"/>
            <a:ext cx="8521700" cy="4323556"/>
          </a:xfrm>
        </p:spPr>
      </p:pic>
      <p:pic>
        <p:nvPicPr>
          <p:cNvPr id="5" name="Titl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91306"/>
            <a:ext cx="8521700" cy="1158875"/>
          </a:xfrm>
          <a:prstGeom prst="rect">
            <a:avLst/>
          </a:prstGeom>
        </p:spPr>
      </p:pic>
      <p:sp>
        <p:nvSpPr>
          <p:cNvPr id="6" name="TextBox 5"/>
          <p:cNvSpPr txBox="1"/>
          <p:nvPr/>
        </p:nvSpPr>
        <p:spPr>
          <a:xfrm>
            <a:off x="800100" y="6096000"/>
            <a:ext cx="7686784" cy="369332"/>
          </a:xfrm>
          <a:prstGeom prst="rect">
            <a:avLst/>
          </a:prstGeom>
          <a:noFill/>
        </p:spPr>
        <p:txBody>
          <a:bodyPr wrap="none" rtlCol="0">
            <a:spAutoFit/>
          </a:bodyPr>
          <a:lstStyle/>
          <a:p>
            <a:r>
              <a:rPr lang="en-MY" dirty="0"/>
              <a:t>https://www.humanresourcesonline.net/malaysias-salary-job-trends-2017/</a:t>
            </a:r>
          </a:p>
        </p:txBody>
      </p:sp>
    </p:spTree>
    <p:extLst>
      <p:ext uri="{BB962C8B-B14F-4D97-AF65-F5344CB8AC3E}">
        <p14:creationId xmlns:p14="http://schemas.microsoft.com/office/powerpoint/2010/main" val="2230534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66562" name="Content Placeholder 2"/>
          <p:cNvSpPr>
            <a:spLocks noGrp="1"/>
          </p:cNvSpPr>
          <p:nvPr>
            <p:ph idx="1"/>
          </p:nvPr>
        </p:nvSpPr>
        <p:spPr>
          <a:xfrm>
            <a:off x="769938" y="1600200"/>
            <a:ext cx="7131050" cy="4525963"/>
          </a:xfrm>
        </p:spPr>
        <p:txBody>
          <a:bodyPr/>
          <a:lstStyle/>
          <a:p>
            <a:pPr>
              <a:buClr>
                <a:srgbClr val="376092"/>
              </a:buClr>
            </a:pPr>
            <a:r>
              <a:rPr altLang="en-US" smtClean="0"/>
              <a:t>Agents will help write papers, pay bills, and shop on the Internet</a:t>
            </a:r>
          </a:p>
          <a:p>
            <a:pPr lvl="1"/>
            <a:r>
              <a:rPr altLang="en-US"/>
              <a:t>Intelligent programs that can</a:t>
            </a:r>
            <a:br>
              <a:rPr altLang="en-US"/>
            </a:br>
            <a:r>
              <a:rPr altLang="en-US"/>
              <a:t>understand your needs and act</a:t>
            </a:r>
            <a:br>
              <a:rPr altLang="en-US"/>
            </a:br>
            <a:r>
              <a:rPr altLang="en-US"/>
              <a:t>to fulfill them. </a:t>
            </a:r>
          </a:p>
          <a:p>
            <a:pPr lvl="1"/>
            <a:r>
              <a:rPr altLang="en-US"/>
              <a:t>Currently primitive agents exist,</a:t>
            </a:r>
            <a:br>
              <a:rPr altLang="en-US"/>
            </a:br>
            <a:r>
              <a:rPr altLang="en-US"/>
              <a:t>but next generation agents may</a:t>
            </a:r>
            <a:br>
              <a:rPr altLang="en-US"/>
            </a:br>
            <a:r>
              <a:rPr altLang="en-US"/>
              <a:t>provide the most efficient way</a:t>
            </a:r>
            <a:br>
              <a:rPr altLang="en-US"/>
            </a:br>
            <a:r>
              <a:rPr altLang="en-US"/>
              <a:t>to locate information on the Web</a:t>
            </a:r>
          </a:p>
        </p:txBody>
      </p:sp>
      <p:pic>
        <p:nvPicPr>
          <p:cNvPr id="6656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963" y="2363788"/>
            <a:ext cx="22860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493838" y="1600200"/>
            <a:ext cx="7131050" cy="4525963"/>
          </a:xfrm>
        </p:spPr>
        <p:txBody>
          <a:bodyPr rtlCol="0">
            <a:normAutofit fontScale="85000" lnSpcReduction="10000"/>
          </a:bodyPr>
          <a:lstStyle/>
          <a:p>
            <a:pPr fontAlgn="auto">
              <a:spcAft>
                <a:spcPts val="0"/>
              </a:spcAft>
              <a:tabLst>
                <a:tab pos="274320" algn="l"/>
              </a:tabLst>
              <a:defRPr/>
            </a:pPr>
            <a:r>
              <a:rPr dirty="0" smtClean="0"/>
              <a:t>Explain the difference between general-purpose and special-purpose applications.  Also discuss the common features of application programs, including those with traditional and ribbon graphical user interfaces.</a:t>
            </a:r>
          </a:p>
          <a:p>
            <a:pPr fontAlgn="auto">
              <a:spcAft>
                <a:spcPts val="0"/>
              </a:spcAft>
              <a:tabLst>
                <a:tab pos="274320" algn="l"/>
              </a:tabLst>
              <a:defRPr/>
            </a:pPr>
            <a:endParaRPr dirty="0" smtClean="0"/>
          </a:p>
          <a:p>
            <a:pPr fontAlgn="auto">
              <a:spcAft>
                <a:spcPts val="0"/>
              </a:spcAft>
              <a:tabLst>
                <a:tab pos="274320" algn="l"/>
              </a:tabLst>
              <a:defRPr/>
            </a:pPr>
            <a:r>
              <a:rPr dirty="0" smtClean="0"/>
              <a:t>Define word </a:t>
            </a:r>
            <a:r>
              <a:rPr dirty="0"/>
              <a:t>p</a:t>
            </a:r>
            <a:r>
              <a:rPr dirty="0" smtClean="0"/>
              <a:t>rocessors and discuss their basic, editing, and formatting features.</a:t>
            </a:r>
          </a:p>
          <a:p>
            <a:pPr fontAlgn="auto">
              <a:spcAft>
                <a:spcPts val="0"/>
              </a:spcAft>
              <a:tabLst>
                <a:tab pos="274320" algn="l"/>
              </a:tabLst>
              <a:defRPr/>
            </a:pPr>
            <a:endParaRPr dirty="0" smtClean="0"/>
          </a:p>
          <a:p>
            <a:pPr fontAlgn="auto">
              <a:spcAft>
                <a:spcPts val="0"/>
              </a:spcAft>
              <a:tabLst>
                <a:tab pos="274320" algn="l"/>
              </a:tabLst>
              <a:defRPr/>
            </a:pPr>
            <a:r>
              <a:rPr dirty="0" smtClean="0"/>
              <a:t>Discuss spreadsheets and define workbook files, worksheets, cells, text entries, formulas, functions, ranges, graphs, recalculation, and what-if analysis.</a:t>
            </a:r>
            <a:endParaRPr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a:normAutofit/>
          </a:bodyPr>
          <a:lstStyle/>
          <a:p>
            <a:pPr>
              <a:lnSpc>
                <a:spcPct val="90000"/>
              </a:lnSpc>
              <a:buClr>
                <a:srgbClr val="376092"/>
              </a:buClr>
            </a:pPr>
            <a:r>
              <a:rPr altLang="en-US" sz="2400" smtClean="0"/>
              <a:t>What are databases and database management systems?  Define relational databases, tables, sorting, filtering, querying, forms, and reports.</a:t>
            </a:r>
          </a:p>
          <a:p>
            <a:pPr>
              <a:lnSpc>
                <a:spcPct val="90000"/>
              </a:lnSpc>
              <a:buClr>
                <a:srgbClr val="376092"/>
              </a:buClr>
            </a:pPr>
            <a:endParaRPr altLang="en-US" sz="2400" smtClean="0"/>
          </a:p>
          <a:p>
            <a:pPr>
              <a:lnSpc>
                <a:spcPct val="90000"/>
              </a:lnSpc>
              <a:buClr>
                <a:srgbClr val="376092"/>
              </a:buClr>
            </a:pPr>
            <a:r>
              <a:rPr altLang="en-US" sz="2400" smtClean="0"/>
              <a:t>What are presentation programs and what are they used for?  Define slides, design templates, content templates, animation, and transitions.</a:t>
            </a:r>
            <a:br>
              <a:rPr altLang="en-US" sz="2400" smtClean="0"/>
            </a:br>
            <a:endParaRPr altLang="en-US" sz="2400" smtClean="0"/>
          </a:p>
          <a:p>
            <a:pPr>
              <a:lnSpc>
                <a:spcPct val="90000"/>
              </a:lnSpc>
              <a:buClr>
                <a:srgbClr val="376092"/>
              </a:buClr>
            </a:pPr>
            <a:r>
              <a:rPr altLang="en-US" sz="2400" smtClean="0"/>
              <a:t>What is the difference between integrated packages and software suites?  Discuss productivity, cloud, and specialized suites.</a:t>
            </a:r>
          </a:p>
          <a:p>
            <a:pPr>
              <a:lnSpc>
                <a:spcPct val="90000"/>
              </a:lnSpc>
              <a:buClr>
                <a:srgbClr val="376092"/>
              </a:buClr>
            </a:pPr>
            <a:endParaRPr altLang="en-US" sz="2400" smtClean="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4338" name="Content Placeholder 2"/>
          <p:cNvSpPr>
            <a:spLocks noGrp="1"/>
          </p:cNvSpPr>
          <p:nvPr>
            <p:ph idx="1"/>
          </p:nvPr>
        </p:nvSpPr>
        <p:spPr>
          <a:xfrm>
            <a:off x="798513" y="1300163"/>
            <a:ext cx="7131050" cy="4525962"/>
          </a:xfrm>
        </p:spPr>
        <p:txBody>
          <a:bodyPr/>
          <a:lstStyle/>
          <a:p>
            <a:pPr>
              <a:buClr>
                <a:srgbClr val="376092"/>
              </a:buClr>
            </a:pPr>
            <a:r>
              <a:rPr altLang="en-US" smtClean="0"/>
              <a:t>Not long ago, trained specialists were required to perform many of the operations you can now do with a microcomputer.</a:t>
            </a:r>
          </a:p>
          <a:p>
            <a:pPr>
              <a:buClr>
                <a:srgbClr val="376092"/>
              </a:buClr>
            </a:pPr>
            <a:r>
              <a:rPr altLang="en-US" smtClean="0"/>
              <a:t>Competent end users need to understand the capabilities of basic application software including:</a:t>
            </a:r>
          </a:p>
          <a:p>
            <a:pPr lvl="1"/>
            <a:r>
              <a:rPr altLang="en-US"/>
              <a:t>Word processors</a:t>
            </a:r>
          </a:p>
          <a:p>
            <a:pPr lvl="1"/>
            <a:r>
              <a:rPr altLang="en-US"/>
              <a:t>Spreadsheets</a:t>
            </a:r>
          </a:p>
          <a:p>
            <a:pPr lvl="1"/>
            <a:r>
              <a:rPr altLang="en-US"/>
              <a:t>Database management systems</a:t>
            </a:r>
          </a:p>
          <a:p>
            <a:pPr lvl="1"/>
            <a:r>
              <a:rPr altLang="en-US"/>
              <a:t>Presentation programs</a:t>
            </a:r>
          </a:p>
          <a:p>
            <a:pPr>
              <a:buClr>
                <a:srgbClr val="376092"/>
              </a:buClr>
            </a:pPr>
            <a:endParaRPr altLang="en-US" smtClean="0"/>
          </a:p>
        </p:txBody>
      </p:sp>
      <p:pic>
        <p:nvPicPr>
          <p:cNvPr id="8" name="Picture 5" descr="C:\Users\Glen\Documents\McGraw-Hill\OLeary-CE2012\ART\ole16805_ch03\ole16805_cut0301.jpg"/>
          <p:cNvPicPr>
            <a:picLocks noChangeAspect="1" noChangeArrowheads="1"/>
          </p:cNvPicPr>
          <p:nvPr/>
        </p:nvPicPr>
        <p:blipFill>
          <a:blip r:embed="rId3"/>
          <a:srcRect/>
          <a:stretch>
            <a:fillRect/>
          </a:stretch>
        </p:blipFill>
        <p:spPr bwMode="auto">
          <a:xfrm>
            <a:off x="6335713" y="4022725"/>
            <a:ext cx="2560637" cy="2265363"/>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bwMode="auto">
          <a:xfrm>
            <a:off x="1298575" y="2005013"/>
            <a:ext cx="7729538" cy="2030412"/>
          </a:xfrm>
        </p:spPr>
      </p:pic>
      <p:sp>
        <p:nvSpPr>
          <p:cNvPr id="3" name="Subtitle 2"/>
          <p:cNvSpPr>
            <a:spLocks noGrp="1"/>
          </p:cNvSpPr>
          <p:nvPr>
            <p:ph type="subTitle" idx="1"/>
          </p:nvPr>
        </p:nvSpPr>
        <p:spPr/>
        <p:txBody>
          <a:bodyPr/>
          <a:lstStyle/>
          <a:p>
            <a:endParaRPr lang="en-MY"/>
          </a:p>
        </p:txBody>
      </p:sp>
    </p:spTree>
    <p:extLst>
      <p:ext uri="{BB962C8B-B14F-4D97-AF65-F5344CB8AC3E}">
        <p14:creationId xmlns:p14="http://schemas.microsoft.com/office/powerpoint/2010/main" val="14948623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2290" name="Content Placeholder 2"/>
          <p:cNvSpPr>
            <a:spLocks noGrp="1"/>
          </p:cNvSpPr>
          <p:nvPr>
            <p:ph idx="1"/>
          </p:nvPr>
        </p:nvSpPr>
        <p:spPr>
          <a:xfrm>
            <a:off x="684213" y="1328738"/>
            <a:ext cx="7226300" cy="4525962"/>
          </a:xfrm>
        </p:spPr>
        <p:txBody>
          <a:bodyPr/>
          <a:lstStyle/>
          <a:p>
            <a:pPr>
              <a:buClr>
                <a:srgbClr val="376092"/>
              </a:buClr>
            </a:pPr>
            <a:r>
              <a:rPr altLang="en-US" sz="2400" smtClean="0"/>
              <a:t>Describe graphics software, including </a:t>
            </a:r>
            <a:r>
              <a:rPr altLang="en-US" sz="2400" smtClean="0">
                <a:solidFill>
                  <a:schemeClr val="accent1"/>
                </a:solidFill>
              </a:rPr>
              <a:t>desktop publishing</a:t>
            </a:r>
            <a:r>
              <a:rPr altLang="en-US" sz="2400" smtClean="0"/>
              <a:t>, </a:t>
            </a:r>
            <a:r>
              <a:rPr altLang="en-US" sz="2400" smtClean="0">
                <a:solidFill>
                  <a:schemeClr val="accent1"/>
                </a:solidFill>
              </a:rPr>
              <a:t>image editors</a:t>
            </a:r>
            <a:r>
              <a:rPr altLang="en-US" sz="2400" smtClean="0"/>
              <a:t>, </a:t>
            </a:r>
            <a:r>
              <a:rPr altLang="en-US" sz="2400" smtClean="0">
                <a:solidFill>
                  <a:schemeClr val="accent1"/>
                </a:solidFill>
              </a:rPr>
              <a:t>illustration programs</a:t>
            </a:r>
            <a:r>
              <a:rPr altLang="en-US" sz="2400" smtClean="0"/>
              <a:t>, </a:t>
            </a:r>
            <a:r>
              <a:rPr altLang="en-US" sz="2400" smtClean="0">
                <a:solidFill>
                  <a:schemeClr val="accent1"/>
                </a:solidFill>
              </a:rPr>
              <a:t>image galleries</a:t>
            </a:r>
            <a:r>
              <a:rPr altLang="en-US" sz="2400" smtClean="0"/>
              <a:t>, and </a:t>
            </a:r>
            <a:r>
              <a:rPr altLang="en-US" sz="2400" smtClean="0">
                <a:solidFill>
                  <a:schemeClr val="accent1"/>
                </a:solidFill>
              </a:rPr>
              <a:t>graphics suites</a:t>
            </a:r>
            <a:r>
              <a:rPr altLang="en-US" sz="2400" smtClean="0"/>
              <a:t>.</a:t>
            </a:r>
          </a:p>
          <a:p>
            <a:pPr>
              <a:buClr>
                <a:srgbClr val="376092"/>
              </a:buClr>
            </a:pPr>
            <a:r>
              <a:rPr altLang="en-US" sz="2400" smtClean="0"/>
              <a:t>Discuss </a:t>
            </a:r>
            <a:r>
              <a:rPr altLang="en-US" sz="2400" smtClean="0">
                <a:solidFill>
                  <a:schemeClr val="accent1"/>
                </a:solidFill>
              </a:rPr>
              <a:t>audio </a:t>
            </a:r>
            <a:r>
              <a:rPr altLang="en-US" sz="2400" smtClean="0"/>
              <a:t>and </a:t>
            </a:r>
            <a:r>
              <a:rPr altLang="en-US" sz="2400" smtClean="0">
                <a:solidFill>
                  <a:schemeClr val="accent1"/>
                </a:solidFill>
              </a:rPr>
              <a:t>video editing software</a:t>
            </a:r>
            <a:r>
              <a:rPr altLang="en-US" sz="2400" smtClean="0"/>
              <a:t>.</a:t>
            </a:r>
          </a:p>
          <a:p>
            <a:pPr>
              <a:buClr>
                <a:srgbClr val="376092"/>
              </a:buClr>
            </a:pPr>
            <a:r>
              <a:rPr altLang="en-US" sz="2400" smtClean="0"/>
              <a:t>Describe </a:t>
            </a:r>
            <a:r>
              <a:rPr altLang="en-US" sz="2400" smtClean="0">
                <a:solidFill>
                  <a:schemeClr val="accent1"/>
                </a:solidFill>
              </a:rPr>
              <a:t>multimedia</a:t>
            </a:r>
            <a:r>
              <a:rPr altLang="en-US" sz="2400" smtClean="0"/>
              <a:t>, including </a:t>
            </a:r>
            <a:r>
              <a:rPr altLang="en-US" sz="2400" smtClean="0">
                <a:solidFill>
                  <a:schemeClr val="accent1"/>
                </a:solidFill>
              </a:rPr>
              <a:t>links</a:t>
            </a:r>
            <a:r>
              <a:rPr altLang="en-US" sz="2400" smtClean="0"/>
              <a:t>, </a:t>
            </a:r>
            <a:r>
              <a:rPr altLang="en-US" sz="2400" smtClean="0">
                <a:solidFill>
                  <a:schemeClr val="accent1"/>
                </a:solidFill>
              </a:rPr>
              <a:t>buttons</a:t>
            </a:r>
            <a:r>
              <a:rPr altLang="en-US" sz="2400" smtClean="0"/>
              <a:t>,</a:t>
            </a:r>
            <a:br>
              <a:rPr altLang="en-US" sz="2400" smtClean="0"/>
            </a:br>
            <a:r>
              <a:rPr altLang="en-US" sz="2400" smtClean="0"/>
              <a:t>and </a:t>
            </a:r>
            <a:r>
              <a:rPr altLang="en-US" sz="2400" smtClean="0">
                <a:solidFill>
                  <a:schemeClr val="accent1"/>
                </a:solidFill>
              </a:rPr>
              <a:t>multimedia authoring programs</a:t>
            </a:r>
            <a:r>
              <a:rPr altLang="en-US" sz="2400" smtClean="0"/>
              <a:t>.</a:t>
            </a:r>
          </a:p>
          <a:p>
            <a:pPr>
              <a:buClr>
                <a:srgbClr val="376092"/>
              </a:buClr>
            </a:pPr>
            <a:endParaRPr altLang="en-US" sz="2400" smtClean="0"/>
          </a:p>
        </p:txBody>
      </p:sp>
      <p:pic>
        <p:nvPicPr>
          <p:cNvPr id="122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116388"/>
            <a:ext cx="3382963"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517493"/>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3314" name="Content Placeholder 2"/>
          <p:cNvSpPr>
            <a:spLocks noGrp="1"/>
          </p:cNvSpPr>
          <p:nvPr>
            <p:ph idx="1"/>
          </p:nvPr>
        </p:nvSpPr>
        <p:spPr>
          <a:xfrm>
            <a:off x="1555750" y="1600200"/>
            <a:ext cx="7131050" cy="4525963"/>
          </a:xfrm>
        </p:spPr>
        <p:txBody>
          <a:bodyPr/>
          <a:lstStyle/>
          <a:p>
            <a:pPr>
              <a:buClr>
                <a:srgbClr val="376092"/>
              </a:buClr>
            </a:pPr>
            <a:r>
              <a:rPr altLang="en-US" smtClean="0"/>
              <a:t>Explain </a:t>
            </a:r>
            <a:r>
              <a:rPr altLang="en-US" smtClean="0">
                <a:solidFill>
                  <a:schemeClr val="accent1"/>
                </a:solidFill>
              </a:rPr>
              <a:t>Web</a:t>
            </a:r>
            <a:r>
              <a:rPr altLang="en-US" smtClean="0"/>
              <a:t> </a:t>
            </a:r>
            <a:r>
              <a:rPr altLang="en-US" smtClean="0">
                <a:solidFill>
                  <a:schemeClr val="accent1"/>
                </a:solidFill>
              </a:rPr>
              <a:t>authoring</a:t>
            </a:r>
            <a:r>
              <a:rPr altLang="en-US" smtClean="0"/>
              <a:t>, Web site design, and </a:t>
            </a:r>
            <a:r>
              <a:rPr altLang="en-US" smtClean="0">
                <a:solidFill>
                  <a:schemeClr val="accent1"/>
                </a:solidFill>
              </a:rPr>
              <a:t>Web authoring programs</a:t>
            </a:r>
            <a:r>
              <a:rPr altLang="en-US" smtClean="0"/>
              <a:t>.</a:t>
            </a:r>
          </a:p>
          <a:p>
            <a:pPr>
              <a:buClr>
                <a:srgbClr val="376092"/>
              </a:buClr>
            </a:pPr>
            <a:r>
              <a:rPr altLang="en-US" smtClean="0"/>
              <a:t>Describe </a:t>
            </a:r>
            <a:r>
              <a:rPr altLang="en-US" smtClean="0">
                <a:solidFill>
                  <a:schemeClr val="accent1"/>
                </a:solidFill>
              </a:rPr>
              <a:t>artificial</a:t>
            </a:r>
            <a:r>
              <a:rPr altLang="en-US" smtClean="0"/>
              <a:t> </a:t>
            </a:r>
            <a:r>
              <a:rPr altLang="en-US" smtClean="0">
                <a:solidFill>
                  <a:schemeClr val="accent1"/>
                </a:solidFill>
              </a:rPr>
              <a:t>intelligence</a:t>
            </a:r>
            <a:r>
              <a:rPr altLang="en-US" smtClean="0"/>
              <a:t>, including </a:t>
            </a:r>
            <a:r>
              <a:rPr altLang="en-US" smtClean="0">
                <a:solidFill>
                  <a:schemeClr val="accent1"/>
                </a:solidFill>
              </a:rPr>
              <a:t>virtual</a:t>
            </a:r>
            <a:r>
              <a:rPr altLang="en-US" smtClean="0"/>
              <a:t> </a:t>
            </a:r>
            <a:r>
              <a:rPr altLang="en-US" smtClean="0">
                <a:solidFill>
                  <a:schemeClr val="accent1"/>
                </a:solidFill>
              </a:rPr>
              <a:t>reality</a:t>
            </a:r>
            <a:r>
              <a:rPr altLang="en-US" smtClean="0"/>
              <a:t>, </a:t>
            </a:r>
            <a:r>
              <a:rPr altLang="en-US" smtClean="0">
                <a:solidFill>
                  <a:schemeClr val="accent1"/>
                </a:solidFill>
              </a:rPr>
              <a:t>knowledge-based</a:t>
            </a:r>
            <a:r>
              <a:rPr altLang="en-US" smtClean="0"/>
              <a:t> </a:t>
            </a:r>
            <a:r>
              <a:rPr altLang="en-US" smtClean="0">
                <a:solidFill>
                  <a:schemeClr val="accent1"/>
                </a:solidFill>
              </a:rPr>
              <a:t>systems</a:t>
            </a:r>
            <a:r>
              <a:rPr altLang="en-US" smtClean="0"/>
              <a:t>, and </a:t>
            </a:r>
            <a:r>
              <a:rPr altLang="en-US" smtClean="0">
                <a:solidFill>
                  <a:schemeClr val="accent1"/>
                </a:solidFill>
              </a:rPr>
              <a:t>robotics</a:t>
            </a:r>
            <a:r>
              <a:rPr altLang="en-US" smtClean="0"/>
              <a:t>.</a:t>
            </a:r>
          </a:p>
          <a:p>
            <a:pPr>
              <a:buClr>
                <a:srgbClr val="376092"/>
              </a:buClr>
            </a:pPr>
            <a:r>
              <a:rPr altLang="en-US" smtClean="0"/>
              <a:t>Discuss </a:t>
            </a:r>
            <a:r>
              <a:rPr altLang="en-US" smtClean="0">
                <a:solidFill>
                  <a:schemeClr val="accent1"/>
                </a:solidFill>
              </a:rPr>
              <a:t>mobile</a:t>
            </a:r>
            <a:r>
              <a:rPr altLang="en-US" smtClean="0"/>
              <a:t> </a:t>
            </a:r>
            <a:r>
              <a:rPr altLang="en-US" smtClean="0">
                <a:solidFill>
                  <a:schemeClr val="accent1"/>
                </a:solidFill>
              </a:rPr>
              <a:t>apps</a:t>
            </a:r>
            <a:r>
              <a:rPr altLang="en-US" smtClean="0"/>
              <a:t> </a:t>
            </a:r>
            <a:br>
              <a:rPr altLang="en-US" smtClean="0"/>
            </a:br>
            <a:r>
              <a:rPr altLang="en-US" smtClean="0"/>
              <a:t>and </a:t>
            </a:r>
            <a:r>
              <a:rPr altLang="en-US" smtClean="0">
                <a:solidFill>
                  <a:schemeClr val="accent1"/>
                </a:solidFill>
              </a:rPr>
              <a:t>apps</a:t>
            </a:r>
            <a:r>
              <a:rPr altLang="en-US" smtClean="0"/>
              <a:t> </a:t>
            </a:r>
            <a:r>
              <a:rPr altLang="en-US" smtClean="0">
                <a:solidFill>
                  <a:schemeClr val="accent1"/>
                </a:solidFill>
              </a:rPr>
              <a:t>stores</a:t>
            </a:r>
            <a:r>
              <a:rPr altLang="en-US" smtClean="0"/>
              <a:t>.</a:t>
            </a:r>
          </a:p>
        </p:txBody>
      </p:sp>
      <p:pic>
        <p:nvPicPr>
          <p:cNvPr id="13316" name="Picture 2" descr="C:\Users\Zouharis\Documents\Laurie\McGraw Hill Computing Essentials 2013\CE_2013_ArtFiles\ole16821_ch04\ole16821_p0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3665538"/>
            <a:ext cx="3475037"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61310"/>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Zouharis\Documents\Laurie\McGraw Hill Computing Essentials 2013\CE_2013_ArtFiles\ole16821_ch04\ole16821_0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4629150"/>
            <a:ext cx="4389438"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4339" name="Content Placeholder 2"/>
          <p:cNvSpPr>
            <a:spLocks noGrp="1"/>
          </p:cNvSpPr>
          <p:nvPr>
            <p:ph idx="1"/>
          </p:nvPr>
        </p:nvSpPr>
        <p:spPr>
          <a:xfrm>
            <a:off x="1555750" y="1600200"/>
            <a:ext cx="7131050" cy="4525963"/>
          </a:xfrm>
        </p:spPr>
        <p:txBody>
          <a:bodyPr/>
          <a:lstStyle/>
          <a:p>
            <a:pPr>
              <a:buClr>
                <a:srgbClr val="376092"/>
              </a:buClr>
            </a:pPr>
            <a:r>
              <a:rPr altLang="en-US" smtClean="0"/>
              <a:t>Specialized applications let users perform advanced computing tasks.</a:t>
            </a:r>
          </a:p>
          <a:p>
            <a:pPr>
              <a:buClr>
                <a:srgbClr val="376092"/>
              </a:buClr>
            </a:pPr>
            <a:r>
              <a:rPr altLang="en-US" smtClean="0"/>
              <a:t>Examples include Web design, graphics, audio and video editing, artificial intelligence, and  cell phone apps.</a:t>
            </a:r>
          </a:p>
          <a:p>
            <a:pPr>
              <a:buClr>
                <a:srgbClr val="376092"/>
              </a:buClr>
            </a:pPr>
            <a:r>
              <a:rPr altLang="en-US" smtClean="0"/>
              <a:t>Competent end users need to be aware of specialized applications.</a:t>
            </a:r>
          </a:p>
          <a:p>
            <a:pPr>
              <a:buClr>
                <a:srgbClr val="376092"/>
              </a:buClr>
            </a:pPr>
            <a:endParaRPr altLang="en-US" smtClean="0"/>
          </a:p>
        </p:txBody>
      </p:sp>
    </p:spTree>
    <p:extLst>
      <p:ext uri="{BB962C8B-B14F-4D97-AF65-F5344CB8AC3E}">
        <p14:creationId xmlns:p14="http://schemas.microsoft.com/office/powerpoint/2010/main" val="3308699482"/>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5362" name="Content Placeholder 2"/>
          <p:cNvSpPr>
            <a:spLocks noGrp="1"/>
          </p:cNvSpPr>
          <p:nvPr>
            <p:ph idx="1"/>
          </p:nvPr>
        </p:nvSpPr>
        <p:spPr>
          <a:xfrm>
            <a:off x="1555750" y="1600200"/>
            <a:ext cx="7131050" cy="4525963"/>
          </a:xfrm>
        </p:spPr>
        <p:txBody>
          <a:bodyPr/>
          <a:lstStyle/>
          <a:p>
            <a:pPr>
              <a:buClr>
                <a:srgbClr val="376092"/>
              </a:buClr>
            </a:pPr>
            <a:r>
              <a:rPr altLang="en-US" smtClean="0"/>
              <a:t>Graphics</a:t>
            </a:r>
          </a:p>
          <a:p>
            <a:pPr>
              <a:buClr>
                <a:srgbClr val="376092"/>
              </a:buClr>
            </a:pPr>
            <a:r>
              <a:rPr altLang="en-US" smtClean="0"/>
              <a:t>Audio and Video</a:t>
            </a:r>
          </a:p>
          <a:p>
            <a:pPr>
              <a:buClr>
                <a:srgbClr val="376092"/>
              </a:buClr>
            </a:pPr>
            <a:r>
              <a:rPr altLang="en-US" smtClean="0">
                <a:solidFill>
                  <a:schemeClr val="accent1"/>
                </a:solidFill>
              </a:rPr>
              <a:t>Multimedia</a:t>
            </a:r>
          </a:p>
          <a:p>
            <a:pPr>
              <a:buClr>
                <a:srgbClr val="376092"/>
              </a:buClr>
            </a:pPr>
            <a:r>
              <a:rPr altLang="en-US" smtClean="0">
                <a:solidFill>
                  <a:schemeClr val="accent1"/>
                </a:solidFill>
              </a:rPr>
              <a:t>Web Authoring</a:t>
            </a:r>
          </a:p>
          <a:p>
            <a:pPr>
              <a:buClr>
                <a:srgbClr val="376092"/>
              </a:buClr>
            </a:pPr>
            <a:r>
              <a:rPr altLang="en-US" smtClean="0">
                <a:solidFill>
                  <a:schemeClr val="accent1"/>
                </a:solidFill>
              </a:rPr>
              <a:t>Artificial Intelligence</a:t>
            </a:r>
          </a:p>
          <a:p>
            <a:pPr lvl="1"/>
            <a:r>
              <a:rPr altLang="en-US">
                <a:solidFill>
                  <a:schemeClr val="accent1"/>
                </a:solidFill>
              </a:rPr>
              <a:t>Virtual Reality</a:t>
            </a:r>
          </a:p>
          <a:p>
            <a:pPr lvl="1"/>
            <a:r>
              <a:rPr altLang="en-US">
                <a:solidFill>
                  <a:schemeClr val="accent1"/>
                </a:solidFill>
              </a:rPr>
              <a:t>Knowledge-based Systems</a:t>
            </a:r>
          </a:p>
          <a:p>
            <a:pPr lvl="1"/>
            <a:r>
              <a:rPr altLang="en-US">
                <a:solidFill>
                  <a:schemeClr val="accent1"/>
                </a:solidFill>
              </a:rPr>
              <a:t>Robotics</a:t>
            </a:r>
          </a:p>
          <a:p>
            <a:pPr>
              <a:buClr>
                <a:srgbClr val="376092"/>
              </a:buClr>
            </a:pPr>
            <a:r>
              <a:rPr altLang="en-US" smtClean="0">
                <a:solidFill>
                  <a:schemeClr val="accent1"/>
                </a:solidFill>
              </a:rPr>
              <a:t>Mobile Apps</a:t>
            </a:r>
          </a:p>
          <a:p>
            <a:pPr>
              <a:buClr>
                <a:srgbClr val="376092"/>
              </a:buClr>
            </a:pPr>
            <a:endParaRPr altLang="en-US" smtClean="0"/>
          </a:p>
        </p:txBody>
      </p:sp>
      <p:pic>
        <p:nvPicPr>
          <p:cNvPr id="15364" name="Picture 2" descr="C:\Users\Zouharis\Documents\Laurie\McGraw Hill Computing Essentials 2013\CE_2013_ArtFiles\ole16821_ch04\ole16821_0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2525713"/>
            <a:ext cx="2652712"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596332"/>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6386" name="Content Placeholder 2"/>
          <p:cNvSpPr>
            <a:spLocks noGrp="1"/>
          </p:cNvSpPr>
          <p:nvPr>
            <p:ph idx="1"/>
          </p:nvPr>
        </p:nvSpPr>
        <p:spPr>
          <a:xfrm>
            <a:off x="1555750" y="1600200"/>
            <a:ext cx="7131050" cy="4525963"/>
          </a:xfrm>
        </p:spPr>
        <p:txBody>
          <a:bodyPr/>
          <a:lstStyle/>
          <a:p>
            <a:pPr>
              <a:buClr>
                <a:srgbClr val="376092"/>
              </a:buClr>
            </a:pPr>
            <a:r>
              <a:rPr altLang="en-US" smtClean="0">
                <a:hlinkClick r:id="rId4" action="ppaction://hlinksldjump"/>
              </a:rPr>
              <a:t>Desktop publishing </a:t>
            </a:r>
            <a:endParaRPr altLang="en-US" smtClean="0"/>
          </a:p>
          <a:p>
            <a:pPr>
              <a:buClr>
                <a:srgbClr val="376092"/>
              </a:buClr>
            </a:pPr>
            <a:r>
              <a:rPr altLang="en-US" smtClean="0">
                <a:hlinkClick r:id="rId5" action="ppaction://hlinksldjump"/>
              </a:rPr>
              <a:t>Image editors</a:t>
            </a:r>
            <a:endParaRPr altLang="en-US" smtClean="0"/>
          </a:p>
          <a:p>
            <a:pPr>
              <a:buClr>
                <a:srgbClr val="376092"/>
              </a:buClr>
            </a:pPr>
            <a:r>
              <a:rPr altLang="en-US" smtClean="0">
                <a:hlinkClick r:id="rId6" action="ppaction://hlinksldjump"/>
              </a:rPr>
              <a:t>Illustration programs</a:t>
            </a:r>
            <a:endParaRPr altLang="en-US" smtClean="0"/>
          </a:p>
          <a:p>
            <a:pPr>
              <a:buClr>
                <a:srgbClr val="376092"/>
              </a:buClr>
            </a:pPr>
            <a:r>
              <a:rPr altLang="en-US" smtClean="0">
                <a:hlinkClick r:id="rId7" action="ppaction://hlinksldjump"/>
              </a:rPr>
              <a:t>Image galleries </a:t>
            </a:r>
            <a:endParaRPr altLang="en-US" smtClean="0"/>
          </a:p>
          <a:p>
            <a:pPr>
              <a:buClr>
                <a:srgbClr val="376092"/>
              </a:buClr>
            </a:pPr>
            <a:r>
              <a:rPr altLang="en-US" smtClean="0">
                <a:hlinkClick r:id="rId8" action="ppaction://hlinksldjump"/>
              </a:rPr>
              <a:t>Graphic suites</a:t>
            </a:r>
            <a:endParaRPr altLang="en-US" smtClean="0"/>
          </a:p>
          <a:p>
            <a:pPr>
              <a:buClr>
                <a:srgbClr val="376092"/>
              </a:buClr>
            </a:pPr>
            <a:endParaRPr altLang="en-US" smtClean="0"/>
          </a:p>
        </p:txBody>
      </p:sp>
      <p:pic>
        <p:nvPicPr>
          <p:cNvPr id="16388" name="Picture 6" descr="C:\Users\Glen\Documents\McGraw-Hill\OLeary-CE2012\ART\ole16805_ch04\ole16805_co0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7688" y="3690938"/>
            <a:ext cx="27432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Glen\Documents\McGraw-Hill\OLeary-CE2012\ART\ole16805_ch04\ole16805_co0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4900" y="1277938"/>
            <a:ext cx="2755900" cy="288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20167"/>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8434" name="Content Placeholder 2"/>
          <p:cNvSpPr>
            <a:spLocks noGrp="1"/>
          </p:cNvSpPr>
          <p:nvPr>
            <p:ph idx="1"/>
          </p:nvPr>
        </p:nvSpPr>
        <p:spPr>
          <a:xfrm>
            <a:off x="1555750" y="1600200"/>
            <a:ext cx="7131050" cy="4525963"/>
          </a:xfrm>
        </p:spPr>
        <p:txBody>
          <a:bodyPr/>
          <a:lstStyle/>
          <a:p>
            <a:pPr>
              <a:buClr>
                <a:srgbClr val="376092"/>
              </a:buClr>
            </a:pPr>
            <a:r>
              <a:rPr altLang="en-US" smtClean="0"/>
              <a:t>Programs that allow you to create publications</a:t>
            </a:r>
          </a:p>
          <a:p>
            <a:pPr lvl="1"/>
            <a:r>
              <a:rPr altLang="en-US"/>
              <a:t>Mix text and graphics</a:t>
            </a:r>
          </a:p>
          <a:p>
            <a:pPr lvl="1"/>
            <a:r>
              <a:rPr altLang="en-US"/>
              <a:t>Professional quality</a:t>
            </a:r>
          </a:p>
          <a:p>
            <a:pPr>
              <a:buClr>
                <a:srgbClr val="376092"/>
              </a:buClr>
            </a:pPr>
            <a:r>
              <a:rPr altLang="en-US" smtClean="0"/>
              <a:t>Popular programs</a:t>
            </a:r>
          </a:p>
          <a:p>
            <a:pPr lvl="1"/>
            <a:r>
              <a:rPr altLang="en-US"/>
              <a:t>Adobe InDesign</a:t>
            </a:r>
          </a:p>
          <a:p>
            <a:pPr lvl="1"/>
            <a:r>
              <a:rPr altLang="en-US"/>
              <a:t>Microsoft Publisher</a:t>
            </a:r>
          </a:p>
          <a:p>
            <a:pPr lvl="1"/>
            <a:r>
              <a:rPr altLang="en-US"/>
              <a:t>QuarkXPress</a:t>
            </a:r>
          </a:p>
          <a:p>
            <a:pPr>
              <a:buClr>
                <a:srgbClr val="376092"/>
              </a:buClr>
            </a:pPr>
            <a:endParaRPr altLang="en-US" smtClean="0"/>
          </a:p>
        </p:txBody>
      </p:sp>
      <p:pic>
        <p:nvPicPr>
          <p:cNvPr id="18436" name="Picture 4" descr="C:\Users\Glen\Documents\McGraw-Hill\OLeary-CE2012\ART\ole16805_ch04\ole16805_04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388" y="2787650"/>
            <a:ext cx="36576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5"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1669354167"/>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1" name="Picture 2" descr="C:\Users\Zouharis\Documents\Laurie\McGraw Hill Computing Essentials 2013\CE_2013_ArtFiles\ole16821_ch04\ole16821_0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3313113"/>
            <a:ext cx="429736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rtlCol="0">
            <a:normAutofit lnSpcReduction="10000"/>
          </a:bodyPr>
          <a:lstStyle/>
          <a:p>
            <a:pPr fontAlgn="auto">
              <a:spcAft>
                <a:spcPts val="0"/>
              </a:spcAft>
              <a:tabLst>
                <a:tab pos="274320" algn="l"/>
              </a:tabLst>
              <a:defRPr/>
            </a:pPr>
            <a:r>
              <a:rPr dirty="0" smtClean="0">
                <a:solidFill>
                  <a:schemeClr val="accent1"/>
                </a:solidFill>
              </a:rPr>
              <a:t>Photo Editors</a:t>
            </a:r>
          </a:p>
          <a:p>
            <a:pPr lvl="1" fontAlgn="auto">
              <a:spcAft>
                <a:spcPts val="0"/>
              </a:spcAft>
              <a:buClr>
                <a:schemeClr val="accent1">
                  <a:lumMod val="75000"/>
                </a:schemeClr>
              </a:buClr>
              <a:tabLst>
                <a:tab pos="274320" algn="l"/>
              </a:tabLst>
              <a:defRPr/>
            </a:pPr>
            <a:r>
              <a:t>Editing and modifying digital photographs</a:t>
            </a:r>
          </a:p>
          <a:p>
            <a:pPr fontAlgn="auto">
              <a:spcAft>
                <a:spcPts val="0"/>
              </a:spcAft>
              <a:tabLst>
                <a:tab pos="274320" algn="l"/>
              </a:tabLst>
              <a:defRPr/>
            </a:pPr>
            <a:r>
              <a:rPr dirty="0" smtClean="0">
                <a:solidFill>
                  <a:schemeClr val="accent1"/>
                </a:solidFill>
              </a:rPr>
              <a:t>Bitmap Images </a:t>
            </a:r>
          </a:p>
          <a:p>
            <a:pPr lvl="1" fontAlgn="auto">
              <a:spcAft>
                <a:spcPts val="0"/>
              </a:spcAft>
              <a:buClr>
                <a:schemeClr val="accent1">
                  <a:lumMod val="75000"/>
                </a:schemeClr>
              </a:buClr>
              <a:tabLst>
                <a:tab pos="274320" algn="l"/>
              </a:tabLst>
              <a:defRPr/>
            </a:pPr>
            <a:r>
              <a:t>Use dots or </a:t>
            </a:r>
            <a:r>
              <a:rPr>
                <a:solidFill>
                  <a:schemeClr val="accent1"/>
                </a:solidFill>
              </a:rPr>
              <a:t>pixels</a:t>
            </a:r>
            <a:r>
              <a:t> to represent an image</a:t>
            </a:r>
          </a:p>
          <a:p>
            <a:pPr lvl="1" fontAlgn="auto">
              <a:spcAft>
                <a:spcPts val="0"/>
              </a:spcAft>
              <a:buClr>
                <a:schemeClr val="accent1">
                  <a:lumMod val="75000"/>
                </a:schemeClr>
              </a:buClr>
              <a:tabLst>
                <a:tab pos="274320" algn="l"/>
              </a:tabLst>
              <a:defRPr/>
            </a:pPr>
            <a:r>
              <a:t>Also called</a:t>
            </a:r>
            <a:br/>
            <a:r>
              <a:rPr>
                <a:solidFill>
                  <a:schemeClr val="accent1"/>
                </a:solidFill>
              </a:rPr>
              <a:t>raster images</a:t>
            </a:r>
          </a:p>
          <a:p>
            <a:pPr fontAlgn="auto">
              <a:spcAft>
                <a:spcPts val="0"/>
              </a:spcAft>
              <a:tabLst>
                <a:tab pos="274320" algn="l"/>
              </a:tabLst>
              <a:defRPr/>
            </a:pPr>
            <a:r>
              <a:rPr dirty="0" smtClean="0"/>
              <a:t>Popular programs</a:t>
            </a:r>
          </a:p>
          <a:p>
            <a:pPr lvl="1" fontAlgn="auto">
              <a:spcAft>
                <a:spcPts val="0"/>
              </a:spcAft>
              <a:buClr>
                <a:schemeClr val="accent1">
                  <a:lumMod val="75000"/>
                </a:schemeClr>
              </a:buClr>
              <a:tabLst>
                <a:tab pos="274320" algn="l"/>
              </a:tabLst>
              <a:defRPr/>
            </a:pPr>
            <a:r>
              <a:t>Paint.NET</a:t>
            </a:r>
          </a:p>
          <a:p>
            <a:pPr lvl="1" fontAlgn="auto">
              <a:spcAft>
                <a:spcPts val="0"/>
              </a:spcAft>
              <a:buClr>
                <a:schemeClr val="accent1">
                  <a:lumMod val="75000"/>
                </a:schemeClr>
              </a:buClr>
              <a:tabLst>
                <a:tab pos="274320" algn="l"/>
              </a:tabLst>
              <a:defRPr/>
            </a:pPr>
            <a:r>
              <a:t>Adobe Photoshop</a:t>
            </a:r>
          </a:p>
          <a:p>
            <a:pPr lvl="1" fontAlgn="auto">
              <a:spcAft>
                <a:spcPts val="0"/>
              </a:spcAft>
              <a:buClr>
                <a:schemeClr val="accent1">
                  <a:lumMod val="75000"/>
                </a:schemeClr>
              </a:buClr>
              <a:tabLst>
                <a:tab pos="274320" algn="l"/>
              </a:tabLst>
              <a:defRPr/>
            </a:pPr>
            <a:r>
              <a:t>Corel Paint Shop Pro</a:t>
            </a:r>
            <a:endParaRPr/>
          </a:p>
        </p:txBody>
      </p:sp>
      <p:sp>
        <p:nvSpPr>
          <p:cNvPr id="20485"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5"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1205918151"/>
      </p:ext>
    </p:extLst>
  </p:cSld>
  <p:clrMapOvr>
    <a:masterClrMapping/>
  </p:clrMapOvr>
  <p:transition spd="slow">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529" name="Group 12"/>
          <p:cNvGrpSpPr>
            <a:grpSpLocks noChangeAspect="1"/>
          </p:cNvGrpSpPr>
          <p:nvPr/>
        </p:nvGrpSpPr>
        <p:grpSpPr bwMode="auto">
          <a:xfrm>
            <a:off x="4649788" y="3521075"/>
            <a:ext cx="4389437" cy="2276475"/>
            <a:chOff x="4067175" y="3149600"/>
            <a:chExt cx="4781550" cy="2479675"/>
          </a:xfrm>
        </p:grpSpPr>
        <p:sp>
          <p:nvSpPr>
            <p:cNvPr id="8" name="Rectangle 7"/>
            <p:cNvSpPr/>
            <p:nvPr/>
          </p:nvSpPr>
          <p:spPr>
            <a:xfrm>
              <a:off x="4067175" y="3619943"/>
              <a:ext cx="4781550" cy="20093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5" name="Picture 7" descr="ole16708_0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738" y="3714750"/>
              <a:ext cx="20859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descr="ole16708_04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3714750"/>
              <a:ext cx="2366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2"/>
            <p:cNvSpPr txBox="1">
              <a:spLocks noChangeArrowheads="1"/>
            </p:cNvSpPr>
            <p:nvPr/>
          </p:nvSpPr>
          <p:spPr bwMode="auto">
            <a:xfrm>
              <a:off x="4347324" y="3161704"/>
              <a:ext cx="1976604" cy="3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n-US" altLang="en-US" i="1">
                  <a:solidFill>
                    <a:schemeClr val="accent1"/>
                  </a:solidFill>
                  <a:latin typeface="Arial" panose="020B0604020202020204" pitchFamily="34" charset="0"/>
                </a:rPr>
                <a:t>Bitmap Image</a:t>
              </a:r>
            </a:p>
          </p:txBody>
        </p:sp>
        <p:sp>
          <p:nvSpPr>
            <p:cNvPr id="22538" name="TextBox 8"/>
            <p:cNvSpPr txBox="1">
              <a:spLocks noChangeArrowheads="1"/>
            </p:cNvSpPr>
            <p:nvPr/>
          </p:nvSpPr>
          <p:spPr bwMode="auto">
            <a:xfrm>
              <a:off x="6716482" y="3149600"/>
              <a:ext cx="1978334" cy="3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r>
                <a:rPr lang="en-US" altLang="en-US" i="1">
                  <a:solidFill>
                    <a:schemeClr val="accent1"/>
                  </a:solidFill>
                  <a:latin typeface="Arial" panose="020B0604020202020204" pitchFamily="34" charset="0"/>
                </a:rPr>
                <a:t>Vector Image</a:t>
              </a:r>
            </a:p>
          </p:txBody>
        </p:sp>
      </p:grpSp>
      <p:pic>
        <p:nvPicPr>
          <p:cNvPr id="2" name="Title 1"/>
          <p:cNvPicPr>
            <a:picLocks noGrp="1" noChangeArrowheads="1"/>
          </p:cNvPicPr>
          <p:nvPr>
            <p:ph type="title"/>
          </p:nvPr>
        </p:nvPicPr>
        <p:blipFill>
          <a:blip r:embed="rId5">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2531"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Drawing programs</a:t>
            </a:r>
          </a:p>
          <a:p>
            <a:pPr>
              <a:buClr>
                <a:srgbClr val="376092"/>
              </a:buClr>
            </a:pPr>
            <a:r>
              <a:rPr altLang="en-US" smtClean="0">
                <a:solidFill>
                  <a:schemeClr val="accent1"/>
                </a:solidFill>
              </a:rPr>
              <a:t>Vector images</a:t>
            </a:r>
          </a:p>
          <a:p>
            <a:pPr lvl="1"/>
            <a:r>
              <a:rPr altLang="en-US"/>
              <a:t>Use geometric shapes or objects </a:t>
            </a:r>
          </a:p>
          <a:p>
            <a:pPr>
              <a:buClr>
                <a:srgbClr val="376092"/>
              </a:buClr>
            </a:pPr>
            <a:r>
              <a:rPr altLang="en-US" smtClean="0"/>
              <a:t>Popular programs</a:t>
            </a:r>
          </a:p>
          <a:p>
            <a:pPr lvl="1"/>
            <a:r>
              <a:rPr altLang="en-US"/>
              <a:t>Adobe Illustrator</a:t>
            </a:r>
          </a:p>
          <a:p>
            <a:pPr lvl="1"/>
            <a:r>
              <a:rPr altLang="en-US"/>
              <a:t>Inkscape</a:t>
            </a:r>
          </a:p>
          <a:p>
            <a:pPr lvl="1"/>
            <a:r>
              <a:rPr altLang="en-US"/>
              <a:t>CorelDRAW</a:t>
            </a:r>
          </a:p>
          <a:p>
            <a:pPr>
              <a:buClr>
                <a:srgbClr val="376092"/>
              </a:buClr>
            </a:pPr>
            <a:endParaRPr altLang="en-US" smtClean="0"/>
          </a:p>
        </p:txBody>
      </p:sp>
      <p:sp>
        <p:nvSpPr>
          <p:cNvPr id="22533" name="Text Box 4">
            <a:hlinkClick r:id="rId6"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6"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3973881671"/>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C:\Users\Glen\Documents\McGraw-Hill\OLeary-CE2012\ART\ole16805_ch04\ole16805_0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3063875"/>
            <a:ext cx="3932237" cy="2054225"/>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4579" name="Content Placeholder 2"/>
          <p:cNvSpPr>
            <a:spLocks noGrp="1"/>
          </p:cNvSpPr>
          <p:nvPr>
            <p:ph idx="1"/>
          </p:nvPr>
        </p:nvSpPr>
        <p:spPr>
          <a:xfrm>
            <a:off x="1555750" y="1600200"/>
            <a:ext cx="7131050" cy="4525963"/>
          </a:xfrm>
        </p:spPr>
        <p:txBody>
          <a:bodyPr/>
          <a:lstStyle/>
          <a:p>
            <a:pPr>
              <a:buClr>
                <a:srgbClr val="376092"/>
              </a:buClr>
            </a:pPr>
            <a:r>
              <a:rPr altLang="en-US" sz="2400" smtClean="0"/>
              <a:t>Libraries of electronic images</a:t>
            </a:r>
          </a:p>
          <a:p>
            <a:pPr>
              <a:buClr>
                <a:srgbClr val="376092"/>
              </a:buClr>
            </a:pPr>
            <a:r>
              <a:rPr altLang="en-US" sz="2400" smtClean="0"/>
              <a:t>Two basic types</a:t>
            </a:r>
          </a:p>
          <a:p>
            <a:pPr lvl="1"/>
            <a:r>
              <a:rPr altLang="en-US">
                <a:solidFill>
                  <a:schemeClr val="accent1"/>
                </a:solidFill>
              </a:rPr>
              <a:t>Stock photographs</a:t>
            </a:r>
          </a:p>
          <a:p>
            <a:pPr lvl="1"/>
            <a:r>
              <a:rPr altLang="en-US">
                <a:solidFill>
                  <a:schemeClr val="accent1"/>
                </a:solidFill>
              </a:rPr>
              <a:t>Clip art</a:t>
            </a:r>
          </a:p>
          <a:p>
            <a:pPr>
              <a:buClr>
                <a:srgbClr val="376092"/>
              </a:buClr>
            </a:pPr>
            <a:r>
              <a:rPr altLang="en-US" sz="2400" smtClean="0"/>
              <a:t>There are numerous</a:t>
            </a:r>
            <a:br>
              <a:rPr altLang="en-US" sz="2400" smtClean="0"/>
            </a:br>
            <a:r>
              <a:rPr altLang="en-US" sz="2400" smtClean="0"/>
              <a:t>Web </a:t>
            </a:r>
            <a:r>
              <a:rPr altLang="en-US" sz="2400" smtClean="0">
                <a:solidFill>
                  <a:schemeClr val="accent1"/>
                </a:solidFill>
              </a:rPr>
              <a:t>image galleries</a:t>
            </a:r>
          </a:p>
          <a:p>
            <a:pPr>
              <a:buClr>
                <a:srgbClr val="376092"/>
              </a:buClr>
            </a:pPr>
            <a:endParaRPr altLang="en-US" sz="2400" smtClean="0"/>
          </a:p>
        </p:txBody>
      </p:sp>
      <p:sp>
        <p:nvSpPr>
          <p:cNvPr id="24581"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5"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2853113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5362" name="Content Placeholder 2"/>
          <p:cNvSpPr>
            <a:spLocks noGrp="1"/>
          </p:cNvSpPr>
          <p:nvPr>
            <p:ph idx="1"/>
          </p:nvPr>
        </p:nvSpPr>
        <p:spPr>
          <a:xfrm>
            <a:off x="827088" y="1214438"/>
            <a:ext cx="7131050" cy="4525962"/>
          </a:xfrm>
        </p:spPr>
        <p:txBody>
          <a:bodyPr/>
          <a:lstStyle/>
          <a:p>
            <a:pPr>
              <a:buClr>
                <a:srgbClr val="376092"/>
              </a:buClr>
            </a:pPr>
            <a:r>
              <a:rPr altLang="en-US" smtClean="0">
                <a:solidFill>
                  <a:schemeClr val="accent1"/>
                </a:solidFill>
              </a:rPr>
              <a:t>Application software </a:t>
            </a:r>
            <a:r>
              <a:rPr altLang="en-US" smtClean="0"/>
              <a:t>is end user software that is used to accomplish a variety of tasks </a:t>
            </a:r>
          </a:p>
          <a:p>
            <a:pPr>
              <a:buClr>
                <a:srgbClr val="376092"/>
              </a:buClr>
            </a:pPr>
            <a:r>
              <a:rPr altLang="en-US" smtClean="0"/>
              <a:t>Two categories</a:t>
            </a:r>
          </a:p>
          <a:p>
            <a:pPr lvl="1"/>
            <a:r>
              <a:rPr altLang="en-US">
                <a:hlinkClick r:id="rId4" action="ppaction://hlinksldjump"/>
              </a:rPr>
              <a:t>Basic applications </a:t>
            </a:r>
            <a:r>
              <a:rPr altLang="en-US"/>
              <a:t/>
            </a:r>
            <a:br>
              <a:rPr altLang="en-US"/>
            </a:br>
            <a:r>
              <a:rPr altLang="en-US"/>
              <a:t>(focus of this chapter)</a:t>
            </a:r>
          </a:p>
          <a:p>
            <a:pPr lvl="1"/>
            <a:r>
              <a:rPr altLang="en-US">
                <a:hlinkClick r:id="rId5" action="ppaction://hlinksldjump"/>
              </a:rPr>
              <a:t>Specialized applications</a:t>
            </a:r>
            <a:endParaRPr altLang="en-US"/>
          </a:p>
          <a:p>
            <a:pPr>
              <a:buClr>
                <a:srgbClr val="376092"/>
              </a:buClr>
            </a:pPr>
            <a:endParaRPr altLang="en-US" smtClean="0"/>
          </a:p>
        </p:txBody>
      </p:sp>
      <p:pic>
        <p:nvPicPr>
          <p:cNvPr id="15364" name="Picture 8" descr="C:\Users\Glen\Documents\McGraw-Hill\OLeary-CE2012\ART\ole16805_ch03\ole16805_03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150" y="2295525"/>
            <a:ext cx="27432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C:\Users\Glen\Documents\McGraw-Hill\OLeary-CE2012\ART\ole16805_ch03\ole16805_cut030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838" y="3606800"/>
            <a:ext cx="28352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C:\Users\Glen\Documents\McGraw-Hill\OLeary-CE2012\ART\ole16805_ch03\ole16805_cut030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510088"/>
            <a:ext cx="29257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C:\Users\Glen\Documents\McGraw-Hill\OLeary-CE2012\ART\ole16805_ch03\ole16805_cut030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1250" y="4552950"/>
            <a:ext cx="30178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7019925" y="2798763"/>
            <a:ext cx="1920875" cy="2254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26" name="Picture 6" descr="C:\Users\Glen\Documents\McGraw-Hill\OLeary-CE2012\ART\ole16805_ch04\ole16805_04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0" y="2963863"/>
            <a:ext cx="14319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6628" name="Content Placeholder 2"/>
          <p:cNvSpPr>
            <a:spLocks noGrp="1"/>
          </p:cNvSpPr>
          <p:nvPr>
            <p:ph idx="1"/>
          </p:nvPr>
        </p:nvSpPr>
        <p:spPr>
          <a:xfrm>
            <a:off x="1112838" y="1600200"/>
            <a:ext cx="7131050" cy="4525963"/>
          </a:xfrm>
        </p:spPr>
        <p:txBody>
          <a:bodyPr/>
          <a:lstStyle/>
          <a:p>
            <a:pPr>
              <a:buClr>
                <a:srgbClr val="376092"/>
              </a:buClr>
            </a:pPr>
            <a:r>
              <a:rPr altLang="en-US" sz="2400" smtClean="0"/>
              <a:t>Bundled graphic programs</a:t>
            </a:r>
          </a:p>
          <a:p>
            <a:pPr>
              <a:buClr>
                <a:srgbClr val="376092"/>
              </a:buClr>
            </a:pPr>
            <a:r>
              <a:rPr altLang="en-US" sz="2400" smtClean="0"/>
              <a:t>Lower cost than individual programs</a:t>
            </a:r>
          </a:p>
          <a:p>
            <a:pPr>
              <a:buClr>
                <a:srgbClr val="376092"/>
              </a:buClr>
            </a:pPr>
            <a:r>
              <a:rPr altLang="en-US" sz="2400" smtClean="0"/>
              <a:t>CorelDRAW Graphics Suite</a:t>
            </a:r>
          </a:p>
          <a:p>
            <a:pPr lvl="1"/>
            <a:r>
              <a:rPr altLang="en-US"/>
              <a:t>Five individual programs</a:t>
            </a:r>
          </a:p>
          <a:p>
            <a:pPr lvl="1"/>
            <a:r>
              <a:rPr altLang="en-US"/>
              <a:t>Library of clip art, media clips &amp; fonts</a:t>
            </a:r>
          </a:p>
          <a:p>
            <a:pPr>
              <a:buClr>
                <a:srgbClr val="376092"/>
              </a:buClr>
            </a:pPr>
            <a:endParaRPr altLang="en-US" sz="2400" smtClean="0"/>
          </a:p>
        </p:txBody>
      </p:sp>
      <p:sp>
        <p:nvSpPr>
          <p:cNvPr id="26630"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5"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1200399832"/>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497888" cy="1158875"/>
          </a:xfrm>
        </p:spPr>
      </p:pic>
      <p:sp>
        <p:nvSpPr>
          <p:cNvPr id="28675" name="Content Placeholder 2"/>
          <p:cNvSpPr>
            <a:spLocks noGrp="1"/>
          </p:cNvSpPr>
          <p:nvPr>
            <p:ph type="body" sz="quarter" idx="13"/>
          </p:nvPr>
        </p:nvSpPr>
        <p:spPr>
          <a:xfrm>
            <a:off x="814388" y="1590675"/>
            <a:ext cx="4046537" cy="4522788"/>
          </a:xfrm>
        </p:spPr>
        <p:txBody>
          <a:bodyPr/>
          <a:lstStyle/>
          <a:p>
            <a:pPr marL="273050" indent="-273050">
              <a:tabLst>
                <a:tab pos="273050" algn="l"/>
              </a:tabLst>
            </a:pPr>
            <a:r>
              <a:rPr altLang="en-US" smtClean="0">
                <a:solidFill>
                  <a:schemeClr val="accent1"/>
                </a:solidFill>
              </a:rPr>
              <a:t>Video editing software</a:t>
            </a:r>
          </a:p>
          <a:p>
            <a:pPr lvl="1"/>
            <a:r>
              <a:rPr altLang="en-US"/>
              <a:t>Reorganize</a:t>
            </a:r>
          </a:p>
          <a:p>
            <a:pPr lvl="1"/>
            <a:r>
              <a:rPr altLang="en-US"/>
              <a:t>Add effects</a:t>
            </a:r>
          </a:p>
        </p:txBody>
      </p:sp>
      <p:sp>
        <p:nvSpPr>
          <p:cNvPr id="28676" name="Text Placeholder 4"/>
          <p:cNvSpPr>
            <a:spLocks noGrp="1"/>
          </p:cNvSpPr>
          <p:nvPr>
            <p:ph type="body" sz="quarter" idx="14"/>
          </p:nvPr>
        </p:nvSpPr>
        <p:spPr/>
        <p:txBody>
          <a:bodyPr/>
          <a:lstStyle/>
          <a:p>
            <a:pPr marL="273050" indent="-273050"/>
            <a:r>
              <a:rPr altLang="en-US" smtClean="0"/>
              <a:t>Popular Programs</a:t>
            </a:r>
          </a:p>
          <a:p>
            <a:pPr lvl="1"/>
            <a:r>
              <a:rPr altLang="en-US"/>
              <a:t>Apple iMovie</a:t>
            </a:r>
          </a:p>
          <a:p>
            <a:pPr lvl="1"/>
            <a:r>
              <a:rPr altLang="en-US"/>
              <a:t>Windows Movie Maker</a:t>
            </a:r>
          </a:p>
          <a:p>
            <a:pPr marL="273050" indent="-273050"/>
            <a:endParaRPr altLang="en-US" smtClean="0"/>
          </a:p>
        </p:txBody>
      </p:sp>
      <p:pic>
        <p:nvPicPr>
          <p:cNvPr id="28677" name="Picture 2" descr="C:\Users\Zouharis\Documents\Laurie\McGraw Hill Computing Essentials 2013\CE_2013_ArtFiles\ole16821_ch04\ole16821_p04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313" y="3054350"/>
            <a:ext cx="5576887"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057417"/>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497888" cy="1158875"/>
          </a:xfrm>
        </p:spPr>
      </p:pic>
      <p:sp>
        <p:nvSpPr>
          <p:cNvPr id="30723" name="Content Placeholder 2"/>
          <p:cNvSpPr>
            <a:spLocks noGrp="1"/>
          </p:cNvSpPr>
          <p:nvPr>
            <p:ph type="body" sz="quarter" idx="13"/>
          </p:nvPr>
        </p:nvSpPr>
        <p:spPr>
          <a:xfrm>
            <a:off x="814388" y="1590675"/>
            <a:ext cx="4046537" cy="4522788"/>
          </a:xfrm>
        </p:spPr>
        <p:txBody>
          <a:bodyPr/>
          <a:lstStyle/>
          <a:p>
            <a:pPr marL="273050" indent="-273050">
              <a:tabLst>
                <a:tab pos="273050" algn="l"/>
              </a:tabLst>
            </a:pPr>
            <a:r>
              <a:rPr altLang="en-US" smtClean="0">
                <a:solidFill>
                  <a:schemeClr val="accent1"/>
                </a:solidFill>
              </a:rPr>
              <a:t>Audio editing software</a:t>
            </a:r>
          </a:p>
          <a:p>
            <a:pPr lvl="1"/>
            <a:r>
              <a:rPr altLang="en-US"/>
              <a:t>Create and edit audio clips</a:t>
            </a:r>
          </a:p>
          <a:p>
            <a:pPr lvl="1"/>
            <a:r>
              <a:rPr altLang="en-US"/>
              <a:t>Filter out imperfections</a:t>
            </a:r>
          </a:p>
          <a:p>
            <a:pPr lvl="1"/>
            <a:r>
              <a:rPr altLang="en-US"/>
              <a:t>Make MP3s </a:t>
            </a:r>
          </a:p>
          <a:p>
            <a:pPr marL="273050" indent="-273050">
              <a:tabLst>
                <a:tab pos="273050" algn="l"/>
              </a:tabLst>
            </a:pPr>
            <a:endParaRPr altLang="en-US" smtClean="0"/>
          </a:p>
        </p:txBody>
      </p:sp>
      <p:sp>
        <p:nvSpPr>
          <p:cNvPr id="30724" name="Text Placeholder 4"/>
          <p:cNvSpPr>
            <a:spLocks noGrp="1"/>
          </p:cNvSpPr>
          <p:nvPr>
            <p:ph type="body" sz="quarter" idx="14"/>
          </p:nvPr>
        </p:nvSpPr>
        <p:spPr/>
        <p:txBody>
          <a:bodyPr/>
          <a:lstStyle/>
          <a:p>
            <a:pPr marL="273050" indent="-273050"/>
            <a:r>
              <a:rPr altLang="en-US" smtClean="0"/>
              <a:t>Popular Programs</a:t>
            </a:r>
          </a:p>
          <a:p>
            <a:pPr lvl="1"/>
            <a:r>
              <a:rPr altLang="en-US"/>
              <a:t>Apple Garage Band</a:t>
            </a:r>
          </a:p>
          <a:p>
            <a:pPr lvl="1"/>
            <a:r>
              <a:rPr altLang="en-US"/>
              <a:t>Sony ACID</a:t>
            </a:r>
          </a:p>
          <a:p>
            <a:pPr marL="273050" indent="-273050"/>
            <a:endParaRPr altLang="en-US" smtClean="0"/>
          </a:p>
        </p:txBody>
      </p:sp>
      <p:pic>
        <p:nvPicPr>
          <p:cNvPr id="30725" name="Picture 2" descr="C:\Users\Zouharis\Documents\Laurie\McGraw Hill Computing Essentials 2013\CE_2013_ArtFiles\ole16821_ch04\ole16821_04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138" y="3176588"/>
            <a:ext cx="3749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738536"/>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73088" y="139700"/>
            <a:ext cx="8491537" cy="1311275"/>
          </a:xfrm>
        </p:spPr>
      </p:pic>
      <p:sp>
        <p:nvSpPr>
          <p:cNvPr id="32770" name="Content Placeholder 2"/>
          <p:cNvSpPr>
            <a:spLocks noGrp="1"/>
          </p:cNvSpPr>
          <p:nvPr>
            <p:ph idx="1"/>
          </p:nvPr>
        </p:nvSpPr>
        <p:spPr>
          <a:xfrm>
            <a:off x="1555750" y="1600200"/>
            <a:ext cx="7131050" cy="4525963"/>
          </a:xfrm>
        </p:spPr>
        <p:txBody>
          <a:bodyPr/>
          <a:lstStyle/>
          <a:p>
            <a:pPr>
              <a:buClr>
                <a:srgbClr val="376092"/>
              </a:buClr>
            </a:pPr>
            <a:r>
              <a:rPr altLang="en-US" smtClean="0"/>
              <a:t>Capture, edit, and produce videos</a:t>
            </a:r>
          </a:p>
          <a:p>
            <a:pPr>
              <a:buClr>
                <a:srgbClr val="376092"/>
              </a:buClr>
            </a:pPr>
            <a:r>
              <a:rPr altLang="en-US" smtClean="0"/>
              <a:t>Create a DVD or upload to YouTube</a:t>
            </a:r>
          </a:p>
          <a:p>
            <a:pPr>
              <a:buClr>
                <a:srgbClr val="376092"/>
              </a:buClr>
            </a:pPr>
            <a:endParaRPr altLang="en-US" smtClean="0"/>
          </a:p>
        </p:txBody>
      </p:sp>
      <p:pic>
        <p:nvPicPr>
          <p:cNvPr id="32772" name="Picture 2" descr="C:\Users\Zouharis\Documents\Laurie\McGraw Hill Computing Essentials 2013\CE_2013_ArtFiles\ole16821_ch04\ole16821_p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2917825"/>
            <a:ext cx="3840163"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descr="C:\Users\Zouharis\Documents\Laurie\McGraw Hill Computing Essentials 2013\CE_2013_ArtFiles\ole16821_ch04\ole16821_p04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2670175"/>
            <a:ext cx="3840162"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031687"/>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3794" name="Content Placeholder 2"/>
          <p:cNvSpPr>
            <a:spLocks noGrp="1"/>
          </p:cNvSpPr>
          <p:nvPr>
            <p:ph idx="1"/>
          </p:nvPr>
        </p:nvSpPr>
        <p:spPr>
          <a:xfrm>
            <a:off x="1555750" y="1600200"/>
            <a:ext cx="7131050" cy="4525963"/>
          </a:xfrm>
        </p:spPr>
        <p:txBody>
          <a:bodyPr/>
          <a:lstStyle/>
          <a:p>
            <a:pPr>
              <a:buClr>
                <a:srgbClr val="376092"/>
              </a:buClr>
            </a:pPr>
            <a:r>
              <a:rPr altLang="en-US" smtClean="0"/>
              <a:t>The integration of a variety of media into one presentation </a:t>
            </a:r>
          </a:p>
          <a:p>
            <a:pPr lvl="1"/>
            <a:r>
              <a:rPr altLang="en-US"/>
              <a:t>Video</a:t>
            </a:r>
          </a:p>
          <a:p>
            <a:pPr lvl="1"/>
            <a:r>
              <a:rPr altLang="en-US"/>
              <a:t>Music</a:t>
            </a:r>
          </a:p>
          <a:p>
            <a:pPr lvl="1"/>
            <a:r>
              <a:rPr altLang="en-US"/>
              <a:t>Voice</a:t>
            </a:r>
          </a:p>
          <a:p>
            <a:pPr lvl="1"/>
            <a:r>
              <a:rPr altLang="en-US"/>
              <a:t>Graphics</a:t>
            </a:r>
          </a:p>
          <a:p>
            <a:pPr lvl="1"/>
            <a:r>
              <a:rPr altLang="en-US"/>
              <a:t>Text</a:t>
            </a:r>
          </a:p>
          <a:p>
            <a:pPr>
              <a:buClr>
                <a:srgbClr val="376092"/>
              </a:buClr>
            </a:pPr>
            <a:r>
              <a:rPr altLang="en-US" smtClean="0"/>
              <a:t>Include user </a:t>
            </a:r>
            <a:r>
              <a:rPr altLang="en-US" smtClean="0">
                <a:solidFill>
                  <a:schemeClr val="accent1"/>
                </a:solidFill>
              </a:rPr>
              <a:t>interactivity </a:t>
            </a:r>
          </a:p>
        </p:txBody>
      </p:sp>
      <p:pic>
        <p:nvPicPr>
          <p:cNvPr id="33796" name="Picture 2" descr="C:\Users\Zouharis\Documents\Laurie\McGraw Hill Computing Essentials 2013\CE_2013_ArtFiles\ole16821_ch04\ole16821_p0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513" y="2233613"/>
            <a:ext cx="347503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355531"/>
      </p:ext>
    </p:extLst>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5842" name="Content Placeholder 2"/>
          <p:cNvSpPr>
            <a:spLocks noGrp="1"/>
          </p:cNvSpPr>
          <p:nvPr>
            <p:ph idx="1"/>
          </p:nvPr>
        </p:nvSpPr>
        <p:spPr>
          <a:xfrm>
            <a:off x="1555750" y="1600200"/>
            <a:ext cx="7131050" cy="4525963"/>
          </a:xfrm>
        </p:spPr>
        <p:txBody>
          <a:bodyPr/>
          <a:lstStyle/>
          <a:p>
            <a:pPr>
              <a:buClr>
                <a:srgbClr val="376092"/>
              </a:buClr>
            </a:pPr>
            <a:r>
              <a:rPr altLang="en-US" smtClean="0"/>
              <a:t>Links can be to…</a:t>
            </a:r>
          </a:p>
          <a:p>
            <a:pPr lvl="1"/>
            <a:r>
              <a:rPr altLang="en-US"/>
              <a:t>Other pages</a:t>
            </a:r>
          </a:p>
          <a:p>
            <a:pPr lvl="1"/>
            <a:r>
              <a:rPr altLang="en-US"/>
              <a:t>Video</a:t>
            </a:r>
          </a:p>
          <a:p>
            <a:pPr lvl="1"/>
            <a:r>
              <a:rPr altLang="en-US"/>
              <a:t>Sound </a:t>
            </a:r>
          </a:p>
          <a:p>
            <a:pPr lvl="1"/>
            <a:r>
              <a:rPr altLang="en-US"/>
              <a:t>Graphics</a:t>
            </a:r>
          </a:p>
          <a:p>
            <a:pPr lvl="1"/>
            <a:r>
              <a:rPr altLang="en-US"/>
              <a:t>Text Files</a:t>
            </a:r>
          </a:p>
          <a:p>
            <a:pPr>
              <a:buClr>
                <a:srgbClr val="376092"/>
              </a:buClr>
            </a:pPr>
            <a:r>
              <a:rPr altLang="en-US" smtClean="0">
                <a:solidFill>
                  <a:schemeClr val="accent1"/>
                </a:solidFill>
              </a:rPr>
              <a:t>Buttons</a:t>
            </a:r>
            <a:r>
              <a:rPr altLang="en-US" smtClean="0"/>
              <a:t> are </a:t>
            </a:r>
            <a:r>
              <a:rPr altLang="en-US" smtClean="0">
                <a:solidFill>
                  <a:schemeClr val="accent1"/>
                </a:solidFill>
              </a:rPr>
              <a:t>links </a:t>
            </a:r>
          </a:p>
          <a:p>
            <a:pPr lvl="1"/>
            <a:r>
              <a:rPr altLang="en-US"/>
              <a:t>Provide the ability to navigate through a presentation</a:t>
            </a:r>
          </a:p>
        </p:txBody>
      </p:sp>
    </p:spTree>
    <p:extLst>
      <p:ext uri="{BB962C8B-B14F-4D97-AF65-F5344CB8AC3E}">
        <p14:creationId xmlns:p14="http://schemas.microsoft.com/office/powerpoint/2010/main" val="3858930029"/>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7890" name="Content Placeholder 2"/>
          <p:cNvSpPr>
            <a:spLocks noGrp="1"/>
          </p:cNvSpPr>
          <p:nvPr>
            <p:ph idx="1"/>
          </p:nvPr>
        </p:nvSpPr>
        <p:spPr>
          <a:xfrm>
            <a:off x="1555750" y="1600200"/>
            <a:ext cx="7131050" cy="4525963"/>
          </a:xfrm>
        </p:spPr>
        <p:txBody>
          <a:bodyPr/>
          <a:lstStyle/>
          <a:p>
            <a:pPr>
              <a:buClr>
                <a:srgbClr val="376092"/>
              </a:buClr>
            </a:pPr>
            <a:r>
              <a:rPr altLang="en-US" smtClean="0"/>
              <a:t>Create </a:t>
            </a:r>
            <a:r>
              <a:rPr altLang="en-US" smtClean="0">
                <a:solidFill>
                  <a:schemeClr val="accent1"/>
                </a:solidFill>
              </a:rPr>
              <a:t>multimedia</a:t>
            </a:r>
            <a:r>
              <a:rPr altLang="en-US" smtClean="0"/>
              <a:t> presentations</a:t>
            </a:r>
          </a:p>
          <a:p>
            <a:pPr>
              <a:buClr>
                <a:srgbClr val="376092"/>
              </a:buClr>
            </a:pPr>
            <a:r>
              <a:rPr altLang="en-US" smtClean="0"/>
              <a:t>Bring together video, audio, graphics, and text elements into interactive framework</a:t>
            </a:r>
          </a:p>
          <a:p>
            <a:pPr>
              <a:buClr>
                <a:srgbClr val="376092"/>
              </a:buClr>
            </a:pPr>
            <a:r>
              <a:rPr altLang="en-US" smtClean="0"/>
              <a:t>Popular programs</a:t>
            </a:r>
          </a:p>
          <a:p>
            <a:pPr lvl="1"/>
            <a:r>
              <a:rPr altLang="en-US"/>
              <a:t>Adobe Director</a:t>
            </a:r>
          </a:p>
          <a:p>
            <a:pPr lvl="1"/>
            <a:r>
              <a:rPr altLang="en-US"/>
              <a:t>Toolbook</a:t>
            </a:r>
          </a:p>
          <a:p>
            <a:pPr>
              <a:buClr>
                <a:srgbClr val="376092"/>
              </a:buClr>
            </a:pPr>
            <a:endParaRPr altLang="en-US" smtClean="0"/>
          </a:p>
        </p:txBody>
      </p:sp>
      <p:grpSp>
        <p:nvGrpSpPr>
          <p:cNvPr id="37892" name="Group 1"/>
          <p:cNvGrpSpPr>
            <a:grpSpLocks/>
          </p:cNvGrpSpPr>
          <p:nvPr/>
        </p:nvGrpSpPr>
        <p:grpSpPr bwMode="auto">
          <a:xfrm>
            <a:off x="6219825" y="3236913"/>
            <a:ext cx="2000250" cy="2439987"/>
            <a:chOff x="6219826" y="3236912"/>
            <a:chExt cx="2000249" cy="2439988"/>
          </a:xfrm>
        </p:grpSpPr>
        <p:sp>
          <p:nvSpPr>
            <p:cNvPr id="9" name="Rectangle 8"/>
            <p:cNvSpPr/>
            <p:nvPr/>
          </p:nvSpPr>
          <p:spPr>
            <a:xfrm>
              <a:off x="6219826" y="3236912"/>
              <a:ext cx="2000249" cy="243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78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144" y="3294062"/>
              <a:ext cx="18049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15049813"/>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9938" name="Content Placeholder 2"/>
          <p:cNvSpPr>
            <a:spLocks noGrp="1"/>
          </p:cNvSpPr>
          <p:nvPr>
            <p:ph idx="1"/>
          </p:nvPr>
        </p:nvSpPr>
        <p:spPr>
          <a:xfrm>
            <a:off x="1555750" y="1600200"/>
            <a:ext cx="7131050" cy="4525963"/>
          </a:xfrm>
        </p:spPr>
        <p:txBody>
          <a:bodyPr/>
          <a:lstStyle/>
          <a:p>
            <a:pPr>
              <a:buClr>
                <a:srgbClr val="376092"/>
              </a:buClr>
            </a:pPr>
            <a:r>
              <a:rPr altLang="en-US" sz="2200" smtClean="0"/>
              <a:t>Creating a web site</a:t>
            </a:r>
          </a:p>
          <a:p>
            <a:pPr lvl="1"/>
            <a:r>
              <a:rPr altLang="en-US" sz="2200"/>
              <a:t>Corporations use the Web to reach new customers</a:t>
            </a:r>
          </a:p>
          <a:p>
            <a:pPr lvl="1"/>
            <a:r>
              <a:rPr altLang="en-US" sz="2200"/>
              <a:t>Individuals create their own personal sites, called blogs</a:t>
            </a:r>
          </a:p>
          <a:p>
            <a:pPr>
              <a:buClr>
                <a:srgbClr val="376092"/>
              </a:buClr>
            </a:pPr>
            <a:r>
              <a:rPr altLang="en-US" sz="2200" smtClean="0">
                <a:hlinkClick r:id="rId4" action="ppaction://hlinksldjump"/>
              </a:rPr>
              <a:t>Web Site Design</a:t>
            </a:r>
            <a:endParaRPr altLang="en-US" sz="2200" smtClean="0"/>
          </a:p>
          <a:p>
            <a:pPr>
              <a:buClr>
                <a:srgbClr val="376092"/>
              </a:buClr>
            </a:pPr>
            <a:r>
              <a:rPr altLang="en-US" sz="2200" smtClean="0">
                <a:hlinkClick r:id="rId5" action="ppaction://hlinksldjump"/>
              </a:rPr>
              <a:t>Web Authoring </a:t>
            </a:r>
            <a:br>
              <a:rPr altLang="en-US" sz="2200" smtClean="0">
                <a:hlinkClick r:id="rId5" action="ppaction://hlinksldjump"/>
              </a:rPr>
            </a:br>
            <a:r>
              <a:rPr altLang="en-US" sz="2200" smtClean="0">
                <a:hlinkClick r:id="rId5" action="ppaction://hlinksldjump"/>
              </a:rPr>
              <a:t>Programs </a:t>
            </a:r>
            <a:endParaRPr altLang="en-US" sz="2200" smtClean="0"/>
          </a:p>
          <a:p>
            <a:pPr>
              <a:buClr>
                <a:srgbClr val="376092"/>
              </a:buClr>
            </a:pPr>
            <a:endParaRPr altLang="en-US" sz="2200" smtClean="0"/>
          </a:p>
        </p:txBody>
      </p:sp>
      <p:pic>
        <p:nvPicPr>
          <p:cNvPr id="39940" name="Picture 2" descr="C:\Users\Zouharis\Documents\Laurie\McGraw Hill Computing Essentials 2013\CE_2013_ArtFiles\ole16821_ch04\ole16821_p04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050" y="3187700"/>
            <a:ext cx="4572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846778"/>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5" name="Picture 6" descr="C:\Users\Glen\Documents\McGraw-Hill\OLeary-CE2012\ART\ole16805_ch04\ole16805_0413.jpg"/>
          <p:cNvPicPr>
            <a:picLocks noChangeAspect="1" noChangeArrowheads="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135313" y="2928938"/>
            <a:ext cx="3567112"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1987" name="Content Placeholder 2"/>
          <p:cNvSpPr>
            <a:spLocks noGrp="1"/>
          </p:cNvSpPr>
          <p:nvPr>
            <p:ph idx="1"/>
          </p:nvPr>
        </p:nvSpPr>
        <p:spPr>
          <a:xfrm>
            <a:off x="1555750" y="1600200"/>
            <a:ext cx="7131050" cy="4525963"/>
          </a:xfrm>
        </p:spPr>
        <p:txBody>
          <a:bodyPr/>
          <a:lstStyle/>
          <a:p>
            <a:pPr>
              <a:buClr>
                <a:srgbClr val="376092"/>
              </a:buClr>
            </a:pPr>
            <a:r>
              <a:rPr altLang="en-US" sz="2000" smtClean="0"/>
              <a:t>Interactive multimedia form of communication </a:t>
            </a:r>
          </a:p>
          <a:p>
            <a:pPr lvl="1"/>
            <a:r>
              <a:rPr altLang="en-US" sz="2000"/>
              <a:t>Create a </a:t>
            </a:r>
            <a:r>
              <a:rPr altLang="en-US" sz="2000">
                <a:solidFill>
                  <a:schemeClr val="accent1"/>
                </a:solidFill>
              </a:rPr>
              <a:t>graphical map </a:t>
            </a:r>
            <a:r>
              <a:rPr altLang="en-US" sz="2000"/>
              <a:t>of overall content </a:t>
            </a:r>
          </a:p>
          <a:p>
            <a:pPr lvl="1"/>
            <a:r>
              <a:rPr altLang="en-US" sz="2000"/>
              <a:t>Add multimedia elements like </a:t>
            </a:r>
            <a:r>
              <a:rPr altLang="en-US" sz="2000">
                <a:solidFill>
                  <a:schemeClr val="accent1"/>
                </a:solidFill>
              </a:rPr>
              <a:t>animation </a:t>
            </a:r>
          </a:p>
          <a:p>
            <a:pPr lvl="2"/>
            <a:r>
              <a:rPr altLang="en-US">
                <a:solidFill>
                  <a:schemeClr val="accent1"/>
                </a:solidFill>
              </a:rPr>
              <a:t>Flash movies</a:t>
            </a:r>
          </a:p>
        </p:txBody>
      </p:sp>
      <p:sp>
        <p:nvSpPr>
          <p:cNvPr id="41989"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5"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2809849783"/>
      </p:ext>
    </p:extLst>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rtlCol="0">
            <a:normAutofit fontScale="92500" lnSpcReduction="10000"/>
          </a:bodyPr>
          <a:lstStyle/>
          <a:p>
            <a:pPr fontAlgn="auto">
              <a:spcAft>
                <a:spcPts val="0"/>
              </a:spcAft>
              <a:tabLst>
                <a:tab pos="274320" algn="l"/>
              </a:tabLst>
              <a:defRPr/>
            </a:pPr>
            <a:r>
              <a:rPr dirty="0" smtClean="0"/>
              <a:t>Web Pages are typically HTML documents</a:t>
            </a:r>
          </a:p>
          <a:p>
            <a:pPr fontAlgn="auto">
              <a:spcAft>
                <a:spcPts val="0"/>
              </a:spcAft>
              <a:tabLst>
                <a:tab pos="274320" algn="l"/>
              </a:tabLst>
              <a:defRPr/>
            </a:pPr>
            <a:r>
              <a:rPr dirty="0" smtClean="0"/>
              <a:t>Word Processors can create simple HTML documents</a:t>
            </a:r>
          </a:p>
          <a:p>
            <a:pPr fontAlgn="auto">
              <a:spcAft>
                <a:spcPts val="0"/>
              </a:spcAft>
              <a:tabLst>
                <a:tab pos="274320" algn="l"/>
              </a:tabLst>
              <a:defRPr/>
            </a:pPr>
            <a:r>
              <a:rPr dirty="0" smtClean="0"/>
              <a:t>Web Authoring programs known as </a:t>
            </a:r>
            <a:r>
              <a:rPr dirty="0" smtClean="0">
                <a:solidFill>
                  <a:schemeClr val="accent1"/>
                </a:solidFill>
              </a:rPr>
              <a:t>Web page editors</a:t>
            </a:r>
            <a:r>
              <a:rPr dirty="0" smtClean="0"/>
              <a:t> or</a:t>
            </a:r>
            <a:r>
              <a:rPr dirty="0" smtClean="0">
                <a:solidFill>
                  <a:schemeClr val="accent1"/>
                </a:solidFill>
              </a:rPr>
              <a:t> HTML editors</a:t>
            </a:r>
          </a:p>
          <a:p>
            <a:pPr lvl="1" fontAlgn="auto">
              <a:spcAft>
                <a:spcPts val="0"/>
              </a:spcAft>
              <a:buClr>
                <a:schemeClr val="accent1">
                  <a:lumMod val="75000"/>
                </a:schemeClr>
              </a:buClr>
              <a:tabLst>
                <a:tab pos="274320" algn="l"/>
              </a:tabLst>
              <a:defRPr/>
            </a:pPr>
            <a:r>
              <a:t>Advanced Web site design</a:t>
            </a:r>
          </a:p>
          <a:p>
            <a:pPr lvl="1" fontAlgn="auto">
              <a:spcAft>
                <a:spcPts val="0"/>
              </a:spcAft>
              <a:buClr>
                <a:schemeClr val="accent1">
                  <a:lumMod val="75000"/>
                </a:schemeClr>
              </a:buClr>
              <a:tabLst>
                <a:tab pos="274320" algn="l"/>
              </a:tabLst>
              <a:defRPr/>
            </a:pPr>
            <a:r>
              <a:t>Creates HTML coding </a:t>
            </a:r>
          </a:p>
          <a:p>
            <a:pPr fontAlgn="auto">
              <a:spcAft>
                <a:spcPts val="0"/>
              </a:spcAft>
              <a:tabLst>
                <a:tab pos="274320" algn="l"/>
              </a:tabLst>
              <a:defRPr/>
            </a:pPr>
            <a:r>
              <a:rPr dirty="0" smtClean="0"/>
              <a:t>Popular programs</a:t>
            </a:r>
          </a:p>
          <a:p>
            <a:pPr lvl="1" fontAlgn="auto">
              <a:spcAft>
                <a:spcPts val="0"/>
              </a:spcAft>
              <a:buClr>
                <a:schemeClr val="accent1">
                  <a:lumMod val="75000"/>
                </a:schemeClr>
              </a:buClr>
              <a:tabLst>
                <a:tab pos="274320" algn="l"/>
              </a:tabLst>
              <a:defRPr/>
            </a:pPr>
            <a:r>
              <a:t>Adobe Dreamweaver</a:t>
            </a:r>
          </a:p>
          <a:p>
            <a:pPr lvl="1" fontAlgn="auto">
              <a:spcAft>
                <a:spcPts val="0"/>
              </a:spcAft>
              <a:buClr>
                <a:schemeClr val="accent1">
                  <a:lumMod val="75000"/>
                </a:schemeClr>
              </a:buClr>
              <a:tabLst>
                <a:tab pos="274320" algn="l"/>
              </a:tabLst>
              <a:defRPr/>
            </a:pPr>
            <a:r>
              <a:rPr err="1"/>
              <a:t>NetObjects</a:t>
            </a:r>
            <a:r>
              <a:t> Fusion</a:t>
            </a:r>
          </a:p>
          <a:p>
            <a:pPr lvl="1" fontAlgn="auto">
              <a:spcAft>
                <a:spcPts val="0"/>
              </a:spcAft>
              <a:buClr>
                <a:schemeClr val="accent1">
                  <a:lumMod val="75000"/>
                </a:schemeClr>
              </a:buClr>
              <a:tabLst>
                <a:tab pos="274320" algn="l"/>
              </a:tabLst>
              <a:defRPr/>
            </a:pPr>
            <a:r>
              <a:t>Microsoft Expression</a:t>
            </a:r>
          </a:p>
          <a:p>
            <a:pPr fontAlgn="auto">
              <a:spcAft>
                <a:spcPts val="0"/>
              </a:spcAft>
              <a:tabLst>
                <a:tab pos="274320" algn="l"/>
              </a:tabLst>
              <a:defRPr/>
            </a:pPr>
            <a:endParaRPr dirty="0"/>
          </a:p>
        </p:txBody>
      </p:sp>
      <p:sp>
        <p:nvSpPr>
          <p:cNvPr id="44036"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4"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1772604985"/>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7410"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Basic applications </a:t>
            </a:r>
            <a:r>
              <a:rPr altLang="en-US" smtClean="0"/>
              <a:t>are used in nearly every discipline and occupation.</a:t>
            </a:r>
          </a:p>
          <a:p>
            <a:pPr>
              <a:buClr>
                <a:srgbClr val="376092"/>
              </a:buClr>
            </a:pPr>
            <a:r>
              <a:rPr altLang="en-US" smtClean="0"/>
              <a:t>Common types</a:t>
            </a:r>
          </a:p>
          <a:p>
            <a:pPr lvl="1"/>
            <a:r>
              <a:rPr altLang="en-US"/>
              <a:t>Word processors </a:t>
            </a:r>
          </a:p>
          <a:p>
            <a:pPr lvl="1"/>
            <a:r>
              <a:rPr altLang="en-US"/>
              <a:t>Spreadsheets</a:t>
            </a:r>
          </a:p>
          <a:p>
            <a:pPr lvl="1"/>
            <a:r>
              <a:rPr altLang="en-US"/>
              <a:t>Database management systems</a:t>
            </a:r>
          </a:p>
          <a:p>
            <a:pPr lvl="1"/>
            <a:r>
              <a:rPr altLang="en-US"/>
              <a:t>Presentation graphics</a:t>
            </a:r>
          </a:p>
          <a:p>
            <a:pPr>
              <a:buClr>
                <a:srgbClr val="376092"/>
              </a:buClr>
            </a:pPr>
            <a:endParaRPr altLang="en-US" smtClean="0"/>
          </a:p>
        </p:txBody>
      </p:sp>
      <p:sp>
        <p:nvSpPr>
          <p:cNvPr id="17412" name="Text Box 4">
            <a:hlinkClick r:id="rId3"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3"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pic>
        <p:nvPicPr>
          <p:cNvPr id="46083" name="Picture 2" descr="C:\Users\Zouharis\Documents\Laurie\McGraw Hill Computing Essentials 2013\CE_2013_ArtFiles\ole16821_ch04\ole16821_04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3" y="1371600"/>
            <a:ext cx="3200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189488"/>
      </p:ext>
    </p:extLst>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 name="Content Placeholder 3"/>
          <p:cNvSpPr>
            <a:spLocks noGrp="1"/>
          </p:cNvSpPr>
          <p:nvPr>
            <p:ph idx="1"/>
          </p:nvPr>
        </p:nvSpPr>
        <p:spPr>
          <a:xfrm>
            <a:off x="1555750" y="1600200"/>
            <a:ext cx="7131050" cy="4525963"/>
          </a:xfrm>
        </p:spPr>
        <p:txBody>
          <a:bodyPr>
            <a:normAutofit/>
          </a:bodyPr>
          <a:lstStyle/>
          <a:p>
            <a:pPr>
              <a:lnSpc>
                <a:spcPct val="80000"/>
              </a:lnSpc>
              <a:buClr>
                <a:srgbClr val="376092"/>
              </a:buClr>
            </a:pPr>
            <a:r>
              <a:rPr altLang="en-US" sz="2200" smtClean="0"/>
              <a:t>Attempts to simulate human senses, thought processes, and actions</a:t>
            </a:r>
          </a:p>
          <a:p>
            <a:pPr lvl="1">
              <a:lnSpc>
                <a:spcPct val="80000"/>
              </a:lnSpc>
            </a:pPr>
            <a:r>
              <a:rPr altLang="en-US" sz="2200"/>
              <a:t>Reasoning</a:t>
            </a:r>
          </a:p>
          <a:p>
            <a:pPr lvl="1">
              <a:lnSpc>
                <a:spcPct val="80000"/>
              </a:lnSpc>
            </a:pPr>
            <a:r>
              <a:rPr altLang="en-US" sz="2200"/>
              <a:t>Learning from past experience</a:t>
            </a:r>
          </a:p>
          <a:p>
            <a:pPr lvl="1">
              <a:lnSpc>
                <a:spcPct val="80000"/>
              </a:lnSpc>
            </a:pPr>
            <a:r>
              <a:rPr altLang="en-US" sz="2200"/>
              <a:t>Vision</a:t>
            </a:r>
          </a:p>
          <a:p>
            <a:pPr lvl="1">
              <a:lnSpc>
                <a:spcPct val="80000"/>
              </a:lnSpc>
            </a:pPr>
            <a:r>
              <a:rPr altLang="en-US" sz="2200"/>
              <a:t>Touch</a:t>
            </a:r>
          </a:p>
          <a:p>
            <a:pPr>
              <a:lnSpc>
                <a:spcPct val="80000"/>
              </a:lnSpc>
              <a:buClr>
                <a:srgbClr val="376092"/>
              </a:buClr>
            </a:pPr>
            <a:r>
              <a:rPr altLang="en-US" sz="2200" smtClean="0"/>
              <a:t>Help people and organizations</a:t>
            </a:r>
            <a:br>
              <a:rPr altLang="en-US" sz="2200" smtClean="0"/>
            </a:br>
            <a:r>
              <a:rPr altLang="en-US" sz="2200" smtClean="0"/>
              <a:t>become more productive</a:t>
            </a:r>
          </a:p>
          <a:p>
            <a:pPr>
              <a:lnSpc>
                <a:spcPct val="80000"/>
              </a:lnSpc>
              <a:buClr>
                <a:srgbClr val="376092"/>
              </a:buClr>
            </a:pPr>
            <a:r>
              <a:rPr altLang="en-US" sz="2200" smtClean="0"/>
              <a:t>Three areas of AI</a:t>
            </a:r>
          </a:p>
          <a:p>
            <a:pPr lvl="1">
              <a:lnSpc>
                <a:spcPct val="80000"/>
              </a:lnSpc>
            </a:pPr>
            <a:r>
              <a:rPr altLang="en-US" sz="2200">
                <a:hlinkClick r:id="rId4" action="ppaction://hlinksldjump"/>
              </a:rPr>
              <a:t>Virtual reality</a:t>
            </a:r>
            <a:endParaRPr altLang="en-US" sz="2200"/>
          </a:p>
          <a:p>
            <a:pPr lvl="1">
              <a:lnSpc>
                <a:spcPct val="80000"/>
              </a:lnSpc>
            </a:pPr>
            <a:r>
              <a:rPr altLang="en-US" sz="2200">
                <a:hlinkClick r:id="rId5" action="ppaction://hlinksldjump"/>
              </a:rPr>
              <a:t>Knowledge-based (expert) systems</a:t>
            </a:r>
            <a:endParaRPr altLang="en-US" sz="2200"/>
          </a:p>
          <a:p>
            <a:pPr lvl="1">
              <a:lnSpc>
                <a:spcPct val="80000"/>
              </a:lnSpc>
            </a:pPr>
            <a:r>
              <a:rPr altLang="en-US" sz="2200">
                <a:hlinkClick r:id="rId6" action="ppaction://hlinksldjump"/>
              </a:rPr>
              <a:t>Robotics </a:t>
            </a:r>
            <a:endParaRPr altLang="en-US" sz="2200"/>
          </a:p>
        </p:txBody>
      </p:sp>
      <p:pic>
        <p:nvPicPr>
          <p:cNvPr id="48132" name="Picture 5" descr="C:\Users\Glen\Documents\McGraw-Hill\OLeary-CE2012\ART\ole16805_ch04\ole16805_cut04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530475"/>
            <a:ext cx="283527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955778"/>
      </p:ext>
    </p:extLst>
  </p:cSld>
  <p:clrMapOvr>
    <a:masterClrMapping/>
  </p:clrMapOvr>
  <p:transition spd="slow">
    <p:cov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0178" name="Content Placeholder 2"/>
          <p:cNvSpPr>
            <a:spLocks noGrp="1"/>
          </p:cNvSpPr>
          <p:nvPr>
            <p:ph idx="1"/>
          </p:nvPr>
        </p:nvSpPr>
        <p:spPr>
          <a:xfrm>
            <a:off x="1555750" y="1600200"/>
            <a:ext cx="7131050" cy="4525963"/>
          </a:xfrm>
        </p:spPr>
        <p:txBody>
          <a:bodyPr/>
          <a:lstStyle/>
          <a:p>
            <a:pPr>
              <a:buClr>
                <a:srgbClr val="376092"/>
              </a:buClr>
            </a:pPr>
            <a:r>
              <a:rPr altLang="en-US" smtClean="0"/>
              <a:t>Artificial or simulated reality </a:t>
            </a:r>
          </a:p>
          <a:p>
            <a:pPr lvl="1"/>
            <a:r>
              <a:rPr altLang="en-US"/>
              <a:t>Generated in 3-D by a computer</a:t>
            </a:r>
          </a:p>
          <a:p>
            <a:pPr lvl="1"/>
            <a:r>
              <a:rPr altLang="en-US"/>
              <a:t>Commonly known as </a:t>
            </a:r>
            <a:r>
              <a:rPr altLang="en-US">
                <a:solidFill>
                  <a:schemeClr val="accent1"/>
                </a:solidFill>
              </a:rPr>
              <a:t>VR</a:t>
            </a:r>
            <a:r>
              <a:rPr altLang="en-US"/>
              <a:t>, </a:t>
            </a:r>
            <a:r>
              <a:rPr altLang="en-US">
                <a:solidFill>
                  <a:schemeClr val="accent1"/>
                </a:solidFill>
              </a:rPr>
              <a:t>artificial</a:t>
            </a:r>
            <a:r>
              <a:rPr altLang="en-US"/>
              <a:t> </a:t>
            </a:r>
            <a:r>
              <a:rPr altLang="en-US">
                <a:solidFill>
                  <a:schemeClr val="accent1"/>
                </a:solidFill>
              </a:rPr>
              <a:t>reality</a:t>
            </a:r>
            <a:r>
              <a:rPr altLang="en-US"/>
              <a:t>, </a:t>
            </a:r>
            <a:br>
              <a:rPr altLang="en-US"/>
            </a:br>
            <a:r>
              <a:rPr altLang="en-US"/>
              <a:t>or </a:t>
            </a:r>
            <a:r>
              <a:rPr altLang="en-US">
                <a:solidFill>
                  <a:schemeClr val="accent1"/>
                </a:solidFill>
              </a:rPr>
              <a:t>virtual</a:t>
            </a:r>
            <a:r>
              <a:rPr altLang="en-US"/>
              <a:t> </a:t>
            </a:r>
            <a:r>
              <a:rPr altLang="en-US">
                <a:solidFill>
                  <a:schemeClr val="accent1"/>
                </a:solidFill>
              </a:rPr>
              <a:t>environments</a:t>
            </a:r>
          </a:p>
          <a:p>
            <a:pPr>
              <a:buClr>
                <a:srgbClr val="376092"/>
              </a:buClr>
            </a:pPr>
            <a:r>
              <a:rPr altLang="en-US" smtClean="0"/>
              <a:t>Second Life from Linden Labs</a:t>
            </a:r>
          </a:p>
          <a:p>
            <a:pPr>
              <a:buClr>
                <a:srgbClr val="376092"/>
              </a:buClr>
            </a:pPr>
            <a:endParaRPr altLang="en-US" smtClean="0"/>
          </a:p>
        </p:txBody>
      </p:sp>
      <p:pic>
        <p:nvPicPr>
          <p:cNvPr id="50180" name="Picture 6" descr="C:\Users\Glen\Documents\McGraw-Hill\OLeary-CE2012\ART\ole16805_ch04\ole16805_04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3895725"/>
            <a:ext cx="39322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5"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1589591981"/>
      </p:ext>
    </p:extLst>
  </p:cSld>
  <p:clrMapOvr>
    <a:masterClrMapping/>
  </p:clrMapOvr>
  <p:transition spd="slow">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2226" name="Content Placeholder 2"/>
          <p:cNvSpPr>
            <a:spLocks noGrp="1"/>
          </p:cNvSpPr>
          <p:nvPr>
            <p:ph idx="1"/>
          </p:nvPr>
        </p:nvSpPr>
        <p:spPr>
          <a:xfrm>
            <a:off x="1555750" y="1600200"/>
            <a:ext cx="7131050" cy="4525963"/>
          </a:xfrm>
        </p:spPr>
        <p:txBody>
          <a:bodyPr/>
          <a:lstStyle/>
          <a:p>
            <a:pPr>
              <a:buClr>
                <a:srgbClr val="376092"/>
              </a:buClr>
            </a:pPr>
            <a:r>
              <a:rPr altLang="en-US" smtClean="0"/>
              <a:t>Artificial intelligence that uses a database for assistance</a:t>
            </a:r>
          </a:p>
          <a:p>
            <a:pPr>
              <a:buClr>
                <a:srgbClr val="376092"/>
              </a:buClr>
            </a:pPr>
            <a:r>
              <a:rPr altLang="en-US" smtClean="0"/>
              <a:t>Database is known as a </a:t>
            </a:r>
            <a:r>
              <a:rPr altLang="en-US" smtClean="0">
                <a:solidFill>
                  <a:schemeClr val="accent1"/>
                </a:solidFill>
              </a:rPr>
              <a:t>knowledge base</a:t>
            </a:r>
          </a:p>
          <a:p>
            <a:pPr lvl="1"/>
            <a:r>
              <a:rPr altLang="en-US"/>
              <a:t>Facts, rules to relate the facts, and user input to formulate recommendations or decisions</a:t>
            </a:r>
          </a:p>
          <a:p>
            <a:pPr>
              <a:buClr>
                <a:srgbClr val="376092"/>
              </a:buClr>
            </a:pPr>
            <a:r>
              <a:rPr altLang="en-US" smtClean="0"/>
              <a:t>Many use "</a:t>
            </a:r>
            <a:r>
              <a:rPr altLang="en-US" smtClean="0">
                <a:solidFill>
                  <a:schemeClr val="accent1"/>
                </a:solidFill>
              </a:rPr>
              <a:t>fuzzy logic</a:t>
            </a:r>
            <a:r>
              <a:rPr altLang="en-US" smtClean="0"/>
              <a:t>"</a:t>
            </a:r>
          </a:p>
          <a:p>
            <a:pPr>
              <a:buClr>
                <a:srgbClr val="376092"/>
              </a:buClr>
            </a:pPr>
            <a:endParaRPr altLang="en-US" smtClean="0"/>
          </a:p>
        </p:txBody>
      </p:sp>
      <p:sp>
        <p:nvSpPr>
          <p:cNvPr id="52228"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4"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4148654901"/>
      </p:ext>
    </p:extLst>
  </p:cSld>
  <p:clrMapOvr>
    <a:masterClrMapping/>
  </p:clrMapOvr>
  <p:transition spd="slow">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4274" name="Content Placeholder 2"/>
          <p:cNvSpPr>
            <a:spLocks noGrp="1"/>
          </p:cNvSpPr>
          <p:nvPr>
            <p:ph idx="1"/>
          </p:nvPr>
        </p:nvSpPr>
        <p:spPr>
          <a:xfrm>
            <a:off x="1555750" y="1600200"/>
            <a:ext cx="7131050" cy="4525963"/>
          </a:xfrm>
        </p:spPr>
        <p:txBody>
          <a:bodyPr/>
          <a:lstStyle/>
          <a:p>
            <a:pPr>
              <a:buClr>
                <a:srgbClr val="376092"/>
              </a:buClr>
            </a:pPr>
            <a:r>
              <a:rPr altLang="en-US" smtClean="0"/>
              <a:t>The field of study concerned with developing and using robots</a:t>
            </a:r>
          </a:p>
          <a:p>
            <a:pPr>
              <a:buClr>
                <a:srgbClr val="376092"/>
              </a:buClr>
            </a:pPr>
            <a:r>
              <a:rPr altLang="en-US" smtClean="0"/>
              <a:t>Computer-controlled machines</a:t>
            </a:r>
          </a:p>
          <a:p>
            <a:pPr lvl="1"/>
            <a:r>
              <a:rPr altLang="en-US"/>
              <a:t>Mimic motor activities of living things</a:t>
            </a:r>
          </a:p>
          <a:p>
            <a:pPr lvl="1"/>
            <a:r>
              <a:rPr altLang="en-US"/>
              <a:t>Four types of robots</a:t>
            </a:r>
          </a:p>
          <a:p>
            <a:pPr lvl="2"/>
            <a:r>
              <a:rPr altLang="en-US">
                <a:solidFill>
                  <a:schemeClr val="accent1"/>
                </a:solidFill>
              </a:rPr>
              <a:t>Perception system robots</a:t>
            </a:r>
          </a:p>
          <a:p>
            <a:pPr lvl="2"/>
            <a:r>
              <a:rPr altLang="en-US">
                <a:solidFill>
                  <a:schemeClr val="accent1"/>
                </a:solidFill>
              </a:rPr>
              <a:t>Industrial robots</a:t>
            </a:r>
          </a:p>
          <a:p>
            <a:pPr lvl="2"/>
            <a:r>
              <a:rPr altLang="en-US">
                <a:solidFill>
                  <a:schemeClr val="accent1"/>
                </a:solidFill>
              </a:rPr>
              <a:t>Mobile robots </a:t>
            </a:r>
          </a:p>
          <a:p>
            <a:pPr lvl="2"/>
            <a:r>
              <a:rPr altLang="en-US">
                <a:solidFill>
                  <a:schemeClr val="accent1"/>
                </a:solidFill>
              </a:rPr>
              <a:t>Household</a:t>
            </a:r>
            <a:br>
              <a:rPr altLang="en-US">
                <a:solidFill>
                  <a:schemeClr val="accent1"/>
                </a:solidFill>
              </a:rPr>
            </a:br>
            <a:r>
              <a:rPr altLang="en-US">
                <a:solidFill>
                  <a:schemeClr val="accent1"/>
                </a:solidFill>
              </a:rPr>
              <a:t>robots </a:t>
            </a:r>
          </a:p>
        </p:txBody>
      </p:sp>
      <p:pic>
        <p:nvPicPr>
          <p:cNvPr id="54276" name="Picture 7" descr="C:\Users\Glen\Documents\McGraw-Hill\OLeary-CE2012\ART\ole16805_ch04\ole16805_04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13" y="4673600"/>
            <a:ext cx="2376487"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C:\Users\Glen\Documents\McGraw-Hill\OLeary-CE2012\ART\ole16805_ch04\ole16805_04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2413" y="3529013"/>
            <a:ext cx="2378075"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4">
            <a:hlinkClick r:id="rId6"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algn="ctr">
              <a:spcBef>
                <a:spcPct val="50000"/>
              </a:spcBef>
            </a:pPr>
            <a:r>
              <a:rPr lang="en-US" altLang="en-US" sz="2000" b="1">
                <a:solidFill>
                  <a:schemeClr val="tx2"/>
                </a:solidFill>
                <a:latin typeface="Arial" panose="020B0604020202020204" pitchFamily="34" charset="0"/>
                <a:hlinkClick r:id="rId6" action="ppaction://hlinksldjump"/>
              </a:rPr>
              <a:t>Return</a:t>
            </a:r>
            <a:endParaRPr lang="en-US" altLang="en-US" sz="2000" b="1">
              <a:solidFill>
                <a:schemeClr val="tx2"/>
              </a:solidFill>
              <a:latin typeface="Arial" panose="020B0604020202020204" pitchFamily="34" charset="0"/>
            </a:endParaRPr>
          </a:p>
        </p:txBody>
      </p:sp>
    </p:spTree>
    <p:extLst>
      <p:ext uri="{BB962C8B-B14F-4D97-AF65-F5344CB8AC3E}">
        <p14:creationId xmlns:p14="http://schemas.microsoft.com/office/powerpoint/2010/main" val="2716727061"/>
      </p:ext>
    </p:extLst>
  </p:cSld>
  <p:clrMapOvr>
    <a:masterClrMapping/>
  </p:clrMapOvr>
  <p:transition spd="slow">
    <p:cov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rtlCol="0">
            <a:normAutofit/>
          </a:bodyPr>
          <a:lstStyle/>
          <a:p>
            <a:pPr fontAlgn="auto">
              <a:spcAft>
                <a:spcPts val="0"/>
              </a:spcAft>
              <a:tabLst>
                <a:tab pos="274320" algn="l"/>
              </a:tabLst>
              <a:defRPr/>
            </a:pPr>
            <a:r>
              <a:rPr dirty="0" smtClean="0"/>
              <a:t>Add-on features for mobile devices including smartphones, netbooks, and tablets.</a:t>
            </a:r>
          </a:p>
          <a:p>
            <a:pPr lvl="1" fontAlgn="auto">
              <a:spcAft>
                <a:spcPts val="0"/>
              </a:spcAft>
              <a:buClr>
                <a:schemeClr val="accent1">
                  <a:lumMod val="75000"/>
                </a:schemeClr>
              </a:buClr>
              <a:tabLst>
                <a:tab pos="274320" algn="l"/>
              </a:tabLst>
              <a:defRPr/>
            </a:pPr>
            <a:r>
              <a:t>Text messaging</a:t>
            </a:r>
          </a:p>
          <a:p>
            <a:pPr lvl="1" fontAlgn="auto">
              <a:spcAft>
                <a:spcPts val="0"/>
              </a:spcAft>
              <a:buClr>
                <a:schemeClr val="accent1">
                  <a:lumMod val="75000"/>
                </a:schemeClr>
              </a:buClr>
              <a:tabLst>
                <a:tab pos="274320" algn="l"/>
              </a:tabLst>
              <a:defRPr/>
            </a:pPr>
            <a:r>
              <a:t>Internet browsing</a:t>
            </a:r>
          </a:p>
          <a:p>
            <a:pPr lvl="1" fontAlgn="auto">
              <a:spcAft>
                <a:spcPts val="0"/>
              </a:spcAft>
              <a:buClr>
                <a:schemeClr val="accent1">
                  <a:lumMod val="75000"/>
                </a:schemeClr>
              </a:buClr>
              <a:tabLst>
                <a:tab pos="274320" algn="l"/>
              </a:tabLst>
              <a:defRPr/>
            </a:pPr>
            <a:r>
              <a:t>Connecting to </a:t>
            </a:r>
            <a:br/>
            <a:r>
              <a:t>social networks</a:t>
            </a:r>
          </a:p>
          <a:p>
            <a:pPr marL="0" indent="0" fontAlgn="auto">
              <a:spcAft>
                <a:spcPts val="0"/>
              </a:spcAft>
              <a:buFont typeface="Wingdings" pitchFamily="2" charset="2"/>
              <a:buNone/>
              <a:tabLst>
                <a:tab pos="274320" algn="l"/>
              </a:tabLst>
              <a:defRPr/>
            </a:pPr>
            <a:r>
              <a:rPr dirty="0" smtClean="0"/>
              <a:t> </a:t>
            </a:r>
          </a:p>
          <a:p>
            <a:pPr fontAlgn="auto">
              <a:spcAft>
                <a:spcPts val="0"/>
              </a:spcAft>
              <a:tabLst>
                <a:tab pos="274320" algn="l"/>
              </a:tabLst>
              <a:defRPr/>
            </a:pPr>
            <a:endParaRPr dirty="0"/>
          </a:p>
        </p:txBody>
      </p:sp>
      <p:pic>
        <p:nvPicPr>
          <p:cNvPr id="6" name="Picture 2" descr="C:\Users\Zouharis\Documents\Laurie\McGraw Hill Computing Essentials 2013\CE_2013_ArtFiles\ole16821_ch04\ole16821_04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4705350"/>
            <a:ext cx="4638675" cy="1566863"/>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499181"/>
      </p:ext>
    </p:extLst>
  </p:cSld>
  <p:clrMapOvr>
    <a:masterClrMapping/>
  </p:clrMapOvr>
  <p:transition spd="slow">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7346"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App stores </a:t>
            </a:r>
            <a:r>
              <a:rPr altLang="en-US" smtClean="0"/>
              <a:t>are Web sites that allow you </a:t>
            </a:r>
            <a:br>
              <a:rPr altLang="en-US" smtClean="0"/>
            </a:br>
            <a:r>
              <a:rPr altLang="en-US" smtClean="0"/>
              <a:t>to download apps for a nominal fee or free</a:t>
            </a:r>
          </a:p>
          <a:p>
            <a:pPr lvl="1"/>
            <a:r>
              <a:rPr altLang="en-US"/>
              <a:t>Apple’s App Store and Android Market </a:t>
            </a:r>
          </a:p>
          <a:p>
            <a:pPr>
              <a:buClr>
                <a:srgbClr val="376092"/>
              </a:buClr>
            </a:pPr>
            <a:endParaRPr altLang="en-US" smtClean="0"/>
          </a:p>
        </p:txBody>
      </p:sp>
      <p:pic>
        <p:nvPicPr>
          <p:cNvPr id="57348" name="Picture 2" descr="C:\Users\Zouharis\Documents\Laurie\McGraw Hill Computing Essentials 2013\CE_2013_ArtFiles\ole16821_ch04\ole16821_04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3533775"/>
            <a:ext cx="31099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descr="C:\Users\Zouharis\Documents\Laurie\McGraw Hill Computing Essentials 2013\CE_2013_ArtFiles\ole16821_ch04\ole16821_04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3606800"/>
            <a:ext cx="461486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727892"/>
      </p:ext>
    </p:extLst>
  </p:cSld>
  <p:clrMapOvr>
    <a:masterClrMapping/>
  </p:clrMapOvr>
  <p:transition spd="slow">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a:normAutofit/>
          </a:bodyPr>
          <a:lstStyle/>
          <a:p>
            <a:pPr>
              <a:lnSpc>
                <a:spcPct val="90000"/>
              </a:lnSpc>
              <a:buClr>
                <a:srgbClr val="376092"/>
              </a:buClr>
            </a:pPr>
            <a:r>
              <a:rPr altLang="en-US" sz="2200" smtClean="0">
                <a:solidFill>
                  <a:schemeClr val="accent1"/>
                </a:solidFill>
              </a:rPr>
              <a:t>Desktop publishers </a:t>
            </a:r>
            <a:r>
              <a:rPr altLang="en-US" sz="2200" smtClean="0"/>
              <a:t>use computers to format and create publication-ready material</a:t>
            </a:r>
          </a:p>
          <a:p>
            <a:pPr lvl="1">
              <a:lnSpc>
                <a:spcPct val="90000"/>
              </a:lnSpc>
            </a:pPr>
            <a:r>
              <a:rPr altLang="en-US" sz="2200"/>
              <a:t>Books</a:t>
            </a:r>
          </a:p>
          <a:p>
            <a:pPr lvl="1">
              <a:lnSpc>
                <a:spcPct val="90000"/>
              </a:lnSpc>
            </a:pPr>
            <a:r>
              <a:rPr altLang="en-US" sz="2200"/>
              <a:t>Magazines</a:t>
            </a:r>
          </a:p>
          <a:p>
            <a:pPr lvl="1">
              <a:lnSpc>
                <a:spcPct val="90000"/>
              </a:lnSpc>
            </a:pPr>
            <a:r>
              <a:rPr altLang="en-US" sz="2200"/>
              <a:t>Newsletters</a:t>
            </a:r>
          </a:p>
          <a:p>
            <a:pPr lvl="1">
              <a:lnSpc>
                <a:spcPct val="90000"/>
              </a:lnSpc>
            </a:pPr>
            <a:r>
              <a:rPr altLang="en-US" sz="2200"/>
              <a:t>Newspapers</a:t>
            </a:r>
          </a:p>
          <a:p>
            <a:pPr>
              <a:lnSpc>
                <a:spcPct val="90000"/>
              </a:lnSpc>
              <a:buClr>
                <a:srgbClr val="376092"/>
              </a:buClr>
            </a:pPr>
            <a:r>
              <a:rPr altLang="en-US" sz="2200" smtClean="0"/>
              <a:t>Generally requires completion of</a:t>
            </a:r>
            <a:br>
              <a:rPr altLang="en-US" sz="2200" smtClean="0"/>
            </a:br>
            <a:r>
              <a:rPr altLang="en-US" sz="2200" smtClean="0"/>
              <a:t>a program, good communication</a:t>
            </a:r>
            <a:br>
              <a:rPr altLang="en-US" sz="2200" smtClean="0"/>
            </a:br>
            <a:r>
              <a:rPr altLang="en-US" sz="2200" smtClean="0"/>
              <a:t>skills, and artistic ability</a:t>
            </a:r>
          </a:p>
          <a:p>
            <a:pPr>
              <a:lnSpc>
                <a:spcPct val="90000"/>
              </a:lnSpc>
              <a:buClr>
                <a:srgbClr val="376092"/>
              </a:buClr>
            </a:pPr>
            <a:r>
              <a:rPr altLang="en-US" sz="2200" smtClean="0"/>
              <a:t>Desktop publishers can expect to</a:t>
            </a:r>
            <a:br>
              <a:rPr altLang="en-US" sz="2200" smtClean="0"/>
            </a:br>
            <a:r>
              <a:rPr altLang="en-US" sz="2200" smtClean="0"/>
              <a:t>earn $26,500 - $44,500 annually</a:t>
            </a:r>
          </a:p>
          <a:p>
            <a:pPr>
              <a:lnSpc>
                <a:spcPct val="90000"/>
              </a:lnSpc>
              <a:buClr>
                <a:srgbClr val="376092"/>
              </a:buClr>
            </a:pPr>
            <a:endParaRPr altLang="en-US" sz="2200" smtClean="0"/>
          </a:p>
        </p:txBody>
      </p:sp>
      <p:pic>
        <p:nvPicPr>
          <p:cNvPr id="59396" name="Picture 2" descr="C:\Users\Zouharis\Documents\Laurie\McGraw Hill Computing Essentials 2013\CE_2013_ArtFiles\ole16821_ch04\ole16821_p0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438" y="2587625"/>
            <a:ext cx="256063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945981"/>
      </p:ext>
    </p:extLst>
  </p:cSld>
  <p:clrMapOvr>
    <a:masterClrMapping/>
  </p:clrMapOvr>
  <p:transition spd="slow">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73088" y="139700"/>
            <a:ext cx="8491537" cy="1311275"/>
          </a:xfrm>
        </p:spPr>
      </p:pic>
      <p:sp>
        <p:nvSpPr>
          <p:cNvPr id="60418" name="Content Placeholder 2"/>
          <p:cNvSpPr>
            <a:spLocks noGrp="1"/>
          </p:cNvSpPr>
          <p:nvPr>
            <p:ph idx="1"/>
          </p:nvPr>
        </p:nvSpPr>
        <p:spPr>
          <a:xfrm>
            <a:off x="1555750" y="1600200"/>
            <a:ext cx="7131050" cy="4525963"/>
          </a:xfrm>
        </p:spPr>
        <p:txBody>
          <a:bodyPr/>
          <a:lstStyle/>
          <a:p>
            <a:pPr>
              <a:buClr>
                <a:srgbClr val="376092"/>
              </a:buClr>
            </a:pPr>
            <a:r>
              <a:rPr altLang="en-US" smtClean="0"/>
              <a:t>Research is being done to give robots a sense of values so they can make decisions independently</a:t>
            </a:r>
          </a:p>
          <a:p>
            <a:pPr>
              <a:buClr>
                <a:srgbClr val="376092"/>
              </a:buClr>
            </a:pPr>
            <a:r>
              <a:rPr altLang="en-US" smtClean="0"/>
              <a:t>The Saya robot is under development in Tokyo</a:t>
            </a:r>
          </a:p>
        </p:txBody>
      </p:sp>
      <p:pic>
        <p:nvPicPr>
          <p:cNvPr id="60420" name="Picture 2" descr="C:\Users\Zouharis\Documents\Laurie\McGraw Hill Computing Essentials 2013\CE_2013_ArtFiles\ole16821_ch04\ole16821_p04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388" y="3689350"/>
            <a:ext cx="338296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196077"/>
      </p:ext>
    </p:extLst>
  </p:cSld>
  <p:clrMapOvr>
    <a:masterClrMapping/>
  </p:clrMapOvr>
  <p:transition spd="slow">
    <p:cov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a:lstStyle/>
          <a:p>
            <a:pPr>
              <a:buClr>
                <a:srgbClr val="376092"/>
              </a:buClr>
            </a:pPr>
            <a:r>
              <a:rPr altLang="en-US" smtClean="0"/>
              <a:t>Describe graphics, including desktop publishers, image editors, illustration programs, image galleries, and graphics suites.</a:t>
            </a:r>
            <a:br>
              <a:rPr altLang="en-US" smtClean="0"/>
            </a:br>
            <a:endParaRPr altLang="en-US" smtClean="0"/>
          </a:p>
          <a:p>
            <a:pPr>
              <a:buClr>
                <a:srgbClr val="376092"/>
              </a:buClr>
            </a:pPr>
            <a:r>
              <a:rPr altLang="en-US" smtClean="0"/>
              <a:t>Discuss audio and video editing software.</a:t>
            </a:r>
            <a:br>
              <a:rPr altLang="en-US" smtClean="0"/>
            </a:br>
            <a:endParaRPr altLang="en-US" smtClean="0"/>
          </a:p>
          <a:p>
            <a:pPr>
              <a:buClr>
                <a:srgbClr val="376092"/>
              </a:buClr>
            </a:pPr>
            <a:r>
              <a:rPr altLang="en-US" smtClean="0"/>
              <a:t>What is multimedia? Discuss interactivity, links, buttons, and multimedia authoring programs.</a:t>
            </a:r>
          </a:p>
          <a:p>
            <a:pPr>
              <a:buClr>
                <a:srgbClr val="376092"/>
              </a:buClr>
            </a:pPr>
            <a:endParaRPr altLang="en-US" smtClean="0"/>
          </a:p>
        </p:txBody>
      </p:sp>
    </p:spTree>
    <p:extLst>
      <p:ext uri="{BB962C8B-B14F-4D97-AF65-F5344CB8AC3E}">
        <p14:creationId xmlns:p14="http://schemas.microsoft.com/office/powerpoint/2010/main" val="585662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8434" name="Content Placeholder 2"/>
          <p:cNvSpPr>
            <a:spLocks noGrp="1"/>
          </p:cNvSpPr>
          <p:nvPr>
            <p:ph idx="1"/>
          </p:nvPr>
        </p:nvSpPr>
        <p:spPr>
          <a:xfrm>
            <a:off x="1555750" y="1600200"/>
            <a:ext cx="7131050" cy="4525963"/>
          </a:xfrm>
        </p:spPr>
        <p:txBody>
          <a:bodyPr/>
          <a:lstStyle/>
          <a:p>
            <a:pPr>
              <a:buClr>
                <a:srgbClr val="376092"/>
              </a:buClr>
            </a:pPr>
            <a:r>
              <a:rPr altLang="en-US" smtClean="0"/>
              <a:t>There are thousands of programs more narrowly focused on specific disciplines and occupations</a:t>
            </a:r>
          </a:p>
          <a:p>
            <a:pPr>
              <a:buClr>
                <a:srgbClr val="376092"/>
              </a:buClr>
            </a:pPr>
            <a:r>
              <a:rPr altLang="en-US" smtClean="0"/>
              <a:t>Includes:</a:t>
            </a:r>
          </a:p>
          <a:p>
            <a:pPr lvl="1"/>
            <a:r>
              <a:rPr altLang="en-US"/>
              <a:t>Graphics programs</a:t>
            </a:r>
          </a:p>
          <a:p>
            <a:pPr lvl="1"/>
            <a:r>
              <a:rPr altLang="en-US"/>
              <a:t>Audio and video editors</a:t>
            </a:r>
          </a:p>
          <a:p>
            <a:pPr lvl="1"/>
            <a:r>
              <a:rPr altLang="en-US"/>
              <a:t>Multimedia authoring programs</a:t>
            </a:r>
          </a:p>
          <a:p>
            <a:pPr lvl="1"/>
            <a:r>
              <a:rPr altLang="en-US"/>
              <a:t>Web authoring programs</a:t>
            </a:r>
          </a:p>
          <a:p>
            <a:pPr lvl="1"/>
            <a:r>
              <a:rPr altLang="en-US"/>
              <a:t>Virtual reality programs</a:t>
            </a:r>
          </a:p>
        </p:txBody>
      </p:sp>
      <p:sp>
        <p:nvSpPr>
          <p:cNvPr id="18436" name="Text Box 4">
            <a:hlinkClick r:id="rId3"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3"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tle 6"/>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a:lstStyle/>
          <a:p>
            <a:pPr>
              <a:buClr>
                <a:srgbClr val="376092"/>
              </a:buClr>
            </a:pPr>
            <a:r>
              <a:rPr altLang="en-US" smtClean="0"/>
              <a:t>Describe Web authoring, including Web site design, graphical maps, animations, flash, Web authoring programs, Web page editors, and WYSIWYG editors.</a:t>
            </a:r>
            <a:br>
              <a:rPr altLang="en-US" smtClean="0"/>
            </a:br>
            <a:endParaRPr altLang="en-US" smtClean="0"/>
          </a:p>
          <a:p>
            <a:pPr>
              <a:buClr>
                <a:srgbClr val="376092"/>
              </a:buClr>
            </a:pPr>
            <a:r>
              <a:rPr altLang="en-US" smtClean="0"/>
              <a:t>Discuss artificial intelligence including virtual reality, immersive experiences, virtual reality walls, knowledge-based systems, knowledge bases, fuzzy logic, robotics, and four types of robots.</a:t>
            </a:r>
          </a:p>
          <a:p>
            <a:pPr>
              <a:buClr>
                <a:srgbClr val="376092"/>
              </a:buClr>
            </a:pPr>
            <a:endParaRPr altLang="en-US" smtClean="0"/>
          </a:p>
        </p:txBody>
      </p:sp>
    </p:spTree>
    <p:extLst>
      <p:ext uri="{BB962C8B-B14F-4D97-AF65-F5344CB8AC3E}">
        <p14:creationId xmlns:p14="http://schemas.microsoft.com/office/powerpoint/2010/main" val="3614894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Zouharis\Documents\Laurie\McGraw Hill Computing Essentials 2013\CE_2013_ArtFiles\ole16821_ch03\ole16821_0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363" y="2127250"/>
            <a:ext cx="522287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9459"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Graphical User Interface (GUI)</a:t>
            </a:r>
          </a:p>
          <a:p>
            <a:pPr>
              <a:buClr>
                <a:srgbClr val="376092"/>
              </a:buClr>
            </a:pPr>
            <a:r>
              <a:rPr altLang="en-US" smtClean="0">
                <a:solidFill>
                  <a:schemeClr val="accent1"/>
                </a:solidFill>
              </a:rPr>
              <a:t>Menus</a:t>
            </a:r>
          </a:p>
          <a:p>
            <a:pPr>
              <a:buClr>
                <a:srgbClr val="376092"/>
              </a:buClr>
            </a:pPr>
            <a:r>
              <a:rPr altLang="en-US" smtClean="0">
                <a:solidFill>
                  <a:schemeClr val="accent1"/>
                </a:solidFill>
              </a:rPr>
              <a:t>Toolbars</a:t>
            </a:r>
          </a:p>
          <a:p>
            <a:pPr>
              <a:buClr>
                <a:srgbClr val="376092"/>
              </a:buClr>
            </a:pPr>
            <a:r>
              <a:rPr altLang="en-US" smtClean="0">
                <a:solidFill>
                  <a:schemeClr val="accent1"/>
                </a:solidFill>
              </a:rPr>
              <a:t>Dialog</a:t>
            </a:r>
            <a:r>
              <a:rPr altLang="en-US" smtClean="0"/>
              <a:t> </a:t>
            </a:r>
            <a:r>
              <a:rPr altLang="en-US" smtClean="0">
                <a:solidFill>
                  <a:schemeClr val="accent1"/>
                </a:solidFill>
              </a:rPr>
              <a:t>Boxes</a:t>
            </a:r>
          </a:p>
          <a:p>
            <a:pPr>
              <a:buClr>
                <a:srgbClr val="376092"/>
              </a:buClr>
            </a:pPr>
            <a:r>
              <a:rPr altLang="en-US" smtClean="0">
                <a:solidFill>
                  <a:schemeClr val="accent1"/>
                </a:solidFill>
              </a:rPr>
              <a:t>Icons</a:t>
            </a:r>
          </a:p>
          <a:p>
            <a:pPr>
              <a:buClr>
                <a:srgbClr val="376092"/>
              </a:buClr>
            </a:pPr>
            <a:r>
              <a:rPr altLang="en-US" smtClean="0">
                <a:solidFill>
                  <a:schemeClr val="accent1"/>
                </a:solidFill>
              </a:rPr>
              <a:t>Windows</a:t>
            </a: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Zouharis\Documents\Laurie\McGraw Hill Computing Essentials 2013\CE_2013_ArtFiles\ole16821_ch03\ole16821_03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3808413"/>
            <a:ext cx="5211762"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0483" name="Content Placeholder 2"/>
          <p:cNvSpPr>
            <a:spLocks noGrp="1"/>
          </p:cNvSpPr>
          <p:nvPr>
            <p:ph idx="1"/>
          </p:nvPr>
        </p:nvSpPr>
        <p:spPr>
          <a:xfrm>
            <a:off x="1555750" y="1600200"/>
            <a:ext cx="7131050" cy="4525963"/>
          </a:xfrm>
        </p:spPr>
        <p:txBody>
          <a:bodyPr/>
          <a:lstStyle/>
          <a:p>
            <a:pPr>
              <a:buClr>
                <a:srgbClr val="376092"/>
              </a:buClr>
            </a:pPr>
            <a:r>
              <a:rPr altLang="en-US" smtClean="0"/>
              <a:t>Office 2010 is the latest version of Microsoft Office</a:t>
            </a:r>
          </a:p>
          <a:p>
            <a:pPr lvl="1"/>
            <a:r>
              <a:rPr altLang="en-US">
                <a:solidFill>
                  <a:schemeClr val="accent1"/>
                </a:solidFill>
              </a:rPr>
              <a:t>Ribbons</a:t>
            </a:r>
          </a:p>
          <a:p>
            <a:pPr lvl="1"/>
            <a:r>
              <a:rPr altLang="en-US">
                <a:solidFill>
                  <a:schemeClr val="accent1"/>
                </a:solidFill>
              </a:rPr>
              <a:t>Tabs</a:t>
            </a:r>
          </a:p>
          <a:p>
            <a:pPr lvl="1"/>
            <a:r>
              <a:rPr altLang="en-US">
                <a:solidFill>
                  <a:schemeClr val="accent1"/>
                </a:solidFill>
              </a:rPr>
              <a:t>Galleries</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Computing Essentials 2013 Templat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7365D"/>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Computing Essentials 2013 Template</Template>
  <TotalTime>511</TotalTime>
  <Words>3703</Words>
  <Application>Microsoft Office PowerPoint</Application>
  <PresentationFormat>On-screen Show (4:3)</PresentationFormat>
  <Paragraphs>579</Paragraphs>
  <Slides>70</Slides>
  <Notes>45</Notes>
  <HiddenSlides>16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Corbel</vt:lpstr>
      <vt:lpstr>Tw Cen MT</vt:lpstr>
      <vt:lpstr>Wingdings</vt:lpstr>
      <vt:lpstr>Computing Essentials 2013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Spreadsheet Features</vt:lpstr>
      <vt:lpstr>Spreadsheet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the Internet, and You</dc:title>
  <dc:creator>Zouharis</dc:creator>
  <cp:lastModifiedBy>USER</cp:lastModifiedBy>
  <cp:revision>112</cp:revision>
  <dcterms:created xsi:type="dcterms:W3CDTF">2011-10-26T13:12:15Z</dcterms:created>
  <dcterms:modified xsi:type="dcterms:W3CDTF">2018-09-18T04:49:19Z</dcterms:modified>
</cp:coreProperties>
</file>