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7" r:id="rId37"/>
    <p:sldId id="294" r:id="rId38"/>
    <p:sldId id="295" r:id="rId39"/>
    <p:sldId id="29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77087" autoAdjust="0"/>
  </p:normalViewPr>
  <p:slideViewPr>
    <p:cSldViewPr snapToGrid="0">
      <p:cViewPr varScale="1">
        <p:scale>
          <a:sx n="50" d="100"/>
          <a:sy n="50" d="100"/>
        </p:scale>
        <p:origin x="181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B54DA75-9CC9-4F39-870D-E93F12FF847B}" type="datetimeFigureOut">
              <a:rPr lang="en-US"/>
              <a:pPr>
                <a:defRPr/>
              </a:pPr>
              <a:t>9/16/2018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144C988-B96F-4169-BA44-6BB827064225}" type="slidenum">
              <a:rPr lang="en-US"/>
              <a:pPr>
                <a:defRPr/>
              </a:pPr>
              <a:t>‹#›</a:t>
            </a:fld>
            <a:endParaRPr lang="en-US"/>
          </a:p>
        </p:txBody>
      </p:sp>
    </p:spTree>
    <p:extLst>
      <p:ext uri="{BB962C8B-B14F-4D97-AF65-F5344CB8AC3E}">
        <p14:creationId xmlns:p14="http://schemas.microsoft.com/office/powerpoint/2010/main" val="40052161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09977F0-5DE4-4699-A161-9CDEA6A852F1}" type="slidenum">
              <a:rPr lang="en-US" altLang="en-US">
                <a:latin typeface="Calibri" pitchFamily="34" charset="0"/>
              </a:rPr>
              <a:pPr fontAlgn="base">
                <a:spcBef>
                  <a:spcPct val="0"/>
                </a:spcBef>
                <a:spcAft>
                  <a:spcPct val="0"/>
                </a:spcAft>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Features</a:t>
            </a:r>
          </a:p>
          <a:p>
            <a:pPr lvl="1">
              <a:spcBef>
                <a:spcPct val="0"/>
              </a:spcBef>
              <a:buFontTx/>
              <a:buChar char="•"/>
            </a:pPr>
            <a:r>
              <a:rPr lang="en-US" altLang="en-US" smtClean="0"/>
              <a:t>Worksheets (Key term)</a:t>
            </a:r>
          </a:p>
          <a:p>
            <a:pPr lvl="1">
              <a:spcBef>
                <a:spcPct val="0"/>
              </a:spcBef>
              <a:buFontTx/>
              <a:buChar char="•"/>
            </a:pPr>
            <a:r>
              <a:rPr lang="en-US" altLang="en-US" smtClean="0"/>
              <a:t>Text entries (Key Term)</a:t>
            </a:r>
          </a:p>
          <a:p>
            <a:pPr lvl="1">
              <a:spcBef>
                <a:spcPct val="0"/>
              </a:spcBef>
              <a:buFontTx/>
              <a:buChar char="•"/>
            </a:pPr>
            <a:r>
              <a:rPr lang="en-US" altLang="en-US" smtClean="0"/>
              <a:t>Functions (Key Term)</a:t>
            </a:r>
          </a:p>
          <a:p>
            <a:pPr lvl="1">
              <a:spcBef>
                <a:spcPct val="0"/>
              </a:spcBef>
              <a:buFontTx/>
              <a:buChar char="•"/>
            </a:pPr>
            <a:r>
              <a:rPr lang="en-US" altLang="en-US" smtClean="0"/>
              <a:t>Cells (Key Term)</a:t>
            </a:r>
          </a:p>
          <a:p>
            <a:pPr lvl="1">
              <a:spcBef>
                <a:spcPct val="0"/>
              </a:spcBef>
              <a:buFontTx/>
              <a:buChar char="•"/>
            </a:pPr>
            <a:r>
              <a:rPr lang="en-US" altLang="en-US" smtClean="0"/>
              <a:t>Formulas (Key Term)</a:t>
            </a:r>
          </a:p>
          <a:p>
            <a:pPr>
              <a:spcBef>
                <a:spcPct val="0"/>
              </a:spcBef>
            </a:pPr>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5F2CAA5A-3022-4578-8C16-18C3F1423BCA}" type="slidenum">
              <a:rPr lang="en-US" altLang="en-US">
                <a:latin typeface="Calibri" pitchFamily="34" charset="0"/>
              </a:rPr>
              <a:pPr fontAlgn="base">
                <a:spcBef>
                  <a:spcPct val="0"/>
                </a:spcBef>
                <a:spcAft>
                  <a:spcPct val="0"/>
                </a:spcAft>
              </a:pPr>
              <a:t>20</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Features</a:t>
            </a:r>
          </a:p>
          <a:p>
            <a:pPr lvl="1">
              <a:spcBef>
                <a:spcPct val="0"/>
              </a:spcBef>
              <a:buFontTx/>
              <a:buChar char="•"/>
            </a:pPr>
            <a:r>
              <a:rPr lang="en-US" altLang="en-US" smtClean="0"/>
              <a:t>Titling – makes the chart easier to read </a:t>
            </a:r>
          </a:p>
          <a:p>
            <a:pPr lvl="1">
              <a:spcBef>
                <a:spcPct val="0"/>
              </a:spcBef>
              <a:buFontTx/>
              <a:buChar char="•"/>
            </a:pPr>
            <a:r>
              <a:rPr lang="en-US" altLang="en-US" smtClean="0"/>
              <a:t>Chart types</a:t>
            </a:r>
          </a:p>
          <a:p>
            <a:pPr lvl="1">
              <a:spcBef>
                <a:spcPct val="0"/>
              </a:spcBef>
              <a:buFontTx/>
              <a:buChar char="•"/>
            </a:pPr>
            <a:r>
              <a:rPr lang="en-US" altLang="en-US" smtClean="0"/>
              <a:t>Chart (Key Term) – is based on a worksheet (Key Term)</a:t>
            </a:r>
          </a:p>
          <a:p>
            <a:pPr lvl="1">
              <a:spcBef>
                <a:spcPct val="0"/>
              </a:spcBef>
              <a:buFontTx/>
              <a:buChar char="•"/>
            </a:pPr>
            <a:r>
              <a:rPr lang="en-US" altLang="en-US" smtClean="0"/>
              <a:t>Data labels (Key Term)</a:t>
            </a:r>
          </a:p>
          <a:p>
            <a:pPr lvl="1">
              <a:spcBef>
                <a:spcPct val="0"/>
              </a:spcBef>
              <a:buFontTx/>
              <a:buChar char="•"/>
            </a:pPr>
            <a:r>
              <a:rPr lang="en-US" altLang="en-US" smtClean="0"/>
              <a:t>Legend</a:t>
            </a:r>
          </a:p>
          <a:p>
            <a:pPr>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969AFBAA-B4D3-47D5-BC06-0E4CABF3860B}" type="slidenum">
              <a:rPr lang="en-US" altLang="en-US">
                <a:latin typeface="Calibri" pitchFamily="34" charset="0"/>
              </a:rPr>
              <a:pPr fontAlgn="base">
                <a:spcBef>
                  <a:spcPct val="0"/>
                </a:spcBef>
                <a:spcAft>
                  <a:spcPct val="0"/>
                </a:spcAft>
              </a:pPr>
              <a:t>21</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Features</a:t>
            </a:r>
          </a:p>
          <a:p>
            <a:pPr lvl="1">
              <a:spcBef>
                <a:spcPct val="0"/>
              </a:spcBef>
              <a:buFontTx/>
              <a:buChar char="•"/>
            </a:pPr>
            <a:r>
              <a:rPr lang="en-US" altLang="en-US" smtClean="0"/>
              <a:t>Workbook and worksheets (Key Terms)</a:t>
            </a:r>
          </a:p>
          <a:p>
            <a:pPr lvl="1">
              <a:spcBef>
                <a:spcPct val="0"/>
              </a:spcBef>
              <a:buFontTx/>
              <a:buChar char="•"/>
            </a:pPr>
            <a:r>
              <a:rPr lang="en-US" altLang="en-US" smtClean="0"/>
              <a:t>What-if Analysis (Key Term)</a:t>
            </a:r>
          </a:p>
          <a:p>
            <a:pPr>
              <a:spcBef>
                <a:spcPct val="0"/>
              </a:spcBef>
            </a:pPr>
            <a:endParaRPr lang="en-US" altLang="en-US" smtClean="0"/>
          </a:p>
          <a:p>
            <a:pPr>
              <a:spcBef>
                <a:spcPct val="0"/>
              </a:spcBef>
            </a:pPr>
            <a:r>
              <a:rPr lang="en-US" altLang="en-US" smtClean="0"/>
              <a:t>After presenting the First-Quarter Forecast to the owner, you revise the format and expand the workbook (Key Term) to include worksheets (Key Term) for each quarter and an annual forecast summary. You give each worksheet a descriptive sheet name. At the request of the owner, you perform a what-if analysis (Key Term) to test the effect of different estimates for payroll, and you use Goal Seek to determine how much Internet Sales would have to increase to produce a profit margin of 5.00 percent for January.</a:t>
            </a:r>
          </a:p>
          <a:p>
            <a:pPr>
              <a:spcBef>
                <a:spcPct val="0"/>
              </a:spcBef>
            </a:pPr>
            <a:endParaRPr lang="en-US" altLang="en-US" smtClean="0"/>
          </a:p>
          <a:p>
            <a:pPr>
              <a:spcBef>
                <a:spcPct val="0"/>
              </a:spcBef>
            </a:pPr>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E2EF7E13-E69D-498C-9EF5-EA1D805A8AB0}" type="slidenum">
              <a:rPr lang="en-US" altLang="en-US">
                <a:latin typeface="Calibri" pitchFamily="34" charset="0"/>
              </a:rPr>
              <a:pPr fontAlgn="base">
                <a:spcBef>
                  <a:spcPct val="0"/>
                </a:spcBef>
                <a:spcAft>
                  <a:spcPct val="0"/>
                </a:spcAft>
              </a:pPr>
              <a:t>22</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Establishes a structure for data storage, usually relational – using related tables, so related data can be easily retrieved; also known as DBMS (database management systems)</a:t>
            </a:r>
          </a:p>
          <a:p>
            <a:pPr>
              <a:lnSpc>
                <a:spcPct val="120000"/>
              </a:lnSpc>
              <a:spcBef>
                <a:spcPct val="0"/>
              </a:spcBef>
              <a:buFontTx/>
              <a:buChar char="•"/>
            </a:pPr>
            <a:endParaRPr lang="en-US" altLang="en-US" smtClean="0"/>
          </a:p>
          <a:p>
            <a:pPr>
              <a:lnSpc>
                <a:spcPct val="120000"/>
              </a:lnSpc>
              <a:spcBef>
                <a:spcPct val="0"/>
              </a:spcBef>
              <a:buFontTx/>
              <a:buChar char="•"/>
            </a:pPr>
            <a:r>
              <a:rPr lang="en-US" altLang="en-US" smtClean="0"/>
              <a:t>Emphasize the structure of the database – the smallest to largest part of DBMS</a:t>
            </a:r>
          </a:p>
          <a:p>
            <a:pPr lvl="1">
              <a:lnSpc>
                <a:spcPct val="120000"/>
              </a:lnSpc>
              <a:spcBef>
                <a:spcPct val="0"/>
              </a:spcBef>
              <a:buFontTx/>
              <a:buChar char="•"/>
            </a:pPr>
            <a:r>
              <a:rPr lang="en-US" altLang="en-US" smtClean="0"/>
              <a:t>Relate to telephone book (yellow and white pages represent tables; entries in each represent fields) </a:t>
            </a:r>
          </a:p>
          <a:p>
            <a:pPr lvl="1">
              <a:lnSpc>
                <a:spcPct val="120000"/>
              </a:lnSpc>
              <a:spcBef>
                <a:spcPct val="0"/>
              </a:spcBef>
              <a:buFontTx/>
              <a:buChar char="•"/>
            </a:pPr>
            <a:r>
              <a:rPr lang="en-US" altLang="en-US" smtClean="0"/>
              <a:t>Parts catalog</a:t>
            </a:r>
          </a:p>
          <a:p>
            <a:pPr lvl="1">
              <a:lnSpc>
                <a:spcPct val="120000"/>
              </a:lnSpc>
              <a:spcBef>
                <a:spcPct val="0"/>
              </a:spcBef>
              <a:buFontTx/>
              <a:buChar char="•"/>
            </a:pPr>
            <a:r>
              <a:rPr lang="en-US" altLang="en-US" smtClean="0"/>
              <a:t>Flight schedules</a:t>
            </a:r>
          </a:p>
          <a:p>
            <a:pPr>
              <a:lnSpc>
                <a:spcPct val="120000"/>
              </a:lnSpc>
              <a:spcBef>
                <a:spcPct val="0"/>
              </a:spcBef>
              <a:buFontTx/>
              <a:buChar char="•"/>
            </a:pPr>
            <a:r>
              <a:rPr lang="en-US" altLang="en-US" smtClean="0"/>
              <a:t>Locate and display - ability to quickly locate records based on various criteria</a:t>
            </a:r>
          </a:p>
          <a:p>
            <a:pPr>
              <a:spcBef>
                <a:spcPct val="0"/>
              </a:spcBef>
              <a:buFontTx/>
              <a:buChar char="•"/>
            </a:pPr>
            <a:endParaRPr lang="en-US" altLang="en-US" smtClean="0"/>
          </a:p>
          <a:p>
            <a:pPr>
              <a:spcBef>
                <a:spcPct val="0"/>
              </a:spcBef>
              <a:buFontTx/>
              <a:buChar char="•"/>
            </a:pPr>
            <a:r>
              <a:rPr lang="en-US" altLang="en-US" smtClean="0"/>
              <a:t>Can edit, retrieve, and display in different formats (reports or forms (Key Term))</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0F19302-4DB0-4B78-A849-CC7615AFD3FE}" type="slidenum">
              <a:rPr lang="en-US" altLang="en-US">
                <a:latin typeface="Calibri" pitchFamily="34" charset="0"/>
              </a:rPr>
              <a:pPr fontAlgn="base">
                <a:spcBef>
                  <a:spcPct val="0"/>
                </a:spcBef>
                <a:spcAft>
                  <a:spcPct val="0"/>
                </a:spcAft>
              </a:pPr>
              <a:t>23</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Relational databases (Key Term) are the most widely used database structure</a:t>
            </a:r>
          </a:p>
          <a:p>
            <a:pPr>
              <a:spcBef>
                <a:spcPct val="0"/>
              </a:spcBef>
              <a:buFontTx/>
              <a:buChar char="•"/>
            </a:pPr>
            <a:r>
              <a:rPr lang="en-US" altLang="en-US" smtClean="0"/>
              <a:t>Relational databases organize data into related tables.  Each table is made up of rows called records and columns called fields (Key Term).</a:t>
            </a:r>
          </a:p>
          <a:p>
            <a:pPr>
              <a:spcBef>
                <a:spcPct val="0"/>
              </a:spcBef>
              <a:buFontTx/>
              <a:buChar char="•"/>
            </a:pPr>
            <a:r>
              <a:rPr lang="en-US" altLang="en-US" smtClean="0"/>
              <a:t>Tables can be linked by a key field, one that is common to both the tables.</a:t>
            </a:r>
          </a:p>
          <a:p>
            <a:pPr>
              <a:spcBef>
                <a:spcPct val="0"/>
              </a:spcBef>
              <a:buFontTx/>
              <a:buChar char="•"/>
            </a:pPr>
            <a:r>
              <a:rPr lang="en-US" altLang="en-US" smtClean="0"/>
              <a:t>Table -  made up of rows (records) and columns (fields)</a:t>
            </a:r>
          </a:p>
          <a:p>
            <a:pPr>
              <a:spcBef>
                <a:spcPct val="0"/>
              </a:spcBef>
              <a:buFontTx/>
              <a:buChar char="•"/>
            </a:pPr>
            <a:r>
              <a:rPr lang="en-US" altLang="en-US" smtClean="0"/>
              <a:t>Query - question or request for specific data</a:t>
            </a:r>
          </a:p>
          <a:p>
            <a:pPr>
              <a:spcBef>
                <a:spcPct val="0"/>
              </a:spcBef>
              <a:buFontTx/>
              <a:buChar char="•"/>
            </a:pPr>
            <a:r>
              <a:rPr lang="en-US" altLang="en-US" smtClean="0"/>
              <a:t>Form – used enter and edit records</a:t>
            </a:r>
          </a:p>
          <a:p>
            <a:pPr>
              <a:spcBef>
                <a:spcPct val="0"/>
              </a:spcBef>
              <a:buFontTx/>
              <a:buChar char="•"/>
            </a:pPr>
            <a:r>
              <a:rPr lang="en-US" altLang="en-US" smtClean="0"/>
              <a:t>Report – preview and print data from one or more tables</a:t>
            </a:r>
          </a:p>
          <a:p>
            <a:pPr>
              <a:spcBef>
                <a:spcPct val="0"/>
              </a:spcBef>
            </a:pPr>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5374B817-24B2-4B96-9494-7EEE0AC2BE57}" type="slidenum">
              <a:rPr lang="en-US" altLang="en-US">
                <a:latin typeface="Calibri" pitchFamily="34" charset="0"/>
              </a:rPr>
              <a:pPr fontAlgn="base">
                <a:spcBef>
                  <a:spcPct val="0"/>
                </a:spcBef>
                <a:spcAft>
                  <a:spcPct val="0"/>
                </a:spcAft>
              </a:pPr>
              <a:t>24</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buFontTx/>
              <a:buChar char="•"/>
            </a:pPr>
            <a:r>
              <a:rPr lang="en-US" altLang="en-US" smtClean="0"/>
              <a:t>The first step is to plan the database </a:t>
            </a:r>
          </a:p>
          <a:p>
            <a:pPr>
              <a:lnSpc>
                <a:spcPct val="80000"/>
              </a:lnSpc>
              <a:spcBef>
                <a:spcPct val="0"/>
              </a:spcBef>
              <a:buFontTx/>
              <a:buChar char="•"/>
            </a:pPr>
            <a:r>
              <a:rPr lang="en-US" altLang="en-US" smtClean="0"/>
              <a:t>Features</a:t>
            </a:r>
          </a:p>
          <a:p>
            <a:pPr lvl="1">
              <a:lnSpc>
                <a:spcPct val="80000"/>
              </a:lnSpc>
              <a:spcBef>
                <a:spcPct val="0"/>
              </a:spcBef>
              <a:buFontTx/>
              <a:buChar char="•"/>
            </a:pPr>
            <a:r>
              <a:rPr lang="en-US" altLang="en-US" smtClean="0"/>
              <a:t>Primary key</a:t>
            </a:r>
          </a:p>
          <a:p>
            <a:pPr lvl="1">
              <a:lnSpc>
                <a:spcPct val="80000"/>
              </a:lnSpc>
              <a:spcBef>
                <a:spcPct val="0"/>
              </a:spcBef>
              <a:buFontTx/>
              <a:buChar char="•"/>
            </a:pPr>
            <a:r>
              <a:rPr lang="en-US" altLang="en-US" smtClean="0"/>
              <a:t>Fields (Key Term)</a:t>
            </a:r>
          </a:p>
          <a:p>
            <a:pPr lvl="1">
              <a:lnSpc>
                <a:spcPct val="80000"/>
              </a:lnSpc>
              <a:spcBef>
                <a:spcPct val="0"/>
              </a:spcBef>
              <a:buFontTx/>
              <a:buChar char="•"/>
            </a:pPr>
            <a:r>
              <a:rPr lang="en-US" altLang="en-US" smtClean="0"/>
              <a:t>Record (Key Term)</a:t>
            </a:r>
          </a:p>
          <a:p>
            <a:pPr lvl="1">
              <a:lnSpc>
                <a:spcPct val="80000"/>
              </a:lnSpc>
              <a:spcBef>
                <a:spcPct val="0"/>
              </a:spcBef>
              <a:buFontTx/>
              <a:buChar char="•"/>
            </a:pPr>
            <a:r>
              <a:rPr lang="en-US" altLang="en-US" smtClean="0"/>
              <a:t>Table (Key Term)</a:t>
            </a:r>
          </a:p>
          <a:p>
            <a:pPr lvl="1">
              <a:lnSpc>
                <a:spcPct val="80000"/>
              </a:lnSpc>
              <a:spcBef>
                <a:spcPct val="0"/>
              </a:spcBef>
              <a:buFontTx/>
              <a:buChar char="•"/>
            </a:pPr>
            <a:r>
              <a:rPr lang="en-US" altLang="en-US" smtClean="0"/>
              <a:t>Form (Key Term)</a:t>
            </a:r>
          </a:p>
          <a:p>
            <a:pPr>
              <a:lnSpc>
                <a:spcPct val="80000"/>
              </a:lnSpc>
              <a:spcBef>
                <a:spcPct val="0"/>
              </a:spcBef>
            </a:pPr>
            <a:endParaRPr lang="en-US" altLang="en-US" smtClean="0"/>
          </a:p>
          <a:p>
            <a:pPr>
              <a:lnSpc>
                <a:spcPct val="80000"/>
              </a:lnSpc>
              <a:spcBef>
                <a:spcPct val="0"/>
              </a:spcBef>
            </a:pPr>
            <a:r>
              <a:rPr lang="en-US" altLang="en-US" smtClean="0"/>
              <a:t>Assume that you have accepted a job as an employment administrator for the Lifestyle Fitness Club. One of your responsibilities is to create a database management system to replace the club’s manual system for recording employee information. The first step in creating the database management system is to plan. You study the existing manual system focusing on how and what data is collected and how it is used. Next, you design the basic structure or organization of the new database system to have two related tables, which will make entering data and using the database more efficient. Focusing on the first table, Employees, you create the table structure by specifying the fields, and primary key field. To make the process faster and more accurate, you create a form  and use the form to enter the data for each employee as a record in the table.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BBDF8AAA-A9CF-4360-9EF7-F5494915917D}" type="slidenum">
              <a:rPr lang="en-US" altLang="en-US">
                <a:latin typeface="Calibri" pitchFamily="34" charset="0"/>
              </a:rPr>
              <a:pPr fontAlgn="base">
                <a:spcBef>
                  <a:spcPct val="0"/>
                </a:spcBef>
                <a:spcAft>
                  <a:spcPct val="0"/>
                </a:spcAft>
              </a:pPr>
              <a:t>26</a:t>
            </a:fld>
            <a:endParaRPr lang="en-US"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Features</a:t>
            </a:r>
          </a:p>
          <a:p>
            <a:pPr lvl="1">
              <a:spcBef>
                <a:spcPct val="0"/>
              </a:spcBef>
              <a:buFontTx/>
              <a:buChar char="•"/>
            </a:pPr>
            <a:r>
              <a:rPr lang="en-US" altLang="en-US" smtClean="0"/>
              <a:t>Query (Key Term)</a:t>
            </a:r>
          </a:p>
          <a:p>
            <a:pPr lvl="1">
              <a:spcBef>
                <a:spcPct val="0"/>
              </a:spcBef>
              <a:buFontTx/>
              <a:buChar char="•"/>
            </a:pPr>
            <a:r>
              <a:rPr lang="en-US" altLang="en-US" smtClean="0"/>
              <a:t>Joined – a common field links the tables</a:t>
            </a:r>
          </a:p>
          <a:p>
            <a:pPr lvl="1">
              <a:spcBef>
                <a:spcPct val="0"/>
              </a:spcBef>
              <a:buFontTx/>
              <a:buChar char="•"/>
            </a:pPr>
            <a:r>
              <a:rPr lang="en-US" altLang="en-US" smtClean="0"/>
              <a:t>Criteria</a:t>
            </a:r>
          </a:p>
          <a:p>
            <a:pPr lvl="1">
              <a:spcBef>
                <a:spcPct val="0"/>
              </a:spcBef>
              <a:buFontTx/>
              <a:buChar char="•"/>
            </a:pPr>
            <a:r>
              <a:rPr lang="en-US" altLang="en-US" smtClean="0"/>
              <a:t>Sorts (Key Term)</a:t>
            </a:r>
          </a:p>
          <a:p>
            <a:pPr lvl="1">
              <a:spcBef>
                <a:spcPct val="0"/>
              </a:spcBef>
              <a:buFontTx/>
              <a:buChar char="•"/>
            </a:pPr>
            <a:r>
              <a:rPr lang="en-US" altLang="en-US" smtClean="0"/>
              <a:t>Report</a:t>
            </a:r>
          </a:p>
          <a:p>
            <a:pPr>
              <a:spcBef>
                <a:spcPct val="0"/>
              </a:spcBef>
            </a:pPr>
            <a:endParaRPr lang="en-US" altLang="en-US" smtClean="0"/>
          </a:p>
          <a:p>
            <a:pPr>
              <a:spcBef>
                <a:spcPct val="0"/>
              </a:spcBef>
            </a:pPr>
            <a:r>
              <a:rPr lang="en-US" altLang="en-US" smtClean="0"/>
              <a:t>You have continued to build the database by creating a second table containing information about each employee’s work location and job title. This table is linked or joined with the Employee table by the common field, ID. After you completed this second table, you received a request to create car pool information for those employees who live in either Iona or Cypress Lake and work in Fort Meyers. You created a query using the appropriate criteria to create the car pool list. After sorting the resulting list alphabetically according to last name, you created a report to distribute to interested employees</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EF2E3EED-C958-4131-81A2-B60E038B5C74}" type="slidenum">
              <a:rPr lang="en-US" altLang="en-US">
                <a:latin typeface="Calibri" pitchFamily="34" charset="0"/>
              </a:rPr>
              <a:pPr fontAlgn="base">
                <a:spcBef>
                  <a:spcPct val="0"/>
                </a:spcBef>
                <a:spcAft>
                  <a:spcPct val="0"/>
                </a:spcAft>
              </a:pPr>
              <a:t>27</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Creates interesting and professional presentation </a:t>
            </a:r>
          </a:p>
          <a:p>
            <a:pPr>
              <a:spcBef>
                <a:spcPct val="0"/>
              </a:spcBef>
              <a:buFontTx/>
              <a:buChar char="•"/>
            </a:pPr>
            <a:r>
              <a:rPr lang="en-US" altLang="en-US" smtClean="0"/>
              <a:t>Features</a:t>
            </a:r>
          </a:p>
          <a:p>
            <a:pPr lvl="1">
              <a:spcBef>
                <a:spcPct val="0"/>
              </a:spcBef>
              <a:buFontTx/>
              <a:buChar char="•"/>
            </a:pPr>
            <a:r>
              <a:rPr lang="en-US" altLang="en-US" smtClean="0"/>
              <a:t>Slides (Key Term)</a:t>
            </a:r>
          </a:p>
          <a:p>
            <a:pPr lvl="1">
              <a:spcBef>
                <a:spcPct val="0"/>
              </a:spcBef>
              <a:buFontTx/>
              <a:buChar char="•"/>
            </a:pPr>
            <a:r>
              <a:rPr lang="en-US" altLang="en-US" smtClean="0"/>
              <a:t>Wizards</a:t>
            </a:r>
          </a:p>
          <a:p>
            <a:pPr lvl="1">
              <a:spcBef>
                <a:spcPct val="0"/>
              </a:spcBef>
              <a:buFontTx/>
              <a:buChar char="•"/>
            </a:pPr>
            <a:r>
              <a:rPr lang="en-US" altLang="en-US" smtClean="0"/>
              <a:t>Color schemes</a:t>
            </a:r>
          </a:p>
          <a:p>
            <a:pPr lvl="1">
              <a:spcBef>
                <a:spcPct val="0"/>
              </a:spcBef>
              <a:buFontTx/>
              <a:buChar char="•"/>
            </a:pPr>
            <a:r>
              <a:rPr lang="en-US" altLang="en-US" smtClean="0"/>
              <a:t>Slide layouts</a:t>
            </a:r>
          </a:p>
          <a:p>
            <a:pPr lvl="1">
              <a:spcBef>
                <a:spcPct val="0"/>
              </a:spcBef>
              <a:buFontTx/>
              <a:buChar char="•"/>
            </a:pPr>
            <a:r>
              <a:rPr lang="en-US" altLang="en-US" smtClean="0"/>
              <a:t>Special effects</a:t>
            </a:r>
          </a:p>
          <a:p>
            <a:pPr lvl="1">
              <a:spcBef>
                <a:spcPct val="0"/>
              </a:spcBef>
              <a:buFontTx/>
              <a:buChar char="•"/>
            </a:pPr>
            <a:r>
              <a:rPr lang="en-US" altLang="en-US" smtClean="0"/>
              <a:t>Design templates (Key Term)</a:t>
            </a:r>
          </a:p>
          <a:p>
            <a:pPr>
              <a:spcBef>
                <a:spcPct val="0"/>
              </a:spcBef>
            </a:pPr>
            <a:endParaRPr lang="en-US" altLang="en-US"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3FC2545-AC34-416B-B95A-448513A1566D}" type="slidenum">
              <a:rPr lang="en-US" altLang="en-US">
                <a:latin typeface="Calibri" pitchFamily="34" charset="0"/>
              </a:rPr>
              <a:pPr fontAlgn="base">
                <a:spcBef>
                  <a:spcPct val="0"/>
                </a:spcBef>
                <a:spcAft>
                  <a:spcPct val="0"/>
                </a:spcAft>
              </a:pPr>
              <a:t>28</a:t>
            </a:fld>
            <a:endParaRPr lang="en-US"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Each page is a slide.</a:t>
            </a:r>
          </a:p>
          <a:p>
            <a:pPr>
              <a:spcBef>
                <a:spcPct val="0"/>
              </a:spcBef>
              <a:buFontTx/>
              <a:buChar char="•"/>
            </a:pPr>
            <a:r>
              <a:rPr lang="en-US" altLang="en-US" smtClean="0"/>
              <a:t>Professionally designed templates, color schemes, and styles</a:t>
            </a:r>
          </a:p>
          <a:p>
            <a:pPr>
              <a:spcBef>
                <a:spcPct val="0"/>
              </a:spcBef>
              <a:buFontTx/>
              <a:buChar char="•"/>
            </a:pPr>
            <a:r>
              <a:rPr lang="en-US" altLang="en-US" smtClean="0"/>
              <a:t>Animations add action and/or sound effects to text and graphics.</a:t>
            </a:r>
          </a:p>
          <a:p>
            <a:pPr>
              <a:spcBef>
                <a:spcPct val="0"/>
              </a:spcBef>
              <a:buFontTx/>
              <a:buChar char="•"/>
            </a:pPr>
            <a:r>
              <a:rPr lang="en-US" altLang="en-US" smtClean="0"/>
              <a:t>Transitions – defines how one slide moves to the next slide.</a:t>
            </a:r>
          </a:p>
          <a:p>
            <a:pPr>
              <a:spcBef>
                <a:spcPct val="0"/>
              </a:spcBef>
            </a:pPr>
            <a:endParaRPr lang="en-US" altLang="en-US"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028C860-53E2-459C-AFF9-3628D21527A2}" type="slidenum">
              <a:rPr lang="en-US" altLang="en-US">
                <a:latin typeface="Calibri" pitchFamily="34" charset="0"/>
              </a:rPr>
              <a:pPr fontAlgn="base">
                <a:spcBef>
                  <a:spcPct val="0"/>
                </a:spcBef>
                <a:spcAft>
                  <a:spcPct val="0"/>
                </a:spcAft>
              </a:pPr>
              <a:t>29</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Features</a:t>
            </a:r>
          </a:p>
          <a:p>
            <a:pPr lvl="1">
              <a:spcBef>
                <a:spcPct val="0"/>
              </a:spcBef>
              <a:buFontTx/>
              <a:buChar char="•"/>
            </a:pPr>
            <a:r>
              <a:rPr lang="en-US" altLang="en-US" smtClean="0"/>
              <a:t>Presentation style</a:t>
            </a:r>
          </a:p>
          <a:p>
            <a:pPr lvl="1">
              <a:spcBef>
                <a:spcPct val="0"/>
              </a:spcBef>
              <a:buFontTx/>
              <a:buChar char="•"/>
            </a:pPr>
            <a:r>
              <a:rPr lang="en-US" altLang="en-US" smtClean="0"/>
              <a:t>AutoContent wizard (Key Term)</a:t>
            </a:r>
          </a:p>
          <a:p>
            <a:pPr lvl="1">
              <a:spcBef>
                <a:spcPct val="0"/>
              </a:spcBef>
              <a:buFontTx/>
              <a:buChar char="•"/>
            </a:pPr>
            <a:r>
              <a:rPr lang="en-US" altLang="en-US" smtClean="0"/>
              <a:t>Templates</a:t>
            </a:r>
          </a:p>
          <a:p>
            <a:pPr lvl="1">
              <a:spcBef>
                <a:spcPct val="0"/>
              </a:spcBef>
              <a:buFontTx/>
              <a:buChar char="•"/>
            </a:pPr>
            <a:r>
              <a:rPr lang="en-US" altLang="en-US" smtClean="0"/>
              <a:t>Design templates (Key Term)</a:t>
            </a:r>
          </a:p>
          <a:p>
            <a:pPr lvl="1">
              <a:spcBef>
                <a:spcPct val="0"/>
              </a:spcBef>
              <a:buFontTx/>
              <a:buChar char="•"/>
            </a:pPr>
            <a:r>
              <a:rPr lang="en-US" altLang="en-US" smtClean="0"/>
              <a:t>Master slide (Key Term)</a:t>
            </a:r>
          </a:p>
          <a:p>
            <a:pPr lvl="1">
              <a:spcBef>
                <a:spcPct val="0"/>
              </a:spcBef>
              <a:buFontTx/>
              <a:buChar char="•"/>
            </a:pPr>
            <a:r>
              <a:rPr lang="en-US" altLang="en-US" smtClean="0"/>
              <a:t>Special effects </a:t>
            </a:r>
          </a:p>
          <a:p>
            <a:pPr>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AB1C70E3-3B83-426B-865F-69FA27DC1C43}" type="slidenum">
              <a:rPr lang="en-US" altLang="en-US">
                <a:latin typeface="Calibri" pitchFamily="34" charset="0"/>
              </a:rPr>
              <a:pPr fontAlgn="base">
                <a:spcBef>
                  <a:spcPct val="0"/>
                </a:spcBef>
                <a:spcAft>
                  <a:spcPct val="0"/>
                </a:spcAft>
              </a:pPr>
              <a:t>31</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dirty="0" smtClean="0"/>
              <a:t>Two kinds of software (as discussed in Chapter 1)</a:t>
            </a:r>
          </a:p>
          <a:p>
            <a:pPr lvl="1">
              <a:spcBef>
                <a:spcPct val="0"/>
              </a:spcBef>
              <a:buFontTx/>
              <a:buChar char="•"/>
            </a:pPr>
            <a:r>
              <a:rPr lang="en-US" altLang="en-US" dirty="0" smtClean="0"/>
              <a:t>System software (Key Term) – works with end users, application software, and computer hardware to handle the majority of technical details</a:t>
            </a:r>
          </a:p>
          <a:p>
            <a:pPr lvl="1">
              <a:spcBef>
                <a:spcPct val="0"/>
              </a:spcBef>
              <a:buFontTx/>
              <a:buChar char="•"/>
            </a:pPr>
            <a:r>
              <a:rPr lang="en-US" altLang="en-US" dirty="0" smtClean="0"/>
              <a:t>Application Software (Key Term) – is end user software that is used to accomplish a variety of tasks</a:t>
            </a:r>
          </a:p>
          <a:p>
            <a:pPr>
              <a:spcBef>
                <a:spcPct val="0"/>
              </a:spcBef>
              <a:buFontTx/>
              <a:buChar char="•"/>
            </a:pPr>
            <a:r>
              <a:rPr lang="en-US" altLang="en-US" dirty="0" smtClean="0"/>
              <a:t>Two categories of Application Software</a:t>
            </a:r>
          </a:p>
          <a:p>
            <a:pPr lvl="1">
              <a:spcBef>
                <a:spcPct val="0"/>
              </a:spcBef>
              <a:buFontTx/>
              <a:buChar char="•"/>
            </a:pPr>
            <a:r>
              <a:rPr lang="en-US" altLang="en-US" dirty="0" smtClean="0"/>
              <a:t>Basic Applications (Key Term) – focus of this chapter</a:t>
            </a:r>
          </a:p>
          <a:p>
            <a:pPr lvl="1">
              <a:spcBef>
                <a:spcPct val="0"/>
              </a:spcBef>
              <a:buFontTx/>
              <a:buChar char="•"/>
            </a:pPr>
            <a:r>
              <a:rPr lang="en-US" altLang="en-US" dirty="0" smtClean="0"/>
              <a:t>Specialized Applications (Key Term) – focus of next chapter</a:t>
            </a:r>
          </a:p>
          <a:p>
            <a:pPr>
              <a:spcBef>
                <a:spcPct val="0"/>
              </a:spcBef>
            </a:pPr>
            <a:endParaRPr lang="en-US" alt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7FB162C8-D376-4918-867B-2B294CDE9DDD}" type="slidenum">
              <a:rPr lang="en-US" altLang="en-US">
                <a:latin typeface="Calibri" pitchFamily="34" charset="0"/>
              </a:rPr>
              <a:pPr fontAlgn="base">
                <a:spcBef>
                  <a:spcPct val="0"/>
                </a:spcBef>
                <a:spcAft>
                  <a:spcPct val="0"/>
                </a:spcAft>
              </a:pPr>
              <a:t>5</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 collection of separate applications bundled and sold as a group that share information between applications</a:t>
            </a:r>
          </a:p>
          <a:p>
            <a:pPr>
              <a:spcBef>
                <a:spcPct val="0"/>
              </a:spcBef>
              <a:buFontTx/>
              <a:buChar char="•"/>
            </a:pPr>
            <a:r>
              <a:rPr lang="en-US" altLang="en-US" smtClean="0"/>
              <a:t>Less expensive than individual applications; but more expensive than integrated packages</a:t>
            </a:r>
          </a:p>
          <a:p>
            <a:pPr>
              <a:spcBef>
                <a:spcPct val="0"/>
              </a:spcBef>
            </a:pPr>
            <a:endParaRPr lang="en-US" alt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EF64C46-4BC4-4FBB-985B-06C411E2A7B4}" type="slidenum">
              <a:rPr lang="en-US" altLang="en-US">
                <a:latin typeface="Calibri" pitchFamily="34" charset="0"/>
              </a:rPr>
              <a:pPr fontAlgn="base">
                <a:spcBef>
                  <a:spcPct val="0"/>
                </a:spcBef>
                <a:spcAft>
                  <a:spcPct val="0"/>
                </a:spcAft>
              </a:pPr>
              <a:t>34</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Clippy was removed from Microsoft Word in 2001. However the programming used by Clippy is still in place and works quietly behind the scenes to help resolve many technical issues. Many computer scientists believe that Clippy was just ahead of its time and that agents like Clippy are necessary and the next logical step in the use of computer and application programs.</a:t>
            </a:r>
          </a:p>
          <a:p>
            <a:pPr>
              <a:spcBef>
                <a:spcPct val="0"/>
              </a:spcBef>
            </a:pPr>
            <a:endParaRPr lang="en-US" altLang="en-US" smtClean="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C0B43D6F-FC24-45D6-850B-CA306899CB49}" type="slidenum">
              <a:rPr lang="en-US" altLang="en-US">
                <a:latin typeface="Calibri" pitchFamily="34" charset="0"/>
              </a:rPr>
              <a:pPr fontAlgn="base">
                <a:spcBef>
                  <a:spcPct val="0"/>
                </a:spcBef>
                <a:spcAft>
                  <a:spcPct val="0"/>
                </a:spcAft>
              </a:pPr>
              <a:t>37</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Have students turn to the end of Chapter 3 in their textbooks to view the same “Open-Ended” questions/statements</a:t>
            </a:r>
          </a:p>
          <a:p>
            <a:pPr>
              <a:spcBef>
                <a:spcPct val="0"/>
              </a:spcBef>
            </a:pPr>
            <a:endParaRPr lang="en-US" altLang="en-US"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280B900-4DEE-405F-90B6-6BB753804C47}" type="slidenum">
              <a:rPr lang="en-US" altLang="en-US">
                <a:latin typeface="Calibri" pitchFamily="34" charset="0"/>
              </a:rPr>
              <a:pPr fontAlgn="base">
                <a:spcBef>
                  <a:spcPct val="0"/>
                </a:spcBef>
                <a:spcAft>
                  <a:spcPct val="0"/>
                </a:spcAft>
              </a:pPr>
              <a:t>38</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Have students turn to the end of Chapter 3 in their textbooks to view the same “Open-Ended” questions/statements</a:t>
            </a:r>
          </a:p>
          <a:p>
            <a:pPr>
              <a:spcBef>
                <a:spcPct val="0"/>
              </a:spcBef>
            </a:pPr>
            <a:endParaRPr lang="en-US" altLang="en-US" smtClean="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5D7EC11-11CD-48E2-856C-603598048CE0}" type="slidenum">
              <a:rPr lang="en-US" altLang="en-US">
                <a:latin typeface="Calibri" pitchFamily="34" charset="0"/>
              </a:rPr>
              <a:pPr fontAlgn="base">
                <a:spcBef>
                  <a:spcPct val="0"/>
                </a:spcBef>
                <a:spcAft>
                  <a:spcPct val="0"/>
                </a:spcAft>
              </a:pPr>
              <a:t>39</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Microsoft Office 2010 is the newest version of Microsoft Office</a:t>
            </a:r>
          </a:p>
          <a:p>
            <a:pPr>
              <a:spcBef>
                <a:spcPct val="0"/>
              </a:spcBef>
              <a:buFontTx/>
              <a:buChar char="•"/>
            </a:pPr>
            <a:r>
              <a:rPr lang="en-US" altLang="en-US" smtClean="0"/>
              <a:t>User Interface design includes:</a:t>
            </a:r>
          </a:p>
          <a:p>
            <a:pPr lvl="1">
              <a:spcBef>
                <a:spcPct val="0"/>
              </a:spcBef>
              <a:buFontTx/>
              <a:buChar char="•"/>
            </a:pPr>
            <a:r>
              <a:rPr lang="en-US" altLang="en-US" smtClean="0"/>
              <a:t>Ribbons (Key Term) – replace menus and toolbars by organizing commonly used commands into a set of tabs</a:t>
            </a:r>
          </a:p>
          <a:p>
            <a:pPr lvl="1">
              <a:spcBef>
                <a:spcPct val="0"/>
              </a:spcBef>
              <a:buFontTx/>
              <a:buChar char="•"/>
            </a:pPr>
            <a:r>
              <a:rPr lang="en-US" altLang="en-US" smtClean="0"/>
              <a:t>Contextual Tabs (Key Term) – tabs that appear automatically when needed and anticipate the next operations to be performed by the user</a:t>
            </a:r>
          </a:p>
          <a:p>
            <a:pPr lvl="1">
              <a:spcBef>
                <a:spcPct val="0"/>
              </a:spcBef>
              <a:buFontTx/>
              <a:buChar char="•"/>
            </a:pPr>
            <a:r>
              <a:rPr lang="en-US" altLang="en-US" smtClean="0"/>
              <a:t>Galleries (Key Term) – simplify the process of making a selection from a list of alternatives. </a:t>
            </a:r>
          </a:p>
          <a:p>
            <a:pPr>
              <a:spcBef>
                <a:spcPct val="0"/>
              </a:spcBef>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9106453-5112-47F2-92D8-D16C952A7FD3}" type="slidenum">
              <a:rPr lang="en-US" altLang="en-US">
                <a:latin typeface="Calibri" pitchFamily="34" charset="0"/>
              </a:rPr>
              <a:pPr fontAlgn="base">
                <a:spcBef>
                  <a:spcPct val="0"/>
                </a:spcBef>
                <a:spcAft>
                  <a:spcPct val="0"/>
                </a:spcAft>
              </a:pPr>
              <a:t>9</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One of the most flexible and widely used software tools</a:t>
            </a:r>
          </a:p>
          <a:p>
            <a:pPr>
              <a:spcBef>
                <a:spcPct val="0"/>
              </a:spcBef>
              <a:buFontTx/>
              <a:buChar char="•"/>
            </a:pPr>
            <a:r>
              <a:rPr lang="en-US" altLang="en-US" smtClean="0"/>
              <a:t>One of the first programs used by PC end-users </a:t>
            </a:r>
          </a:p>
          <a:p>
            <a:pPr>
              <a:spcBef>
                <a:spcPct val="0"/>
              </a:spcBef>
              <a:buFontTx/>
              <a:buChar char="•"/>
            </a:pPr>
            <a:r>
              <a:rPr lang="en-US" altLang="en-US" smtClean="0"/>
              <a:t>Used by most end-users </a:t>
            </a:r>
          </a:p>
          <a:p>
            <a:pPr>
              <a:spcBef>
                <a:spcPct val="0"/>
              </a:spcBef>
            </a:pPr>
            <a:endParaRPr lang="en-US" altLang="en-US"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A3CE559-407E-41F1-B216-7D0BE923C90F}"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90000"/>
              </a:lnSpc>
              <a:spcBef>
                <a:spcPct val="0"/>
              </a:spcBef>
              <a:buFontTx/>
              <a:buChar char="•"/>
            </a:pPr>
            <a:r>
              <a:rPr lang="en-US" altLang="en-US" smtClean="0"/>
              <a:t>Word wrap (Key term)</a:t>
            </a:r>
          </a:p>
          <a:p>
            <a:pPr lvl="2">
              <a:lnSpc>
                <a:spcPct val="90000"/>
              </a:lnSpc>
              <a:spcBef>
                <a:spcPct val="0"/>
              </a:spcBef>
              <a:buFontTx/>
              <a:buChar char="•"/>
            </a:pPr>
            <a:r>
              <a:rPr lang="en-US" altLang="en-US" smtClean="0"/>
              <a:t>automatically moves text to new line when prior line is full</a:t>
            </a:r>
          </a:p>
          <a:p>
            <a:pPr lvl="2">
              <a:lnSpc>
                <a:spcPct val="90000"/>
              </a:lnSpc>
              <a:spcBef>
                <a:spcPct val="0"/>
              </a:spcBef>
              <a:buFontTx/>
              <a:buChar char="•"/>
            </a:pPr>
            <a:r>
              <a:rPr lang="en-US" altLang="en-US" i="1" smtClean="0"/>
              <a:t>Enter</a:t>
            </a:r>
            <a:r>
              <a:rPr lang="en-US" altLang="en-US" smtClean="0"/>
              <a:t> overrides and starts new line</a:t>
            </a:r>
          </a:p>
          <a:p>
            <a:pPr lvl="1">
              <a:lnSpc>
                <a:spcPct val="90000"/>
              </a:lnSpc>
              <a:spcBef>
                <a:spcPct val="0"/>
              </a:spcBef>
              <a:buFontTx/>
              <a:buChar char="•"/>
            </a:pPr>
            <a:r>
              <a:rPr lang="en-US" altLang="en-US" smtClean="0"/>
              <a:t>Editing (Key Term)</a:t>
            </a:r>
          </a:p>
          <a:p>
            <a:pPr lvl="2">
              <a:lnSpc>
                <a:spcPct val="90000"/>
              </a:lnSpc>
              <a:spcBef>
                <a:spcPct val="0"/>
              </a:spcBef>
              <a:buFontTx/>
              <a:buChar char="•"/>
            </a:pPr>
            <a:r>
              <a:rPr lang="en-US" altLang="en-US" smtClean="0"/>
              <a:t>Thesaurus (Key Term) – provides synonyms, antonyms, and related words for a selected word or phrase</a:t>
            </a:r>
          </a:p>
          <a:p>
            <a:pPr lvl="2">
              <a:lnSpc>
                <a:spcPct val="90000"/>
              </a:lnSpc>
              <a:spcBef>
                <a:spcPct val="0"/>
              </a:spcBef>
              <a:buFontTx/>
              <a:buChar char="•"/>
            </a:pPr>
            <a:r>
              <a:rPr lang="en-US" altLang="en-US" smtClean="0"/>
              <a:t>Find and Replace (Key Term) – quickly locate and replace selected words</a:t>
            </a:r>
          </a:p>
          <a:p>
            <a:pPr lvl="2">
              <a:lnSpc>
                <a:spcPct val="90000"/>
              </a:lnSpc>
              <a:spcBef>
                <a:spcPct val="0"/>
              </a:spcBef>
              <a:buFontTx/>
              <a:buChar char="•"/>
            </a:pPr>
            <a:r>
              <a:rPr lang="en-US" altLang="en-US" smtClean="0"/>
              <a:t>Spelling checker (Key Term) - Incorrect spelling is identified and alternatives offered</a:t>
            </a:r>
          </a:p>
          <a:p>
            <a:pPr lvl="2">
              <a:lnSpc>
                <a:spcPct val="90000"/>
              </a:lnSpc>
              <a:spcBef>
                <a:spcPct val="0"/>
              </a:spcBef>
              <a:buFontTx/>
              <a:buChar char="•"/>
            </a:pPr>
            <a:r>
              <a:rPr lang="en-US" altLang="en-US" smtClean="0"/>
              <a:t>Grammar checker (Key Term) - Identifies poor grammar and makes suggestions</a:t>
            </a:r>
          </a:p>
          <a:p>
            <a:pPr lvl="1">
              <a:lnSpc>
                <a:spcPct val="80000"/>
              </a:lnSpc>
              <a:spcBef>
                <a:spcPct val="0"/>
              </a:spcBef>
              <a:buFontTx/>
              <a:buChar char="•"/>
            </a:pPr>
            <a:r>
              <a:rPr lang="en-US" altLang="en-US" smtClean="0"/>
              <a:t>Formatting (Key Term)</a:t>
            </a:r>
          </a:p>
          <a:p>
            <a:pPr lvl="2">
              <a:lnSpc>
                <a:spcPct val="80000"/>
              </a:lnSpc>
              <a:spcBef>
                <a:spcPct val="0"/>
              </a:spcBef>
              <a:buFontTx/>
              <a:buChar char="•"/>
            </a:pPr>
            <a:r>
              <a:rPr lang="en-US" altLang="en-US" smtClean="0"/>
              <a:t>Font (Key Term) – design of the characters</a:t>
            </a:r>
          </a:p>
          <a:p>
            <a:pPr lvl="2">
              <a:lnSpc>
                <a:spcPct val="80000"/>
              </a:lnSpc>
              <a:spcBef>
                <a:spcPct val="0"/>
              </a:spcBef>
              <a:buFontTx/>
              <a:buChar char="•"/>
            </a:pPr>
            <a:r>
              <a:rPr lang="en-US" altLang="en-US" smtClean="0"/>
              <a:t>Font Size (Key Term) – the height of a character</a:t>
            </a:r>
          </a:p>
          <a:p>
            <a:pPr lvl="2">
              <a:lnSpc>
                <a:spcPct val="80000"/>
              </a:lnSpc>
              <a:spcBef>
                <a:spcPct val="0"/>
              </a:spcBef>
              <a:buFontTx/>
              <a:buChar char="•"/>
            </a:pPr>
            <a:r>
              <a:rPr lang="en-US" altLang="en-US" smtClean="0"/>
              <a:t>Character Effects (Key Term) – enhance the appearance of a character and include bold, italic, shadows, and colors</a:t>
            </a:r>
          </a:p>
          <a:p>
            <a:pPr lvl="2">
              <a:lnSpc>
                <a:spcPct val="80000"/>
              </a:lnSpc>
              <a:spcBef>
                <a:spcPct val="0"/>
              </a:spcBef>
              <a:buFontTx/>
              <a:buChar char="•"/>
            </a:pPr>
            <a:r>
              <a:rPr lang="en-US" altLang="en-US" smtClean="0"/>
              <a:t>Bulleted and number lists (Key Terms) – make a sequence of topics stand out for easy reading</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0BA5643F-94BE-4F00-9200-9B55BB9CEC4B}" type="slidenum">
              <a:rPr lang="en-US" altLang="en-US">
                <a:latin typeface="Calibri" pitchFamily="34" charset="0"/>
              </a:rPr>
              <a:pPr fontAlgn="base">
                <a:spcBef>
                  <a:spcPct val="0"/>
                </a:spcBef>
                <a:spcAft>
                  <a:spcPct val="0"/>
                </a:spcAft>
              </a:pPr>
              <a:t>12</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nSpc>
                <a:spcPct val="80000"/>
              </a:lnSpc>
              <a:spcBef>
                <a:spcPct val="0"/>
              </a:spcBef>
              <a:buFontTx/>
              <a:buChar char="•"/>
            </a:pPr>
            <a:r>
              <a:rPr lang="en-US" altLang="en-US" smtClean="0"/>
              <a:t>Flyer Features</a:t>
            </a:r>
          </a:p>
          <a:p>
            <a:pPr lvl="2">
              <a:lnSpc>
                <a:spcPct val="80000"/>
              </a:lnSpc>
              <a:spcBef>
                <a:spcPct val="0"/>
              </a:spcBef>
              <a:buFontTx/>
              <a:buChar char="•"/>
            </a:pPr>
            <a:r>
              <a:rPr lang="en-US" altLang="en-US" smtClean="0"/>
              <a:t>Word Wrap (Key Term)</a:t>
            </a:r>
          </a:p>
          <a:p>
            <a:pPr lvl="2">
              <a:lnSpc>
                <a:spcPct val="80000"/>
              </a:lnSpc>
              <a:spcBef>
                <a:spcPct val="0"/>
              </a:spcBef>
              <a:buFontTx/>
              <a:buChar char="•"/>
            </a:pPr>
            <a:r>
              <a:rPr lang="en-US" altLang="en-US" smtClean="0"/>
              <a:t>Spelling checker (Key Term)</a:t>
            </a:r>
          </a:p>
          <a:p>
            <a:pPr lvl="2">
              <a:lnSpc>
                <a:spcPct val="80000"/>
              </a:lnSpc>
              <a:spcBef>
                <a:spcPct val="0"/>
              </a:spcBef>
              <a:buFontTx/>
              <a:buChar char="•"/>
            </a:pPr>
            <a:r>
              <a:rPr lang="en-US" altLang="en-US" smtClean="0"/>
              <a:t>Grammar checker (Key Term)</a:t>
            </a:r>
          </a:p>
          <a:p>
            <a:pPr lvl="2">
              <a:lnSpc>
                <a:spcPct val="80000"/>
              </a:lnSpc>
              <a:spcBef>
                <a:spcPct val="0"/>
              </a:spcBef>
              <a:buFontTx/>
              <a:buChar char="•"/>
            </a:pPr>
            <a:r>
              <a:rPr lang="en-US" altLang="en-US" smtClean="0"/>
              <a:t>Fonts (Key Term)</a:t>
            </a:r>
          </a:p>
          <a:p>
            <a:pPr lvl="2">
              <a:lnSpc>
                <a:spcPct val="80000"/>
              </a:lnSpc>
              <a:spcBef>
                <a:spcPct val="0"/>
              </a:spcBef>
              <a:buFontTx/>
              <a:buChar char="•"/>
            </a:pPr>
            <a:r>
              <a:rPr lang="en-US" altLang="en-US" smtClean="0"/>
              <a:t>Font Sizes (Key Term)</a:t>
            </a:r>
          </a:p>
          <a:p>
            <a:pPr lvl="2">
              <a:lnSpc>
                <a:spcPct val="80000"/>
              </a:lnSpc>
              <a:spcBef>
                <a:spcPct val="0"/>
              </a:spcBef>
              <a:buFontTx/>
              <a:buChar char="•"/>
            </a:pPr>
            <a:r>
              <a:rPr lang="en-US" altLang="en-US" smtClean="0"/>
              <a:t>Character Effects (Key Term)</a:t>
            </a:r>
          </a:p>
          <a:p>
            <a:pPr>
              <a:spcBef>
                <a:spcPct val="0"/>
              </a:spcBef>
            </a:pPr>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3B7A4F5A-E2FB-4771-9F97-64BD5D11D738}" type="slidenum">
              <a:rPr lang="en-US" altLang="en-US">
                <a:latin typeface="Calibri" pitchFamily="34" charset="0"/>
              </a:rPr>
              <a:pPr fontAlgn="base">
                <a:spcBef>
                  <a:spcPct val="0"/>
                </a:spcBef>
                <a:spcAft>
                  <a:spcPct val="0"/>
                </a:spcAft>
              </a:pPr>
              <a:t>14</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Report features</a:t>
            </a:r>
          </a:p>
          <a:p>
            <a:pPr lvl="1">
              <a:spcBef>
                <a:spcPct val="0"/>
              </a:spcBef>
              <a:buFontTx/>
              <a:buChar char="•"/>
            </a:pPr>
            <a:r>
              <a:rPr lang="en-US" altLang="en-US" smtClean="0"/>
              <a:t>AutoCorrect</a:t>
            </a:r>
          </a:p>
          <a:p>
            <a:pPr lvl="1">
              <a:spcBef>
                <a:spcPct val="0"/>
              </a:spcBef>
              <a:buFontTx/>
              <a:buChar char="•"/>
            </a:pPr>
            <a:r>
              <a:rPr lang="en-US" altLang="en-US" smtClean="0"/>
              <a:t>Footnote</a:t>
            </a:r>
          </a:p>
          <a:p>
            <a:pPr lvl="1">
              <a:spcBef>
                <a:spcPct val="0"/>
              </a:spcBef>
              <a:buFontTx/>
              <a:buChar char="•"/>
            </a:pPr>
            <a:r>
              <a:rPr lang="en-US" altLang="en-US" smtClean="0"/>
              <a:t>Header or footer</a:t>
            </a:r>
          </a:p>
          <a:p>
            <a:pPr lvl="1">
              <a:spcBef>
                <a:spcPct val="0"/>
              </a:spcBef>
              <a:buFontTx/>
              <a:buChar char="•"/>
            </a:pPr>
            <a:r>
              <a:rPr lang="en-US" altLang="en-US" smtClean="0"/>
              <a:t>Captions and cross references</a:t>
            </a:r>
          </a:p>
          <a:p>
            <a:pPr lvl="1">
              <a:spcBef>
                <a:spcPct val="0"/>
              </a:spcBef>
              <a:buFontTx/>
              <a:buChar char="•"/>
            </a:pPr>
            <a:r>
              <a:rPr lang="en-US" altLang="en-US" smtClean="0"/>
              <a:t>Tables (Key Term)</a:t>
            </a:r>
          </a:p>
          <a:p>
            <a:pPr>
              <a:spcBef>
                <a:spcPct val="0"/>
              </a:spcBef>
            </a:pPr>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A506A731-70B5-476A-9E81-BEC09425462E}" type="slidenum">
              <a:rPr lang="en-US" altLang="en-US">
                <a:latin typeface="Calibri" pitchFamily="34" charset="0"/>
              </a:rPr>
              <a:pPr fontAlgn="base">
                <a:spcBef>
                  <a:spcPct val="0"/>
                </a:spcBef>
                <a:spcAft>
                  <a:spcPct val="0"/>
                </a:spcAft>
              </a:pPr>
              <a:t>15</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mtClean="0"/>
              <a:t>Analyzes and graphs numeric data such as budgets and financial reports</a:t>
            </a:r>
          </a:p>
          <a:p>
            <a:pPr>
              <a:spcBef>
                <a:spcPct val="0"/>
              </a:spcBef>
              <a:buFontTx/>
              <a:buChar char="•"/>
            </a:pPr>
            <a:r>
              <a:rPr lang="en-US" altLang="en-US" smtClean="0"/>
              <a:t>Electronic spreadsheet used to organize, manipulate and graph data; also known as worksheets (Key Term)</a:t>
            </a:r>
          </a:p>
          <a:p>
            <a:pPr>
              <a:spcBef>
                <a:spcPct val="0"/>
              </a:spcBef>
              <a:buFontTx/>
              <a:buChar char="•"/>
            </a:pPr>
            <a:r>
              <a:rPr lang="en-US" altLang="en-US" smtClean="0"/>
              <a:t>Consist of grid of numbered rows (Key Term) and columns (Key Term)</a:t>
            </a:r>
          </a:p>
          <a:p>
            <a:pPr>
              <a:spcBef>
                <a:spcPct val="0"/>
              </a:spcBef>
            </a:pPr>
            <a:endParaRPr lang="en-US" alt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6B43A163-61AA-4C41-82FE-C00DD7C52870}" type="slidenum">
              <a:rPr lang="en-US" altLang="en-US">
                <a:latin typeface="Calibri" pitchFamily="34" charset="0"/>
              </a:rPr>
              <a:pPr fontAlgn="base">
                <a:spcBef>
                  <a:spcPct val="0"/>
                </a:spcBef>
                <a:spcAft>
                  <a:spcPct val="0"/>
                </a:spcAft>
              </a:pPr>
              <a:t>16</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dirty="0" smtClean="0"/>
              <a:t>Formulas (Key Term) are calculations user creates</a:t>
            </a:r>
          </a:p>
          <a:p>
            <a:pPr lvl="1">
              <a:spcBef>
                <a:spcPct val="0"/>
              </a:spcBef>
              <a:buFontTx/>
              <a:buChar char="•"/>
            </a:pPr>
            <a:r>
              <a:rPr lang="en-US" altLang="en-US" dirty="0" smtClean="0"/>
              <a:t>Data changes in the spreadsheet will cause all related formulas to update which is referred to as recalculation (Key Term)</a:t>
            </a:r>
          </a:p>
          <a:p>
            <a:pPr>
              <a:spcBef>
                <a:spcPct val="0"/>
              </a:spcBef>
              <a:buFontTx/>
              <a:buChar char="•"/>
            </a:pPr>
            <a:r>
              <a:rPr lang="en-US" altLang="en-US" dirty="0" smtClean="0"/>
              <a:t>Range – series of cells                                                    </a:t>
            </a:r>
          </a:p>
          <a:p>
            <a:pPr>
              <a:spcBef>
                <a:spcPct val="0"/>
              </a:spcBef>
              <a:buFontTx/>
              <a:buChar char="•"/>
            </a:pPr>
            <a:r>
              <a:rPr lang="en-US" altLang="en-US" dirty="0" smtClean="0"/>
              <a:t>Graphs – visual representations of data</a:t>
            </a:r>
          </a:p>
          <a:p>
            <a:pPr>
              <a:spcBef>
                <a:spcPct val="0"/>
              </a:spcBef>
              <a:buFontTx/>
              <a:buChar char="•"/>
            </a:pPr>
            <a:r>
              <a:rPr lang="en-US" altLang="en-US" dirty="0" smtClean="0"/>
              <a:t>What-if Analysis (Key Term)</a:t>
            </a:r>
          </a:p>
          <a:p>
            <a:pPr lvl="1">
              <a:spcBef>
                <a:spcPct val="0"/>
              </a:spcBef>
              <a:buFontTx/>
              <a:buChar char="•"/>
            </a:pPr>
            <a:r>
              <a:rPr lang="en-US" altLang="en-US" dirty="0" smtClean="0"/>
              <a:t>Allows user to create different scenarios for different results</a:t>
            </a:r>
          </a:p>
          <a:p>
            <a:pPr lvl="1">
              <a:spcBef>
                <a:spcPct val="0"/>
              </a:spcBef>
              <a:buFontTx/>
              <a:buChar char="•"/>
            </a:pPr>
            <a:r>
              <a:rPr lang="en-US" altLang="en-US" dirty="0" smtClean="0"/>
              <a:t>Probably one of the most powerful tools of spreadsheet</a:t>
            </a:r>
          </a:p>
          <a:p>
            <a:pPr>
              <a:spcBef>
                <a:spcPct val="0"/>
              </a:spcBef>
            </a:pPr>
            <a:endParaRPr lang="en-US" altLang="en-US" dirty="0" smtClean="0"/>
          </a:p>
          <a:p>
            <a:pPr>
              <a:spcBef>
                <a:spcPct val="0"/>
              </a:spcBef>
            </a:pPr>
            <a:endParaRPr lang="en-US" altLang="en-US" dirty="0"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20F17626-A305-4DF7-A16F-ECEA30B8DDC8}" type="slidenum">
              <a:rPr lang="en-US" altLang="en-US">
                <a:latin typeface="Calibri" pitchFamily="34" charset="0"/>
              </a:rPr>
              <a:pPr fontAlgn="base">
                <a:spcBef>
                  <a:spcPct val="0"/>
                </a:spcBef>
                <a:spcAft>
                  <a:spcPct val="0"/>
                </a:spcAft>
              </a:pPr>
              <a:t>17</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p:cNvGrpSpPr>
            <a:grpSpLocks/>
          </p:cNvGrpSpPr>
          <p:nvPr/>
        </p:nvGrpSpPr>
        <p:grpSpPr bwMode="auto">
          <a:xfrm>
            <a:off x="0" y="3175"/>
            <a:ext cx="663575" cy="6858000"/>
            <a:chOff x="0" y="2597"/>
            <a:chExt cx="664114" cy="685800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9" name="Rectangle 8"/>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10" name="Rectangle 9"/>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ectangle 8"/>
          <p:cNvGrpSpPr>
            <a:grpSpLocks/>
          </p:cNvGrpSpPr>
          <p:nvPr userDrawn="1"/>
        </p:nvGrpSpPr>
        <p:grpSpPr bwMode="auto">
          <a:xfrm>
            <a:off x="1328738" y="2097088"/>
            <a:ext cx="7870825" cy="3133725"/>
            <a:chOff x="837" y="1321"/>
            <a:chExt cx="4958" cy="1974"/>
          </a:xfrm>
        </p:grpSpPr>
        <p:pic>
          <p:nvPicPr>
            <p:cNvPr id="13"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 y="1321"/>
              <a:ext cx="4958" cy="19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9"/>
            <p:cNvSpPr txBox="1">
              <a:spLocks noChangeArrowheads="1"/>
            </p:cNvSpPr>
            <p:nvPr/>
          </p:nvSpPr>
          <p:spPr bwMode="auto">
            <a:xfrm>
              <a:off x="876" y="1344"/>
              <a:ext cx="4884"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endParaRPr lang="en-US" altLang="en-US">
                <a:solidFill>
                  <a:srgbClr val="FFFFFF"/>
                </a:solidFill>
              </a:endParaRPr>
            </a:p>
          </p:txBody>
        </p:sp>
      </p:grpSp>
      <p:sp>
        <p:nvSpPr>
          <p:cNvPr id="2" name="Title 1"/>
          <p:cNvSpPr>
            <a:spLocks noGrp="1"/>
          </p:cNvSpPr>
          <p:nvPr>
            <p:ph type="ctrTitle"/>
          </p:nvPr>
        </p:nvSpPr>
        <p:spPr>
          <a:xfrm>
            <a:off x="1658112" y="2133600"/>
            <a:ext cx="7363967" cy="1898754"/>
          </a:xfrm>
        </p:spPr>
        <p:txBody>
          <a:bodyPr>
            <a:noAutofit/>
          </a:bodyPr>
          <a:lstStyle>
            <a:lvl1pPr algn="l">
              <a:defRPr sz="5400" b="1" cap="none" spc="-150">
                <a:ln w="11430"/>
                <a:solidFill>
                  <a:schemeClr val="bg1"/>
                </a:solidFill>
                <a:effectLst>
                  <a:outerShdw blurRad="50800" dist="38100" dir="2700000" algn="tl" rotWithShape="0">
                    <a:prstClr val="black">
                      <a:alpha val="85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72021" y="4381925"/>
            <a:ext cx="5869718" cy="734518"/>
          </a:xfrm>
          <a:prstGeom prst="rect">
            <a:avLst/>
          </a:prstGeom>
        </p:spPr>
        <p:txBody>
          <a:bodyPr rtlCol="0">
            <a:noAutofit/>
            <a:scene3d>
              <a:camera prst="orthographicFront"/>
              <a:lightRig rig="soft" dir="t">
                <a:rot lat="0" lon="0" rev="10800000"/>
              </a:lightRig>
            </a:scene3d>
            <a:sp3d>
              <a:bevelT w="27940" h="12700"/>
              <a:contourClr>
                <a:srgbClr val="DDDDDD"/>
              </a:contourClr>
            </a:sp3d>
          </a:bodyPr>
          <a:lstStyle>
            <a:lvl1pPr>
              <a:defRPr lang="en-US" sz="3600" cap="none" spc="-150" dirty="0">
                <a:ln w="11430"/>
                <a:solidFill>
                  <a:schemeClr val="accent1">
                    <a:lumMod val="40000"/>
                    <a:lumOff val="60000"/>
                  </a:schemeClr>
                </a:solidFill>
                <a:effectLst>
                  <a:outerShdw blurRad="38100" dist="38100" dir="2700000" algn="tl">
                    <a:srgbClr val="000000">
                      <a:alpha val="84000"/>
                    </a:srgbClr>
                  </a:outerShdw>
                </a:effectLst>
                <a:latin typeface="+mj-lt"/>
                <a:ea typeface="+mj-ea"/>
                <a:cs typeface="+mj-cs"/>
              </a:defRPr>
            </a:lvl1pPr>
          </a:lstStyle>
          <a:p>
            <a:pPr lvl="0"/>
            <a:r>
              <a:rPr lang="en-US" smtClean="0"/>
              <a:t>Click to edit Master subtitle style</a:t>
            </a:r>
            <a:endParaRPr lang="en-US" dirty="0"/>
          </a:p>
        </p:txBody>
      </p:sp>
      <p:sp>
        <p:nvSpPr>
          <p:cNvPr id="15" name="Date Placeholder 3"/>
          <p:cNvSpPr>
            <a:spLocks noGrp="1"/>
          </p:cNvSpPr>
          <p:nvPr>
            <p:ph type="dt" sz="half" idx="10"/>
          </p:nvPr>
        </p:nvSpPr>
        <p:spPr>
          <a:xfrm>
            <a:off x="3856038" y="6291263"/>
            <a:ext cx="1431925" cy="277812"/>
          </a:xfrm>
        </p:spPr>
        <p:txBody>
          <a:bodyPr/>
          <a:lstStyle>
            <a:lvl1pPr>
              <a:defRPr/>
            </a:lvl1pPr>
          </a:lstStyle>
          <a:p>
            <a:pPr>
              <a:defRPr/>
            </a:pPr>
            <a:fld id="{4AF14A2A-A726-458B-AA82-453964558E33}" type="datetime1">
              <a:rPr lang="en-US"/>
              <a:pPr>
                <a:defRPr/>
              </a:pPr>
              <a:t>9/16/2018</a:t>
            </a:fld>
            <a:endParaRPr lang="en-US"/>
          </a:p>
        </p:txBody>
      </p:sp>
      <p:sp>
        <p:nvSpPr>
          <p:cNvPr id="16" name="Footer Placeholder 4"/>
          <p:cNvSpPr>
            <a:spLocks noGrp="1"/>
          </p:cNvSpPr>
          <p:nvPr>
            <p:ph type="ftr" sz="quarter" idx="11"/>
          </p:nvPr>
        </p:nvSpPr>
        <p:spPr>
          <a:xfrm>
            <a:off x="5292725" y="6278563"/>
            <a:ext cx="2895600" cy="290512"/>
          </a:xfrm>
        </p:spPr>
        <p:txBody>
          <a:bodyPr/>
          <a:lstStyle>
            <a:lvl1pPr>
              <a:defRPr/>
            </a:lvl1pPr>
          </a:lstStyle>
          <a:p>
            <a:pPr>
              <a:defRPr/>
            </a:pPr>
            <a:endParaRPr lang="en-US"/>
          </a:p>
        </p:txBody>
      </p:sp>
    </p:spTree>
    <p:extLst>
      <p:ext uri="{BB962C8B-B14F-4D97-AF65-F5344CB8AC3E}">
        <p14:creationId xmlns:p14="http://schemas.microsoft.com/office/powerpoint/2010/main" val="264036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p:cNvGrpSpPr>
            <a:grpSpLocks/>
          </p:cNvGrpSpPr>
          <p:nvPr/>
        </p:nvGrpSpPr>
        <p:grpSpPr bwMode="auto">
          <a:xfrm>
            <a:off x="0" y="3175"/>
            <a:ext cx="663575" cy="6858000"/>
            <a:chOff x="0" y="2597"/>
            <a:chExt cx="664114" cy="6858000"/>
          </a:xfrm>
        </p:grpSpPr>
        <p:pic>
          <p:nvPicPr>
            <p:cNvPr id="6"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9" name="Rectangle 8"/>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10" name="Rectangle 9"/>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1" name="TextBox 14"/>
          <p:cNvSpPr txBox="1">
            <a:spLocks noChangeArrowheads="1"/>
          </p:cNvSpPr>
          <p:nvPr userDrawn="1"/>
        </p:nvSpPr>
        <p:spPr bwMode="auto">
          <a:xfrm>
            <a:off x="8302625" y="6288088"/>
            <a:ext cx="746125" cy="307975"/>
          </a:xfrm>
          <a:prstGeom prst="rect">
            <a:avLst/>
          </a:prstGeom>
          <a:noFill/>
          <a:ln>
            <a:noFill/>
          </a:ln>
          <a:extLst/>
        </p:spPr>
        <p:txBody>
          <a:bodyPr anchor="ct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r>
              <a:rPr lang="en-US" altLang="en-US" sz="1400">
                <a:latin typeface="Corbel" pitchFamily="34" charset="0"/>
              </a:rPr>
              <a:t>3-</a:t>
            </a:r>
            <a:fld id="{6F4CF08C-4B15-4919-B22A-7C4769F6A620}" type="slidenum">
              <a:rPr lang="en-US" altLang="en-US" sz="1400">
                <a:latin typeface="Corbel" pitchFamily="34" charset="0"/>
              </a:rPr>
              <a:pPr algn="r"/>
              <a:t>‹#›</a:t>
            </a:fld>
            <a:endParaRPr lang="en-US" altLang="en-US" sz="1400">
              <a:latin typeface="Corbel" pitchFamily="34" charset="0"/>
            </a:endParaRPr>
          </a:p>
        </p:txBody>
      </p:sp>
      <p:sp>
        <p:nvSpPr>
          <p:cNvPr id="2" name="Title 1"/>
          <p:cNvSpPr>
            <a:spLocks noGrp="1"/>
          </p:cNvSpPr>
          <p:nvPr>
            <p:ph type="title"/>
          </p:nvPr>
        </p:nvSpPr>
        <p:spPr>
          <a:xfrm>
            <a:off x="781984" y="274638"/>
            <a:ext cx="8274334" cy="1143000"/>
          </a:xfrm>
        </p:spPr>
        <p:txBody>
          <a:bodyPr/>
          <a:lstStyle>
            <a:lvl1pPr>
              <a:defRPr sz="4000" b="1" cap="none" spc="-150">
                <a:ln w="11430"/>
                <a:solidFill>
                  <a:schemeClr val="accent1">
                    <a:lumMod val="75000"/>
                  </a:schemeClr>
                </a:solidFill>
                <a:effectLst>
                  <a:outerShdw blurRad="38100" dist="38100" dir="2700000" algn="tl">
                    <a:srgbClr val="000000">
                      <a:alpha val="84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55668" y="1600200"/>
            <a:ext cx="7131131" cy="4525963"/>
          </a:xfrm>
          <a:prstGeom prst="rect">
            <a:avLst/>
          </a:prstGeom>
        </p:spPr>
        <p:txBody>
          <a:bodyPr/>
          <a:lstStyle>
            <a:lvl1pPr marL="342900" indent="-342900">
              <a:buClr>
                <a:schemeClr val="accent1">
                  <a:lumMod val="75000"/>
                </a:schemeClr>
              </a:buClr>
              <a:buSzPct val="110000"/>
              <a:buFont typeface="Wingdings" pitchFamily="2" charset="2"/>
              <a:buChar cha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a:xfrm>
            <a:off x="908050" y="6565900"/>
            <a:ext cx="1092200" cy="309563"/>
          </a:xfrm>
        </p:spPr>
        <p:txBody>
          <a:bodyPr/>
          <a:lstStyle>
            <a:lvl1pPr>
              <a:defRPr smtClean="0">
                <a:solidFill>
                  <a:schemeClr val="bg1"/>
                </a:solidFill>
              </a:defRPr>
            </a:lvl1pPr>
          </a:lstStyle>
          <a:p>
            <a:pPr>
              <a:defRPr/>
            </a:pPr>
            <a:fld id="{AD7E1A7B-7AC9-450B-8380-5770949D156D}" type="datetime1">
              <a:rPr lang="en-US"/>
              <a:pPr>
                <a:defRPr/>
              </a:pPr>
              <a:t>9/16/2018</a:t>
            </a:fld>
            <a:endParaRPr lang="en-US" dirty="0"/>
          </a:p>
        </p:txBody>
      </p:sp>
      <p:sp>
        <p:nvSpPr>
          <p:cNvPr id="13" name="Footer Placeholder 4"/>
          <p:cNvSpPr>
            <a:spLocks noGrp="1"/>
          </p:cNvSpPr>
          <p:nvPr>
            <p:ph type="ftr" sz="quarter" idx="11"/>
          </p:nvPr>
        </p:nvSpPr>
        <p:spPr>
          <a:xfrm>
            <a:off x="2027238" y="6559550"/>
            <a:ext cx="2895600" cy="298450"/>
          </a:xfrm>
        </p:spPr>
        <p:txBody>
          <a:bodyPr/>
          <a:lstStyle>
            <a:lvl1pPr>
              <a:defRPr/>
            </a:lvl1pPr>
          </a:lstStyle>
          <a:p>
            <a:pPr>
              <a:defRPr/>
            </a:pPr>
            <a:endParaRPr lang="en-US"/>
          </a:p>
        </p:txBody>
      </p:sp>
    </p:spTree>
    <p:extLst>
      <p:ext uri="{BB962C8B-B14F-4D97-AF65-F5344CB8AC3E}">
        <p14:creationId xmlns:p14="http://schemas.microsoft.com/office/powerpoint/2010/main" val="231108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814040" y="1590501"/>
            <a:ext cx="4046537" cy="4522788"/>
          </a:xfrm>
        </p:spPr>
        <p:txBody>
          <a:bodyPr/>
          <a:lstStyle>
            <a:lvl1pPr marL="274320" indent="-274320">
              <a:buFont typeface="Wingdings" pitchFamily="2" charset="2"/>
              <a:buChar char="§"/>
              <a:tabLst>
                <a:tab pos="274320" algn="l"/>
              </a:tabLst>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5022850" y="1603375"/>
            <a:ext cx="4121150" cy="4533900"/>
          </a:xfrm>
        </p:spPr>
        <p:txBody>
          <a:bodyPr/>
          <a:lstStyle>
            <a:lvl1pPr marL="274320" indent="-274320">
              <a:buFont typeface="Wingdings" pitchFamily="2" charset="2"/>
              <a:buChar cha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89F86B48-7008-41A1-8386-00D441977D98}" type="datetime1">
              <a:rPr lang="en-US"/>
              <a:pPr>
                <a:defRPr/>
              </a:pPr>
              <a:t>9/16/2018</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58695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0"/>
          <p:cNvGrpSpPr>
            <a:grpSpLocks/>
          </p:cNvGrpSpPr>
          <p:nvPr/>
        </p:nvGrpSpPr>
        <p:grpSpPr bwMode="auto">
          <a:xfrm>
            <a:off x="0" y="3175"/>
            <a:ext cx="663575" cy="6858000"/>
            <a:chOff x="0" y="2597"/>
            <a:chExt cx="664114" cy="6858000"/>
          </a:xfrm>
        </p:grpSpPr>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8" name="Rectangle 7"/>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9" name="Rectangle 8"/>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0" name="TextBox 14"/>
          <p:cNvSpPr txBox="1">
            <a:spLocks noChangeArrowheads="1"/>
          </p:cNvSpPr>
          <p:nvPr userDrawn="1"/>
        </p:nvSpPr>
        <p:spPr bwMode="auto">
          <a:xfrm>
            <a:off x="8288338" y="6288088"/>
            <a:ext cx="746125" cy="307975"/>
          </a:xfrm>
          <a:prstGeom prst="rect">
            <a:avLst/>
          </a:prstGeom>
          <a:noFill/>
          <a:ln>
            <a:noFill/>
          </a:ln>
          <a:extLst/>
        </p:spPr>
        <p:txBody>
          <a:bodyPr anchor="ct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r>
              <a:rPr lang="en-US" altLang="en-US" sz="1400">
                <a:latin typeface="Corbel" pitchFamily="34" charset="0"/>
              </a:rPr>
              <a:t>3-</a:t>
            </a:r>
            <a:fld id="{96213F28-EAB8-4FF5-9763-C1E1E75713CC}" type="slidenum">
              <a:rPr lang="en-US" altLang="en-US" sz="1400">
                <a:latin typeface="Corbel" pitchFamily="34" charset="0"/>
              </a:rPr>
              <a:pPr algn="r"/>
              <a:t>‹#›</a:t>
            </a:fld>
            <a:endParaRPr lang="en-US" altLang="en-US" sz="1400">
              <a:latin typeface="Corbel" pitchFamily="34" charset="0"/>
            </a:endParaRPr>
          </a:p>
        </p:txBody>
      </p:sp>
      <p:sp>
        <p:nvSpPr>
          <p:cNvPr id="2" name="Title 1"/>
          <p:cNvSpPr>
            <a:spLocks noGrp="1"/>
          </p:cNvSpPr>
          <p:nvPr>
            <p:ph type="title"/>
          </p:nvPr>
        </p:nvSpPr>
        <p:spPr>
          <a:xfrm>
            <a:off x="783770" y="368134"/>
            <a:ext cx="8234970" cy="950027"/>
          </a:xfrm>
        </p:spPr>
        <p:txBody>
          <a:bodyPr/>
          <a:lstStyle/>
          <a:p>
            <a:r>
              <a:rPr lang="en-US" smtClean="0"/>
              <a:t>Click to edit Master title style</a:t>
            </a:r>
            <a:endParaRPr lang="en-US"/>
          </a:p>
        </p:txBody>
      </p:sp>
      <p:sp>
        <p:nvSpPr>
          <p:cNvPr id="11" name="Date Placeholder 2"/>
          <p:cNvSpPr>
            <a:spLocks noGrp="1"/>
          </p:cNvSpPr>
          <p:nvPr>
            <p:ph type="dt" sz="half" idx="10"/>
          </p:nvPr>
        </p:nvSpPr>
        <p:spPr/>
        <p:txBody>
          <a:bodyPr/>
          <a:lstStyle>
            <a:lvl1pPr>
              <a:defRPr/>
            </a:lvl1pPr>
          </a:lstStyle>
          <a:p>
            <a:pPr>
              <a:defRPr/>
            </a:pPr>
            <a:fld id="{62720520-F7D4-4480-815C-1159BABCCD02}" type="datetime1">
              <a:rPr lang="en-US"/>
              <a:pPr>
                <a:defRPr/>
              </a:pPr>
              <a:t>9/16/2018</a:t>
            </a:fld>
            <a:endParaRPr lang="en-US"/>
          </a:p>
        </p:txBody>
      </p:sp>
      <p:sp>
        <p:nvSpPr>
          <p:cNvPr id="12"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40800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0"/>
          <p:cNvGrpSpPr>
            <a:grpSpLocks/>
          </p:cNvGrpSpPr>
          <p:nvPr/>
        </p:nvGrpSpPr>
        <p:grpSpPr bwMode="auto">
          <a:xfrm>
            <a:off x="0" y="3175"/>
            <a:ext cx="663575" cy="6858000"/>
            <a:chOff x="0" y="2597"/>
            <a:chExt cx="664114" cy="6858000"/>
          </a:xfrm>
        </p:grpSpPr>
        <p:pic>
          <p:nvPicPr>
            <p:cNvPr id="1036" name="Picture 14"/>
            <p:cNvPicPr>
              <a:picLocks noChangeAspect="1"/>
            </p:cNvPicPr>
            <p:nvPr userDrawn="1"/>
          </p:nvPicPr>
          <p:blipFill>
            <a:blip r:embed="rId6">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Basic Application Software</a:t>
            </a:r>
          </a:p>
        </p:txBody>
      </p:sp>
      <p:sp>
        <p:nvSpPr>
          <p:cNvPr id="7" name="Rectangle 6"/>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4" name="Date Placeholder 3"/>
          <p:cNvSpPr>
            <a:spLocks noGrp="1"/>
          </p:cNvSpPr>
          <p:nvPr>
            <p:ph type="dt" sz="half" idx="2"/>
          </p:nvPr>
        </p:nvSpPr>
        <p:spPr>
          <a:xfrm>
            <a:off x="3878263" y="6289675"/>
            <a:ext cx="1387475" cy="287338"/>
          </a:xfrm>
          <a:prstGeom prst="rect">
            <a:avLst/>
          </a:prstGeom>
        </p:spPr>
        <p:txBody>
          <a:bodyPr vert="horz" lIns="91440" tIns="45720" rIns="91440" bIns="45720" rtlCol="0" anchor="ctr"/>
          <a:lstStyle>
            <a:lvl1pPr algn="l" fontAlgn="auto">
              <a:spcBef>
                <a:spcPts val="0"/>
              </a:spcBef>
              <a:spcAft>
                <a:spcPts val="0"/>
              </a:spcAft>
              <a:defRPr sz="1200" smtClean="0">
                <a:solidFill>
                  <a:sysClr val="windowText" lastClr="000000"/>
                </a:solidFill>
                <a:latin typeface="+mn-lt"/>
              </a:defRPr>
            </a:lvl1pPr>
          </a:lstStyle>
          <a:p>
            <a:pPr>
              <a:defRPr/>
            </a:pPr>
            <a:fld id="{001B89C2-5891-4794-9BC7-12A1583B671E}" type="datetime1">
              <a:rPr lang="en-US"/>
              <a:pPr>
                <a:defRPr/>
              </a:pPr>
              <a:t>9/16/2018</a:t>
            </a:fld>
            <a:endParaRPr lang="en-US"/>
          </a:p>
        </p:txBody>
      </p:sp>
      <p:sp>
        <p:nvSpPr>
          <p:cNvPr id="5" name="Footer Placeholder 4"/>
          <p:cNvSpPr>
            <a:spLocks noGrp="1"/>
          </p:cNvSpPr>
          <p:nvPr>
            <p:ph type="ftr" sz="quarter" idx="3"/>
          </p:nvPr>
        </p:nvSpPr>
        <p:spPr>
          <a:xfrm>
            <a:off x="5300663" y="6302375"/>
            <a:ext cx="2895600" cy="274638"/>
          </a:xfrm>
          <a:prstGeom prst="rect">
            <a:avLst/>
          </a:prstGeom>
        </p:spPr>
        <p:txBody>
          <a:bodyPr vert="horz" lIns="91440" tIns="45720" rIns="91440" bIns="45720" rtlCol="0" anchor="ctr"/>
          <a:lstStyle>
            <a:lvl1pPr algn="ctr" fontAlgn="auto">
              <a:spcBef>
                <a:spcPts val="0"/>
              </a:spcBef>
              <a:spcAft>
                <a:spcPts val="0"/>
              </a:spcAft>
              <a:defRPr sz="1200" dirty="0">
                <a:solidFill>
                  <a:sysClr val="windowText" lastClr="000000"/>
                </a:solidFill>
                <a:latin typeface="+mn-lt"/>
              </a:defRPr>
            </a:lvl1pPr>
          </a:lstStyle>
          <a:p>
            <a:pPr>
              <a:defRPr/>
            </a:pPr>
            <a:endParaRPr lang="en-US"/>
          </a:p>
        </p:txBody>
      </p:sp>
      <p:sp>
        <p:nvSpPr>
          <p:cNvPr id="2" name="Title Placeholder 1"/>
          <p:cNvSpPr>
            <a:spLocks noGrp="1"/>
          </p:cNvSpPr>
          <p:nvPr>
            <p:ph type="title"/>
          </p:nvPr>
        </p:nvSpPr>
        <p:spPr>
          <a:xfrm>
            <a:off x="784225" y="274638"/>
            <a:ext cx="8247063" cy="11430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p>
            <a:pPr lvl="0"/>
            <a:r>
              <a:rPr lang="en-US" smtClean="0"/>
              <a:t>Click to edit Master title style</a:t>
            </a:r>
            <a:endParaRPr lang="en-US" dirty="0"/>
          </a:p>
        </p:txBody>
      </p:sp>
      <p:sp>
        <p:nvSpPr>
          <p:cNvPr id="17" name="Rectangle 16"/>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035" name="Text Placeholder 9"/>
          <p:cNvSpPr>
            <a:spLocks noGrp="1"/>
          </p:cNvSpPr>
          <p:nvPr>
            <p:ph type="body" idx="1"/>
          </p:nvPr>
        </p:nvSpPr>
        <p:spPr bwMode="auto">
          <a:xfrm>
            <a:off x="1227138" y="1600200"/>
            <a:ext cx="74596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TextBox 14"/>
          <p:cNvSpPr txBox="1">
            <a:spLocks noChangeArrowheads="1"/>
          </p:cNvSpPr>
          <p:nvPr userDrawn="1"/>
        </p:nvSpPr>
        <p:spPr bwMode="auto">
          <a:xfrm>
            <a:off x="8302625" y="6288088"/>
            <a:ext cx="746125" cy="307975"/>
          </a:xfrm>
          <a:prstGeom prst="rect">
            <a:avLst/>
          </a:prstGeom>
          <a:noFill/>
          <a:ln>
            <a:noFill/>
          </a:ln>
          <a:extLst/>
        </p:spPr>
        <p:txBody>
          <a:bodyPr anchor="ct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r>
              <a:rPr lang="en-US" altLang="en-US" sz="1400">
                <a:latin typeface="Corbel" pitchFamily="34" charset="0"/>
              </a:rPr>
              <a:t>3-</a:t>
            </a:r>
            <a:fld id="{882E5CC1-2DB6-4989-82CF-6B7C0B557002}" type="slidenum">
              <a:rPr lang="en-US" altLang="en-US" sz="1400">
                <a:latin typeface="Corbel" pitchFamily="34" charset="0"/>
              </a:rPr>
              <a:pPr algn="r"/>
              <a:t>‹#›</a:t>
            </a:fld>
            <a:endParaRPr lang="en-US" altLang="en-US" sz="140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4" r:id="rId3"/>
    <p:sldLayoutId id="2147483657" r:id="rId4"/>
  </p:sldLayoutIdLst>
  <p:hf hdr="0" ftr="0" dt="0"/>
  <p:txStyles>
    <p:titleStyle>
      <a:lvl1pPr algn="l" rtl="0" fontAlgn="base">
        <a:spcBef>
          <a:spcPct val="0"/>
        </a:spcBef>
        <a:spcAft>
          <a:spcPct val="0"/>
        </a:spcAft>
        <a:defRPr lang="en-US" sz="4000" b="1" kern="1200" spc="-150" dirty="0">
          <a:ln w="11430"/>
          <a:solidFill>
            <a:srgbClr val="376092"/>
          </a:solidFill>
          <a:effectLst>
            <a:outerShdw blurRad="38100" dist="38100" dir="2700000" algn="tl">
              <a:srgbClr val="000000">
                <a:alpha val="84000"/>
              </a:srgbClr>
            </a:outerShdw>
          </a:effectLst>
          <a:latin typeface="+mj-lt"/>
          <a:ea typeface="+mj-ea"/>
          <a:cs typeface="+mj-cs"/>
        </a:defRPr>
      </a:lvl1pPr>
      <a:lvl2pPr algn="l" rtl="0" fontAlgn="base">
        <a:spcBef>
          <a:spcPct val="0"/>
        </a:spcBef>
        <a:spcAft>
          <a:spcPct val="0"/>
        </a:spcAft>
        <a:defRPr sz="4000" b="1">
          <a:solidFill>
            <a:srgbClr val="376092"/>
          </a:solidFill>
          <a:latin typeface="Tw Cen MT" pitchFamily="34" charset="0"/>
        </a:defRPr>
      </a:lvl2pPr>
      <a:lvl3pPr algn="l" rtl="0" fontAlgn="base">
        <a:spcBef>
          <a:spcPct val="0"/>
        </a:spcBef>
        <a:spcAft>
          <a:spcPct val="0"/>
        </a:spcAft>
        <a:defRPr sz="4000" b="1">
          <a:solidFill>
            <a:srgbClr val="376092"/>
          </a:solidFill>
          <a:latin typeface="Tw Cen MT" pitchFamily="34" charset="0"/>
        </a:defRPr>
      </a:lvl3pPr>
      <a:lvl4pPr algn="l" rtl="0" fontAlgn="base">
        <a:spcBef>
          <a:spcPct val="0"/>
        </a:spcBef>
        <a:spcAft>
          <a:spcPct val="0"/>
        </a:spcAft>
        <a:defRPr sz="4000" b="1">
          <a:solidFill>
            <a:srgbClr val="376092"/>
          </a:solidFill>
          <a:latin typeface="Tw Cen MT" pitchFamily="34" charset="0"/>
        </a:defRPr>
      </a:lvl4pPr>
      <a:lvl5pPr algn="l" rtl="0" fontAlgn="base">
        <a:spcBef>
          <a:spcPct val="0"/>
        </a:spcBef>
        <a:spcAft>
          <a:spcPct val="0"/>
        </a:spcAft>
        <a:defRPr sz="4000" b="1">
          <a:solidFill>
            <a:srgbClr val="376092"/>
          </a:solidFill>
          <a:latin typeface="Tw Cen MT" pitchFamily="34" charset="0"/>
        </a:defRPr>
      </a:lvl5pPr>
      <a:lvl6pPr marL="457200" algn="l" rtl="0" fontAlgn="base">
        <a:spcBef>
          <a:spcPct val="0"/>
        </a:spcBef>
        <a:spcAft>
          <a:spcPct val="0"/>
        </a:spcAft>
        <a:defRPr sz="4000" b="1">
          <a:solidFill>
            <a:srgbClr val="376092"/>
          </a:solidFill>
          <a:latin typeface="Tw Cen MT" pitchFamily="34" charset="0"/>
        </a:defRPr>
      </a:lvl6pPr>
      <a:lvl7pPr marL="914400" algn="l" rtl="0" fontAlgn="base">
        <a:spcBef>
          <a:spcPct val="0"/>
        </a:spcBef>
        <a:spcAft>
          <a:spcPct val="0"/>
        </a:spcAft>
        <a:defRPr sz="4000" b="1">
          <a:solidFill>
            <a:srgbClr val="376092"/>
          </a:solidFill>
          <a:latin typeface="Tw Cen MT" pitchFamily="34" charset="0"/>
        </a:defRPr>
      </a:lvl7pPr>
      <a:lvl8pPr marL="1371600" algn="l" rtl="0" fontAlgn="base">
        <a:spcBef>
          <a:spcPct val="0"/>
        </a:spcBef>
        <a:spcAft>
          <a:spcPct val="0"/>
        </a:spcAft>
        <a:defRPr sz="4000" b="1">
          <a:solidFill>
            <a:srgbClr val="376092"/>
          </a:solidFill>
          <a:latin typeface="Tw Cen MT" pitchFamily="34" charset="0"/>
        </a:defRPr>
      </a:lvl8pPr>
      <a:lvl9pPr marL="1828800" algn="l" rtl="0" fontAlgn="base">
        <a:spcBef>
          <a:spcPct val="0"/>
        </a:spcBef>
        <a:spcAft>
          <a:spcPct val="0"/>
        </a:spcAft>
        <a:defRPr sz="4000" b="1">
          <a:solidFill>
            <a:srgbClr val="376092"/>
          </a:solidFill>
          <a:latin typeface="Tw Cen MT" pitchFamily="34" charset="0"/>
        </a:defRPr>
      </a:lvl9pPr>
    </p:titleStyle>
    <p:bodyStyle>
      <a:lvl1pPr marL="273050" indent="-273050" algn="l" rtl="0" fontAlgn="base">
        <a:spcBef>
          <a:spcPct val="20000"/>
        </a:spcBef>
        <a:spcAft>
          <a:spcPct val="0"/>
        </a:spcAft>
        <a:buClr>
          <a:srgbClr val="376092"/>
        </a:buClr>
        <a:buFont typeface="Wingdings" pitchFamily="2" charset="2"/>
        <a:buChar char="§"/>
        <a:tabLst>
          <a:tab pos="273050" algn="l"/>
        </a:tabLst>
        <a:defRPr lang="en-US" sz="2800" kern="1200" dirty="0">
          <a:solidFill>
            <a:schemeClr val="tx1"/>
          </a:solidFill>
          <a:latin typeface="+mn-lt"/>
          <a:ea typeface="+mn-ea"/>
          <a:cs typeface="+mn-cs"/>
        </a:defRPr>
      </a:lvl1pPr>
      <a:lvl2pPr marL="742950" indent="-285750" algn="l" rtl="0" fontAlgn="base">
        <a:spcBef>
          <a:spcPct val="20000"/>
        </a:spcBef>
        <a:spcAft>
          <a:spcPct val="0"/>
        </a:spcAft>
        <a:buClr>
          <a:srgbClr val="376092"/>
        </a:buClr>
        <a:buFont typeface="Wingdings" pitchFamily="2" charset="2"/>
        <a:buChar char="§"/>
        <a:tabLst>
          <a:tab pos="273050" algn="l"/>
        </a:tabLst>
        <a:defRPr lang="en-US" sz="2400" kern="1200" dirty="0">
          <a:solidFill>
            <a:schemeClr val="tx1"/>
          </a:solidFill>
          <a:latin typeface="+mn-lt"/>
          <a:ea typeface="+mn-ea"/>
          <a:cs typeface="+mn-cs"/>
        </a:defRPr>
      </a:lvl2pPr>
      <a:lvl3pPr marL="1143000" indent="-228600" algn="l" rtl="0" fontAlgn="base">
        <a:spcBef>
          <a:spcPct val="20000"/>
        </a:spcBef>
        <a:spcAft>
          <a:spcPct val="0"/>
        </a:spcAft>
        <a:buClr>
          <a:srgbClr val="376092"/>
        </a:buClr>
        <a:buFont typeface="Wingdings" pitchFamily="2" charset="2"/>
        <a:buChar char="§"/>
        <a:tabLst>
          <a:tab pos="273050" algn="l"/>
        </a:tabLst>
        <a:defRPr lang="en-US" sz="2000" kern="1200" dirty="0">
          <a:solidFill>
            <a:schemeClr val="tx1"/>
          </a:solidFill>
          <a:latin typeface="+mn-lt"/>
          <a:ea typeface="+mn-ea"/>
          <a:cs typeface="+mn-cs"/>
        </a:defRPr>
      </a:lvl3pPr>
      <a:lvl4pPr marL="16002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4pPr>
      <a:lvl5pPr marL="20574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slide" Target="slide1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slide" Target="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slide" Target="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3.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bwMode="auto">
          <a:xfrm>
            <a:off x="1298575" y="2127250"/>
            <a:ext cx="8126413" cy="1908175"/>
          </a:xfrm>
        </p:spPr>
      </p:pic>
      <p:pic>
        <p:nvPicPr>
          <p:cNvPr id="5" name="Subtitle 4"/>
          <p:cNvPicPr>
            <a:picLocks noGrp="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1463675" y="4267200"/>
            <a:ext cx="6083300" cy="854075"/>
          </a:xfr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Zouharis\Documents\Laurie\McGraw Hill Computing Essentials 2013\CE_2013_ArtFiles\ole16821_ch03\ole16821_un0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275" y="2874963"/>
            <a:ext cx="36576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139700"/>
            <a:ext cx="8491537" cy="1311275"/>
          </a:xfrm>
        </p:spPr>
      </p:pic>
      <p:sp>
        <p:nvSpPr>
          <p:cNvPr id="22531" name="Content Placeholder 2"/>
          <p:cNvSpPr>
            <a:spLocks noGrp="1"/>
          </p:cNvSpPr>
          <p:nvPr>
            <p:ph idx="1"/>
          </p:nvPr>
        </p:nvSpPr>
        <p:spPr>
          <a:xfrm>
            <a:off x="1327150" y="1600200"/>
            <a:ext cx="7131050" cy="4525963"/>
          </a:xfrm>
        </p:spPr>
        <p:txBody>
          <a:bodyPr/>
          <a:lstStyle/>
          <a:p>
            <a:pPr>
              <a:buClr>
                <a:srgbClr val="376092"/>
              </a:buClr>
            </a:pPr>
            <a:r>
              <a:rPr altLang="en-US" sz="2400" dirty="0" smtClean="0"/>
              <a:t>Allows your voice to control application software</a:t>
            </a:r>
          </a:p>
          <a:p>
            <a:pPr>
              <a:buClr>
                <a:srgbClr val="376092"/>
              </a:buClr>
            </a:pPr>
            <a:r>
              <a:rPr altLang="en-US" sz="2400" dirty="0" smtClean="0"/>
              <a:t>Use your voice along with your mouse and keyboard</a:t>
            </a:r>
          </a:p>
          <a:p>
            <a:pPr lvl="1"/>
            <a:r>
              <a:rPr altLang="en-US" dirty="0"/>
              <a:t>Train the software</a:t>
            </a:r>
          </a:p>
          <a:p>
            <a:pPr lvl="1"/>
            <a:r>
              <a:rPr altLang="en-US" dirty="0"/>
              <a:t>Control a program</a:t>
            </a:r>
          </a:p>
          <a:p>
            <a:pPr lvl="1"/>
            <a:r>
              <a:rPr altLang="en-US" dirty="0"/>
              <a:t>Dictate a document</a:t>
            </a:r>
          </a:p>
        </p:txBody>
      </p:sp>
      <p:pic>
        <p:nvPicPr>
          <p:cNvPr id="22533" name="Picture 3" descr="C:\Users\Zouharis\Documents\Laurie\McGraw Hill Computing Essentials 2013\CE_2013_ArtFiles\ole16821_ch03\ole16821_un03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488" y="4549775"/>
            <a:ext cx="176212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3554" name="Content Placeholder 2"/>
          <p:cNvSpPr>
            <a:spLocks noGrp="1"/>
          </p:cNvSpPr>
          <p:nvPr>
            <p:ph idx="1"/>
          </p:nvPr>
        </p:nvSpPr>
        <p:spPr>
          <a:xfrm>
            <a:off x="1112838" y="1600200"/>
            <a:ext cx="7131050" cy="4525963"/>
          </a:xfrm>
        </p:spPr>
        <p:txBody>
          <a:bodyPr/>
          <a:lstStyle/>
          <a:p>
            <a:pPr>
              <a:buClr>
                <a:srgbClr val="376092"/>
              </a:buClr>
            </a:pPr>
            <a:r>
              <a:rPr altLang="en-US" smtClean="0"/>
              <a:t>Used to create text-based documents</a:t>
            </a:r>
          </a:p>
          <a:p>
            <a:pPr lvl="1"/>
            <a:r>
              <a:rPr altLang="en-US"/>
              <a:t>Memos, letters, and faxes</a:t>
            </a:r>
          </a:p>
          <a:p>
            <a:pPr lvl="1"/>
            <a:r>
              <a:rPr altLang="en-US"/>
              <a:t>Newsletters, manuals, and brochures </a:t>
            </a:r>
          </a:p>
          <a:p>
            <a:pPr>
              <a:buClr>
                <a:srgbClr val="376092"/>
              </a:buClr>
            </a:pPr>
            <a:r>
              <a:rPr altLang="en-US" smtClean="0"/>
              <a:t>Word processing programs </a:t>
            </a:r>
          </a:p>
          <a:p>
            <a:pPr lvl="1"/>
            <a:r>
              <a:rPr altLang="en-US"/>
              <a:t>Microsoft Word</a:t>
            </a:r>
          </a:p>
          <a:p>
            <a:pPr lvl="1"/>
            <a:r>
              <a:rPr altLang="en-US"/>
              <a:t>Corel WordPerfect</a:t>
            </a:r>
          </a:p>
          <a:p>
            <a:pPr lvl="1"/>
            <a:r>
              <a:rPr altLang="en-US"/>
              <a:t>Apple Pages</a:t>
            </a:r>
          </a:p>
          <a:p>
            <a:pPr>
              <a:buClr>
                <a:srgbClr val="376092"/>
              </a:buClr>
            </a:pPr>
            <a:endParaRPr altLang="en-US" smtClean="0"/>
          </a:p>
        </p:txBody>
      </p:sp>
      <p:grpSp>
        <p:nvGrpSpPr>
          <p:cNvPr id="23556" name="Group 4"/>
          <p:cNvGrpSpPr>
            <a:grpSpLocks noChangeAspect="1"/>
          </p:cNvGrpSpPr>
          <p:nvPr/>
        </p:nvGrpSpPr>
        <p:grpSpPr bwMode="auto">
          <a:xfrm>
            <a:off x="4938713" y="2079625"/>
            <a:ext cx="3932237" cy="3724275"/>
            <a:chOff x="2784" y="1271"/>
            <a:chExt cx="2662" cy="2521"/>
          </a:xfrm>
        </p:grpSpPr>
        <p:pic>
          <p:nvPicPr>
            <p:cNvPr id="23557" name="Picture 5" descr="pnafx4f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2880"/>
              <a:ext cx="87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grfn1jq[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2" y="1271"/>
              <a:ext cx="1054"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l4hx3hrf[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0" y="2506"/>
              <a:ext cx="1158"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5602"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Word Wrap</a:t>
            </a:r>
          </a:p>
          <a:p>
            <a:pPr>
              <a:buClr>
                <a:srgbClr val="376092"/>
              </a:buClr>
            </a:pPr>
            <a:r>
              <a:rPr altLang="en-US" smtClean="0">
                <a:solidFill>
                  <a:schemeClr val="accent1"/>
                </a:solidFill>
              </a:rPr>
              <a:t>Editing </a:t>
            </a:r>
          </a:p>
          <a:p>
            <a:pPr lvl="1"/>
            <a:r>
              <a:rPr altLang="en-US">
                <a:solidFill>
                  <a:schemeClr val="accent1"/>
                </a:solidFill>
              </a:rPr>
              <a:t>Thesaurus</a:t>
            </a:r>
          </a:p>
          <a:p>
            <a:pPr lvl="1"/>
            <a:r>
              <a:rPr altLang="en-US">
                <a:solidFill>
                  <a:schemeClr val="accent1"/>
                </a:solidFill>
              </a:rPr>
              <a:t>Find</a:t>
            </a:r>
            <a:r>
              <a:rPr altLang="en-US"/>
              <a:t> and </a:t>
            </a:r>
            <a:r>
              <a:rPr altLang="en-US">
                <a:solidFill>
                  <a:schemeClr val="accent1"/>
                </a:solidFill>
              </a:rPr>
              <a:t>Replace</a:t>
            </a:r>
          </a:p>
          <a:p>
            <a:pPr lvl="1"/>
            <a:r>
              <a:rPr altLang="en-US">
                <a:solidFill>
                  <a:schemeClr val="accent1"/>
                </a:solidFill>
              </a:rPr>
              <a:t>Spelling</a:t>
            </a:r>
            <a:r>
              <a:rPr altLang="en-US"/>
              <a:t> and </a:t>
            </a:r>
            <a:r>
              <a:rPr altLang="en-US">
                <a:solidFill>
                  <a:schemeClr val="accent1"/>
                </a:solidFill>
              </a:rPr>
              <a:t>grammar</a:t>
            </a:r>
            <a:r>
              <a:rPr altLang="en-US"/>
              <a:t> checkers</a:t>
            </a:r>
          </a:p>
          <a:p>
            <a:pPr>
              <a:buClr>
                <a:srgbClr val="376092"/>
              </a:buClr>
            </a:pPr>
            <a:r>
              <a:rPr altLang="en-US" smtClean="0"/>
              <a:t>Formatting</a:t>
            </a:r>
          </a:p>
          <a:p>
            <a:pPr lvl="1"/>
            <a:r>
              <a:rPr altLang="en-US">
                <a:solidFill>
                  <a:schemeClr val="accent1"/>
                </a:solidFill>
              </a:rPr>
              <a:t>Font</a:t>
            </a:r>
            <a:r>
              <a:rPr altLang="en-US"/>
              <a:t> and font sizing</a:t>
            </a:r>
          </a:p>
          <a:p>
            <a:pPr lvl="1"/>
            <a:r>
              <a:rPr altLang="en-US">
                <a:solidFill>
                  <a:schemeClr val="accent1"/>
                </a:solidFill>
              </a:rPr>
              <a:t>Character</a:t>
            </a:r>
            <a:r>
              <a:rPr altLang="en-US"/>
              <a:t> </a:t>
            </a:r>
            <a:r>
              <a:rPr altLang="en-US">
                <a:solidFill>
                  <a:schemeClr val="accent1"/>
                </a:solidFill>
              </a:rPr>
              <a:t>effects </a:t>
            </a:r>
          </a:p>
          <a:p>
            <a:pPr lvl="1"/>
            <a:r>
              <a:rPr altLang="en-US">
                <a:solidFill>
                  <a:schemeClr val="accent1"/>
                </a:solidFill>
              </a:rPr>
              <a:t>Bulleted</a:t>
            </a:r>
            <a:r>
              <a:rPr altLang="en-US"/>
              <a:t> and </a:t>
            </a:r>
            <a:r>
              <a:rPr altLang="en-US">
                <a:solidFill>
                  <a:schemeClr val="accent1"/>
                </a:solidFill>
              </a:rPr>
              <a:t>numbered</a:t>
            </a:r>
            <a:r>
              <a:rPr altLang="en-US"/>
              <a:t> </a:t>
            </a:r>
            <a:r>
              <a:rPr altLang="en-US">
                <a:solidFill>
                  <a:schemeClr val="accent1"/>
                </a:solidFill>
              </a:rPr>
              <a:t>lists </a:t>
            </a:r>
          </a:p>
          <a:p>
            <a:pPr>
              <a:buClr>
                <a:srgbClr val="376092"/>
              </a:buClr>
            </a:pPr>
            <a:endParaRPr altLang="en-US" smtClean="0"/>
          </a:p>
        </p:txBody>
      </p:sp>
      <p:pic>
        <p:nvPicPr>
          <p:cNvPr id="9" name="Picture 7"/>
          <p:cNvPicPr>
            <a:picLocks noChangeAspect="1" noChangeArrowheads="1"/>
          </p:cNvPicPr>
          <p:nvPr/>
        </p:nvPicPr>
        <p:blipFill>
          <a:blip r:embed="rId4"/>
          <a:srcRect/>
          <a:stretch>
            <a:fillRect/>
          </a:stretch>
        </p:blipFill>
        <p:spPr bwMode="auto">
          <a:xfrm>
            <a:off x="6370638" y="4387850"/>
            <a:ext cx="2362200" cy="1606550"/>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Zouharis\Documents\Laurie\McGraw Hill Computing Essentials 2013\CE_2013_ArtFiles\ole16821_ch03\ole16821_p0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1343025"/>
            <a:ext cx="4022725"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7651" name="Content Placeholder 2"/>
          <p:cNvSpPr>
            <a:spLocks noGrp="1"/>
          </p:cNvSpPr>
          <p:nvPr>
            <p:ph idx="1"/>
          </p:nvPr>
        </p:nvSpPr>
        <p:spPr>
          <a:xfrm>
            <a:off x="1169988" y="1600200"/>
            <a:ext cx="7131050" cy="4525963"/>
          </a:xfrm>
        </p:spPr>
        <p:txBody>
          <a:bodyPr/>
          <a:lstStyle/>
          <a:p>
            <a:pPr>
              <a:buClr>
                <a:srgbClr val="376092"/>
              </a:buClr>
            </a:pPr>
            <a:r>
              <a:rPr altLang="en-US" smtClean="0">
                <a:hlinkClick r:id="rId4" action="ppaction://hlinksldjump"/>
              </a:rPr>
              <a:t>Creating a Flyer </a:t>
            </a:r>
            <a:endParaRPr altLang="en-US" smtClean="0"/>
          </a:p>
          <a:p>
            <a:pPr>
              <a:buClr>
                <a:srgbClr val="376092"/>
              </a:buClr>
            </a:pPr>
            <a:r>
              <a:rPr altLang="en-US" smtClean="0">
                <a:hlinkClick r:id="rId5" action="ppaction://hlinksldjump"/>
              </a:rPr>
              <a:t>Creating a Report</a:t>
            </a:r>
            <a:endParaRPr altLang="en-US" smtClean="0"/>
          </a:p>
          <a:p>
            <a:pPr>
              <a:buClr>
                <a:srgbClr val="376092"/>
              </a:buClr>
            </a:pPr>
            <a:endParaRPr altLang="en-US" smtClean="0"/>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descr="C:\Users\Zouharis\Documents\Laurie\McGraw Hill Computing Essentials 2013\CE_2013_ArtFiles\ole16821_ch03\ole16821_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341438"/>
            <a:ext cx="612616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28676" name="Text Box 4">
            <a:hlinkClick r:id="rId5"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5"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30723"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30724" name="Picture 2" descr="C:\Users\Zouharis\Documents\Laurie\McGraw Hill Computing Essentials 2013\CE_2013_ArtFiles\ole16821_ch03\ole16821_03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0" y="1350963"/>
            <a:ext cx="4024313"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Zouharis\Documents\Laurie\McGraw Hill Computing Essentials 2013\CE_2013_ArtFiles\ole16821_ch03\ole16821_03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3124200"/>
            <a:ext cx="4754563"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Title 3"/>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2771" name="Content Placeholder 4"/>
          <p:cNvSpPr>
            <a:spLocks noGrp="1"/>
          </p:cNvSpPr>
          <p:nvPr>
            <p:ph idx="1"/>
          </p:nvPr>
        </p:nvSpPr>
        <p:spPr>
          <a:xfrm>
            <a:off x="1555750" y="1600200"/>
            <a:ext cx="7131050" cy="4525963"/>
          </a:xfrm>
        </p:spPr>
        <p:txBody>
          <a:bodyPr/>
          <a:lstStyle/>
          <a:p>
            <a:pPr>
              <a:buClr>
                <a:srgbClr val="376092"/>
              </a:buClr>
            </a:pPr>
            <a:r>
              <a:rPr altLang="en-US" smtClean="0"/>
              <a:t>Programs that organize, analyze, and graph numeric data</a:t>
            </a:r>
          </a:p>
          <a:p>
            <a:pPr>
              <a:buClr>
                <a:srgbClr val="376092"/>
              </a:buClr>
            </a:pPr>
            <a:r>
              <a:rPr altLang="en-US" smtClean="0"/>
              <a:t>Spreadsheet programs </a:t>
            </a:r>
          </a:p>
          <a:p>
            <a:pPr lvl="1"/>
            <a:r>
              <a:rPr altLang="en-US"/>
              <a:t>Microsoft Excel</a:t>
            </a:r>
          </a:p>
          <a:p>
            <a:pPr lvl="1"/>
            <a:r>
              <a:rPr altLang="en-US"/>
              <a:t>Corel Quattro </a:t>
            </a:r>
            <a:br>
              <a:rPr altLang="en-US"/>
            </a:br>
            <a:r>
              <a:rPr altLang="en-US"/>
              <a:t>Pro</a:t>
            </a:r>
          </a:p>
          <a:p>
            <a:pPr lvl="1"/>
            <a:r>
              <a:rPr altLang="en-US"/>
              <a:t>Apple iWork's </a:t>
            </a:r>
            <a:br>
              <a:rPr altLang="en-US"/>
            </a:br>
            <a:r>
              <a:rPr altLang="en-US"/>
              <a:t>Numbers</a:t>
            </a:r>
          </a:p>
        </p:txBody>
      </p:sp>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Spreadsheet Features</a:t>
            </a:r>
            <a:endParaRPr dirty="0"/>
          </a:p>
        </p:txBody>
      </p:sp>
      <p:sp>
        <p:nvSpPr>
          <p:cNvPr id="34818"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Workbook</a:t>
            </a:r>
            <a:r>
              <a:rPr altLang="en-US" smtClean="0"/>
              <a:t>  vs. </a:t>
            </a:r>
            <a:r>
              <a:rPr altLang="en-US" smtClean="0">
                <a:solidFill>
                  <a:schemeClr val="accent1"/>
                </a:solidFill>
              </a:rPr>
              <a:t>worksheet </a:t>
            </a:r>
          </a:p>
          <a:p>
            <a:pPr>
              <a:buClr>
                <a:srgbClr val="376092"/>
              </a:buClr>
            </a:pPr>
            <a:r>
              <a:rPr altLang="en-US" smtClean="0">
                <a:solidFill>
                  <a:schemeClr val="accent1"/>
                </a:solidFill>
              </a:rPr>
              <a:t>Formulas</a:t>
            </a:r>
          </a:p>
          <a:p>
            <a:pPr>
              <a:buClr>
                <a:srgbClr val="376092"/>
              </a:buClr>
            </a:pPr>
            <a:r>
              <a:rPr altLang="en-US" smtClean="0">
                <a:solidFill>
                  <a:schemeClr val="accent1"/>
                </a:solidFill>
              </a:rPr>
              <a:t>Range</a:t>
            </a:r>
          </a:p>
          <a:p>
            <a:pPr>
              <a:buClr>
                <a:srgbClr val="376092"/>
              </a:buClr>
            </a:pPr>
            <a:r>
              <a:rPr altLang="en-US" smtClean="0">
                <a:solidFill>
                  <a:schemeClr val="accent1"/>
                </a:solidFill>
              </a:rPr>
              <a:t>Analytical</a:t>
            </a:r>
            <a:r>
              <a:rPr altLang="en-US" smtClean="0"/>
              <a:t> </a:t>
            </a:r>
            <a:r>
              <a:rPr altLang="en-US" smtClean="0">
                <a:solidFill>
                  <a:schemeClr val="accent1"/>
                </a:solidFill>
              </a:rPr>
              <a:t>graphs</a:t>
            </a:r>
            <a:r>
              <a:rPr altLang="en-US" smtClean="0"/>
              <a:t> or </a:t>
            </a:r>
            <a:r>
              <a:rPr altLang="en-US" smtClean="0">
                <a:solidFill>
                  <a:schemeClr val="accent1"/>
                </a:solidFill>
              </a:rPr>
              <a:t>charts</a:t>
            </a:r>
          </a:p>
          <a:p>
            <a:pPr>
              <a:buClr>
                <a:srgbClr val="376092"/>
              </a:buClr>
            </a:pPr>
            <a:r>
              <a:rPr altLang="en-US" smtClean="0">
                <a:solidFill>
                  <a:schemeClr val="accent1"/>
                </a:solidFill>
              </a:rPr>
              <a:t>Recalculation</a:t>
            </a:r>
          </a:p>
          <a:p>
            <a:pPr>
              <a:buClr>
                <a:srgbClr val="376092"/>
              </a:buClr>
            </a:pPr>
            <a:r>
              <a:rPr altLang="en-US" smtClean="0">
                <a:solidFill>
                  <a:schemeClr val="accent1"/>
                </a:solidFill>
              </a:rPr>
              <a:t>What-if Analysis</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Spreadsheet Features</a:t>
            </a:r>
            <a:endParaRPr dirty="0"/>
          </a:p>
        </p:txBody>
      </p:sp>
      <p:sp>
        <p:nvSpPr>
          <p:cNvPr id="36866" name="Content Placeholder 2"/>
          <p:cNvSpPr>
            <a:spLocks noGrp="1"/>
          </p:cNvSpPr>
          <p:nvPr>
            <p:ph idx="1"/>
          </p:nvPr>
        </p:nvSpPr>
        <p:spPr>
          <a:xfrm>
            <a:off x="1555750" y="1600200"/>
            <a:ext cx="7131050" cy="4525963"/>
          </a:xfrm>
        </p:spPr>
        <p:txBody>
          <a:bodyPr/>
          <a:lstStyle/>
          <a:p>
            <a:pPr>
              <a:buClr>
                <a:srgbClr val="376092"/>
              </a:buClr>
            </a:pPr>
            <a:r>
              <a:rPr altLang="en-US" smtClean="0"/>
              <a:t>Functions</a:t>
            </a:r>
          </a:p>
          <a:p>
            <a:pPr lvl="1"/>
            <a:r>
              <a:rPr altLang="en-US"/>
              <a:t>Prewritten formulas</a:t>
            </a:r>
          </a:p>
        </p:txBody>
      </p:sp>
      <p:pic>
        <p:nvPicPr>
          <p:cNvPr id="8" name="Picture 7"/>
          <p:cNvPicPr>
            <a:picLocks noChangeAspect="1" noChangeArrowheads="1"/>
          </p:cNvPicPr>
          <p:nvPr/>
        </p:nvPicPr>
        <p:blipFill>
          <a:blip r:embed="rId2"/>
          <a:srcRect/>
          <a:stretch>
            <a:fillRect/>
          </a:stretch>
        </p:blipFill>
        <p:spPr bwMode="auto">
          <a:xfrm>
            <a:off x="2517775" y="2790825"/>
            <a:ext cx="4802188" cy="2776538"/>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7890" name="Content Placeholder 2"/>
          <p:cNvSpPr>
            <a:spLocks noGrp="1"/>
          </p:cNvSpPr>
          <p:nvPr>
            <p:ph idx="1"/>
          </p:nvPr>
        </p:nvSpPr>
        <p:spPr>
          <a:xfrm>
            <a:off x="1555750" y="1600200"/>
            <a:ext cx="7131050" cy="4525963"/>
          </a:xfrm>
        </p:spPr>
        <p:txBody>
          <a:bodyPr/>
          <a:lstStyle/>
          <a:p>
            <a:pPr>
              <a:buClr>
                <a:srgbClr val="376092"/>
              </a:buClr>
            </a:pPr>
            <a:r>
              <a:rPr altLang="en-US" smtClean="0">
                <a:hlinkClick r:id="rId3" action="ppaction://hlinksldjump"/>
              </a:rPr>
              <a:t>Creating a Sales Forecast</a:t>
            </a:r>
            <a:endParaRPr altLang="en-US" smtClean="0"/>
          </a:p>
          <a:p>
            <a:pPr>
              <a:buClr>
                <a:srgbClr val="376092"/>
              </a:buClr>
            </a:pPr>
            <a:r>
              <a:rPr altLang="en-US" smtClean="0">
                <a:hlinkClick r:id="rId4" action="ppaction://hlinksldjump"/>
              </a:rPr>
              <a:t>Creating a Chart</a:t>
            </a:r>
            <a:endParaRPr altLang="en-US" smtClean="0"/>
          </a:p>
          <a:p>
            <a:pPr>
              <a:buClr>
                <a:srgbClr val="376092"/>
              </a:buClr>
            </a:pPr>
            <a:r>
              <a:rPr altLang="en-US" smtClean="0">
                <a:hlinkClick r:id="rId5" action="ppaction://hlinksldjump"/>
              </a:rPr>
              <a:t>Analyzing Your Data</a:t>
            </a:r>
            <a:endParaRPr altLang="en-US" smtClean="0"/>
          </a:p>
          <a:p>
            <a:pPr>
              <a:buClr>
                <a:srgbClr val="376092"/>
              </a:buClr>
            </a:pPr>
            <a:endParaRPr altLang="en-US" smtClean="0"/>
          </a:p>
        </p:txBody>
      </p:sp>
      <p:pic>
        <p:nvPicPr>
          <p:cNvPr id="37892" name="Picture 2" descr="C:\Users\Zouharis\Documents\Laurie\McGraw Hill Computing Essentials 2013\CE_2013_ArtFiles\ole16821_ch03\ole16821_03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188" y="3381375"/>
            <a:ext cx="4297362"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2290" name="Content Placeholder 2"/>
          <p:cNvSpPr>
            <a:spLocks noGrp="1"/>
          </p:cNvSpPr>
          <p:nvPr>
            <p:ph idx="1"/>
          </p:nvPr>
        </p:nvSpPr>
        <p:spPr>
          <a:xfrm>
            <a:off x="1555750" y="1600200"/>
            <a:ext cx="7131050" cy="4525963"/>
          </a:xfrm>
        </p:spPr>
        <p:txBody>
          <a:bodyPr/>
          <a:lstStyle/>
          <a:p>
            <a:pPr>
              <a:buClr>
                <a:srgbClr val="376092"/>
              </a:buClr>
            </a:pPr>
            <a:r>
              <a:rPr altLang="en-US" smtClean="0"/>
              <a:t>Discuss common features of most software applications.</a:t>
            </a:r>
          </a:p>
          <a:p>
            <a:pPr>
              <a:buClr>
                <a:srgbClr val="376092"/>
              </a:buClr>
            </a:pPr>
            <a:r>
              <a:rPr altLang="en-US" smtClean="0"/>
              <a:t>Discuss </a:t>
            </a:r>
            <a:r>
              <a:rPr altLang="en-US" smtClean="0">
                <a:solidFill>
                  <a:schemeClr val="accent1"/>
                </a:solidFill>
              </a:rPr>
              <a:t>word processors </a:t>
            </a:r>
            <a:r>
              <a:rPr altLang="en-US" smtClean="0"/>
              <a:t>and word processing features.</a:t>
            </a:r>
          </a:p>
          <a:p>
            <a:pPr>
              <a:buClr>
                <a:srgbClr val="376092"/>
              </a:buClr>
            </a:pPr>
            <a:r>
              <a:rPr altLang="en-US" smtClean="0"/>
              <a:t>Describe </a:t>
            </a:r>
            <a:r>
              <a:rPr altLang="en-US" smtClean="0">
                <a:solidFill>
                  <a:schemeClr val="accent1"/>
                </a:solidFill>
              </a:rPr>
              <a:t>spreadsheets </a:t>
            </a:r>
            <a:r>
              <a:rPr altLang="en-US" smtClean="0"/>
              <a:t>and spreadsheet features.</a:t>
            </a:r>
          </a:p>
          <a:p>
            <a:pPr>
              <a:buClr>
                <a:srgbClr val="376092"/>
              </a:buClr>
            </a:pPr>
            <a:r>
              <a:rPr altLang="en-US" smtClean="0"/>
              <a:t>Discuss </a:t>
            </a:r>
            <a:r>
              <a:rPr altLang="en-US" smtClean="0">
                <a:solidFill>
                  <a:schemeClr val="accent1"/>
                </a:solidFill>
              </a:rPr>
              <a:t>database management systems </a:t>
            </a:r>
            <a:r>
              <a:rPr altLang="en-US" smtClean="0"/>
              <a:t>and database management features.</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38915"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38916" name="Picture 2" descr="C:\Users\Zouharis\Documents\Laurie\McGraw Hill Computing Essentials 2013\CE_2013_ArtFiles\ole16821_ch03\ole16821_03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488" y="1322388"/>
            <a:ext cx="5303837"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40963"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40964" name="Picture 2" descr="C:\Users\Zouharis\Documents\Laurie\McGraw Hill Computing Essentials 2013\CE_2013_ArtFiles\ole16821_ch03\ole16821_03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1404938"/>
            <a:ext cx="54864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43011"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43012" name="Picture 2" descr="C:\Users\Zouharis\Documents\Laurie\McGraw Hill Computing Essentials 2013\CE_2013_ArtFiles\ole16821_ch03\ole16821_0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1443038"/>
            <a:ext cx="4846637"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5058" name="Content Placeholder 3"/>
          <p:cNvSpPr>
            <a:spLocks noGrp="1"/>
          </p:cNvSpPr>
          <p:nvPr>
            <p:ph idx="1"/>
          </p:nvPr>
        </p:nvSpPr>
        <p:spPr>
          <a:xfrm>
            <a:off x="1555750" y="1343025"/>
            <a:ext cx="7131050" cy="4525963"/>
          </a:xfrm>
        </p:spPr>
        <p:txBody>
          <a:bodyPr/>
          <a:lstStyle/>
          <a:p>
            <a:pPr>
              <a:buClr>
                <a:srgbClr val="376092"/>
              </a:buClr>
            </a:pPr>
            <a:r>
              <a:rPr altLang="en-US" smtClean="0"/>
              <a:t>A collection of related data</a:t>
            </a:r>
          </a:p>
          <a:p>
            <a:pPr>
              <a:buClr>
                <a:srgbClr val="376092"/>
              </a:buClr>
            </a:pPr>
            <a:r>
              <a:rPr altLang="en-US" smtClean="0"/>
              <a:t>Electronic equivalent of a file cabinet</a:t>
            </a:r>
          </a:p>
          <a:p>
            <a:pPr>
              <a:buClr>
                <a:srgbClr val="376092"/>
              </a:buClr>
            </a:pPr>
            <a:r>
              <a:rPr altLang="en-US" smtClean="0"/>
              <a:t>Comprised of tables, queries, forms, and reports</a:t>
            </a:r>
          </a:p>
          <a:p>
            <a:pPr>
              <a:buClr>
                <a:srgbClr val="376092"/>
              </a:buClr>
            </a:pPr>
            <a:r>
              <a:rPr altLang="en-US" smtClean="0"/>
              <a:t>Microsoft Access is the most popular desktop database management software</a:t>
            </a:r>
          </a:p>
          <a:p>
            <a:pPr>
              <a:buClr>
                <a:srgbClr val="376092"/>
              </a:buClr>
            </a:pPr>
            <a:endParaRPr altLang="en-US" smtClean="0"/>
          </a:p>
        </p:txBody>
      </p:sp>
      <p:pic>
        <p:nvPicPr>
          <p:cNvPr id="45060" name="Picture 6" descr="C:\Users\Glen\AppData\Local\Temp\SNAGHTML1153fa8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425" y="4421188"/>
            <a:ext cx="329088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7106"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Relational</a:t>
            </a:r>
          </a:p>
          <a:p>
            <a:pPr>
              <a:buClr>
                <a:srgbClr val="376092"/>
              </a:buClr>
            </a:pPr>
            <a:r>
              <a:rPr altLang="en-US" smtClean="0">
                <a:solidFill>
                  <a:schemeClr val="accent1"/>
                </a:solidFill>
              </a:rPr>
              <a:t>Table</a:t>
            </a:r>
          </a:p>
          <a:p>
            <a:pPr lvl="1"/>
            <a:r>
              <a:rPr altLang="en-US">
                <a:solidFill>
                  <a:schemeClr val="accent1"/>
                </a:solidFill>
              </a:rPr>
              <a:t>Record</a:t>
            </a:r>
          </a:p>
          <a:p>
            <a:pPr lvl="1"/>
            <a:r>
              <a:rPr altLang="en-US">
                <a:solidFill>
                  <a:schemeClr val="accent1"/>
                </a:solidFill>
              </a:rPr>
              <a:t>Field</a:t>
            </a:r>
          </a:p>
          <a:p>
            <a:pPr>
              <a:buClr>
                <a:srgbClr val="376092"/>
              </a:buClr>
            </a:pPr>
            <a:r>
              <a:rPr altLang="en-US" smtClean="0">
                <a:solidFill>
                  <a:schemeClr val="accent1"/>
                </a:solidFill>
              </a:rPr>
              <a:t>Query</a:t>
            </a:r>
          </a:p>
          <a:p>
            <a:pPr>
              <a:buClr>
                <a:srgbClr val="376092"/>
              </a:buClr>
            </a:pPr>
            <a:r>
              <a:rPr altLang="en-US" smtClean="0">
                <a:solidFill>
                  <a:schemeClr val="accent1"/>
                </a:solidFill>
              </a:rPr>
              <a:t>Form</a:t>
            </a:r>
          </a:p>
          <a:p>
            <a:pPr>
              <a:buClr>
                <a:srgbClr val="376092"/>
              </a:buClr>
            </a:pPr>
            <a:r>
              <a:rPr altLang="en-US" smtClean="0">
                <a:solidFill>
                  <a:schemeClr val="accent1"/>
                </a:solidFill>
              </a:rPr>
              <a:t>Report</a:t>
            </a:r>
          </a:p>
          <a:p>
            <a:pPr>
              <a:buClr>
                <a:srgbClr val="376092"/>
              </a:buClr>
            </a:pPr>
            <a:endParaRPr altLang="en-US" smtClean="0"/>
          </a:p>
        </p:txBody>
      </p:sp>
      <p:pic>
        <p:nvPicPr>
          <p:cNvPr id="47108" name="Picture 2" descr="C:\Users\Zouharis\Documents\Laurie\McGraw Hill Computing Essentials 2013\CE_2013_ArtFiles\ole16821_ch03\ole16821_p03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13" y="1579563"/>
            <a:ext cx="511968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49154" name="Content Placeholder 2"/>
          <p:cNvSpPr>
            <a:spLocks noGrp="1"/>
          </p:cNvSpPr>
          <p:nvPr>
            <p:ph idx="1"/>
          </p:nvPr>
        </p:nvSpPr>
        <p:spPr>
          <a:xfrm>
            <a:off x="1555750" y="1600200"/>
            <a:ext cx="7131050" cy="4525963"/>
          </a:xfrm>
        </p:spPr>
        <p:txBody>
          <a:bodyPr/>
          <a:lstStyle/>
          <a:p>
            <a:pPr>
              <a:buClr>
                <a:srgbClr val="376092"/>
              </a:buClr>
            </a:pPr>
            <a:r>
              <a:rPr altLang="en-US" smtClean="0">
                <a:hlinkClick r:id="rId3" action="ppaction://hlinksldjump"/>
              </a:rPr>
              <a:t>Creating a Database</a:t>
            </a:r>
            <a:endParaRPr altLang="en-US" smtClean="0"/>
          </a:p>
          <a:p>
            <a:pPr>
              <a:buClr>
                <a:srgbClr val="376092"/>
              </a:buClr>
            </a:pPr>
            <a:r>
              <a:rPr altLang="en-US" smtClean="0">
                <a:hlinkClick r:id="rId4" action="ppaction://hlinksldjump"/>
              </a:rPr>
              <a:t>Creating a Query</a:t>
            </a:r>
            <a:endParaRPr altLang="en-US" smtClean="0"/>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tle 4"/>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50179"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50180" name="Picture 2" descr="C:\Users\Zouharis\Documents\Laurie\McGraw Hill Computing Essentials 2013\CE_2013_ArtFiles\ole16821_ch03\ole16821_03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1366838"/>
            <a:ext cx="53959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52227"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52228" name="Picture 2" descr="C:\Users\Zouharis\Documents\Laurie\McGraw Hill Computing Essentials 2013\CE_2013_ArtFiles\ole16821_ch03\ole16821_03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412875"/>
            <a:ext cx="4754563"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4274" name="Content Placeholder 3"/>
          <p:cNvSpPr>
            <a:spLocks noGrp="1"/>
          </p:cNvSpPr>
          <p:nvPr>
            <p:ph idx="1"/>
          </p:nvPr>
        </p:nvSpPr>
        <p:spPr>
          <a:xfrm>
            <a:off x="1555750" y="1600200"/>
            <a:ext cx="7131050" cy="4525963"/>
          </a:xfrm>
        </p:spPr>
        <p:txBody>
          <a:bodyPr/>
          <a:lstStyle/>
          <a:p>
            <a:pPr>
              <a:buClr>
                <a:srgbClr val="376092"/>
              </a:buClr>
            </a:pPr>
            <a:r>
              <a:rPr altLang="en-US" smtClean="0"/>
              <a:t>Programs that combine a variety of visual objects to create visually interesting presentations </a:t>
            </a:r>
          </a:p>
          <a:p>
            <a:pPr>
              <a:buClr>
                <a:srgbClr val="376092"/>
              </a:buClr>
            </a:pPr>
            <a:r>
              <a:rPr altLang="en-US" smtClean="0"/>
              <a:t>Presentation programs </a:t>
            </a:r>
          </a:p>
          <a:p>
            <a:pPr lvl="1"/>
            <a:r>
              <a:rPr altLang="en-US"/>
              <a:t>Microsoft PowerPoint</a:t>
            </a:r>
          </a:p>
          <a:p>
            <a:pPr lvl="1"/>
            <a:r>
              <a:rPr altLang="en-US"/>
              <a:t>Corel Presentations</a:t>
            </a:r>
          </a:p>
          <a:p>
            <a:pPr lvl="1"/>
            <a:r>
              <a:rPr altLang="en-US"/>
              <a:t>Apple Keynote</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6322"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Slides</a:t>
            </a:r>
            <a:r>
              <a:rPr altLang="en-US" smtClean="0"/>
              <a:t> or </a:t>
            </a:r>
            <a:r>
              <a:rPr altLang="en-US" smtClean="0">
                <a:solidFill>
                  <a:schemeClr val="accent1"/>
                </a:solidFill>
              </a:rPr>
              <a:t>pages</a:t>
            </a:r>
          </a:p>
          <a:p>
            <a:pPr>
              <a:buClr>
                <a:srgbClr val="376092"/>
              </a:buClr>
            </a:pPr>
            <a:r>
              <a:rPr altLang="en-US" smtClean="0">
                <a:solidFill>
                  <a:schemeClr val="accent1"/>
                </a:solidFill>
              </a:rPr>
              <a:t>Design</a:t>
            </a:r>
            <a:r>
              <a:rPr altLang="en-US" smtClean="0"/>
              <a:t> </a:t>
            </a:r>
            <a:r>
              <a:rPr altLang="en-US" smtClean="0">
                <a:solidFill>
                  <a:schemeClr val="accent1"/>
                </a:solidFill>
              </a:rPr>
              <a:t>templates</a:t>
            </a:r>
          </a:p>
          <a:p>
            <a:pPr>
              <a:buClr>
                <a:srgbClr val="376092"/>
              </a:buClr>
            </a:pPr>
            <a:r>
              <a:rPr altLang="en-US" smtClean="0">
                <a:solidFill>
                  <a:schemeClr val="accent1"/>
                </a:solidFill>
              </a:rPr>
              <a:t>Content</a:t>
            </a:r>
            <a:r>
              <a:rPr altLang="en-US" smtClean="0"/>
              <a:t> </a:t>
            </a:r>
            <a:r>
              <a:rPr altLang="en-US" smtClean="0">
                <a:solidFill>
                  <a:schemeClr val="accent1"/>
                </a:solidFill>
              </a:rPr>
              <a:t>templates</a:t>
            </a:r>
          </a:p>
          <a:p>
            <a:pPr>
              <a:buClr>
                <a:srgbClr val="376092"/>
              </a:buClr>
            </a:pPr>
            <a:r>
              <a:rPr altLang="en-US" smtClean="0">
                <a:solidFill>
                  <a:schemeClr val="accent1"/>
                </a:solidFill>
              </a:rPr>
              <a:t>Animations</a:t>
            </a:r>
          </a:p>
          <a:p>
            <a:pPr>
              <a:buClr>
                <a:srgbClr val="376092"/>
              </a:buClr>
            </a:pPr>
            <a:r>
              <a:rPr altLang="en-US" smtClean="0">
                <a:solidFill>
                  <a:schemeClr val="accent1"/>
                </a:solidFill>
              </a:rPr>
              <a:t>Transitions</a:t>
            </a:r>
          </a:p>
          <a:p>
            <a:pPr>
              <a:buClr>
                <a:srgbClr val="376092"/>
              </a:buClr>
            </a:pPr>
            <a:r>
              <a:rPr altLang="en-US" smtClean="0">
                <a:solidFill>
                  <a:schemeClr val="accent1"/>
                </a:solidFill>
              </a:rPr>
              <a:t>Master</a:t>
            </a:r>
            <a:r>
              <a:rPr altLang="en-US" smtClean="0"/>
              <a:t> </a:t>
            </a:r>
            <a:r>
              <a:rPr altLang="en-US" smtClean="0">
                <a:solidFill>
                  <a:schemeClr val="accent1"/>
                </a:solidFill>
              </a:rPr>
              <a:t>slide</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3314" name="Content Placeholder 2"/>
          <p:cNvSpPr>
            <a:spLocks noGrp="1"/>
          </p:cNvSpPr>
          <p:nvPr>
            <p:ph idx="1"/>
          </p:nvPr>
        </p:nvSpPr>
        <p:spPr>
          <a:xfrm>
            <a:off x="1555750" y="1600200"/>
            <a:ext cx="7131050" cy="4525963"/>
          </a:xfrm>
        </p:spPr>
        <p:txBody>
          <a:bodyPr/>
          <a:lstStyle/>
          <a:p>
            <a:pPr>
              <a:buClr>
                <a:srgbClr val="376092"/>
              </a:buClr>
            </a:pPr>
            <a:r>
              <a:rPr altLang="en-US" smtClean="0"/>
              <a:t>Describe </a:t>
            </a:r>
            <a:r>
              <a:rPr altLang="en-US" smtClean="0">
                <a:solidFill>
                  <a:schemeClr val="accent1"/>
                </a:solidFill>
              </a:rPr>
              <a:t>presentation graphics </a:t>
            </a:r>
            <a:r>
              <a:rPr altLang="en-US" smtClean="0"/>
              <a:t>and presentation graphics features.</a:t>
            </a:r>
          </a:p>
          <a:p>
            <a:pPr>
              <a:buClr>
                <a:srgbClr val="376092"/>
              </a:buClr>
            </a:pPr>
            <a:r>
              <a:rPr altLang="en-US" smtClean="0"/>
              <a:t>Discuss </a:t>
            </a:r>
            <a:r>
              <a:rPr altLang="en-US" smtClean="0">
                <a:solidFill>
                  <a:schemeClr val="accent1"/>
                </a:solidFill>
              </a:rPr>
              <a:t>integrated packages</a:t>
            </a:r>
            <a:r>
              <a:rPr altLang="en-US" smtClean="0"/>
              <a:t>.</a:t>
            </a:r>
          </a:p>
          <a:p>
            <a:pPr>
              <a:buClr>
                <a:srgbClr val="376092"/>
              </a:buClr>
            </a:pPr>
            <a:r>
              <a:rPr altLang="en-US" smtClean="0"/>
              <a:t>Describe software suites including </a:t>
            </a:r>
            <a:r>
              <a:rPr altLang="en-US" smtClean="0">
                <a:solidFill>
                  <a:schemeClr val="accent1"/>
                </a:solidFill>
              </a:rPr>
              <a:t>office suites</a:t>
            </a:r>
            <a:r>
              <a:rPr altLang="en-US" smtClean="0"/>
              <a:t>, </a:t>
            </a:r>
            <a:r>
              <a:rPr altLang="en-US" smtClean="0">
                <a:solidFill>
                  <a:schemeClr val="accent1"/>
                </a:solidFill>
              </a:rPr>
              <a:t>cloud suites</a:t>
            </a:r>
            <a:r>
              <a:rPr altLang="en-US" smtClean="0"/>
              <a:t>, </a:t>
            </a:r>
            <a:r>
              <a:rPr altLang="en-US" smtClean="0">
                <a:solidFill>
                  <a:schemeClr val="accent1"/>
                </a:solidFill>
              </a:rPr>
              <a:t>specialized suites</a:t>
            </a:r>
            <a:r>
              <a:rPr altLang="en-US" smtClean="0"/>
              <a:t>, and </a:t>
            </a:r>
            <a:r>
              <a:rPr altLang="en-US" smtClean="0">
                <a:solidFill>
                  <a:schemeClr val="accent1"/>
                </a:solidFill>
              </a:rPr>
              <a:t>utility</a:t>
            </a:r>
            <a:r>
              <a:rPr altLang="en-US" smtClean="0">
                <a:solidFill>
                  <a:schemeClr val="tx2"/>
                </a:solidFill>
              </a:rPr>
              <a:t> </a:t>
            </a:r>
            <a:r>
              <a:rPr altLang="en-US" smtClean="0">
                <a:solidFill>
                  <a:schemeClr val="accent1"/>
                </a:solidFill>
              </a:rPr>
              <a:t>suites</a:t>
            </a:r>
            <a:r>
              <a:rPr altLang="en-US" smtClean="0"/>
              <a:t>.</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58370" name="Content Placeholder 2"/>
          <p:cNvSpPr>
            <a:spLocks noGrp="1"/>
          </p:cNvSpPr>
          <p:nvPr>
            <p:ph idx="1"/>
          </p:nvPr>
        </p:nvSpPr>
        <p:spPr>
          <a:xfrm>
            <a:off x="1555750" y="1600200"/>
            <a:ext cx="7131050" cy="4525963"/>
          </a:xfrm>
        </p:spPr>
        <p:txBody>
          <a:bodyPr/>
          <a:lstStyle/>
          <a:p>
            <a:pPr>
              <a:buClr>
                <a:srgbClr val="376092"/>
              </a:buClr>
            </a:pPr>
            <a:r>
              <a:rPr altLang="en-US" smtClean="0">
                <a:hlinkClick r:id="rId3" action="ppaction://hlinksldjump"/>
              </a:rPr>
              <a:t>Creating a Presentation</a:t>
            </a:r>
            <a:endParaRPr altLang="en-US" smtClean="0"/>
          </a:p>
          <a:p>
            <a:pPr>
              <a:buClr>
                <a:srgbClr val="376092"/>
              </a:buClr>
            </a:pPr>
            <a:r>
              <a:rPr altLang="en-US" smtClean="0">
                <a:hlinkClick r:id="rId4" action="ppaction://hlinksldjump"/>
              </a:rPr>
              <a:t>Updating </a:t>
            </a:r>
            <a:r>
              <a:rPr altLang="en-US" smtClean="0"/>
              <a:t>a Presentation</a:t>
            </a:r>
            <a:endParaRPr altLang="en-US" smtClean="0">
              <a:solidFill>
                <a:srgbClr val="FF0000"/>
              </a:solidFill>
            </a:endParaRPr>
          </a:p>
        </p:txBody>
      </p:sp>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Title 4"/>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59395" name="Text Box 4">
            <a:hlinkClick r:id="rId4"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4" action="ppaction://hlinksldjump"/>
              </a:rPr>
              <a:t>Return</a:t>
            </a:r>
            <a:endParaRPr lang="en-US" altLang="en-US" sz="2000" b="1">
              <a:solidFill>
                <a:schemeClr val="tx2"/>
              </a:solidFill>
              <a:latin typeface="Arial" charset="0"/>
            </a:endParaRPr>
          </a:p>
        </p:txBody>
      </p:sp>
      <p:pic>
        <p:nvPicPr>
          <p:cNvPr id="59396" name="Picture 2" descr="C:\Users\Zouharis\Documents\Laurie\McGraw Hill Computing Essentials 2013\CE_2013_ArtFiles\ole16821_ch03\ole16821_03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38" y="1724025"/>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360363"/>
            <a:ext cx="8478838" cy="962025"/>
          </a:xfrm>
        </p:spPr>
      </p:pic>
      <p:sp>
        <p:nvSpPr>
          <p:cNvPr id="61443" name="Text Box 4">
            <a:hlinkClick r:id="rId3"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3" action="ppaction://hlinksldjump"/>
              </a:rPr>
              <a:t>Return</a:t>
            </a:r>
            <a:endParaRPr lang="en-US" altLang="en-US" sz="2000" b="1">
              <a:solidFill>
                <a:schemeClr val="tx2"/>
              </a:solidFill>
              <a:latin typeface="Arial" charset="0"/>
            </a:endParaRPr>
          </a:p>
        </p:txBody>
      </p:sp>
      <p:pic>
        <p:nvPicPr>
          <p:cNvPr id="61444" name="Picture 2" descr="C:\Users\Zouharis\Documents\Laurie\McGraw Hill Computing Essentials 2013\CE_2013_ArtFiles\ole16821_ch03\ole16821_03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1800225"/>
            <a:ext cx="82296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497888" cy="1158875"/>
          </a:xfrm>
        </p:spPr>
      </p:pic>
      <p:sp>
        <p:nvSpPr>
          <p:cNvPr id="62467" name="Content Placeholder 3"/>
          <p:cNvSpPr>
            <a:spLocks noGrp="1"/>
          </p:cNvSpPr>
          <p:nvPr>
            <p:ph type="body" sz="quarter" idx="13"/>
          </p:nvPr>
        </p:nvSpPr>
        <p:spPr>
          <a:xfrm>
            <a:off x="814388" y="1304925"/>
            <a:ext cx="4046537" cy="4522788"/>
          </a:xfrm>
        </p:spPr>
        <p:txBody>
          <a:bodyPr/>
          <a:lstStyle/>
          <a:p>
            <a:pPr marL="273050" indent="-273050">
              <a:tabLst>
                <a:tab pos="273050" algn="l"/>
              </a:tabLst>
            </a:pPr>
            <a:r>
              <a:rPr altLang="en-US" smtClean="0"/>
              <a:t>A single program that provides the functionality of a word processor, spreadsheet, database, and more</a:t>
            </a:r>
          </a:p>
          <a:p>
            <a:pPr marL="273050" indent="-273050">
              <a:tabLst>
                <a:tab pos="273050" algn="l"/>
              </a:tabLst>
            </a:pPr>
            <a:endParaRPr altLang="en-US" smtClean="0"/>
          </a:p>
        </p:txBody>
      </p:sp>
      <p:sp>
        <p:nvSpPr>
          <p:cNvPr id="62468" name="Text Placeholder 4"/>
          <p:cNvSpPr>
            <a:spLocks noGrp="1"/>
          </p:cNvSpPr>
          <p:nvPr>
            <p:ph type="body" sz="quarter" idx="14"/>
          </p:nvPr>
        </p:nvSpPr>
        <p:spPr/>
        <p:txBody>
          <a:bodyPr/>
          <a:lstStyle/>
          <a:p>
            <a:pPr marL="273050" indent="-273050"/>
            <a:r>
              <a:rPr altLang="en-US" smtClean="0"/>
              <a:t>Advantages</a:t>
            </a:r>
          </a:p>
          <a:p>
            <a:pPr lvl="1"/>
            <a:r>
              <a:rPr altLang="en-US"/>
              <a:t>cost and simplicity </a:t>
            </a:r>
          </a:p>
          <a:p>
            <a:pPr marL="273050" indent="-273050"/>
            <a:r>
              <a:rPr altLang="en-US" smtClean="0"/>
              <a:t>Disadvantages</a:t>
            </a:r>
          </a:p>
          <a:p>
            <a:pPr lvl="1"/>
            <a:r>
              <a:rPr altLang="en-US"/>
              <a:t>limited functions</a:t>
            </a:r>
          </a:p>
          <a:p>
            <a:pPr marL="273050" indent="-273050"/>
            <a:endParaRPr altLang="en-US" smtClean="0"/>
          </a:p>
        </p:txBody>
      </p:sp>
      <p:pic>
        <p:nvPicPr>
          <p:cNvPr id="62469" name="Picture 2" descr="C:\Users\Zouharis\Documents\Laurie\McGraw Hill Computing Essentials 2013\CE_2013_ArtFiles\ole16821_ch03\ole16821_03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3709988"/>
            <a:ext cx="35655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3" descr="C:\Users\Zouharis\Documents\Laurie\McGraw Hill Computing Essentials 2013\CE_2013_ArtFiles\ole16821_ch03\ole16821_03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3975100"/>
            <a:ext cx="17367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712788" y="1257300"/>
            <a:ext cx="7131050" cy="4525963"/>
          </a:xfrm>
        </p:spPr>
        <p:txBody>
          <a:bodyPr rtlCol="0">
            <a:normAutofit lnSpcReduction="10000"/>
          </a:bodyPr>
          <a:lstStyle/>
          <a:p>
            <a:pPr fontAlgn="auto">
              <a:spcAft>
                <a:spcPts val="0"/>
              </a:spcAft>
              <a:tabLst>
                <a:tab pos="274320" algn="l"/>
              </a:tabLst>
              <a:defRPr/>
            </a:pPr>
            <a:r>
              <a:rPr dirty="0" smtClean="0"/>
              <a:t>Collection of separate application programs bundled together and sold as a group</a:t>
            </a:r>
          </a:p>
          <a:p>
            <a:pPr fontAlgn="auto">
              <a:spcAft>
                <a:spcPts val="0"/>
              </a:spcAft>
              <a:tabLst>
                <a:tab pos="274320" algn="l"/>
              </a:tabLst>
              <a:defRPr/>
            </a:pPr>
            <a:r>
              <a:rPr dirty="0" smtClean="0">
                <a:solidFill>
                  <a:schemeClr val="accent1"/>
                </a:solidFill>
              </a:rPr>
              <a:t>Productivity suites</a:t>
            </a:r>
            <a:r>
              <a:rPr dirty="0" smtClean="0"/>
              <a:t> or </a:t>
            </a:r>
            <a:r>
              <a:rPr dirty="0" smtClean="0">
                <a:solidFill>
                  <a:schemeClr val="accent1"/>
                </a:solidFill>
              </a:rPr>
              <a:t>office software suite </a:t>
            </a:r>
            <a:endParaRPr dirty="0">
              <a:solidFill>
                <a:schemeClr val="accent1"/>
              </a:solidFill>
            </a:endParaRPr>
          </a:p>
          <a:p>
            <a:pPr lvl="1" fontAlgn="auto">
              <a:spcAft>
                <a:spcPts val="0"/>
              </a:spcAft>
              <a:buClr>
                <a:schemeClr val="accent1">
                  <a:lumMod val="75000"/>
                </a:schemeClr>
              </a:buClr>
              <a:tabLst>
                <a:tab pos="274320" algn="l"/>
              </a:tabLst>
              <a:defRPr/>
            </a:pPr>
            <a:r>
              <a:t>Microsoft Office</a:t>
            </a:r>
          </a:p>
          <a:p>
            <a:pPr fontAlgn="auto">
              <a:spcAft>
                <a:spcPts val="0"/>
              </a:spcAft>
              <a:tabLst>
                <a:tab pos="274320" algn="l"/>
              </a:tabLst>
              <a:defRPr/>
            </a:pPr>
            <a:r>
              <a:rPr dirty="0" smtClean="0">
                <a:solidFill>
                  <a:schemeClr val="accent1"/>
                </a:solidFill>
              </a:rPr>
              <a:t>Cloud</a:t>
            </a:r>
            <a:r>
              <a:rPr dirty="0" smtClean="0"/>
              <a:t> </a:t>
            </a:r>
            <a:r>
              <a:rPr dirty="0" smtClean="0">
                <a:solidFill>
                  <a:schemeClr val="accent1"/>
                </a:solidFill>
              </a:rPr>
              <a:t>suites</a:t>
            </a:r>
            <a:r>
              <a:rPr dirty="0" smtClean="0"/>
              <a:t> or </a:t>
            </a:r>
            <a:r>
              <a:rPr dirty="0" smtClean="0">
                <a:solidFill>
                  <a:schemeClr val="accent1"/>
                </a:solidFill>
              </a:rPr>
              <a:t>online</a:t>
            </a:r>
            <a:r>
              <a:rPr dirty="0" smtClean="0"/>
              <a:t> </a:t>
            </a:r>
            <a:r>
              <a:rPr dirty="0" smtClean="0">
                <a:solidFill>
                  <a:schemeClr val="accent1"/>
                </a:solidFill>
              </a:rPr>
              <a:t>office</a:t>
            </a:r>
            <a:r>
              <a:rPr dirty="0" smtClean="0"/>
              <a:t/>
            </a:r>
            <a:br>
              <a:rPr dirty="0" smtClean="0"/>
            </a:br>
            <a:r>
              <a:rPr dirty="0" smtClean="0">
                <a:solidFill>
                  <a:schemeClr val="accent1"/>
                </a:solidFill>
              </a:rPr>
              <a:t>suites</a:t>
            </a:r>
          </a:p>
          <a:p>
            <a:pPr lvl="1" fontAlgn="auto">
              <a:spcAft>
                <a:spcPts val="0"/>
              </a:spcAft>
              <a:buClr>
                <a:schemeClr val="accent1">
                  <a:lumMod val="75000"/>
                </a:schemeClr>
              </a:buClr>
              <a:tabLst>
                <a:tab pos="274320" algn="l"/>
              </a:tabLst>
              <a:defRPr/>
            </a:pPr>
            <a:r>
              <a:t>Google Docs,  Office365</a:t>
            </a:r>
          </a:p>
          <a:p>
            <a:pPr fontAlgn="auto">
              <a:spcAft>
                <a:spcPts val="0"/>
              </a:spcAft>
              <a:tabLst>
                <a:tab pos="274320" algn="l"/>
              </a:tabLst>
              <a:defRPr/>
            </a:pPr>
            <a:r>
              <a:rPr dirty="0" smtClean="0">
                <a:solidFill>
                  <a:schemeClr val="accent1"/>
                </a:solidFill>
              </a:rPr>
              <a:t>Specialized</a:t>
            </a:r>
            <a:r>
              <a:rPr dirty="0" smtClean="0"/>
              <a:t> </a:t>
            </a:r>
            <a:r>
              <a:rPr dirty="0" smtClean="0">
                <a:solidFill>
                  <a:schemeClr val="accent1"/>
                </a:solidFill>
              </a:rPr>
              <a:t>suites </a:t>
            </a:r>
          </a:p>
          <a:p>
            <a:pPr fontAlgn="auto">
              <a:spcAft>
                <a:spcPts val="0"/>
              </a:spcAft>
              <a:tabLst>
                <a:tab pos="274320" algn="l"/>
              </a:tabLst>
              <a:defRPr/>
            </a:pPr>
            <a:r>
              <a:rPr dirty="0" smtClean="0">
                <a:solidFill>
                  <a:schemeClr val="accent1"/>
                </a:solidFill>
              </a:rPr>
              <a:t>Utility</a:t>
            </a:r>
            <a:r>
              <a:rPr dirty="0" smtClean="0"/>
              <a:t> </a:t>
            </a:r>
            <a:r>
              <a:rPr dirty="0" smtClean="0">
                <a:solidFill>
                  <a:schemeClr val="accent1"/>
                </a:solidFill>
              </a:rPr>
              <a:t>suites </a:t>
            </a:r>
          </a:p>
          <a:p>
            <a:pPr lvl="1" fontAlgn="auto">
              <a:spcAft>
                <a:spcPts val="0"/>
              </a:spcAft>
              <a:buClr>
                <a:schemeClr val="accent1">
                  <a:lumMod val="75000"/>
                </a:schemeClr>
              </a:buClr>
              <a:tabLst>
                <a:tab pos="274320" algn="l"/>
              </a:tabLst>
              <a:defRPr/>
            </a:pPr>
            <a:r>
              <a:t>Norton</a:t>
            </a:r>
            <a:r>
              <a:rPr/>
              <a:t> </a:t>
            </a:r>
            <a:r>
              <a:t>Internet Security suite</a:t>
            </a:r>
            <a:endParaRPr/>
          </a:p>
        </p:txBody>
      </p:sp>
      <p:pic>
        <p:nvPicPr>
          <p:cNvPr id="63492" name="Picture 2" descr="C:\Users\Zouharis\Documents\Laurie\McGraw Hill Computing Essentials 2013\CE_2013_ArtFiles\ole16821_ch02\ole16821_0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63875"/>
            <a:ext cx="2925763"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798513" y="1428750"/>
            <a:ext cx="7131050" cy="4525963"/>
          </a:xfrm>
        </p:spPr>
        <p:txBody>
          <a:bodyPr rtlCol="0">
            <a:normAutofit fontScale="92500" lnSpcReduction="20000"/>
          </a:bodyPr>
          <a:lstStyle/>
          <a:p>
            <a:pPr fontAlgn="auto">
              <a:spcAft>
                <a:spcPts val="0"/>
              </a:spcAft>
              <a:tabLst>
                <a:tab pos="274320" algn="l"/>
              </a:tabLst>
              <a:defRPr/>
            </a:pPr>
            <a:r>
              <a:rPr dirty="0" smtClean="0"/>
              <a:t>Computer trainers instruct new users on the latest software or hardware</a:t>
            </a:r>
          </a:p>
          <a:p>
            <a:pPr fontAlgn="auto">
              <a:spcAft>
                <a:spcPts val="0"/>
              </a:spcAft>
              <a:tabLst>
                <a:tab pos="274320" algn="l"/>
              </a:tabLst>
              <a:defRPr/>
            </a:pPr>
            <a:r>
              <a:rPr dirty="0" smtClean="0"/>
              <a:t>Attributes</a:t>
            </a:r>
          </a:p>
          <a:p>
            <a:pPr lvl="1" fontAlgn="auto">
              <a:spcAft>
                <a:spcPts val="0"/>
              </a:spcAft>
              <a:buClr>
                <a:schemeClr val="accent1">
                  <a:lumMod val="75000"/>
                </a:schemeClr>
              </a:buClr>
              <a:tabLst>
                <a:tab pos="274320" algn="l"/>
              </a:tabLst>
              <a:defRPr/>
            </a:pPr>
            <a:r>
              <a:rPr dirty="0"/>
              <a:t>Good communication skills</a:t>
            </a:r>
          </a:p>
          <a:p>
            <a:pPr lvl="1" fontAlgn="auto">
              <a:spcAft>
                <a:spcPts val="0"/>
              </a:spcAft>
              <a:buClr>
                <a:schemeClr val="accent1">
                  <a:lumMod val="75000"/>
                </a:schemeClr>
              </a:buClr>
              <a:tabLst>
                <a:tab pos="274320" algn="l"/>
              </a:tabLst>
              <a:defRPr/>
            </a:pPr>
            <a:r>
              <a:rPr dirty="0"/>
              <a:t>Teaching experience</a:t>
            </a:r>
          </a:p>
          <a:p>
            <a:pPr lvl="1" fontAlgn="auto">
              <a:spcAft>
                <a:spcPts val="0"/>
              </a:spcAft>
              <a:buClr>
                <a:schemeClr val="accent1">
                  <a:lumMod val="75000"/>
                </a:schemeClr>
              </a:buClr>
              <a:tabLst>
                <a:tab pos="274320" algn="l"/>
              </a:tabLst>
              <a:defRPr/>
            </a:pPr>
            <a:r>
              <a:rPr dirty="0"/>
              <a:t>Detail oriented</a:t>
            </a:r>
          </a:p>
          <a:p>
            <a:pPr lvl="1" fontAlgn="auto">
              <a:spcAft>
                <a:spcPts val="0"/>
              </a:spcAft>
              <a:buClr>
                <a:schemeClr val="accent1">
                  <a:lumMod val="75000"/>
                </a:schemeClr>
              </a:buClr>
              <a:tabLst>
                <a:tab pos="274320" algn="l"/>
              </a:tabLst>
              <a:defRPr/>
            </a:pPr>
            <a:r>
              <a:rPr dirty="0"/>
              <a:t>IT Experience</a:t>
            </a:r>
          </a:p>
          <a:p>
            <a:pPr lvl="1" fontAlgn="auto">
              <a:spcAft>
                <a:spcPts val="0"/>
              </a:spcAft>
              <a:buClr>
                <a:schemeClr val="accent1">
                  <a:lumMod val="75000"/>
                </a:schemeClr>
              </a:buClr>
              <a:tabLst>
                <a:tab pos="274320" algn="l"/>
              </a:tabLst>
              <a:defRPr/>
            </a:pPr>
            <a:r>
              <a:rPr dirty="0"/>
              <a:t>Comfortable speaking to groups</a:t>
            </a:r>
          </a:p>
          <a:p>
            <a:pPr fontAlgn="auto">
              <a:spcAft>
                <a:spcPts val="0"/>
              </a:spcAft>
              <a:tabLst>
                <a:tab pos="274320" algn="l"/>
              </a:tabLst>
              <a:defRPr/>
            </a:pPr>
            <a:r>
              <a:rPr dirty="0" smtClean="0"/>
              <a:t>Computer trainers, earning </a:t>
            </a:r>
            <a:r>
              <a:rPr dirty="0" smtClean="0"/>
              <a:t>potential of </a:t>
            </a:r>
            <a:br>
              <a:rPr dirty="0" smtClean="0"/>
            </a:br>
            <a:r>
              <a:rPr dirty="0" smtClean="0"/>
              <a:t>$25,000 to $50,500 </a:t>
            </a:r>
            <a:r>
              <a:rPr dirty="0" smtClean="0"/>
              <a:t>annually</a:t>
            </a:r>
          </a:p>
          <a:p>
            <a:pPr fontAlgn="auto">
              <a:spcAft>
                <a:spcPts val="0"/>
              </a:spcAft>
              <a:tabLst>
                <a:tab pos="274320" algn="l"/>
              </a:tabLst>
              <a:defRPr/>
            </a:pPr>
            <a:r>
              <a:rPr lang="en-MY" dirty="0"/>
              <a:t>IT </a:t>
            </a:r>
            <a:r>
              <a:rPr lang="en-MY" dirty="0" smtClean="0"/>
              <a:t>directors (</a:t>
            </a:r>
            <a:r>
              <a:rPr lang="en-MY" dirty="0"/>
              <a:t>RM250k-360k per </a:t>
            </a:r>
            <a:r>
              <a:rPr lang="en-MY" dirty="0" smtClean="0"/>
              <a:t>annum) </a:t>
            </a:r>
          </a:p>
          <a:p>
            <a:pPr fontAlgn="auto">
              <a:spcAft>
                <a:spcPts val="0"/>
              </a:spcAft>
              <a:tabLst>
                <a:tab pos="274320" algn="l"/>
              </a:tabLst>
              <a:defRPr/>
            </a:pPr>
            <a:r>
              <a:rPr lang="en-MY" dirty="0"/>
              <a:t>Solutions </a:t>
            </a:r>
            <a:r>
              <a:rPr lang="en-MY" dirty="0" smtClean="0"/>
              <a:t>architect (</a:t>
            </a:r>
            <a:r>
              <a:rPr lang="en-MY" dirty="0"/>
              <a:t>M180k-250k per </a:t>
            </a:r>
            <a:r>
              <a:rPr lang="en-MY" dirty="0" smtClean="0"/>
              <a:t>annum)</a:t>
            </a:r>
            <a:endParaRPr dirty="0"/>
          </a:p>
        </p:txBody>
      </p:sp>
      <p:pic>
        <p:nvPicPr>
          <p:cNvPr id="65540" name="Picture 6" descr="C:\Users\Glen\Documents\McGraw-Hill\OLeary-CE2012\ART\ole16805_ch03\ole16805_cut0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2224088"/>
            <a:ext cx="2560637"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 y="1611312"/>
            <a:ext cx="8521700" cy="4323556"/>
          </a:xfrm>
        </p:spPr>
      </p:pic>
      <p:pic>
        <p:nvPicPr>
          <p:cNvPr id="5" name="Titl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91306"/>
            <a:ext cx="8521700" cy="1158875"/>
          </a:xfrm>
          <a:prstGeom prst="rect">
            <a:avLst/>
          </a:prstGeom>
        </p:spPr>
      </p:pic>
      <p:sp>
        <p:nvSpPr>
          <p:cNvPr id="6" name="TextBox 5"/>
          <p:cNvSpPr txBox="1"/>
          <p:nvPr/>
        </p:nvSpPr>
        <p:spPr>
          <a:xfrm>
            <a:off x="800100" y="6096000"/>
            <a:ext cx="7686784" cy="369332"/>
          </a:xfrm>
          <a:prstGeom prst="rect">
            <a:avLst/>
          </a:prstGeom>
          <a:noFill/>
        </p:spPr>
        <p:txBody>
          <a:bodyPr wrap="none" rtlCol="0">
            <a:spAutoFit/>
          </a:bodyPr>
          <a:lstStyle/>
          <a:p>
            <a:r>
              <a:rPr lang="en-MY" dirty="0"/>
              <a:t>https://www.humanresourcesonline.net/malaysias-salary-job-trends-2017/</a:t>
            </a:r>
          </a:p>
        </p:txBody>
      </p:sp>
    </p:spTree>
    <p:extLst>
      <p:ext uri="{BB962C8B-B14F-4D97-AF65-F5344CB8AC3E}">
        <p14:creationId xmlns:p14="http://schemas.microsoft.com/office/powerpoint/2010/main" val="2230534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66562" name="Content Placeholder 2"/>
          <p:cNvSpPr>
            <a:spLocks noGrp="1"/>
          </p:cNvSpPr>
          <p:nvPr>
            <p:ph idx="1"/>
          </p:nvPr>
        </p:nvSpPr>
        <p:spPr>
          <a:xfrm>
            <a:off x="769938" y="1600200"/>
            <a:ext cx="7131050" cy="4525963"/>
          </a:xfrm>
        </p:spPr>
        <p:txBody>
          <a:bodyPr/>
          <a:lstStyle/>
          <a:p>
            <a:pPr>
              <a:buClr>
                <a:srgbClr val="376092"/>
              </a:buClr>
            </a:pPr>
            <a:r>
              <a:rPr altLang="en-US" smtClean="0"/>
              <a:t>Agents will help write papers, pay bills, and shop on the Internet</a:t>
            </a:r>
          </a:p>
          <a:p>
            <a:pPr lvl="1"/>
            <a:r>
              <a:rPr altLang="en-US"/>
              <a:t>Intelligent programs that can</a:t>
            </a:r>
            <a:br>
              <a:rPr altLang="en-US"/>
            </a:br>
            <a:r>
              <a:rPr altLang="en-US"/>
              <a:t>understand your needs and act</a:t>
            </a:r>
            <a:br>
              <a:rPr altLang="en-US"/>
            </a:br>
            <a:r>
              <a:rPr altLang="en-US"/>
              <a:t>to fulfill them. </a:t>
            </a:r>
          </a:p>
          <a:p>
            <a:pPr lvl="1"/>
            <a:r>
              <a:rPr altLang="en-US"/>
              <a:t>Currently primitive agents exist,</a:t>
            </a:r>
            <a:br>
              <a:rPr altLang="en-US"/>
            </a:br>
            <a:r>
              <a:rPr altLang="en-US"/>
              <a:t>but next generation agents may</a:t>
            </a:r>
            <a:br>
              <a:rPr altLang="en-US"/>
            </a:br>
            <a:r>
              <a:rPr altLang="en-US"/>
              <a:t>provide the most efficient way</a:t>
            </a:r>
            <a:br>
              <a:rPr altLang="en-US"/>
            </a:br>
            <a:r>
              <a:rPr altLang="en-US"/>
              <a:t>to locate information on the Web</a:t>
            </a:r>
          </a:p>
        </p:txBody>
      </p:sp>
      <p:pic>
        <p:nvPicPr>
          <p:cNvPr id="6656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63" y="2363788"/>
            <a:ext cx="22860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493838" y="1600200"/>
            <a:ext cx="7131050" cy="4525963"/>
          </a:xfrm>
        </p:spPr>
        <p:txBody>
          <a:bodyPr rtlCol="0">
            <a:normAutofit fontScale="85000" lnSpcReduction="10000"/>
          </a:bodyPr>
          <a:lstStyle/>
          <a:p>
            <a:pPr fontAlgn="auto">
              <a:spcAft>
                <a:spcPts val="0"/>
              </a:spcAft>
              <a:tabLst>
                <a:tab pos="274320" algn="l"/>
              </a:tabLst>
              <a:defRPr/>
            </a:pPr>
            <a:r>
              <a:rPr dirty="0" smtClean="0"/>
              <a:t>Explain the difference between general-purpose and special-purpose applications.  Also discuss the common features of application programs, including those with traditional and ribbon graphical user interfaces.</a:t>
            </a:r>
          </a:p>
          <a:p>
            <a:pPr fontAlgn="auto">
              <a:spcAft>
                <a:spcPts val="0"/>
              </a:spcAft>
              <a:tabLst>
                <a:tab pos="274320" algn="l"/>
              </a:tabLst>
              <a:defRPr/>
            </a:pPr>
            <a:endParaRPr dirty="0" smtClean="0"/>
          </a:p>
          <a:p>
            <a:pPr fontAlgn="auto">
              <a:spcAft>
                <a:spcPts val="0"/>
              </a:spcAft>
              <a:tabLst>
                <a:tab pos="274320" algn="l"/>
              </a:tabLst>
              <a:defRPr/>
            </a:pPr>
            <a:r>
              <a:rPr dirty="0" smtClean="0"/>
              <a:t>Define word </a:t>
            </a:r>
            <a:r>
              <a:rPr dirty="0"/>
              <a:t>p</a:t>
            </a:r>
            <a:r>
              <a:rPr dirty="0" smtClean="0"/>
              <a:t>rocessors and discuss their basic, editing, and formatting features.</a:t>
            </a:r>
          </a:p>
          <a:p>
            <a:pPr fontAlgn="auto">
              <a:spcAft>
                <a:spcPts val="0"/>
              </a:spcAft>
              <a:tabLst>
                <a:tab pos="274320" algn="l"/>
              </a:tabLst>
              <a:defRPr/>
            </a:pPr>
            <a:endParaRPr dirty="0" smtClean="0"/>
          </a:p>
          <a:p>
            <a:pPr fontAlgn="auto">
              <a:spcAft>
                <a:spcPts val="0"/>
              </a:spcAft>
              <a:tabLst>
                <a:tab pos="274320" algn="l"/>
              </a:tabLst>
              <a:defRPr/>
            </a:pPr>
            <a:r>
              <a:rPr dirty="0" smtClean="0"/>
              <a:t>Discuss spreadsheets and define workbook files, worksheets, cells, text entries, formulas, functions, ranges, graphs, recalculation, and what-if analysis.</a:t>
            </a:r>
            <a:endParaRPr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p:cNvSpPr>
            <a:spLocks noGrp="1"/>
          </p:cNvSpPr>
          <p:nvPr>
            <p:ph idx="1"/>
          </p:nvPr>
        </p:nvSpPr>
        <p:spPr>
          <a:xfrm>
            <a:off x="1555750" y="1600200"/>
            <a:ext cx="7131050" cy="4525963"/>
          </a:xfrm>
        </p:spPr>
        <p:txBody>
          <a:bodyPr>
            <a:normAutofit/>
          </a:bodyPr>
          <a:lstStyle/>
          <a:p>
            <a:pPr>
              <a:lnSpc>
                <a:spcPct val="90000"/>
              </a:lnSpc>
              <a:buClr>
                <a:srgbClr val="376092"/>
              </a:buClr>
            </a:pPr>
            <a:r>
              <a:rPr altLang="en-US" sz="2400" smtClean="0"/>
              <a:t>What are databases and database management systems?  Define relational databases, tables, sorting, filtering, querying, forms, and reports.</a:t>
            </a:r>
          </a:p>
          <a:p>
            <a:pPr>
              <a:lnSpc>
                <a:spcPct val="90000"/>
              </a:lnSpc>
              <a:buClr>
                <a:srgbClr val="376092"/>
              </a:buClr>
            </a:pPr>
            <a:endParaRPr altLang="en-US" sz="2400" smtClean="0"/>
          </a:p>
          <a:p>
            <a:pPr>
              <a:lnSpc>
                <a:spcPct val="90000"/>
              </a:lnSpc>
              <a:buClr>
                <a:srgbClr val="376092"/>
              </a:buClr>
            </a:pPr>
            <a:r>
              <a:rPr altLang="en-US" sz="2400" smtClean="0"/>
              <a:t>What are presentation programs and what are they used for?  Define slides, design templates, content templates, animation, and transitions.</a:t>
            </a:r>
            <a:br>
              <a:rPr altLang="en-US" sz="2400" smtClean="0"/>
            </a:br>
            <a:endParaRPr altLang="en-US" sz="2400" smtClean="0"/>
          </a:p>
          <a:p>
            <a:pPr>
              <a:lnSpc>
                <a:spcPct val="90000"/>
              </a:lnSpc>
              <a:buClr>
                <a:srgbClr val="376092"/>
              </a:buClr>
            </a:pPr>
            <a:r>
              <a:rPr altLang="en-US" sz="2400" smtClean="0"/>
              <a:t>What is the difference between integrated packages and software suites?  Discuss productivity, cloud, and specialized suites.</a:t>
            </a:r>
          </a:p>
          <a:p>
            <a:pPr>
              <a:lnSpc>
                <a:spcPct val="90000"/>
              </a:lnSpc>
              <a:buClr>
                <a:srgbClr val="376092"/>
              </a:buClr>
            </a:pPr>
            <a:endParaRPr altLang="en-US" sz="2400"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4338" name="Content Placeholder 2"/>
          <p:cNvSpPr>
            <a:spLocks noGrp="1"/>
          </p:cNvSpPr>
          <p:nvPr>
            <p:ph idx="1"/>
          </p:nvPr>
        </p:nvSpPr>
        <p:spPr>
          <a:xfrm>
            <a:off x="798513" y="1300163"/>
            <a:ext cx="7131050" cy="4525962"/>
          </a:xfrm>
        </p:spPr>
        <p:txBody>
          <a:bodyPr/>
          <a:lstStyle/>
          <a:p>
            <a:pPr>
              <a:buClr>
                <a:srgbClr val="376092"/>
              </a:buClr>
            </a:pPr>
            <a:r>
              <a:rPr altLang="en-US" smtClean="0"/>
              <a:t>Not long ago, trained specialists were required to perform many of the operations you can now do with a microcomputer.</a:t>
            </a:r>
          </a:p>
          <a:p>
            <a:pPr>
              <a:buClr>
                <a:srgbClr val="376092"/>
              </a:buClr>
            </a:pPr>
            <a:r>
              <a:rPr altLang="en-US" smtClean="0"/>
              <a:t>Competent end users need to understand the capabilities of basic application software including:</a:t>
            </a:r>
          </a:p>
          <a:p>
            <a:pPr lvl="1"/>
            <a:r>
              <a:rPr altLang="en-US"/>
              <a:t>Word processors</a:t>
            </a:r>
          </a:p>
          <a:p>
            <a:pPr lvl="1"/>
            <a:r>
              <a:rPr altLang="en-US"/>
              <a:t>Spreadsheets</a:t>
            </a:r>
          </a:p>
          <a:p>
            <a:pPr lvl="1"/>
            <a:r>
              <a:rPr altLang="en-US"/>
              <a:t>Database management systems</a:t>
            </a:r>
          </a:p>
          <a:p>
            <a:pPr lvl="1"/>
            <a:r>
              <a:rPr altLang="en-US"/>
              <a:t>Presentation programs</a:t>
            </a:r>
          </a:p>
          <a:p>
            <a:pPr>
              <a:buClr>
                <a:srgbClr val="376092"/>
              </a:buClr>
            </a:pPr>
            <a:endParaRPr altLang="en-US" smtClean="0"/>
          </a:p>
        </p:txBody>
      </p:sp>
      <p:pic>
        <p:nvPicPr>
          <p:cNvPr id="8" name="Picture 5" descr="C:\Users\Glen\Documents\McGraw-Hill\OLeary-CE2012\ART\ole16805_ch03\ole16805_cut0301.jpg"/>
          <p:cNvPicPr>
            <a:picLocks noChangeAspect="1" noChangeArrowheads="1"/>
          </p:cNvPicPr>
          <p:nvPr/>
        </p:nvPicPr>
        <p:blipFill>
          <a:blip r:embed="rId3"/>
          <a:srcRect/>
          <a:stretch>
            <a:fillRect/>
          </a:stretch>
        </p:blipFill>
        <p:spPr bwMode="auto">
          <a:xfrm>
            <a:off x="6335713" y="4022725"/>
            <a:ext cx="2560637" cy="2265363"/>
          </a:xfrm>
          <a:prstGeom prst="rect">
            <a:avLst/>
          </a:prstGeom>
          <a:noFill/>
          <a:ln>
            <a:noFill/>
          </a:ln>
          <a:effectLst>
            <a:outerShdw blurRad="50800" dist="38100" dir="2700000" algn="tl" rotWithShape="0">
              <a:prstClr val="black">
                <a:alpha val="40000"/>
              </a:prstClr>
            </a:outerShdw>
          </a:effectLst>
          <a:extLst/>
        </p:spPr>
      </p:pic>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5362" name="Content Placeholder 2"/>
          <p:cNvSpPr>
            <a:spLocks noGrp="1"/>
          </p:cNvSpPr>
          <p:nvPr>
            <p:ph idx="1"/>
          </p:nvPr>
        </p:nvSpPr>
        <p:spPr>
          <a:xfrm>
            <a:off x="827088" y="1214438"/>
            <a:ext cx="7131050" cy="4525962"/>
          </a:xfrm>
        </p:spPr>
        <p:txBody>
          <a:bodyPr/>
          <a:lstStyle/>
          <a:p>
            <a:pPr>
              <a:buClr>
                <a:srgbClr val="376092"/>
              </a:buClr>
            </a:pPr>
            <a:r>
              <a:rPr altLang="en-US" smtClean="0">
                <a:solidFill>
                  <a:schemeClr val="accent1"/>
                </a:solidFill>
              </a:rPr>
              <a:t>Application software </a:t>
            </a:r>
            <a:r>
              <a:rPr altLang="en-US" smtClean="0"/>
              <a:t>is end user software that is used to accomplish a variety of tasks </a:t>
            </a:r>
          </a:p>
          <a:p>
            <a:pPr>
              <a:buClr>
                <a:srgbClr val="376092"/>
              </a:buClr>
            </a:pPr>
            <a:r>
              <a:rPr altLang="en-US" smtClean="0"/>
              <a:t>Two categories</a:t>
            </a:r>
          </a:p>
          <a:p>
            <a:pPr lvl="1"/>
            <a:r>
              <a:rPr altLang="en-US">
                <a:hlinkClick r:id="rId4" action="ppaction://hlinksldjump"/>
              </a:rPr>
              <a:t>Basic applications </a:t>
            </a:r>
            <a:r>
              <a:rPr altLang="en-US"/>
              <a:t/>
            </a:r>
            <a:br>
              <a:rPr altLang="en-US"/>
            </a:br>
            <a:r>
              <a:rPr altLang="en-US"/>
              <a:t>(focus of this chapter)</a:t>
            </a:r>
          </a:p>
          <a:p>
            <a:pPr lvl="1"/>
            <a:r>
              <a:rPr altLang="en-US">
                <a:hlinkClick r:id="rId5" action="ppaction://hlinksldjump"/>
              </a:rPr>
              <a:t>Specialized applications</a:t>
            </a:r>
            <a:endParaRPr altLang="en-US"/>
          </a:p>
          <a:p>
            <a:pPr>
              <a:buClr>
                <a:srgbClr val="376092"/>
              </a:buClr>
            </a:pPr>
            <a:endParaRPr altLang="en-US" smtClean="0"/>
          </a:p>
        </p:txBody>
      </p:sp>
      <p:pic>
        <p:nvPicPr>
          <p:cNvPr id="15364" name="Picture 8" descr="C:\Users\Glen\Documents\McGraw-Hill\OLeary-CE2012\ART\ole16805_ch03\ole16805_03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150" y="2295525"/>
            <a:ext cx="27432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C:\Users\Glen\Documents\McGraw-Hill\OLeary-CE2012\ART\ole16805_ch03\ole16805_cut030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838" y="3606800"/>
            <a:ext cx="28352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C:\Users\Glen\Documents\McGraw-Hill\OLeary-CE2012\ART\ole16805_ch03\ole16805_cut030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510088"/>
            <a:ext cx="29257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C:\Users\Glen\Documents\McGraw-Hill\OLeary-CE2012\ART\ole16805_ch03\ole16805_cut030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250" y="4552950"/>
            <a:ext cx="30178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7410"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Basic applications </a:t>
            </a:r>
            <a:r>
              <a:rPr altLang="en-US" smtClean="0"/>
              <a:t>are used in nearly every discipline and occupation.</a:t>
            </a:r>
          </a:p>
          <a:p>
            <a:pPr>
              <a:buClr>
                <a:srgbClr val="376092"/>
              </a:buClr>
            </a:pPr>
            <a:r>
              <a:rPr altLang="en-US" smtClean="0"/>
              <a:t>Common types</a:t>
            </a:r>
          </a:p>
          <a:p>
            <a:pPr lvl="1"/>
            <a:r>
              <a:rPr altLang="en-US"/>
              <a:t>Word processors </a:t>
            </a:r>
          </a:p>
          <a:p>
            <a:pPr lvl="1"/>
            <a:r>
              <a:rPr altLang="en-US"/>
              <a:t>Spreadsheets</a:t>
            </a:r>
          </a:p>
          <a:p>
            <a:pPr lvl="1"/>
            <a:r>
              <a:rPr altLang="en-US"/>
              <a:t>Database management systems</a:t>
            </a:r>
          </a:p>
          <a:p>
            <a:pPr lvl="1"/>
            <a:r>
              <a:rPr altLang="en-US"/>
              <a:t>Presentation graphics</a:t>
            </a:r>
          </a:p>
          <a:p>
            <a:pPr>
              <a:buClr>
                <a:srgbClr val="376092"/>
              </a:buClr>
            </a:pPr>
            <a:endParaRPr altLang="en-US" smtClean="0"/>
          </a:p>
        </p:txBody>
      </p:sp>
      <p:sp>
        <p:nvSpPr>
          <p:cNvPr id="17412" name="Text Box 4">
            <a:hlinkClick r:id="rId3"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3"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8434" name="Content Placeholder 2"/>
          <p:cNvSpPr>
            <a:spLocks noGrp="1"/>
          </p:cNvSpPr>
          <p:nvPr>
            <p:ph idx="1"/>
          </p:nvPr>
        </p:nvSpPr>
        <p:spPr>
          <a:xfrm>
            <a:off x="1555750" y="1600200"/>
            <a:ext cx="7131050" cy="4525963"/>
          </a:xfrm>
        </p:spPr>
        <p:txBody>
          <a:bodyPr/>
          <a:lstStyle/>
          <a:p>
            <a:pPr>
              <a:buClr>
                <a:srgbClr val="376092"/>
              </a:buClr>
            </a:pPr>
            <a:r>
              <a:rPr altLang="en-US" smtClean="0"/>
              <a:t>There are thousands of programs more narrowly focused on specific disciplines and occupations</a:t>
            </a:r>
          </a:p>
          <a:p>
            <a:pPr>
              <a:buClr>
                <a:srgbClr val="376092"/>
              </a:buClr>
            </a:pPr>
            <a:r>
              <a:rPr altLang="en-US" smtClean="0"/>
              <a:t>Includes:</a:t>
            </a:r>
          </a:p>
          <a:p>
            <a:pPr lvl="1"/>
            <a:r>
              <a:rPr altLang="en-US"/>
              <a:t>Graphics programs</a:t>
            </a:r>
          </a:p>
          <a:p>
            <a:pPr lvl="1"/>
            <a:r>
              <a:rPr altLang="en-US"/>
              <a:t>Audio and video editors</a:t>
            </a:r>
          </a:p>
          <a:p>
            <a:pPr lvl="1"/>
            <a:r>
              <a:rPr altLang="en-US"/>
              <a:t>Multimedia authoring programs</a:t>
            </a:r>
          </a:p>
          <a:p>
            <a:pPr lvl="1"/>
            <a:r>
              <a:rPr altLang="en-US"/>
              <a:t>Web authoring programs</a:t>
            </a:r>
          </a:p>
          <a:p>
            <a:pPr lvl="1"/>
            <a:r>
              <a:rPr altLang="en-US"/>
              <a:t>Virtual reality programs</a:t>
            </a:r>
          </a:p>
        </p:txBody>
      </p:sp>
      <p:sp>
        <p:nvSpPr>
          <p:cNvPr id="18436" name="Text Box 4">
            <a:hlinkClick r:id="rId3" action="ppaction://hlinksldjump"/>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ctr">
              <a:spcBef>
                <a:spcPct val="50000"/>
              </a:spcBef>
            </a:pPr>
            <a:r>
              <a:rPr lang="en-US" altLang="en-US" sz="2000" b="1">
                <a:solidFill>
                  <a:schemeClr val="tx2"/>
                </a:solidFill>
                <a:latin typeface="Arial" charset="0"/>
                <a:hlinkClick r:id="rId3" action="ppaction://hlinksldjump"/>
              </a:rPr>
              <a:t>Return</a:t>
            </a:r>
            <a:endParaRPr lang="en-US" altLang="en-US" sz="2000" b="1">
              <a:solidFill>
                <a:schemeClr val="tx2"/>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Zouharis\Documents\Laurie\McGraw Hill Computing Essentials 2013\CE_2013_ArtFiles\ole16821_ch03\ole16821_0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363" y="2127250"/>
            <a:ext cx="52228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9459" name="Content Placeholder 2"/>
          <p:cNvSpPr>
            <a:spLocks noGrp="1"/>
          </p:cNvSpPr>
          <p:nvPr>
            <p:ph idx="1"/>
          </p:nvPr>
        </p:nvSpPr>
        <p:spPr>
          <a:xfrm>
            <a:off x="1555750" y="1600200"/>
            <a:ext cx="7131050" cy="4525963"/>
          </a:xfrm>
        </p:spPr>
        <p:txBody>
          <a:bodyPr/>
          <a:lstStyle/>
          <a:p>
            <a:pPr>
              <a:buClr>
                <a:srgbClr val="376092"/>
              </a:buClr>
            </a:pPr>
            <a:r>
              <a:rPr altLang="en-US" smtClean="0">
                <a:solidFill>
                  <a:schemeClr val="accent1"/>
                </a:solidFill>
              </a:rPr>
              <a:t>Graphical User Interface (GUI)</a:t>
            </a:r>
          </a:p>
          <a:p>
            <a:pPr>
              <a:buClr>
                <a:srgbClr val="376092"/>
              </a:buClr>
            </a:pPr>
            <a:r>
              <a:rPr altLang="en-US" smtClean="0">
                <a:solidFill>
                  <a:schemeClr val="accent1"/>
                </a:solidFill>
              </a:rPr>
              <a:t>Menus</a:t>
            </a:r>
          </a:p>
          <a:p>
            <a:pPr>
              <a:buClr>
                <a:srgbClr val="376092"/>
              </a:buClr>
            </a:pPr>
            <a:r>
              <a:rPr altLang="en-US" smtClean="0">
                <a:solidFill>
                  <a:schemeClr val="accent1"/>
                </a:solidFill>
              </a:rPr>
              <a:t>Toolbars</a:t>
            </a:r>
          </a:p>
          <a:p>
            <a:pPr>
              <a:buClr>
                <a:srgbClr val="376092"/>
              </a:buClr>
            </a:pPr>
            <a:r>
              <a:rPr altLang="en-US" smtClean="0">
                <a:solidFill>
                  <a:schemeClr val="accent1"/>
                </a:solidFill>
              </a:rPr>
              <a:t>Dialog</a:t>
            </a:r>
            <a:r>
              <a:rPr altLang="en-US" smtClean="0"/>
              <a:t> </a:t>
            </a:r>
            <a:r>
              <a:rPr altLang="en-US" smtClean="0">
                <a:solidFill>
                  <a:schemeClr val="accent1"/>
                </a:solidFill>
              </a:rPr>
              <a:t>Boxes</a:t>
            </a:r>
          </a:p>
          <a:p>
            <a:pPr>
              <a:buClr>
                <a:srgbClr val="376092"/>
              </a:buClr>
            </a:pPr>
            <a:r>
              <a:rPr altLang="en-US" smtClean="0">
                <a:solidFill>
                  <a:schemeClr val="accent1"/>
                </a:solidFill>
              </a:rPr>
              <a:t>Icons</a:t>
            </a:r>
          </a:p>
          <a:p>
            <a:pPr>
              <a:buClr>
                <a:srgbClr val="376092"/>
              </a:buClr>
            </a:pPr>
            <a:r>
              <a:rPr altLang="en-US" smtClean="0">
                <a:solidFill>
                  <a:schemeClr val="accent1"/>
                </a:solidFill>
              </a:rPr>
              <a:t>Windows</a:t>
            </a: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Zouharis\Documents\Laurie\McGraw Hill Computing Essentials 2013\CE_2013_ArtFiles\ole16821_ch03\ole16821_0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3808413"/>
            <a:ext cx="5211762"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tle 1"/>
          <p:cNvPicPr>
            <a:picLocks noGrp="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0483" name="Content Placeholder 2"/>
          <p:cNvSpPr>
            <a:spLocks noGrp="1"/>
          </p:cNvSpPr>
          <p:nvPr>
            <p:ph idx="1"/>
          </p:nvPr>
        </p:nvSpPr>
        <p:spPr>
          <a:xfrm>
            <a:off x="1555750" y="1600200"/>
            <a:ext cx="7131050" cy="4525963"/>
          </a:xfrm>
        </p:spPr>
        <p:txBody>
          <a:bodyPr/>
          <a:lstStyle/>
          <a:p>
            <a:pPr>
              <a:buClr>
                <a:srgbClr val="376092"/>
              </a:buClr>
            </a:pPr>
            <a:r>
              <a:rPr altLang="en-US" smtClean="0"/>
              <a:t>Office 2010 is the latest version of Microsoft Office</a:t>
            </a:r>
          </a:p>
          <a:p>
            <a:pPr lvl="1"/>
            <a:r>
              <a:rPr altLang="en-US">
                <a:solidFill>
                  <a:schemeClr val="accent1"/>
                </a:solidFill>
              </a:rPr>
              <a:t>Ribbons</a:t>
            </a:r>
          </a:p>
          <a:p>
            <a:pPr lvl="1"/>
            <a:r>
              <a:rPr altLang="en-US">
                <a:solidFill>
                  <a:schemeClr val="accent1"/>
                </a:solidFill>
              </a:rPr>
              <a:t>Tabs</a:t>
            </a:r>
          </a:p>
          <a:p>
            <a:pPr lvl="1"/>
            <a:r>
              <a:rPr altLang="en-US">
                <a:solidFill>
                  <a:schemeClr val="accent1"/>
                </a:solidFill>
              </a:rPr>
              <a:t>Galleries</a:t>
            </a:r>
          </a:p>
          <a:p>
            <a:pPr>
              <a:buClr>
                <a:srgbClr val="376092"/>
              </a:buClr>
            </a:pPr>
            <a:endParaRPr altLang="en-US" smtClean="0"/>
          </a:p>
        </p:txBody>
      </p:sp>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Computing Essentials 2013 Templat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7365D"/>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Computing Essentials 2013 Template</Template>
  <TotalTime>509</TotalTime>
  <Words>2072</Words>
  <Application>Microsoft Office PowerPoint</Application>
  <PresentationFormat>On-screen Show (4:3)</PresentationFormat>
  <Paragraphs>301</Paragraphs>
  <Slides>39</Slides>
  <Notes>23</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Corbel</vt:lpstr>
      <vt:lpstr>Tw Cen MT</vt:lpstr>
      <vt:lpstr>Wingdings</vt:lpstr>
      <vt:lpstr>Computing Essentials 2013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Spreadsheet Features</vt:lpstr>
      <vt:lpstr>Spreadsheet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the Internet, and You</dc:title>
  <dc:creator>Zouharis</dc:creator>
  <cp:lastModifiedBy>USER</cp:lastModifiedBy>
  <cp:revision>111</cp:revision>
  <dcterms:created xsi:type="dcterms:W3CDTF">2011-10-26T13:12:15Z</dcterms:created>
  <dcterms:modified xsi:type="dcterms:W3CDTF">2018-09-16T07:48:58Z</dcterms:modified>
</cp:coreProperties>
</file>