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3"/>
    <p:sldMasterId id="2147483656" r:id="rId4"/>
    <p:sldMasterId id="2147483657" r:id="rId5"/>
    <p:sldMasterId id="2147483658" r:id="rId6"/>
    <p:sldMasterId id="2147483659" r:id="rId7"/>
    <p:sldMasterId id="2147483660" r:id="rId8"/>
    <p:sldMasterId id="2147483661"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Lst>
  <p:sldSz cy="6858000" cx="12192000"/>
  <p:notesSz cx="6858000" cy="9144000"/>
  <p:embeddedFontLst>
    <p:embeddedFont>
      <p:font typeface="Helvetica Neue"/>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font" Target="fonts/HelveticaNeue-regular.fntdata"/><Relationship Id="rId23" Type="http://schemas.openxmlformats.org/officeDocument/2006/relationships/slide" Target="slides/slide13.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26" Type="http://schemas.openxmlformats.org/officeDocument/2006/relationships/font" Target="fonts/HelveticaNeue-italic.fntdata"/><Relationship Id="rId25" Type="http://schemas.openxmlformats.org/officeDocument/2006/relationships/font" Target="fonts/HelveticaNeue-bold.fntdata"/><Relationship Id="rId27" Type="http://schemas.openxmlformats.org/officeDocument/2006/relationships/font" Target="fonts/HelveticaNeue-boldItalic.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slideMaster" Target="slideMasters/slideMaster6.xml"/><Relationship Id="rId11" Type="http://schemas.openxmlformats.org/officeDocument/2006/relationships/slide" Target="slides/slide1.xml"/><Relationship Id="rId10" Type="http://schemas.openxmlformats.org/officeDocument/2006/relationships/notesMaster" Target="notesMasters/notesMaster1.xml"/><Relationship Id="rId13" Type="http://schemas.openxmlformats.org/officeDocument/2006/relationships/slide" Target="slides/slide3.xml"/><Relationship Id="rId12" Type="http://schemas.openxmlformats.org/officeDocument/2006/relationships/slide" Target="slides/slide2.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a2786be549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a2786be549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2786be549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a2786be54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a2786be549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a2786be54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a2786be549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a2786be54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a2786be549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a2786be54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a2786be549_0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a2786be549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0" name="Shape 10"/>
        <p:cNvGrpSpPr/>
        <p:nvPr/>
      </p:nvGrpSpPr>
      <p:grpSpPr>
        <a:xfrm>
          <a:off x="0" y="0"/>
          <a:ext cx="0" cy="0"/>
          <a:chOff x="0" y="0"/>
          <a:chExt cx="0" cy="0"/>
        </a:xfrm>
      </p:grpSpPr>
      <p:sp>
        <p:nvSpPr>
          <p:cNvPr id="11" name="Google Shape;11;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 name="Google Shape;12;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SzPts val="1400"/>
              <a:buNone/>
              <a:defRPr b="0" i="0" sz="60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1" name="Google Shape;21;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2" name="Google Shape;22;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0" name="Shape 30"/>
        <p:cNvGrpSpPr/>
        <p:nvPr/>
      </p:nvGrpSpPr>
      <p:grpSpPr>
        <a:xfrm>
          <a:off x="0" y="0"/>
          <a:ext cx="0" cy="0"/>
          <a:chOff x="0" y="0"/>
          <a:chExt cx="0" cy="0"/>
        </a:xfrm>
      </p:grpSpPr>
      <p:sp>
        <p:nvSpPr>
          <p:cNvPr id="31" name="Google Shape;3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9" name="Shape 39"/>
        <p:cNvGrpSpPr/>
        <p:nvPr/>
      </p:nvGrpSpPr>
      <p:grpSpPr>
        <a:xfrm>
          <a:off x="0" y="0"/>
          <a:ext cx="0" cy="0"/>
          <a:chOff x="0" y="0"/>
          <a:chExt cx="0" cy="0"/>
        </a:xfrm>
      </p:grpSpPr>
      <p:sp>
        <p:nvSpPr>
          <p:cNvPr id="40" name="Google Shape;4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1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50" name="Google Shape;50;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0" name="Shape 60"/>
        <p:cNvGrpSpPr/>
        <p:nvPr/>
      </p:nvGrpSpPr>
      <p:grpSpPr>
        <a:xfrm>
          <a:off x="0" y="0"/>
          <a:ext cx="0" cy="0"/>
          <a:chOff x="0" y="0"/>
          <a:chExt cx="0" cy="0"/>
        </a:xfrm>
      </p:grpSpPr>
      <p:sp>
        <p:nvSpPr>
          <p:cNvPr id="61" name="Google Shape;61;p1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62" name="Google Shape;6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3.jpg"/><Relationship Id="rId2" Type="http://schemas.openxmlformats.org/officeDocument/2006/relationships/slideLayout" Target="../slideLayouts/slideLayout2.xml"/><Relationship Id="rId3" Type="http://schemas.openxmlformats.org/officeDocument/2006/relationships/theme" Target="../theme/theme7.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9.jpg"/><Relationship Id="rId2" Type="http://schemas.openxmlformats.org/officeDocument/2006/relationships/slideLayout" Target="../slideLayouts/slideLayout3.xml"/><Relationship Id="rId3" Type="http://schemas.openxmlformats.org/officeDocument/2006/relationships/theme" Target="../theme/theme6.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slideLayout" Target="../slideLayouts/slideLayout4.xml"/><Relationship Id="rId3"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6.jpg"/><Relationship Id="rId2" Type="http://schemas.openxmlformats.org/officeDocument/2006/relationships/slideLayout" Target="../slideLayouts/slideLayout5.xml"/><Relationship Id="rId3"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7.jpg"/><Relationship Id="rId2" Type="http://schemas.openxmlformats.org/officeDocument/2006/relationships/slideLayout" Target="../slideLayouts/slideLayout6.xml"/><Relationship Id="rId3" Type="http://schemas.openxmlformats.org/officeDocument/2006/relationships/theme" Target="../theme/theme3.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18.jpg"/><Relationship Id="rId2" Type="http://schemas.openxmlformats.org/officeDocument/2006/relationships/slideLayout" Target="../slideLayouts/slideLayout7.xml"/><Relationship Id="rId3"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7" name="Google Shape;7;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pic>
        <p:nvPicPr>
          <p:cNvPr id="15" name="Google Shape;15;p3"/>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6" name="Google Shape;16;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 name="Shape 25"/>
        <p:cNvGrpSpPr/>
        <p:nvPr/>
      </p:nvGrpSpPr>
      <p:grpSpPr>
        <a:xfrm>
          <a:off x="0" y="0"/>
          <a:ext cx="0" cy="0"/>
          <a:chOff x="0" y="0"/>
          <a:chExt cx="0" cy="0"/>
        </a:xfrm>
      </p:grpSpPr>
      <p:pic>
        <p:nvPicPr>
          <p:cNvPr id="26" name="Google Shape;26;p5"/>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27" name="Google Shape;2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36" name="Google Shape;3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 name="Shape 43"/>
        <p:cNvGrpSpPr/>
        <p:nvPr/>
      </p:nvGrpSpPr>
      <p:grpSpPr>
        <a:xfrm>
          <a:off x="0" y="0"/>
          <a:ext cx="0" cy="0"/>
          <a:chOff x="0" y="0"/>
          <a:chExt cx="0" cy="0"/>
        </a:xfrm>
      </p:grpSpPr>
      <p:pic>
        <p:nvPicPr>
          <p:cNvPr id="44" name="Google Shape;44;p9"/>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45" name="Google Shape;45;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 name="Shape 55"/>
        <p:cNvGrpSpPr/>
        <p:nvPr/>
      </p:nvGrpSpPr>
      <p:grpSpPr>
        <a:xfrm>
          <a:off x="0" y="0"/>
          <a:ext cx="0" cy="0"/>
          <a:chOff x="0" y="0"/>
          <a:chExt cx="0" cy="0"/>
        </a:xfrm>
      </p:grpSpPr>
      <p:pic>
        <p:nvPicPr>
          <p:cNvPr id="56" name="Google Shape;56;p11"/>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57" name="Google Shape;57;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 name="Shape 65"/>
        <p:cNvGrpSpPr/>
        <p:nvPr/>
      </p:nvGrpSpPr>
      <p:grpSpPr>
        <a:xfrm>
          <a:off x="0" y="0"/>
          <a:ext cx="0" cy="0"/>
          <a:chOff x="0" y="0"/>
          <a:chExt cx="0" cy="0"/>
        </a:xfrm>
      </p:grpSpPr>
      <p:pic>
        <p:nvPicPr>
          <p:cNvPr id="66" name="Google Shape;66;p13"/>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67" name="Google Shape;6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4"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nvSpPr>
        <p:spPr>
          <a:xfrm>
            <a:off x="37425" y="0"/>
            <a:ext cx="7572900" cy="2442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6000"/>
              <a:buFont typeface="Helvetica Neue"/>
              <a:buNone/>
            </a:pPr>
            <a:r>
              <a:t/>
            </a:r>
            <a:endParaRPr b="1" sz="3600">
              <a:solidFill>
                <a:schemeClr val="lt1"/>
              </a:solidFill>
              <a:latin typeface="Helvetica Neue"/>
              <a:ea typeface="Helvetica Neue"/>
              <a:cs typeface="Helvetica Neue"/>
              <a:sym typeface="Helvetica Neue"/>
            </a:endParaRPr>
          </a:p>
          <a:p>
            <a:pPr indent="0" lvl="0" marL="0" marR="0" rtl="0" algn="l">
              <a:lnSpc>
                <a:spcPct val="150000"/>
              </a:lnSpc>
              <a:spcBef>
                <a:spcPts val="0"/>
              </a:spcBef>
              <a:spcAft>
                <a:spcPts val="0"/>
              </a:spcAft>
              <a:buNone/>
            </a:pPr>
            <a:r>
              <a:rPr b="1" lang="en-US" sz="2800">
                <a:solidFill>
                  <a:schemeClr val="lt1"/>
                </a:solidFill>
                <a:latin typeface="Times New Roman"/>
                <a:ea typeface="Times New Roman"/>
                <a:cs typeface="Times New Roman"/>
                <a:sym typeface="Times New Roman"/>
              </a:rPr>
              <a:t>SEM 1 2020/2021</a:t>
            </a:r>
            <a:endParaRPr b="1" sz="2800">
              <a:solidFill>
                <a:schemeClr val="lt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b="1" lang="en-US" sz="2600">
                <a:solidFill>
                  <a:schemeClr val="lt1"/>
                </a:solidFill>
                <a:latin typeface="Times New Roman"/>
                <a:ea typeface="Times New Roman"/>
                <a:cs typeface="Times New Roman"/>
                <a:sym typeface="Times New Roman"/>
              </a:rPr>
              <a:t>SCSV3213  </a:t>
            </a:r>
            <a:r>
              <a:rPr b="1" lang="en-US" sz="3000">
                <a:solidFill>
                  <a:schemeClr val="lt1"/>
                </a:solidFill>
                <a:latin typeface="Times New Roman"/>
                <a:ea typeface="Times New Roman"/>
                <a:cs typeface="Times New Roman"/>
                <a:sym typeface="Times New Roman"/>
              </a:rPr>
              <a:t>Fundamental Image Processing</a:t>
            </a:r>
            <a:endParaRPr b="1" sz="3000">
              <a:solidFill>
                <a:schemeClr val="lt1"/>
              </a:solidFill>
              <a:latin typeface="Times New Roman"/>
              <a:ea typeface="Times New Roman"/>
              <a:cs typeface="Times New Roman"/>
              <a:sym typeface="Times New Roman"/>
            </a:endParaRPr>
          </a:p>
        </p:txBody>
      </p:sp>
      <p:sp>
        <p:nvSpPr>
          <p:cNvPr id="79" name="Google Shape;79;p15"/>
          <p:cNvSpPr txBox="1"/>
          <p:nvPr/>
        </p:nvSpPr>
        <p:spPr>
          <a:xfrm>
            <a:off x="0" y="2442000"/>
            <a:ext cx="12192000" cy="2498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6000"/>
              <a:buFont typeface="Helvetica Neue"/>
              <a:buNone/>
            </a:pPr>
            <a:r>
              <a:rPr b="1" lang="en-US" sz="4600">
                <a:solidFill>
                  <a:schemeClr val="lt1"/>
                </a:solidFill>
                <a:latin typeface="Times New Roman"/>
                <a:ea typeface="Times New Roman"/>
                <a:cs typeface="Times New Roman"/>
                <a:sym typeface="Times New Roman"/>
              </a:rPr>
              <a:t>Image Processing Application</a:t>
            </a:r>
            <a:endParaRPr b="1" sz="4600">
              <a:solidFill>
                <a:schemeClr val="lt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lt1"/>
              </a:buClr>
              <a:buSzPts val="6000"/>
              <a:buFont typeface="Helvetica Neue"/>
              <a:buNone/>
            </a:pPr>
            <a:r>
              <a:rPr b="1" lang="en-US" sz="4600">
                <a:solidFill>
                  <a:schemeClr val="lt1"/>
                </a:solidFill>
                <a:latin typeface="Times New Roman"/>
                <a:ea typeface="Times New Roman"/>
                <a:cs typeface="Times New Roman"/>
                <a:sym typeface="Times New Roman"/>
              </a:rPr>
              <a:t>Medical Industry</a:t>
            </a:r>
            <a:endParaRPr b="1" sz="4600">
              <a:solidFill>
                <a:schemeClr val="lt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lt1"/>
              </a:buClr>
              <a:buSzPts val="6000"/>
              <a:buFont typeface="Helvetica Neue"/>
              <a:buNone/>
            </a:pPr>
            <a:r>
              <a:t/>
            </a:r>
            <a:endParaRPr b="1" sz="4600">
              <a:solidFill>
                <a:schemeClr val="lt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lt1"/>
              </a:buClr>
              <a:buSzPts val="6000"/>
              <a:buFont typeface="Helvetica Neue"/>
              <a:buNone/>
            </a:pPr>
            <a:r>
              <a:rPr lang="en-US" sz="2200">
                <a:solidFill>
                  <a:schemeClr val="lt1"/>
                </a:solidFill>
                <a:latin typeface="Times New Roman"/>
                <a:ea typeface="Times New Roman"/>
                <a:cs typeface="Times New Roman"/>
                <a:sym typeface="Times New Roman"/>
              </a:rPr>
              <a:t>LECTURER : DR MD SAH BIN HJ SALAM</a:t>
            </a:r>
            <a:endParaRPr sz="2200">
              <a:solidFill>
                <a:schemeClr val="lt1"/>
              </a:solidFill>
              <a:latin typeface="Times New Roman"/>
              <a:ea typeface="Times New Roman"/>
              <a:cs typeface="Times New Roman"/>
              <a:sym typeface="Times New Roman"/>
            </a:endParaRPr>
          </a:p>
        </p:txBody>
      </p:sp>
      <p:sp>
        <p:nvSpPr>
          <p:cNvPr id="80" name="Google Shape;80;p15"/>
          <p:cNvSpPr txBox="1"/>
          <p:nvPr/>
        </p:nvSpPr>
        <p:spPr>
          <a:xfrm>
            <a:off x="3574900" y="4940025"/>
            <a:ext cx="4817700" cy="1581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US">
                <a:solidFill>
                  <a:srgbClr val="FFFFFF"/>
                </a:solidFill>
              </a:rPr>
              <a:t>Group Members :</a:t>
            </a:r>
            <a:endParaRPr>
              <a:solidFill>
                <a:srgbClr val="FFFFFF"/>
              </a:solidFill>
            </a:endParaRPr>
          </a:p>
          <a:p>
            <a:pPr indent="0" lvl="0" marL="0" rtl="0" algn="l">
              <a:lnSpc>
                <a:spcPct val="150000"/>
              </a:lnSpc>
              <a:spcBef>
                <a:spcPts val="0"/>
              </a:spcBef>
              <a:spcAft>
                <a:spcPts val="0"/>
              </a:spcAft>
              <a:buNone/>
            </a:pPr>
            <a:r>
              <a:rPr lang="en-US">
                <a:solidFill>
                  <a:srgbClr val="FFFFFF"/>
                </a:solidFill>
              </a:rPr>
              <a:t>LI ZHAO SONG 						A18CS3069</a:t>
            </a:r>
            <a:endParaRPr>
              <a:solidFill>
                <a:srgbClr val="FFFFFF"/>
              </a:solidFill>
            </a:endParaRPr>
          </a:p>
          <a:p>
            <a:pPr indent="0" lvl="0" marL="0" rtl="0" algn="l">
              <a:lnSpc>
                <a:spcPct val="150000"/>
              </a:lnSpc>
              <a:spcBef>
                <a:spcPts val="0"/>
              </a:spcBef>
              <a:spcAft>
                <a:spcPts val="0"/>
              </a:spcAft>
              <a:buClr>
                <a:schemeClr val="dk1"/>
              </a:buClr>
              <a:buSzPts val="1100"/>
              <a:buFont typeface="Arial"/>
              <a:buNone/>
            </a:pPr>
            <a:r>
              <a:rPr lang="en-US">
                <a:solidFill>
                  <a:srgbClr val="FFFFFF"/>
                </a:solidFill>
              </a:rPr>
              <a:t>AQILAH HANIM BINTI MOHD TAUFIK		B19EC0006</a:t>
            </a:r>
            <a:endParaRPr>
              <a:solidFill>
                <a:srgbClr val="FFFFFF"/>
              </a:solidFill>
            </a:endParaRPr>
          </a:p>
          <a:p>
            <a:pPr indent="0" lvl="0" marL="0" rtl="0" algn="l">
              <a:lnSpc>
                <a:spcPct val="150000"/>
              </a:lnSpc>
              <a:spcBef>
                <a:spcPts val="0"/>
              </a:spcBef>
              <a:spcAft>
                <a:spcPts val="0"/>
              </a:spcAft>
              <a:buNone/>
            </a:pPr>
            <a:r>
              <a:rPr lang="en-US">
                <a:solidFill>
                  <a:srgbClr val="FFFFFF"/>
                </a:solidFill>
              </a:rPr>
              <a:t>FATHI MOHAMED FATHI REZQ BEKHIT	A18CS0301</a:t>
            </a:r>
            <a:endParaRPr>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4"/>
          <p:cNvPicPr preferRelativeResize="0"/>
          <p:nvPr/>
        </p:nvPicPr>
        <p:blipFill>
          <a:blip r:embed="rId3">
            <a:alphaModFix/>
          </a:blip>
          <a:stretch>
            <a:fillRect/>
          </a:stretch>
        </p:blipFill>
        <p:spPr>
          <a:xfrm>
            <a:off x="304800" y="785000"/>
            <a:ext cx="3276600" cy="3848100"/>
          </a:xfrm>
          <a:prstGeom prst="rect">
            <a:avLst/>
          </a:prstGeom>
          <a:noFill/>
          <a:ln>
            <a:noFill/>
          </a:ln>
        </p:spPr>
      </p:pic>
      <p:pic>
        <p:nvPicPr>
          <p:cNvPr id="145" name="Google Shape;145;p24"/>
          <p:cNvPicPr preferRelativeResize="0"/>
          <p:nvPr/>
        </p:nvPicPr>
        <p:blipFill>
          <a:blip r:embed="rId4">
            <a:alphaModFix/>
          </a:blip>
          <a:stretch>
            <a:fillRect/>
          </a:stretch>
        </p:blipFill>
        <p:spPr>
          <a:xfrm>
            <a:off x="3581400" y="785000"/>
            <a:ext cx="3267075" cy="3848100"/>
          </a:xfrm>
          <a:prstGeom prst="rect">
            <a:avLst/>
          </a:prstGeom>
          <a:noFill/>
          <a:ln>
            <a:noFill/>
          </a:ln>
        </p:spPr>
      </p:pic>
      <p:pic>
        <p:nvPicPr>
          <p:cNvPr id="146" name="Google Shape;146;p24"/>
          <p:cNvPicPr preferRelativeResize="0"/>
          <p:nvPr/>
        </p:nvPicPr>
        <p:blipFill>
          <a:blip r:embed="rId5">
            <a:alphaModFix/>
          </a:blip>
          <a:stretch>
            <a:fillRect/>
          </a:stretch>
        </p:blipFill>
        <p:spPr>
          <a:xfrm>
            <a:off x="6848475" y="785000"/>
            <a:ext cx="5343525" cy="3848099"/>
          </a:xfrm>
          <a:prstGeom prst="rect">
            <a:avLst/>
          </a:prstGeom>
          <a:noFill/>
          <a:ln>
            <a:noFill/>
          </a:ln>
        </p:spPr>
      </p:pic>
      <p:sp>
        <p:nvSpPr>
          <p:cNvPr id="147" name="Google Shape;147;p24"/>
          <p:cNvSpPr txBox="1"/>
          <p:nvPr/>
        </p:nvSpPr>
        <p:spPr>
          <a:xfrm>
            <a:off x="304800" y="4633100"/>
            <a:ext cx="6543600" cy="30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latin typeface="Calibri"/>
              <a:ea typeface="Calibri"/>
              <a:cs typeface="Calibri"/>
              <a:sym typeface="Calibri"/>
            </a:endParaRPr>
          </a:p>
          <a:p>
            <a:pPr indent="0" lvl="0" marL="0" rtl="0" algn="ctr">
              <a:spcBef>
                <a:spcPts val="0"/>
              </a:spcBef>
              <a:spcAft>
                <a:spcPts val="0"/>
              </a:spcAft>
              <a:buNone/>
            </a:pPr>
            <a:r>
              <a:rPr lang="en-US" sz="1500">
                <a:latin typeface="Calibri"/>
                <a:ea typeface="Calibri"/>
                <a:cs typeface="Calibri"/>
                <a:sym typeface="Calibri"/>
              </a:rPr>
              <a:t>These photographs were the result of the scan after t</a:t>
            </a:r>
            <a:r>
              <a:rPr lang="en-US" sz="1500">
                <a:latin typeface="Calibri"/>
                <a:ea typeface="Calibri"/>
                <a:cs typeface="Calibri"/>
                <a:sym typeface="Calibri"/>
              </a:rPr>
              <a:t>ransmitted to the computer</a:t>
            </a:r>
            <a:endParaRPr sz="1500">
              <a:latin typeface="Calibri"/>
              <a:ea typeface="Calibri"/>
              <a:cs typeface="Calibri"/>
              <a:sym typeface="Calibri"/>
            </a:endParaRPr>
          </a:p>
          <a:p>
            <a:pPr indent="0" lvl="0" marL="0" rtl="0" algn="l">
              <a:spcBef>
                <a:spcPts val="0"/>
              </a:spcBef>
              <a:spcAft>
                <a:spcPts val="0"/>
              </a:spcAft>
              <a:buNone/>
            </a:pPr>
            <a:r>
              <a:t/>
            </a:r>
            <a:endParaRPr/>
          </a:p>
        </p:txBody>
      </p:sp>
      <p:sp>
        <p:nvSpPr>
          <p:cNvPr id="148" name="Google Shape;148;p24"/>
          <p:cNvSpPr txBox="1"/>
          <p:nvPr/>
        </p:nvSpPr>
        <p:spPr>
          <a:xfrm>
            <a:off x="6848400" y="4633100"/>
            <a:ext cx="5247600" cy="113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latin typeface="Calibri"/>
              <a:ea typeface="Calibri"/>
              <a:cs typeface="Calibri"/>
              <a:sym typeface="Calibri"/>
            </a:endParaRPr>
          </a:p>
          <a:p>
            <a:pPr indent="0" lvl="0" marL="0" rtl="0" algn="ctr">
              <a:spcBef>
                <a:spcPts val="0"/>
              </a:spcBef>
              <a:spcAft>
                <a:spcPts val="0"/>
              </a:spcAft>
              <a:buNone/>
            </a:pPr>
            <a:r>
              <a:rPr lang="en-US" sz="1500">
                <a:latin typeface="Calibri"/>
                <a:ea typeface="Calibri"/>
                <a:cs typeface="Calibri"/>
                <a:sym typeface="Calibri"/>
              </a:rPr>
              <a:t>The diagram above shows how the machine operates</a:t>
            </a:r>
            <a:endParaRPr sz="1500">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nvSpPr>
        <p:spPr>
          <a:xfrm>
            <a:off x="150" y="0"/>
            <a:ext cx="121920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6000"/>
              <a:buFont typeface="Calibri"/>
              <a:buNone/>
            </a:pPr>
            <a:r>
              <a:rPr lang="en-US" sz="6000">
                <a:solidFill>
                  <a:schemeClr val="lt1"/>
                </a:solidFill>
                <a:latin typeface="Calibri"/>
                <a:ea typeface="Calibri"/>
                <a:cs typeface="Calibri"/>
                <a:sym typeface="Calibri"/>
              </a:rPr>
              <a:t>CONCLUSION</a:t>
            </a:r>
            <a:endParaRPr/>
          </a:p>
        </p:txBody>
      </p:sp>
      <p:sp>
        <p:nvSpPr>
          <p:cNvPr id="154" name="Google Shape;154;p25"/>
          <p:cNvSpPr txBox="1"/>
          <p:nvPr/>
        </p:nvSpPr>
        <p:spPr>
          <a:xfrm>
            <a:off x="848950" y="1237675"/>
            <a:ext cx="10970100" cy="36891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2400">
                <a:solidFill>
                  <a:schemeClr val="lt1"/>
                </a:solidFill>
                <a:latin typeface="Calibri"/>
                <a:ea typeface="Calibri"/>
                <a:cs typeface="Calibri"/>
                <a:sym typeface="Calibri"/>
              </a:rPr>
              <a:t>For diagnostic purposes, CT scans are a concept. Because of their ability to provide better quality images and provide more information in a short scan time, they have been hailed as the better choice compared to other methods of determining body composition.</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100"/>
              <a:buFont typeface="Arial"/>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100"/>
              <a:buFont typeface="Arial"/>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100"/>
              <a:buFont typeface="Arial"/>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chemeClr val="lt1"/>
              </a:buClr>
              <a:buSzPts val="2400"/>
              <a:buFont typeface="Calibri"/>
              <a:buNone/>
            </a:pPr>
            <a:r>
              <a:t/>
            </a:r>
            <a:endParaRPr sz="2400">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400" u="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nvSpPr>
        <p:spPr>
          <a:xfrm>
            <a:off x="150" y="0"/>
            <a:ext cx="121920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6000"/>
              <a:buFont typeface="Calibri"/>
              <a:buNone/>
            </a:pPr>
            <a:r>
              <a:rPr lang="en-US" sz="6000">
                <a:solidFill>
                  <a:schemeClr val="lt1"/>
                </a:solidFill>
                <a:latin typeface="Calibri"/>
                <a:ea typeface="Calibri"/>
                <a:cs typeface="Calibri"/>
                <a:sym typeface="Calibri"/>
              </a:rPr>
              <a:t>MERIT</a:t>
            </a:r>
            <a:endParaRPr/>
          </a:p>
        </p:txBody>
      </p:sp>
      <p:sp>
        <p:nvSpPr>
          <p:cNvPr id="160" name="Google Shape;160;p26"/>
          <p:cNvSpPr txBox="1"/>
          <p:nvPr/>
        </p:nvSpPr>
        <p:spPr>
          <a:xfrm>
            <a:off x="852175" y="1417025"/>
            <a:ext cx="10195800" cy="5116200"/>
          </a:xfrm>
          <a:prstGeom prst="rect">
            <a:avLst/>
          </a:prstGeom>
          <a:noFill/>
          <a:ln>
            <a:noFill/>
          </a:ln>
        </p:spPr>
        <p:txBody>
          <a:bodyPr anchorCtr="0" anchor="t" bIns="91425" lIns="91425" spcFirstLastPara="1" rIns="91425" wrap="square" tIns="91425">
            <a:noAutofit/>
          </a:bodyPr>
          <a:lstStyle/>
          <a:p>
            <a:pPr indent="-317500" lvl="0" marL="457200" rtl="0" algn="just">
              <a:lnSpc>
                <a:spcPct val="200000"/>
              </a:lnSpc>
              <a:spcBef>
                <a:spcPts val="1200"/>
              </a:spcBef>
              <a:spcAft>
                <a:spcPts val="0"/>
              </a:spcAft>
              <a:buClr>
                <a:srgbClr val="FFFFFF"/>
              </a:buClr>
              <a:buSzPts val="1400"/>
              <a:buFont typeface="Calibri"/>
              <a:buAutoNum type="arabicParenR"/>
            </a:pPr>
            <a:r>
              <a:rPr lang="en-US">
                <a:solidFill>
                  <a:srgbClr val="FFFFFF"/>
                </a:solidFill>
                <a:latin typeface="Calibri"/>
                <a:ea typeface="Calibri"/>
                <a:cs typeface="Calibri"/>
                <a:sym typeface="Calibri"/>
              </a:rPr>
              <a:t>Computed Tomography (CT). (n.d.). Retrieved November 9, 2020, from Nih.gov website: https://www.nibib.nih.gov/science-education/science-topics/computed-tomography-c</a:t>
            </a:r>
            <a:r>
              <a:rPr lang="en-US">
                <a:solidFill>
                  <a:srgbClr val="FFFFFF"/>
                </a:solidFill>
                <a:latin typeface="Calibri"/>
                <a:ea typeface="Calibri"/>
                <a:cs typeface="Calibri"/>
                <a:sym typeface="Calibri"/>
              </a:rPr>
              <a:t>t</a:t>
            </a:r>
            <a:endParaRPr>
              <a:solidFill>
                <a:srgbClr val="FFFFFF"/>
              </a:solidFill>
              <a:latin typeface="Calibri"/>
              <a:ea typeface="Calibri"/>
              <a:cs typeface="Calibri"/>
              <a:sym typeface="Calibri"/>
            </a:endParaRPr>
          </a:p>
          <a:p>
            <a:pPr indent="-317500" lvl="0" marL="457200" rtl="0" algn="just">
              <a:lnSpc>
                <a:spcPct val="150000"/>
              </a:lnSpc>
              <a:spcBef>
                <a:spcPts val="0"/>
              </a:spcBef>
              <a:spcAft>
                <a:spcPts val="0"/>
              </a:spcAft>
              <a:buClr>
                <a:srgbClr val="FFFFFF"/>
              </a:buClr>
              <a:buSzPts val="1400"/>
              <a:buFont typeface="Calibri"/>
              <a:buAutoNum type="arabicParenR"/>
            </a:pPr>
            <a:r>
              <a:rPr lang="en-US">
                <a:solidFill>
                  <a:srgbClr val="FFFFFF"/>
                </a:solidFill>
                <a:latin typeface="Calibri"/>
                <a:ea typeface="Calibri"/>
                <a:cs typeface="Calibri"/>
                <a:sym typeface="Calibri"/>
              </a:rPr>
              <a:t>Seletchi, E. D., &amp; Duliu, O. G. (2007). Image processing and data analysis in Computed Tomography. </a:t>
            </a:r>
            <a:r>
              <a:rPr i="1" lang="en-US">
                <a:solidFill>
                  <a:srgbClr val="FFFFFF"/>
                </a:solidFill>
                <a:latin typeface="Calibri"/>
                <a:ea typeface="Calibri"/>
                <a:cs typeface="Calibri"/>
                <a:sym typeface="Calibri"/>
              </a:rPr>
              <a:t>Romanian Journal of Physics</a:t>
            </a:r>
            <a:r>
              <a:rPr lang="en-US">
                <a:solidFill>
                  <a:srgbClr val="FFFFFF"/>
                </a:solidFill>
                <a:latin typeface="Calibri"/>
                <a:ea typeface="Calibri"/>
                <a:cs typeface="Calibri"/>
                <a:sym typeface="Calibri"/>
              </a:rPr>
              <a:t>, </a:t>
            </a:r>
            <a:r>
              <a:rPr i="1" lang="en-US">
                <a:solidFill>
                  <a:srgbClr val="FFFFFF"/>
                </a:solidFill>
                <a:latin typeface="Calibri"/>
                <a:ea typeface="Calibri"/>
                <a:cs typeface="Calibri"/>
                <a:sym typeface="Calibri"/>
              </a:rPr>
              <a:t>72</a:t>
            </a:r>
            <a:r>
              <a:rPr lang="en-US">
                <a:solidFill>
                  <a:srgbClr val="FFFFFF"/>
                </a:solidFill>
                <a:latin typeface="Calibri"/>
                <a:ea typeface="Calibri"/>
                <a:cs typeface="Calibri"/>
                <a:sym typeface="Calibri"/>
              </a:rPr>
              <a:t>, 764–774.</a:t>
            </a:r>
            <a:endParaRPr>
              <a:solidFill>
                <a:srgbClr val="FFFFFF"/>
              </a:solidFill>
              <a:latin typeface="Calibri"/>
              <a:ea typeface="Calibri"/>
              <a:cs typeface="Calibri"/>
              <a:sym typeface="Calibri"/>
            </a:endParaRPr>
          </a:p>
          <a:p>
            <a:pPr indent="-317500" lvl="0" marL="457200" rtl="0" algn="just">
              <a:lnSpc>
                <a:spcPct val="200000"/>
              </a:lnSpc>
              <a:spcBef>
                <a:spcPts val="0"/>
              </a:spcBef>
              <a:spcAft>
                <a:spcPts val="0"/>
              </a:spcAft>
              <a:buClr>
                <a:srgbClr val="FFFFFF"/>
              </a:buClr>
              <a:buSzPts val="1400"/>
              <a:buFont typeface="Calibri"/>
              <a:buAutoNum type="arabicParenR"/>
            </a:pPr>
            <a:r>
              <a:rPr lang="en-US">
                <a:solidFill>
                  <a:srgbClr val="FFFFFF"/>
                </a:solidFill>
                <a:latin typeface="Calibri"/>
                <a:ea typeface="Calibri"/>
                <a:cs typeface="Calibri"/>
                <a:sym typeface="Calibri"/>
              </a:rPr>
              <a:t>DecodingScience Staff. (2019, November 12). CT scan: Computed Axial Tomography (CAT) scan. Retrieved November 9, 2020, from Decodedscience.org website: https://decodedscience.org/ct-scan-computed-axial-tomography-cat-scan/</a:t>
            </a:r>
            <a:endParaRPr>
              <a:solidFill>
                <a:srgbClr val="FFFFFF"/>
              </a:solidFill>
              <a:latin typeface="Calibri"/>
              <a:ea typeface="Calibri"/>
              <a:cs typeface="Calibri"/>
              <a:sym typeface="Calibri"/>
            </a:endParaRPr>
          </a:p>
          <a:p>
            <a:pPr indent="-317500" lvl="0" marL="457200" rtl="0" algn="just">
              <a:lnSpc>
                <a:spcPct val="200000"/>
              </a:lnSpc>
              <a:spcBef>
                <a:spcPts val="0"/>
              </a:spcBef>
              <a:spcAft>
                <a:spcPts val="0"/>
              </a:spcAft>
              <a:buClr>
                <a:srgbClr val="FFFFFF"/>
              </a:buClr>
              <a:buSzPts val="1400"/>
              <a:buFont typeface="Calibri"/>
              <a:buAutoNum type="arabicParenR"/>
            </a:pPr>
            <a:r>
              <a:rPr lang="en-US">
                <a:solidFill>
                  <a:srgbClr val="FFFFFF"/>
                </a:solidFill>
                <a:latin typeface="Calibri"/>
                <a:ea typeface="Calibri"/>
                <a:cs typeface="Calibri"/>
                <a:sym typeface="Calibri"/>
              </a:rPr>
              <a:t>History of medicine: Dr. Roentgen’s accidental X-rays. (n.d.). Retrieved November 9, 2020, from Columbiasurgery.org website: https://columbiasurgery.org/news/2015/09/17/history-medicine-dr-roentgen-s-accidental-x-rays</a:t>
            </a:r>
            <a:endParaRPr>
              <a:solidFill>
                <a:srgbClr val="FFFFFF"/>
              </a:solidFill>
              <a:latin typeface="Calibri"/>
              <a:ea typeface="Calibri"/>
              <a:cs typeface="Calibri"/>
              <a:sym typeface="Calibri"/>
            </a:endParaRPr>
          </a:p>
          <a:p>
            <a:pPr indent="-317500" lvl="0" marL="457200" rtl="0" algn="just">
              <a:lnSpc>
                <a:spcPct val="200000"/>
              </a:lnSpc>
              <a:spcBef>
                <a:spcPts val="0"/>
              </a:spcBef>
              <a:spcAft>
                <a:spcPts val="0"/>
              </a:spcAft>
              <a:buClr>
                <a:srgbClr val="FFFFFF"/>
              </a:buClr>
              <a:buSzPts val="1400"/>
              <a:buFont typeface="Calibri"/>
              <a:buAutoNum type="arabicParenR"/>
            </a:pPr>
            <a:r>
              <a:rPr i="1" lang="en-US">
                <a:solidFill>
                  <a:srgbClr val="FFFFFF"/>
                </a:solidFill>
                <a:latin typeface="Calibri"/>
                <a:ea typeface="Calibri"/>
                <a:cs typeface="Calibri"/>
                <a:sym typeface="Calibri"/>
              </a:rPr>
              <a:t>History of CT (computed tomography)</a:t>
            </a:r>
            <a:r>
              <a:rPr lang="en-US">
                <a:solidFill>
                  <a:srgbClr val="FFFFFF"/>
                </a:solidFill>
                <a:latin typeface="Calibri"/>
                <a:ea typeface="Calibri"/>
                <a:cs typeface="Calibri"/>
                <a:sym typeface="Calibri"/>
              </a:rPr>
              <a:t>. (2020). Retrieved from https://www.medmuseum.siemens-healthineers.com/en/stories-x-ray-technology/history-of-ct</a:t>
            </a:r>
            <a:endParaRPr>
              <a:solidFill>
                <a:srgbClr val="FFFFFF"/>
              </a:solidFill>
              <a:latin typeface="Calibri"/>
              <a:ea typeface="Calibri"/>
              <a:cs typeface="Calibri"/>
              <a:sym typeface="Calibri"/>
            </a:endParaRPr>
          </a:p>
          <a:p>
            <a:pPr indent="-317500" lvl="0" marL="457200" rtl="0" algn="just">
              <a:lnSpc>
                <a:spcPct val="200000"/>
              </a:lnSpc>
              <a:spcBef>
                <a:spcPts val="0"/>
              </a:spcBef>
              <a:spcAft>
                <a:spcPts val="0"/>
              </a:spcAft>
              <a:buClr>
                <a:srgbClr val="FFFFFF"/>
              </a:buClr>
              <a:buSzPts val="1400"/>
              <a:buFont typeface="Calibri"/>
              <a:buAutoNum type="arabicParenR"/>
            </a:pPr>
            <a:r>
              <a:rPr lang="en-US">
                <a:solidFill>
                  <a:srgbClr val="FFFFFF"/>
                </a:solidFill>
                <a:latin typeface="Calibri"/>
                <a:ea typeface="Calibri"/>
                <a:cs typeface="Calibri"/>
                <a:sym typeface="Calibri"/>
              </a:rPr>
              <a:t>This won’t hurt a bit: A bloody (and painful) history of surgery. (n.d.). Retrieved November 9, 2020, from Rasmussen.edu website: https://www.rasmussen.edu/degrees/health-sciences/blog/history-of-surgery/</a:t>
            </a:r>
            <a:endParaRPr>
              <a:solidFill>
                <a:srgbClr val="FFFFFF"/>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100">
              <a:solidFill>
                <a:schemeClr val="dk1"/>
              </a:solidFill>
            </a:endParaRPr>
          </a:p>
          <a:p>
            <a:pPr indent="0" lvl="0" marL="0" rtl="0" algn="just">
              <a:lnSpc>
                <a:spcPct val="200000"/>
              </a:lnSpc>
              <a:spcBef>
                <a:spcPts val="1200"/>
              </a:spcBef>
              <a:spcAft>
                <a:spcPts val="0"/>
              </a:spcAft>
              <a:buNone/>
            </a:pPr>
            <a:r>
              <a:t/>
            </a:r>
            <a:endParaRPr>
              <a:solidFill>
                <a:srgbClr val="FFFFFF"/>
              </a:solidFill>
              <a:latin typeface="Calibri"/>
              <a:ea typeface="Calibri"/>
              <a:cs typeface="Calibri"/>
              <a:sym typeface="Calibri"/>
            </a:endParaRPr>
          </a:p>
          <a:p>
            <a:pPr indent="0" lvl="0" marL="457200" rtl="0" algn="l">
              <a:lnSpc>
                <a:spcPct val="115000"/>
              </a:lnSpc>
              <a:spcBef>
                <a:spcPts val="0"/>
              </a:spcBef>
              <a:spcAft>
                <a:spcPts val="0"/>
              </a:spcAft>
              <a:buNone/>
            </a:pPr>
            <a:r>
              <a:t/>
            </a:r>
            <a:endParaRPr>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nvSpPr>
        <p:spPr>
          <a:xfrm>
            <a:off x="1509375" y="0"/>
            <a:ext cx="109701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6000"/>
              <a:buFont typeface="Calibri"/>
              <a:buNone/>
            </a:pPr>
            <a:r>
              <a:rPr lang="en-US" sz="6000">
                <a:solidFill>
                  <a:schemeClr val="lt1"/>
                </a:solidFill>
                <a:latin typeface="Calibri"/>
                <a:ea typeface="Calibri"/>
                <a:cs typeface="Calibri"/>
                <a:sym typeface="Calibri"/>
              </a:rPr>
              <a:t>COMPUTED TOMOGRAPHY</a:t>
            </a:r>
            <a:endParaRPr/>
          </a:p>
        </p:txBody>
      </p:sp>
      <p:sp>
        <p:nvSpPr>
          <p:cNvPr id="86" name="Google Shape;86;p16"/>
          <p:cNvSpPr txBox="1"/>
          <p:nvPr/>
        </p:nvSpPr>
        <p:spPr>
          <a:xfrm>
            <a:off x="848950" y="1237675"/>
            <a:ext cx="10970100" cy="5427600"/>
          </a:xfrm>
          <a:prstGeom prst="rect">
            <a:avLst/>
          </a:prstGeom>
          <a:noFill/>
          <a:ln>
            <a:noFill/>
          </a:ln>
        </p:spPr>
        <p:txBody>
          <a:bodyPr anchorCtr="0" anchor="t" bIns="45700" lIns="91425" spcFirstLastPara="1" rIns="91425" wrap="square" tIns="45700">
            <a:noAutofit/>
          </a:bodyPr>
          <a:lstStyle/>
          <a:p>
            <a:pPr indent="-393700" lvl="0" marL="457200" marR="0" rtl="0" algn="just">
              <a:lnSpc>
                <a:spcPct val="90000"/>
              </a:lnSpc>
              <a:spcBef>
                <a:spcPts val="0"/>
              </a:spcBef>
              <a:spcAft>
                <a:spcPts val="0"/>
              </a:spcAft>
              <a:buClr>
                <a:schemeClr val="lt1"/>
              </a:buClr>
              <a:buSzPts val="2600"/>
              <a:buFont typeface="Calibri"/>
              <a:buChar char="●"/>
            </a:pPr>
            <a:r>
              <a:rPr lang="en-US" sz="2600">
                <a:solidFill>
                  <a:schemeClr val="lt1"/>
                </a:solidFill>
                <a:latin typeface="Calibri"/>
                <a:ea typeface="Calibri"/>
                <a:cs typeface="Calibri"/>
                <a:sym typeface="Calibri"/>
              </a:rPr>
              <a:t>Computed tomography was invented in 1967 by Sir Godfrey Hounsfield.</a:t>
            </a:r>
            <a:endParaRPr sz="2600">
              <a:solidFill>
                <a:schemeClr val="lt1"/>
              </a:solidFill>
              <a:latin typeface="Calibri"/>
              <a:ea typeface="Calibri"/>
              <a:cs typeface="Calibri"/>
              <a:sym typeface="Calibri"/>
            </a:endParaRPr>
          </a:p>
          <a:p>
            <a:pPr indent="-393700" lvl="0" marL="457200" marR="0" rtl="0" algn="just">
              <a:lnSpc>
                <a:spcPct val="90000"/>
              </a:lnSpc>
              <a:spcBef>
                <a:spcPts val="0"/>
              </a:spcBef>
              <a:spcAft>
                <a:spcPts val="0"/>
              </a:spcAft>
              <a:buClr>
                <a:schemeClr val="lt1"/>
              </a:buClr>
              <a:buSzPts val="2600"/>
              <a:buFont typeface="Calibri"/>
              <a:buChar char="●"/>
            </a:pPr>
            <a:r>
              <a:rPr lang="en-US" sz="2600">
                <a:solidFill>
                  <a:schemeClr val="lt1"/>
                </a:solidFill>
                <a:latin typeface="Calibri"/>
                <a:ea typeface="Calibri"/>
                <a:cs typeface="Calibri"/>
                <a:sym typeface="Calibri"/>
              </a:rPr>
              <a:t>Computed tomography is medical imaging that creates 3D images for the internal body by using  X RAY, to create the </a:t>
            </a:r>
            <a:r>
              <a:rPr lang="en-US" sz="2600">
                <a:solidFill>
                  <a:schemeClr val="lt1"/>
                </a:solidFill>
                <a:latin typeface="Calibri"/>
                <a:ea typeface="Calibri"/>
                <a:cs typeface="Calibri"/>
                <a:sym typeface="Calibri"/>
              </a:rPr>
              <a:t>tomography</a:t>
            </a:r>
            <a:r>
              <a:rPr lang="en-US" sz="2600">
                <a:solidFill>
                  <a:schemeClr val="lt1"/>
                </a:solidFill>
                <a:latin typeface="Calibri"/>
                <a:ea typeface="Calibri"/>
                <a:cs typeface="Calibri"/>
                <a:sym typeface="Calibri"/>
              </a:rPr>
              <a:t> images.</a:t>
            </a:r>
            <a:endParaRPr sz="2600">
              <a:solidFill>
                <a:schemeClr val="lt1"/>
              </a:solidFill>
              <a:latin typeface="Calibri"/>
              <a:ea typeface="Calibri"/>
              <a:cs typeface="Calibri"/>
              <a:sym typeface="Calibri"/>
            </a:endParaRPr>
          </a:p>
          <a:p>
            <a:pPr indent="-393700" lvl="0" marL="457200" marR="0" rtl="0" algn="just">
              <a:lnSpc>
                <a:spcPct val="90000"/>
              </a:lnSpc>
              <a:spcBef>
                <a:spcPts val="0"/>
              </a:spcBef>
              <a:spcAft>
                <a:spcPts val="0"/>
              </a:spcAft>
              <a:buClr>
                <a:schemeClr val="lt1"/>
              </a:buClr>
              <a:buSzPts val="2600"/>
              <a:buFont typeface="Calibri"/>
              <a:buChar char="●"/>
            </a:pPr>
            <a:r>
              <a:rPr lang="en-US" sz="2600">
                <a:solidFill>
                  <a:schemeClr val="lt1"/>
                </a:solidFill>
                <a:latin typeface="Calibri"/>
                <a:ea typeface="Calibri"/>
                <a:cs typeface="Calibri"/>
                <a:sym typeface="Calibri"/>
              </a:rPr>
              <a:t>It is done to test the circulatory system a contrast agent based on iodine that will be injected to the bloodstream to help lighten the blood vessels and then exposing the patient in an </a:t>
            </a:r>
            <a:r>
              <a:rPr lang="en-US" sz="2600">
                <a:solidFill>
                  <a:schemeClr val="lt1"/>
                </a:solidFill>
                <a:latin typeface="Calibri"/>
                <a:ea typeface="Calibri"/>
                <a:cs typeface="Calibri"/>
                <a:sym typeface="Calibri"/>
              </a:rPr>
              <a:t>X RAY</a:t>
            </a:r>
            <a:r>
              <a:rPr lang="en-US" sz="2600">
                <a:solidFill>
                  <a:schemeClr val="lt1"/>
                </a:solidFill>
                <a:latin typeface="Calibri"/>
                <a:ea typeface="Calibri"/>
                <a:cs typeface="Calibri"/>
                <a:sym typeface="Calibri"/>
              </a:rPr>
              <a:t> beam by lying on a bed that will slowly move through the rounded shape gantry while the X RAY rotates around the body. </a:t>
            </a:r>
            <a:endParaRPr sz="2600">
              <a:solidFill>
                <a:schemeClr val="lt1"/>
              </a:solidFill>
              <a:latin typeface="Calibri"/>
              <a:ea typeface="Calibri"/>
              <a:cs typeface="Calibri"/>
              <a:sym typeface="Calibri"/>
            </a:endParaRPr>
          </a:p>
          <a:p>
            <a:pPr indent="-393700" lvl="0" marL="457200" marR="0" rtl="0" algn="just">
              <a:lnSpc>
                <a:spcPct val="90000"/>
              </a:lnSpc>
              <a:spcBef>
                <a:spcPts val="0"/>
              </a:spcBef>
              <a:spcAft>
                <a:spcPts val="0"/>
              </a:spcAft>
              <a:buClr>
                <a:schemeClr val="lt1"/>
              </a:buClr>
              <a:buSzPts val="2600"/>
              <a:buFont typeface="Calibri"/>
              <a:buChar char="●"/>
            </a:pPr>
            <a:r>
              <a:rPr lang="en-US" sz="2600">
                <a:solidFill>
                  <a:schemeClr val="lt1"/>
                </a:solidFill>
                <a:latin typeface="Calibri"/>
                <a:ea typeface="Calibri"/>
                <a:cs typeface="Calibri"/>
                <a:sym typeface="Calibri"/>
              </a:rPr>
              <a:t>After the X RAY is done with detecting the image will be transmitted to a computer.</a:t>
            </a:r>
            <a:endParaRPr sz="2600">
              <a:solidFill>
                <a:schemeClr val="lt1"/>
              </a:solidFill>
              <a:latin typeface="Calibri"/>
              <a:ea typeface="Calibri"/>
              <a:cs typeface="Calibri"/>
              <a:sym typeface="Calibri"/>
            </a:endParaRPr>
          </a:p>
          <a:p>
            <a:pPr indent="-393700" lvl="0" marL="457200" marR="0" rtl="0" algn="just">
              <a:lnSpc>
                <a:spcPct val="90000"/>
              </a:lnSpc>
              <a:spcBef>
                <a:spcPts val="0"/>
              </a:spcBef>
              <a:spcAft>
                <a:spcPts val="0"/>
              </a:spcAft>
              <a:buClr>
                <a:schemeClr val="lt1"/>
              </a:buClr>
              <a:buSzPts val="2600"/>
              <a:buFont typeface="Calibri"/>
              <a:buChar char="●"/>
            </a:pPr>
            <a:r>
              <a:rPr lang="en-US" sz="2600">
                <a:solidFill>
                  <a:schemeClr val="lt1"/>
                </a:solidFill>
                <a:latin typeface="Calibri"/>
                <a:ea typeface="Calibri"/>
                <a:cs typeface="Calibri"/>
                <a:sym typeface="Calibri"/>
              </a:rPr>
              <a:t>The standard CT is made up of </a:t>
            </a:r>
            <a:endParaRPr sz="2600">
              <a:solidFill>
                <a:schemeClr val="lt1"/>
              </a:solidFill>
              <a:latin typeface="Calibri"/>
              <a:ea typeface="Calibri"/>
              <a:cs typeface="Calibri"/>
              <a:sym typeface="Calibri"/>
            </a:endParaRPr>
          </a:p>
          <a:p>
            <a:pPr indent="-393700" lvl="0" marL="457200" marR="0" rtl="0" algn="just">
              <a:lnSpc>
                <a:spcPct val="90000"/>
              </a:lnSpc>
              <a:spcBef>
                <a:spcPts val="0"/>
              </a:spcBef>
              <a:spcAft>
                <a:spcPts val="0"/>
              </a:spcAft>
              <a:buClr>
                <a:schemeClr val="lt1"/>
              </a:buClr>
              <a:buSzPts val="2600"/>
              <a:buFont typeface="Calibri"/>
              <a:buChar char="-"/>
            </a:pPr>
            <a:r>
              <a:rPr lang="en-US" sz="2600">
                <a:solidFill>
                  <a:schemeClr val="lt1"/>
                </a:solidFill>
                <a:latin typeface="Calibri"/>
                <a:ea typeface="Calibri"/>
                <a:cs typeface="Calibri"/>
                <a:sym typeface="Calibri"/>
              </a:rPr>
              <a:t>512 rows</a:t>
            </a:r>
            <a:endParaRPr sz="2600">
              <a:solidFill>
                <a:schemeClr val="lt1"/>
              </a:solidFill>
              <a:latin typeface="Calibri"/>
              <a:ea typeface="Calibri"/>
              <a:cs typeface="Calibri"/>
              <a:sym typeface="Calibri"/>
            </a:endParaRPr>
          </a:p>
          <a:p>
            <a:pPr indent="-393700" lvl="0" marL="457200" marR="0" rtl="0" algn="just">
              <a:lnSpc>
                <a:spcPct val="90000"/>
              </a:lnSpc>
              <a:spcBef>
                <a:spcPts val="0"/>
              </a:spcBef>
              <a:spcAft>
                <a:spcPts val="0"/>
              </a:spcAft>
              <a:buClr>
                <a:schemeClr val="lt1"/>
              </a:buClr>
              <a:buSzPts val="2600"/>
              <a:buFont typeface="Calibri"/>
              <a:buChar char="-"/>
            </a:pPr>
            <a:r>
              <a:rPr lang="en-US" sz="2600">
                <a:solidFill>
                  <a:schemeClr val="lt1"/>
                </a:solidFill>
                <a:latin typeface="Calibri"/>
                <a:ea typeface="Calibri"/>
                <a:cs typeface="Calibri"/>
                <a:sym typeface="Calibri"/>
              </a:rPr>
              <a:t>512 pixels</a:t>
            </a:r>
            <a:endParaRPr sz="2600">
              <a:solidFill>
                <a:schemeClr val="lt1"/>
              </a:solidFill>
              <a:latin typeface="Calibri"/>
              <a:ea typeface="Calibri"/>
              <a:cs typeface="Calibri"/>
              <a:sym typeface="Calibri"/>
            </a:endParaRPr>
          </a:p>
          <a:p>
            <a:pPr indent="-393700" lvl="0" marL="457200" marR="0" rtl="0" algn="just">
              <a:lnSpc>
                <a:spcPct val="90000"/>
              </a:lnSpc>
              <a:spcBef>
                <a:spcPts val="0"/>
              </a:spcBef>
              <a:spcAft>
                <a:spcPts val="0"/>
              </a:spcAft>
              <a:buClr>
                <a:schemeClr val="lt1"/>
              </a:buClr>
              <a:buSzPts val="2600"/>
              <a:buFont typeface="Calibri"/>
              <a:buChar char="-"/>
            </a:pPr>
            <a:r>
              <a:rPr lang="en-US" sz="2600">
                <a:solidFill>
                  <a:schemeClr val="lt1"/>
                </a:solidFill>
                <a:latin typeface="Calibri"/>
                <a:ea typeface="Calibri"/>
                <a:cs typeface="Calibri"/>
                <a:sym typeface="Calibri"/>
              </a:rPr>
              <a:t>A square matrix of 512*512 = 262,144 pixels</a:t>
            </a:r>
            <a:endParaRPr sz="2600">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100"/>
              <a:buFont typeface="Arial"/>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chemeClr val="lt1"/>
              </a:buClr>
              <a:buSzPts val="2400"/>
              <a:buFont typeface="Calibri"/>
              <a:buNone/>
            </a:pPr>
            <a:r>
              <a:t/>
            </a:r>
            <a:endParaRPr sz="2400">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400" u="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nvSpPr>
        <p:spPr>
          <a:xfrm>
            <a:off x="4634400" y="987550"/>
            <a:ext cx="7515300" cy="5223300"/>
          </a:xfrm>
          <a:prstGeom prst="rect">
            <a:avLst/>
          </a:prstGeom>
          <a:noFill/>
          <a:ln>
            <a:noFill/>
          </a:ln>
        </p:spPr>
        <p:txBody>
          <a:bodyPr anchorCtr="0" anchor="t" bIns="45700" lIns="91425" spcFirstLastPara="1" rIns="91425" wrap="square" tIns="45700">
            <a:noAutofit/>
          </a:bodyPr>
          <a:lstStyle/>
          <a:p>
            <a:pPr indent="-393700" lvl="0" marL="457200" marR="0" rtl="0" algn="just">
              <a:lnSpc>
                <a:spcPct val="90000"/>
              </a:lnSpc>
              <a:spcBef>
                <a:spcPts val="0"/>
              </a:spcBef>
              <a:spcAft>
                <a:spcPts val="0"/>
              </a:spcAft>
              <a:buSzPts val="2600"/>
              <a:buFont typeface="Calibri"/>
              <a:buChar char="●"/>
            </a:pPr>
            <a:r>
              <a:rPr lang="en-US" sz="2600">
                <a:latin typeface="Calibri"/>
                <a:ea typeface="Calibri"/>
                <a:cs typeface="Calibri"/>
                <a:sym typeface="Calibri"/>
              </a:rPr>
              <a:t>The history of dental and surgical procedures reaches back to the Neolithic and pre-Classical ages. </a:t>
            </a:r>
            <a:endParaRPr sz="2600">
              <a:latin typeface="Calibri"/>
              <a:ea typeface="Calibri"/>
              <a:cs typeface="Calibri"/>
              <a:sym typeface="Calibri"/>
            </a:endParaRPr>
          </a:p>
          <a:p>
            <a:pPr indent="-393700" lvl="0" marL="457200" marR="0" rtl="0" algn="just">
              <a:lnSpc>
                <a:spcPct val="90000"/>
              </a:lnSpc>
              <a:spcBef>
                <a:spcPts val="0"/>
              </a:spcBef>
              <a:spcAft>
                <a:spcPts val="0"/>
              </a:spcAft>
              <a:buSzPts val="2600"/>
              <a:buFont typeface="Calibri"/>
              <a:buChar char="●"/>
            </a:pPr>
            <a:r>
              <a:rPr lang="en-US" sz="2600">
                <a:latin typeface="Calibri"/>
                <a:ea typeface="Calibri"/>
                <a:cs typeface="Calibri"/>
                <a:sym typeface="Calibri"/>
              </a:rPr>
              <a:t>The first evidence of a surgical procedure is that of trephining, or cutting a small hole in the head. </a:t>
            </a:r>
            <a:endParaRPr sz="2600">
              <a:latin typeface="Calibri"/>
              <a:ea typeface="Calibri"/>
              <a:cs typeface="Calibri"/>
              <a:sym typeface="Calibri"/>
            </a:endParaRPr>
          </a:p>
          <a:p>
            <a:pPr indent="-393700" lvl="0" marL="457200" marR="0" rtl="0" algn="just">
              <a:lnSpc>
                <a:spcPct val="90000"/>
              </a:lnSpc>
              <a:spcBef>
                <a:spcPts val="0"/>
              </a:spcBef>
              <a:spcAft>
                <a:spcPts val="0"/>
              </a:spcAft>
              <a:buSzPts val="2600"/>
              <a:buFont typeface="Calibri"/>
              <a:buChar char="●"/>
            </a:pPr>
            <a:r>
              <a:rPr lang="en-US" sz="2600">
                <a:latin typeface="Calibri"/>
                <a:ea typeface="Calibri"/>
                <a:cs typeface="Calibri"/>
                <a:sym typeface="Calibri"/>
              </a:rPr>
              <a:t>This procedure was practiced as early as 3000 BC and continued through the Middle Ages and even into the Renaissance.</a:t>
            </a:r>
            <a:endParaRPr sz="2600">
              <a:latin typeface="Calibri"/>
              <a:ea typeface="Calibri"/>
              <a:cs typeface="Calibri"/>
              <a:sym typeface="Calibri"/>
            </a:endParaRPr>
          </a:p>
          <a:p>
            <a:pPr indent="-393700" lvl="0" marL="457200" marR="0" rtl="0" algn="just">
              <a:lnSpc>
                <a:spcPct val="90000"/>
              </a:lnSpc>
              <a:spcBef>
                <a:spcPts val="0"/>
              </a:spcBef>
              <a:spcAft>
                <a:spcPts val="0"/>
              </a:spcAft>
              <a:buSzPts val="2600"/>
              <a:buFont typeface="Calibri"/>
              <a:buChar char="●"/>
            </a:pPr>
            <a:r>
              <a:rPr lang="en-US" sz="2600">
                <a:latin typeface="Calibri"/>
                <a:ea typeface="Calibri"/>
                <a:cs typeface="Calibri"/>
                <a:sym typeface="Calibri"/>
              </a:rPr>
              <a:t>Ancient Greeks also performed some surgical procedures including setting broken bones, bloodletting, draining lungs of patients with pneumonia, and amputations.</a:t>
            </a:r>
            <a:endParaRPr sz="2600">
              <a:latin typeface="Calibri"/>
              <a:ea typeface="Calibri"/>
              <a:cs typeface="Calibri"/>
              <a:sym typeface="Calibri"/>
            </a:endParaRPr>
          </a:p>
          <a:p>
            <a:pPr indent="-393700" lvl="0" marL="457200" marR="0" rtl="0" algn="just">
              <a:lnSpc>
                <a:spcPct val="90000"/>
              </a:lnSpc>
              <a:spcBef>
                <a:spcPts val="0"/>
              </a:spcBef>
              <a:spcAft>
                <a:spcPts val="0"/>
              </a:spcAft>
              <a:buSzPts val="2600"/>
              <a:buFont typeface="Calibri"/>
              <a:buChar char="●"/>
            </a:pPr>
            <a:r>
              <a:rPr lang="en-US" sz="2600">
                <a:latin typeface="Calibri"/>
                <a:ea typeface="Calibri"/>
                <a:cs typeface="Calibri"/>
                <a:sym typeface="Calibri"/>
              </a:rPr>
              <a:t>The Greeks had new, iron tools at their disposal, yet the risk of infection or death was still high.</a:t>
            </a:r>
            <a:endParaRPr sz="2600">
              <a:latin typeface="Calibri"/>
              <a:ea typeface="Calibri"/>
              <a:cs typeface="Calibri"/>
              <a:sym typeface="Calibri"/>
            </a:endParaRPr>
          </a:p>
          <a:p>
            <a:pPr indent="0" lvl="0" marL="457200" marR="0" rtl="0" algn="l">
              <a:lnSpc>
                <a:spcPct val="90000"/>
              </a:lnSpc>
              <a:spcBef>
                <a:spcPts val="0"/>
              </a:spcBef>
              <a:spcAft>
                <a:spcPts val="0"/>
              </a:spcAft>
              <a:buClr>
                <a:schemeClr val="dk1"/>
              </a:buClr>
              <a:buSzPts val="1100"/>
              <a:buFont typeface="Arial"/>
              <a:buNone/>
            </a:pPr>
            <a:r>
              <a:t/>
            </a:r>
            <a:endParaRPr/>
          </a:p>
        </p:txBody>
      </p:sp>
      <p:pic>
        <p:nvPicPr>
          <p:cNvPr id="92" name="Google Shape;92;p17"/>
          <p:cNvPicPr preferRelativeResize="0"/>
          <p:nvPr/>
        </p:nvPicPr>
        <p:blipFill>
          <a:blip r:embed="rId3">
            <a:alphaModFix/>
          </a:blip>
          <a:stretch>
            <a:fillRect/>
          </a:stretch>
        </p:blipFill>
        <p:spPr>
          <a:xfrm>
            <a:off x="921788" y="944037"/>
            <a:ext cx="2790825" cy="3914775"/>
          </a:xfrm>
          <a:prstGeom prst="rect">
            <a:avLst/>
          </a:prstGeom>
          <a:noFill/>
          <a:ln>
            <a:noFill/>
          </a:ln>
        </p:spPr>
      </p:pic>
      <p:sp>
        <p:nvSpPr>
          <p:cNvPr id="93" name="Google Shape;93;p17"/>
          <p:cNvSpPr txBox="1"/>
          <p:nvPr/>
        </p:nvSpPr>
        <p:spPr>
          <a:xfrm>
            <a:off x="2310000" y="60850"/>
            <a:ext cx="8859600" cy="926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6000"/>
              <a:buFont typeface="Calibri"/>
              <a:buNone/>
            </a:pPr>
            <a:r>
              <a:rPr lang="en-US" sz="3600">
                <a:solidFill>
                  <a:srgbClr val="A61C00"/>
                </a:solidFill>
                <a:latin typeface="Calibri"/>
                <a:ea typeface="Calibri"/>
                <a:cs typeface="Calibri"/>
                <a:sym typeface="Calibri"/>
              </a:rPr>
              <a:t>HISTORY OF </a:t>
            </a:r>
            <a:r>
              <a:rPr lang="en-US" sz="3600">
                <a:solidFill>
                  <a:srgbClr val="A61C00"/>
                </a:solidFill>
                <a:latin typeface="Calibri"/>
                <a:ea typeface="Calibri"/>
                <a:cs typeface="Calibri"/>
                <a:sym typeface="Calibri"/>
              </a:rPr>
              <a:t>SURGERY</a:t>
            </a:r>
            <a:endParaRPr sz="3600">
              <a:solidFill>
                <a:srgbClr val="A61C00"/>
              </a:solidFill>
            </a:endParaRPr>
          </a:p>
        </p:txBody>
      </p:sp>
      <p:sp>
        <p:nvSpPr>
          <p:cNvPr id="94" name="Google Shape;94;p17"/>
          <p:cNvSpPr txBox="1"/>
          <p:nvPr/>
        </p:nvSpPr>
        <p:spPr>
          <a:xfrm>
            <a:off x="0" y="365225"/>
            <a:ext cx="4634400" cy="50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nvSpPr>
        <p:spPr>
          <a:xfrm>
            <a:off x="0" y="671100"/>
            <a:ext cx="3915900" cy="6186900"/>
          </a:xfrm>
          <a:prstGeom prst="rect">
            <a:avLst/>
          </a:prstGeom>
          <a:noFill/>
          <a:ln>
            <a:noFill/>
          </a:ln>
        </p:spPr>
        <p:txBody>
          <a:bodyPr anchorCtr="0" anchor="t" bIns="45700" lIns="91425" spcFirstLastPara="1" rIns="91425" wrap="square" tIns="45700">
            <a:noAutofit/>
          </a:bodyPr>
          <a:lstStyle/>
          <a:p>
            <a:pPr indent="-355600" lvl="0" marL="457200" marR="0" rtl="0" algn="just">
              <a:lnSpc>
                <a:spcPct val="9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Surgeons through the 18th century were usually barber-surgeons who would travel &amp; perform minor procedures such as treating war wounds.</a:t>
            </a:r>
            <a:endParaRPr sz="2000">
              <a:solidFill>
                <a:schemeClr val="dk1"/>
              </a:solidFill>
              <a:latin typeface="Calibri"/>
              <a:ea typeface="Calibri"/>
              <a:cs typeface="Calibri"/>
              <a:sym typeface="Calibri"/>
            </a:endParaRPr>
          </a:p>
          <a:p>
            <a:pPr indent="-355600" lvl="0" marL="457200" marR="0" rtl="0" algn="just">
              <a:lnSpc>
                <a:spcPct val="9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Rather than studying at universities like physicians, surgeons learned through apprenticeship &amp; observation.</a:t>
            </a:r>
            <a:endParaRPr sz="2000">
              <a:solidFill>
                <a:schemeClr val="dk1"/>
              </a:solidFill>
              <a:latin typeface="Calibri"/>
              <a:ea typeface="Calibri"/>
              <a:cs typeface="Calibri"/>
              <a:sym typeface="Calibri"/>
            </a:endParaRPr>
          </a:p>
          <a:p>
            <a:pPr indent="-355600" lvl="0" marL="457200" marR="0" rtl="0" algn="just">
              <a:lnSpc>
                <a:spcPct val="9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Surgery, without adequate anesthetics &amp; antiseptics, remained dangerous and was seen as “a lesser profession.”</a:t>
            </a:r>
            <a:endParaRPr sz="2000">
              <a:solidFill>
                <a:schemeClr val="dk1"/>
              </a:solidFill>
              <a:latin typeface="Calibri"/>
              <a:ea typeface="Calibri"/>
              <a:cs typeface="Calibri"/>
              <a:sym typeface="Calibri"/>
            </a:endParaRPr>
          </a:p>
          <a:p>
            <a:pPr indent="-355600" lvl="0" marL="457200" marR="0" rtl="0" algn="just">
              <a:lnSpc>
                <a:spcPct val="9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Some women performed surgical operations until the 1700s when surgical study landed squarely within university training.</a:t>
            </a:r>
            <a:endParaRPr sz="2000">
              <a:solidFill>
                <a:schemeClr val="dk1"/>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4400"/>
              <a:buFont typeface="Calibri"/>
              <a:buNone/>
            </a:pPr>
            <a:r>
              <a:t/>
            </a:r>
            <a:endParaRPr sz="2000">
              <a:solidFill>
                <a:schemeClr val="dk1"/>
              </a:solidFill>
              <a:latin typeface="Calibri"/>
              <a:ea typeface="Calibri"/>
              <a:cs typeface="Calibri"/>
              <a:sym typeface="Calibri"/>
            </a:endParaRPr>
          </a:p>
        </p:txBody>
      </p:sp>
      <p:sp>
        <p:nvSpPr>
          <p:cNvPr id="100" name="Google Shape;100;p18"/>
          <p:cNvSpPr txBox="1"/>
          <p:nvPr/>
        </p:nvSpPr>
        <p:spPr>
          <a:xfrm>
            <a:off x="4078275" y="460075"/>
            <a:ext cx="8113800" cy="5233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t/>
            </a:r>
            <a:endParaRPr/>
          </a:p>
        </p:txBody>
      </p:sp>
      <p:pic>
        <p:nvPicPr>
          <p:cNvPr id="101" name="Google Shape;101;p18"/>
          <p:cNvPicPr preferRelativeResize="0"/>
          <p:nvPr/>
        </p:nvPicPr>
        <p:blipFill>
          <a:blip r:embed="rId3">
            <a:alphaModFix/>
          </a:blip>
          <a:stretch>
            <a:fillRect/>
          </a:stretch>
        </p:blipFill>
        <p:spPr>
          <a:xfrm>
            <a:off x="5044925" y="1429034"/>
            <a:ext cx="6032051" cy="3295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nvSpPr>
        <p:spPr>
          <a:xfrm>
            <a:off x="3199200" y="3908650"/>
            <a:ext cx="3060600" cy="13257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400"/>
              <a:buFont typeface="Calibri"/>
              <a:buNone/>
            </a:pPr>
            <a:r>
              <a:rPr b="0" i="0" lang="en-US" sz="4400" u="none">
                <a:solidFill>
                  <a:schemeClr val="lt1"/>
                </a:solidFill>
                <a:latin typeface="Calibri"/>
                <a:ea typeface="Calibri"/>
                <a:cs typeface="Calibri"/>
                <a:sym typeface="Calibri"/>
              </a:rPr>
              <a:t>Click to edit title</a:t>
            </a:r>
            <a:endParaRPr/>
          </a:p>
        </p:txBody>
      </p:sp>
      <p:sp>
        <p:nvSpPr>
          <p:cNvPr id="107" name="Google Shape;107;p19"/>
          <p:cNvSpPr txBox="1"/>
          <p:nvPr/>
        </p:nvSpPr>
        <p:spPr>
          <a:xfrm>
            <a:off x="660400" y="1214425"/>
            <a:ext cx="6375000" cy="5103300"/>
          </a:xfrm>
          <a:prstGeom prst="rect">
            <a:avLst/>
          </a:prstGeom>
          <a:noFill/>
          <a:ln>
            <a:noFill/>
          </a:ln>
        </p:spPr>
        <p:txBody>
          <a:bodyPr anchorCtr="0" anchor="t" bIns="45700" lIns="91425" spcFirstLastPara="1" rIns="91425" wrap="square" tIns="45700">
            <a:noAutofit/>
          </a:bodyPr>
          <a:lstStyle/>
          <a:p>
            <a:pPr indent="-393700" lvl="0" marL="457200" marR="0" rtl="0" algn="just">
              <a:lnSpc>
                <a:spcPct val="9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The application of X-rays created by  Wilhelm Conrad Röntgen, a precedent for medical imaging technology and greatly improved the level of medical diagnosis. </a:t>
            </a:r>
            <a:endParaRPr sz="2600">
              <a:solidFill>
                <a:schemeClr val="dk1"/>
              </a:solidFill>
              <a:latin typeface="Calibri"/>
              <a:ea typeface="Calibri"/>
              <a:cs typeface="Calibri"/>
              <a:sym typeface="Calibri"/>
            </a:endParaRPr>
          </a:p>
          <a:p>
            <a:pPr indent="-393700" lvl="0" marL="457200" marR="0" rtl="0" algn="just">
              <a:lnSpc>
                <a:spcPct val="9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It was hailed as one of the three major discoveries in physics at the end of the 19th century.</a:t>
            </a:r>
            <a:endParaRPr sz="2600">
              <a:solidFill>
                <a:schemeClr val="dk1"/>
              </a:solidFill>
              <a:latin typeface="Calibri"/>
              <a:ea typeface="Calibri"/>
              <a:cs typeface="Calibri"/>
              <a:sym typeface="Calibri"/>
            </a:endParaRPr>
          </a:p>
          <a:p>
            <a:pPr indent="-393700" lvl="0" marL="457200" marR="0" rtl="0" algn="just">
              <a:lnSpc>
                <a:spcPct val="9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Later, scientists researched and improved X-ray imaging technology and finally invented the CT scanner in the 1970s.</a:t>
            </a:r>
            <a:endParaRPr sz="2600">
              <a:solidFill>
                <a:schemeClr val="dk1"/>
              </a:solidFill>
              <a:latin typeface="Calibri"/>
              <a:ea typeface="Calibri"/>
              <a:cs typeface="Calibri"/>
              <a:sym typeface="Calibri"/>
            </a:endParaRPr>
          </a:p>
          <a:p>
            <a:pPr indent="0" lvl="0" marL="457200" marR="0" rtl="0" algn="l">
              <a:lnSpc>
                <a:spcPct val="90000"/>
              </a:lnSpc>
              <a:spcBef>
                <a:spcPts val="0"/>
              </a:spcBef>
              <a:spcAft>
                <a:spcPts val="0"/>
              </a:spcAft>
              <a:buNone/>
            </a:pPr>
            <a:r>
              <a:t/>
            </a:r>
            <a:endParaRPr sz="2800">
              <a:solidFill>
                <a:schemeClr val="dk1"/>
              </a:solidFill>
              <a:latin typeface="Calibri"/>
              <a:ea typeface="Calibri"/>
              <a:cs typeface="Calibri"/>
              <a:sym typeface="Calibri"/>
            </a:endParaRPr>
          </a:p>
        </p:txBody>
      </p:sp>
      <p:pic>
        <p:nvPicPr>
          <p:cNvPr id="108" name="Google Shape;108;p19"/>
          <p:cNvPicPr preferRelativeResize="0"/>
          <p:nvPr/>
        </p:nvPicPr>
        <p:blipFill>
          <a:blip r:embed="rId3">
            <a:alphaModFix/>
          </a:blip>
          <a:stretch>
            <a:fillRect/>
          </a:stretch>
        </p:blipFill>
        <p:spPr>
          <a:xfrm>
            <a:off x="8023974" y="603575"/>
            <a:ext cx="3289300" cy="2371356"/>
          </a:xfrm>
          <a:prstGeom prst="rect">
            <a:avLst/>
          </a:prstGeom>
          <a:noFill/>
          <a:ln>
            <a:noFill/>
          </a:ln>
        </p:spPr>
      </p:pic>
      <p:pic>
        <p:nvPicPr>
          <p:cNvPr id="109" name="Google Shape;109;p19"/>
          <p:cNvPicPr preferRelativeResize="0"/>
          <p:nvPr/>
        </p:nvPicPr>
        <p:blipFill>
          <a:blip r:embed="rId4">
            <a:alphaModFix/>
          </a:blip>
          <a:stretch>
            <a:fillRect/>
          </a:stretch>
        </p:blipFill>
        <p:spPr>
          <a:xfrm>
            <a:off x="9776598" y="3340323"/>
            <a:ext cx="2119575" cy="2977300"/>
          </a:xfrm>
          <a:prstGeom prst="rect">
            <a:avLst/>
          </a:prstGeom>
          <a:noFill/>
          <a:ln>
            <a:noFill/>
          </a:ln>
        </p:spPr>
      </p:pic>
      <p:sp>
        <p:nvSpPr>
          <p:cNvPr id="110" name="Google Shape;110;p19"/>
          <p:cNvSpPr txBox="1"/>
          <p:nvPr/>
        </p:nvSpPr>
        <p:spPr>
          <a:xfrm>
            <a:off x="0" y="0"/>
            <a:ext cx="77448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6000"/>
              <a:buFont typeface="Calibri"/>
              <a:buNone/>
            </a:pPr>
            <a:r>
              <a:rPr lang="en-US" sz="3600">
                <a:solidFill>
                  <a:srgbClr val="A61C00"/>
                </a:solidFill>
                <a:latin typeface="Calibri"/>
                <a:ea typeface="Calibri"/>
                <a:cs typeface="Calibri"/>
                <a:sym typeface="Calibri"/>
              </a:rPr>
              <a:t>INVENTION OF XRAY</a:t>
            </a:r>
            <a:endParaRPr sz="3600">
              <a:solidFill>
                <a:srgbClr val="A61C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0"/>
          <p:cNvPicPr preferRelativeResize="0"/>
          <p:nvPr/>
        </p:nvPicPr>
        <p:blipFill>
          <a:blip r:embed="rId3">
            <a:alphaModFix/>
          </a:blip>
          <a:stretch>
            <a:fillRect/>
          </a:stretch>
        </p:blipFill>
        <p:spPr>
          <a:xfrm>
            <a:off x="286550" y="1321750"/>
            <a:ext cx="4111000" cy="3106475"/>
          </a:xfrm>
          <a:prstGeom prst="rect">
            <a:avLst/>
          </a:prstGeom>
          <a:noFill/>
          <a:ln>
            <a:noFill/>
          </a:ln>
        </p:spPr>
      </p:pic>
      <p:sp>
        <p:nvSpPr>
          <p:cNvPr id="116" name="Google Shape;116;p20"/>
          <p:cNvSpPr txBox="1"/>
          <p:nvPr/>
        </p:nvSpPr>
        <p:spPr>
          <a:xfrm>
            <a:off x="4397550" y="71075"/>
            <a:ext cx="77448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6000"/>
              <a:buFont typeface="Calibri"/>
              <a:buNone/>
            </a:pPr>
            <a:r>
              <a:rPr lang="en-US" sz="3600">
                <a:solidFill>
                  <a:srgbClr val="A61C00"/>
                </a:solidFill>
                <a:latin typeface="Calibri"/>
                <a:ea typeface="Calibri"/>
                <a:cs typeface="Calibri"/>
                <a:sym typeface="Calibri"/>
              </a:rPr>
              <a:t>INVENTION OF </a:t>
            </a:r>
            <a:endParaRPr sz="3600">
              <a:solidFill>
                <a:srgbClr val="A61C00"/>
              </a:solidFill>
              <a:latin typeface="Calibri"/>
              <a:ea typeface="Calibri"/>
              <a:cs typeface="Calibri"/>
              <a:sym typeface="Calibri"/>
            </a:endParaRPr>
          </a:p>
          <a:p>
            <a:pPr indent="0" lvl="0" marL="0" marR="0" rtl="0" algn="ctr">
              <a:lnSpc>
                <a:spcPct val="90000"/>
              </a:lnSpc>
              <a:spcBef>
                <a:spcPts val="0"/>
              </a:spcBef>
              <a:spcAft>
                <a:spcPts val="0"/>
              </a:spcAft>
              <a:buClr>
                <a:schemeClr val="lt1"/>
              </a:buClr>
              <a:buSzPts val="6000"/>
              <a:buFont typeface="Calibri"/>
              <a:buNone/>
            </a:pPr>
            <a:r>
              <a:rPr lang="en-US" sz="3600">
                <a:solidFill>
                  <a:srgbClr val="A61C00"/>
                </a:solidFill>
                <a:latin typeface="Calibri"/>
                <a:ea typeface="Calibri"/>
                <a:cs typeface="Calibri"/>
                <a:sym typeface="Calibri"/>
              </a:rPr>
              <a:t>COMPUTED TOMOGRAPHY (CT)</a:t>
            </a:r>
            <a:endParaRPr sz="3600">
              <a:solidFill>
                <a:srgbClr val="A61C00"/>
              </a:solidFill>
            </a:endParaRPr>
          </a:p>
        </p:txBody>
      </p:sp>
      <p:sp>
        <p:nvSpPr>
          <p:cNvPr id="117" name="Google Shape;117;p20"/>
          <p:cNvSpPr txBox="1"/>
          <p:nvPr/>
        </p:nvSpPr>
        <p:spPr>
          <a:xfrm>
            <a:off x="4626100" y="1396775"/>
            <a:ext cx="7516200" cy="5562600"/>
          </a:xfrm>
          <a:prstGeom prst="rect">
            <a:avLst/>
          </a:prstGeom>
          <a:noFill/>
          <a:ln>
            <a:noFill/>
          </a:ln>
        </p:spPr>
        <p:txBody>
          <a:bodyPr anchorCtr="0" anchor="t" bIns="91425" lIns="91425" spcFirstLastPara="1" rIns="91425" wrap="square" tIns="91425">
            <a:noAutofit/>
          </a:bodyPr>
          <a:lstStyle/>
          <a:p>
            <a:pPr indent="-361950" lvl="0" marL="457200" rtl="0" algn="just">
              <a:spcBef>
                <a:spcPts val="0"/>
              </a:spcBef>
              <a:spcAft>
                <a:spcPts val="0"/>
              </a:spcAft>
              <a:buSzPts val="2100"/>
              <a:buFont typeface="Calibri"/>
              <a:buChar char="●"/>
            </a:pPr>
            <a:r>
              <a:rPr lang="en-US" sz="2100">
                <a:latin typeface="Calibri"/>
                <a:ea typeface="Calibri"/>
                <a:cs typeface="Calibri"/>
                <a:sym typeface="Calibri"/>
              </a:rPr>
              <a:t>In the early 1900s an Italian radiologist named Alessandro Vallebona invented tomography which used radiographic film to see a single slice of the body. </a:t>
            </a:r>
            <a:endParaRPr sz="2100">
              <a:latin typeface="Calibri"/>
              <a:ea typeface="Calibri"/>
              <a:cs typeface="Calibri"/>
              <a:sym typeface="Calibri"/>
            </a:endParaRPr>
          </a:p>
          <a:p>
            <a:pPr indent="-361950" lvl="0" marL="457200" rtl="0" algn="just">
              <a:spcBef>
                <a:spcPts val="0"/>
              </a:spcBef>
              <a:spcAft>
                <a:spcPts val="0"/>
              </a:spcAft>
              <a:buSzPts val="2100"/>
              <a:buFont typeface="Calibri"/>
              <a:buChar char="●"/>
            </a:pPr>
            <a:r>
              <a:rPr lang="en-US" sz="2100">
                <a:latin typeface="Calibri"/>
                <a:ea typeface="Calibri"/>
                <a:cs typeface="Calibri"/>
                <a:sym typeface="Calibri"/>
              </a:rPr>
              <a:t>As conventional tomography evolved, it was still considered ineffective when it came to imaging soft tissues.</a:t>
            </a:r>
            <a:endParaRPr sz="2100">
              <a:latin typeface="Calibri"/>
              <a:ea typeface="Calibri"/>
              <a:cs typeface="Calibri"/>
              <a:sym typeface="Calibri"/>
            </a:endParaRPr>
          </a:p>
          <a:p>
            <a:pPr indent="-361950" lvl="0" marL="457200" rtl="0" algn="just">
              <a:spcBef>
                <a:spcPts val="0"/>
              </a:spcBef>
              <a:spcAft>
                <a:spcPts val="0"/>
              </a:spcAft>
              <a:buSzPts val="2100"/>
              <a:buFont typeface="Calibri"/>
              <a:buChar char="●"/>
            </a:pPr>
            <a:r>
              <a:rPr lang="en-US" sz="2100">
                <a:latin typeface="Calibri"/>
                <a:ea typeface="Calibri"/>
                <a:cs typeface="Calibri"/>
                <a:sym typeface="Calibri"/>
              </a:rPr>
              <a:t>Increased power and availability of computers in the 1960s sparked the research to create practical computational tomographic images.</a:t>
            </a:r>
            <a:endParaRPr sz="2100">
              <a:latin typeface="Calibri"/>
              <a:ea typeface="Calibri"/>
              <a:cs typeface="Calibri"/>
              <a:sym typeface="Calibri"/>
            </a:endParaRPr>
          </a:p>
          <a:p>
            <a:pPr indent="-361950" lvl="0" marL="457200" rtl="0" algn="just">
              <a:spcBef>
                <a:spcPts val="0"/>
              </a:spcBef>
              <a:spcAft>
                <a:spcPts val="0"/>
              </a:spcAft>
              <a:buSzPts val="2100"/>
              <a:buFont typeface="Calibri"/>
              <a:buChar char="●"/>
            </a:pPr>
            <a:r>
              <a:rPr lang="en-US" sz="2100">
                <a:latin typeface="Calibri"/>
                <a:ea typeface="Calibri"/>
                <a:cs typeface="Calibri"/>
                <a:sym typeface="Calibri"/>
              </a:rPr>
              <a:t>In 1967 Sir Godfrey Hounsfield invented the first CT scanner at EMI Central Research Laboratories using x-ray technology. </a:t>
            </a:r>
            <a:endParaRPr sz="2100">
              <a:latin typeface="Calibri"/>
              <a:ea typeface="Calibri"/>
              <a:cs typeface="Calibri"/>
              <a:sym typeface="Calibri"/>
            </a:endParaRPr>
          </a:p>
          <a:p>
            <a:pPr indent="-361950" lvl="0" marL="457200" rtl="0" algn="just">
              <a:spcBef>
                <a:spcPts val="0"/>
              </a:spcBef>
              <a:spcAft>
                <a:spcPts val="0"/>
              </a:spcAft>
              <a:buSzPts val="2100"/>
              <a:buFont typeface="Calibri"/>
              <a:buChar char="●"/>
            </a:pPr>
            <a:r>
              <a:rPr lang="en-US" sz="2100">
                <a:latin typeface="Calibri"/>
                <a:ea typeface="Calibri"/>
                <a:cs typeface="Calibri"/>
                <a:sym typeface="Calibri"/>
              </a:rPr>
              <a:t>It was widely rumored that The Beatles record sales in the 1960’s helped fund the first CT </a:t>
            </a:r>
            <a:r>
              <a:rPr lang="en-US" sz="2100">
                <a:latin typeface="Calibri"/>
                <a:ea typeface="Calibri"/>
                <a:cs typeface="Calibri"/>
                <a:sym typeface="Calibri"/>
              </a:rPr>
              <a:t>scan</a:t>
            </a:r>
            <a:r>
              <a:rPr lang="en-US" sz="2100">
                <a:latin typeface="Calibri"/>
                <a:ea typeface="Calibri"/>
                <a:cs typeface="Calibri"/>
                <a:sym typeface="Calibri"/>
              </a:rPr>
              <a:t> development.</a:t>
            </a:r>
            <a:endParaRPr sz="2100">
              <a:latin typeface="Calibri"/>
              <a:ea typeface="Calibri"/>
              <a:cs typeface="Calibri"/>
              <a:sym typeface="Calibri"/>
            </a:endParaRPr>
          </a:p>
          <a:p>
            <a:pPr indent="-361950" lvl="0" marL="457200" rtl="0" algn="just">
              <a:spcBef>
                <a:spcPts val="0"/>
              </a:spcBef>
              <a:spcAft>
                <a:spcPts val="0"/>
              </a:spcAft>
              <a:buSzPts val="2100"/>
              <a:buFont typeface="Calibri"/>
              <a:buChar char="●"/>
            </a:pPr>
            <a:r>
              <a:rPr lang="en-US" sz="2100">
                <a:latin typeface="Calibri"/>
                <a:ea typeface="Calibri"/>
                <a:cs typeface="Calibri"/>
                <a:sym typeface="Calibri"/>
              </a:rPr>
              <a:t>In 1971 the first patient brain CT was performed in Wimbledon, England but it was not </a:t>
            </a:r>
            <a:r>
              <a:rPr lang="en-US" sz="2100">
                <a:latin typeface="Calibri"/>
                <a:ea typeface="Calibri"/>
                <a:cs typeface="Calibri"/>
                <a:sym typeface="Calibri"/>
              </a:rPr>
              <a:t>published</a:t>
            </a:r>
            <a:r>
              <a:rPr lang="en-US" sz="2100">
                <a:latin typeface="Calibri"/>
                <a:ea typeface="Calibri"/>
                <a:cs typeface="Calibri"/>
                <a:sym typeface="Calibri"/>
              </a:rPr>
              <a:t> until a year later.</a:t>
            </a:r>
            <a:endParaRPr sz="2100">
              <a:latin typeface="Calibri"/>
              <a:ea typeface="Calibri"/>
              <a:cs typeface="Calibri"/>
              <a:sym typeface="Calibri"/>
            </a:endParaRPr>
          </a:p>
          <a:p>
            <a:pPr indent="-361950" lvl="0" marL="457200" rtl="0" algn="just">
              <a:spcBef>
                <a:spcPts val="0"/>
              </a:spcBef>
              <a:spcAft>
                <a:spcPts val="0"/>
              </a:spcAft>
              <a:buSzPts val="2100"/>
              <a:buFont typeface="Calibri"/>
              <a:buChar char="●"/>
            </a:pPr>
            <a:r>
              <a:rPr lang="en-US" sz="2100">
                <a:latin typeface="Calibri"/>
                <a:ea typeface="Calibri"/>
                <a:cs typeface="Calibri"/>
                <a:sym typeface="Calibri"/>
              </a:rPr>
              <a:t>In 1973, the first CT scanners were installed in the United States</a:t>
            </a:r>
            <a:endParaRPr sz="21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nvSpPr>
        <p:spPr>
          <a:xfrm>
            <a:off x="4666800" y="1257950"/>
            <a:ext cx="7525200" cy="5234700"/>
          </a:xfrm>
          <a:prstGeom prst="rect">
            <a:avLst/>
          </a:prstGeom>
          <a:noFill/>
          <a:ln>
            <a:noFill/>
          </a:ln>
        </p:spPr>
        <p:txBody>
          <a:bodyPr anchorCtr="0" anchor="t" bIns="91425" lIns="91425" spcFirstLastPara="1" rIns="91425" wrap="square" tIns="91425">
            <a:noAutofit/>
          </a:bodyPr>
          <a:lstStyle/>
          <a:p>
            <a:pPr indent="-368300" lvl="0" marL="457200" rtl="0" algn="just">
              <a:spcBef>
                <a:spcPts val="0"/>
              </a:spcBef>
              <a:spcAft>
                <a:spcPts val="0"/>
              </a:spcAft>
              <a:buSzPts val="2200"/>
              <a:buFont typeface="Calibri"/>
              <a:buChar char="●"/>
            </a:pPr>
            <a:r>
              <a:rPr lang="en-US" sz="2200">
                <a:latin typeface="Calibri"/>
                <a:ea typeface="Calibri"/>
                <a:cs typeface="Calibri"/>
                <a:sym typeface="Calibri"/>
              </a:rPr>
              <a:t>Image processing with Adobe Photoshop, ImageJ, Corel PHOTO-PAINT and Origin software has been used in order to achieve good quality images for quantitative analysis. </a:t>
            </a:r>
            <a:endParaRPr sz="2200">
              <a:latin typeface="Calibri"/>
              <a:ea typeface="Calibri"/>
              <a:cs typeface="Calibri"/>
              <a:sym typeface="Calibri"/>
            </a:endParaRPr>
          </a:p>
          <a:p>
            <a:pPr indent="-368300" lvl="0" marL="457200" rtl="0" algn="just">
              <a:spcBef>
                <a:spcPts val="0"/>
              </a:spcBef>
              <a:spcAft>
                <a:spcPts val="0"/>
              </a:spcAft>
              <a:buSzPts val="2200"/>
              <a:buFont typeface="Calibri"/>
              <a:buChar char="●"/>
            </a:pPr>
            <a:r>
              <a:rPr lang="en-US" sz="2200">
                <a:latin typeface="Calibri"/>
                <a:ea typeface="Calibri"/>
                <a:cs typeface="Calibri"/>
                <a:sym typeface="Calibri"/>
              </a:rPr>
              <a:t>Image enhancement technique allows the increasing of the signal-to-noise ratio and accentuates image features by modifying the colors or intensities of an image. </a:t>
            </a:r>
            <a:endParaRPr sz="2200">
              <a:latin typeface="Calibri"/>
              <a:ea typeface="Calibri"/>
              <a:cs typeface="Calibri"/>
              <a:sym typeface="Calibri"/>
            </a:endParaRPr>
          </a:p>
          <a:p>
            <a:pPr indent="-368300" lvl="0" marL="457200" rtl="0" algn="just">
              <a:spcBef>
                <a:spcPts val="0"/>
              </a:spcBef>
              <a:spcAft>
                <a:spcPts val="0"/>
              </a:spcAft>
              <a:buSzPts val="2200"/>
              <a:buFont typeface="Calibri"/>
              <a:buChar char="●"/>
            </a:pPr>
            <a:r>
              <a:rPr lang="en-US" sz="2200">
                <a:latin typeface="Calibri"/>
                <a:ea typeface="Calibri"/>
                <a:cs typeface="Calibri"/>
                <a:sym typeface="Calibri"/>
              </a:rPr>
              <a:t>It also includes linear and nonlinear filtering, deblurring and automatic contrast enhancement. </a:t>
            </a:r>
            <a:endParaRPr sz="2200">
              <a:latin typeface="Calibri"/>
              <a:ea typeface="Calibri"/>
              <a:cs typeface="Calibri"/>
              <a:sym typeface="Calibri"/>
            </a:endParaRPr>
          </a:p>
          <a:p>
            <a:pPr indent="-368300" lvl="0" marL="457200" rtl="0" algn="just">
              <a:spcBef>
                <a:spcPts val="0"/>
              </a:spcBef>
              <a:spcAft>
                <a:spcPts val="0"/>
              </a:spcAft>
              <a:buSzPts val="2200"/>
              <a:buFont typeface="Calibri"/>
              <a:buChar char="●"/>
            </a:pPr>
            <a:r>
              <a:rPr lang="en-US" sz="2200">
                <a:latin typeface="Calibri"/>
                <a:ea typeface="Calibri"/>
                <a:cs typeface="Calibri"/>
                <a:sym typeface="Calibri"/>
              </a:rPr>
              <a:t>Statistical functions enable to analyze the general characteristics of a neuroimage by displaying the image histogram or plotting the profile of intensity values. </a:t>
            </a:r>
            <a:endParaRPr sz="2200">
              <a:latin typeface="Calibri"/>
              <a:ea typeface="Calibri"/>
              <a:cs typeface="Calibri"/>
              <a:sym typeface="Calibri"/>
            </a:endParaRPr>
          </a:p>
          <a:p>
            <a:pPr indent="-368300" lvl="0" marL="457200" rtl="0" algn="just">
              <a:spcBef>
                <a:spcPts val="0"/>
              </a:spcBef>
              <a:spcAft>
                <a:spcPts val="0"/>
              </a:spcAft>
              <a:buSzPts val="2200"/>
              <a:buFont typeface="Calibri"/>
              <a:buChar char="●"/>
            </a:pPr>
            <a:r>
              <a:rPr lang="en-US" sz="2200">
                <a:latin typeface="Calibri"/>
                <a:ea typeface="Calibri"/>
                <a:cs typeface="Calibri"/>
                <a:sym typeface="Calibri"/>
              </a:rPr>
              <a:t>Data analysis of CT images can help distinguish between a neurological disease, a common disorder like Major Depression (MD) or Obsessive-Compulsive Disorder (OCD) and a normal brain.</a:t>
            </a:r>
            <a:endParaRPr sz="2200">
              <a:latin typeface="Calibri"/>
              <a:ea typeface="Calibri"/>
              <a:cs typeface="Calibri"/>
              <a:sym typeface="Calibri"/>
            </a:endParaRPr>
          </a:p>
        </p:txBody>
      </p:sp>
      <p:sp>
        <p:nvSpPr>
          <p:cNvPr id="123" name="Google Shape;123;p21"/>
          <p:cNvSpPr txBox="1"/>
          <p:nvPr/>
        </p:nvSpPr>
        <p:spPr>
          <a:xfrm>
            <a:off x="4397550" y="71075"/>
            <a:ext cx="64980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6000"/>
              <a:buFont typeface="Calibri"/>
              <a:buNone/>
            </a:pPr>
            <a:r>
              <a:rPr lang="en-US" sz="3600">
                <a:solidFill>
                  <a:srgbClr val="A61C00"/>
                </a:solidFill>
                <a:latin typeface="Calibri"/>
                <a:ea typeface="Calibri"/>
                <a:cs typeface="Calibri"/>
                <a:sym typeface="Calibri"/>
              </a:rPr>
              <a:t>HOW IMAGE PROCESSING </a:t>
            </a:r>
            <a:endParaRPr sz="3600">
              <a:solidFill>
                <a:srgbClr val="A61C00"/>
              </a:solidFill>
              <a:latin typeface="Calibri"/>
              <a:ea typeface="Calibri"/>
              <a:cs typeface="Calibri"/>
              <a:sym typeface="Calibri"/>
            </a:endParaRPr>
          </a:p>
          <a:p>
            <a:pPr indent="0" lvl="0" marL="0" marR="0" rtl="0" algn="ctr">
              <a:lnSpc>
                <a:spcPct val="90000"/>
              </a:lnSpc>
              <a:spcBef>
                <a:spcPts val="0"/>
              </a:spcBef>
              <a:spcAft>
                <a:spcPts val="0"/>
              </a:spcAft>
              <a:buClr>
                <a:schemeClr val="lt1"/>
              </a:buClr>
              <a:buSzPts val="6000"/>
              <a:buFont typeface="Calibri"/>
              <a:buNone/>
            </a:pPr>
            <a:r>
              <a:rPr lang="en-US" sz="3600">
                <a:solidFill>
                  <a:srgbClr val="A61C00"/>
                </a:solidFill>
                <a:latin typeface="Calibri"/>
                <a:ea typeface="Calibri"/>
                <a:cs typeface="Calibri"/>
                <a:sym typeface="Calibri"/>
              </a:rPr>
              <a:t>IN CT WORKS</a:t>
            </a:r>
            <a:r>
              <a:rPr lang="en-US" sz="3600">
                <a:solidFill>
                  <a:srgbClr val="A61C00"/>
                </a:solidFill>
                <a:latin typeface="Calibri"/>
                <a:ea typeface="Calibri"/>
                <a:cs typeface="Calibri"/>
                <a:sym typeface="Calibri"/>
              </a:rPr>
              <a:t> </a:t>
            </a:r>
            <a:endParaRPr sz="3600">
              <a:solidFill>
                <a:srgbClr val="A61C00"/>
              </a:solidFill>
            </a:endParaRPr>
          </a:p>
        </p:txBody>
      </p:sp>
      <p:pic>
        <p:nvPicPr>
          <p:cNvPr id="124" name="Google Shape;124;p21"/>
          <p:cNvPicPr preferRelativeResize="0"/>
          <p:nvPr/>
        </p:nvPicPr>
        <p:blipFill>
          <a:blip r:embed="rId3">
            <a:alphaModFix/>
          </a:blip>
          <a:stretch>
            <a:fillRect/>
          </a:stretch>
        </p:blipFill>
        <p:spPr>
          <a:xfrm>
            <a:off x="152400" y="1549175"/>
            <a:ext cx="4362001" cy="32629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nvSpPr>
        <p:spPr>
          <a:xfrm>
            <a:off x="0" y="1268125"/>
            <a:ext cx="7740600" cy="5691300"/>
          </a:xfrm>
          <a:prstGeom prst="rect">
            <a:avLst/>
          </a:prstGeom>
          <a:noFill/>
          <a:ln>
            <a:noFill/>
          </a:ln>
        </p:spPr>
        <p:txBody>
          <a:bodyPr anchorCtr="0" anchor="t" bIns="91425" lIns="91425" spcFirstLastPara="1" rIns="91425" wrap="square" tIns="91425">
            <a:noAutofit/>
          </a:bodyPr>
          <a:lstStyle/>
          <a:p>
            <a:pPr indent="-374650" lvl="0" marL="457200" rtl="0" algn="just">
              <a:spcBef>
                <a:spcPts val="0"/>
              </a:spcBef>
              <a:spcAft>
                <a:spcPts val="0"/>
              </a:spcAft>
              <a:buClr>
                <a:srgbClr val="3A3A3A"/>
              </a:buClr>
              <a:buSzPts val="2300"/>
              <a:buFont typeface="Calibri"/>
              <a:buChar char="●"/>
            </a:pPr>
            <a:r>
              <a:rPr lang="en-US" sz="2300">
                <a:solidFill>
                  <a:srgbClr val="3A3A3A"/>
                </a:solidFill>
                <a:latin typeface="Calibri"/>
                <a:ea typeface="Calibri"/>
                <a:cs typeface="Calibri"/>
                <a:sym typeface="Calibri"/>
              </a:rPr>
              <a:t>Godfrey Hounsfield and Allan Cormack, created the computed axial tomography scan (CT scan) because it enables direct imaging and differentiation of soft tissue structures including the liver, lung tissue, and fat. </a:t>
            </a:r>
            <a:endParaRPr sz="2300">
              <a:solidFill>
                <a:srgbClr val="3A3A3A"/>
              </a:solidFill>
              <a:latin typeface="Calibri"/>
              <a:ea typeface="Calibri"/>
              <a:cs typeface="Calibri"/>
              <a:sym typeface="Calibri"/>
            </a:endParaRPr>
          </a:p>
          <a:p>
            <a:pPr indent="-374650" lvl="0" marL="457200" rtl="0" algn="just">
              <a:spcBef>
                <a:spcPts val="0"/>
              </a:spcBef>
              <a:spcAft>
                <a:spcPts val="0"/>
              </a:spcAft>
              <a:buClr>
                <a:srgbClr val="3A3A3A"/>
              </a:buClr>
              <a:buSzPts val="2300"/>
              <a:buFont typeface="Calibri"/>
              <a:buChar char="●"/>
            </a:pPr>
            <a:r>
              <a:rPr lang="en-US" sz="2300">
                <a:solidFill>
                  <a:srgbClr val="3A3A3A"/>
                </a:solidFill>
                <a:latin typeface="Calibri"/>
                <a:ea typeface="Calibri"/>
                <a:cs typeface="Calibri"/>
                <a:sym typeface="Calibri"/>
              </a:rPr>
              <a:t>It is especially useful in searching for lesions, tumors, and metastasis. </a:t>
            </a:r>
            <a:endParaRPr sz="2300">
              <a:solidFill>
                <a:srgbClr val="3A3A3A"/>
              </a:solidFill>
              <a:latin typeface="Calibri"/>
              <a:ea typeface="Calibri"/>
              <a:cs typeface="Calibri"/>
              <a:sym typeface="Calibri"/>
            </a:endParaRPr>
          </a:p>
          <a:p>
            <a:pPr indent="-374650" lvl="0" marL="457200" rtl="0" algn="just">
              <a:spcBef>
                <a:spcPts val="0"/>
              </a:spcBef>
              <a:spcAft>
                <a:spcPts val="0"/>
              </a:spcAft>
              <a:buClr>
                <a:srgbClr val="3A3A3A"/>
              </a:buClr>
              <a:buSzPts val="2300"/>
              <a:buFont typeface="Calibri"/>
              <a:buChar char="●"/>
            </a:pPr>
            <a:r>
              <a:rPr lang="en-US" sz="2300">
                <a:solidFill>
                  <a:srgbClr val="3A3A3A"/>
                </a:solidFill>
                <a:latin typeface="Calibri"/>
                <a:ea typeface="Calibri"/>
                <a:cs typeface="Calibri"/>
                <a:sym typeface="Calibri"/>
              </a:rPr>
              <a:t>The CT scan also performs imaging of the head and brain to detect tumors, blood clots, blood vessel defects and other abnormalities, including the nerves and muscles of the eye. </a:t>
            </a:r>
            <a:endParaRPr sz="2300">
              <a:solidFill>
                <a:srgbClr val="3A3A3A"/>
              </a:solidFill>
              <a:latin typeface="Calibri"/>
              <a:ea typeface="Calibri"/>
              <a:cs typeface="Calibri"/>
              <a:sym typeface="Calibri"/>
            </a:endParaRPr>
          </a:p>
          <a:p>
            <a:pPr indent="-374650" lvl="0" marL="457200" rtl="0" algn="just">
              <a:spcBef>
                <a:spcPts val="0"/>
              </a:spcBef>
              <a:spcAft>
                <a:spcPts val="0"/>
              </a:spcAft>
              <a:buClr>
                <a:srgbClr val="3A3A3A"/>
              </a:buClr>
              <a:buSzPts val="2300"/>
              <a:buFont typeface="Calibri"/>
              <a:buChar char="●"/>
            </a:pPr>
            <a:r>
              <a:rPr lang="en-US" sz="2300">
                <a:solidFill>
                  <a:srgbClr val="3A3A3A"/>
                </a:solidFill>
                <a:latin typeface="Calibri"/>
                <a:ea typeface="Calibri"/>
                <a:cs typeface="Calibri"/>
                <a:sym typeface="Calibri"/>
              </a:rPr>
              <a:t>By revealing the presence, size, spatial location and extent of the material, these high-speed and high-tech scans can provide a wealth of health information to improve medical care.</a:t>
            </a:r>
            <a:endParaRPr sz="2300">
              <a:latin typeface="Calibri"/>
              <a:ea typeface="Calibri"/>
              <a:cs typeface="Calibri"/>
              <a:sym typeface="Calibri"/>
            </a:endParaRPr>
          </a:p>
        </p:txBody>
      </p:sp>
      <p:sp>
        <p:nvSpPr>
          <p:cNvPr id="130" name="Google Shape;130;p22"/>
          <p:cNvSpPr txBox="1"/>
          <p:nvPr/>
        </p:nvSpPr>
        <p:spPr>
          <a:xfrm>
            <a:off x="1531900" y="0"/>
            <a:ext cx="6208800" cy="11565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6000"/>
              <a:buFont typeface="Calibri"/>
              <a:buNone/>
            </a:pPr>
            <a:r>
              <a:rPr lang="en-US" sz="3600">
                <a:solidFill>
                  <a:srgbClr val="A61C00"/>
                </a:solidFill>
                <a:latin typeface="Calibri"/>
                <a:ea typeface="Calibri"/>
                <a:cs typeface="Calibri"/>
                <a:sym typeface="Calibri"/>
              </a:rPr>
              <a:t>WHY CT WAS CREATED</a:t>
            </a:r>
            <a:endParaRPr sz="3600">
              <a:solidFill>
                <a:srgbClr val="A61C00"/>
              </a:solidFill>
            </a:endParaRPr>
          </a:p>
        </p:txBody>
      </p:sp>
      <p:pic>
        <p:nvPicPr>
          <p:cNvPr id="131" name="Google Shape;131;p22"/>
          <p:cNvPicPr preferRelativeResize="0"/>
          <p:nvPr/>
        </p:nvPicPr>
        <p:blipFill>
          <a:blip r:embed="rId3">
            <a:alphaModFix/>
          </a:blip>
          <a:stretch>
            <a:fillRect/>
          </a:stretch>
        </p:blipFill>
        <p:spPr>
          <a:xfrm>
            <a:off x="8096000" y="1613275"/>
            <a:ext cx="3657600" cy="2876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3"/>
          <p:cNvPicPr preferRelativeResize="0"/>
          <p:nvPr/>
        </p:nvPicPr>
        <p:blipFill>
          <a:blip r:embed="rId3">
            <a:alphaModFix/>
          </a:blip>
          <a:stretch>
            <a:fillRect/>
          </a:stretch>
        </p:blipFill>
        <p:spPr>
          <a:xfrm>
            <a:off x="420750" y="880850"/>
            <a:ext cx="5200650" cy="3857625"/>
          </a:xfrm>
          <a:prstGeom prst="rect">
            <a:avLst/>
          </a:prstGeom>
          <a:noFill/>
          <a:ln>
            <a:noFill/>
          </a:ln>
        </p:spPr>
      </p:pic>
      <p:pic>
        <p:nvPicPr>
          <p:cNvPr id="137" name="Google Shape;137;p23"/>
          <p:cNvPicPr preferRelativeResize="0"/>
          <p:nvPr/>
        </p:nvPicPr>
        <p:blipFill>
          <a:blip r:embed="rId4">
            <a:alphaModFix/>
          </a:blip>
          <a:stretch>
            <a:fillRect/>
          </a:stretch>
        </p:blipFill>
        <p:spPr>
          <a:xfrm>
            <a:off x="6037900" y="880850"/>
            <a:ext cx="6000750" cy="3857625"/>
          </a:xfrm>
          <a:prstGeom prst="rect">
            <a:avLst/>
          </a:prstGeom>
          <a:noFill/>
          <a:ln>
            <a:noFill/>
          </a:ln>
        </p:spPr>
      </p:pic>
      <p:sp>
        <p:nvSpPr>
          <p:cNvPr id="138" name="Google Shape;138;p23"/>
          <p:cNvSpPr txBox="1"/>
          <p:nvPr/>
        </p:nvSpPr>
        <p:spPr>
          <a:xfrm>
            <a:off x="420675" y="4738475"/>
            <a:ext cx="5200800" cy="15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latin typeface="Calibri"/>
              <a:ea typeface="Calibri"/>
              <a:cs typeface="Calibri"/>
              <a:sym typeface="Calibri"/>
            </a:endParaRPr>
          </a:p>
          <a:p>
            <a:pPr indent="0" lvl="0" marL="0" rtl="0" algn="ctr">
              <a:spcBef>
                <a:spcPts val="0"/>
              </a:spcBef>
              <a:spcAft>
                <a:spcPts val="0"/>
              </a:spcAft>
              <a:buNone/>
            </a:pPr>
            <a:r>
              <a:rPr lang="en-US" sz="1500">
                <a:latin typeface="Calibri"/>
                <a:ea typeface="Calibri"/>
                <a:cs typeface="Calibri"/>
                <a:sym typeface="Calibri"/>
              </a:rPr>
              <a:t>Sir</a:t>
            </a:r>
            <a:r>
              <a:rPr lang="en-US" sz="1500">
                <a:latin typeface="Calibri"/>
                <a:ea typeface="Calibri"/>
                <a:cs typeface="Calibri"/>
                <a:sym typeface="Calibri"/>
              </a:rPr>
              <a:t> Godfrey Hounsfield and his invention in the 1970s.</a:t>
            </a:r>
            <a:endParaRPr sz="1500">
              <a:latin typeface="Calibri"/>
              <a:ea typeface="Calibri"/>
              <a:cs typeface="Calibri"/>
              <a:sym typeface="Calibri"/>
            </a:endParaRPr>
          </a:p>
          <a:p>
            <a:pPr indent="0" lvl="0" marL="0" rtl="0" algn="l">
              <a:spcBef>
                <a:spcPts val="0"/>
              </a:spcBef>
              <a:spcAft>
                <a:spcPts val="0"/>
              </a:spcAft>
              <a:buNone/>
            </a:pPr>
            <a:r>
              <a:t/>
            </a:r>
            <a:endParaRPr/>
          </a:p>
        </p:txBody>
      </p:sp>
      <p:sp>
        <p:nvSpPr>
          <p:cNvPr id="139" name="Google Shape;139;p23"/>
          <p:cNvSpPr txBox="1"/>
          <p:nvPr/>
        </p:nvSpPr>
        <p:spPr>
          <a:xfrm>
            <a:off x="6037900" y="4738475"/>
            <a:ext cx="6000900" cy="15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latin typeface="Calibri"/>
              <a:ea typeface="Calibri"/>
              <a:cs typeface="Calibri"/>
              <a:sym typeface="Calibri"/>
            </a:endParaRPr>
          </a:p>
          <a:p>
            <a:pPr indent="0" lvl="0" marL="0" rtl="0" algn="ctr">
              <a:spcBef>
                <a:spcPts val="0"/>
              </a:spcBef>
              <a:spcAft>
                <a:spcPts val="0"/>
              </a:spcAft>
              <a:buNone/>
            </a:pPr>
            <a:r>
              <a:rPr lang="en-US" sz="1500">
                <a:latin typeface="Calibri"/>
                <a:ea typeface="Calibri"/>
                <a:cs typeface="Calibri"/>
                <a:sym typeface="Calibri"/>
              </a:rPr>
              <a:t>A photograph of the Tomography machine</a:t>
            </a:r>
            <a:endParaRPr sz="1500">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7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0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