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7" d="100"/>
          <a:sy n="67" d="100"/>
        </p:scale>
        <p:origin x="6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AAEB0-8C68-4D5F-AB2F-70CC56DD33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5963AC-F0BE-4DE9-B582-1CFBE437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67BEF7-4369-418C-9475-AE31DB8BB3D5}"/>
              </a:ext>
            </a:extLst>
          </p:cNvPr>
          <p:cNvSpPr>
            <a:spLocks noGrp="1"/>
          </p:cNvSpPr>
          <p:nvPr>
            <p:ph type="dt" sz="half" idx="10"/>
          </p:nvPr>
        </p:nvSpPr>
        <p:spPr/>
        <p:txBody>
          <a:bodyPr/>
          <a:lstStyle/>
          <a:p>
            <a:fld id="{8F03B279-CAB9-4A9C-88CC-E27D42C270B8}" type="datetimeFigureOut">
              <a:rPr lang="en-US" smtClean="0"/>
              <a:t>6/25/2020</a:t>
            </a:fld>
            <a:endParaRPr lang="en-US"/>
          </a:p>
        </p:txBody>
      </p:sp>
      <p:sp>
        <p:nvSpPr>
          <p:cNvPr id="5" name="Footer Placeholder 4">
            <a:extLst>
              <a:ext uri="{FF2B5EF4-FFF2-40B4-BE49-F238E27FC236}">
                <a16:creationId xmlns:a16="http://schemas.microsoft.com/office/drawing/2014/main" id="{CC2AE7E9-D493-4C92-A88D-A8163EBDC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57367-ACC3-4DAF-AEFA-7E2156F18ED8}"/>
              </a:ext>
            </a:extLst>
          </p:cNvPr>
          <p:cNvSpPr>
            <a:spLocks noGrp="1"/>
          </p:cNvSpPr>
          <p:nvPr>
            <p:ph type="sldNum" sz="quarter" idx="12"/>
          </p:nvPr>
        </p:nvSpPr>
        <p:spPr/>
        <p:txBody>
          <a:bodyPr/>
          <a:lstStyle/>
          <a:p>
            <a:fld id="{0BC07630-ACF5-415C-81EE-D9B6BFE26BB1}" type="slidenum">
              <a:rPr lang="en-US" smtClean="0"/>
              <a:t>‹#›</a:t>
            </a:fld>
            <a:endParaRPr lang="en-US"/>
          </a:p>
        </p:txBody>
      </p:sp>
    </p:spTree>
    <p:extLst>
      <p:ext uri="{BB962C8B-B14F-4D97-AF65-F5344CB8AC3E}">
        <p14:creationId xmlns:p14="http://schemas.microsoft.com/office/powerpoint/2010/main" val="543120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DF96-8544-49D2-9184-AFCA8A8289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8A71B7-C672-4086-990A-688F8AD073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B73F7-7964-4FBD-A9CA-2D97ED64307D}"/>
              </a:ext>
            </a:extLst>
          </p:cNvPr>
          <p:cNvSpPr>
            <a:spLocks noGrp="1"/>
          </p:cNvSpPr>
          <p:nvPr>
            <p:ph type="dt" sz="half" idx="10"/>
          </p:nvPr>
        </p:nvSpPr>
        <p:spPr/>
        <p:txBody>
          <a:bodyPr/>
          <a:lstStyle/>
          <a:p>
            <a:fld id="{8F03B279-CAB9-4A9C-88CC-E27D42C270B8}" type="datetimeFigureOut">
              <a:rPr lang="en-US" smtClean="0"/>
              <a:t>6/25/2020</a:t>
            </a:fld>
            <a:endParaRPr lang="en-US"/>
          </a:p>
        </p:txBody>
      </p:sp>
      <p:sp>
        <p:nvSpPr>
          <p:cNvPr id="5" name="Footer Placeholder 4">
            <a:extLst>
              <a:ext uri="{FF2B5EF4-FFF2-40B4-BE49-F238E27FC236}">
                <a16:creationId xmlns:a16="http://schemas.microsoft.com/office/drawing/2014/main" id="{261875C1-5EBA-422D-984B-353CB27BC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FDF3C-7CC8-4E47-ACE9-693EDA0CCC40}"/>
              </a:ext>
            </a:extLst>
          </p:cNvPr>
          <p:cNvSpPr>
            <a:spLocks noGrp="1"/>
          </p:cNvSpPr>
          <p:nvPr>
            <p:ph type="sldNum" sz="quarter" idx="12"/>
          </p:nvPr>
        </p:nvSpPr>
        <p:spPr/>
        <p:txBody>
          <a:bodyPr/>
          <a:lstStyle/>
          <a:p>
            <a:fld id="{0BC07630-ACF5-415C-81EE-D9B6BFE26BB1}" type="slidenum">
              <a:rPr lang="en-US" smtClean="0"/>
              <a:t>‹#›</a:t>
            </a:fld>
            <a:endParaRPr lang="en-US"/>
          </a:p>
        </p:txBody>
      </p:sp>
    </p:spTree>
    <p:extLst>
      <p:ext uri="{BB962C8B-B14F-4D97-AF65-F5344CB8AC3E}">
        <p14:creationId xmlns:p14="http://schemas.microsoft.com/office/powerpoint/2010/main" val="11600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8783F-1AC4-4431-8204-F7421A5C34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996FEB-305C-43C2-8B00-85331F13FB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B1861-B9A3-4C5D-8A84-AF71A9E0CE15}"/>
              </a:ext>
            </a:extLst>
          </p:cNvPr>
          <p:cNvSpPr>
            <a:spLocks noGrp="1"/>
          </p:cNvSpPr>
          <p:nvPr>
            <p:ph type="dt" sz="half" idx="10"/>
          </p:nvPr>
        </p:nvSpPr>
        <p:spPr/>
        <p:txBody>
          <a:bodyPr/>
          <a:lstStyle/>
          <a:p>
            <a:fld id="{8F03B279-CAB9-4A9C-88CC-E27D42C270B8}" type="datetimeFigureOut">
              <a:rPr lang="en-US" smtClean="0"/>
              <a:t>6/25/2020</a:t>
            </a:fld>
            <a:endParaRPr lang="en-US"/>
          </a:p>
        </p:txBody>
      </p:sp>
      <p:sp>
        <p:nvSpPr>
          <p:cNvPr id="5" name="Footer Placeholder 4">
            <a:extLst>
              <a:ext uri="{FF2B5EF4-FFF2-40B4-BE49-F238E27FC236}">
                <a16:creationId xmlns:a16="http://schemas.microsoft.com/office/drawing/2014/main" id="{8E11822F-5EFA-4AEF-AD0C-6F6F71840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AE900-2351-49E4-90E7-B53229D0EFFE}"/>
              </a:ext>
            </a:extLst>
          </p:cNvPr>
          <p:cNvSpPr>
            <a:spLocks noGrp="1"/>
          </p:cNvSpPr>
          <p:nvPr>
            <p:ph type="sldNum" sz="quarter" idx="12"/>
          </p:nvPr>
        </p:nvSpPr>
        <p:spPr/>
        <p:txBody>
          <a:bodyPr/>
          <a:lstStyle/>
          <a:p>
            <a:fld id="{0BC07630-ACF5-415C-81EE-D9B6BFE26BB1}" type="slidenum">
              <a:rPr lang="en-US" smtClean="0"/>
              <a:t>‹#›</a:t>
            </a:fld>
            <a:endParaRPr lang="en-US"/>
          </a:p>
        </p:txBody>
      </p:sp>
    </p:spTree>
    <p:extLst>
      <p:ext uri="{BB962C8B-B14F-4D97-AF65-F5344CB8AC3E}">
        <p14:creationId xmlns:p14="http://schemas.microsoft.com/office/powerpoint/2010/main" val="65792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82435-86FE-4C92-98C8-554B473DED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05857B-5071-459E-8269-7D19B68217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9B81F-E3C9-42E7-BD59-81A6B8656301}"/>
              </a:ext>
            </a:extLst>
          </p:cNvPr>
          <p:cNvSpPr>
            <a:spLocks noGrp="1"/>
          </p:cNvSpPr>
          <p:nvPr>
            <p:ph type="dt" sz="half" idx="10"/>
          </p:nvPr>
        </p:nvSpPr>
        <p:spPr/>
        <p:txBody>
          <a:bodyPr/>
          <a:lstStyle/>
          <a:p>
            <a:fld id="{8F03B279-CAB9-4A9C-88CC-E27D42C270B8}" type="datetimeFigureOut">
              <a:rPr lang="en-US" smtClean="0"/>
              <a:t>6/25/2020</a:t>
            </a:fld>
            <a:endParaRPr lang="en-US"/>
          </a:p>
        </p:txBody>
      </p:sp>
      <p:sp>
        <p:nvSpPr>
          <p:cNvPr id="5" name="Footer Placeholder 4">
            <a:extLst>
              <a:ext uri="{FF2B5EF4-FFF2-40B4-BE49-F238E27FC236}">
                <a16:creationId xmlns:a16="http://schemas.microsoft.com/office/drawing/2014/main" id="{F74936CC-D577-4BEB-8DB2-7E2C912BF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5C8F1-4BC8-4214-A6B7-8DF0B98CDF3D}"/>
              </a:ext>
            </a:extLst>
          </p:cNvPr>
          <p:cNvSpPr>
            <a:spLocks noGrp="1"/>
          </p:cNvSpPr>
          <p:nvPr>
            <p:ph type="sldNum" sz="quarter" idx="12"/>
          </p:nvPr>
        </p:nvSpPr>
        <p:spPr/>
        <p:txBody>
          <a:bodyPr/>
          <a:lstStyle/>
          <a:p>
            <a:fld id="{0BC07630-ACF5-415C-81EE-D9B6BFE26BB1}" type="slidenum">
              <a:rPr lang="en-US" smtClean="0"/>
              <a:t>‹#›</a:t>
            </a:fld>
            <a:endParaRPr lang="en-US"/>
          </a:p>
        </p:txBody>
      </p:sp>
    </p:spTree>
    <p:extLst>
      <p:ext uri="{BB962C8B-B14F-4D97-AF65-F5344CB8AC3E}">
        <p14:creationId xmlns:p14="http://schemas.microsoft.com/office/powerpoint/2010/main" val="390641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2C55-CC12-48AC-B93B-EE29E9EF3B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483C90-D838-4FC2-AC25-DFE68A8AB2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2C21C8-1B06-49A2-ADDF-0452CB61CFDF}"/>
              </a:ext>
            </a:extLst>
          </p:cNvPr>
          <p:cNvSpPr>
            <a:spLocks noGrp="1"/>
          </p:cNvSpPr>
          <p:nvPr>
            <p:ph type="dt" sz="half" idx="10"/>
          </p:nvPr>
        </p:nvSpPr>
        <p:spPr/>
        <p:txBody>
          <a:bodyPr/>
          <a:lstStyle/>
          <a:p>
            <a:fld id="{8F03B279-CAB9-4A9C-88CC-E27D42C270B8}" type="datetimeFigureOut">
              <a:rPr lang="en-US" smtClean="0"/>
              <a:t>6/25/2020</a:t>
            </a:fld>
            <a:endParaRPr lang="en-US"/>
          </a:p>
        </p:txBody>
      </p:sp>
      <p:sp>
        <p:nvSpPr>
          <p:cNvPr id="5" name="Footer Placeholder 4">
            <a:extLst>
              <a:ext uri="{FF2B5EF4-FFF2-40B4-BE49-F238E27FC236}">
                <a16:creationId xmlns:a16="http://schemas.microsoft.com/office/drawing/2014/main" id="{635EB5CD-DCC5-4FAE-804F-F88BD38E2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6C160-6F56-4365-A6BA-75C85312B3A2}"/>
              </a:ext>
            </a:extLst>
          </p:cNvPr>
          <p:cNvSpPr>
            <a:spLocks noGrp="1"/>
          </p:cNvSpPr>
          <p:nvPr>
            <p:ph type="sldNum" sz="quarter" idx="12"/>
          </p:nvPr>
        </p:nvSpPr>
        <p:spPr/>
        <p:txBody>
          <a:bodyPr/>
          <a:lstStyle/>
          <a:p>
            <a:fld id="{0BC07630-ACF5-415C-81EE-D9B6BFE26BB1}" type="slidenum">
              <a:rPr lang="en-US" smtClean="0"/>
              <a:t>‹#›</a:t>
            </a:fld>
            <a:endParaRPr lang="en-US"/>
          </a:p>
        </p:txBody>
      </p:sp>
    </p:spTree>
    <p:extLst>
      <p:ext uri="{BB962C8B-B14F-4D97-AF65-F5344CB8AC3E}">
        <p14:creationId xmlns:p14="http://schemas.microsoft.com/office/powerpoint/2010/main" val="2396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7621-84D7-4854-9BD8-A8D2E32A59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5DE8F6-32C3-4ABF-B377-D755F579E2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121377-7A6B-4BEE-9105-8EE9CBBD84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F083CE-B4E8-43A7-BC01-88D286DD80CB}"/>
              </a:ext>
            </a:extLst>
          </p:cNvPr>
          <p:cNvSpPr>
            <a:spLocks noGrp="1"/>
          </p:cNvSpPr>
          <p:nvPr>
            <p:ph type="dt" sz="half" idx="10"/>
          </p:nvPr>
        </p:nvSpPr>
        <p:spPr/>
        <p:txBody>
          <a:bodyPr/>
          <a:lstStyle/>
          <a:p>
            <a:fld id="{8F03B279-CAB9-4A9C-88CC-E27D42C270B8}" type="datetimeFigureOut">
              <a:rPr lang="en-US" smtClean="0"/>
              <a:t>6/25/2020</a:t>
            </a:fld>
            <a:endParaRPr lang="en-US"/>
          </a:p>
        </p:txBody>
      </p:sp>
      <p:sp>
        <p:nvSpPr>
          <p:cNvPr id="6" name="Footer Placeholder 5">
            <a:extLst>
              <a:ext uri="{FF2B5EF4-FFF2-40B4-BE49-F238E27FC236}">
                <a16:creationId xmlns:a16="http://schemas.microsoft.com/office/drawing/2014/main" id="{548AA500-1FC0-4899-82D9-DAF3D5920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C6E4FF-AD33-4611-BAC3-609CB16A10E0}"/>
              </a:ext>
            </a:extLst>
          </p:cNvPr>
          <p:cNvSpPr>
            <a:spLocks noGrp="1"/>
          </p:cNvSpPr>
          <p:nvPr>
            <p:ph type="sldNum" sz="quarter" idx="12"/>
          </p:nvPr>
        </p:nvSpPr>
        <p:spPr/>
        <p:txBody>
          <a:bodyPr/>
          <a:lstStyle/>
          <a:p>
            <a:fld id="{0BC07630-ACF5-415C-81EE-D9B6BFE26BB1}" type="slidenum">
              <a:rPr lang="en-US" smtClean="0"/>
              <a:t>‹#›</a:t>
            </a:fld>
            <a:endParaRPr lang="en-US"/>
          </a:p>
        </p:txBody>
      </p:sp>
    </p:spTree>
    <p:extLst>
      <p:ext uri="{BB962C8B-B14F-4D97-AF65-F5344CB8AC3E}">
        <p14:creationId xmlns:p14="http://schemas.microsoft.com/office/powerpoint/2010/main" val="333576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C909-D125-48FF-9526-975CC9C27C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12DD64-C0C6-4191-91D4-033EB2648E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51586B-FF42-41F0-A5A3-14F2EE726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C32DAD-F076-45DA-8906-B248A8847B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7CEA2D-85B2-4CF9-81FA-9B8366842D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DA6FF6-7BAA-4B89-A915-BC221931F1FE}"/>
              </a:ext>
            </a:extLst>
          </p:cNvPr>
          <p:cNvSpPr>
            <a:spLocks noGrp="1"/>
          </p:cNvSpPr>
          <p:nvPr>
            <p:ph type="dt" sz="half" idx="10"/>
          </p:nvPr>
        </p:nvSpPr>
        <p:spPr/>
        <p:txBody>
          <a:bodyPr/>
          <a:lstStyle/>
          <a:p>
            <a:fld id="{8F03B279-CAB9-4A9C-88CC-E27D42C270B8}" type="datetimeFigureOut">
              <a:rPr lang="en-US" smtClean="0"/>
              <a:t>6/25/2020</a:t>
            </a:fld>
            <a:endParaRPr lang="en-US"/>
          </a:p>
        </p:txBody>
      </p:sp>
      <p:sp>
        <p:nvSpPr>
          <p:cNvPr id="8" name="Footer Placeholder 7">
            <a:extLst>
              <a:ext uri="{FF2B5EF4-FFF2-40B4-BE49-F238E27FC236}">
                <a16:creationId xmlns:a16="http://schemas.microsoft.com/office/drawing/2014/main" id="{77DD1465-A65D-4622-9265-BB340F13B7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37E4F1-8916-405B-9D97-D4103CEAF47E}"/>
              </a:ext>
            </a:extLst>
          </p:cNvPr>
          <p:cNvSpPr>
            <a:spLocks noGrp="1"/>
          </p:cNvSpPr>
          <p:nvPr>
            <p:ph type="sldNum" sz="quarter" idx="12"/>
          </p:nvPr>
        </p:nvSpPr>
        <p:spPr/>
        <p:txBody>
          <a:bodyPr/>
          <a:lstStyle/>
          <a:p>
            <a:fld id="{0BC07630-ACF5-415C-81EE-D9B6BFE26BB1}" type="slidenum">
              <a:rPr lang="en-US" smtClean="0"/>
              <a:t>‹#›</a:t>
            </a:fld>
            <a:endParaRPr lang="en-US"/>
          </a:p>
        </p:txBody>
      </p:sp>
    </p:spTree>
    <p:extLst>
      <p:ext uri="{BB962C8B-B14F-4D97-AF65-F5344CB8AC3E}">
        <p14:creationId xmlns:p14="http://schemas.microsoft.com/office/powerpoint/2010/main" val="30026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0EB7-D92D-4DC0-93A7-FDAB5C8D68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B01884-0997-47AD-AAEC-6E6064E750B5}"/>
              </a:ext>
            </a:extLst>
          </p:cNvPr>
          <p:cNvSpPr>
            <a:spLocks noGrp="1"/>
          </p:cNvSpPr>
          <p:nvPr>
            <p:ph type="dt" sz="half" idx="10"/>
          </p:nvPr>
        </p:nvSpPr>
        <p:spPr/>
        <p:txBody>
          <a:bodyPr/>
          <a:lstStyle/>
          <a:p>
            <a:fld id="{8F03B279-CAB9-4A9C-88CC-E27D42C270B8}" type="datetimeFigureOut">
              <a:rPr lang="en-US" smtClean="0"/>
              <a:t>6/25/2020</a:t>
            </a:fld>
            <a:endParaRPr lang="en-US"/>
          </a:p>
        </p:txBody>
      </p:sp>
      <p:sp>
        <p:nvSpPr>
          <p:cNvPr id="4" name="Footer Placeholder 3">
            <a:extLst>
              <a:ext uri="{FF2B5EF4-FFF2-40B4-BE49-F238E27FC236}">
                <a16:creationId xmlns:a16="http://schemas.microsoft.com/office/drawing/2014/main" id="{10B75BB7-46AF-495D-91A1-A58521A8F8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E466CB-82E3-4264-809A-CED0F44C5BA4}"/>
              </a:ext>
            </a:extLst>
          </p:cNvPr>
          <p:cNvSpPr>
            <a:spLocks noGrp="1"/>
          </p:cNvSpPr>
          <p:nvPr>
            <p:ph type="sldNum" sz="quarter" idx="12"/>
          </p:nvPr>
        </p:nvSpPr>
        <p:spPr/>
        <p:txBody>
          <a:bodyPr/>
          <a:lstStyle/>
          <a:p>
            <a:fld id="{0BC07630-ACF5-415C-81EE-D9B6BFE26BB1}" type="slidenum">
              <a:rPr lang="en-US" smtClean="0"/>
              <a:t>‹#›</a:t>
            </a:fld>
            <a:endParaRPr lang="en-US"/>
          </a:p>
        </p:txBody>
      </p:sp>
    </p:spTree>
    <p:extLst>
      <p:ext uri="{BB962C8B-B14F-4D97-AF65-F5344CB8AC3E}">
        <p14:creationId xmlns:p14="http://schemas.microsoft.com/office/powerpoint/2010/main" val="322476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73285D-9612-49F2-85BB-AD0B450813E4}"/>
              </a:ext>
            </a:extLst>
          </p:cNvPr>
          <p:cNvSpPr>
            <a:spLocks noGrp="1"/>
          </p:cNvSpPr>
          <p:nvPr>
            <p:ph type="dt" sz="half" idx="10"/>
          </p:nvPr>
        </p:nvSpPr>
        <p:spPr/>
        <p:txBody>
          <a:bodyPr/>
          <a:lstStyle/>
          <a:p>
            <a:fld id="{8F03B279-CAB9-4A9C-88CC-E27D42C270B8}" type="datetimeFigureOut">
              <a:rPr lang="en-US" smtClean="0"/>
              <a:t>6/25/2020</a:t>
            </a:fld>
            <a:endParaRPr lang="en-US"/>
          </a:p>
        </p:txBody>
      </p:sp>
      <p:sp>
        <p:nvSpPr>
          <p:cNvPr id="3" name="Footer Placeholder 2">
            <a:extLst>
              <a:ext uri="{FF2B5EF4-FFF2-40B4-BE49-F238E27FC236}">
                <a16:creationId xmlns:a16="http://schemas.microsoft.com/office/drawing/2014/main" id="{DEAEE24F-73A7-4354-A29D-214D114801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8618C2-B613-484E-A8A1-E60CA5592CE0}"/>
              </a:ext>
            </a:extLst>
          </p:cNvPr>
          <p:cNvSpPr>
            <a:spLocks noGrp="1"/>
          </p:cNvSpPr>
          <p:nvPr>
            <p:ph type="sldNum" sz="quarter" idx="12"/>
          </p:nvPr>
        </p:nvSpPr>
        <p:spPr/>
        <p:txBody>
          <a:bodyPr/>
          <a:lstStyle/>
          <a:p>
            <a:fld id="{0BC07630-ACF5-415C-81EE-D9B6BFE26BB1}" type="slidenum">
              <a:rPr lang="en-US" smtClean="0"/>
              <a:t>‹#›</a:t>
            </a:fld>
            <a:endParaRPr lang="en-US"/>
          </a:p>
        </p:txBody>
      </p:sp>
    </p:spTree>
    <p:extLst>
      <p:ext uri="{BB962C8B-B14F-4D97-AF65-F5344CB8AC3E}">
        <p14:creationId xmlns:p14="http://schemas.microsoft.com/office/powerpoint/2010/main" val="269806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F794-4564-460D-B2A4-908448DF4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109476-345F-45DE-A908-1962B7D2A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1CD821-75D8-439D-897D-E1AAA9CD3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573ECF-5ED8-4047-9DAA-7F7EC8A69E26}"/>
              </a:ext>
            </a:extLst>
          </p:cNvPr>
          <p:cNvSpPr>
            <a:spLocks noGrp="1"/>
          </p:cNvSpPr>
          <p:nvPr>
            <p:ph type="dt" sz="half" idx="10"/>
          </p:nvPr>
        </p:nvSpPr>
        <p:spPr/>
        <p:txBody>
          <a:bodyPr/>
          <a:lstStyle/>
          <a:p>
            <a:fld id="{8F03B279-CAB9-4A9C-88CC-E27D42C270B8}" type="datetimeFigureOut">
              <a:rPr lang="en-US" smtClean="0"/>
              <a:t>6/25/2020</a:t>
            </a:fld>
            <a:endParaRPr lang="en-US"/>
          </a:p>
        </p:txBody>
      </p:sp>
      <p:sp>
        <p:nvSpPr>
          <p:cNvPr id="6" name="Footer Placeholder 5">
            <a:extLst>
              <a:ext uri="{FF2B5EF4-FFF2-40B4-BE49-F238E27FC236}">
                <a16:creationId xmlns:a16="http://schemas.microsoft.com/office/drawing/2014/main" id="{20ECBF75-25F5-4E97-AC03-CF52789BE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B3AFD-A533-4ABE-B2C6-035EF3822E4D}"/>
              </a:ext>
            </a:extLst>
          </p:cNvPr>
          <p:cNvSpPr>
            <a:spLocks noGrp="1"/>
          </p:cNvSpPr>
          <p:nvPr>
            <p:ph type="sldNum" sz="quarter" idx="12"/>
          </p:nvPr>
        </p:nvSpPr>
        <p:spPr/>
        <p:txBody>
          <a:bodyPr/>
          <a:lstStyle/>
          <a:p>
            <a:fld id="{0BC07630-ACF5-415C-81EE-D9B6BFE26BB1}" type="slidenum">
              <a:rPr lang="en-US" smtClean="0"/>
              <a:t>‹#›</a:t>
            </a:fld>
            <a:endParaRPr lang="en-US"/>
          </a:p>
        </p:txBody>
      </p:sp>
    </p:spTree>
    <p:extLst>
      <p:ext uri="{BB962C8B-B14F-4D97-AF65-F5344CB8AC3E}">
        <p14:creationId xmlns:p14="http://schemas.microsoft.com/office/powerpoint/2010/main" val="216296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C196-7831-4804-BF2B-321DF5780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9E180B-1659-4906-959F-D600FEFC4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857292-DDB8-439B-92EF-359B08007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6E682-D281-40EA-8805-5EF887B976D1}"/>
              </a:ext>
            </a:extLst>
          </p:cNvPr>
          <p:cNvSpPr>
            <a:spLocks noGrp="1"/>
          </p:cNvSpPr>
          <p:nvPr>
            <p:ph type="dt" sz="half" idx="10"/>
          </p:nvPr>
        </p:nvSpPr>
        <p:spPr/>
        <p:txBody>
          <a:bodyPr/>
          <a:lstStyle/>
          <a:p>
            <a:fld id="{8F03B279-CAB9-4A9C-88CC-E27D42C270B8}" type="datetimeFigureOut">
              <a:rPr lang="en-US" smtClean="0"/>
              <a:t>6/25/2020</a:t>
            </a:fld>
            <a:endParaRPr lang="en-US"/>
          </a:p>
        </p:txBody>
      </p:sp>
      <p:sp>
        <p:nvSpPr>
          <p:cNvPr id="6" name="Footer Placeholder 5">
            <a:extLst>
              <a:ext uri="{FF2B5EF4-FFF2-40B4-BE49-F238E27FC236}">
                <a16:creationId xmlns:a16="http://schemas.microsoft.com/office/drawing/2014/main" id="{0D23E509-FBF9-40F1-85D4-F3F945E28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7F27D-14BB-4ACD-AD0B-7223E83AE59A}"/>
              </a:ext>
            </a:extLst>
          </p:cNvPr>
          <p:cNvSpPr>
            <a:spLocks noGrp="1"/>
          </p:cNvSpPr>
          <p:nvPr>
            <p:ph type="sldNum" sz="quarter" idx="12"/>
          </p:nvPr>
        </p:nvSpPr>
        <p:spPr/>
        <p:txBody>
          <a:bodyPr/>
          <a:lstStyle/>
          <a:p>
            <a:fld id="{0BC07630-ACF5-415C-81EE-D9B6BFE26BB1}" type="slidenum">
              <a:rPr lang="en-US" smtClean="0"/>
              <a:t>‹#›</a:t>
            </a:fld>
            <a:endParaRPr lang="en-US"/>
          </a:p>
        </p:txBody>
      </p:sp>
    </p:spTree>
    <p:extLst>
      <p:ext uri="{BB962C8B-B14F-4D97-AF65-F5344CB8AC3E}">
        <p14:creationId xmlns:p14="http://schemas.microsoft.com/office/powerpoint/2010/main" val="54702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6DC8B0-29C9-4A77-BF48-F0AE9257A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0636BF-CB6A-4356-A04D-FE7C4A4E5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A8D584-0E4D-4453-ADF9-6E7638636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3B279-CAB9-4A9C-88CC-E27D42C270B8}" type="datetimeFigureOut">
              <a:rPr lang="en-US" smtClean="0"/>
              <a:t>6/25/2020</a:t>
            </a:fld>
            <a:endParaRPr lang="en-US"/>
          </a:p>
        </p:txBody>
      </p:sp>
      <p:sp>
        <p:nvSpPr>
          <p:cNvPr id="5" name="Footer Placeholder 4">
            <a:extLst>
              <a:ext uri="{FF2B5EF4-FFF2-40B4-BE49-F238E27FC236}">
                <a16:creationId xmlns:a16="http://schemas.microsoft.com/office/drawing/2014/main" id="{9B46B478-28C6-41AA-BA19-FF94A15460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04C7F7-DDBF-4926-A8D7-EF1C7280B0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07630-ACF5-415C-81EE-D9B6BFE26BB1}" type="slidenum">
              <a:rPr lang="en-US" smtClean="0"/>
              <a:t>‹#›</a:t>
            </a:fld>
            <a:endParaRPr lang="en-US"/>
          </a:p>
        </p:txBody>
      </p:sp>
    </p:spTree>
    <p:extLst>
      <p:ext uri="{BB962C8B-B14F-4D97-AF65-F5344CB8AC3E}">
        <p14:creationId xmlns:p14="http://schemas.microsoft.com/office/powerpoint/2010/main" val="252860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40">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A536B-9C50-4CEA-8FAE-762244379ED2}"/>
              </a:ext>
            </a:extLst>
          </p:cNvPr>
          <p:cNvSpPr>
            <a:spLocks noGrp="1"/>
          </p:cNvSpPr>
          <p:nvPr>
            <p:ph type="ctrTitle"/>
          </p:nvPr>
        </p:nvSpPr>
        <p:spPr>
          <a:xfrm>
            <a:off x="6960309" y="3000375"/>
            <a:ext cx="4273014" cy="2595890"/>
          </a:xfrm>
        </p:spPr>
        <p:txBody>
          <a:bodyPr anchor="t">
            <a:normAutofit/>
          </a:bodyPr>
          <a:lstStyle/>
          <a:p>
            <a:pPr algn="l"/>
            <a:r>
              <a:rPr lang="en-US" sz="4000" dirty="0">
                <a:ln w="0"/>
                <a:solidFill>
                  <a:schemeClr val="accent1"/>
                </a:solidFill>
                <a:effectLst>
                  <a:outerShdw blurRad="38100" dist="25400" dir="5400000" algn="ctr" rotWithShape="0">
                    <a:srgbClr val="6E747A">
                      <a:alpha val="43000"/>
                    </a:srgbClr>
                  </a:outerShdw>
                </a:effectLst>
              </a:rPr>
              <a:t>Individual Project:</a:t>
            </a:r>
            <a:br>
              <a:rPr lang="en-US" sz="4000" dirty="0">
                <a:ln w="0"/>
                <a:solidFill>
                  <a:schemeClr val="accent1"/>
                </a:solidFill>
                <a:effectLst>
                  <a:outerShdw blurRad="38100" dist="25400" dir="5400000" algn="ctr" rotWithShape="0">
                    <a:srgbClr val="6E747A">
                      <a:alpha val="43000"/>
                    </a:srgbClr>
                  </a:outerShdw>
                </a:effectLst>
              </a:rPr>
            </a:br>
            <a:r>
              <a:rPr lang="en-US" sz="4000" dirty="0">
                <a:ln w="0"/>
                <a:solidFill>
                  <a:schemeClr val="accent1"/>
                </a:solidFill>
                <a:effectLst>
                  <a:outerShdw blurRad="38100" dist="25400" dir="5400000" algn="ctr" rotWithShape="0">
                    <a:srgbClr val="6E747A">
                      <a:alpha val="43000"/>
                    </a:srgbClr>
                  </a:outerShdw>
                </a:effectLst>
              </a:rPr>
              <a:t>Study of Secondary Data of Car Specifications</a:t>
            </a:r>
          </a:p>
        </p:txBody>
      </p:sp>
      <p:sp>
        <p:nvSpPr>
          <p:cNvPr id="3" name="Subtitle 2">
            <a:extLst>
              <a:ext uri="{FF2B5EF4-FFF2-40B4-BE49-F238E27FC236}">
                <a16:creationId xmlns:a16="http://schemas.microsoft.com/office/drawing/2014/main" id="{7E979E43-1A53-4E01-B067-748D127AB390}"/>
              </a:ext>
            </a:extLst>
          </p:cNvPr>
          <p:cNvSpPr>
            <a:spLocks noGrp="1"/>
          </p:cNvSpPr>
          <p:nvPr>
            <p:ph type="subTitle" idx="1"/>
          </p:nvPr>
        </p:nvSpPr>
        <p:spPr>
          <a:xfrm>
            <a:off x="7070433" y="1447800"/>
            <a:ext cx="4092867" cy="1184386"/>
          </a:xfrm>
        </p:spPr>
        <p:txBody>
          <a:bodyPr anchor="b">
            <a:normAutofit/>
          </a:bodyPr>
          <a:lstStyle/>
          <a:p>
            <a:pPr algn="l"/>
            <a:r>
              <a:rPr lang="en-US" b="1" dirty="0"/>
              <a:t>Prepared by:</a:t>
            </a:r>
          </a:p>
          <a:p>
            <a:pPr algn="l"/>
            <a:r>
              <a:rPr lang="en-US" dirty="0"/>
              <a:t>Lee Tong Ming - A19EC0069</a:t>
            </a:r>
          </a:p>
        </p:txBody>
      </p:sp>
      <p:sp>
        <p:nvSpPr>
          <p:cNvPr id="143" name="Rectangle 14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posing for the camera&#10;&#10;Description automatically generated">
            <a:extLst>
              <a:ext uri="{FF2B5EF4-FFF2-40B4-BE49-F238E27FC236}">
                <a16:creationId xmlns:a16="http://schemas.microsoft.com/office/drawing/2014/main" id="{999BE507-2D3B-4ED5-8CC8-6E5DECBABA1E}"/>
              </a:ext>
            </a:extLst>
          </p:cNvPr>
          <p:cNvPicPr>
            <a:picLocks noChangeAspect="1"/>
          </p:cNvPicPr>
          <p:nvPr/>
        </p:nvPicPr>
        <p:blipFill rotWithShape="1">
          <a:blip r:embed="rId2">
            <a:extLst>
              <a:ext uri="{28A0092B-C50C-407E-A947-70E740481C1C}">
                <a14:useLocalDpi xmlns:a14="http://schemas.microsoft.com/office/drawing/2010/main" val="0"/>
              </a:ext>
            </a:extLst>
          </a:blip>
          <a:srcRect l="16144" r="7892" b="-2"/>
          <a:stretch/>
        </p:blipFill>
        <p:spPr>
          <a:xfrm>
            <a:off x="733507" y="666728"/>
            <a:ext cx="5536001" cy="5465791"/>
          </a:xfrm>
          <a:prstGeom prst="rect">
            <a:avLst/>
          </a:prstGeom>
        </p:spPr>
      </p:pic>
      <p:grpSp>
        <p:nvGrpSpPr>
          <p:cNvPr id="147" name="Group 14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48" name="Rectangle 14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4928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2020 Rezvani Tank is World's Most Powerful SUV | HYPEBEAST">
            <a:extLst>
              <a:ext uri="{FF2B5EF4-FFF2-40B4-BE49-F238E27FC236}">
                <a16:creationId xmlns:a16="http://schemas.microsoft.com/office/drawing/2014/main" id="{767B46B8-6CC6-47A8-B760-E463B59640EC}"/>
              </a:ext>
            </a:extLst>
          </p:cNvPr>
          <p:cNvPicPr>
            <a:picLocks noGrp="1" noChangeAspect="1" noChangeArrowheads="1"/>
          </p:cNvPicPr>
          <p:nvPr>
            <p:ph idx="1"/>
          </p:nvPr>
        </p:nvPicPr>
        <p:blipFill rotWithShape="1">
          <a:blip r:embed="rId2">
            <a:alphaModFix amt="50000"/>
            <a:extLst>
              <a:ext uri="{28A0092B-C50C-407E-A947-70E740481C1C}">
                <a14:useLocalDpi xmlns:a14="http://schemas.microsoft.com/office/drawing/2010/main" val="0"/>
              </a:ext>
            </a:extLst>
          </a:blip>
          <a:srcRect t="14121" b="160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32BC05-7752-4610-B5A0-8ECD9DB67689}"/>
                  </a:ext>
                </a:extLst>
              </p:cNvPr>
              <p:cNvSpPr txBox="1"/>
              <p:nvPr/>
            </p:nvSpPr>
            <p:spPr>
              <a:xfrm>
                <a:off x="6272463" y="840305"/>
                <a:ext cx="5493434" cy="1938992"/>
              </a:xfrm>
              <a:prstGeom prst="wedgeRectCallou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solidFill>
                      <a:schemeClr val="tx1"/>
                    </a:solidFill>
                  </a:rPr>
                  <a:t>Linear Regression Model: </a:t>
                </a:r>
                <a14:m>
                  <m:oMath xmlns:m="http://schemas.openxmlformats.org/officeDocument/2006/math">
                    <m:sSub>
                      <m:sSubPr>
                        <m:ctrlPr>
                          <a:rPr lang="en-US" b="1" i="1">
                            <a:latin typeface="Cambria Math" panose="02040503050406030204" pitchFamily="18" charset="0"/>
                          </a:rPr>
                        </m:ctrlPr>
                      </m:sSubPr>
                      <m:e>
                        <m:acc>
                          <m:accPr>
                            <m:chr m:val="̂"/>
                            <m:ctrlPr>
                              <a:rPr lang="en-US" b="1" i="1">
                                <a:latin typeface="Cambria Math" panose="02040503050406030204" pitchFamily="18" charset="0"/>
                              </a:rPr>
                            </m:ctrlPr>
                          </m:accPr>
                          <m:e>
                            <m:r>
                              <a:rPr lang="en-US" b="1" i="1">
                                <a:latin typeface="Cambria Math" panose="02040503050406030204" pitchFamily="18" charset="0"/>
                              </a:rPr>
                              <m:t>𝒚</m:t>
                            </m:r>
                          </m:e>
                        </m:acc>
                      </m:e>
                      <m:sub>
                        <m:r>
                          <a:rPr lang="en-US" b="1" i="1">
                            <a:latin typeface="Cambria Math" panose="02040503050406030204" pitchFamily="18" charset="0"/>
                          </a:rPr>
                          <m:t>𝒊</m:t>
                        </m:r>
                      </m:sub>
                    </m:sSub>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𝟕𝟏𝟑𝟑</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𝟕𝟔𝟗𝟖</m:t>
                    </m:r>
                    <m:r>
                      <a:rPr lang="en-US" b="1" i="1">
                        <a:latin typeface="Cambria Math" panose="02040503050406030204" pitchFamily="18" charset="0"/>
                      </a:rPr>
                      <m:t>𝒙</m:t>
                    </m:r>
                  </m:oMath>
                </a14:m>
                <a:endParaRPr lang="en-US" sz="2000" dirty="0">
                  <a:solidFill>
                    <a:schemeClr val="tx1"/>
                  </a:solidFill>
                </a:endParaRPr>
              </a:p>
              <a:p>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Linear Regression with RStudio:</a:t>
                </a:r>
              </a:p>
              <a:p>
                <a:pPr marL="514350" indent="-514350">
                  <a:buFont typeface="+mj-lt"/>
                  <a:buAutoNum type="romanLcPeriod"/>
                </a:pPr>
                <a:r>
                  <a:rPr lang="en-US" sz="2000" dirty="0">
                    <a:solidFill>
                      <a:schemeClr val="tx1"/>
                    </a:solidFill>
                  </a:rPr>
                  <a:t>lm() function</a:t>
                </a:r>
              </a:p>
              <a:p>
                <a:pPr marL="514350" indent="-514350">
                  <a:buFont typeface="+mj-lt"/>
                  <a:buAutoNum type="romanLcPeriod"/>
                </a:pPr>
                <a:r>
                  <a:rPr lang="en-US" sz="2000" dirty="0">
                    <a:solidFill>
                      <a:schemeClr val="tx1"/>
                    </a:solidFill>
                  </a:rPr>
                  <a:t>plot() function</a:t>
                </a:r>
              </a:p>
              <a:p>
                <a:pPr marL="514350" indent="-514350">
                  <a:buFont typeface="+mj-lt"/>
                  <a:buAutoNum type="romanLcPeriod"/>
                </a:pPr>
                <a:r>
                  <a:rPr lang="en-US" sz="2000" dirty="0">
                    <a:solidFill>
                      <a:schemeClr val="tx1"/>
                    </a:solidFill>
                  </a:rPr>
                  <a:t>abline() function</a:t>
                </a:r>
              </a:p>
            </p:txBody>
          </p:sp>
        </mc:Choice>
        <mc:Fallback xmlns="">
          <p:sp>
            <p:nvSpPr>
              <p:cNvPr id="6" name="TextBox 5">
                <a:extLst>
                  <a:ext uri="{FF2B5EF4-FFF2-40B4-BE49-F238E27FC236}">
                    <a16:creationId xmlns:a16="http://schemas.microsoft.com/office/drawing/2014/main" id="{7732BC05-7752-4610-B5A0-8ECD9DB67689}"/>
                  </a:ext>
                </a:extLst>
              </p:cNvPr>
              <p:cNvSpPr txBox="1">
                <a:spLocks noRot="1" noChangeAspect="1" noMove="1" noResize="1" noEditPoints="1" noAdjustHandles="1" noChangeArrowheads="1" noChangeShapeType="1" noTextEdit="1"/>
              </p:cNvSpPr>
              <p:nvPr/>
            </p:nvSpPr>
            <p:spPr>
              <a:xfrm>
                <a:off x="6272463" y="840305"/>
                <a:ext cx="5493434" cy="1938992"/>
              </a:xfrm>
              <a:prstGeom prst="wedgeRectCallout">
                <a:avLst/>
              </a:prstGeom>
              <a:blipFill>
                <a:blip r:embed="rId3"/>
                <a:stretch>
                  <a:fillRect l="-1220" t="-1671"/>
                </a:stretch>
              </a:blipFill>
              <a:ln>
                <a:solidFill>
                  <a:schemeClr val="tx1"/>
                </a:solidFill>
              </a:ln>
            </p:spPr>
            <p:txBody>
              <a:bodyPr/>
              <a:lstStyle/>
              <a:p>
                <a:r>
                  <a:rPr lang="en-US">
                    <a:noFill/>
                  </a:rPr>
                  <a:t> </a:t>
                </a:r>
              </a:p>
            </p:txBody>
          </p:sp>
        </mc:Fallback>
      </mc:AlternateContent>
      <p:sp>
        <p:nvSpPr>
          <p:cNvPr id="7" name="Title 1">
            <a:extLst>
              <a:ext uri="{FF2B5EF4-FFF2-40B4-BE49-F238E27FC236}">
                <a16:creationId xmlns:a16="http://schemas.microsoft.com/office/drawing/2014/main" id="{2562E4B9-853E-4D7F-A0E7-39A285CBC7D7}"/>
              </a:ext>
            </a:extLst>
          </p:cNvPr>
          <p:cNvSpPr txBox="1">
            <a:spLocks noGrp="1"/>
          </p:cNvSpPr>
          <p:nvPr>
            <p:ph type="title"/>
          </p:nvPr>
        </p:nvSpPr>
        <p:spPr>
          <a:xfrm>
            <a:off x="3449052" y="-1"/>
            <a:ext cx="5293895" cy="7822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w="22225">
                  <a:solidFill>
                    <a:schemeClr val="accent2"/>
                  </a:solidFill>
                  <a:prstDash val="solid"/>
                </a:ln>
                <a:solidFill>
                  <a:srgbClr val="FFFFFF"/>
                </a:solidFill>
              </a:rPr>
              <a:t>REGRESSION ANALYSIS</a:t>
            </a:r>
          </a:p>
        </p:txBody>
      </p:sp>
      <p:pic>
        <p:nvPicPr>
          <p:cNvPr id="8" name="Picture 7">
            <a:extLst>
              <a:ext uri="{FF2B5EF4-FFF2-40B4-BE49-F238E27FC236}">
                <a16:creationId xmlns:a16="http://schemas.microsoft.com/office/drawing/2014/main" id="{37D3D5AA-8D91-4E4D-AC43-D48963D0068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096000" y="3222392"/>
            <a:ext cx="5789226" cy="3178408"/>
          </a:xfrm>
          <a:prstGeom prst="rect">
            <a:avLst/>
          </a:prstGeom>
          <a:ln>
            <a:solidFill>
              <a:schemeClr val="tx1"/>
            </a:solidFill>
          </a:ln>
        </p:spPr>
      </p:pic>
      <p:pic>
        <p:nvPicPr>
          <p:cNvPr id="10" name="Picture 9">
            <a:extLst>
              <a:ext uri="{FF2B5EF4-FFF2-40B4-BE49-F238E27FC236}">
                <a16:creationId xmlns:a16="http://schemas.microsoft.com/office/drawing/2014/main" id="{30758563-6E0C-4469-9B97-DEE7EA711631}"/>
              </a:ext>
            </a:extLst>
          </p:cNvPr>
          <p:cNvPicPr/>
          <p:nvPr/>
        </p:nvPicPr>
        <p:blipFill>
          <a:blip r:embed="rId5"/>
          <a:stretch>
            <a:fillRect/>
          </a:stretch>
        </p:blipFill>
        <p:spPr>
          <a:xfrm>
            <a:off x="306774" y="2495784"/>
            <a:ext cx="5514539" cy="3905016"/>
          </a:xfrm>
          <a:prstGeom prst="rect">
            <a:avLst/>
          </a:prstGeom>
          <a:ln>
            <a:solidFill>
              <a:schemeClr val="tx1"/>
            </a:solidFill>
          </a:ln>
        </p:spPr>
      </p:pic>
    </p:spTree>
    <p:extLst>
      <p:ext uri="{BB962C8B-B14F-4D97-AF65-F5344CB8AC3E}">
        <p14:creationId xmlns:p14="http://schemas.microsoft.com/office/powerpoint/2010/main" val="80524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The 10 most expensive cars in the world today | Naija News">
            <a:extLst>
              <a:ext uri="{FF2B5EF4-FFF2-40B4-BE49-F238E27FC236}">
                <a16:creationId xmlns:a16="http://schemas.microsoft.com/office/drawing/2014/main" id="{36B3B17F-D755-48D2-9DD5-2F5BA41F245C}"/>
              </a:ext>
            </a:extLst>
          </p:cNvPr>
          <p:cNvPicPr>
            <a:picLocks noGrp="1" noChangeAspect="1" noChangeArrowheads="1"/>
          </p:cNvPicPr>
          <p:nvPr>
            <p:ph idx="1"/>
          </p:nvPr>
        </p:nvPicPr>
        <p:blipFill rotWithShape="1">
          <a:blip r:embed="rId2">
            <a:alphaModFix amt="50000"/>
            <a:extLst>
              <a:ext uri="{28A0092B-C50C-407E-A947-70E740481C1C}">
                <a14:useLocalDpi xmlns:a14="http://schemas.microsoft.com/office/drawing/2010/main" val="0"/>
              </a:ext>
            </a:extLst>
          </a:blip>
          <a:srcRect t="12515" b="3216"/>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A7DB2DDD-C1B1-4A52-94CD-6257DE0EE679}"/>
              </a:ext>
            </a:extLst>
          </p:cNvPr>
          <p:cNvSpPr txBox="1">
            <a:spLocks noGrp="1"/>
          </p:cNvSpPr>
          <p:nvPr>
            <p:ph type="title"/>
          </p:nvPr>
        </p:nvSpPr>
        <p:spPr>
          <a:xfrm>
            <a:off x="208544" y="-48127"/>
            <a:ext cx="11903242" cy="750136"/>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w="22225">
                  <a:solidFill>
                    <a:schemeClr val="accent2"/>
                  </a:solidFill>
                  <a:prstDash val="solid"/>
                </a:ln>
                <a:solidFill>
                  <a:srgbClr val="FFFFFF"/>
                </a:solidFill>
              </a:rPr>
              <a:t>GOODNESS OF FIT TEST(ONE-WAY CONTINGENCY TABLE)</a:t>
            </a:r>
          </a:p>
        </p:txBody>
      </p:sp>
      <p:pic>
        <p:nvPicPr>
          <p:cNvPr id="10" name="Picture 9">
            <a:extLst>
              <a:ext uri="{FF2B5EF4-FFF2-40B4-BE49-F238E27FC236}">
                <a16:creationId xmlns:a16="http://schemas.microsoft.com/office/drawing/2014/main" id="{FD200C07-E448-4F64-9B26-C2AD00C2D399}"/>
              </a:ext>
            </a:extLst>
          </p:cNvPr>
          <p:cNvPicPr/>
          <p:nvPr/>
        </p:nvPicPr>
        <p:blipFill>
          <a:blip r:embed="rId3"/>
          <a:stretch>
            <a:fillRect/>
          </a:stretch>
        </p:blipFill>
        <p:spPr>
          <a:xfrm>
            <a:off x="161009" y="2841862"/>
            <a:ext cx="3357518" cy="1248874"/>
          </a:xfrm>
          <a:prstGeom prst="rect">
            <a:avLst/>
          </a:prstGeom>
          <a:ln>
            <a:solidFill>
              <a:schemeClr val="tx1"/>
            </a:solidFill>
          </a:ln>
        </p:spPr>
      </p:pic>
      <p:sp>
        <p:nvSpPr>
          <p:cNvPr id="11" name="TextBox 10">
            <a:extLst>
              <a:ext uri="{FF2B5EF4-FFF2-40B4-BE49-F238E27FC236}">
                <a16:creationId xmlns:a16="http://schemas.microsoft.com/office/drawing/2014/main" id="{B540358F-09F9-447D-8547-54CD8049CA41}"/>
              </a:ext>
            </a:extLst>
          </p:cNvPr>
          <p:cNvSpPr txBox="1"/>
          <p:nvPr/>
        </p:nvSpPr>
        <p:spPr>
          <a:xfrm>
            <a:off x="3658194" y="840410"/>
            <a:ext cx="8436965" cy="5016758"/>
          </a:xfrm>
          <a:prstGeom prst="wedgeRectCallou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solidFill>
                  <a:schemeClr val="tx1"/>
                </a:solidFill>
              </a:rPr>
              <a:t>1. Hypothesis statement:</a:t>
            </a:r>
          </a:p>
          <a:p>
            <a:r>
              <a:rPr lang="en-US" sz="2000" b="1" dirty="0">
                <a:solidFill>
                  <a:schemeClr val="tx1"/>
                </a:solidFill>
              </a:rPr>
              <a:t>	H</a:t>
            </a:r>
            <a:r>
              <a:rPr lang="en-US" sz="2000" b="1" baseline="-25000" dirty="0">
                <a:solidFill>
                  <a:schemeClr val="tx1"/>
                </a:solidFill>
              </a:rPr>
              <a:t>0</a:t>
            </a:r>
            <a:r>
              <a:rPr lang="en-US" sz="2000" dirty="0">
                <a:solidFill>
                  <a:schemeClr val="tx1"/>
                </a:solidFill>
              </a:rPr>
              <a:t>: </a:t>
            </a:r>
            <a:r>
              <a:rPr lang="en-US" sz="2000" i="1" dirty="0"/>
              <a:t>p</a:t>
            </a:r>
            <a:r>
              <a:rPr lang="en-US" sz="2000" i="1" baseline="-25000" dirty="0"/>
              <a:t>gas </a:t>
            </a:r>
            <a:r>
              <a:rPr lang="en-US" sz="2000" dirty="0"/>
              <a:t>= 0.85, </a:t>
            </a:r>
            <a:r>
              <a:rPr lang="en-US" sz="2000" i="1" dirty="0"/>
              <a:t>p</a:t>
            </a:r>
            <a:r>
              <a:rPr lang="en-US" sz="2000" i="1" baseline="-25000" dirty="0"/>
              <a:t>diesel</a:t>
            </a:r>
            <a:r>
              <a:rPr lang="en-US" sz="2000" dirty="0"/>
              <a:t> = 0.15</a:t>
            </a:r>
          </a:p>
          <a:p>
            <a:r>
              <a:rPr lang="en-MY" sz="2000" b="1" dirty="0">
                <a:solidFill>
                  <a:schemeClr val="tx1"/>
                </a:solidFill>
              </a:rPr>
              <a:t>	H</a:t>
            </a:r>
            <a:r>
              <a:rPr lang="en-MY" sz="2000" b="1" baseline="-25000" dirty="0">
                <a:solidFill>
                  <a:schemeClr val="tx1"/>
                </a:solidFill>
              </a:rPr>
              <a:t>1</a:t>
            </a:r>
            <a:r>
              <a:rPr lang="en-MY" sz="2000" dirty="0">
                <a:solidFill>
                  <a:schemeClr val="tx1"/>
                </a:solidFill>
              </a:rPr>
              <a:t>: </a:t>
            </a:r>
            <a:r>
              <a:rPr lang="en-US" sz="2000" dirty="0"/>
              <a:t>At least one of the proportions is different from the claimed value.</a:t>
            </a:r>
          </a:p>
          <a:p>
            <a:endParaRPr lang="en-US" sz="2000" dirty="0">
              <a:solidFill>
                <a:schemeClr val="tx1"/>
              </a:solidFill>
            </a:endParaRPr>
          </a:p>
          <a:p>
            <a:r>
              <a:rPr lang="en-US" sz="2000" dirty="0">
                <a:solidFill>
                  <a:schemeClr val="tx1"/>
                </a:solidFill>
              </a:rPr>
              <a:t>2. Calculate expected frequency.</a:t>
            </a:r>
          </a:p>
          <a:p>
            <a:endParaRPr lang="en-US" sz="2000" dirty="0">
              <a:solidFill>
                <a:schemeClr val="tx1"/>
              </a:solidFill>
            </a:endParaRPr>
          </a:p>
          <a:p>
            <a:r>
              <a:rPr lang="en-US" sz="2000" dirty="0">
                <a:solidFill>
                  <a:schemeClr val="tx1"/>
                </a:solidFill>
              </a:rPr>
              <a:t>3. T</a:t>
            </a:r>
            <a:r>
              <a:rPr lang="en-US" sz="2000" dirty="0"/>
              <a:t>est statistics value </a:t>
            </a:r>
            <a:r>
              <a:rPr lang="en-US" sz="2000" i="1" dirty="0"/>
              <a:t>x</a:t>
            </a:r>
            <a:r>
              <a:rPr lang="en-US" sz="2000" i="1" baseline="30000" dirty="0"/>
              <a:t>2</a:t>
            </a:r>
            <a:r>
              <a:rPr lang="en-US" sz="2000" dirty="0"/>
              <a:t> = 4.4213</a:t>
            </a:r>
          </a:p>
          <a:p>
            <a:endParaRPr lang="en-US" sz="2000" dirty="0">
              <a:solidFill>
                <a:schemeClr val="tx1"/>
              </a:solidFill>
            </a:endParaRPr>
          </a:p>
          <a:p>
            <a:r>
              <a:rPr lang="en-US" sz="2000" dirty="0">
                <a:solidFill>
                  <a:schemeClr val="tx1"/>
                </a:solidFill>
              </a:rPr>
              <a:t>4. Given </a:t>
            </a:r>
            <a:r>
              <a:rPr lang="en-US" sz="2000" i="1" dirty="0">
                <a:solidFill>
                  <a:schemeClr val="tx1"/>
                </a:solidFill>
              </a:rPr>
              <a:t>α</a:t>
            </a:r>
            <a:r>
              <a:rPr lang="en-US" sz="2000" dirty="0">
                <a:solidFill>
                  <a:schemeClr val="tx1"/>
                </a:solidFill>
              </a:rPr>
              <a:t> = 0.05, </a:t>
            </a:r>
            <a:r>
              <a:rPr lang="en-US" sz="2000" i="1" dirty="0">
                <a:solidFill>
                  <a:schemeClr val="tx1"/>
                </a:solidFill>
              </a:rPr>
              <a:t>k </a:t>
            </a:r>
            <a:r>
              <a:rPr lang="en-US" sz="2000" dirty="0">
                <a:solidFill>
                  <a:schemeClr val="tx1"/>
                </a:solidFill>
              </a:rPr>
              <a:t>= 1, </a:t>
            </a:r>
            <a:r>
              <a:rPr lang="en-US" sz="2000" dirty="0"/>
              <a:t>critical value </a:t>
            </a:r>
            <a:r>
              <a:rPr lang="en-US" sz="2000" i="1" dirty="0"/>
              <a:t>x</a:t>
            </a:r>
            <a:r>
              <a:rPr lang="en-US" sz="2000" i="1" baseline="30000" dirty="0"/>
              <a:t>2</a:t>
            </a:r>
            <a:r>
              <a:rPr lang="en-US" sz="2000" i="1" baseline="-25000" dirty="0"/>
              <a:t>k=1, α </a:t>
            </a:r>
            <a:r>
              <a:rPr lang="en-US" sz="2000" baseline="-25000" dirty="0"/>
              <a:t>= 0.05</a:t>
            </a:r>
            <a:r>
              <a:rPr lang="en-US" sz="2000" dirty="0"/>
              <a:t> = 3.841</a:t>
            </a:r>
          </a:p>
          <a:p>
            <a:endParaRPr lang="en-US" sz="2000" dirty="0">
              <a:solidFill>
                <a:schemeClr val="tx1"/>
              </a:solidFill>
            </a:endParaRPr>
          </a:p>
          <a:p>
            <a:r>
              <a:rPr lang="en-US" sz="2000" dirty="0">
                <a:solidFill>
                  <a:schemeClr val="tx1"/>
                </a:solidFill>
              </a:rPr>
              <a:t>5. Conclusion: </a:t>
            </a:r>
          </a:p>
          <a:p>
            <a:r>
              <a:rPr lang="en-US" sz="2000" dirty="0"/>
              <a:t>Since test statistic value (</a:t>
            </a:r>
            <a:r>
              <a:rPr lang="en-US" sz="2000" i="1" dirty="0"/>
              <a:t>x</a:t>
            </a:r>
            <a:r>
              <a:rPr lang="en-US" sz="2000" i="1" baseline="30000" dirty="0"/>
              <a:t>2</a:t>
            </a:r>
            <a:r>
              <a:rPr lang="en-US" sz="2000" dirty="0"/>
              <a:t> = 4.4213) &gt; critical value(</a:t>
            </a:r>
            <a:r>
              <a:rPr lang="en-US" sz="2000" i="1" dirty="0"/>
              <a:t>x</a:t>
            </a:r>
            <a:r>
              <a:rPr lang="en-US" sz="2000" i="1" baseline="30000" dirty="0"/>
              <a:t>2</a:t>
            </a:r>
            <a:r>
              <a:rPr lang="en-US" sz="2000" i="1" baseline="-25000" dirty="0"/>
              <a:t>k=1, α </a:t>
            </a:r>
            <a:r>
              <a:rPr lang="en-US" sz="2000" baseline="-25000" dirty="0"/>
              <a:t>= 0.05</a:t>
            </a:r>
            <a:r>
              <a:rPr lang="en-US" sz="2000" dirty="0"/>
              <a:t> = 3.841), it falls within the critical region. Thus, we </a:t>
            </a:r>
            <a:r>
              <a:rPr lang="en-US" sz="2000" b="1" dirty="0"/>
              <a:t>reject</a:t>
            </a:r>
            <a:r>
              <a:rPr lang="en-US" sz="2000" dirty="0"/>
              <a:t> H</a:t>
            </a:r>
            <a:r>
              <a:rPr lang="en-US" sz="2000" baseline="-25000" dirty="0"/>
              <a:t>0</a:t>
            </a:r>
            <a:r>
              <a:rPr lang="en-US" sz="2000" dirty="0"/>
              <a:t>. There is sufficient evidence to warrant rejection of the claim that the fuel types are distributed with the given percentages, this shows that there is difference between the observed frequency and expected frequency of fuel type used by cars. </a:t>
            </a:r>
          </a:p>
        </p:txBody>
      </p:sp>
      <p:pic>
        <p:nvPicPr>
          <p:cNvPr id="6" name="Picture 5">
            <a:extLst>
              <a:ext uri="{FF2B5EF4-FFF2-40B4-BE49-F238E27FC236}">
                <a16:creationId xmlns:a16="http://schemas.microsoft.com/office/drawing/2014/main" id="{5B0A91B2-4D96-49A9-B4AE-102AA9A6FFDC}"/>
              </a:ext>
            </a:extLst>
          </p:cNvPr>
          <p:cNvPicPr>
            <a:picLocks noChangeAspect="1"/>
          </p:cNvPicPr>
          <p:nvPr/>
        </p:nvPicPr>
        <p:blipFill>
          <a:blip r:embed="rId4"/>
          <a:stretch>
            <a:fillRect/>
          </a:stretch>
        </p:blipFill>
        <p:spPr>
          <a:xfrm>
            <a:off x="7202904" y="1794051"/>
            <a:ext cx="4834982" cy="748642"/>
          </a:xfrm>
          <a:prstGeom prst="rect">
            <a:avLst/>
          </a:prstGeom>
        </p:spPr>
      </p:pic>
      <p:pic>
        <p:nvPicPr>
          <p:cNvPr id="13" name="Picture 12">
            <a:extLst>
              <a:ext uri="{FF2B5EF4-FFF2-40B4-BE49-F238E27FC236}">
                <a16:creationId xmlns:a16="http://schemas.microsoft.com/office/drawing/2014/main" id="{FB064A2B-86A1-477A-B7BE-702AA2D700C1}"/>
              </a:ext>
            </a:extLst>
          </p:cNvPr>
          <p:cNvPicPr/>
          <p:nvPr/>
        </p:nvPicPr>
        <p:blipFill>
          <a:blip r:embed="rId5">
            <a:extLst>
              <a:ext uri="{28A0092B-C50C-407E-A947-70E740481C1C}">
                <a14:useLocalDpi xmlns:a14="http://schemas.microsoft.com/office/drawing/2010/main" val="0"/>
              </a:ext>
            </a:extLst>
          </a:blip>
          <a:stretch>
            <a:fillRect/>
          </a:stretch>
        </p:blipFill>
        <p:spPr>
          <a:xfrm>
            <a:off x="7250569" y="2632967"/>
            <a:ext cx="1187450" cy="495300"/>
          </a:xfrm>
          <a:prstGeom prst="rect">
            <a:avLst/>
          </a:prstGeom>
          <a:ln>
            <a:solidFill>
              <a:schemeClr val="tx1"/>
            </a:solidFill>
          </a:ln>
        </p:spPr>
      </p:pic>
      <p:sp>
        <p:nvSpPr>
          <p:cNvPr id="14" name="Content Placeholder 2">
            <a:extLst>
              <a:ext uri="{FF2B5EF4-FFF2-40B4-BE49-F238E27FC236}">
                <a16:creationId xmlns:a16="http://schemas.microsoft.com/office/drawing/2014/main" id="{C8F68C63-332E-488F-9F4E-2F5A343B8B03}"/>
              </a:ext>
            </a:extLst>
          </p:cNvPr>
          <p:cNvSpPr txBox="1">
            <a:spLocks/>
          </p:cNvSpPr>
          <p:nvPr/>
        </p:nvSpPr>
        <p:spPr>
          <a:xfrm>
            <a:off x="64168" y="689810"/>
            <a:ext cx="3504669" cy="2285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To test whether there is difference between the observed frequency and expected frequency of fuel type used by cars at </a:t>
            </a:r>
            <a:r>
              <a:rPr lang="en-US" sz="2400" b="1" dirty="0">
                <a:solidFill>
                  <a:schemeClr val="bg1"/>
                </a:solidFill>
              </a:rPr>
              <a:t>confidence level 95%</a:t>
            </a:r>
            <a:r>
              <a:rPr lang="en-US" sz="2400" dirty="0">
                <a:solidFill>
                  <a:schemeClr val="bg1"/>
                </a:solidFill>
              </a:rPr>
              <a:t>.</a:t>
            </a:r>
          </a:p>
        </p:txBody>
      </p:sp>
      <p:pic>
        <p:nvPicPr>
          <p:cNvPr id="15" name="Picture 14">
            <a:extLst>
              <a:ext uri="{FF2B5EF4-FFF2-40B4-BE49-F238E27FC236}">
                <a16:creationId xmlns:a16="http://schemas.microsoft.com/office/drawing/2014/main" id="{FD9CD412-3DD1-4254-8938-7BD2F4AAEBB2}"/>
              </a:ext>
            </a:extLst>
          </p:cNvPr>
          <p:cNvPicPr/>
          <p:nvPr/>
        </p:nvPicPr>
        <p:blipFill>
          <a:blip r:embed="rId6">
            <a:extLst>
              <a:ext uri="{28A0092B-C50C-407E-A947-70E740481C1C}">
                <a14:useLocalDpi xmlns:a14="http://schemas.microsoft.com/office/drawing/2010/main" val="0"/>
              </a:ext>
            </a:extLst>
          </a:blip>
          <a:stretch>
            <a:fillRect/>
          </a:stretch>
        </p:blipFill>
        <p:spPr>
          <a:xfrm>
            <a:off x="96246" y="4300140"/>
            <a:ext cx="3481149" cy="1988363"/>
          </a:xfrm>
          <a:prstGeom prst="rect">
            <a:avLst/>
          </a:prstGeom>
          <a:ln>
            <a:solidFill>
              <a:schemeClr val="tx1"/>
            </a:solidFill>
          </a:ln>
        </p:spPr>
      </p:pic>
    </p:spTree>
    <p:extLst>
      <p:ext uri="{BB962C8B-B14F-4D97-AF65-F5344CB8AC3E}">
        <p14:creationId xmlns:p14="http://schemas.microsoft.com/office/powerpoint/2010/main" val="25527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MW i Series Will Add New Model Soon - The News Wheel">
            <a:extLst>
              <a:ext uri="{FF2B5EF4-FFF2-40B4-BE49-F238E27FC236}">
                <a16:creationId xmlns:a16="http://schemas.microsoft.com/office/drawing/2014/main" id="{53DB7D42-0635-4894-86C6-A0E819EB0427}"/>
              </a:ext>
            </a:extLst>
          </p:cNvPr>
          <p:cNvPicPr>
            <a:picLocks noGrp="1" noChangeAspect="1" noChangeArrowheads="1"/>
          </p:cNvPicPr>
          <p:nvPr>
            <p:ph idx="1"/>
          </p:nvPr>
        </p:nvPicPr>
        <p:blipFill rotWithShape="1">
          <a:blip r:embed="rId2">
            <a:alphaModFix amt="50000"/>
            <a:extLst>
              <a:ext uri="{28A0092B-C50C-407E-A947-70E740481C1C}">
                <a14:useLocalDpi xmlns:a14="http://schemas.microsoft.com/office/drawing/2010/main" val="0"/>
              </a:ext>
            </a:extLst>
          </a:blip>
          <a:srcRect t="9809" b="592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ECB279B-828F-46C7-BF8D-3E8D46796634}"/>
              </a:ext>
            </a:extLst>
          </p:cNvPr>
          <p:cNvSpPr txBox="1">
            <a:spLocks noGrp="1"/>
          </p:cNvSpPr>
          <p:nvPr>
            <p:ph type="title"/>
          </p:nvPr>
        </p:nvSpPr>
        <p:spPr>
          <a:xfrm>
            <a:off x="64169" y="-80210"/>
            <a:ext cx="8967535" cy="14078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w="22225">
                  <a:solidFill>
                    <a:schemeClr val="accent2"/>
                  </a:solidFill>
                  <a:prstDash val="solid"/>
                </a:ln>
                <a:solidFill>
                  <a:srgbClr val="FFFFFF"/>
                </a:solidFill>
              </a:rPr>
              <a:t>CHI-SQUARE TEST OF INDEPENDENCE (TWO-WAY CONTINGENCY TABLE)</a:t>
            </a:r>
          </a:p>
        </p:txBody>
      </p:sp>
      <p:sp>
        <p:nvSpPr>
          <p:cNvPr id="7" name="Content Placeholder 2">
            <a:extLst>
              <a:ext uri="{FF2B5EF4-FFF2-40B4-BE49-F238E27FC236}">
                <a16:creationId xmlns:a16="http://schemas.microsoft.com/office/drawing/2014/main" id="{CEFF0FD2-0AAF-4EBE-A5AA-A8645CE0958B}"/>
              </a:ext>
            </a:extLst>
          </p:cNvPr>
          <p:cNvSpPr txBox="1">
            <a:spLocks/>
          </p:cNvSpPr>
          <p:nvPr/>
        </p:nvSpPr>
        <p:spPr>
          <a:xfrm>
            <a:off x="8991599" y="196681"/>
            <a:ext cx="3096127" cy="2582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To test whether number of doors and car aspiration are related using Two Way Contingency Table, at </a:t>
            </a:r>
            <a:r>
              <a:rPr lang="en-US" sz="2400" b="1" dirty="0"/>
              <a:t>confidence level 95%</a:t>
            </a:r>
            <a:r>
              <a:rPr lang="en-US" sz="2400" dirty="0"/>
              <a:t>.</a:t>
            </a:r>
          </a:p>
        </p:txBody>
      </p:sp>
      <p:pic>
        <p:nvPicPr>
          <p:cNvPr id="8" name="Picture 7">
            <a:extLst>
              <a:ext uri="{FF2B5EF4-FFF2-40B4-BE49-F238E27FC236}">
                <a16:creationId xmlns:a16="http://schemas.microsoft.com/office/drawing/2014/main" id="{23FC67AD-6F47-44CE-A1C4-B5D421C212C9}"/>
              </a:ext>
            </a:extLst>
          </p:cNvPr>
          <p:cNvPicPr/>
          <p:nvPr/>
        </p:nvPicPr>
        <p:blipFill>
          <a:blip r:embed="rId3"/>
          <a:stretch>
            <a:fillRect/>
          </a:stretch>
        </p:blipFill>
        <p:spPr>
          <a:xfrm>
            <a:off x="240347" y="1407860"/>
            <a:ext cx="5053547" cy="1110749"/>
          </a:xfrm>
          <a:prstGeom prst="rect">
            <a:avLst/>
          </a:prstGeom>
          <a:ln>
            <a:solidFill>
              <a:schemeClr val="tx1"/>
            </a:solidFill>
          </a:ln>
        </p:spPr>
      </p:pic>
      <p:sp>
        <p:nvSpPr>
          <p:cNvPr id="9" name="TextBox 8">
            <a:extLst>
              <a:ext uri="{FF2B5EF4-FFF2-40B4-BE49-F238E27FC236}">
                <a16:creationId xmlns:a16="http://schemas.microsoft.com/office/drawing/2014/main" id="{3D1B82CC-A484-44E2-A2B2-1B321C567340}"/>
              </a:ext>
            </a:extLst>
          </p:cNvPr>
          <p:cNvSpPr txBox="1"/>
          <p:nvPr/>
        </p:nvSpPr>
        <p:spPr>
          <a:xfrm>
            <a:off x="336600" y="2875712"/>
            <a:ext cx="6239790" cy="3477875"/>
          </a:xfrm>
          <a:prstGeom prst="wedgeRectCallou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solidFill>
                  <a:schemeClr val="bg1"/>
                </a:solidFill>
              </a:rPr>
              <a:t>1. Hypothesis statement:</a:t>
            </a:r>
          </a:p>
          <a:p>
            <a:r>
              <a:rPr lang="en-US" sz="2000" b="1" dirty="0">
                <a:solidFill>
                  <a:schemeClr val="bg1"/>
                </a:solidFill>
              </a:rPr>
              <a:t>	H</a:t>
            </a:r>
            <a:r>
              <a:rPr lang="en-US" sz="2000" b="1" baseline="-25000" dirty="0">
                <a:solidFill>
                  <a:schemeClr val="bg1"/>
                </a:solidFill>
              </a:rPr>
              <a:t>0</a:t>
            </a:r>
            <a:r>
              <a:rPr lang="en-US" sz="2000" dirty="0">
                <a:solidFill>
                  <a:schemeClr val="bg1"/>
                </a:solidFill>
              </a:rPr>
              <a:t>: </a:t>
            </a:r>
            <a:r>
              <a:rPr lang="en-US" sz="2000" dirty="0"/>
              <a:t>There is no relationship between variables 	       num_of_doors and aspiration.</a:t>
            </a:r>
            <a:r>
              <a:rPr lang="en-MY" sz="2000" b="1" dirty="0">
                <a:solidFill>
                  <a:schemeClr val="bg1"/>
                </a:solidFill>
              </a:rPr>
              <a:t>	</a:t>
            </a:r>
          </a:p>
          <a:p>
            <a:r>
              <a:rPr lang="en-MY" sz="2000" b="1" dirty="0">
                <a:solidFill>
                  <a:schemeClr val="bg1"/>
                </a:solidFill>
              </a:rPr>
              <a:t>	H</a:t>
            </a:r>
            <a:r>
              <a:rPr lang="en-MY" sz="2000" b="1" baseline="-25000" dirty="0">
                <a:solidFill>
                  <a:schemeClr val="bg1"/>
                </a:solidFill>
              </a:rPr>
              <a:t>1</a:t>
            </a:r>
            <a:r>
              <a:rPr lang="en-MY" sz="2000" dirty="0">
                <a:solidFill>
                  <a:schemeClr val="bg1"/>
                </a:solidFill>
              </a:rPr>
              <a:t>: </a:t>
            </a:r>
            <a:r>
              <a:rPr lang="en-US" sz="2000" dirty="0"/>
              <a:t>Variables num_of_doors and aspiration are 	       related and dependent.</a:t>
            </a:r>
          </a:p>
          <a:p>
            <a:endParaRPr lang="en-US" sz="2000" dirty="0">
              <a:solidFill>
                <a:schemeClr val="bg1"/>
              </a:solidFill>
            </a:endParaRPr>
          </a:p>
          <a:p>
            <a:r>
              <a:rPr lang="en-US" sz="2000" dirty="0">
                <a:solidFill>
                  <a:schemeClr val="bg1"/>
                </a:solidFill>
              </a:rPr>
              <a:t>2. Given </a:t>
            </a:r>
            <a:r>
              <a:rPr lang="en-US" sz="2000" i="1" dirty="0">
                <a:solidFill>
                  <a:schemeClr val="bg1"/>
                </a:solidFill>
              </a:rPr>
              <a:t>α</a:t>
            </a:r>
            <a:r>
              <a:rPr lang="en-US" sz="2000" dirty="0">
                <a:solidFill>
                  <a:schemeClr val="bg1"/>
                </a:solidFill>
              </a:rPr>
              <a:t> = 0.05, </a:t>
            </a:r>
            <a:r>
              <a:rPr lang="en-US" sz="2000" i="1" dirty="0">
                <a:solidFill>
                  <a:schemeClr val="bg1"/>
                </a:solidFill>
              </a:rPr>
              <a:t>df </a:t>
            </a:r>
            <a:r>
              <a:rPr lang="en-US" sz="2000" dirty="0">
                <a:solidFill>
                  <a:schemeClr val="bg1"/>
                </a:solidFill>
              </a:rPr>
              <a:t>= 1, critical value </a:t>
            </a:r>
            <a:r>
              <a:rPr lang="en-US" sz="2000" i="1" dirty="0">
                <a:solidFill>
                  <a:schemeClr val="bg1"/>
                </a:solidFill>
              </a:rPr>
              <a:t>x</a:t>
            </a:r>
            <a:r>
              <a:rPr lang="en-US" sz="2000" i="1" baseline="30000" dirty="0">
                <a:solidFill>
                  <a:schemeClr val="bg1"/>
                </a:solidFill>
              </a:rPr>
              <a:t>2</a:t>
            </a:r>
            <a:r>
              <a:rPr lang="en-US" sz="2000" i="1" baseline="-25000" dirty="0">
                <a:solidFill>
                  <a:schemeClr val="bg1"/>
                </a:solidFill>
              </a:rPr>
              <a:t>k=1, α </a:t>
            </a:r>
            <a:r>
              <a:rPr lang="en-US" sz="2000" baseline="-25000" dirty="0">
                <a:solidFill>
                  <a:schemeClr val="bg1"/>
                </a:solidFill>
              </a:rPr>
              <a:t>= 0.05</a:t>
            </a:r>
            <a:r>
              <a:rPr lang="en-US" sz="2000" dirty="0">
                <a:solidFill>
                  <a:schemeClr val="bg1"/>
                </a:solidFill>
              </a:rPr>
              <a:t> = 3.841</a:t>
            </a:r>
          </a:p>
          <a:p>
            <a:endParaRPr lang="en-US" sz="2000" dirty="0">
              <a:solidFill>
                <a:schemeClr val="bg1"/>
              </a:solidFill>
            </a:endParaRPr>
          </a:p>
          <a:p>
            <a:r>
              <a:rPr lang="en-US" sz="2000" dirty="0">
                <a:solidFill>
                  <a:schemeClr val="bg1"/>
                </a:solidFill>
              </a:rPr>
              <a:t>3. Calculate expected counts.</a:t>
            </a:r>
          </a:p>
          <a:p>
            <a:endParaRPr lang="en-US" sz="2000" dirty="0">
              <a:solidFill>
                <a:schemeClr val="bg1"/>
              </a:solidFill>
            </a:endParaRPr>
          </a:p>
          <a:p>
            <a:r>
              <a:rPr lang="en-US" sz="2000" dirty="0">
                <a:solidFill>
                  <a:schemeClr val="bg1"/>
                </a:solidFill>
              </a:rPr>
              <a:t>4. T</a:t>
            </a:r>
            <a:r>
              <a:rPr lang="en-US" sz="2000" dirty="0"/>
              <a:t>est statistic </a:t>
            </a:r>
            <a:r>
              <a:rPr lang="en-US" sz="2000" i="1" dirty="0"/>
              <a:t>x</a:t>
            </a:r>
            <a:r>
              <a:rPr lang="en-US" sz="2000" i="1" baseline="30000" dirty="0"/>
              <a:t>2</a:t>
            </a:r>
            <a:r>
              <a:rPr lang="en-US" sz="2000" dirty="0"/>
              <a:t> = 0.5918</a:t>
            </a:r>
            <a:endParaRPr lang="en-US" sz="2000" dirty="0">
              <a:solidFill>
                <a:schemeClr val="bg1"/>
              </a:solidFill>
            </a:endParaRPr>
          </a:p>
        </p:txBody>
      </p:sp>
      <p:pic>
        <p:nvPicPr>
          <p:cNvPr id="4" name="Picture 3">
            <a:extLst>
              <a:ext uri="{FF2B5EF4-FFF2-40B4-BE49-F238E27FC236}">
                <a16:creationId xmlns:a16="http://schemas.microsoft.com/office/drawing/2014/main" id="{B3CC5624-00C8-45DB-A7F2-0997EF4772D2}"/>
              </a:ext>
            </a:extLst>
          </p:cNvPr>
          <p:cNvPicPr>
            <a:picLocks noChangeAspect="1"/>
          </p:cNvPicPr>
          <p:nvPr/>
        </p:nvPicPr>
        <p:blipFill>
          <a:blip r:embed="rId4"/>
          <a:stretch>
            <a:fillRect/>
          </a:stretch>
        </p:blipFill>
        <p:spPr>
          <a:xfrm>
            <a:off x="6897875" y="2793193"/>
            <a:ext cx="5013551" cy="1611039"/>
          </a:xfrm>
          <a:prstGeom prst="rect">
            <a:avLst/>
          </a:prstGeom>
        </p:spPr>
      </p:pic>
      <p:pic>
        <p:nvPicPr>
          <p:cNvPr id="5" name="Picture 4">
            <a:extLst>
              <a:ext uri="{FF2B5EF4-FFF2-40B4-BE49-F238E27FC236}">
                <a16:creationId xmlns:a16="http://schemas.microsoft.com/office/drawing/2014/main" id="{8901F3A0-935A-4AA9-90A1-3EE66983D8F0}"/>
              </a:ext>
            </a:extLst>
          </p:cNvPr>
          <p:cNvPicPr>
            <a:picLocks noChangeAspect="1"/>
          </p:cNvPicPr>
          <p:nvPr/>
        </p:nvPicPr>
        <p:blipFill>
          <a:blip r:embed="rId5"/>
          <a:stretch>
            <a:fillRect/>
          </a:stretch>
        </p:blipFill>
        <p:spPr>
          <a:xfrm>
            <a:off x="6934373" y="4556547"/>
            <a:ext cx="4940554" cy="2140060"/>
          </a:xfrm>
          <a:prstGeom prst="rect">
            <a:avLst/>
          </a:prstGeom>
        </p:spPr>
      </p:pic>
    </p:spTree>
    <p:extLst>
      <p:ext uri="{BB962C8B-B14F-4D97-AF65-F5344CB8AC3E}">
        <p14:creationId xmlns:p14="http://schemas.microsoft.com/office/powerpoint/2010/main" val="210839644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BMW i Series Will Add New Model Soon - The News Wheel">
            <a:extLst>
              <a:ext uri="{FF2B5EF4-FFF2-40B4-BE49-F238E27FC236}">
                <a16:creationId xmlns:a16="http://schemas.microsoft.com/office/drawing/2014/main" id="{D95CF253-742C-4AF0-8BEF-79935F2BA857}"/>
              </a:ext>
            </a:extLst>
          </p:cNvPr>
          <p:cNvPicPr>
            <a:picLocks noGrp="1" noChangeAspect="1" noChangeArrowheads="1"/>
          </p:cNvPicPr>
          <p:nvPr>
            <p:ph idx="1"/>
          </p:nvPr>
        </p:nvPicPr>
        <p:blipFill rotWithShape="1">
          <a:blip r:embed="rId2">
            <a:alphaModFix amt="50000"/>
            <a:extLst>
              <a:ext uri="{28A0092B-C50C-407E-A947-70E740481C1C}">
                <a14:useLocalDpi xmlns:a14="http://schemas.microsoft.com/office/drawing/2010/main" val="0"/>
              </a:ext>
            </a:extLst>
          </a:blip>
          <a:srcRect t="9809" b="592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E9C7650-4C91-47AC-B111-B46FDE1B6A44}"/>
              </a:ext>
            </a:extLst>
          </p:cNvPr>
          <p:cNvSpPr txBox="1">
            <a:spLocks noGrp="1"/>
          </p:cNvSpPr>
          <p:nvPr>
            <p:ph type="title"/>
          </p:nvPr>
        </p:nvSpPr>
        <p:spPr>
          <a:xfrm>
            <a:off x="1678405" y="-1"/>
            <a:ext cx="8835189" cy="14559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n w="22225">
                  <a:solidFill>
                    <a:schemeClr val="accent2"/>
                  </a:solidFill>
                  <a:prstDash val="solid"/>
                </a:ln>
                <a:solidFill>
                  <a:srgbClr val="FFFFFF"/>
                </a:solidFill>
              </a:rPr>
              <a:t>CHI-SQUARE TEST OF INDEPENDENCE (TWO-WAY CONTINGENCY TABLE)</a:t>
            </a:r>
            <a:endParaRPr lang="en-US" b="1" dirty="0">
              <a:ln w="22225">
                <a:solidFill>
                  <a:schemeClr val="accent2"/>
                </a:solidFill>
                <a:prstDash val="solid"/>
              </a:ln>
              <a:solidFill>
                <a:srgbClr val="FFFFFF"/>
              </a:solidFill>
            </a:endParaRPr>
          </a:p>
        </p:txBody>
      </p:sp>
      <p:pic>
        <p:nvPicPr>
          <p:cNvPr id="7" name="Picture 6">
            <a:extLst>
              <a:ext uri="{FF2B5EF4-FFF2-40B4-BE49-F238E27FC236}">
                <a16:creationId xmlns:a16="http://schemas.microsoft.com/office/drawing/2014/main" id="{9B20E2B8-6B6E-4BE0-BBC3-729D7CC4C5B2}"/>
              </a:ext>
            </a:extLst>
          </p:cNvPr>
          <p:cNvPicPr/>
          <p:nvPr/>
        </p:nvPicPr>
        <p:blipFill>
          <a:blip r:embed="rId3">
            <a:extLst>
              <a:ext uri="{28A0092B-C50C-407E-A947-70E740481C1C}">
                <a14:useLocalDpi xmlns:a14="http://schemas.microsoft.com/office/drawing/2010/main" val="0"/>
              </a:ext>
            </a:extLst>
          </a:blip>
          <a:stretch>
            <a:fillRect/>
          </a:stretch>
        </p:blipFill>
        <p:spPr>
          <a:xfrm>
            <a:off x="462699" y="1585098"/>
            <a:ext cx="5440496" cy="2173823"/>
          </a:xfrm>
          <a:prstGeom prst="rect">
            <a:avLst/>
          </a:prstGeom>
          <a:ln>
            <a:solidFill>
              <a:schemeClr val="tx1"/>
            </a:solidFill>
          </a:ln>
        </p:spPr>
      </p:pic>
      <p:sp>
        <p:nvSpPr>
          <p:cNvPr id="8" name="TextBox 7">
            <a:extLst>
              <a:ext uri="{FF2B5EF4-FFF2-40B4-BE49-F238E27FC236}">
                <a16:creationId xmlns:a16="http://schemas.microsoft.com/office/drawing/2014/main" id="{F006D5D8-88DA-4060-A2D8-E1EC2EF70B40}"/>
              </a:ext>
            </a:extLst>
          </p:cNvPr>
          <p:cNvSpPr txBox="1"/>
          <p:nvPr/>
        </p:nvSpPr>
        <p:spPr>
          <a:xfrm>
            <a:off x="6320890" y="1458252"/>
            <a:ext cx="5453716" cy="2523768"/>
          </a:xfrm>
          <a:prstGeom prst="wedgeRectCallou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solidFill>
                  <a:schemeClr val="tx1"/>
                </a:solidFill>
              </a:rPr>
              <a:t>5. Conclusion: </a:t>
            </a:r>
          </a:p>
          <a:p>
            <a:r>
              <a:rPr lang="en-US" sz="2000" dirty="0"/>
              <a:t>Since test statistic value (</a:t>
            </a:r>
            <a:r>
              <a:rPr lang="en-US" sz="2000" i="1" dirty="0"/>
              <a:t>x</a:t>
            </a:r>
            <a:r>
              <a:rPr lang="en-US" sz="2000" i="1" baseline="30000" dirty="0"/>
              <a:t>2</a:t>
            </a:r>
            <a:r>
              <a:rPr lang="en-US" sz="2000" dirty="0"/>
              <a:t> = 0.57158) &lt; critical value(</a:t>
            </a:r>
            <a:r>
              <a:rPr lang="en-US" sz="2000" i="1" dirty="0"/>
              <a:t>x</a:t>
            </a:r>
            <a:r>
              <a:rPr lang="en-US" sz="2000" i="1" baseline="30000" dirty="0"/>
              <a:t>2</a:t>
            </a:r>
            <a:r>
              <a:rPr lang="en-US" sz="2000" i="1" baseline="-25000" dirty="0"/>
              <a:t>k=1, α </a:t>
            </a:r>
            <a:r>
              <a:rPr lang="en-US" sz="2000" baseline="-25000" dirty="0"/>
              <a:t>= 0.05</a:t>
            </a:r>
            <a:r>
              <a:rPr lang="en-US" sz="2000" dirty="0"/>
              <a:t> = 3.841), it does not fall within the critical region. Thus, </a:t>
            </a:r>
            <a:r>
              <a:rPr lang="en-US" sz="2000" b="1" dirty="0"/>
              <a:t>fail to</a:t>
            </a:r>
            <a:r>
              <a:rPr lang="en-US" sz="2000" dirty="0"/>
              <a:t> </a:t>
            </a:r>
            <a:r>
              <a:rPr lang="en-US" sz="2000" b="1" dirty="0"/>
              <a:t>reject</a:t>
            </a:r>
            <a:r>
              <a:rPr lang="en-US" sz="2000" dirty="0"/>
              <a:t> H</a:t>
            </a:r>
            <a:r>
              <a:rPr lang="en-US" sz="2000" baseline="-25000" dirty="0"/>
              <a:t>0</a:t>
            </a:r>
            <a:r>
              <a:rPr lang="en-US" sz="2000" dirty="0"/>
              <a:t>. There is sufficient evidence to conclude that there is no relationship between the variables num_of_doors and aspiration, at </a:t>
            </a:r>
            <a:r>
              <a:rPr lang="en-US" sz="2000" i="1" dirty="0"/>
              <a:t>α </a:t>
            </a:r>
            <a:r>
              <a:rPr lang="en-US" sz="2000" dirty="0"/>
              <a:t>= 0.05.</a:t>
            </a:r>
          </a:p>
          <a:p>
            <a:endParaRPr lang="en-US" dirty="0"/>
          </a:p>
        </p:txBody>
      </p:sp>
    </p:spTree>
    <p:extLst>
      <p:ext uri="{BB962C8B-B14F-4D97-AF65-F5344CB8AC3E}">
        <p14:creationId xmlns:p14="http://schemas.microsoft.com/office/powerpoint/2010/main" val="95384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6563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12129630-3B58-41C3-8297-15B8714AD3FC}"/>
              </a:ext>
            </a:extLst>
          </p:cNvPr>
          <p:cNvSpPr txBox="1">
            <a:spLocks noGrp="1"/>
          </p:cNvSpPr>
          <p:nvPr>
            <p:ph type="title"/>
          </p:nvPr>
        </p:nvSpPr>
        <p:spPr>
          <a:xfrm>
            <a:off x="524256" y="4767072"/>
            <a:ext cx="6594189" cy="1625210"/>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a:ln w="22225">
                  <a:solidFill>
                    <a:schemeClr val="accent2"/>
                  </a:solidFill>
                  <a:prstDash val="solid"/>
                </a:ln>
                <a:solidFill>
                  <a:srgbClr val="FFFFFF"/>
                </a:solidFill>
              </a:rPr>
              <a:t>CONCLUSION</a:t>
            </a:r>
          </a:p>
        </p:txBody>
      </p:sp>
      <p:pic>
        <p:nvPicPr>
          <p:cNvPr id="5122" name="Picture 2" descr="Tow Mater Helping Lightning Mcqueen / GTA 5 Mods - YouTube">
            <a:extLst>
              <a:ext uri="{FF2B5EF4-FFF2-40B4-BE49-F238E27FC236}">
                <a16:creationId xmlns:a16="http://schemas.microsoft.com/office/drawing/2014/main" id="{7B999CA1-564C-46C4-8BE3-0BE9AE3C79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9" r="27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DB4B6E57-5203-44D0-9833-E59CC828B9E6}"/>
              </a:ext>
            </a:extLst>
          </p:cNvPr>
          <p:cNvSpPr>
            <a:spLocks noGrp="1"/>
          </p:cNvSpPr>
          <p:nvPr>
            <p:ph idx="1"/>
          </p:nvPr>
        </p:nvSpPr>
        <p:spPr>
          <a:xfrm>
            <a:off x="7601613" y="514350"/>
            <a:ext cx="4199862" cy="6038850"/>
          </a:xfrm>
        </p:spPr>
        <p:txBody>
          <a:bodyPr anchor="ctr">
            <a:normAutofit lnSpcReduction="10000"/>
          </a:bodyPr>
          <a:lstStyle/>
          <a:p>
            <a:pPr marL="0" indent="0">
              <a:buNone/>
            </a:pPr>
            <a:r>
              <a:rPr lang="en-US" sz="1200" b="1" dirty="0">
                <a:solidFill>
                  <a:srgbClr val="FFFFFF"/>
                </a:solidFill>
              </a:rPr>
              <a:t>2 Sample Hypothesis Testing:</a:t>
            </a:r>
          </a:p>
          <a:p>
            <a:pPr>
              <a:buFont typeface="Wingdings" panose="05000000000000000000" pitchFamily="2" charset="2"/>
              <a:buChar char="v"/>
            </a:pPr>
            <a:r>
              <a:rPr lang="en-US" sz="1200" dirty="0">
                <a:solidFill>
                  <a:srgbClr val="FFFFFF"/>
                </a:solidFill>
              </a:rPr>
              <a:t> </a:t>
            </a:r>
            <a:r>
              <a:rPr lang="en-US" sz="1200" b="1" dirty="0">
                <a:solidFill>
                  <a:srgbClr val="FFFFFF"/>
                </a:solidFill>
              </a:rPr>
              <a:t>Reject</a:t>
            </a:r>
            <a:r>
              <a:rPr lang="en-US" sz="1200" dirty="0">
                <a:solidFill>
                  <a:srgbClr val="FFFFFF"/>
                </a:solidFill>
              </a:rPr>
              <a:t> null hypothesis</a:t>
            </a:r>
          </a:p>
          <a:p>
            <a:pPr>
              <a:buFont typeface="Wingdings" panose="05000000000000000000" pitchFamily="2" charset="2"/>
              <a:buChar char="v"/>
            </a:pPr>
            <a:r>
              <a:rPr lang="en-US" sz="1200" dirty="0">
                <a:solidFill>
                  <a:srgbClr val="FFFFFF"/>
                </a:solidFill>
              </a:rPr>
              <a:t> Mean horsepower of turbo larger than mean horsepower of std</a:t>
            </a:r>
          </a:p>
          <a:p>
            <a:pPr marL="0" indent="0">
              <a:buNone/>
            </a:pPr>
            <a:endParaRPr lang="en-US" sz="1200" dirty="0">
              <a:solidFill>
                <a:srgbClr val="FFFFFF"/>
              </a:solidFill>
            </a:endParaRPr>
          </a:p>
          <a:p>
            <a:pPr marL="0" indent="0">
              <a:buNone/>
            </a:pPr>
            <a:r>
              <a:rPr lang="en-US" sz="1200" b="1" dirty="0">
                <a:solidFill>
                  <a:srgbClr val="FFFFFF"/>
                </a:solidFill>
              </a:rPr>
              <a:t>Correlation Analysis:</a:t>
            </a:r>
          </a:p>
          <a:p>
            <a:pPr>
              <a:buFont typeface="Wingdings" panose="05000000000000000000" pitchFamily="2" charset="2"/>
              <a:buChar char="q"/>
            </a:pPr>
            <a:r>
              <a:rPr lang="en-US" sz="1200" b="1" dirty="0">
                <a:solidFill>
                  <a:srgbClr val="FFFFFF"/>
                </a:solidFill>
              </a:rPr>
              <a:t> Reject</a:t>
            </a:r>
            <a:r>
              <a:rPr lang="en-US" sz="1200" dirty="0">
                <a:solidFill>
                  <a:srgbClr val="FFFFFF"/>
                </a:solidFill>
              </a:rPr>
              <a:t> null hypothesis</a:t>
            </a:r>
          </a:p>
          <a:p>
            <a:pPr>
              <a:buFont typeface="Wingdings" panose="05000000000000000000" pitchFamily="2" charset="2"/>
              <a:buChar char="q"/>
            </a:pPr>
            <a:r>
              <a:rPr lang="en-US" sz="1200" b="1" dirty="0">
                <a:solidFill>
                  <a:srgbClr val="FFFFFF"/>
                </a:solidFill>
              </a:rPr>
              <a:t> T</a:t>
            </a:r>
            <a:r>
              <a:rPr lang="en-US" sz="1200" dirty="0">
                <a:solidFill>
                  <a:srgbClr val="FFFFFF"/>
                </a:solidFill>
              </a:rPr>
              <a:t>here is a relatively strong positive linear relationship between engine size and price</a:t>
            </a:r>
          </a:p>
          <a:p>
            <a:pPr marL="0" indent="0">
              <a:buNone/>
            </a:pPr>
            <a:endParaRPr lang="en-US" sz="1200" b="1" dirty="0">
              <a:solidFill>
                <a:srgbClr val="FFFFFF"/>
              </a:solidFill>
            </a:endParaRPr>
          </a:p>
          <a:p>
            <a:pPr marL="0" indent="0">
              <a:buNone/>
            </a:pPr>
            <a:r>
              <a:rPr lang="en-US" sz="1200" b="1" dirty="0">
                <a:solidFill>
                  <a:srgbClr val="FFFFFF"/>
                </a:solidFill>
              </a:rPr>
              <a:t>Regression Analysis:</a:t>
            </a:r>
          </a:p>
          <a:p>
            <a:pPr>
              <a:buFont typeface="Wingdings" panose="05000000000000000000" pitchFamily="2" charset="2"/>
              <a:buChar char="ü"/>
            </a:pPr>
            <a:r>
              <a:rPr lang="en-US" sz="1200" dirty="0">
                <a:solidFill>
                  <a:srgbClr val="FFFFFF"/>
                </a:solidFill>
              </a:rPr>
              <a:t> </a:t>
            </a:r>
            <a:r>
              <a:rPr lang="en-US" sz="1200" b="1" dirty="0">
                <a:solidFill>
                  <a:srgbClr val="FFFFFF"/>
                </a:solidFill>
              </a:rPr>
              <a:t>Reject</a:t>
            </a:r>
            <a:r>
              <a:rPr lang="en-US" sz="1200" dirty="0">
                <a:solidFill>
                  <a:srgbClr val="FFFFFF"/>
                </a:solidFill>
              </a:rPr>
              <a:t> null hypothesis</a:t>
            </a:r>
          </a:p>
          <a:p>
            <a:pPr>
              <a:buFont typeface="Wingdings" panose="05000000000000000000" pitchFamily="2" charset="2"/>
              <a:buChar char="ü"/>
            </a:pPr>
            <a:r>
              <a:rPr lang="en-US" sz="1200" dirty="0">
                <a:solidFill>
                  <a:srgbClr val="FFFFFF"/>
                </a:solidFill>
              </a:rPr>
              <a:t> There is positive linear relationship between the engine size and the car horsepower</a:t>
            </a:r>
          </a:p>
          <a:p>
            <a:pPr marL="0" indent="0">
              <a:buNone/>
            </a:pPr>
            <a:endParaRPr lang="en-US" sz="1200" dirty="0">
              <a:solidFill>
                <a:srgbClr val="FFFFFF"/>
              </a:solidFill>
            </a:endParaRPr>
          </a:p>
          <a:p>
            <a:pPr marL="0" indent="0">
              <a:buNone/>
            </a:pPr>
            <a:r>
              <a:rPr lang="en-US" sz="1200" b="1" dirty="0">
                <a:solidFill>
                  <a:srgbClr val="FFFFFF"/>
                </a:solidFill>
              </a:rPr>
              <a:t>Goodness of Fit Test:</a:t>
            </a:r>
          </a:p>
          <a:p>
            <a:pPr>
              <a:buFont typeface="Wingdings" panose="05000000000000000000" pitchFamily="2" charset="2"/>
              <a:buChar char="Ø"/>
            </a:pPr>
            <a:r>
              <a:rPr lang="en-US" sz="1200" b="1" dirty="0">
                <a:solidFill>
                  <a:srgbClr val="FFFFFF"/>
                </a:solidFill>
              </a:rPr>
              <a:t> Reject </a:t>
            </a:r>
            <a:r>
              <a:rPr lang="en-US" sz="1200" dirty="0">
                <a:solidFill>
                  <a:srgbClr val="FFFFFF"/>
                </a:solidFill>
              </a:rPr>
              <a:t>null hypothesis</a:t>
            </a:r>
          </a:p>
          <a:p>
            <a:pPr>
              <a:buFont typeface="Wingdings" panose="05000000000000000000" pitchFamily="2" charset="2"/>
              <a:buChar char="Ø"/>
            </a:pPr>
            <a:r>
              <a:rPr lang="en-US" sz="1200" dirty="0">
                <a:solidFill>
                  <a:srgbClr val="FFFFFF"/>
                </a:solidFill>
              </a:rPr>
              <a:t> There is difference between the observed frequency and expected frequency</a:t>
            </a:r>
          </a:p>
          <a:p>
            <a:pPr>
              <a:buFont typeface="Wingdings" panose="05000000000000000000" pitchFamily="2" charset="2"/>
              <a:buChar char="Ø"/>
            </a:pPr>
            <a:endParaRPr lang="en-US" sz="1200" dirty="0">
              <a:solidFill>
                <a:srgbClr val="FFFFFF"/>
              </a:solidFill>
            </a:endParaRPr>
          </a:p>
          <a:p>
            <a:pPr marL="0" indent="0">
              <a:buNone/>
            </a:pPr>
            <a:r>
              <a:rPr lang="en-US" sz="1200" b="1" dirty="0">
                <a:solidFill>
                  <a:srgbClr val="FFFFFF"/>
                </a:solidFill>
              </a:rPr>
              <a:t>Chi-square Test of Independence:</a:t>
            </a:r>
          </a:p>
          <a:p>
            <a:pPr>
              <a:buFont typeface="Courier New" panose="02070309020205020404" pitchFamily="49" charset="0"/>
              <a:buChar char="o"/>
            </a:pPr>
            <a:r>
              <a:rPr lang="en-US" sz="1200" b="1" dirty="0">
                <a:solidFill>
                  <a:srgbClr val="FFFFFF"/>
                </a:solidFill>
              </a:rPr>
              <a:t> fail to reject</a:t>
            </a:r>
            <a:r>
              <a:rPr lang="en-US" sz="1200" dirty="0">
                <a:solidFill>
                  <a:srgbClr val="FFFFFF"/>
                </a:solidFill>
              </a:rPr>
              <a:t> null hypothesis</a:t>
            </a:r>
          </a:p>
          <a:p>
            <a:pPr>
              <a:buFont typeface="Courier New" panose="02070309020205020404" pitchFamily="49" charset="0"/>
              <a:buChar char="o"/>
            </a:pPr>
            <a:r>
              <a:rPr lang="en-US" sz="1200" b="1" dirty="0">
                <a:solidFill>
                  <a:srgbClr val="FFFFFF"/>
                </a:solidFill>
              </a:rPr>
              <a:t> T</a:t>
            </a:r>
            <a:r>
              <a:rPr lang="en-US" sz="1200" dirty="0">
                <a:solidFill>
                  <a:srgbClr val="FFFFFF"/>
                </a:solidFill>
              </a:rPr>
              <a:t>here is no relationship between the number of car doors and car aspiration</a:t>
            </a:r>
            <a:endParaRPr lang="en-US" sz="1200" b="1" dirty="0">
              <a:solidFill>
                <a:srgbClr val="FFFFFF"/>
              </a:solidFill>
            </a:endParaRPr>
          </a:p>
          <a:p>
            <a:pPr>
              <a:buFont typeface="Wingdings" panose="05000000000000000000" pitchFamily="2" charset="2"/>
              <a:buChar char="Ø"/>
            </a:pPr>
            <a:endParaRPr lang="en-US" sz="700" dirty="0">
              <a:solidFill>
                <a:srgbClr val="FFFFFF"/>
              </a:solidFill>
            </a:endParaRPr>
          </a:p>
        </p:txBody>
      </p:sp>
    </p:spTree>
    <p:extLst>
      <p:ext uri="{BB962C8B-B14F-4D97-AF65-F5344CB8AC3E}">
        <p14:creationId xmlns:p14="http://schemas.microsoft.com/office/powerpoint/2010/main" val="89283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Staf positif Covid-19, UTM jalankan disinfeksi | Harian Metro">
            <a:extLst>
              <a:ext uri="{FF2B5EF4-FFF2-40B4-BE49-F238E27FC236}">
                <a16:creationId xmlns:a16="http://schemas.microsoft.com/office/drawing/2014/main" id="{DDF781CD-F944-42CC-B841-D13CB4054B5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5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E406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4E2A58-3FA2-4554-BFA0-38DDEC265777}"/>
              </a:ext>
            </a:extLst>
          </p:cNvPr>
          <p:cNvSpPr>
            <a:spLocks noGrp="1"/>
          </p:cNvSpPr>
          <p:nvPr>
            <p:ph type="title"/>
          </p:nvPr>
        </p:nvSpPr>
        <p:spPr>
          <a:xfrm>
            <a:off x="524256" y="4767072"/>
            <a:ext cx="6594189" cy="1625210"/>
          </a:xfrm>
        </p:spPr>
        <p:txBody>
          <a:bodyPr>
            <a:normAutofit/>
          </a:bodyPr>
          <a:lstStyle/>
          <a:p>
            <a:pPr algn="r"/>
            <a:r>
              <a:rPr lang="en-US" sz="5400" b="1" dirty="0">
                <a:ln w="22225">
                  <a:solidFill>
                    <a:schemeClr val="accent2"/>
                  </a:solidFill>
                  <a:prstDash val="solid"/>
                </a:ln>
                <a:solidFill>
                  <a:schemeClr val="accent2">
                    <a:lumMod val="40000"/>
                    <a:lumOff val="60000"/>
                  </a:schemeClr>
                </a:solidFill>
              </a:rPr>
              <a:t>INTRODUCTION</a:t>
            </a:r>
          </a:p>
        </p:txBody>
      </p:sp>
      <p:pic>
        <p:nvPicPr>
          <p:cNvPr id="2050" name="Picture 2" descr="Cars 3 review: Pixar gives Lightning McQueen a sweet, surprisingly ...">
            <a:extLst>
              <a:ext uri="{FF2B5EF4-FFF2-40B4-BE49-F238E27FC236}">
                <a16:creationId xmlns:a16="http://schemas.microsoft.com/office/drawing/2014/main" id="{34F50C8D-0617-4F67-B666-B0D0A39FB2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92"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AF8046D-24A1-4020-A704-817242BB4850}"/>
              </a:ext>
            </a:extLst>
          </p:cNvPr>
          <p:cNvSpPr>
            <a:spLocks noGrp="1"/>
          </p:cNvSpPr>
          <p:nvPr>
            <p:ph idx="1"/>
          </p:nvPr>
        </p:nvSpPr>
        <p:spPr>
          <a:xfrm>
            <a:off x="7732295" y="465220"/>
            <a:ext cx="3935449" cy="5927061"/>
          </a:xfrm>
        </p:spPr>
        <p:txBody>
          <a:bodyPr anchor="ctr">
            <a:normAutofit/>
          </a:bodyPr>
          <a:lstStyle/>
          <a:p>
            <a:pPr marL="0" indent="0">
              <a:buNone/>
            </a:pPr>
            <a:r>
              <a:rPr lang="en-US" sz="1800" b="1" dirty="0">
                <a:solidFill>
                  <a:srgbClr val="FFFFFF"/>
                </a:solidFill>
              </a:rPr>
              <a:t>Cars are very important in our daily life:</a:t>
            </a:r>
          </a:p>
          <a:p>
            <a:pPr>
              <a:buFont typeface="Wingdings" panose="05000000000000000000" pitchFamily="2" charset="2"/>
              <a:buChar char="v"/>
            </a:pPr>
            <a:r>
              <a:rPr lang="en-US" sz="1800" dirty="0">
                <a:solidFill>
                  <a:srgbClr val="FFFFFF"/>
                </a:solidFill>
              </a:rPr>
              <a:t> Drive cars to work, study, buy things, etc.</a:t>
            </a:r>
          </a:p>
          <a:p>
            <a:pPr>
              <a:buFont typeface="Wingdings" panose="05000000000000000000" pitchFamily="2" charset="2"/>
              <a:buChar char="v"/>
            </a:pPr>
            <a:r>
              <a:rPr lang="en-US" sz="1800" dirty="0">
                <a:solidFill>
                  <a:srgbClr val="FFFFFF"/>
                </a:solidFill>
              </a:rPr>
              <a:t> Can travel easily and conveniently</a:t>
            </a:r>
          </a:p>
          <a:p>
            <a:pPr marL="0" indent="0">
              <a:buNone/>
            </a:pPr>
            <a:endParaRPr lang="en-US" sz="1800" dirty="0">
              <a:solidFill>
                <a:srgbClr val="FFFFFF"/>
              </a:solidFill>
            </a:endParaRPr>
          </a:p>
          <a:p>
            <a:pPr marL="0" indent="0">
              <a:buNone/>
            </a:pPr>
            <a:r>
              <a:rPr lang="en-US" sz="1800" b="1" dirty="0">
                <a:solidFill>
                  <a:srgbClr val="FFFFFF"/>
                </a:solidFill>
              </a:rPr>
              <a:t>Background of study:</a:t>
            </a:r>
          </a:p>
          <a:p>
            <a:pPr>
              <a:buFont typeface="Wingdings" panose="05000000000000000000" pitchFamily="2" charset="2"/>
              <a:buChar char="§"/>
            </a:pPr>
            <a:r>
              <a:rPr lang="en-US" sz="1800" b="1" dirty="0">
                <a:solidFill>
                  <a:srgbClr val="FFFFFF"/>
                </a:solidFill>
              </a:rPr>
              <a:t> </a:t>
            </a:r>
            <a:r>
              <a:rPr lang="en-US" sz="1800" dirty="0">
                <a:solidFill>
                  <a:srgbClr val="FFFFFF"/>
                </a:solidFill>
              </a:rPr>
              <a:t>Retrieved from Kaggle website</a:t>
            </a:r>
          </a:p>
          <a:p>
            <a:pPr>
              <a:buFont typeface="Wingdings" panose="05000000000000000000" pitchFamily="2" charset="2"/>
              <a:buChar char="§"/>
            </a:pPr>
            <a:r>
              <a:rPr lang="en-US" sz="1800" b="1" dirty="0">
                <a:solidFill>
                  <a:srgbClr val="FFFFFF"/>
                </a:solidFill>
              </a:rPr>
              <a:t> </a:t>
            </a:r>
            <a:r>
              <a:rPr lang="en-US" sz="1800" dirty="0">
                <a:solidFill>
                  <a:srgbClr val="FFFFFF"/>
                </a:solidFill>
              </a:rPr>
              <a:t>Data collected by Eleanor Xu(analytic from U.S.)</a:t>
            </a:r>
          </a:p>
          <a:p>
            <a:pPr marL="0" indent="0">
              <a:buNone/>
            </a:pPr>
            <a:endParaRPr lang="en-US" sz="1800" b="1" dirty="0">
              <a:solidFill>
                <a:srgbClr val="FFFFFF"/>
              </a:solidFill>
            </a:endParaRPr>
          </a:p>
          <a:p>
            <a:pPr marL="0" indent="0">
              <a:buNone/>
            </a:pPr>
            <a:r>
              <a:rPr lang="en-US" sz="1800" b="1" dirty="0">
                <a:solidFill>
                  <a:srgbClr val="FFFFFF"/>
                </a:solidFill>
              </a:rPr>
              <a:t>Aim of study:</a:t>
            </a:r>
          </a:p>
          <a:p>
            <a:pPr>
              <a:buFont typeface="Wingdings" panose="05000000000000000000" pitchFamily="2" charset="2"/>
              <a:buChar char="ü"/>
            </a:pPr>
            <a:r>
              <a:rPr lang="en-US" sz="1800" dirty="0">
                <a:solidFill>
                  <a:srgbClr val="FFFFFF"/>
                </a:solidFill>
              </a:rPr>
              <a:t> To apply and perform statistical test analysis on secondary data source</a:t>
            </a:r>
          </a:p>
          <a:p>
            <a:pPr>
              <a:buFont typeface="Wingdings" panose="05000000000000000000" pitchFamily="2" charset="2"/>
              <a:buChar char="ü"/>
            </a:pPr>
            <a:r>
              <a:rPr lang="en-US" sz="1800" dirty="0">
                <a:solidFill>
                  <a:srgbClr val="FFFFFF"/>
                </a:solidFill>
              </a:rPr>
              <a:t>To prove whether selected variables are dependent.</a:t>
            </a:r>
          </a:p>
        </p:txBody>
      </p:sp>
    </p:spTree>
    <p:extLst>
      <p:ext uri="{BB962C8B-B14F-4D97-AF65-F5344CB8AC3E}">
        <p14:creationId xmlns:p14="http://schemas.microsoft.com/office/powerpoint/2010/main" val="222890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Abstract Background | Free Vectors, Stock Photos &amp; PSD">
            <a:extLst>
              <a:ext uri="{FF2B5EF4-FFF2-40B4-BE49-F238E27FC236}">
                <a16:creationId xmlns:a16="http://schemas.microsoft.com/office/drawing/2014/main" id="{F2A198D3-FF0E-40C9-B1B1-86C96A576E2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21377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ind Map Icons - Download Free Vector Icons | Noun Project">
            <a:extLst>
              <a:ext uri="{FF2B5EF4-FFF2-40B4-BE49-F238E27FC236}">
                <a16:creationId xmlns:a16="http://schemas.microsoft.com/office/drawing/2014/main" id="{3E6C4B06-BA18-49CB-A49E-93B2EEEDF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238" y="-364671"/>
            <a:ext cx="7587342" cy="758734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E6532A5D-C037-429C-A825-2CCC2173CDDC}"/>
              </a:ext>
            </a:extLst>
          </p:cNvPr>
          <p:cNvSpPr/>
          <p:nvPr/>
        </p:nvSpPr>
        <p:spPr>
          <a:xfrm>
            <a:off x="4924926" y="2413335"/>
            <a:ext cx="2101516" cy="2031330"/>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rPr>
              <a:t>TEST ANALYSIS</a:t>
            </a:r>
          </a:p>
        </p:txBody>
      </p:sp>
      <p:sp>
        <p:nvSpPr>
          <p:cNvPr id="17" name="Oval 16">
            <a:extLst>
              <a:ext uri="{FF2B5EF4-FFF2-40B4-BE49-F238E27FC236}">
                <a16:creationId xmlns:a16="http://schemas.microsoft.com/office/drawing/2014/main" id="{D8D085DA-567A-4984-BA33-BBB573382F0C}"/>
              </a:ext>
            </a:extLst>
          </p:cNvPr>
          <p:cNvSpPr/>
          <p:nvPr/>
        </p:nvSpPr>
        <p:spPr>
          <a:xfrm>
            <a:off x="5779598" y="5192926"/>
            <a:ext cx="2831145" cy="144844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CORRELATION ANALYSIS</a:t>
            </a:r>
          </a:p>
        </p:txBody>
      </p:sp>
      <p:sp>
        <p:nvSpPr>
          <p:cNvPr id="18" name="Oval 17">
            <a:extLst>
              <a:ext uri="{FF2B5EF4-FFF2-40B4-BE49-F238E27FC236}">
                <a16:creationId xmlns:a16="http://schemas.microsoft.com/office/drawing/2014/main" id="{774DC7B5-3C1B-4AFF-95F1-49E639A24E2B}"/>
              </a:ext>
            </a:extLst>
          </p:cNvPr>
          <p:cNvSpPr/>
          <p:nvPr/>
        </p:nvSpPr>
        <p:spPr>
          <a:xfrm>
            <a:off x="4924926" y="202275"/>
            <a:ext cx="2494259" cy="1448447"/>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tx1"/>
                </a:solidFill>
              </a:rPr>
              <a:t>GOODNESS OF FIT TEST</a:t>
            </a:r>
          </a:p>
        </p:txBody>
      </p:sp>
      <p:sp>
        <p:nvSpPr>
          <p:cNvPr id="19" name="Oval 18">
            <a:extLst>
              <a:ext uri="{FF2B5EF4-FFF2-40B4-BE49-F238E27FC236}">
                <a16:creationId xmlns:a16="http://schemas.microsoft.com/office/drawing/2014/main" id="{18C07C13-DA3B-45DD-AC6C-52ADD61D8083}"/>
              </a:ext>
            </a:extLst>
          </p:cNvPr>
          <p:cNvSpPr/>
          <p:nvPr/>
        </p:nvSpPr>
        <p:spPr>
          <a:xfrm>
            <a:off x="1989795" y="1074821"/>
            <a:ext cx="2494260" cy="1699458"/>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tx1"/>
                </a:solidFill>
              </a:rPr>
              <a:t>2 SAMPLE HYPOTHESIS TESTING</a:t>
            </a:r>
          </a:p>
        </p:txBody>
      </p:sp>
      <p:sp>
        <p:nvSpPr>
          <p:cNvPr id="20" name="Oval 19">
            <a:extLst>
              <a:ext uri="{FF2B5EF4-FFF2-40B4-BE49-F238E27FC236}">
                <a16:creationId xmlns:a16="http://schemas.microsoft.com/office/drawing/2014/main" id="{11259E7A-E7B4-45B7-B04E-61D53F77ADC2}"/>
              </a:ext>
            </a:extLst>
          </p:cNvPr>
          <p:cNvSpPr/>
          <p:nvPr/>
        </p:nvSpPr>
        <p:spPr>
          <a:xfrm>
            <a:off x="7446833" y="1676762"/>
            <a:ext cx="2561579" cy="1448447"/>
          </a:xfrm>
          <a:prstGeom prst="ellips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REGRESSION ANALYSIS</a:t>
            </a:r>
          </a:p>
        </p:txBody>
      </p:sp>
      <p:sp>
        <p:nvSpPr>
          <p:cNvPr id="21" name="Oval 20">
            <a:extLst>
              <a:ext uri="{FF2B5EF4-FFF2-40B4-BE49-F238E27FC236}">
                <a16:creationId xmlns:a16="http://schemas.microsoft.com/office/drawing/2014/main" id="{4275BA0D-261D-4862-B4D7-CF46911BE0E5}"/>
              </a:ext>
            </a:extLst>
          </p:cNvPr>
          <p:cNvSpPr/>
          <p:nvPr/>
        </p:nvSpPr>
        <p:spPr>
          <a:xfrm>
            <a:off x="2670221" y="4177261"/>
            <a:ext cx="3087819" cy="2031329"/>
          </a:xfrm>
          <a:prstGeom prst="ellips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solidFill>
              </a:rPr>
              <a:t>CHI-SQUARE TEST OF INDEPENDENCE</a:t>
            </a:r>
          </a:p>
        </p:txBody>
      </p:sp>
      <p:sp>
        <p:nvSpPr>
          <p:cNvPr id="22" name="TextBox 21">
            <a:extLst>
              <a:ext uri="{FF2B5EF4-FFF2-40B4-BE49-F238E27FC236}">
                <a16:creationId xmlns:a16="http://schemas.microsoft.com/office/drawing/2014/main" id="{1B85154A-8CB8-40CD-90B5-B5044CC5C549}"/>
              </a:ext>
            </a:extLst>
          </p:cNvPr>
          <p:cNvSpPr txBox="1"/>
          <p:nvPr/>
        </p:nvSpPr>
        <p:spPr>
          <a:xfrm>
            <a:off x="7478917" y="79333"/>
            <a:ext cx="4552662" cy="1477328"/>
          </a:xfrm>
          <a:prstGeom prst="rect">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indent="-285750">
              <a:buFont typeface="Wingdings" panose="05000000000000000000" pitchFamily="2" charset="2"/>
              <a:buChar char="Ø"/>
            </a:pPr>
            <a:r>
              <a:rPr lang="en-US" dirty="0">
                <a:solidFill>
                  <a:schemeClr val="tx1"/>
                </a:solidFill>
              </a:rPr>
              <a:t>One-way contingency table</a:t>
            </a:r>
          </a:p>
          <a:p>
            <a:pPr marL="285750" indent="-285750">
              <a:buFont typeface="Wingdings" panose="05000000000000000000" pitchFamily="2" charset="2"/>
              <a:buChar char="Ø"/>
            </a:pPr>
            <a:r>
              <a:rPr lang="en-US" dirty="0">
                <a:solidFill>
                  <a:schemeClr val="tx1"/>
                </a:solidFill>
              </a:rPr>
              <a:t>Variable: </a:t>
            </a:r>
            <a:r>
              <a:rPr lang="en-US" b="1" dirty="0">
                <a:solidFill>
                  <a:schemeClr val="tx1"/>
                </a:solidFill>
              </a:rPr>
              <a:t>fuel_type </a:t>
            </a:r>
          </a:p>
          <a:p>
            <a:pPr marL="285750" indent="-285750">
              <a:buFont typeface="Wingdings" panose="05000000000000000000" pitchFamily="2" charset="2"/>
              <a:buChar char="Ø"/>
            </a:pPr>
            <a:r>
              <a:rPr lang="en-US" dirty="0">
                <a:solidFill>
                  <a:schemeClr val="tx1"/>
                </a:solidFill>
              </a:rPr>
              <a:t>To test whether there is difference between the observed frequency and expected frequency of fuel type used by cars.</a:t>
            </a:r>
          </a:p>
        </p:txBody>
      </p:sp>
      <p:sp>
        <p:nvSpPr>
          <p:cNvPr id="29" name="TextBox 28">
            <a:extLst>
              <a:ext uri="{FF2B5EF4-FFF2-40B4-BE49-F238E27FC236}">
                <a16:creationId xmlns:a16="http://schemas.microsoft.com/office/drawing/2014/main" id="{048B1452-79AC-41CA-9668-2E9E68735E36}"/>
              </a:ext>
            </a:extLst>
          </p:cNvPr>
          <p:cNvSpPr txBox="1"/>
          <p:nvPr/>
        </p:nvSpPr>
        <p:spPr>
          <a:xfrm>
            <a:off x="137191" y="66163"/>
            <a:ext cx="4617037" cy="923330"/>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Wingdings" panose="05000000000000000000" pitchFamily="2" charset="2"/>
              <a:buChar char="Ø"/>
            </a:pPr>
            <a:r>
              <a:rPr lang="en-US" dirty="0">
                <a:solidFill>
                  <a:schemeClr val="tx1"/>
                </a:solidFill>
              </a:rPr>
              <a:t>Variables: </a:t>
            </a:r>
            <a:r>
              <a:rPr lang="en-US" b="1" dirty="0">
                <a:solidFill>
                  <a:schemeClr val="tx1"/>
                </a:solidFill>
              </a:rPr>
              <a:t>aspiration</a:t>
            </a:r>
            <a:r>
              <a:rPr lang="en-US" dirty="0">
                <a:solidFill>
                  <a:schemeClr val="tx1"/>
                </a:solidFill>
              </a:rPr>
              <a:t>, </a:t>
            </a:r>
            <a:r>
              <a:rPr lang="en-US" b="1" dirty="0">
                <a:solidFill>
                  <a:schemeClr val="tx1"/>
                </a:solidFill>
              </a:rPr>
              <a:t>horsepower</a:t>
            </a:r>
          </a:p>
          <a:p>
            <a:pPr marL="285750" indent="-285750">
              <a:buFont typeface="Wingdings" panose="05000000000000000000" pitchFamily="2" charset="2"/>
              <a:buChar char="Ø"/>
            </a:pPr>
            <a:r>
              <a:rPr lang="en-US" dirty="0">
                <a:solidFill>
                  <a:schemeClr val="tx1"/>
                </a:solidFill>
              </a:rPr>
              <a:t>To test whether mean horsepower for turbo is larger than mean horsepower for std</a:t>
            </a:r>
          </a:p>
        </p:txBody>
      </p:sp>
      <p:sp>
        <p:nvSpPr>
          <p:cNvPr id="30" name="TextBox 29">
            <a:extLst>
              <a:ext uri="{FF2B5EF4-FFF2-40B4-BE49-F238E27FC236}">
                <a16:creationId xmlns:a16="http://schemas.microsoft.com/office/drawing/2014/main" id="{E97FA740-9284-46F4-8DAB-536E848EF0E5}"/>
              </a:ext>
            </a:extLst>
          </p:cNvPr>
          <p:cNvSpPr txBox="1"/>
          <p:nvPr/>
        </p:nvSpPr>
        <p:spPr>
          <a:xfrm>
            <a:off x="120036" y="2880829"/>
            <a:ext cx="4130538" cy="1200329"/>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285750" indent="-285750">
              <a:buFont typeface="Wingdings" panose="05000000000000000000" pitchFamily="2" charset="2"/>
              <a:buChar char="Ø"/>
            </a:pPr>
            <a:r>
              <a:rPr lang="en-US" dirty="0">
                <a:solidFill>
                  <a:schemeClr val="tx1"/>
                </a:solidFill>
              </a:rPr>
              <a:t>Two-way contingency table</a:t>
            </a:r>
          </a:p>
          <a:p>
            <a:pPr marL="285750" indent="-285750">
              <a:buFont typeface="Wingdings" panose="05000000000000000000" pitchFamily="2" charset="2"/>
              <a:buChar char="Ø"/>
            </a:pPr>
            <a:r>
              <a:rPr lang="en-US" dirty="0">
                <a:solidFill>
                  <a:schemeClr val="tx1"/>
                </a:solidFill>
              </a:rPr>
              <a:t>Variables: </a:t>
            </a:r>
            <a:r>
              <a:rPr lang="en-US" b="1" dirty="0">
                <a:solidFill>
                  <a:schemeClr val="tx1"/>
                </a:solidFill>
              </a:rPr>
              <a:t>num_of_doors</a:t>
            </a:r>
            <a:r>
              <a:rPr lang="en-US" dirty="0">
                <a:solidFill>
                  <a:schemeClr val="tx1"/>
                </a:solidFill>
              </a:rPr>
              <a:t>, </a:t>
            </a:r>
            <a:r>
              <a:rPr lang="en-US" b="1" dirty="0">
                <a:solidFill>
                  <a:schemeClr val="tx1"/>
                </a:solidFill>
              </a:rPr>
              <a:t>aspiration</a:t>
            </a:r>
          </a:p>
          <a:p>
            <a:pPr marL="285750" indent="-285750">
              <a:buFont typeface="Wingdings" panose="05000000000000000000" pitchFamily="2" charset="2"/>
              <a:buChar char="Ø"/>
            </a:pPr>
            <a:r>
              <a:rPr lang="en-US" dirty="0">
                <a:solidFill>
                  <a:schemeClr val="tx1"/>
                </a:solidFill>
              </a:rPr>
              <a:t>To test whether number of doors and car aspiration are related</a:t>
            </a:r>
          </a:p>
        </p:txBody>
      </p:sp>
      <p:sp>
        <p:nvSpPr>
          <p:cNvPr id="31" name="TextBox 30">
            <a:extLst>
              <a:ext uri="{FF2B5EF4-FFF2-40B4-BE49-F238E27FC236}">
                <a16:creationId xmlns:a16="http://schemas.microsoft.com/office/drawing/2014/main" id="{52843C23-BBCC-42D3-AFFF-2AA8D3029E5C}"/>
              </a:ext>
            </a:extLst>
          </p:cNvPr>
          <p:cNvSpPr txBox="1"/>
          <p:nvPr/>
        </p:nvSpPr>
        <p:spPr>
          <a:xfrm>
            <a:off x="8282686" y="4210610"/>
            <a:ext cx="3865396" cy="120032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Wingdings" panose="05000000000000000000" pitchFamily="2" charset="2"/>
              <a:buChar char="Ø"/>
            </a:pPr>
            <a:r>
              <a:rPr lang="en-US" dirty="0">
                <a:solidFill>
                  <a:schemeClr val="tx1"/>
                </a:solidFill>
              </a:rPr>
              <a:t>Variables: </a:t>
            </a:r>
            <a:r>
              <a:rPr lang="en-US" b="1" dirty="0">
                <a:solidFill>
                  <a:schemeClr val="tx1"/>
                </a:solidFill>
              </a:rPr>
              <a:t>engine_size</a:t>
            </a:r>
            <a:r>
              <a:rPr lang="en-US" dirty="0">
                <a:solidFill>
                  <a:schemeClr val="tx1"/>
                </a:solidFill>
              </a:rPr>
              <a:t>, </a:t>
            </a:r>
            <a:r>
              <a:rPr lang="en-US" b="1" dirty="0">
                <a:solidFill>
                  <a:schemeClr val="tx1"/>
                </a:solidFill>
              </a:rPr>
              <a:t>price</a:t>
            </a:r>
          </a:p>
          <a:p>
            <a:pPr marL="285750" indent="-285750">
              <a:buFont typeface="Wingdings" panose="05000000000000000000" pitchFamily="2" charset="2"/>
              <a:buChar char="Ø"/>
            </a:pPr>
            <a:r>
              <a:rPr lang="en-US" dirty="0">
                <a:solidFill>
                  <a:schemeClr val="tx1"/>
                </a:solidFill>
              </a:rPr>
              <a:t>To test whether linear relationship exists between engine size and price</a:t>
            </a:r>
          </a:p>
          <a:p>
            <a:pPr marL="285750" indent="-285750">
              <a:buFont typeface="Wingdings" panose="05000000000000000000" pitchFamily="2" charset="2"/>
              <a:buChar char="Ø"/>
            </a:pPr>
            <a:r>
              <a:rPr lang="en-US" dirty="0">
                <a:solidFill>
                  <a:schemeClr val="tx1"/>
                </a:solidFill>
              </a:rPr>
              <a:t>Pearson’s Method</a:t>
            </a:r>
          </a:p>
        </p:txBody>
      </p:sp>
      <p:sp>
        <p:nvSpPr>
          <p:cNvPr id="32" name="TextBox 31">
            <a:extLst>
              <a:ext uri="{FF2B5EF4-FFF2-40B4-BE49-F238E27FC236}">
                <a16:creationId xmlns:a16="http://schemas.microsoft.com/office/drawing/2014/main" id="{43838C64-B102-432C-8ECE-71E0E405842C}"/>
              </a:ext>
            </a:extLst>
          </p:cNvPr>
          <p:cNvSpPr txBox="1"/>
          <p:nvPr/>
        </p:nvSpPr>
        <p:spPr>
          <a:xfrm>
            <a:off x="7679908" y="3157828"/>
            <a:ext cx="4295988" cy="923330"/>
          </a:xfrm>
          <a:prstGeom prst="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285750" indent="-285750">
              <a:buFont typeface="Wingdings" panose="05000000000000000000" pitchFamily="2" charset="2"/>
              <a:buChar char="Ø"/>
            </a:pPr>
            <a:r>
              <a:rPr lang="en-US" dirty="0">
                <a:solidFill>
                  <a:schemeClr val="tx1"/>
                </a:solidFill>
              </a:rPr>
              <a:t>Variables: </a:t>
            </a:r>
            <a:r>
              <a:rPr lang="en-US" b="1" dirty="0">
                <a:solidFill>
                  <a:schemeClr val="tx1"/>
                </a:solidFill>
              </a:rPr>
              <a:t>engine_size</a:t>
            </a:r>
            <a:r>
              <a:rPr lang="en-US" dirty="0">
                <a:solidFill>
                  <a:schemeClr val="tx1"/>
                </a:solidFill>
              </a:rPr>
              <a:t>, </a:t>
            </a:r>
            <a:r>
              <a:rPr lang="en-US" b="1" dirty="0">
                <a:solidFill>
                  <a:schemeClr val="tx1"/>
                </a:solidFill>
              </a:rPr>
              <a:t>horsepower</a:t>
            </a:r>
          </a:p>
          <a:p>
            <a:pPr marL="285750" indent="-285750">
              <a:buFont typeface="Wingdings" panose="05000000000000000000" pitchFamily="2" charset="2"/>
              <a:buChar char="Ø"/>
            </a:pPr>
            <a:r>
              <a:rPr lang="en-US" altLang="zh-CN" b="1" dirty="0">
                <a:solidFill>
                  <a:schemeClr val="tx1"/>
                </a:solidFill>
              </a:rPr>
              <a:t>x </a:t>
            </a:r>
            <a:r>
              <a:rPr lang="en-US" altLang="zh-CN" dirty="0">
                <a:solidFill>
                  <a:schemeClr val="tx1"/>
                </a:solidFill>
              </a:rPr>
              <a:t>– engine size, </a:t>
            </a:r>
            <a:r>
              <a:rPr lang="en-US" altLang="zh-CN" b="1" dirty="0">
                <a:solidFill>
                  <a:schemeClr val="tx1"/>
                </a:solidFill>
              </a:rPr>
              <a:t>y</a:t>
            </a:r>
            <a:r>
              <a:rPr lang="en-US" altLang="zh-CN" dirty="0">
                <a:solidFill>
                  <a:schemeClr val="tx1"/>
                </a:solidFill>
              </a:rPr>
              <a:t> - horsepower </a:t>
            </a:r>
            <a:endParaRPr lang="en-US" b="1" dirty="0">
              <a:solidFill>
                <a:schemeClr val="tx1"/>
              </a:solidFill>
            </a:endParaRPr>
          </a:p>
          <a:p>
            <a:pPr marL="285750" indent="-285750">
              <a:buFont typeface="Wingdings" panose="05000000000000000000" pitchFamily="2" charset="2"/>
              <a:buChar char="Ø"/>
            </a:pPr>
            <a:r>
              <a:rPr lang="en-US" dirty="0">
                <a:solidFill>
                  <a:schemeClr val="tx1"/>
                </a:solidFill>
              </a:rPr>
              <a:t>To test whether y depends on x</a:t>
            </a:r>
          </a:p>
        </p:txBody>
      </p:sp>
      <p:sp>
        <p:nvSpPr>
          <p:cNvPr id="25" name="Arc 24">
            <a:extLst>
              <a:ext uri="{FF2B5EF4-FFF2-40B4-BE49-F238E27FC236}">
                <a16:creationId xmlns:a16="http://schemas.microsoft.com/office/drawing/2014/main" id="{A65CD488-4194-4606-8EB8-322ACFA08AC1}"/>
              </a:ext>
            </a:extLst>
          </p:cNvPr>
          <p:cNvSpPr/>
          <p:nvPr/>
        </p:nvSpPr>
        <p:spPr>
          <a:xfrm rot="16453840">
            <a:off x="7258031" y="-97490"/>
            <a:ext cx="412903" cy="98182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6" name="Arc 35">
            <a:extLst>
              <a:ext uri="{FF2B5EF4-FFF2-40B4-BE49-F238E27FC236}">
                <a16:creationId xmlns:a16="http://schemas.microsoft.com/office/drawing/2014/main" id="{03AD4508-B00D-49F2-8D12-BC4BD3B338F0}"/>
              </a:ext>
            </a:extLst>
          </p:cNvPr>
          <p:cNvSpPr/>
          <p:nvPr/>
        </p:nvSpPr>
        <p:spPr>
          <a:xfrm rot="16453840" flipV="1">
            <a:off x="9467323" y="2527411"/>
            <a:ext cx="830706" cy="1162473"/>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5578C6CA-CF2E-4B25-B415-55B04F51B696}"/>
              </a:ext>
            </a:extLst>
          </p:cNvPr>
          <p:cNvSpPr/>
          <p:nvPr/>
        </p:nvSpPr>
        <p:spPr>
          <a:xfrm rot="459301" flipV="1">
            <a:off x="7690894" y="4397955"/>
            <a:ext cx="1902468" cy="1780944"/>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3051C4D9-8EC1-4F22-9F3B-92883A00117E}"/>
              </a:ext>
            </a:extLst>
          </p:cNvPr>
          <p:cNvSpPr/>
          <p:nvPr/>
        </p:nvSpPr>
        <p:spPr>
          <a:xfrm rot="308532" flipH="1" flipV="1">
            <a:off x="1586411" y="344410"/>
            <a:ext cx="1007073" cy="139960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397C6E5E-BF19-48C5-9CB4-EF3B758CCE8B}"/>
              </a:ext>
            </a:extLst>
          </p:cNvPr>
          <p:cNvSpPr/>
          <p:nvPr/>
        </p:nvSpPr>
        <p:spPr>
          <a:xfrm rot="21240013" flipH="1" flipV="1">
            <a:off x="2264390" y="3331917"/>
            <a:ext cx="1007073" cy="139960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6493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Why Mazda Isn't Following the Small-Displacement Turbocharged Trend">
            <a:extLst>
              <a:ext uri="{FF2B5EF4-FFF2-40B4-BE49-F238E27FC236}">
                <a16:creationId xmlns:a16="http://schemas.microsoft.com/office/drawing/2014/main" id="{B8766058-6997-4538-AC42-74FA3027C133}"/>
              </a:ext>
            </a:extLst>
          </p:cNvPr>
          <p:cNvPicPr>
            <a:picLocks noGrp="1" noChangeAspect="1" noChangeArrowheads="1"/>
          </p:cNvPicPr>
          <p:nvPr>
            <p:ph idx="1"/>
          </p:nvPr>
        </p:nvPicPr>
        <p:blipFill rotWithShape="1">
          <a:blip r:embed="rId2">
            <a:alphaModFix amt="50000"/>
            <a:extLst>
              <a:ext uri="{28A0092B-C50C-407E-A947-70E740481C1C}">
                <a14:useLocalDpi xmlns:a14="http://schemas.microsoft.com/office/drawing/2010/main" val="0"/>
              </a:ext>
            </a:extLst>
          </a:blip>
          <a:srcRect r="11111"/>
          <a:stretch/>
        </p:blipFill>
        <p:spPr bwMode="auto">
          <a:xfrm>
            <a:off x="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0B1DE9-2735-4297-A5B9-D726CA469808}"/>
              </a:ext>
            </a:extLst>
          </p:cNvPr>
          <p:cNvSpPr>
            <a:spLocks noGrp="1"/>
          </p:cNvSpPr>
          <p:nvPr>
            <p:ph type="title"/>
          </p:nvPr>
        </p:nvSpPr>
        <p:spPr>
          <a:xfrm>
            <a:off x="1096380" y="-113120"/>
            <a:ext cx="9999240" cy="830997"/>
          </a:xfrm>
        </p:spPr>
        <p:txBody>
          <a:bodyPr vert="horz" lIns="91440" tIns="45720" rIns="91440" bIns="45720" rtlCol="0" anchor="b">
            <a:normAutofit fontScale="90000"/>
          </a:bodyPr>
          <a:lstStyle/>
          <a:p>
            <a:pPr algn="ctr"/>
            <a:r>
              <a:rPr lang="en-US" b="1" dirty="0">
                <a:ln w="22225">
                  <a:solidFill>
                    <a:schemeClr val="accent2"/>
                  </a:solidFill>
                  <a:prstDash val="solid"/>
                </a:ln>
                <a:solidFill>
                  <a:srgbClr val="FFFFFF"/>
                </a:solidFill>
              </a:rPr>
              <a:t>2 SAMPLE HYPOTHESIS TESTING(TEST ON MEAN)</a:t>
            </a:r>
          </a:p>
        </p:txBody>
      </p:sp>
      <p:pic>
        <p:nvPicPr>
          <p:cNvPr id="6" name="Picture 5">
            <a:extLst>
              <a:ext uri="{FF2B5EF4-FFF2-40B4-BE49-F238E27FC236}">
                <a16:creationId xmlns:a16="http://schemas.microsoft.com/office/drawing/2014/main" id="{02371B00-9473-45EA-B6EA-A0D75267F414}"/>
              </a:ext>
            </a:extLst>
          </p:cNvPr>
          <p:cNvPicPr/>
          <p:nvPr/>
        </p:nvPicPr>
        <p:blipFill>
          <a:blip r:embed="rId3">
            <a:extLst>
              <a:ext uri="{28A0092B-C50C-407E-A947-70E740481C1C}">
                <a14:useLocalDpi xmlns:a14="http://schemas.microsoft.com/office/drawing/2010/main" val="0"/>
              </a:ext>
            </a:extLst>
          </a:blip>
          <a:stretch>
            <a:fillRect/>
          </a:stretch>
        </p:blipFill>
        <p:spPr>
          <a:xfrm>
            <a:off x="305387" y="1774062"/>
            <a:ext cx="4469145" cy="1381622"/>
          </a:xfrm>
          <a:prstGeom prst="rect">
            <a:avLst/>
          </a:prstGeom>
          <a:ln>
            <a:solidFill>
              <a:schemeClr val="tx1"/>
            </a:solidFill>
          </a:ln>
        </p:spPr>
      </p:pic>
      <p:pic>
        <p:nvPicPr>
          <p:cNvPr id="4" name="Picture 3">
            <a:extLst>
              <a:ext uri="{FF2B5EF4-FFF2-40B4-BE49-F238E27FC236}">
                <a16:creationId xmlns:a16="http://schemas.microsoft.com/office/drawing/2014/main" id="{090B6FCE-556F-4BA3-A338-E0464344E1EE}"/>
              </a:ext>
            </a:extLst>
          </p:cNvPr>
          <p:cNvPicPr>
            <a:picLocks noChangeAspect="1"/>
          </p:cNvPicPr>
          <p:nvPr/>
        </p:nvPicPr>
        <p:blipFill>
          <a:blip r:embed="rId4"/>
          <a:stretch>
            <a:fillRect/>
          </a:stretch>
        </p:blipFill>
        <p:spPr>
          <a:xfrm>
            <a:off x="305387" y="3428998"/>
            <a:ext cx="4469145" cy="2745670"/>
          </a:xfrm>
          <a:prstGeom prst="rect">
            <a:avLst/>
          </a:prstGeom>
        </p:spPr>
      </p:pic>
      <p:sp>
        <p:nvSpPr>
          <p:cNvPr id="5" name="TextBox 4">
            <a:extLst>
              <a:ext uri="{FF2B5EF4-FFF2-40B4-BE49-F238E27FC236}">
                <a16:creationId xmlns:a16="http://schemas.microsoft.com/office/drawing/2014/main" id="{8CD11108-7132-4913-ABC3-D839187CAD6F}"/>
              </a:ext>
            </a:extLst>
          </p:cNvPr>
          <p:cNvSpPr txBox="1"/>
          <p:nvPr/>
        </p:nvSpPr>
        <p:spPr>
          <a:xfrm>
            <a:off x="5253736" y="1647440"/>
            <a:ext cx="6632877" cy="2862322"/>
          </a:xfrm>
          <a:prstGeom prst="wedgeRectCallou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solidFill>
                  <a:schemeClr val="tx1"/>
                </a:solidFill>
              </a:rPr>
              <a:t>1. Hypothesis statement:</a:t>
            </a:r>
          </a:p>
          <a:p>
            <a:r>
              <a:rPr lang="en-US" sz="2000" dirty="0">
                <a:solidFill>
                  <a:schemeClr val="tx1"/>
                </a:solidFill>
              </a:rPr>
              <a:t>	</a:t>
            </a:r>
            <a:r>
              <a:rPr lang="en-US" sz="2000" b="1" dirty="0">
                <a:solidFill>
                  <a:schemeClr val="tx1"/>
                </a:solidFill>
              </a:rPr>
              <a:t>H</a:t>
            </a:r>
            <a:r>
              <a:rPr lang="en-US" sz="2000" b="1" baseline="-25000" dirty="0">
                <a:solidFill>
                  <a:schemeClr val="tx1"/>
                </a:solidFill>
              </a:rPr>
              <a:t>0</a:t>
            </a:r>
            <a:r>
              <a:rPr lang="en-US" sz="2000" dirty="0">
                <a:solidFill>
                  <a:schemeClr val="tx1"/>
                </a:solidFill>
              </a:rPr>
              <a:t>: </a:t>
            </a:r>
            <a:r>
              <a:rPr lang="en-MY" sz="2000" dirty="0">
                <a:solidFill>
                  <a:schemeClr val="tx1"/>
                </a:solidFill>
              </a:rPr>
              <a:t>μ</a:t>
            </a:r>
            <a:r>
              <a:rPr lang="en-MY" sz="2000" baseline="-25000" dirty="0">
                <a:solidFill>
                  <a:schemeClr val="tx1"/>
                </a:solidFill>
              </a:rPr>
              <a:t>1</a:t>
            </a:r>
            <a:r>
              <a:rPr lang="en-US" sz="2000" dirty="0">
                <a:solidFill>
                  <a:schemeClr val="tx1"/>
                </a:solidFill>
              </a:rPr>
              <a:t> = </a:t>
            </a:r>
            <a:r>
              <a:rPr lang="en-MY" sz="2000" dirty="0">
                <a:solidFill>
                  <a:schemeClr val="tx1"/>
                </a:solidFill>
              </a:rPr>
              <a:t>μ</a:t>
            </a:r>
            <a:r>
              <a:rPr lang="en-MY" sz="2000" baseline="-25000" dirty="0">
                <a:solidFill>
                  <a:schemeClr val="tx1"/>
                </a:solidFill>
              </a:rPr>
              <a:t>2</a:t>
            </a:r>
            <a:endParaRPr lang="en-US" sz="2000" dirty="0">
              <a:solidFill>
                <a:schemeClr val="tx1"/>
              </a:solidFill>
            </a:endParaRPr>
          </a:p>
          <a:p>
            <a:r>
              <a:rPr lang="en-MY" sz="2000" b="1" dirty="0">
                <a:solidFill>
                  <a:schemeClr val="tx1"/>
                </a:solidFill>
              </a:rPr>
              <a:t>	H</a:t>
            </a:r>
            <a:r>
              <a:rPr lang="en-MY" sz="2000" b="1" baseline="-25000" dirty="0">
                <a:solidFill>
                  <a:schemeClr val="tx1"/>
                </a:solidFill>
              </a:rPr>
              <a:t>1</a:t>
            </a:r>
            <a:r>
              <a:rPr lang="en-MY" sz="2000" dirty="0">
                <a:solidFill>
                  <a:schemeClr val="tx1"/>
                </a:solidFill>
              </a:rPr>
              <a:t>: μ</a:t>
            </a:r>
            <a:r>
              <a:rPr lang="en-MY" sz="2000" baseline="-25000" dirty="0">
                <a:solidFill>
                  <a:schemeClr val="tx1"/>
                </a:solidFill>
              </a:rPr>
              <a:t>1</a:t>
            </a:r>
            <a:r>
              <a:rPr lang="en-MY" sz="2000" dirty="0">
                <a:solidFill>
                  <a:schemeClr val="tx1"/>
                </a:solidFill>
              </a:rPr>
              <a:t> </a:t>
            </a:r>
            <a:r>
              <a:rPr lang="en-US" sz="2000" dirty="0">
                <a:solidFill>
                  <a:schemeClr val="tx1"/>
                </a:solidFill>
              </a:rPr>
              <a:t>&gt; </a:t>
            </a:r>
            <a:r>
              <a:rPr lang="en-MY" sz="2000" dirty="0">
                <a:solidFill>
                  <a:schemeClr val="tx1"/>
                </a:solidFill>
              </a:rPr>
              <a:t>μ</a:t>
            </a:r>
            <a:r>
              <a:rPr lang="en-US" sz="2000" dirty="0">
                <a:solidFill>
                  <a:schemeClr val="tx1"/>
                </a:solidFill>
              </a:rPr>
              <a:t>₂</a:t>
            </a:r>
          </a:p>
          <a:p>
            <a:endParaRPr lang="en-US" sz="2000" dirty="0">
              <a:solidFill>
                <a:schemeClr val="tx1"/>
              </a:solidFill>
            </a:endParaRPr>
          </a:p>
          <a:p>
            <a:r>
              <a:rPr lang="en-US" sz="2000" dirty="0">
                <a:solidFill>
                  <a:schemeClr val="tx1"/>
                </a:solidFill>
              </a:rPr>
              <a:t>2. Test statistics, </a:t>
            </a:r>
            <a:r>
              <a:rPr lang="en-US" sz="2000" i="1" dirty="0">
                <a:solidFill>
                  <a:schemeClr val="tx1"/>
                </a:solidFill>
              </a:rPr>
              <a:t>t₀ </a:t>
            </a:r>
            <a:r>
              <a:rPr lang="en-US" sz="2000" dirty="0">
                <a:solidFill>
                  <a:schemeClr val="tx1"/>
                </a:solidFill>
              </a:rPr>
              <a:t>= 4.0804</a:t>
            </a:r>
          </a:p>
          <a:p>
            <a:endParaRPr lang="en-US" sz="2000" dirty="0">
              <a:solidFill>
                <a:schemeClr val="tx1"/>
              </a:solidFill>
            </a:endParaRPr>
          </a:p>
          <a:p>
            <a:r>
              <a:rPr lang="en-US" sz="2000" dirty="0">
                <a:solidFill>
                  <a:schemeClr val="tx1"/>
                </a:solidFill>
              </a:rPr>
              <a:t>3. Degree of freedom, </a:t>
            </a:r>
            <a:r>
              <a:rPr lang="en-US" sz="2000" i="1" dirty="0">
                <a:solidFill>
                  <a:schemeClr val="tx1"/>
                </a:solidFill>
              </a:rPr>
              <a:t>v</a:t>
            </a:r>
            <a:r>
              <a:rPr lang="en-US" sz="2000" dirty="0">
                <a:solidFill>
                  <a:schemeClr val="tx1"/>
                </a:solidFill>
              </a:rPr>
              <a:t> = 64,711</a:t>
            </a:r>
          </a:p>
          <a:p>
            <a:endParaRPr lang="en-US" sz="2000" dirty="0">
              <a:solidFill>
                <a:schemeClr val="tx1"/>
              </a:solidFill>
            </a:endParaRPr>
          </a:p>
          <a:p>
            <a:r>
              <a:rPr lang="en-US" sz="2000" dirty="0">
                <a:solidFill>
                  <a:schemeClr val="tx1"/>
                </a:solidFill>
              </a:rPr>
              <a:t>4. Given </a:t>
            </a:r>
            <a:r>
              <a:rPr lang="en-US" sz="2000" i="1" dirty="0">
                <a:solidFill>
                  <a:schemeClr val="tx1"/>
                </a:solidFill>
              </a:rPr>
              <a:t>α</a:t>
            </a:r>
            <a:r>
              <a:rPr lang="en-US" sz="2000" dirty="0">
                <a:solidFill>
                  <a:schemeClr val="tx1"/>
                </a:solidFill>
              </a:rPr>
              <a:t> = 0.05, critical value </a:t>
            </a:r>
            <a:r>
              <a:rPr lang="en-US" sz="2000" i="1" dirty="0">
                <a:solidFill>
                  <a:schemeClr val="tx1"/>
                </a:solidFill>
              </a:rPr>
              <a:t>t₀.₀₂₅, ₆₄․₇₁₁ </a:t>
            </a:r>
            <a:r>
              <a:rPr lang="en-US" sz="2000" dirty="0">
                <a:solidFill>
                  <a:schemeClr val="tx1"/>
                </a:solidFill>
              </a:rPr>
              <a:t>= 1.669</a:t>
            </a:r>
            <a:endParaRPr lang="en-US" sz="3200" dirty="0">
              <a:solidFill>
                <a:schemeClr val="tx1"/>
              </a:solidFill>
            </a:endParaRPr>
          </a:p>
        </p:txBody>
      </p:sp>
      <p:sp>
        <p:nvSpPr>
          <p:cNvPr id="7" name="TextBox 6">
            <a:extLst>
              <a:ext uri="{FF2B5EF4-FFF2-40B4-BE49-F238E27FC236}">
                <a16:creationId xmlns:a16="http://schemas.microsoft.com/office/drawing/2014/main" id="{5247BB43-96D8-4A59-B48A-AF815CA91AC5}"/>
              </a:ext>
            </a:extLst>
          </p:cNvPr>
          <p:cNvSpPr txBox="1"/>
          <p:nvPr/>
        </p:nvSpPr>
        <p:spPr>
          <a:xfrm>
            <a:off x="148389" y="717877"/>
            <a:ext cx="1191527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To test whether mean horsepower of turbo-aspirated cars are larger than mean horsepower of std-aspirated cars, at </a:t>
            </a:r>
            <a:r>
              <a:rPr lang="en-US" sz="2400" b="1" dirty="0">
                <a:solidFill>
                  <a:schemeClr val="bg1"/>
                </a:solidFill>
              </a:rPr>
              <a:t>confidence level 95%</a:t>
            </a:r>
            <a:r>
              <a:rPr lang="en-US" sz="2400" dirty="0">
                <a:solidFill>
                  <a:schemeClr val="bg1"/>
                </a:solidFill>
              </a:rPr>
              <a:t>.</a:t>
            </a:r>
          </a:p>
        </p:txBody>
      </p:sp>
      <p:pic>
        <p:nvPicPr>
          <p:cNvPr id="10" name="Picture 9">
            <a:extLst>
              <a:ext uri="{FF2B5EF4-FFF2-40B4-BE49-F238E27FC236}">
                <a16:creationId xmlns:a16="http://schemas.microsoft.com/office/drawing/2014/main" id="{18D53909-48B2-409F-836C-7A84BC63A065}"/>
              </a:ext>
            </a:extLst>
          </p:cNvPr>
          <p:cNvPicPr/>
          <p:nvPr/>
        </p:nvPicPr>
        <p:blipFill>
          <a:blip r:embed="rId5">
            <a:extLst>
              <a:ext uri="{28A0092B-C50C-407E-A947-70E740481C1C}">
                <a14:useLocalDpi xmlns:a14="http://schemas.microsoft.com/office/drawing/2010/main" val="0"/>
              </a:ext>
            </a:extLst>
          </a:blip>
          <a:stretch>
            <a:fillRect/>
          </a:stretch>
        </p:blipFill>
        <p:spPr>
          <a:xfrm>
            <a:off x="7077948" y="5052139"/>
            <a:ext cx="1623340" cy="1329286"/>
          </a:xfrm>
          <a:prstGeom prst="rect">
            <a:avLst/>
          </a:prstGeom>
          <a:ln>
            <a:solidFill>
              <a:schemeClr val="tx1"/>
            </a:solidFill>
          </a:ln>
        </p:spPr>
      </p:pic>
      <p:pic>
        <p:nvPicPr>
          <p:cNvPr id="12" name="Picture 11">
            <a:extLst>
              <a:ext uri="{FF2B5EF4-FFF2-40B4-BE49-F238E27FC236}">
                <a16:creationId xmlns:a16="http://schemas.microsoft.com/office/drawing/2014/main" id="{50367797-3BED-4B27-9367-432642DC1BE3}"/>
              </a:ext>
            </a:extLst>
          </p:cNvPr>
          <p:cNvPicPr/>
          <p:nvPr/>
        </p:nvPicPr>
        <p:blipFill>
          <a:blip r:embed="rId6">
            <a:extLst>
              <a:ext uri="{28A0092B-C50C-407E-A947-70E740481C1C}">
                <a14:useLocalDpi xmlns:a14="http://schemas.microsoft.com/office/drawing/2010/main" val="0"/>
              </a:ext>
            </a:extLst>
          </a:blip>
          <a:stretch>
            <a:fillRect/>
          </a:stretch>
        </p:blipFill>
        <p:spPr>
          <a:xfrm>
            <a:off x="4946556" y="4875602"/>
            <a:ext cx="1887381" cy="1600221"/>
          </a:xfrm>
          <a:prstGeom prst="rect">
            <a:avLst/>
          </a:prstGeom>
          <a:ln>
            <a:solidFill>
              <a:schemeClr val="tx1"/>
            </a:solidFill>
          </a:ln>
        </p:spPr>
      </p:pic>
      <p:pic>
        <p:nvPicPr>
          <p:cNvPr id="8" name="Picture 7">
            <a:extLst>
              <a:ext uri="{FF2B5EF4-FFF2-40B4-BE49-F238E27FC236}">
                <a16:creationId xmlns:a16="http://schemas.microsoft.com/office/drawing/2014/main" id="{37351A4E-3CAC-4BA4-9BB5-21FBB4399062}"/>
              </a:ext>
            </a:extLst>
          </p:cNvPr>
          <p:cNvPicPr>
            <a:picLocks noChangeAspect="1"/>
          </p:cNvPicPr>
          <p:nvPr/>
        </p:nvPicPr>
        <p:blipFill>
          <a:blip r:embed="rId7"/>
          <a:stretch>
            <a:fillRect/>
          </a:stretch>
        </p:blipFill>
        <p:spPr>
          <a:xfrm>
            <a:off x="8960711" y="5008991"/>
            <a:ext cx="2971845" cy="1446031"/>
          </a:xfrm>
          <a:prstGeom prst="rect">
            <a:avLst/>
          </a:prstGeom>
        </p:spPr>
      </p:pic>
    </p:spTree>
    <p:extLst>
      <p:ext uri="{BB962C8B-B14F-4D97-AF65-F5344CB8AC3E}">
        <p14:creationId xmlns:p14="http://schemas.microsoft.com/office/powerpoint/2010/main" val="260804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Why Mazda Isn't Following the Small-Displacement Turbocharged Trend">
            <a:extLst>
              <a:ext uri="{FF2B5EF4-FFF2-40B4-BE49-F238E27FC236}">
                <a16:creationId xmlns:a16="http://schemas.microsoft.com/office/drawing/2014/main" id="{6D26AE9D-E1C6-492F-A536-AC730DE333D1}"/>
              </a:ext>
            </a:extLst>
          </p:cNvPr>
          <p:cNvPicPr>
            <a:picLocks noGrp="1" noChangeAspect="1" noChangeArrowheads="1"/>
          </p:cNvPicPr>
          <p:nvPr>
            <p:ph idx="1"/>
          </p:nvPr>
        </p:nvPicPr>
        <p:blipFill rotWithShape="1">
          <a:blip r:embed="rId2">
            <a:alphaModFix amt="50000"/>
            <a:extLst>
              <a:ext uri="{28A0092B-C50C-407E-A947-70E740481C1C}">
                <a14:useLocalDpi xmlns:a14="http://schemas.microsoft.com/office/drawing/2010/main" val="0"/>
              </a:ext>
            </a:extLst>
          </a:blip>
          <a:srcRect r="11111"/>
          <a:stretch/>
        </p:blipFill>
        <p:spPr bwMode="auto">
          <a:xfrm>
            <a:off x="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BED703E-72B8-4895-976D-A893C7B70B5D}"/>
              </a:ext>
            </a:extLst>
          </p:cNvPr>
          <p:cNvSpPr txBox="1"/>
          <p:nvPr/>
        </p:nvSpPr>
        <p:spPr>
          <a:xfrm>
            <a:off x="6336619" y="917595"/>
            <a:ext cx="5213097" cy="2246769"/>
          </a:xfrm>
          <a:prstGeom prst="wedgeRectCallout">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solidFill>
                  <a:schemeClr val="bg1"/>
                </a:solidFill>
              </a:rPr>
              <a:t>5. Conclusion: </a:t>
            </a:r>
          </a:p>
          <a:p>
            <a:r>
              <a:rPr lang="en-US" sz="2000" dirty="0"/>
              <a:t>Since test statistics </a:t>
            </a:r>
            <a:r>
              <a:rPr lang="en-US" sz="2000" i="1" dirty="0"/>
              <a:t>t₀ </a:t>
            </a:r>
            <a:r>
              <a:rPr lang="en-US" sz="2000" dirty="0"/>
              <a:t>= 4.0804 &gt; critical value </a:t>
            </a:r>
            <a:r>
              <a:rPr lang="en-US" sz="2000" i="1" dirty="0"/>
              <a:t>t₀.₀₂₅, ₆₄․₇₁₁ </a:t>
            </a:r>
            <a:r>
              <a:rPr lang="en-US" sz="2000" dirty="0"/>
              <a:t>= 1.669, </a:t>
            </a:r>
            <a:r>
              <a:rPr lang="en-US" sz="2000" b="1" dirty="0"/>
              <a:t>reject</a:t>
            </a:r>
            <a:r>
              <a:rPr lang="en-US" sz="2000" dirty="0"/>
              <a:t> null hypothesis. There is sufficient evidence to conclude that the mean of horsepower of turbo-aspirated cars is larger than the mean of horsepower of standard-aspirated cars, at </a:t>
            </a:r>
            <a:r>
              <a:rPr lang="en-US" sz="2000" i="1" dirty="0"/>
              <a:t>α</a:t>
            </a:r>
            <a:r>
              <a:rPr lang="en-US" sz="2000" dirty="0"/>
              <a:t> = 0.05.</a:t>
            </a:r>
          </a:p>
        </p:txBody>
      </p:sp>
      <p:pic>
        <p:nvPicPr>
          <p:cNvPr id="8" name="Picture 7">
            <a:extLst>
              <a:ext uri="{FF2B5EF4-FFF2-40B4-BE49-F238E27FC236}">
                <a16:creationId xmlns:a16="http://schemas.microsoft.com/office/drawing/2014/main" id="{4B0FE9AB-C26B-4DD0-B501-D56371AB090E}"/>
              </a:ext>
            </a:extLst>
          </p:cNvPr>
          <p:cNvPicPr>
            <a:picLocks noChangeAspect="1"/>
          </p:cNvPicPr>
          <p:nvPr/>
        </p:nvPicPr>
        <p:blipFill>
          <a:blip r:embed="rId3"/>
          <a:stretch>
            <a:fillRect/>
          </a:stretch>
        </p:blipFill>
        <p:spPr>
          <a:xfrm>
            <a:off x="542194" y="2973346"/>
            <a:ext cx="5470370" cy="3303907"/>
          </a:xfrm>
          <a:prstGeom prst="rect">
            <a:avLst/>
          </a:prstGeom>
        </p:spPr>
      </p:pic>
      <p:pic>
        <p:nvPicPr>
          <p:cNvPr id="9" name="Picture 8">
            <a:extLst>
              <a:ext uri="{FF2B5EF4-FFF2-40B4-BE49-F238E27FC236}">
                <a16:creationId xmlns:a16="http://schemas.microsoft.com/office/drawing/2014/main" id="{D45C4A87-5E27-45A4-BFBF-719F0FD45CE6}"/>
              </a:ext>
            </a:extLst>
          </p:cNvPr>
          <p:cNvPicPr>
            <a:picLocks noChangeAspect="1"/>
          </p:cNvPicPr>
          <p:nvPr/>
        </p:nvPicPr>
        <p:blipFill>
          <a:blip r:embed="rId4"/>
          <a:stretch>
            <a:fillRect/>
          </a:stretch>
        </p:blipFill>
        <p:spPr>
          <a:xfrm>
            <a:off x="6554758" y="3628311"/>
            <a:ext cx="4867219" cy="2648942"/>
          </a:xfrm>
          <a:prstGeom prst="rect">
            <a:avLst/>
          </a:prstGeom>
        </p:spPr>
      </p:pic>
      <p:sp>
        <p:nvSpPr>
          <p:cNvPr id="10" name="Title 1">
            <a:extLst>
              <a:ext uri="{FF2B5EF4-FFF2-40B4-BE49-F238E27FC236}">
                <a16:creationId xmlns:a16="http://schemas.microsoft.com/office/drawing/2014/main" id="{0571C99E-331A-42D2-B257-D5C65E5CDA55}"/>
              </a:ext>
            </a:extLst>
          </p:cNvPr>
          <p:cNvSpPr>
            <a:spLocks noGrp="1"/>
          </p:cNvSpPr>
          <p:nvPr>
            <p:ph type="title"/>
          </p:nvPr>
        </p:nvSpPr>
        <p:spPr>
          <a:xfrm>
            <a:off x="1096370" y="-78650"/>
            <a:ext cx="9999240" cy="830997"/>
          </a:xfrm>
        </p:spPr>
        <p:txBody>
          <a:bodyPr vert="horz" lIns="91440" tIns="45720" rIns="91440" bIns="45720" rtlCol="0" anchor="b">
            <a:normAutofit fontScale="90000"/>
          </a:bodyPr>
          <a:lstStyle/>
          <a:p>
            <a:pPr algn="ctr"/>
            <a:r>
              <a:rPr lang="en-US" b="1" dirty="0">
                <a:ln w="22225">
                  <a:solidFill>
                    <a:schemeClr val="accent2"/>
                  </a:solidFill>
                  <a:prstDash val="solid"/>
                </a:ln>
                <a:solidFill>
                  <a:srgbClr val="FFFFFF"/>
                </a:solidFill>
              </a:rPr>
              <a:t>2 SAMPLE HYPOTHESIS TESTING(TEST ON MEAN)</a:t>
            </a:r>
          </a:p>
        </p:txBody>
      </p:sp>
    </p:spTree>
    <p:extLst>
      <p:ext uri="{BB962C8B-B14F-4D97-AF65-F5344CB8AC3E}">
        <p14:creationId xmlns:p14="http://schemas.microsoft.com/office/powerpoint/2010/main" val="400372891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9D6EEA4-51EF-4796-BE5B-F3EB11F2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op 15 Most Powerful Naturally Aspirated Cars for Sale">
            <a:extLst>
              <a:ext uri="{FF2B5EF4-FFF2-40B4-BE49-F238E27FC236}">
                <a16:creationId xmlns:a16="http://schemas.microsoft.com/office/drawing/2014/main" id="{018CE47D-2DCA-4F86-B3BF-EFC8A2C1413A}"/>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t="15413"/>
          <a:stretch/>
        </p:blipFill>
        <p:spPr bwMode="auto">
          <a:xfrm>
            <a:off x="20" y="-1"/>
            <a:ext cx="1219198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B082C4E-5CEA-4D66-9FE3-14485CD2553D}"/>
              </a:ext>
            </a:extLst>
          </p:cNvPr>
          <p:cNvSpPr txBox="1">
            <a:spLocks noGrp="1"/>
          </p:cNvSpPr>
          <p:nvPr>
            <p:ph type="title"/>
          </p:nvPr>
        </p:nvSpPr>
        <p:spPr>
          <a:xfrm>
            <a:off x="3531269" y="-80212"/>
            <a:ext cx="5129462" cy="1004721"/>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n w="22225">
                  <a:solidFill>
                    <a:schemeClr val="accent2"/>
                  </a:solidFill>
                  <a:prstDash val="solid"/>
                </a:ln>
                <a:solidFill>
                  <a:srgbClr val="FFFFFF"/>
                </a:solidFill>
              </a:rPr>
              <a:t>CORRELATION ANALYSIS</a:t>
            </a:r>
          </a:p>
        </p:txBody>
      </p:sp>
      <p:sp>
        <p:nvSpPr>
          <p:cNvPr id="3" name="Content Placeholder 2">
            <a:extLst>
              <a:ext uri="{FF2B5EF4-FFF2-40B4-BE49-F238E27FC236}">
                <a16:creationId xmlns:a16="http://schemas.microsoft.com/office/drawing/2014/main" id="{8D35FDB1-20FD-4DC5-A8EE-BB307BB65986}"/>
              </a:ext>
            </a:extLst>
          </p:cNvPr>
          <p:cNvSpPr>
            <a:spLocks noGrp="1"/>
          </p:cNvSpPr>
          <p:nvPr>
            <p:ph idx="1"/>
          </p:nvPr>
        </p:nvSpPr>
        <p:spPr>
          <a:xfrm>
            <a:off x="274720" y="686979"/>
            <a:ext cx="11642559" cy="820979"/>
          </a:xfrm>
        </p:spPr>
        <p:txBody>
          <a:bodyPr>
            <a:normAutofit/>
          </a:bodyPr>
          <a:lstStyle/>
          <a:p>
            <a:r>
              <a:rPr lang="en-US" sz="2400" dirty="0">
                <a:solidFill>
                  <a:srgbClr val="FFFFFF"/>
                </a:solidFill>
              </a:rPr>
              <a:t>To test whether there is linear relationship between the engine size and the car price using Pearson’s Product-Moment Correlation Coefficient at </a:t>
            </a:r>
            <a:r>
              <a:rPr lang="en-US" sz="2400" b="1" dirty="0">
                <a:solidFill>
                  <a:srgbClr val="FFFFFF"/>
                </a:solidFill>
              </a:rPr>
              <a:t>confidence level 95%</a:t>
            </a:r>
            <a:r>
              <a:rPr lang="en-US" sz="2400" dirty="0">
                <a:solidFill>
                  <a:srgbClr val="FFFFFF"/>
                </a:solidFill>
              </a:rPr>
              <a:t>.</a:t>
            </a:r>
          </a:p>
        </p:txBody>
      </p:sp>
      <p:sp>
        <p:nvSpPr>
          <p:cNvPr id="7" name="TextBox 6">
            <a:extLst>
              <a:ext uri="{FF2B5EF4-FFF2-40B4-BE49-F238E27FC236}">
                <a16:creationId xmlns:a16="http://schemas.microsoft.com/office/drawing/2014/main" id="{4CA209C1-44F5-4ABF-ABE0-B7568DB3431D}"/>
              </a:ext>
            </a:extLst>
          </p:cNvPr>
          <p:cNvSpPr txBox="1"/>
          <p:nvPr/>
        </p:nvSpPr>
        <p:spPr>
          <a:xfrm>
            <a:off x="5650804" y="1856220"/>
            <a:ext cx="6300561" cy="4154984"/>
          </a:xfrm>
          <a:prstGeom prst="wedgeRectCallout">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solidFill>
                  <a:schemeClr val="bg1"/>
                </a:solidFill>
              </a:rPr>
              <a:t>1. Hypothesis statement:</a:t>
            </a:r>
          </a:p>
          <a:p>
            <a:r>
              <a:rPr lang="en-US" sz="2000" dirty="0">
                <a:solidFill>
                  <a:schemeClr val="bg1"/>
                </a:solidFill>
              </a:rPr>
              <a:t>	</a:t>
            </a:r>
            <a:r>
              <a:rPr lang="en-US" sz="2000" b="1" dirty="0">
                <a:solidFill>
                  <a:schemeClr val="bg1"/>
                </a:solidFill>
              </a:rPr>
              <a:t>H</a:t>
            </a:r>
            <a:r>
              <a:rPr lang="en-US" sz="2000" b="1" baseline="-25000" dirty="0">
                <a:solidFill>
                  <a:schemeClr val="bg1"/>
                </a:solidFill>
              </a:rPr>
              <a:t>0</a:t>
            </a:r>
            <a:r>
              <a:rPr lang="en-US" sz="2000" dirty="0">
                <a:solidFill>
                  <a:schemeClr val="bg1"/>
                </a:solidFill>
              </a:rPr>
              <a:t>: </a:t>
            </a:r>
            <a:r>
              <a:rPr lang="en-US" sz="2000" i="1" dirty="0"/>
              <a:t>ρ </a:t>
            </a:r>
            <a:r>
              <a:rPr lang="en-US" sz="2000" dirty="0"/>
              <a:t>= 0 (no linear correlation)</a:t>
            </a:r>
            <a:endParaRPr lang="en-US" sz="2000" dirty="0">
              <a:solidFill>
                <a:schemeClr val="bg1"/>
              </a:solidFill>
            </a:endParaRPr>
          </a:p>
          <a:p>
            <a:r>
              <a:rPr lang="en-MY" sz="2000" b="1" dirty="0">
                <a:solidFill>
                  <a:schemeClr val="bg1"/>
                </a:solidFill>
              </a:rPr>
              <a:t>	H</a:t>
            </a:r>
            <a:r>
              <a:rPr lang="en-MY" sz="2000" b="1" baseline="-25000" dirty="0">
                <a:solidFill>
                  <a:schemeClr val="bg1"/>
                </a:solidFill>
              </a:rPr>
              <a:t>1</a:t>
            </a:r>
            <a:r>
              <a:rPr lang="en-MY" sz="2000" dirty="0">
                <a:solidFill>
                  <a:schemeClr val="bg1"/>
                </a:solidFill>
              </a:rPr>
              <a:t>: </a:t>
            </a:r>
            <a:r>
              <a:rPr lang="en-US" sz="2000" i="1" dirty="0"/>
              <a:t>ρ </a:t>
            </a:r>
            <a:r>
              <a:rPr lang="en-US" sz="2000" dirty="0"/>
              <a:t>≠ 0 (linear correlation exists)</a:t>
            </a:r>
          </a:p>
          <a:p>
            <a:endParaRPr lang="en-US" sz="2000" dirty="0">
              <a:solidFill>
                <a:schemeClr val="bg1"/>
              </a:solidFill>
            </a:endParaRPr>
          </a:p>
          <a:p>
            <a:r>
              <a:rPr lang="en-US" sz="2000" dirty="0">
                <a:solidFill>
                  <a:schemeClr val="bg1"/>
                </a:solidFill>
              </a:rPr>
              <a:t>2. Test statistics, </a:t>
            </a:r>
            <a:r>
              <a:rPr lang="en-US" sz="2000" i="1" dirty="0">
                <a:solidFill>
                  <a:schemeClr val="bg1"/>
                </a:solidFill>
              </a:rPr>
              <a:t>t </a:t>
            </a:r>
            <a:r>
              <a:rPr lang="en-US" sz="2000" dirty="0">
                <a:solidFill>
                  <a:schemeClr val="bg1"/>
                </a:solidFill>
              </a:rPr>
              <a:t>= 25.5241</a:t>
            </a:r>
          </a:p>
          <a:p>
            <a:endParaRPr lang="en-US" sz="2000" dirty="0">
              <a:solidFill>
                <a:schemeClr val="bg1"/>
              </a:solidFill>
            </a:endParaRPr>
          </a:p>
          <a:p>
            <a:r>
              <a:rPr lang="en-US" sz="2000" dirty="0">
                <a:solidFill>
                  <a:schemeClr val="bg1"/>
                </a:solidFill>
              </a:rPr>
              <a:t>3. Degree of freedom, </a:t>
            </a:r>
            <a:r>
              <a:rPr lang="en-US" sz="2000" i="1" dirty="0"/>
              <a:t>df </a:t>
            </a:r>
            <a:r>
              <a:rPr lang="en-US" sz="2000" dirty="0"/>
              <a:t>= n-2 = 203</a:t>
            </a:r>
          </a:p>
          <a:p>
            <a:endParaRPr lang="en-US" sz="2000" dirty="0">
              <a:solidFill>
                <a:schemeClr val="bg1"/>
              </a:solidFill>
            </a:endParaRPr>
          </a:p>
          <a:p>
            <a:r>
              <a:rPr lang="en-US" sz="2000" dirty="0">
                <a:solidFill>
                  <a:schemeClr val="bg1"/>
                </a:solidFill>
              </a:rPr>
              <a:t>4. Given </a:t>
            </a:r>
            <a:r>
              <a:rPr lang="en-US" sz="2000" i="1" dirty="0">
                <a:solidFill>
                  <a:schemeClr val="bg1"/>
                </a:solidFill>
              </a:rPr>
              <a:t>α</a:t>
            </a:r>
            <a:r>
              <a:rPr lang="en-US" sz="2000" dirty="0">
                <a:solidFill>
                  <a:schemeClr val="bg1"/>
                </a:solidFill>
              </a:rPr>
              <a:t> = 0.05, two-tailed test critical values:</a:t>
            </a:r>
          </a:p>
          <a:p>
            <a:r>
              <a:rPr lang="en-US" sz="2000" dirty="0">
                <a:solidFill>
                  <a:schemeClr val="bg1"/>
                </a:solidFill>
              </a:rPr>
              <a:t>	</a:t>
            </a:r>
            <a:r>
              <a:rPr lang="en-US" sz="2000" dirty="0"/>
              <a:t>Lower tail critical value </a:t>
            </a:r>
            <a:r>
              <a:rPr lang="en-US" sz="2000" i="1" dirty="0"/>
              <a:t>-t</a:t>
            </a:r>
            <a:r>
              <a:rPr lang="en-US" sz="2000" i="1" baseline="-25000" dirty="0"/>
              <a:t>α/2=0.025, df=203</a:t>
            </a:r>
            <a:r>
              <a:rPr lang="en-US" sz="2000" i="1" dirty="0"/>
              <a:t> </a:t>
            </a:r>
            <a:r>
              <a:rPr lang="en-US" sz="2000" dirty="0"/>
              <a:t>= -2.25815</a:t>
            </a:r>
          </a:p>
          <a:p>
            <a:r>
              <a:rPr lang="en-US" sz="2000" dirty="0"/>
              <a:t>	Upper tail critical value </a:t>
            </a:r>
            <a:r>
              <a:rPr lang="en-US" sz="2000" i="1" dirty="0"/>
              <a:t>t</a:t>
            </a:r>
            <a:r>
              <a:rPr lang="en-US" sz="2000" i="1" baseline="-25000" dirty="0"/>
              <a:t>α/2=0.025, df=203 </a:t>
            </a:r>
            <a:r>
              <a:rPr lang="en-US" sz="2000" dirty="0"/>
              <a:t>= 2.25815</a:t>
            </a:r>
          </a:p>
          <a:p>
            <a:endParaRPr lang="en-US" sz="2000" dirty="0">
              <a:solidFill>
                <a:schemeClr val="bg1"/>
              </a:solidFill>
            </a:endParaRPr>
          </a:p>
          <a:p>
            <a:r>
              <a:rPr lang="en-US" sz="2000" dirty="0">
                <a:solidFill>
                  <a:schemeClr val="bg1"/>
                </a:solidFill>
              </a:rPr>
              <a:t>5. S</a:t>
            </a:r>
            <a:r>
              <a:rPr lang="en-US" sz="2000" dirty="0"/>
              <a:t>ample correlation coefficient, </a:t>
            </a:r>
            <a:r>
              <a:rPr lang="en-US" sz="2000" i="1" dirty="0"/>
              <a:t>r</a:t>
            </a:r>
            <a:r>
              <a:rPr lang="en-US" sz="2000" dirty="0"/>
              <a:t> = 0.8731717</a:t>
            </a:r>
            <a:endParaRPr lang="en-US" sz="2000" dirty="0">
              <a:solidFill>
                <a:schemeClr val="bg1"/>
              </a:solidFill>
            </a:endParaRPr>
          </a:p>
        </p:txBody>
      </p:sp>
      <p:pic>
        <p:nvPicPr>
          <p:cNvPr id="8" name="Picture 7">
            <a:extLst>
              <a:ext uri="{FF2B5EF4-FFF2-40B4-BE49-F238E27FC236}">
                <a16:creationId xmlns:a16="http://schemas.microsoft.com/office/drawing/2014/main" id="{D4D3ACCE-9BDC-485C-83BF-3177CF3577A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336758" y="1856220"/>
            <a:ext cx="2004677" cy="1480219"/>
          </a:xfrm>
          <a:prstGeom prst="rect">
            <a:avLst/>
          </a:prstGeom>
          <a:ln>
            <a:solidFill>
              <a:schemeClr val="tx1"/>
            </a:solidFill>
          </a:ln>
        </p:spPr>
      </p:pic>
      <p:pic>
        <p:nvPicPr>
          <p:cNvPr id="9" name="Picture 8">
            <a:extLst>
              <a:ext uri="{FF2B5EF4-FFF2-40B4-BE49-F238E27FC236}">
                <a16:creationId xmlns:a16="http://schemas.microsoft.com/office/drawing/2014/main" id="{01A45D79-16D3-41AC-805C-9AE0C133D80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92055" y="3684701"/>
            <a:ext cx="5066715" cy="2529463"/>
          </a:xfrm>
          <a:prstGeom prst="rect">
            <a:avLst/>
          </a:prstGeom>
          <a:ln>
            <a:solidFill>
              <a:schemeClr val="tx1"/>
            </a:solidFill>
          </a:ln>
        </p:spPr>
      </p:pic>
    </p:spTree>
    <p:extLst>
      <p:ext uri="{BB962C8B-B14F-4D97-AF65-F5344CB8AC3E}">
        <p14:creationId xmlns:p14="http://schemas.microsoft.com/office/powerpoint/2010/main" val="171918885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Top 15 Most Powerful Naturally Aspirated Cars for Sale">
            <a:extLst>
              <a:ext uri="{FF2B5EF4-FFF2-40B4-BE49-F238E27FC236}">
                <a16:creationId xmlns:a16="http://schemas.microsoft.com/office/drawing/2014/main" id="{EBFC96AF-8AA5-400A-A3DB-3A233213DFE5}"/>
              </a:ext>
            </a:extLst>
          </p:cNvPr>
          <p:cNvPicPr>
            <a:picLocks noGrp="1" noChangeAspect="1" noChangeArrowheads="1"/>
          </p:cNvPicPr>
          <p:nvPr>
            <p:ph idx="1"/>
          </p:nvPr>
        </p:nvPicPr>
        <p:blipFill rotWithShape="1">
          <a:blip r:embed="rId2">
            <a:alphaModFix amt="50000"/>
            <a:extLst>
              <a:ext uri="{28A0092B-C50C-407E-A947-70E740481C1C}">
                <a14:useLocalDpi xmlns:a14="http://schemas.microsoft.com/office/drawing/2010/main" val="0"/>
              </a:ext>
            </a:extLst>
          </a:blip>
          <a:srcRect t="15413"/>
          <a:stretch/>
        </p:blipFill>
        <p:spPr bwMode="auto">
          <a:xfrm>
            <a:off x="20" y="-1"/>
            <a:ext cx="1219198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E468C9F-4643-4C32-A39D-3A9CE2EF7C98}"/>
              </a:ext>
            </a:extLst>
          </p:cNvPr>
          <p:cNvSpPr txBox="1">
            <a:spLocks noGrp="1"/>
          </p:cNvSpPr>
          <p:nvPr>
            <p:ph type="title"/>
          </p:nvPr>
        </p:nvSpPr>
        <p:spPr>
          <a:xfrm>
            <a:off x="3467100" y="-2"/>
            <a:ext cx="5257800" cy="91055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n w="22225">
                  <a:solidFill>
                    <a:schemeClr val="accent2"/>
                  </a:solidFill>
                  <a:prstDash val="solid"/>
                </a:ln>
                <a:solidFill>
                  <a:srgbClr val="FFFFFF"/>
                </a:solidFill>
              </a:rPr>
              <a:t>CORRELATION ANALYSIS</a:t>
            </a:r>
          </a:p>
        </p:txBody>
      </p:sp>
      <p:sp>
        <p:nvSpPr>
          <p:cNvPr id="7" name="TextBox 6">
            <a:extLst>
              <a:ext uri="{FF2B5EF4-FFF2-40B4-BE49-F238E27FC236}">
                <a16:creationId xmlns:a16="http://schemas.microsoft.com/office/drawing/2014/main" id="{CCCFE3BC-8B2D-4FB9-ACD9-16291FEFC391}"/>
              </a:ext>
            </a:extLst>
          </p:cNvPr>
          <p:cNvSpPr txBox="1"/>
          <p:nvPr/>
        </p:nvSpPr>
        <p:spPr>
          <a:xfrm>
            <a:off x="338172" y="778207"/>
            <a:ext cx="5453716" cy="2246769"/>
          </a:xfrm>
          <a:prstGeom prst="wedgeRectCallou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solidFill>
                  <a:schemeClr val="tx1"/>
                </a:solidFill>
              </a:rPr>
              <a:t>5. Conclusion: </a:t>
            </a:r>
          </a:p>
          <a:p>
            <a:r>
              <a:rPr lang="en-US" sz="2000" dirty="0"/>
              <a:t>Since test statistics </a:t>
            </a:r>
            <a:r>
              <a:rPr lang="en-US" sz="2000" i="1" dirty="0"/>
              <a:t>t </a:t>
            </a:r>
            <a:r>
              <a:rPr lang="en-US" sz="2000" dirty="0"/>
              <a:t>= 25.5241 &gt; upper tail critical value</a:t>
            </a:r>
            <a:r>
              <a:rPr lang="en-US" sz="2000" i="1" dirty="0"/>
              <a:t> t</a:t>
            </a:r>
            <a:r>
              <a:rPr lang="en-US" sz="2000" i="1" baseline="-25000" dirty="0"/>
              <a:t>α/2=0.025, df=203 </a:t>
            </a:r>
            <a:r>
              <a:rPr lang="en-US" sz="2000" dirty="0"/>
              <a:t>= 2.25815, </a:t>
            </a:r>
            <a:r>
              <a:rPr lang="en-US" sz="2000" b="1" dirty="0"/>
              <a:t>reject</a:t>
            </a:r>
            <a:r>
              <a:rPr lang="en-US" sz="2000" dirty="0"/>
              <a:t> null hypothesis. There is sufficient evidence to conclude that there is a linear relationship between car engine size and car price, at </a:t>
            </a:r>
            <a:r>
              <a:rPr lang="en-US" sz="2000" i="1" dirty="0"/>
              <a:t>α</a:t>
            </a:r>
            <a:r>
              <a:rPr lang="en-US" sz="2000" dirty="0"/>
              <a:t> = 0.05.</a:t>
            </a:r>
          </a:p>
          <a:p>
            <a:endParaRPr lang="en-US" sz="2000" dirty="0"/>
          </a:p>
        </p:txBody>
      </p:sp>
      <p:pic>
        <p:nvPicPr>
          <p:cNvPr id="5" name="Picture 4">
            <a:extLst>
              <a:ext uri="{FF2B5EF4-FFF2-40B4-BE49-F238E27FC236}">
                <a16:creationId xmlns:a16="http://schemas.microsoft.com/office/drawing/2014/main" id="{68889855-DC59-40D4-9CCF-6FC7E83B6118}"/>
              </a:ext>
            </a:extLst>
          </p:cNvPr>
          <p:cNvPicPr>
            <a:picLocks noChangeAspect="1"/>
          </p:cNvPicPr>
          <p:nvPr/>
        </p:nvPicPr>
        <p:blipFill>
          <a:blip r:embed="rId3"/>
          <a:stretch>
            <a:fillRect/>
          </a:stretch>
        </p:blipFill>
        <p:spPr>
          <a:xfrm>
            <a:off x="6130040" y="3024977"/>
            <a:ext cx="5692005" cy="3327698"/>
          </a:xfrm>
          <a:prstGeom prst="rect">
            <a:avLst/>
          </a:prstGeom>
        </p:spPr>
      </p:pic>
      <p:pic>
        <p:nvPicPr>
          <p:cNvPr id="10" name="Picture 9">
            <a:extLst>
              <a:ext uri="{FF2B5EF4-FFF2-40B4-BE49-F238E27FC236}">
                <a16:creationId xmlns:a16="http://schemas.microsoft.com/office/drawing/2014/main" id="{AE2291C7-4DC6-4F4D-AEAC-8015F7C666DF}"/>
              </a:ext>
            </a:extLst>
          </p:cNvPr>
          <p:cNvPicPr/>
          <p:nvPr/>
        </p:nvPicPr>
        <p:blipFill rotWithShape="1">
          <a:blip r:embed="rId4"/>
          <a:srcRect t="20936" r="6040" b="3199"/>
          <a:stretch/>
        </p:blipFill>
        <p:spPr bwMode="auto">
          <a:xfrm>
            <a:off x="451436" y="3489537"/>
            <a:ext cx="5308649" cy="2863137"/>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657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2020 Rezvani Tank is World's Most Powerful SUV | HYPEBEAST">
            <a:extLst>
              <a:ext uri="{FF2B5EF4-FFF2-40B4-BE49-F238E27FC236}">
                <a16:creationId xmlns:a16="http://schemas.microsoft.com/office/drawing/2014/main" id="{AD68E802-591C-4505-A3E3-644D8E0AA102}"/>
              </a:ext>
            </a:extLst>
          </p:cNvPr>
          <p:cNvPicPr>
            <a:picLocks noGrp="1" noChangeAspect="1" noChangeArrowheads="1"/>
          </p:cNvPicPr>
          <p:nvPr>
            <p:ph idx="1"/>
          </p:nvPr>
        </p:nvPicPr>
        <p:blipFill rotWithShape="1">
          <a:blip r:embed="rId2">
            <a:alphaModFix amt="50000"/>
            <a:extLst>
              <a:ext uri="{28A0092B-C50C-407E-A947-70E740481C1C}">
                <a14:useLocalDpi xmlns:a14="http://schemas.microsoft.com/office/drawing/2010/main" val="0"/>
              </a:ext>
            </a:extLst>
          </a:blip>
          <a:srcRect t="14121" b="160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F30CC52-10AE-424A-A211-A7E22DFAADA4}"/>
              </a:ext>
            </a:extLst>
          </p:cNvPr>
          <p:cNvSpPr txBox="1">
            <a:spLocks noGrp="1"/>
          </p:cNvSpPr>
          <p:nvPr>
            <p:ph type="title"/>
          </p:nvPr>
        </p:nvSpPr>
        <p:spPr>
          <a:xfrm>
            <a:off x="3258552" y="-112296"/>
            <a:ext cx="5674895" cy="8305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w="22225">
                  <a:solidFill>
                    <a:schemeClr val="accent2"/>
                  </a:solidFill>
                  <a:prstDash val="solid"/>
                </a:ln>
                <a:solidFill>
                  <a:srgbClr val="FFFFFF"/>
                </a:solidFill>
              </a:rPr>
              <a:t>REGRESSION ANALYSIS</a:t>
            </a:r>
          </a:p>
        </p:txBody>
      </p:sp>
      <p:sp>
        <p:nvSpPr>
          <p:cNvPr id="7" name="TextBox 6">
            <a:extLst>
              <a:ext uri="{FF2B5EF4-FFF2-40B4-BE49-F238E27FC236}">
                <a16:creationId xmlns:a16="http://schemas.microsoft.com/office/drawing/2014/main" id="{AFE50C56-FA22-4B1E-ADC6-317856E0443E}"/>
              </a:ext>
            </a:extLst>
          </p:cNvPr>
          <p:cNvSpPr txBox="1"/>
          <p:nvPr/>
        </p:nvSpPr>
        <p:spPr>
          <a:xfrm>
            <a:off x="5596119" y="1458743"/>
            <a:ext cx="6300561" cy="3477875"/>
          </a:xfrm>
          <a:prstGeom prst="wedgeRectCallou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solidFill>
                  <a:schemeClr val="tx1"/>
                </a:solidFill>
              </a:rPr>
              <a:t>1. Estimation Regression Model:</a:t>
            </a:r>
          </a:p>
          <a:p>
            <a:pPr marL="342900" indent="-342900">
              <a:buFont typeface="Arial" panose="020B0604020202020204" pitchFamily="34" charset="0"/>
              <a:buChar char="•"/>
            </a:pPr>
            <a:r>
              <a:rPr lang="en-US" sz="2000" dirty="0">
                <a:solidFill>
                  <a:schemeClr val="tx1"/>
                </a:solidFill>
              </a:rPr>
              <a:t>Least Squares Criterion:</a:t>
            </a:r>
          </a:p>
          <a:p>
            <a:pPr marL="514350" indent="-514350">
              <a:buFont typeface="+mj-lt"/>
              <a:buAutoNum type="romanLcPeriod"/>
            </a:pPr>
            <a:r>
              <a:rPr lang="en-US" sz="2000" dirty="0"/>
              <a:t>Intersection coefficient </a:t>
            </a:r>
            <a:r>
              <a:rPr lang="en-US" sz="2000" i="1" dirty="0"/>
              <a:t>b</a:t>
            </a:r>
            <a:r>
              <a:rPr lang="en-US" sz="2000" i="1" baseline="-25000" dirty="0"/>
              <a:t>0 </a:t>
            </a:r>
            <a:r>
              <a:rPr lang="en-US" sz="2000" dirty="0"/>
              <a:t>= 6.7133</a:t>
            </a:r>
          </a:p>
          <a:p>
            <a:pPr marL="514350" indent="-514350">
              <a:buFont typeface="+mj-lt"/>
              <a:buAutoNum type="romanLcPeriod"/>
            </a:pPr>
            <a:r>
              <a:rPr lang="en-US" sz="2000" dirty="0"/>
              <a:t>Slope coefficient </a:t>
            </a:r>
            <a:r>
              <a:rPr lang="en-US" sz="2000" i="1" dirty="0"/>
              <a:t>b</a:t>
            </a:r>
            <a:r>
              <a:rPr lang="en-US" sz="2000" i="1" baseline="-25000" dirty="0"/>
              <a:t>1 </a:t>
            </a:r>
            <a:r>
              <a:rPr lang="en-US" sz="2000" dirty="0"/>
              <a:t>= 0.7698</a:t>
            </a:r>
          </a:p>
          <a:p>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Explained and Unexplained Variation:</a:t>
            </a:r>
          </a:p>
          <a:p>
            <a:pPr marL="514350" indent="-514350">
              <a:buFont typeface="+mj-lt"/>
              <a:buAutoNum type="romanLcPeriod"/>
            </a:pPr>
            <a:r>
              <a:rPr lang="en-US" sz="2000" dirty="0">
                <a:solidFill>
                  <a:schemeClr val="tx1"/>
                </a:solidFill>
              </a:rPr>
              <a:t>Sum of Squares Regression, SSR = 209648.6475</a:t>
            </a:r>
          </a:p>
          <a:p>
            <a:pPr marL="514350" indent="-514350">
              <a:buFont typeface="+mj-lt"/>
              <a:buAutoNum type="romanLcPeriod"/>
            </a:pPr>
            <a:r>
              <a:rPr lang="en-US" sz="2000" dirty="0">
                <a:solidFill>
                  <a:schemeClr val="tx1"/>
                </a:solidFill>
              </a:rPr>
              <a:t>Total Sum of Squares, SST = 319091.5805</a:t>
            </a:r>
          </a:p>
          <a:p>
            <a:pPr marL="514350" indent="-514350">
              <a:buFont typeface="+mj-lt"/>
              <a:buAutoNum type="romanLcPeriod"/>
            </a:pPr>
            <a:r>
              <a:rPr lang="en-US" sz="2000" dirty="0">
                <a:solidFill>
                  <a:schemeClr val="tx1"/>
                </a:solidFill>
              </a:rPr>
              <a:t>Sum of Squares Error, SSE = 109442.9330</a:t>
            </a:r>
          </a:p>
          <a:p>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Coefficient of Determination, </a:t>
            </a:r>
            <a:r>
              <a:rPr lang="en-US" sz="2000" b="1" i="1" dirty="0"/>
              <a:t>R</a:t>
            </a:r>
            <a:r>
              <a:rPr lang="en-US" sz="2000" b="1" i="1" baseline="30000" dirty="0"/>
              <a:t>2</a:t>
            </a:r>
            <a:r>
              <a:rPr lang="en-US" sz="2000" b="1" dirty="0"/>
              <a:t> </a:t>
            </a:r>
            <a:r>
              <a:rPr lang="en-US" sz="2000" dirty="0"/>
              <a:t>= 0.6570</a:t>
            </a:r>
            <a:endParaRPr lang="en-US" sz="2000" dirty="0">
              <a:solidFill>
                <a:schemeClr val="tx1"/>
              </a:solidFill>
            </a:endParaRPr>
          </a:p>
        </p:txBody>
      </p:sp>
      <p:sp>
        <p:nvSpPr>
          <p:cNvPr id="8" name="Content Placeholder 2">
            <a:extLst>
              <a:ext uri="{FF2B5EF4-FFF2-40B4-BE49-F238E27FC236}">
                <a16:creationId xmlns:a16="http://schemas.microsoft.com/office/drawing/2014/main" id="{31FD7C51-5062-4631-9753-82146AA49405}"/>
              </a:ext>
            </a:extLst>
          </p:cNvPr>
          <p:cNvSpPr txBox="1">
            <a:spLocks/>
          </p:cNvSpPr>
          <p:nvPr/>
        </p:nvSpPr>
        <p:spPr>
          <a:xfrm>
            <a:off x="274719" y="659033"/>
            <a:ext cx="11642559" cy="820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FFFF"/>
                </a:solidFill>
              </a:rPr>
              <a:t>To test whether the value of horsepower depend on the value of engine size, using engine size as the independent variable and horsepower as the dependent variable.</a:t>
            </a:r>
          </a:p>
        </p:txBody>
      </p:sp>
      <p:pic>
        <p:nvPicPr>
          <p:cNvPr id="9" name="Picture 8">
            <a:extLst>
              <a:ext uri="{FF2B5EF4-FFF2-40B4-BE49-F238E27FC236}">
                <a16:creationId xmlns:a16="http://schemas.microsoft.com/office/drawing/2014/main" id="{781AF0FF-139E-4FD7-A21C-E80C507598A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73263" y="1567504"/>
            <a:ext cx="2975662" cy="1575705"/>
          </a:xfrm>
          <a:prstGeom prst="rect">
            <a:avLst/>
          </a:prstGeom>
          <a:ln>
            <a:solidFill>
              <a:schemeClr val="tx1"/>
            </a:solidFill>
          </a:ln>
        </p:spPr>
      </p:pic>
      <p:pic>
        <p:nvPicPr>
          <p:cNvPr id="10" name="Picture 9">
            <a:extLst>
              <a:ext uri="{FF2B5EF4-FFF2-40B4-BE49-F238E27FC236}">
                <a16:creationId xmlns:a16="http://schemas.microsoft.com/office/drawing/2014/main" id="{00306817-446B-4D70-9149-52D98E8BD6B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657126" y="5221522"/>
            <a:ext cx="2271638" cy="1339664"/>
          </a:xfrm>
          <a:prstGeom prst="rect">
            <a:avLst/>
          </a:prstGeom>
          <a:ln>
            <a:solidFill>
              <a:schemeClr val="tx1"/>
            </a:solidFill>
          </a:ln>
        </p:spPr>
      </p:pic>
      <p:pic>
        <p:nvPicPr>
          <p:cNvPr id="11" name="Picture 10">
            <a:extLst>
              <a:ext uri="{FF2B5EF4-FFF2-40B4-BE49-F238E27FC236}">
                <a16:creationId xmlns:a16="http://schemas.microsoft.com/office/drawing/2014/main" id="{20586772-E253-4C0A-BD95-EDEE39471016}"/>
              </a:ext>
            </a:extLst>
          </p:cNvPr>
          <p:cNvPicPr/>
          <p:nvPr/>
        </p:nvPicPr>
        <p:blipFill>
          <a:blip r:embed="rId5">
            <a:extLst>
              <a:ext uri="{28A0092B-C50C-407E-A947-70E740481C1C}">
                <a14:useLocalDpi xmlns:a14="http://schemas.microsoft.com/office/drawing/2010/main" val="0"/>
              </a:ext>
            </a:extLst>
          </a:blip>
          <a:stretch>
            <a:fillRect/>
          </a:stretch>
        </p:blipFill>
        <p:spPr>
          <a:xfrm>
            <a:off x="7636978" y="5399256"/>
            <a:ext cx="1767188" cy="968149"/>
          </a:xfrm>
          <a:prstGeom prst="rect">
            <a:avLst/>
          </a:prstGeom>
          <a:ln>
            <a:solidFill>
              <a:schemeClr val="tx1"/>
            </a:solidFill>
          </a:ln>
        </p:spPr>
      </p:pic>
      <p:pic>
        <p:nvPicPr>
          <p:cNvPr id="12" name="Picture 11">
            <a:extLst>
              <a:ext uri="{FF2B5EF4-FFF2-40B4-BE49-F238E27FC236}">
                <a16:creationId xmlns:a16="http://schemas.microsoft.com/office/drawing/2014/main" id="{A63E58AF-104E-48BD-B6AF-3D6E5552E51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87824" y="3462782"/>
            <a:ext cx="4829017" cy="2947672"/>
          </a:xfrm>
          <a:prstGeom prst="rect">
            <a:avLst/>
          </a:prstGeom>
          <a:ln>
            <a:solidFill>
              <a:schemeClr val="tx1"/>
            </a:solidFill>
          </a:ln>
        </p:spPr>
      </p:pic>
      <p:pic>
        <p:nvPicPr>
          <p:cNvPr id="13" name="Picture 12">
            <a:extLst>
              <a:ext uri="{FF2B5EF4-FFF2-40B4-BE49-F238E27FC236}">
                <a16:creationId xmlns:a16="http://schemas.microsoft.com/office/drawing/2014/main" id="{0C91FB44-F379-451C-8192-3C5CA76C6AF0}"/>
              </a:ext>
            </a:extLst>
          </p:cNvPr>
          <p:cNvPicPr/>
          <p:nvPr/>
        </p:nvPicPr>
        <p:blipFill>
          <a:blip r:embed="rId7">
            <a:extLst>
              <a:ext uri="{28A0092B-C50C-407E-A947-70E740481C1C}">
                <a14:useLocalDpi xmlns:a14="http://schemas.microsoft.com/office/drawing/2010/main" val="0"/>
              </a:ext>
            </a:extLst>
          </a:blip>
          <a:stretch>
            <a:fillRect/>
          </a:stretch>
        </p:blipFill>
        <p:spPr>
          <a:xfrm>
            <a:off x="5693038" y="5383215"/>
            <a:ext cx="1519992" cy="968148"/>
          </a:xfrm>
          <a:prstGeom prst="rect">
            <a:avLst/>
          </a:prstGeom>
          <a:ln>
            <a:solidFill>
              <a:schemeClr val="tx1"/>
            </a:solidFill>
          </a:ln>
        </p:spPr>
      </p:pic>
    </p:spTree>
    <p:extLst>
      <p:ext uri="{BB962C8B-B14F-4D97-AF65-F5344CB8AC3E}">
        <p14:creationId xmlns:p14="http://schemas.microsoft.com/office/powerpoint/2010/main" val="97456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020 Rezvani Tank is World's Most Powerful SUV | HYPEBEAST">
            <a:extLst>
              <a:ext uri="{FF2B5EF4-FFF2-40B4-BE49-F238E27FC236}">
                <a16:creationId xmlns:a16="http://schemas.microsoft.com/office/drawing/2014/main" id="{ACA4D9D7-6409-4693-82DA-B95862ACF048}"/>
              </a:ext>
            </a:extLst>
          </p:cNvPr>
          <p:cNvPicPr>
            <a:picLocks noGrp="1" noChangeAspect="1" noChangeArrowheads="1"/>
          </p:cNvPicPr>
          <p:nvPr>
            <p:ph idx="1"/>
          </p:nvPr>
        </p:nvPicPr>
        <p:blipFill rotWithShape="1">
          <a:blip r:embed="rId2">
            <a:alphaModFix amt="50000"/>
            <a:extLst>
              <a:ext uri="{28A0092B-C50C-407E-A947-70E740481C1C}">
                <a14:useLocalDpi xmlns:a14="http://schemas.microsoft.com/office/drawing/2010/main" val="0"/>
              </a:ext>
            </a:extLst>
          </a:blip>
          <a:srcRect t="14121" b="160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740CE50-CEA2-48AC-BBBC-8F3BBA52DF05}"/>
              </a:ext>
            </a:extLst>
          </p:cNvPr>
          <p:cNvSpPr txBox="1">
            <a:spLocks noGrp="1"/>
          </p:cNvSpPr>
          <p:nvPr>
            <p:ph type="title"/>
          </p:nvPr>
        </p:nvSpPr>
        <p:spPr>
          <a:xfrm>
            <a:off x="3360821" y="-16043"/>
            <a:ext cx="5470358" cy="81430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n w="22225">
                  <a:solidFill>
                    <a:schemeClr val="accent2"/>
                  </a:solidFill>
                  <a:prstDash val="solid"/>
                </a:ln>
                <a:solidFill>
                  <a:srgbClr val="FFFFFF"/>
                </a:solidFill>
              </a:rPr>
              <a:t>REGRESSION ANALYSIS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B15A112-D98A-4B58-9423-C299A8F2339B}"/>
                  </a:ext>
                </a:extLst>
              </p:cNvPr>
              <p:cNvSpPr txBox="1"/>
              <p:nvPr/>
            </p:nvSpPr>
            <p:spPr>
              <a:xfrm>
                <a:off x="304821" y="907000"/>
                <a:ext cx="4666259" cy="1349857"/>
              </a:xfrm>
              <a:prstGeom prst="wedgeRectCallout">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en-US" sz="2000" dirty="0">
                    <a:solidFill>
                      <a:schemeClr val="bg1"/>
                    </a:solidFill>
                  </a:rPr>
                  <a:t>Standard Error of Estimate, </a:t>
                </a:r>
                <a:r>
                  <a:rPr lang="en-US" sz="2000" b="1" i="1" dirty="0"/>
                  <a:t>s</a:t>
                </a:r>
                <a:r>
                  <a:rPr lang="en-US" sz="2000" b="1" i="1" baseline="-25000" dirty="0"/>
                  <a:t>Ɛ</a:t>
                </a:r>
                <a:r>
                  <a:rPr lang="en-US" sz="2000" dirty="0"/>
                  <a:t> = 23.2191</a:t>
                </a:r>
                <a:endParaRPr lang="en-US" sz="2000" dirty="0">
                  <a:solidFill>
                    <a:schemeClr val="bg1"/>
                  </a:solidFill>
                </a:endParaRPr>
              </a:p>
              <a:p>
                <a:endParaRPr lang="en-US" sz="2000" dirty="0">
                  <a:solidFill>
                    <a:schemeClr val="bg1"/>
                  </a:solidFill>
                </a:endParaRPr>
              </a:p>
              <a:p>
                <a:pPr marL="342900" indent="-342900">
                  <a:buFont typeface="Arial" panose="020B0604020202020204" pitchFamily="34" charset="0"/>
                  <a:buChar char="•"/>
                </a:pPr>
                <a:r>
                  <a:rPr lang="en-US" sz="2000" dirty="0"/>
                  <a:t>Standard Deviation of Regression Slope,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𝒔</m:t>
                        </m:r>
                      </m:e>
                      <m:sub>
                        <m:sSub>
                          <m:sSubPr>
                            <m:ctrlPr>
                              <a:rPr lang="en-US" sz="2000" b="1" i="1">
                                <a:latin typeface="Cambria Math" panose="02040503050406030204" pitchFamily="18" charset="0"/>
                              </a:rPr>
                            </m:ctrlPr>
                          </m:sSubPr>
                          <m:e>
                            <m:r>
                              <a:rPr lang="en-US" sz="2000" b="1" i="1">
                                <a:latin typeface="Cambria Math" panose="02040503050406030204" pitchFamily="18" charset="0"/>
                              </a:rPr>
                              <m:t>𝒃</m:t>
                            </m:r>
                          </m:e>
                          <m:sub>
                            <m:r>
                              <a:rPr lang="en-US" sz="2000" b="1" i="1">
                                <a:latin typeface="Cambria Math" panose="02040503050406030204" pitchFamily="18" charset="0"/>
                              </a:rPr>
                              <m:t>𝟏</m:t>
                            </m:r>
                          </m:sub>
                        </m:sSub>
                      </m:sub>
                    </m:sSub>
                  </m:oMath>
                </a14:m>
                <a:r>
                  <a:rPr lang="en-US" sz="2000" dirty="0"/>
                  <a:t>= 0.03904</a:t>
                </a:r>
              </a:p>
            </p:txBody>
          </p:sp>
        </mc:Choice>
        <mc:Fallback xmlns="">
          <p:sp>
            <p:nvSpPr>
              <p:cNvPr id="7" name="TextBox 6">
                <a:extLst>
                  <a:ext uri="{FF2B5EF4-FFF2-40B4-BE49-F238E27FC236}">
                    <a16:creationId xmlns:a16="http://schemas.microsoft.com/office/drawing/2014/main" id="{8B15A112-D98A-4B58-9423-C299A8F2339B}"/>
                  </a:ext>
                </a:extLst>
              </p:cNvPr>
              <p:cNvSpPr txBox="1">
                <a:spLocks noRot="1" noChangeAspect="1" noMove="1" noResize="1" noEditPoints="1" noAdjustHandles="1" noChangeArrowheads="1" noChangeShapeType="1" noTextEdit="1"/>
              </p:cNvSpPr>
              <p:nvPr/>
            </p:nvSpPr>
            <p:spPr>
              <a:xfrm>
                <a:off x="304821" y="907000"/>
                <a:ext cx="4666259" cy="1349857"/>
              </a:xfrm>
              <a:prstGeom prst="wedgeRectCallout">
                <a:avLst/>
              </a:prstGeom>
              <a:blipFill>
                <a:blip r:embed="rId3"/>
                <a:stretch>
                  <a:fillRect l="-1175" t="-2400" r="-1828"/>
                </a:stretch>
              </a:blipFill>
              <a:ln>
                <a:solidFill>
                  <a:schemeClr val="bg1"/>
                </a:solid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2CB2A8FC-2E9B-4EA4-9CD6-9718FE9F9B3D}"/>
              </a:ext>
            </a:extLst>
          </p:cNvPr>
          <p:cNvPicPr/>
          <p:nvPr/>
        </p:nvPicPr>
        <p:blipFill>
          <a:blip r:embed="rId4">
            <a:extLst>
              <a:ext uri="{28A0092B-C50C-407E-A947-70E740481C1C}">
                <a14:useLocalDpi xmlns:a14="http://schemas.microsoft.com/office/drawing/2010/main" val="0"/>
              </a:ext>
            </a:extLst>
          </a:blip>
          <a:stretch>
            <a:fillRect/>
          </a:stretch>
        </p:blipFill>
        <p:spPr>
          <a:xfrm>
            <a:off x="274825" y="2751015"/>
            <a:ext cx="1844291" cy="1032276"/>
          </a:xfrm>
          <a:prstGeom prst="rect">
            <a:avLst/>
          </a:prstGeom>
          <a:ln>
            <a:solidFill>
              <a:schemeClr val="tx1"/>
            </a:solidFill>
          </a:ln>
        </p:spPr>
      </p:pic>
      <p:pic>
        <p:nvPicPr>
          <p:cNvPr id="10" name="Picture 9">
            <a:extLst>
              <a:ext uri="{FF2B5EF4-FFF2-40B4-BE49-F238E27FC236}">
                <a16:creationId xmlns:a16="http://schemas.microsoft.com/office/drawing/2014/main" id="{522B85B9-DB13-432B-9F38-8D4FD8393704}"/>
              </a:ext>
            </a:extLst>
          </p:cNvPr>
          <p:cNvPicPr/>
          <p:nvPr/>
        </p:nvPicPr>
        <p:blipFill>
          <a:blip r:embed="rId5">
            <a:extLst>
              <a:ext uri="{28A0092B-C50C-407E-A947-70E740481C1C}">
                <a14:useLocalDpi xmlns:a14="http://schemas.microsoft.com/office/drawing/2010/main" val="0"/>
              </a:ext>
            </a:extLst>
          </a:blip>
          <a:stretch>
            <a:fillRect/>
          </a:stretch>
        </p:blipFill>
        <p:spPr>
          <a:xfrm>
            <a:off x="2425889" y="2681378"/>
            <a:ext cx="2527060" cy="1191067"/>
          </a:xfrm>
          <a:prstGeom prst="rect">
            <a:avLst/>
          </a:prstGeom>
          <a:ln>
            <a:solidFill>
              <a:schemeClr val="tx1"/>
            </a:solidFill>
          </a:ln>
        </p:spPr>
      </p:pic>
      <p:sp>
        <p:nvSpPr>
          <p:cNvPr id="11" name="TextBox 10">
            <a:extLst>
              <a:ext uri="{FF2B5EF4-FFF2-40B4-BE49-F238E27FC236}">
                <a16:creationId xmlns:a16="http://schemas.microsoft.com/office/drawing/2014/main" id="{BA636621-5AFC-408D-BA5A-20660CB5B570}"/>
              </a:ext>
            </a:extLst>
          </p:cNvPr>
          <p:cNvSpPr txBox="1"/>
          <p:nvPr/>
        </p:nvSpPr>
        <p:spPr>
          <a:xfrm>
            <a:off x="5275880" y="907000"/>
            <a:ext cx="6609347" cy="5016758"/>
          </a:xfrm>
          <a:prstGeom prst="wedgeRectCallout">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dirty="0">
                <a:solidFill>
                  <a:schemeClr val="bg1"/>
                </a:solidFill>
              </a:rPr>
              <a:t>1. Inference about the Slope: </a:t>
            </a:r>
            <a:r>
              <a:rPr lang="en-US" sz="2000" b="1" i="1" dirty="0">
                <a:solidFill>
                  <a:schemeClr val="bg1"/>
                </a:solidFill>
              </a:rPr>
              <a:t>t</a:t>
            </a:r>
            <a:r>
              <a:rPr lang="en-US" sz="2000" b="1" dirty="0">
                <a:solidFill>
                  <a:schemeClr val="bg1"/>
                </a:solidFill>
              </a:rPr>
              <a:t>-Test</a:t>
            </a:r>
          </a:p>
          <a:p>
            <a:pPr marL="342900" indent="-342900">
              <a:buFont typeface="Arial" panose="020B0604020202020204" pitchFamily="34" charset="0"/>
              <a:buChar char="•"/>
            </a:pPr>
            <a:r>
              <a:rPr lang="en-US" sz="2000" dirty="0">
                <a:solidFill>
                  <a:schemeClr val="bg1"/>
                </a:solidFill>
              </a:rPr>
              <a:t>Hypothesis Statement:</a:t>
            </a:r>
          </a:p>
          <a:p>
            <a:r>
              <a:rPr lang="en-US" sz="2000" dirty="0">
                <a:solidFill>
                  <a:schemeClr val="bg1"/>
                </a:solidFill>
              </a:rPr>
              <a:t>	</a:t>
            </a:r>
            <a:r>
              <a:rPr lang="en-US" sz="2000" b="1" dirty="0"/>
              <a:t>H</a:t>
            </a:r>
            <a:r>
              <a:rPr lang="en-US" sz="2000" b="1" baseline="-25000" dirty="0"/>
              <a:t>0</a:t>
            </a:r>
            <a:r>
              <a:rPr lang="en-US" sz="2000" dirty="0"/>
              <a:t>: β</a:t>
            </a:r>
            <a:r>
              <a:rPr lang="en-US" sz="2000" i="1" baseline="-25000" dirty="0"/>
              <a:t>1</a:t>
            </a:r>
            <a:r>
              <a:rPr lang="en-US" sz="2000" i="1" dirty="0"/>
              <a:t> </a:t>
            </a:r>
            <a:r>
              <a:rPr lang="en-US" sz="2000" dirty="0"/>
              <a:t>= 0 (no linear relationship)</a:t>
            </a:r>
          </a:p>
          <a:p>
            <a:r>
              <a:rPr lang="en-US" sz="2000" b="1" dirty="0"/>
              <a:t>	H</a:t>
            </a:r>
            <a:r>
              <a:rPr lang="en-US" sz="2000" b="1" baseline="-25000" dirty="0"/>
              <a:t>1</a:t>
            </a:r>
            <a:r>
              <a:rPr lang="en-US" sz="2000" dirty="0"/>
              <a:t>: β</a:t>
            </a:r>
            <a:r>
              <a:rPr lang="en-US" sz="2000" i="1" baseline="-25000" dirty="0"/>
              <a:t>1</a:t>
            </a:r>
            <a:r>
              <a:rPr lang="en-US" sz="2000" i="1" dirty="0"/>
              <a:t> </a:t>
            </a:r>
            <a:r>
              <a:rPr lang="en-US" sz="2000" dirty="0"/>
              <a:t>≠ 0 (linear relationship does exist)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Two-tailed test critical values:</a:t>
            </a:r>
          </a:p>
          <a:p>
            <a:r>
              <a:rPr lang="en-US" sz="2000" dirty="0"/>
              <a:t>	Lower tail critical value </a:t>
            </a:r>
            <a:r>
              <a:rPr lang="en-US" sz="2000" i="1" dirty="0"/>
              <a:t>-t</a:t>
            </a:r>
            <a:r>
              <a:rPr lang="en-US" sz="2000" i="1" baseline="-25000" dirty="0"/>
              <a:t>α/2=0.025, df=203</a:t>
            </a:r>
            <a:r>
              <a:rPr lang="en-US" sz="2000" i="1" dirty="0"/>
              <a:t> </a:t>
            </a:r>
            <a:r>
              <a:rPr lang="en-US" sz="2000" dirty="0"/>
              <a:t>= -2.25815</a:t>
            </a:r>
          </a:p>
          <a:p>
            <a:r>
              <a:rPr lang="en-US" sz="2000" dirty="0"/>
              <a:t>	Upper tail critical value </a:t>
            </a:r>
            <a:r>
              <a:rPr lang="en-US" sz="2000" i="1" dirty="0"/>
              <a:t>t</a:t>
            </a:r>
            <a:r>
              <a:rPr lang="en-US" sz="2000" i="1" baseline="-25000" dirty="0"/>
              <a:t>α/2=0.025, df=203 </a:t>
            </a:r>
            <a:r>
              <a:rPr lang="en-US" sz="2000" dirty="0"/>
              <a:t>= 2.25815</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Test statistic </a:t>
            </a:r>
            <a:r>
              <a:rPr lang="en-US" sz="2000" i="1" dirty="0">
                <a:solidFill>
                  <a:schemeClr val="bg1"/>
                </a:solidFill>
              </a:rPr>
              <a:t>t </a:t>
            </a:r>
            <a:r>
              <a:rPr lang="en-US" sz="2000" dirty="0">
                <a:solidFill>
                  <a:schemeClr val="bg1"/>
                </a:solidFill>
              </a:rPr>
              <a:t>= 19.7197</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Conclusion: </a:t>
            </a:r>
          </a:p>
          <a:p>
            <a:r>
              <a:rPr lang="en-US" sz="2000" dirty="0"/>
              <a:t>Since test statistics </a:t>
            </a:r>
            <a:r>
              <a:rPr lang="en-US" sz="2000" i="1" dirty="0"/>
              <a:t>t </a:t>
            </a:r>
            <a:r>
              <a:rPr lang="en-US" sz="2000" dirty="0"/>
              <a:t>= 19.7197 &gt; upper tail critical value</a:t>
            </a:r>
            <a:r>
              <a:rPr lang="en-US" sz="2000" i="1" dirty="0"/>
              <a:t> t</a:t>
            </a:r>
            <a:r>
              <a:rPr lang="en-US" sz="2000" i="1" baseline="-25000" dirty="0"/>
              <a:t>α/2=0.025, df=203 </a:t>
            </a:r>
            <a:r>
              <a:rPr lang="en-US" sz="2000" dirty="0"/>
              <a:t>= 2.25815, </a:t>
            </a:r>
            <a:r>
              <a:rPr lang="en-US" sz="2000" b="1" dirty="0"/>
              <a:t>reject</a:t>
            </a:r>
            <a:r>
              <a:rPr lang="en-US" sz="2000" dirty="0"/>
              <a:t> null hypothesis. There is sufficient evidence that engine size affects car horsepower, at </a:t>
            </a:r>
            <a:r>
              <a:rPr lang="en-US" sz="2000" i="1" dirty="0"/>
              <a:t>α</a:t>
            </a:r>
            <a:r>
              <a:rPr lang="en-US" sz="2000" dirty="0"/>
              <a:t> = 0.05.</a:t>
            </a:r>
            <a:endParaRPr lang="en-US" sz="2000" dirty="0">
              <a:solidFill>
                <a:schemeClr val="bg1"/>
              </a:solidFill>
            </a:endParaRPr>
          </a:p>
        </p:txBody>
      </p:sp>
      <p:pic>
        <p:nvPicPr>
          <p:cNvPr id="12" name="Picture 11">
            <a:extLst>
              <a:ext uri="{FF2B5EF4-FFF2-40B4-BE49-F238E27FC236}">
                <a16:creationId xmlns:a16="http://schemas.microsoft.com/office/drawing/2014/main" id="{4541D69C-530B-4DC4-ACBD-4B12F1C36FD9}"/>
              </a:ext>
            </a:extLst>
          </p:cNvPr>
          <p:cNvPicPr/>
          <p:nvPr/>
        </p:nvPicPr>
        <p:blipFill>
          <a:blip r:embed="rId6">
            <a:extLst>
              <a:ext uri="{28A0092B-C50C-407E-A947-70E740481C1C}">
                <a14:useLocalDpi xmlns:a14="http://schemas.microsoft.com/office/drawing/2010/main" val="0"/>
              </a:ext>
            </a:extLst>
          </a:blip>
          <a:stretch>
            <a:fillRect/>
          </a:stretch>
        </p:blipFill>
        <p:spPr>
          <a:xfrm>
            <a:off x="274825" y="4546438"/>
            <a:ext cx="1844291" cy="1032276"/>
          </a:xfrm>
          <a:prstGeom prst="rect">
            <a:avLst/>
          </a:prstGeom>
          <a:ln>
            <a:solidFill>
              <a:schemeClr val="tx1"/>
            </a:solidFill>
          </a:ln>
        </p:spPr>
      </p:pic>
    </p:spTree>
    <p:extLst>
      <p:ext uri="{BB962C8B-B14F-4D97-AF65-F5344CB8AC3E}">
        <p14:creationId xmlns:p14="http://schemas.microsoft.com/office/powerpoint/2010/main" val="85604277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1287</Words>
  <Application>Microsoft Office PowerPoint</Application>
  <PresentationFormat>Widescreen</PresentationFormat>
  <Paragraphs>152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 Math</vt:lpstr>
      <vt:lpstr>Courier New</vt:lpstr>
      <vt:lpstr>Wingdings</vt:lpstr>
      <vt:lpstr>Office Theme</vt:lpstr>
      <vt:lpstr>Individual Project: Study of Secondary Data of Car Specifications</vt:lpstr>
      <vt:lpstr>INTRODUCTION</vt:lpstr>
      <vt:lpstr>PowerPoint Presentation</vt:lpstr>
      <vt:lpstr>2 SAMPLE HYPOTHESIS TESTING(TEST ON MEAN)</vt:lpstr>
      <vt:lpstr>2 SAMPLE HYPOTHESIS TESTING(TEST ON MEAN)</vt:lpstr>
      <vt:lpstr>CORRELATION ANALYSIS</vt:lpstr>
      <vt:lpstr>CORRELATION ANALYSIS</vt:lpstr>
      <vt:lpstr>REGRESSION ANALYSIS</vt:lpstr>
      <vt:lpstr>REGRESSION ANALYSIS</vt:lpstr>
      <vt:lpstr>REGRESSION ANALYSIS</vt:lpstr>
      <vt:lpstr>GOODNESS OF FIT TEST(ONE-WAY CONTINGENCY TABLE)</vt:lpstr>
      <vt:lpstr>CHI-SQUARE TEST OF INDEPENDENCE (TWO-WAY CONTINGENCY TABLE)</vt:lpstr>
      <vt:lpstr>CHI-SQUARE TEST OF INDEPENDENCE (TWO-WAY CONTINGENCY TABLE)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Project: Study of Secondary Data of Car Specifications</dc:title>
  <dc:creator>LEE TONG MING</dc:creator>
  <cp:lastModifiedBy>LEE TONG MING</cp:lastModifiedBy>
  <cp:revision>1</cp:revision>
  <dcterms:created xsi:type="dcterms:W3CDTF">2020-06-25T10:02:07Z</dcterms:created>
  <dcterms:modified xsi:type="dcterms:W3CDTF">2020-06-25T13:40:31Z</dcterms:modified>
</cp:coreProperties>
</file>