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61" r:id="rId3"/>
    <p:sldId id="263" r:id="rId4"/>
    <p:sldId id="265" r:id="rId5"/>
    <p:sldId id="256" r:id="rId6"/>
    <p:sldId id="258" r:id="rId7"/>
    <p:sldId id="257" r:id="rId8"/>
    <p:sldId id="259" r:id="rId9"/>
    <p:sldId id="266" r:id="rId10"/>
    <p:sldId id="270" r:id="rId11"/>
    <p:sldId id="269" r:id="rId12"/>
    <p:sldId id="268" r:id="rId13"/>
    <p:sldId id="262" r:id="rId14"/>
    <p:sldId id="267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40310A-C754-4953-B570-DDB73558B6AC}">
          <p14:sldIdLst>
            <p14:sldId id="260"/>
            <p14:sldId id="261"/>
            <p14:sldId id="263"/>
            <p14:sldId id="265"/>
            <p14:sldId id="256"/>
            <p14:sldId id="258"/>
            <p14:sldId id="257"/>
            <p14:sldId id="259"/>
            <p14:sldId id="266"/>
            <p14:sldId id="270"/>
            <p14:sldId id="269"/>
            <p14:sldId id="268"/>
            <p14:sldId id="262"/>
            <p14:sldId id="267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169D8-810D-4A27-A69A-544EB598ECA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17AF1FCF-3E81-4389-8F33-F4B16C6BEF9C}">
      <dgm:prSet/>
      <dgm:spPr/>
      <dgm:t>
        <a:bodyPr/>
        <a:lstStyle/>
        <a:p>
          <a:pPr rtl="0"/>
          <a:r>
            <a:rPr lang="en-US" b="1" dirty="0" smtClean="0"/>
            <a:t>Ways to protect computer security including : </a:t>
          </a:r>
          <a:endParaRPr lang="en-MY" dirty="0"/>
        </a:p>
      </dgm:t>
    </dgm:pt>
    <dgm:pt modelId="{9B37A445-D8EA-48C7-8D32-C846ADC53C69}" type="parTrans" cxnId="{B9EDE145-57F2-4799-81F7-C2646E0FDBD0}">
      <dgm:prSet/>
      <dgm:spPr/>
      <dgm:t>
        <a:bodyPr/>
        <a:lstStyle/>
        <a:p>
          <a:endParaRPr lang="en-MY"/>
        </a:p>
      </dgm:t>
    </dgm:pt>
    <dgm:pt modelId="{357A213A-DE42-4D42-9865-89645B45D653}" type="sibTrans" cxnId="{B9EDE145-57F2-4799-81F7-C2646E0FDBD0}">
      <dgm:prSet/>
      <dgm:spPr/>
      <dgm:t>
        <a:bodyPr/>
        <a:lstStyle/>
        <a:p>
          <a:endParaRPr lang="en-MY"/>
        </a:p>
      </dgm:t>
    </dgm:pt>
    <dgm:pt modelId="{2FCE94A4-E8F2-42B1-803E-ACBEA1DC5FC0}">
      <dgm:prSet/>
      <dgm:spPr/>
      <dgm:t>
        <a:bodyPr/>
        <a:lstStyle/>
        <a:p>
          <a:pPr rtl="0"/>
          <a:r>
            <a:rPr lang="en-US" smtClean="0"/>
            <a:t>restricting access</a:t>
          </a:r>
          <a:endParaRPr lang="en-MY"/>
        </a:p>
      </dgm:t>
    </dgm:pt>
    <dgm:pt modelId="{5F2E0F4E-F712-44AA-A30F-DCC94870B302}" type="parTrans" cxnId="{BE2B264D-9BDF-4CC7-9B3A-08CA90AD79B1}">
      <dgm:prSet/>
      <dgm:spPr/>
      <dgm:t>
        <a:bodyPr/>
        <a:lstStyle/>
        <a:p>
          <a:endParaRPr lang="en-MY"/>
        </a:p>
      </dgm:t>
    </dgm:pt>
    <dgm:pt modelId="{4465F209-84B1-4232-9B67-B488FB240323}" type="sibTrans" cxnId="{BE2B264D-9BDF-4CC7-9B3A-08CA90AD79B1}">
      <dgm:prSet/>
      <dgm:spPr/>
      <dgm:t>
        <a:bodyPr/>
        <a:lstStyle/>
        <a:p>
          <a:endParaRPr lang="en-MY"/>
        </a:p>
      </dgm:t>
    </dgm:pt>
    <dgm:pt modelId="{535083EE-50B5-4823-80F8-ACDB036211E1}">
      <dgm:prSet/>
      <dgm:spPr/>
      <dgm:t>
        <a:bodyPr/>
        <a:lstStyle/>
        <a:p>
          <a:pPr rtl="0"/>
          <a:r>
            <a:rPr lang="en-US" dirty="0" smtClean="0"/>
            <a:t>encrypting data</a:t>
          </a:r>
          <a:endParaRPr lang="en-MY" dirty="0"/>
        </a:p>
      </dgm:t>
    </dgm:pt>
    <dgm:pt modelId="{D253F9DD-710A-48AF-868A-EC2043555A31}" type="parTrans" cxnId="{56A5DF33-2DF4-4081-98CF-FA94ABBD2BE5}">
      <dgm:prSet/>
      <dgm:spPr/>
      <dgm:t>
        <a:bodyPr/>
        <a:lstStyle/>
        <a:p>
          <a:endParaRPr lang="en-MY"/>
        </a:p>
      </dgm:t>
    </dgm:pt>
    <dgm:pt modelId="{4C76C31A-41A4-45AB-A74D-D1A420D907B6}" type="sibTrans" cxnId="{56A5DF33-2DF4-4081-98CF-FA94ABBD2BE5}">
      <dgm:prSet/>
      <dgm:spPr/>
      <dgm:t>
        <a:bodyPr/>
        <a:lstStyle/>
        <a:p>
          <a:endParaRPr lang="en-MY"/>
        </a:p>
      </dgm:t>
    </dgm:pt>
    <dgm:pt modelId="{C96C6F68-EBBE-41C7-95A2-BB4F0E33D48B}">
      <dgm:prSet/>
      <dgm:spPr/>
      <dgm:t>
        <a:bodyPr/>
        <a:lstStyle/>
        <a:p>
          <a:pPr rtl="0"/>
          <a:r>
            <a:rPr lang="en-US" smtClean="0"/>
            <a:t>anticipating disasters</a:t>
          </a:r>
          <a:endParaRPr lang="en-MY"/>
        </a:p>
      </dgm:t>
    </dgm:pt>
    <dgm:pt modelId="{C90A365B-F1BE-43C2-A5C0-15D9CF9982E8}" type="parTrans" cxnId="{A51AC250-A03F-4352-9A99-5F839FEC20DF}">
      <dgm:prSet/>
      <dgm:spPr/>
      <dgm:t>
        <a:bodyPr/>
        <a:lstStyle/>
        <a:p>
          <a:endParaRPr lang="en-MY"/>
        </a:p>
      </dgm:t>
    </dgm:pt>
    <dgm:pt modelId="{B6006C2F-31B9-4646-A538-E93A861C96BF}" type="sibTrans" cxnId="{A51AC250-A03F-4352-9A99-5F839FEC20DF}">
      <dgm:prSet/>
      <dgm:spPr/>
      <dgm:t>
        <a:bodyPr/>
        <a:lstStyle/>
        <a:p>
          <a:endParaRPr lang="en-MY"/>
        </a:p>
      </dgm:t>
    </dgm:pt>
    <dgm:pt modelId="{6DD66102-10D1-4A08-996D-0B5D03AB4DCE}">
      <dgm:prSet/>
      <dgm:spPr/>
      <dgm:t>
        <a:bodyPr/>
        <a:lstStyle/>
        <a:p>
          <a:pPr rtl="0"/>
          <a:r>
            <a:rPr lang="en-US" smtClean="0"/>
            <a:t>preventing data loss</a:t>
          </a:r>
          <a:br>
            <a:rPr lang="en-US" smtClean="0"/>
          </a:br>
          <a:endParaRPr lang="en-MY"/>
        </a:p>
      </dgm:t>
    </dgm:pt>
    <dgm:pt modelId="{51686EA2-56CD-482E-949F-D007812610A6}" type="parTrans" cxnId="{C4F30EA3-ACCE-4B62-97FD-4B73CBF20E91}">
      <dgm:prSet/>
      <dgm:spPr/>
      <dgm:t>
        <a:bodyPr/>
        <a:lstStyle/>
        <a:p>
          <a:endParaRPr lang="en-MY"/>
        </a:p>
      </dgm:t>
    </dgm:pt>
    <dgm:pt modelId="{9CD61A33-07D3-4AAA-8A08-D8EB83A2A963}" type="sibTrans" cxnId="{C4F30EA3-ACCE-4B62-97FD-4B73CBF20E91}">
      <dgm:prSet/>
      <dgm:spPr/>
      <dgm:t>
        <a:bodyPr/>
        <a:lstStyle/>
        <a:p>
          <a:endParaRPr lang="en-MY"/>
        </a:p>
      </dgm:t>
    </dgm:pt>
    <dgm:pt modelId="{C1C958A5-C7B0-4087-8AC9-D59E5451E0CB}" type="pres">
      <dgm:prSet presAssocID="{2EA169D8-810D-4A27-A69A-544EB598EC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1C5967FA-FEDA-4FB4-B3F4-73B42B146B04}" type="pres">
      <dgm:prSet presAssocID="{17AF1FCF-3E81-4389-8F33-F4B16C6BEF9C}" presName="composite" presStyleCnt="0"/>
      <dgm:spPr/>
    </dgm:pt>
    <dgm:pt modelId="{C4702A67-6B19-45D9-B8E6-B700ADAA2A92}" type="pres">
      <dgm:prSet presAssocID="{17AF1FCF-3E81-4389-8F33-F4B16C6BEF9C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2A79AC5-884A-481C-93C7-0E3A9B706288}" type="pres">
      <dgm:prSet presAssocID="{17AF1FCF-3E81-4389-8F33-F4B16C6BEF9C}" presName="rect2" presStyleLbl="fgImgPlace1" presStyleIdx="0" presStyleCnt="1" custScaleX="115928" custScaleY="66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2403DE1A-4797-4E4C-B054-A6F82C9229D2}" type="presOf" srcId="{17AF1FCF-3E81-4389-8F33-F4B16C6BEF9C}" destId="{C4702A67-6B19-45D9-B8E6-B700ADAA2A92}" srcOrd="0" destOrd="0" presId="urn:microsoft.com/office/officeart/2008/layout/PictureStrips"/>
    <dgm:cxn modelId="{90B39EFE-F5AC-4C4D-B69C-2C08A293B52B}" type="presOf" srcId="{C96C6F68-EBBE-41C7-95A2-BB4F0E33D48B}" destId="{C4702A67-6B19-45D9-B8E6-B700ADAA2A92}" srcOrd="0" destOrd="3" presId="urn:microsoft.com/office/officeart/2008/layout/PictureStrips"/>
    <dgm:cxn modelId="{BE2B264D-9BDF-4CC7-9B3A-08CA90AD79B1}" srcId="{17AF1FCF-3E81-4389-8F33-F4B16C6BEF9C}" destId="{2FCE94A4-E8F2-42B1-803E-ACBEA1DC5FC0}" srcOrd="0" destOrd="0" parTransId="{5F2E0F4E-F712-44AA-A30F-DCC94870B302}" sibTransId="{4465F209-84B1-4232-9B67-B488FB240323}"/>
    <dgm:cxn modelId="{B9EDE145-57F2-4799-81F7-C2646E0FDBD0}" srcId="{2EA169D8-810D-4A27-A69A-544EB598ECA6}" destId="{17AF1FCF-3E81-4389-8F33-F4B16C6BEF9C}" srcOrd="0" destOrd="0" parTransId="{9B37A445-D8EA-48C7-8D32-C846ADC53C69}" sibTransId="{357A213A-DE42-4D42-9865-89645B45D653}"/>
    <dgm:cxn modelId="{A51AC250-A03F-4352-9A99-5F839FEC20DF}" srcId="{17AF1FCF-3E81-4389-8F33-F4B16C6BEF9C}" destId="{C96C6F68-EBBE-41C7-95A2-BB4F0E33D48B}" srcOrd="2" destOrd="0" parTransId="{C90A365B-F1BE-43C2-A5C0-15D9CF9982E8}" sibTransId="{B6006C2F-31B9-4646-A538-E93A861C96BF}"/>
    <dgm:cxn modelId="{6C9F8FA3-65E6-4285-A67D-CF4B646F113D}" type="presOf" srcId="{535083EE-50B5-4823-80F8-ACDB036211E1}" destId="{C4702A67-6B19-45D9-B8E6-B700ADAA2A92}" srcOrd="0" destOrd="2" presId="urn:microsoft.com/office/officeart/2008/layout/PictureStrips"/>
    <dgm:cxn modelId="{57CF2134-9132-40B9-9A8A-34742C9C2AB3}" type="presOf" srcId="{6DD66102-10D1-4A08-996D-0B5D03AB4DCE}" destId="{C4702A67-6B19-45D9-B8E6-B700ADAA2A92}" srcOrd="0" destOrd="4" presId="urn:microsoft.com/office/officeart/2008/layout/PictureStrips"/>
    <dgm:cxn modelId="{5B15DC4F-1F62-422F-9DB2-C00972363F86}" type="presOf" srcId="{2FCE94A4-E8F2-42B1-803E-ACBEA1DC5FC0}" destId="{C4702A67-6B19-45D9-B8E6-B700ADAA2A92}" srcOrd="0" destOrd="1" presId="urn:microsoft.com/office/officeart/2008/layout/PictureStrips"/>
    <dgm:cxn modelId="{F40A54B6-CAB5-469B-9986-49DB130DC864}" type="presOf" srcId="{2EA169D8-810D-4A27-A69A-544EB598ECA6}" destId="{C1C958A5-C7B0-4087-8AC9-D59E5451E0CB}" srcOrd="0" destOrd="0" presId="urn:microsoft.com/office/officeart/2008/layout/PictureStrips"/>
    <dgm:cxn modelId="{56A5DF33-2DF4-4081-98CF-FA94ABBD2BE5}" srcId="{17AF1FCF-3E81-4389-8F33-F4B16C6BEF9C}" destId="{535083EE-50B5-4823-80F8-ACDB036211E1}" srcOrd="1" destOrd="0" parTransId="{D253F9DD-710A-48AF-868A-EC2043555A31}" sibTransId="{4C76C31A-41A4-45AB-A74D-D1A420D907B6}"/>
    <dgm:cxn modelId="{C4F30EA3-ACCE-4B62-97FD-4B73CBF20E91}" srcId="{17AF1FCF-3E81-4389-8F33-F4B16C6BEF9C}" destId="{6DD66102-10D1-4A08-996D-0B5D03AB4DCE}" srcOrd="3" destOrd="0" parTransId="{51686EA2-56CD-482E-949F-D007812610A6}" sibTransId="{9CD61A33-07D3-4AAA-8A08-D8EB83A2A963}"/>
    <dgm:cxn modelId="{156F946D-1BBC-46E3-9EDB-15D9227B0BB0}" type="presParOf" srcId="{C1C958A5-C7B0-4087-8AC9-D59E5451E0CB}" destId="{1C5967FA-FEDA-4FB4-B3F4-73B42B146B04}" srcOrd="0" destOrd="0" presId="urn:microsoft.com/office/officeart/2008/layout/PictureStrips"/>
    <dgm:cxn modelId="{E320C925-461B-4003-8471-CCA551A3F656}" type="presParOf" srcId="{1C5967FA-FEDA-4FB4-B3F4-73B42B146B04}" destId="{C4702A67-6B19-45D9-B8E6-B700ADAA2A92}" srcOrd="0" destOrd="0" presId="urn:microsoft.com/office/officeart/2008/layout/PictureStrips"/>
    <dgm:cxn modelId="{6563F74B-F08E-4052-B30D-B3BD0FDC362A}" type="presParOf" srcId="{1C5967FA-FEDA-4FB4-B3F4-73B42B146B04}" destId="{82A79AC5-884A-481C-93C7-0E3A9B7062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BE374-6977-40E3-8018-062AE963E5CE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2D247ABE-F58B-4E2B-8BE8-7C14BFE0EE0A}">
      <dgm:prSet phldrT="[Text]" custT="1"/>
      <dgm:spPr/>
      <dgm:t>
        <a:bodyPr/>
        <a:lstStyle/>
        <a:p>
          <a:r>
            <a:rPr lang="en-US" sz="2800" i="1" baseline="0" dirty="0" smtClean="0">
              <a:solidFill>
                <a:schemeClr val="tx1"/>
              </a:solidFill>
            </a:rPr>
            <a:t>Physical Security</a:t>
          </a:r>
          <a:endParaRPr lang="en-MY" sz="2800" dirty="0">
            <a:solidFill>
              <a:schemeClr val="tx1"/>
            </a:solidFill>
          </a:endParaRPr>
        </a:p>
      </dgm:t>
    </dgm:pt>
    <dgm:pt modelId="{17BFAA23-6F26-4F7E-89E3-4437C9CA8DC7}" type="parTrans" cxnId="{59EAED45-24FC-437F-A80D-5A1C9C27F2BA}">
      <dgm:prSet/>
      <dgm:spPr/>
      <dgm:t>
        <a:bodyPr/>
        <a:lstStyle/>
        <a:p>
          <a:endParaRPr lang="en-MY" sz="1050">
            <a:solidFill>
              <a:schemeClr val="tx1"/>
            </a:solidFill>
          </a:endParaRPr>
        </a:p>
      </dgm:t>
    </dgm:pt>
    <dgm:pt modelId="{8874E182-170C-4BAF-AB24-EF60620A9B02}" type="sibTrans" cxnId="{59EAED45-24FC-437F-A80D-5A1C9C27F2BA}">
      <dgm:prSet/>
      <dgm:spPr/>
      <dgm:t>
        <a:bodyPr/>
        <a:lstStyle/>
        <a:p>
          <a:endParaRPr lang="en-MY" sz="1050">
            <a:solidFill>
              <a:schemeClr val="tx1"/>
            </a:solidFill>
          </a:endParaRPr>
        </a:p>
      </dgm:t>
    </dgm:pt>
    <dgm:pt modelId="{FFE0288A-B756-4838-A686-7ED04FB7FE8C}">
      <dgm:prSet phldrT="[Text]" custT="1"/>
      <dgm:spPr/>
      <dgm:t>
        <a:bodyPr/>
        <a:lstStyle/>
        <a:p>
          <a:r>
            <a:rPr lang="en-US" sz="2800" i="1" dirty="0" smtClean="0">
              <a:solidFill>
                <a:schemeClr val="tx1"/>
              </a:solidFill>
            </a:rPr>
            <a:t>Data Security</a:t>
          </a:r>
          <a:endParaRPr lang="en-MY" sz="2800" dirty="0">
            <a:solidFill>
              <a:schemeClr val="tx1"/>
            </a:solidFill>
          </a:endParaRPr>
        </a:p>
      </dgm:t>
    </dgm:pt>
    <dgm:pt modelId="{B79525D3-49C3-4086-B244-A05F822F39CE}" type="parTrans" cxnId="{F4B2F602-CF90-4753-A2C3-0A40C3940E61}">
      <dgm:prSet/>
      <dgm:spPr/>
      <dgm:t>
        <a:bodyPr/>
        <a:lstStyle/>
        <a:p>
          <a:endParaRPr lang="en-MY" sz="1050">
            <a:solidFill>
              <a:schemeClr val="tx1"/>
            </a:solidFill>
          </a:endParaRPr>
        </a:p>
      </dgm:t>
    </dgm:pt>
    <dgm:pt modelId="{D324B347-5A73-40FC-853F-079BD133B2BD}" type="sibTrans" cxnId="{F4B2F602-CF90-4753-A2C3-0A40C3940E61}">
      <dgm:prSet/>
      <dgm:spPr/>
      <dgm:t>
        <a:bodyPr/>
        <a:lstStyle/>
        <a:p>
          <a:endParaRPr lang="en-MY" sz="1050">
            <a:solidFill>
              <a:schemeClr val="tx1"/>
            </a:solidFill>
          </a:endParaRPr>
        </a:p>
      </dgm:t>
    </dgm:pt>
    <dgm:pt modelId="{D0071839-3378-4328-905F-E8B1524B1BEF}">
      <dgm:prSet phldrT="[Text]" custT="1"/>
      <dgm:spPr/>
      <dgm:t>
        <a:bodyPr/>
        <a:lstStyle/>
        <a:p>
          <a:r>
            <a:rPr lang="en-US" sz="2800" i="1" dirty="0" smtClean="0">
              <a:solidFill>
                <a:schemeClr val="tx1"/>
              </a:solidFill>
            </a:rPr>
            <a:t>Recovery</a:t>
          </a:r>
          <a:r>
            <a:rPr lang="en-US" sz="2800" i="1" baseline="0" dirty="0" smtClean="0">
              <a:solidFill>
                <a:schemeClr val="tx1"/>
              </a:solidFill>
            </a:rPr>
            <a:t> Plan</a:t>
          </a:r>
          <a:endParaRPr lang="en-MY" sz="2800" dirty="0">
            <a:solidFill>
              <a:schemeClr val="tx1"/>
            </a:solidFill>
          </a:endParaRPr>
        </a:p>
      </dgm:t>
    </dgm:pt>
    <dgm:pt modelId="{FDB2FF7B-ECF3-47F9-9103-15B45D4B7776}" type="parTrans" cxnId="{DA812BA5-5383-4897-98DA-D5B4A23AA8F3}">
      <dgm:prSet/>
      <dgm:spPr/>
      <dgm:t>
        <a:bodyPr/>
        <a:lstStyle/>
        <a:p>
          <a:endParaRPr lang="en-MY" sz="1050">
            <a:solidFill>
              <a:schemeClr val="tx1"/>
            </a:solidFill>
          </a:endParaRPr>
        </a:p>
      </dgm:t>
    </dgm:pt>
    <dgm:pt modelId="{66E62B02-1C1D-452C-80CA-C47BCF026396}" type="sibTrans" cxnId="{DA812BA5-5383-4897-98DA-D5B4A23AA8F3}">
      <dgm:prSet/>
      <dgm:spPr/>
      <dgm:t>
        <a:bodyPr/>
        <a:lstStyle/>
        <a:p>
          <a:endParaRPr lang="en-MY" sz="1050">
            <a:solidFill>
              <a:schemeClr val="tx1"/>
            </a:solidFill>
          </a:endParaRPr>
        </a:p>
      </dgm:t>
    </dgm:pt>
    <dgm:pt modelId="{F7B9132B-A6D9-45C5-A37F-1A6D48DE647D}" type="pres">
      <dgm:prSet presAssocID="{7D9BE374-6977-40E3-8018-062AE963E5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10B13DBC-43E4-4CBF-B521-2FF2D104B264}" type="pres">
      <dgm:prSet presAssocID="{2D247ABE-F58B-4E2B-8BE8-7C14BFE0EE0A}" presName="composite" presStyleCnt="0"/>
      <dgm:spPr/>
    </dgm:pt>
    <dgm:pt modelId="{40CA1B0A-77E9-405D-9317-002EC9BDEB01}" type="pres">
      <dgm:prSet presAssocID="{2D247ABE-F58B-4E2B-8BE8-7C14BFE0EE0A}" presName="rect1" presStyleLbl="trAlignAcc1" presStyleIdx="0" presStyleCnt="3" custScaleX="77879" custLinFactNeighborX="-2364" custLinFactNeighborY="62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57FFAAC-EED1-40D7-8FF4-7C720C1F442F}" type="pres">
      <dgm:prSet presAssocID="{2D247ABE-F58B-4E2B-8BE8-7C14BFE0EE0A}" presName="rect2" presStyleLbl="fgImgPlace1" presStyleIdx="0" presStyleCnt="3" custScaleX="195446" custLinFactNeighborX="798" custLinFactNeighborY="1303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734B217E-D1E3-4DE3-899A-2EF0543A91B2}" type="pres">
      <dgm:prSet presAssocID="{8874E182-170C-4BAF-AB24-EF60620A9B02}" presName="sibTrans" presStyleCnt="0"/>
      <dgm:spPr/>
    </dgm:pt>
    <dgm:pt modelId="{D4BAACB2-62A6-4D1F-93A2-C5FBA5FEA4D7}" type="pres">
      <dgm:prSet presAssocID="{FFE0288A-B756-4838-A686-7ED04FB7FE8C}" presName="composite" presStyleCnt="0"/>
      <dgm:spPr/>
    </dgm:pt>
    <dgm:pt modelId="{F6BEFC1B-FB46-4B3A-B2B5-463CFF3CBBDE}" type="pres">
      <dgm:prSet presAssocID="{FFE0288A-B756-4838-A686-7ED04FB7FE8C}" presName="rect1" presStyleLbl="trAlignAcc1" presStyleIdx="1" presStyleCnt="3" custScaleX="73384" custScaleY="91227" custLinFactNeighborX="-97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A94DBB3-CB42-462A-AC45-F28D37DA0E01}" type="pres">
      <dgm:prSet presAssocID="{FFE0288A-B756-4838-A686-7ED04FB7FE8C}" presName="rect2" presStyleLbl="fgImgPlace1" presStyleIdx="1" presStyleCnt="3" custScaleX="207065" custLinFactNeighborX="3567" custLinFactNeighborY="1129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B7DBCB47-7BE1-4EE8-B3C1-B460C176F5B9}" type="pres">
      <dgm:prSet presAssocID="{D324B347-5A73-40FC-853F-079BD133B2BD}" presName="sibTrans" presStyleCnt="0"/>
      <dgm:spPr/>
    </dgm:pt>
    <dgm:pt modelId="{7D068734-A340-4FD2-8B75-F6F087AD0C55}" type="pres">
      <dgm:prSet presAssocID="{D0071839-3378-4328-905F-E8B1524B1BEF}" presName="composite" presStyleCnt="0"/>
      <dgm:spPr/>
    </dgm:pt>
    <dgm:pt modelId="{21134889-3CE6-4F3F-8E19-ED52BF2F0004}" type="pres">
      <dgm:prSet presAssocID="{D0071839-3378-4328-905F-E8B1524B1BEF}" presName="rect1" presStyleLbl="trAlignAcc1" presStyleIdx="2" presStyleCnt="3" custScaleX="74917" custScaleY="88057" custLinFactNeighborX="5445" custLinFactNeighborY="-1248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C7875B1-F8C3-4874-9A8D-A6319CA52A18}" type="pres">
      <dgm:prSet presAssocID="{D0071839-3378-4328-905F-E8B1524B1BEF}" presName="rect2" presStyleLbl="fgImgPlace1" presStyleIdx="2" presStyleCnt="3" custScaleX="21615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MY"/>
        </a:p>
      </dgm:t>
    </dgm:pt>
  </dgm:ptLst>
  <dgm:cxnLst>
    <dgm:cxn modelId="{7D1D20B0-4155-4743-A49B-0C348C8DC040}" type="presOf" srcId="{2D247ABE-F58B-4E2B-8BE8-7C14BFE0EE0A}" destId="{40CA1B0A-77E9-405D-9317-002EC9BDEB01}" srcOrd="0" destOrd="0" presId="urn:microsoft.com/office/officeart/2008/layout/PictureStrips"/>
    <dgm:cxn modelId="{28683CF8-4266-485A-A3D3-71373BC8CC25}" type="presOf" srcId="{7D9BE374-6977-40E3-8018-062AE963E5CE}" destId="{F7B9132B-A6D9-45C5-A37F-1A6D48DE647D}" srcOrd="0" destOrd="0" presId="urn:microsoft.com/office/officeart/2008/layout/PictureStrips"/>
    <dgm:cxn modelId="{DA812BA5-5383-4897-98DA-D5B4A23AA8F3}" srcId="{7D9BE374-6977-40E3-8018-062AE963E5CE}" destId="{D0071839-3378-4328-905F-E8B1524B1BEF}" srcOrd="2" destOrd="0" parTransId="{FDB2FF7B-ECF3-47F9-9103-15B45D4B7776}" sibTransId="{66E62B02-1C1D-452C-80CA-C47BCF026396}"/>
    <dgm:cxn modelId="{2AB34EB5-576A-47A6-827B-5219C79A8569}" type="presOf" srcId="{D0071839-3378-4328-905F-E8B1524B1BEF}" destId="{21134889-3CE6-4F3F-8E19-ED52BF2F0004}" srcOrd="0" destOrd="0" presId="urn:microsoft.com/office/officeart/2008/layout/PictureStrips"/>
    <dgm:cxn modelId="{4DCE0C94-CDA1-43D0-9FAF-9566C7C953A9}" type="presOf" srcId="{FFE0288A-B756-4838-A686-7ED04FB7FE8C}" destId="{F6BEFC1B-FB46-4B3A-B2B5-463CFF3CBBDE}" srcOrd="0" destOrd="0" presId="urn:microsoft.com/office/officeart/2008/layout/PictureStrips"/>
    <dgm:cxn modelId="{F4B2F602-CF90-4753-A2C3-0A40C3940E61}" srcId="{7D9BE374-6977-40E3-8018-062AE963E5CE}" destId="{FFE0288A-B756-4838-A686-7ED04FB7FE8C}" srcOrd="1" destOrd="0" parTransId="{B79525D3-49C3-4086-B244-A05F822F39CE}" sibTransId="{D324B347-5A73-40FC-853F-079BD133B2BD}"/>
    <dgm:cxn modelId="{59EAED45-24FC-437F-A80D-5A1C9C27F2BA}" srcId="{7D9BE374-6977-40E3-8018-062AE963E5CE}" destId="{2D247ABE-F58B-4E2B-8BE8-7C14BFE0EE0A}" srcOrd="0" destOrd="0" parTransId="{17BFAA23-6F26-4F7E-89E3-4437C9CA8DC7}" sibTransId="{8874E182-170C-4BAF-AB24-EF60620A9B02}"/>
    <dgm:cxn modelId="{A9A8C847-D9E5-44F8-A944-10CE54B823B0}" type="presParOf" srcId="{F7B9132B-A6D9-45C5-A37F-1A6D48DE647D}" destId="{10B13DBC-43E4-4CBF-B521-2FF2D104B264}" srcOrd="0" destOrd="0" presId="urn:microsoft.com/office/officeart/2008/layout/PictureStrips"/>
    <dgm:cxn modelId="{3B59D97C-E6B8-4B25-9509-8DE6DD4FFE37}" type="presParOf" srcId="{10B13DBC-43E4-4CBF-B521-2FF2D104B264}" destId="{40CA1B0A-77E9-405D-9317-002EC9BDEB01}" srcOrd="0" destOrd="0" presId="urn:microsoft.com/office/officeart/2008/layout/PictureStrips"/>
    <dgm:cxn modelId="{510E75DF-EEE0-45A7-9353-9DC990F71F5F}" type="presParOf" srcId="{10B13DBC-43E4-4CBF-B521-2FF2D104B264}" destId="{B57FFAAC-EED1-40D7-8FF4-7C720C1F442F}" srcOrd="1" destOrd="0" presId="urn:microsoft.com/office/officeart/2008/layout/PictureStrips"/>
    <dgm:cxn modelId="{31944C4B-3D5F-4FDB-9154-23A472DA12C8}" type="presParOf" srcId="{F7B9132B-A6D9-45C5-A37F-1A6D48DE647D}" destId="{734B217E-D1E3-4DE3-899A-2EF0543A91B2}" srcOrd="1" destOrd="0" presId="urn:microsoft.com/office/officeart/2008/layout/PictureStrips"/>
    <dgm:cxn modelId="{893F11E8-9CBF-495C-8E8A-296145C36AB0}" type="presParOf" srcId="{F7B9132B-A6D9-45C5-A37F-1A6D48DE647D}" destId="{D4BAACB2-62A6-4D1F-93A2-C5FBA5FEA4D7}" srcOrd="2" destOrd="0" presId="urn:microsoft.com/office/officeart/2008/layout/PictureStrips"/>
    <dgm:cxn modelId="{6DBD0359-A529-4EB5-93FD-6DB81FCDA705}" type="presParOf" srcId="{D4BAACB2-62A6-4D1F-93A2-C5FBA5FEA4D7}" destId="{F6BEFC1B-FB46-4B3A-B2B5-463CFF3CBBDE}" srcOrd="0" destOrd="0" presId="urn:microsoft.com/office/officeart/2008/layout/PictureStrips"/>
    <dgm:cxn modelId="{332CBDBC-6699-4CB0-BC89-FCA320DF57F6}" type="presParOf" srcId="{D4BAACB2-62A6-4D1F-93A2-C5FBA5FEA4D7}" destId="{6A94DBB3-CB42-462A-AC45-F28D37DA0E01}" srcOrd="1" destOrd="0" presId="urn:microsoft.com/office/officeart/2008/layout/PictureStrips"/>
    <dgm:cxn modelId="{71C83C50-A63B-4B25-A1FE-7D94D6C1DFCA}" type="presParOf" srcId="{F7B9132B-A6D9-45C5-A37F-1A6D48DE647D}" destId="{B7DBCB47-7BE1-4EE8-B3C1-B460C176F5B9}" srcOrd="3" destOrd="0" presId="urn:microsoft.com/office/officeart/2008/layout/PictureStrips"/>
    <dgm:cxn modelId="{D24F08D6-8D5B-4262-A791-CC12E245FBD6}" type="presParOf" srcId="{F7B9132B-A6D9-45C5-A37F-1A6D48DE647D}" destId="{7D068734-A340-4FD2-8B75-F6F087AD0C55}" srcOrd="4" destOrd="0" presId="urn:microsoft.com/office/officeart/2008/layout/PictureStrips"/>
    <dgm:cxn modelId="{80F056B6-B712-43D1-BF45-40836349FA39}" type="presParOf" srcId="{7D068734-A340-4FD2-8B75-F6F087AD0C55}" destId="{21134889-3CE6-4F3F-8E19-ED52BF2F0004}" srcOrd="0" destOrd="0" presId="urn:microsoft.com/office/officeart/2008/layout/PictureStrips"/>
    <dgm:cxn modelId="{ED43ACC4-FD89-4B3E-AB99-E3B0B5FD2BE1}" type="presParOf" srcId="{7D068734-A340-4FD2-8B75-F6F087AD0C55}" destId="{0C7875B1-F8C3-4874-9A8D-A6319CA52A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02A67-6B19-45D9-B8E6-B700ADAA2A92}">
      <dsp:nvSpPr>
        <dsp:cNvPr id="0" name=""/>
        <dsp:cNvSpPr/>
      </dsp:nvSpPr>
      <dsp:spPr>
        <a:xfrm>
          <a:off x="637150" y="1209158"/>
          <a:ext cx="10768154" cy="33650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9259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Ways to protect computer security including : </a:t>
          </a:r>
          <a:endParaRPr lang="en-MY" sz="33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restricting access</a:t>
          </a:r>
          <a:endParaRPr lang="en-MY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encrypting data</a:t>
          </a:r>
          <a:endParaRPr lang="en-MY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anticipating disasters</a:t>
          </a:r>
          <a:endParaRPr lang="en-MY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preventing data loss</a:t>
          </a:r>
          <a:br>
            <a:rPr lang="en-US" sz="2600" kern="1200" smtClean="0"/>
          </a:br>
          <a:endParaRPr lang="en-MY" sz="2600" kern="1200"/>
        </a:p>
      </dsp:txBody>
      <dsp:txXfrm>
        <a:off x="637150" y="1209158"/>
        <a:ext cx="10768154" cy="3365048"/>
      </dsp:txXfrm>
    </dsp:sp>
    <dsp:sp modelId="{82A79AC5-884A-481C-93C7-0E3A9B706288}">
      <dsp:nvSpPr>
        <dsp:cNvPr id="0" name=""/>
        <dsp:cNvSpPr/>
      </dsp:nvSpPr>
      <dsp:spPr>
        <a:xfrm>
          <a:off x="882" y="1323757"/>
          <a:ext cx="2730723" cy="2331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A1B0A-77E9-405D-9317-002EC9BDEB01}">
      <dsp:nvSpPr>
        <dsp:cNvPr id="0" name=""/>
        <dsp:cNvSpPr/>
      </dsp:nvSpPr>
      <dsp:spPr>
        <a:xfrm>
          <a:off x="1313147" y="252158"/>
          <a:ext cx="4159926" cy="16692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23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baseline="0" dirty="0" smtClean="0">
              <a:solidFill>
                <a:schemeClr val="tx1"/>
              </a:solidFill>
            </a:rPr>
            <a:t>Physical Security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1313147" y="252158"/>
        <a:ext cx="4159926" cy="1669226"/>
      </dsp:txXfrm>
    </dsp:sp>
    <dsp:sp modelId="{B57FFAAC-EED1-40D7-8FF4-7C720C1F442F}">
      <dsp:nvSpPr>
        <dsp:cNvPr id="0" name=""/>
        <dsp:cNvSpPr/>
      </dsp:nvSpPr>
      <dsp:spPr>
        <a:xfrm>
          <a:off x="77759" y="229147"/>
          <a:ext cx="2283705" cy="17526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EFC1B-FB46-4B3A-B2B5-463CFF3CBBDE}">
      <dsp:nvSpPr>
        <dsp:cNvPr id="0" name=""/>
        <dsp:cNvSpPr/>
      </dsp:nvSpPr>
      <dsp:spPr>
        <a:xfrm>
          <a:off x="7298220" y="351573"/>
          <a:ext cx="3919824" cy="15227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23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solidFill>
                <a:schemeClr val="tx1"/>
              </a:solidFill>
            </a:rPr>
            <a:t>Data Security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7298220" y="351573"/>
        <a:ext cx="3919824" cy="1522785"/>
      </dsp:txXfrm>
    </dsp:sp>
    <dsp:sp modelId="{6A94DBB3-CB42-462A-AC45-F28D37DA0E01}">
      <dsp:nvSpPr>
        <dsp:cNvPr id="0" name=""/>
        <dsp:cNvSpPr/>
      </dsp:nvSpPr>
      <dsp:spPr>
        <a:xfrm>
          <a:off x="5833060" y="235208"/>
          <a:ext cx="2419468" cy="175268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34889-3CE6-4F3F-8E19-ED52BF2F0004}">
      <dsp:nvSpPr>
        <dsp:cNvPr id="0" name=""/>
        <dsp:cNvSpPr/>
      </dsp:nvSpPr>
      <dsp:spPr>
        <a:xfrm>
          <a:off x="4744812" y="2234421"/>
          <a:ext cx="4001710" cy="14698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23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solidFill>
                <a:schemeClr val="tx1"/>
              </a:solidFill>
            </a:rPr>
            <a:t>Recovery</a:t>
          </a:r>
          <a:r>
            <a:rPr lang="en-US" sz="2800" i="1" kern="1200" baseline="0" dirty="0" smtClean="0">
              <a:solidFill>
                <a:schemeClr val="tx1"/>
              </a:solidFill>
            </a:rPr>
            <a:t> Plan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4744812" y="2234421"/>
        <a:ext cx="4001710" cy="1469870"/>
      </dsp:txXfrm>
    </dsp:sp>
    <dsp:sp modelId="{0C7875B1-F8C3-4874-9A8D-A6319CA52A18}">
      <dsp:nvSpPr>
        <dsp:cNvPr id="0" name=""/>
        <dsp:cNvSpPr/>
      </dsp:nvSpPr>
      <dsp:spPr>
        <a:xfrm>
          <a:off x="2882883" y="2102002"/>
          <a:ext cx="2525681" cy="175268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5DC1-5510-497C-B3BC-FEB708739984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5339-E995-449E-835F-3D87DFBA471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95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95339-E995-449E-835F-3D87DFBA471B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050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95339-E995-449E-835F-3D87DFBA471B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867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95339-E995-449E-835F-3D87DFBA471B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601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95339-E995-449E-835F-3D87DFBA471B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20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95339-E995-449E-835F-3D87DFBA471B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174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3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915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385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98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610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96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523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979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495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932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43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290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446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517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467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78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283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5000"/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2423"/>
                    </a14:imgEffect>
                    <a14:imgEffect>
                      <a14:saturation sat="101000"/>
                    </a14:imgEffect>
                    <a14:imgEffect>
                      <a14:brightnessContrast bright="-11000" contras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78686A-02B1-449F-BEEA-8F64E476CFCE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14A107-D071-4BBA-8FEB-7B3FE139FA2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2295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imdalsecurity.com/blog/wp-content/uploads/lasspass_password_generator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457" y="717847"/>
            <a:ext cx="9881787" cy="1869170"/>
          </a:xfrm>
        </p:spPr>
        <p:txBody>
          <a:bodyPr>
            <a:noAutofit/>
          </a:bodyPr>
          <a:lstStyle/>
          <a:p>
            <a:r>
              <a:rPr lang="en-US" sz="4400" b="1" u="sng" dirty="0" smtClean="0"/>
              <a:t>Chapter 9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3600" dirty="0" smtClean="0"/>
              <a:t>Privacy</a:t>
            </a:r>
            <a:r>
              <a:rPr lang="en-US" sz="3600" dirty="0"/>
              <a:t>,  </a:t>
            </a:r>
            <a:r>
              <a:rPr lang="en-US" sz="3600" dirty="0" smtClean="0"/>
              <a:t>Security and Ethics</a:t>
            </a:r>
            <a:br>
              <a:rPr lang="en-US" sz="3600" dirty="0" smtClean="0"/>
            </a:br>
            <a:endParaRPr lang="en-MY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340" y="3268752"/>
            <a:ext cx="9144000" cy="214928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Group 9 Soft. Engineers</a:t>
            </a:r>
          </a:p>
          <a:p>
            <a:pPr algn="ctr"/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Yeoh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Kai Xiang, Tan Chong Lim, </a:t>
            </a:r>
          </a:p>
          <a:p>
            <a:pPr algn="ctr"/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Md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Belal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Hossain Santo,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Md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Mostafizur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Rahman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Masud</a:t>
            </a:r>
            <a:endParaRPr lang="en-GB" sz="2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Nurfa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Hadirah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binti</a:t>
            </a:r>
            <a:r>
              <a:rPr lang="en-GB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95000"/>
                  </a:schemeClr>
                </a:solidFill>
              </a:rPr>
              <a:t>Tabri</a:t>
            </a:r>
            <a:endParaRPr lang="en-US" sz="24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3244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6" y="941566"/>
            <a:ext cx="11778774" cy="145288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It protects </a:t>
            </a:r>
            <a:r>
              <a:rPr lang="en-US" sz="2200" dirty="0">
                <a:solidFill>
                  <a:schemeClr val="tx1"/>
                </a:solidFill>
              </a:rPr>
              <a:t>computer hardware though it’s quite related with software, networks &amp; data also. </a:t>
            </a:r>
            <a:r>
              <a:rPr lang="en-US" sz="2200" dirty="0" smtClean="0">
                <a:solidFill>
                  <a:schemeClr val="tx1"/>
                </a:solidFill>
              </a:rPr>
              <a:t>It is protection </a:t>
            </a:r>
            <a:r>
              <a:rPr lang="en-US" sz="2200" dirty="0">
                <a:solidFill>
                  <a:schemeClr val="tx1"/>
                </a:solidFill>
              </a:rPr>
              <a:t>of </a:t>
            </a:r>
            <a:r>
              <a:rPr lang="en-US" sz="2200" dirty="0" smtClean="0">
                <a:solidFill>
                  <a:schemeClr val="tx1"/>
                </a:solidFill>
              </a:rPr>
              <a:t>computer hardware from physical </a:t>
            </a:r>
            <a:r>
              <a:rPr lang="en-US" sz="2200" dirty="0">
                <a:solidFill>
                  <a:schemeClr val="tx1"/>
                </a:solidFill>
              </a:rPr>
              <a:t>actions &amp; events that could cause serious lose or damage to a person, enterprise, agency or institution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226" y="233680"/>
            <a:ext cx="537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Physical </a:t>
            </a:r>
            <a:r>
              <a:rPr lang="en-US" sz="3600" b="1" u="sng" dirty="0" smtClean="0"/>
              <a:t>security</a:t>
            </a:r>
            <a:endParaRPr lang="en-US" sz="3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11626" y="2513052"/>
            <a:ext cx="11626374" cy="3186708"/>
          </a:xfrm>
          <a:prstGeom prst="rect">
            <a:avLst/>
          </a:prstGeom>
          <a:solidFill>
            <a:schemeClr val="accent1">
              <a:lumMod val="75000"/>
              <a:alpha val="23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Example :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Computer Locks: </a:t>
            </a:r>
            <a:r>
              <a:rPr lang="en-US" dirty="0"/>
              <a:t>It prevents unauthorized users to get access to hardware &amp; booting with their own floppy </a:t>
            </a:r>
            <a:r>
              <a:rPr lang="en-US" dirty="0" smtClean="0"/>
              <a:t>or hardware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BIOS security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Setting BIOS password prevents the unauthorized users from rebooting &amp; manipulating the </a:t>
            </a:r>
            <a:r>
              <a:rPr lang="en-US" dirty="0" smtClean="0"/>
              <a:t>hardware system</a:t>
            </a:r>
            <a:r>
              <a:rPr lang="en-US" dirty="0"/>
              <a:t>.                                              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UPS  </a:t>
            </a:r>
            <a:r>
              <a:rPr lang="en-US" b="1" dirty="0" smtClean="0"/>
              <a:t>: </a:t>
            </a:r>
            <a:r>
              <a:rPr lang="en-US" dirty="0"/>
              <a:t>A continuous uninterruptable power supply should be provided to the system for preventing </a:t>
            </a:r>
            <a:r>
              <a:rPr lang="en-US" dirty="0" smtClean="0"/>
              <a:t>the sudden </a:t>
            </a:r>
            <a:r>
              <a:rPr lang="en-US" dirty="0"/>
              <a:t>loss of unsaved data during failure of power supply. Sometimes sudden drops of power </a:t>
            </a:r>
            <a:r>
              <a:rPr lang="en-US" dirty="0" smtClean="0"/>
              <a:t>supply cause </a:t>
            </a:r>
            <a:r>
              <a:rPr lang="en-US" dirty="0"/>
              <a:t>also physical damage of computer.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34443" y="6434158"/>
            <a:ext cx="3743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https://infosecawareness.in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325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885825"/>
            <a:ext cx="10983913" cy="5238750"/>
          </a:xfrm>
          <a:solidFill>
            <a:schemeClr val="accent1">
              <a:lumMod val="75000"/>
              <a:alpha val="31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It’s </a:t>
            </a:r>
            <a:r>
              <a:rPr lang="en-US" dirty="0" smtClean="0">
                <a:solidFill>
                  <a:schemeClr val="tx1"/>
                </a:solidFill>
              </a:rPr>
              <a:t>a process </a:t>
            </a:r>
            <a:r>
              <a:rPr lang="en-US" dirty="0">
                <a:solidFill>
                  <a:schemeClr val="tx1"/>
                </a:solidFill>
              </a:rPr>
              <a:t>of protecting software or data from unauthorized access, tempering or damage throughout its lifecycle. It includes data encryption, tokenization &amp; key management practices that protect data across all applications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ways to make data secured from disaster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Backups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Backups are used to ensure data which is lost can be recovered from another source. It’s essential </a:t>
            </a:r>
            <a:r>
              <a:rPr lang="en-US" dirty="0" smtClean="0">
                <a:solidFill>
                  <a:schemeClr val="tx1"/>
                </a:solidFill>
              </a:rPr>
              <a:t>to backup </a:t>
            </a:r>
            <a:r>
              <a:rPr lang="en-US" dirty="0">
                <a:solidFill>
                  <a:schemeClr val="tx1"/>
                </a:solidFill>
              </a:rPr>
              <a:t>any data which is important to users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Data masking: </a:t>
            </a:r>
            <a:r>
              <a:rPr lang="en-US" dirty="0">
                <a:solidFill>
                  <a:schemeClr val="tx1"/>
                </a:solidFill>
              </a:rPr>
              <a:t>Data masking of structured data is the process of obscuring specific data within a database table or </a:t>
            </a:r>
            <a:r>
              <a:rPr lang="en-US" dirty="0" smtClean="0">
                <a:solidFill>
                  <a:schemeClr val="tx1"/>
                </a:solidFill>
              </a:rPr>
              <a:t>cell to </a:t>
            </a:r>
            <a:r>
              <a:rPr lang="en-US" dirty="0">
                <a:solidFill>
                  <a:schemeClr val="tx1"/>
                </a:solidFill>
              </a:rPr>
              <a:t>ensure that data security is maintained &amp; the sensitive information is not exposed to </a:t>
            </a:r>
            <a:r>
              <a:rPr lang="en-US" dirty="0" smtClean="0">
                <a:solidFill>
                  <a:schemeClr val="tx1"/>
                </a:solidFill>
              </a:rPr>
              <a:t>unauthorized person.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Data erasure : </a:t>
            </a:r>
            <a:r>
              <a:rPr lang="en-US" dirty="0">
                <a:solidFill>
                  <a:schemeClr val="tx1"/>
                </a:solidFill>
              </a:rPr>
              <a:t>It’s a method of software based overwriting that completely destroys all electronic data residing on a </a:t>
            </a:r>
            <a:r>
              <a:rPr lang="en-US" dirty="0" smtClean="0">
                <a:solidFill>
                  <a:schemeClr val="tx1"/>
                </a:solidFill>
              </a:rPr>
              <a:t>hard </a:t>
            </a:r>
            <a:r>
              <a:rPr lang="en-US" dirty="0">
                <a:solidFill>
                  <a:schemeClr val="tx1"/>
                </a:solidFill>
              </a:rPr>
              <a:t>drive  to ensure that no sensitive is lost when an asset is retired or reused.</a:t>
            </a:r>
          </a:p>
          <a:p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" y="238125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Data security</a:t>
            </a:r>
            <a:endParaRPr lang="en-MY" sz="2400" b="1" u="sng" dirty="0"/>
          </a:p>
        </p:txBody>
      </p:sp>
    </p:spTree>
    <p:extLst>
      <p:ext uri="{BB962C8B-B14F-4D97-AF65-F5344CB8AC3E}">
        <p14:creationId xmlns:p14="http://schemas.microsoft.com/office/powerpoint/2010/main" val="1640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09675"/>
            <a:ext cx="4910930" cy="200554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Disaster </a:t>
            </a:r>
            <a:r>
              <a:rPr lang="en-US" sz="2400" dirty="0">
                <a:solidFill>
                  <a:schemeClr val="tx1"/>
                </a:solidFill>
              </a:rPr>
              <a:t>recovery plan describes ways to continue operating in the event of disaster. </a:t>
            </a:r>
          </a:p>
          <a:p>
            <a:endParaRPr lang="en-MY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75" y="419100"/>
            <a:ext cx="473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Disaster recovery plan</a:t>
            </a:r>
            <a:endParaRPr lang="en-MY" sz="32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80" y="309562"/>
            <a:ext cx="6042819" cy="6199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483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72" y="206586"/>
            <a:ext cx="8534400" cy="958428"/>
          </a:xfrm>
        </p:spPr>
        <p:txBody>
          <a:bodyPr/>
          <a:lstStyle/>
          <a:p>
            <a:r>
              <a:rPr lang="en-US" b="1" u="sng" dirty="0"/>
              <a:t>PREVENTING DATA </a:t>
            </a:r>
            <a:r>
              <a:rPr lang="en-US" sz="4000" b="1" u="sng" dirty="0" smtClean="0"/>
              <a:t>LOSS</a:t>
            </a:r>
            <a:endParaRPr lang="en-MY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324" y="1165014"/>
            <a:ext cx="10786151" cy="509833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Preventing data loss is a process that ensure important data is not lost or access by other people.</a:t>
            </a: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Ways to prevent data loss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 antivirus software and keep it updated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Protect against power surges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Safe-guard your computer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Practice good working habits</a:t>
            </a:r>
          </a:p>
          <a:p>
            <a:pPr marL="800100" lvl="1" indent="-342900">
              <a:buFont typeface="+mj-lt"/>
              <a:buAutoNum type="arabicPeriod"/>
            </a:pPr>
            <a:endParaRPr lang="en-MY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64780" y="6494702"/>
            <a:ext cx="4236720" cy="365125"/>
          </a:xfrm>
        </p:spPr>
        <p:txBody>
          <a:bodyPr/>
          <a:lstStyle/>
          <a:p>
            <a:r>
              <a:rPr lang="en-MY" dirty="0" smtClean="0">
                <a:solidFill>
                  <a:schemeClr val="tx1"/>
                </a:solidFill>
              </a:rPr>
              <a:t>Source : http://www.adrc.com/sm/prevent_data_loss_tips.html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86" y="342900"/>
            <a:ext cx="11345863" cy="5905500"/>
          </a:xfrm>
          <a:solidFill>
            <a:schemeClr val="bg1">
              <a:lumMod val="95000"/>
              <a:lumOff val="5000"/>
              <a:alpha val="17000"/>
            </a:schemeClr>
          </a:solidFill>
        </p:spPr>
        <p:txBody>
          <a:bodyPr>
            <a:noAutofit/>
          </a:bodyPr>
          <a:lstStyle/>
          <a:p>
            <a:r>
              <a:rPr lang="en-US" sz="18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Backup</a:t>
            </a:r>
            <a:endParaRPr lang="en-US" sz="1600" b="1" u="sng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Make some data copies using different storage</a:t>
            </a:r>
          </a:p>
          <a:p>
            <a:pPr lvl="1"/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We can use hard disk, mp3 player, cloud server and optical disks as a </a:t>
            </a:r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backup</a:t>
            </a:r>
          </a:p>
          <a:p>
            <a:pPr marL="285750" lvl="1"/>
            <a:r>
              <a:rPr lang="en-US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Use antivirus software and keep it </a:t>
            </a:r>
            <a:r>
              <a:rPr lang="en-US" b="1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updated</a:t>
            </a:r>
          </a:p>
          <a:p>
            <a:pPr marL="742950" lvl="2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Antivirus designed to protect our computer from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virus,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trojan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and any types of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malicious software </a:t>
            </a:r>
          </a:p>
          <a:p>
            <a:pPr marL="742950" lvl="2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Most of the virus are spread out through the internet. An trusted antivirus is able to remove those virus.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742950" lvl="2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Any updated antivirus is important because the outdated antivirus might not able to detect the new kind of virus.</a:t>
            </a:r>
          </a:p>
          <a:p>
            <a:pPr marL="285750" lvl="1"/>
            <a:r>
              <a:rPr lang="en-US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Protect against power </a:t>
            </a:r>
            <a:r>
              <a:rPr lang="en-US" b="1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surges</a:t>
            </a:r>
          </a:p>
          <a:p>
            <a:pPr marL="742950" lvl="2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If your data is important, an un-interrupt power supply protects your computer and data during a power failure. 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742950" lvl="2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spare battery in the UPS gives you ample time to save your documents and shut down Windows properly so that you will not lose any files or damage any hardware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components.</a:t>
            </a:r>
          </a:p>
          <a:p>
            <a:pPr marL="285750" lvl="1"/>
            <a:r>
              <a:rPr lang="en-US" b="1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Safe-guard </a:t>
            </a:r>
            <a:r>
              <a:rPr lang="en-US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your computer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 </a:t>
            </a: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not share or allow network access to any unknown users. Your computer data can be prone to theft and modification if anyone on the network can access your files freely.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 not open suspicious mail from unknown senders. It might contain malicious file.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64780" y="6494702"/>
            <a:ext cx="4236720" cy="365125"/>
          </a:xfrm>
        </p:spPr>
        <p:txBody>
          <a:bodyPr/>
          <a:lstStyle/>
          <a:p>
            <a:r>
              <a:rPr lang="en-MY" dirty="0" smtClean="0">
                <a:solidFill>
                  <a:schemeClr val="tx1"/>
                </a:solidFill>
              </a:rPr>
              <a:t>Source : http://www.adrc.com/sm/prevent_data_loss_tips.html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9242"/>
              </p:ext>
            </p:extLst>
          </p:nvPr>
        </p:nvGraphicFramePr>
        <p:xfrm>
          <a:off x="338597" y="1769653"/>
          <a:ext cx="11318242" cy="129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17">
                  <a:extLst>
                    <a:ext uri="{9D8B030D-6E8A-4147-A177-3AD203B41FA5}">
                      <a16:colId xmlns:a16="http://schemas.microsoft.com/office/drawing/2014/main" xmlns="" val="4236451496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2936282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425662728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2411989632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429301274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762982105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48787365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208427058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060234057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2154580108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804306412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909582084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2933594738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498959390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573623037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033821563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438643080"/>
                    </a:ext>
                  </a:extLst>
                </a:gridCol>
                <a:gridCol w="418187">
                  <a:extLst>
                    <a:ext uri="{9D8B030D-6E8A-4147-A177-3AD203B41FA5}">
                      <a16:colId xmlns:a16="http://schemas.microsoft.com/office/drawing/2014/main" xmlns="" val="1610559562"/>
                    </a:ext>
                  </a:extLst>
                </a:gridCol>
                <a:gridCol w="452447">
                  <a:extLst>
                    <a:ext uri="{9D8B030D-6E8A-4147-A177-3AD203B41FA5}">
                      <a16:colId xmlns:a16="http://schemas.microsoft.com/office/drawing/2014/main" xmlns="" val="1596300105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898562707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93942567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292841823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587803425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77161989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57692140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705138956"/>
                    </a:ext>
                  </a:extLst>
                </a:gridCol>
              </a:tblGrid>
              <a:tr h="645251"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a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b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c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d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e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f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g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h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err="1" smtClean="0"/>
                        <a:t>i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j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k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l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m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n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o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p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q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r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s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t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u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v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w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x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y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z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88579294"/>
                  </a:ext>
                </a:extLst>
              </a:tr>
              <a:tr h="645251"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MY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73485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4221" y="483028"/>
            <a:ext cx="9089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000" dirty="0" err="1"/>
              <a:t>Ciphertext</a:t>
            </a:r>
            <a:r>
              <a:rPr lang="en-MY" sz="2000" dirty="0"/>
              <a:t> </a:t>
            </a:r>
            <a:r>
              <a:rPr lang="en-MY" sz="2800" dirty="0"/>
              <a:t>: </a:t>
            </a:r>
            <a:r>
              <a:rPr lang="en-MY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z </a:t>
            </a:r>
            <a:r>
              <a:rPr lang="en-MY" sz="4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cfmv</a:t>
            </a:r>
            <a:r>
              <a:rPr lang="en-MY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MY" sz="4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kvty</a:t>
            </a:r>
            <a:r>
              <a:rPr lang="en-MY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MY" sz="4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reu</a:t>
            </a:r>
            <a:r>
              <a:rPr lang="en-MY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MY" sz="4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zewf</a:t>
            </a:r>
            <a:r>
              <a:rPr lang="en-MY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MY" sz="4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jpjkvd</a:t>
            </a:r>
            <a:endParaRPr lang="en-MY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3488" y="3682557"/>
            <a:ext cx="9523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I love tech and info system</a:t>
            </a:r>
            <a:endParaRPr lang="en-MY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48" y="3924263"/>
            <a:ext cx="2571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Plain Text :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578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549" y="2071042"/>
            <a:ext cx="10063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!! </a:t>
            </a:r>
            <a:endParaRPr lang="en-MY" sz="11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7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4" grpId="2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241010"/>
              </p:ext>
            </p:extLst>
          </p:nvPr>
        </p:nvGraphicFramePr>
        <p:xfrm>
          <a:off x="684212" y="685800"/>
          <a:ext cx="11406188" cy="578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31" y="619125"/>
            <a:ext cx="8534400" cy="897468"/>
          </a:xfrm>
        </p:spPr>
        <p:txBody>
          <a:bodyPr>
            <a:normAutofit fontScale="90000"/>
          </a:bodyPr>
          <a:lstStyle/>
          <a:p>
            <a:r>
              <a:rPr lang="en-MY" b="1" u="sng" dirty="0"/>
              <a:t>RESTRICTING ACCESS</a:t>
            </a:r>
            <a:br>
              <a:rPr lang="en-MY" b="1" u="sng" dirty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173818"/>
            <a:ext cx="7924800" cy="2921000"/>
          </a:xfrm>
        </p:spPr>
        <p:txBody>
          <a:bodyPr>
            <a:no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One of the principles measures to ensure data security is restricting access</a:t>
            </a:r>
          </a:p>
          <a:p>
            <a:r>
              <a:rPr lang="en-US" sz="2800" dirty="0">
                <a:solidFill>
                  <a:schemeClr val="tx1"/>
                </a:solidFill>
              </a:rPr>
              <a:t>By restricting access, we limit access to authorized persons, using such measures as passwords and firewalls.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M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lock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" y="2173818"/>
            <a:ext cx="4204653" cy="235460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423"/>
                    </a14:imgEffect>
                    <a14:imgEffect>
                      <a14:saturation sat="101000"/>
                    </a14:imgEffect>
                    <a14:imgEffect>
                      <a14:brightnessContrast bright="-11000" contras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4C4ECCB-A7E3-264F-B1A6-7D1211272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768677"/>
              </p:ext>
            </p:extLst>
          </p:nvPr>
        </p:nvGraphicFramePr>
        <p:xfrm>
          <a:off x="245164" y="182961"/>
          <a:ext cx="11520117" cy="6296737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1934014">
                  <a:extLst>
                    <a:ext uri="{9D8B030D-6E8A-4147-A177-3AD203B41FA5}">
                      <a16:colId xmlns="" xmlns:a16="http://schemas.microsoft.com/office/drawing/2014/main" val="3664689714"/>
                    </a:ext>
                  </a:extLst>
                </a:gridCol>
                <a:gridCol w="7238287">
                  <a:extLst>
                    <a:ext uri="{9D8B030D-6E8A-4147-A177-3AD203B41FA5}">
                      <a16:colId xmlns="" xmlns:a16="http://schemas.microsoft.com/office/drawing/2014/main" val="3688025846"/>
                    </a:ext>
                  </a:extLst>
                </a:gridCol>
                <a:gridCol w="2347816">
                  <a:extLst>
                    <a:ext uri="{9D8B030D-6E8A-4147-A177-3AD203B41FA5}">
                      <a16:colId xmlns="" xmlns:a16="http://schemas.microsoft.com/office/drawing/2014/main" val="1397151602"/>
                    </a:ext>
                  </a:extLst>
                </a:gridCol>
              </a:tblGrid>
              <a:tr h="14853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PASSWORDS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 </a:t>
                      </a:r>
                      <a:r>
                        <a:rPr lang="en-GB" sz="2000" b="0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word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or </a:t>
                      </a:r>
                      <a:r>
                        <a:rPr lang="en-GB" sz="2000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string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of </a:t>
                      </a:r>
                      <a:r>
                        <a:rPr lang="en-GB" sz="2000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characters</a:t>
                      </a:r>
                      <a:r>
                        <a:rPr lang="en-GB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used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for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user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authentication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to prove identity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access approval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to gain access to a resource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Use password manager to create strong passwords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5361510"/>
                  </a:ext>
                </a:extLst>
              </a:tr>
              <a:tr h="1710701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tx1"/>
                          </a:solidFill>
                        </a:rPr>
                        <a:t>FIREWALLS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Is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en-GB" sz="2000" u="sng" baseline="0" dirty="0" smtClean="0">
                          <a:solidFill>
                            <a:schemeClr val="tx1"/>
                          </a:solidFill>
                        </a:rPr>
                        <a:t>etwork security </a:t>
                      </a:r>
                      <a:r>
                        <a:rPr lang="en-GB" sz="2000" u="none" dirty="0" smtClean="0">
                          <a:solidFill>
                            <a:schemeClr val="tx1"/>
                          </a:solidFill>
                          <a:effectLst/>
                        </a:rPr>
                        <a:t>system that</a:t>
                      </a:r>
                      <a:r>
                        <a:rPr lang="en-GB" sz="2000" u="non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monitors</a:t>
                      </a:r>
                      <a:r>
                        <a:rPr lang="en-GB" sz="2000" u="none" dirty="0">
                          <a:solidFill>
                            <a:schemeClr val="tx1"/>
                          </a:solidFill>
                          <a:effectLst/>
                        </a:rPr>
                        <a:t> and controls incoming and </a:t>
                      </a:r>
                      <a:r>
                        <a:rPr lang="en-GB" sz="2000" u="none" dirty="0" smtClean="0">
                          <a:solidFill>
                            <a:schemeClr val="tx1"/>
                          </a:solidFill>
                          <a:effectLst/>
                        </a:rPr>
                        <a:t>outgoing </a:t>
                      </a:r>
                      <a:r>
                        <a:rPr lang="en-GB" sz="2000" u="sng" dirty="0" smtClean="0">
                          <a:solidFill>
                            <a:schemeClr val="tx1"/>
                          </a:solidFill>
                          <a:effectLst/>
                        </a:rPr>
                        <a:t>network traffic</a:t>
                      </a:r>
                      <a:r>
                        <a:rPr lang="en-GB" sz="2000" u="none" dirty="0">
                          <a:solidFill>
                            <a:schemeClr val="tx1"/>
                          </a:solidFill>
                          <a:effectLst/>
                        </a:rPr>
                        <a:t> based on predetermined security rules.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  <a:effectLst/>
                        </a:rPr>
                        <a:t>Two category which is network firewalls or host-based network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9069123"/>
                  </a:ext>
                </a:extLst>
              </a:tr>
              <a:tr h="138994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BIOMETRIC SCANNING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Biometrics are automated methods of </a:t>
                      </a:r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</a:rPr>
                        <a:t>recognizing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a person based on a physiological or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</a:rPr>
                        <a:t>behavioral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characteristic.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Example: Iris Scanner, Fingerprints Scanner and more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1070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SECURITY SUITES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Provide a collection of </a:t>
                      </a:r>
                      <a:r>
                        <a:rPr lang="en-GB" sz="2000" u="sng" dirty="0">
                          <a:solidFill>
                            <a:schemeClr val="tx1"/>
                          </a:solidFill>
                        </a:rPr>
                        <a:t>utility programs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designed to protect your security and privacy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Utilities such as Antivirus,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Antispam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, Malware protection and more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Example: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Bitdefender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, McAfee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2">
            <a:extLst>
              <a:ext uri="{FF2B5EF4-FFF2-40B4-BE49-F238E27FC236}">
                <a16:creationId xmlns="" xmlns:a16="http://schemas.microsoft.com/office/drawing/2014/main" id="{6CD582A7-B308-C54B-A375-88F3F018A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82" y="202533"/>
            <a:ext cx="2182328" cy="145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>
            <a:extLst>
              <a:ext uri="{FF2B5EF4-FFF2-40B4-BE49-F238E27FC236}">
                <a16:creationId xmlns="" xmlns:a16="http://schemas.microsoft.com/office/drawing/2014/main" id="{64F80291-AE0B-2B4F-8165-C923DF816C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82" y="1881490"/>
            <a:ext cx="2267785" cy="135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C5DEDBE6-4D46-D44A-AB30-AA51B4BE8F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82" y="3792495"/>
            <a:ext cx="1303246" cy="79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BDFD803-274E-A444-812E-0487B1B3F1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72" y="3746596"/>
            <a:ext cx="883995" cy="88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9D5AB06D-A86E-EE47-AC3A-A09BCE9105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51" y="5103946"/>
            <a:ext cx="1074823" cy="60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2">
            <a:extLst>
              <a:ext uri="{FF2B5EF4-FFF2-40B4-BE49-F238E27FC236}">
                <a16:creationId xmlns="" xmlns:a16="http://schemas.microsoft.com/office/drawing/2014/main" id="{5557DF95-2550-0244-A268-B955957227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615" y="5709032"/>
            <a:ext cx="1106395" cy="73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7153274" y="6525597"/>
            <a:ext cx="64346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400" dirty="0"/>
              <a:t>https://www.computerhope.com/issues/ch000464.htm</a:t>
            </a:r>
          </a:p>
        </p:txBody>
      </p:sp>
    </p:spTree>
    <p:extLst>
      <p:ext uri="{BB962C8B-B14F-4D97-AF65-F5344CB8AC3E}">
        <p14:creationId xmlns:p14="http://schemas.microsoft.com/office/powerpoint/2010/main" val="11508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23"/>
                    </a14:imgEffect>
                    <a14:imgEffect>
                      <a14:saturation sat="101000"/>
                    </a14:imgEffect>
                    <a14:imgEffect>
                      <a14:brightnessContrast bright="-11000" contras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229" y="534534"/>
            <a:ext cx="5190309" cy="928506"/>
          </a:xfrm>
        </p:spPr>
        <p:txBody>
          <a:bodyPr>
            <a:normAutofit fontScale="90000"/>
          </a:bodyPr>
          <a:lstStyle/>
          <a:p>
            <a:r>
              <a:rPr lang="en-MY" b="1" u="sng" dirty="0" smtClean="0"/>
              <a:t>Encrypting data</a:t>
            </a:r>
            <a:endParaRPr lang="en-MY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675" y="4124553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en-MY" dirty="0" smtClean="0"/>
              <a:t> </a:t>
            </a:r>
            <a:endParaRPr lang="en-MY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645067" y="6492875"/>
            <a:ext cx="5546933" cy="365125"/>
          </a:xfrm>
        </p:spPr>
        <p:txBody>
          <a:bodyPr/>
          <a:lstStyle/>
          <a:p>
            <a:r>
              <a:rPr lang="en-MY" dirty="0" smtClean="0">
                <a:solidFill>
                  <a:schemeClr val="tx1"/>
                </a:solidFill>
              </a:rPr>
              <a:t>Source: https://www.espionageapp.com/EspionageHelp/pages/faq-encryption.html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" y="1815736"/>
            <a:ext cx="114517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000" b="1" dirty="0" smtClean="0"/>
              <a:t>Encryption</a:t>
            </a:r>
            <a:r>
              <a:rPr lang="en-MY" sz="3000" dirty="0"/>
              <a:t> is the process of encoding a message or </a:t>
            </a:r>
            <a:r>
              <a:rPr lang="en-MY" sz="3000" dirty="0" smtClean="0"/>
              <a:t>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000" dirty="0"/>
              <a:t>O</a:t>
            </a:r>
            <a:r>
              <a:rPr lang="en-MY" sz="3000" dirty="0" smtClean="0"/>
              <a:t>nly </a:t>
            </a:r>
            <a:r>
              <a:rPr lang="en-MY" sz="3000" dirty="0"/>
              <a:t>authorized parties can access it and those who are not authorized cannot</a:t>
            </a:r>
            <a:r>
              <a:rPr lang="en-MY" sz="3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000" dirty="0" smtClean="0"/>
              <a:t>To read an encrypted file, you must have access to a secret key or password that enables you to decrypt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000" dirty="0" smtClean="0"/>
              <a:t>Unencrypted data is called plain text ; encrypted data is referred to as cipher text.</a:t>
            </a:r>
          </a:p>
          <a:p>
            <a:endParaRPr lang="en-MY" dirty="0"/>
          </a:p>
        </p:txBody>
      </p:sp>
      <p:pic>
        <p:nvPicPr>
          <p:cNvPr id="5" name="Picture 2" descr="Public key encryption keys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4" y="55550"/>
            <a:ext cx="4466681" cy="18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32" y="228599"/>
            <a:ext cx="3550920" cy="771344"/>
          </a:xfrm>
        </p:spPr>
        <p:txBody>
          <a:bodyPr>
            <a:normAutofit fontScale="90000"/>
          </a:bodyPr>
          <a:lstStyle/>
          <a:p>
            <a:r>
              <a:rPr lang="en-MY" dirty="0" err="1" smtClean="0"/>
              <a:t>Caeser</a:t>
            </a:r>
            <a:r>
              <a:rPr lang="en-MY" dirty="0" smtClean="0"/>
              <a:t> Cipher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3" y="999943"/>
            <a:ext cx="10515600" cy="3477895"/>
          </a:xfrm>
          <a:solidFill>
            <a:schemeClr val="bg2">
              <a:lumMod val="60000"/>
              <a:lumOff val="40000"/>
              <a:alpha val="6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MY" sz="3200" dirty="0" smtClean="0"/>
              <a:t>Earliest </a:t>
            </a:r>
            <a:r>
              <a:rPr lang="en-MY" sz="3200" dirty="0"/>
              <a:t>known and simplest </a:t>
            </a:r>
            <a:r>
              <a:rPr lang="en-MY" sz="3200" dirty="0" smtClean="0"/>
              <a:t>ciphers</a:t>
            </a:r>
          </a:p>
          <a:p>
            <a:r>
              <a:rPr lang="en-MY" sz="3200" dirty="0"/>
              <a:t>A</a:t>
            </a:r>
            <a:r>
              <a:rPr lang="en-MY" sz="3200" dirty="0" smtClean="0"/>
              <a:t> </a:t>
            </a:r>
            <a:r>
              <a:rPr lang="en-MY" sz="3200" dirty="0"/>
              <a:t>type of substitution </a:t>
            </a:r>
            <a:r>
              <a:rPr lang="en-MY" sz="3200" dirty="0" smtClean="0"/>
              <a:t>cipher</a:t>
            </a:r>
          </a:p>
          <a:p>
            <a:r>
              <a:rPr lang="en-MY" sz="3200" dirty="0" smtClean="0"/>
              <a:t>Necessary </a:t>
            </a:r>
            <a:r>
              <a:rPr lang="en-MY" sz="3200" dirty="0"/>
              <a:t>that both parties have the 'key' for the </a:t>
            </a:r>
            <a:r>
              <a:rPr lang="en-MY" sz="3200" dirty="0" smtClean="0"/>
              <a:t>cipher</a:t>
            </a:r>
          </a:p>
          <a:p>
            <a:r>
              <a:rPr lang="en-US" altLang="en-US" sz="3200" dirty="0" smtClean="0">
                <a:ea typeface="Courier New" panose="02070309020205020404" pitchFamily="49" charset="0"/>
              </a:rPr>
              <a:t>Plaintext    : 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ea typeface="Courier New" panose="02070309020205020404" pitchFamily="49" charset="0"/>
              </a:rPr>
              <a:t>skip class today</a:t>
            </a:r>
          </a:p>
          <a:p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/>
              </a:rPr>
              <a:t>Ciphertext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/>
              </a:rPr>
              <a:t> : </a:t>
            </a:r>
            <a:r>
              <a:rPr kumimoji="0" lang="en-US" altLang="en-US" sz="32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qign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kumimoji="0" lang="en-US" altLang="en-US" sz="32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ajyqq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kumimoji="0" lang="en-US" altLang="en-US" sz="32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tmbyw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r>
              <a:rPr lang="en-US" altLang="en-US" sz="3200" dirty="0" smtClean="0"/>
              <a:t>In this case, the secret key is a shift of 2 alphabet to the right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endParaRPr lang="en-MY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548072" y="6492875"/>
            <a:ext cx="4643928" cy="365125"/>
          </a:xfrm>
        </p:spPr>
        <p:txBody>
          <a:bodyPr/>
          <a:lstStyle/>
          <a:p>
            <a:r>
              <a:rPr lang="en-MY" dirty="0" smtClean="0">
                <a:solidFill>
                  <a:schemeClr val="tx1"/>
                </a:solidFill>
              </a:rPr>
              <a:t>Source: http://practicalcryptography.com/ciphers/caesar-cipher/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975"/>
            <a:ext cx="65" cy="437249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47780"/>
              </p:ext>
            </p:extLst>
          </p:nvPr>
        </p:nvGraphicFramePr>
        <p:xfrm>
          <a:off x="362932" y="4408499"/>
          <a:ext cx="11318242" cy="129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17">
                  <a:extLst>
                    <a:ext uri="{9D8B030D-6E8A-4147-A177-3AD203B41FA5}">
                      <a16:colId xmlns:a16="http://schemas.microsoft.com/office/drawing/2014/main" xmlns="" val="4236451496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2936282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425662728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2411989632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429301274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762982105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48787365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208427058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060234057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2154580108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804306412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909582084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2933594738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498959390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573623037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033821563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438643080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610559562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596300105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898562707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93942567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1292841823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587803425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77161989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576921401"/>
                    </a:ext>
                  </a:extLst>
                </a:gridCol>
                <a:gridCol w="435317">
                  <a:extLst>
                    <a:ext uri="{9D8B030D-6E8A-4147-A177-3AD203B41FA5}">
                      <a16:colId xmlns:a16="http://schemas.microsoft.com/office/drawing/2014/main" xmlns="" val="3705138956"/>
                    </a:ext>
                  </a:extLst>
                </a:gridCol>
              </a:tblGrid>
              <a:tr h="645251"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a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b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c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d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e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f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g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h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err="1" smtClean="0"/>
                        <a:t>i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j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k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l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m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n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o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p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q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r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s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t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u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v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w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x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y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z</a:t>
                      </a:r>
                      <a:endParaRPr lang="en-MY" sz="3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88579294"/>
                  </a:ext>
                </a:extLst>
              </a:tr>
              <a:tr h="645251"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y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z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a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b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c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d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e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f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g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h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err="1" smtClean="0"/>
                        <a:t>i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j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k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l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m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n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o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p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q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r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s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t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u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v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w</a:t>
                      </a:r>
                      <a:endParaRPr lang="en-MY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000" dirty="0" smtClean="0"/>
                        <a:t>x</a:t>
                      </a:r>
                      <a:endParaRPr lang="en-MY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273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3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4" y="221940"/>
            <a:ext cx="11657877" cy="3222340"/>
          </a:xfrm>
          <a:solidFill>
            <a:schemeClr val="tx2">
              <a:lumMod val="60000"/>
              <a:lumOff val="40000"/>
              <a:alpha val="62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MY" dirty="0" smtClean="0"/>
              <a:t>Allows us to securely protect data.</a:t>
            </a:r>
          </a:p>
          <a:p>
            <a:pPr algn="just"/>
            <a:r>
              <a:rPr lang="en-MY" dirty="0" smtClean="0"/>
              <a:t>Prevent data theft.</a:t>
            </a:r>
          </a:p>
          <a:p>
            <a:pPr algn="just"/>
            <a:r>
              <a:rPr lang="en-MY" dirty="0" smtClean="0"/>
              <a:t>Most effective way to achieve data security. </a:t>
            </a:r>
          </a:p>
          <a:p>
            <a:pPr algn="just"/>
            <a:r>
              <a:rPr lang="en-MY" dirty="0" smtClean="0"/>
              <a:t>Espionage uses encryption to securely protect folder contents</a:t>
            </a:r>
          </a:p>
          <a:p>
            <a:pPr algn="just"/>
            <a:r>
              <a:rPr lang="en-MY" dirty="0"/>
              <a:t>E</a:t>
            </a:r>
            <a:r>
              <a:rPr lang="en-MY" dirty="0" smtClean="0"/>
              <a:t>mails, chat histories, tax information, credit card numbers, or any other sensitive information.</a:t>
            </a:r>
          </a:p>
          <a:p>
            <a:pPr algn="just"/>
            <a:r>
              <a:rPr lang="en-MY" dirty="0" smtClean="0"/>
              <a:t>WhatsApp : Open Whisper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990" y="5313099"/>
            <a:ext cx="10382794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MY" sz="3000" dirty="0" err="1" smtClean="0"/>
              <a:t>Ciphertext</a:t>
            </a:r>
            <a:r>
              <a:rPr lang="en-MY" sz="3000" dirty="0" smtClean="0"/>
              <a:t> : </a:t>
            </a:r>
            <a:r>
              <a:rPr lang="en-MY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z </a:t>
            </a:r>
            <a:r>
              <a:rPr lang="en-MY" sz="48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cfmv</a:t>
            </a:r>
            <a:r>
              <a:rPr lang="en-MY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MY" sz="48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kvty</a:t>
            </a:r>
            <a:r>
              <a:rPr lang="en-MY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MY" sz="48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reu</a:t>
            </a:r>
            <a:r>
              <a:rPr lang="en-MY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MY" sz="48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zewf</a:t>
            </a:r>
            <a:r>
              <a:rPr lang="en-MY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MY" sz="48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jpjkvd</a:t>
            </a:r>
            <a:endParaRPr lang="en-MY" sz="48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6476" y="4454009"/>
            <a:ext cx="6389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Guess the secret key and plain text.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09925" y="585242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allAtOnce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 </a:t>
            </a:r>
            <a:endParaRPr lang="en-MY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493" y="0"/>
            <a:ext cx="9036572" cy="1030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LastPass</a:t>
            </a:r>
            <a:r>
              <a:rPr lang="en-M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			           </a:t>
            </a:r>
            <a:r>
              <a:rPr lang="en-MY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Bitlocker</a:t>
            </a:r>
            <a:endParaRPr lang="en-MY" sz="3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31879" y="6480276"/>
            <a:ext cx="4960121" cy="365125"/>
          </a:xfrm>
        </p:spPr>
        <p:txBody>
          <a:bodyPr/>
          <a:lstStyle/>
          <a:p>
            <a:r>
              <a:rPr lang="en-MY" dirty="0" smtClean="0">
                <a:solidFill>
                  <a:schemeClr val="tx1"/>
                </a:solidFill>
              </a:rPr>
              <a:t>Source: https://heimdalsecurity.com/blog/9-free-encryption-software-tools/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2052" name="Picture 4" descr="lasspass password generato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02" y="1087018"/>
            <a:ext cx="3810000" cy="497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Bitlocker for Windows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989" y="1277099"/>
            <a:ext cx="6179911" cy="4291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47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72" y="264160"/>
            <a:ext cx="8534400" cy="1066799"/>
          </a:xfrm>
        </p:spPr>
        <p:txBody>
          <a:bodyPr/>
          <a:lstStyle/>
          <a:p>
            <a:r>
              <a:rPr lang="en-US" b="1" u="sng" dirty="0"/>
              <a:t>Anticipating Disasters</a:t>
            </a:r>
            <a:endParaRPr lang="en-MY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2" y="1219199"/>
            <a:ext cx="10705148" cy="196595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Anticipating disaster is a preparation for disasters by ensuring physical security &amp; data security through a disaster recovery plan. </a:t>
            </a:r>
          </a:p>
          <a:p>
            <a:endParaRPr lang="en-MY" sz="2400" dirty="0">
              <a:solidFill>
                <a:schemeClr val="tx1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90283540"/>
              </p:ext>
            </p:extLst>
          </p:nvPr>
        </p:nvGraphicFramePr>
        <p:xfrm>
          <a:off x="203200" y="2621280"/>
          <a:ext cx="11338560" cy="391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1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183</TotalTime>
  <Words>974</Words>
  <Application>Microsoft Office PowerPoint</Application>
  <PresentationFormat>Widescreen</PresentationFormat>
  <Paragraphs>213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Britannic Bold</vt:lpstr>
      <vt:lpstr>Calibri</vt:lpstr>
      <vt:lpstr>Century Gothic</vt:lpstr>
      <vt:lpstr>Courier New</vt:lpstr>
      <vt:lpstr>Wingdings</vt:lpstr>
      <vt:lpstr>Wingdings 3</vt:lpstr>
      <vt:lpstr>Slice</vt:lpstr>
      <vt:lpstr>Chapter 9   Privacy,  Security and Ethics </vt:lpstr>
      <vt:lpstr>PowerPoint Presentation</vt:lpstr>
      <vt:lpstr>RESTRICTING ACCESS </vt:lpstr>
      <vt:lpstr>PowerPoint Presentation</vt:lpstr>
      <vt:lpstr>Encrypting data</vt:lpstr>
      <vt:lpstr>Caeser Cipher</vt:lpstr>
      <vt:lpstr>PowerPoint Presentation</vt:lpstr>
      <vt:lpstr> </vt:lpstr>
      <vt:lpstr>Anticipating Disasters</vt:lpstr>
      <vt:lpstr>PowerPoint Presentation</vt:lpstr>
      <vt:lpstr>PowerPoint Presentation</vt:lpstr>
      <vt:lpstr>PowerPoint Presentation</vt:lpstr>
      <vt:lpstr>PREVENTING DATA LOSS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Encrypting data</dc:title>
  <dc:creator>Soft.Engineer (Group 9)</dc:creator>
  <cp:lastModifiedBy>Tan Chong Lim</cp:lastModifiedBy>
  <cp:revision>28</cp:revision>
  <dcterms:created xsi:type="dcterms:W3CDTF">2018-10-16T09:42:02Z</dcterms:created>
  <dcterms:modified xsi:type="dcterms:W3CDTF">2018-10-20T12:46:46Z</dcterms:modified>
</cp:coreProperties>
</file>