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57" r:id="rId3"/>
    <p:sldId id="260" r:id="rId4"/>
    <p:sldId id="262" r:id="rId5"/>
    <p:sldId id="261" r:id="rId6"/>
    <p:sldId id="259" r:id="rId7"/>
    <p:sldId id="258"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5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9A95AD-5D9C-494B-9C1B-5BE6C59B047E}" type="datetimeFigureOut">
              <a:rPr lang="en-US" smtClean="0"/>
              <a:t>12/24/2020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570CB-B843-48B8-A966-C35282134330}" type="slidenum">
              <a:rPr lang="en-US" smtClean="0"/>
              <a:t>‹#›</a:t>
            </a:fld>
            <a:endParaRPr lang="en-US"/>
          </a:p>
        </p:txBody>
      </p:sp>
    </p:spTree>
    <p:extLst>
      <p:ext uri="{BB962C8B-B14F-4D97-AF65-F5344CB8AC3E}">
        <p14:creationId xmlns:p14="http://schemas.microsoft.com/office/powerpoint/2010/main" val="264599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F570CB-B843-48B8-A966-C35282134330}" type="slidenum">
              <a:rPr lang="en-US" smtClean="0"/>
              <a:t>2</a:t>
            </a:fld>
            <a:endParaRPr lang="en-US"/>
          </a:p>
        </p:txBody>
      </p:sp>
    </p:spTree>
    <p:extLst>
      <p:ext uri="{BB962C8B-B14F-4D97-AF65-F5344CB8AC3E}">
        <p14:creationId xmlns:p14="http://schemas.microsoft.com/office/powerpoint/2010/main" val="1662161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F570CB-B843-48B8-A966-C35282134330}" type="slidenum">
              <a:rPr lang="en-US" smtClean="0"/>
              <a:t>7</a:t>
            </a:fld>
            <a:endParaRPr lang="en-US"/>
          </a:p>
        </p:txBody>
      </p:sp>
    </p:spTree>
    <p:extLst>
      <p:ext uri="{BB962C8B-B14F-4D97-AF65-F5344CB8AC3E}">
        <p14:creationId xmlns:p14="http://schemas.microsoft.com/office/powerpoint/2010/main" val="380024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6413D55E-13A1-44C5-9F78-097D48A88821}" type="datetimeFigureOut">
              <a:rPr lang="en-US" smtClean="0"/>
              <a:t>12/24/2020</a:t>
            </a:fld>
            <a:endParaRPr lang="en-US"/>
          </a:p>
        </p:txBody>
      </p:sp>
      <p:sp>
        <p:nvSpPr>
          <p:cNvPr id="23" name="Slide Number Placeholder 22"/>
          <p:cNvSpPr>
            <a:spLocks noGrp="1"/>
          </p:cNvSpPr>
          <p:nvPr>
            <p:ph type="sldNum" sz="quarter" idx="11"/>
          </p:nvPr>
        </p:nvSpPr>
        <p:spPr/>
        <p:txBody>
          <a:bodyPr/>
          <a:lstStyle/>
          <a:p>
            <a:fld id="{8D829505-A7E2-4593-9494-86F2BFFAF04B}"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3D55E-13A1-44C5-9F78-097D48A88821}"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29505-A7E2-4593-9494-86F2BFFAF0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3D55E-13A1-44C5-9F78-097D48A88821}"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29505-A7E2-4593-9494-86F2BFFAF0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6413D55E-13A1-44C5-9F78-097D48A88821}" type="datetimeFigureOut">
              <a:rPr lang="en-US" smtClean="0"/>
              <a:t>12/24/2020</a:t>
            </a:fld>
            <a:endParaRPr lang="en-US"/>
          </a:p>
        </p:txBody>
      </p:sp>
      <p:sp>
        <p:nvSpPr>
          <p:cNvPr id="19" name="Slide Number Placeholder 18"/>
          <p:cNvSpPr>
            <a:spLocks noGrp="1"/>
          </p:cNvSpPr>
          <p:nvPr>
            <p:ph type="sldNum" sz="quarter" idx="15"/>
          </p:nvPr>
        </p:nvSpPr>
        <p:spPr/>
        <p:txBody>
          <a:bodyPr/>
          <a:lstStyle/>
          <a:p>
            <a:fld id="{8D829505-A7E2-4593-9494-86F2BFFAF04B}"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6413D55E-13A1-44C5-9F78-097D48A88821}" type="datetimeFigureOut">
              <a:rPr lang="en-US" smtClean="0"/>
              <a:t>12/24/2020</a:t>
            </a:fld>
            <a:endParaRPr lang="en-US"/>
          </a:p>
        </p:txBody>
      </p:sp>
      <p:sp>
        <p:nvSpPr>
          <p:cNvPr id="20" name="Slide Number Placeholder 19"/>
          <p:cNvSpPr>
            <a:spLocks noGrp="1"/>
          </p:cNvSpPr>
          <p:nvPr>
            <p:ph type="sldNum" sz="quarter" idx="11"/>
          </p:nvPr>
        </p:nvSpPr>
        <p:spPr/>
        <p:txBody>
          <a:bodyPr/>
          <a:lstStyle/>
          <a:p>
            <a:fld id="{8D829505-A7E2-4593-9494-86F2BFFAF04B}"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6413D55E-13A1-44C5-9F78-097D48A88821}" type="datetimeFigureOut">
              <a:rPr lang="en-US" smtClean="0"/>
              <a:t>12/24/2020</a:t>
            </a:fld>
            <a:endParaRPr lang="en-US"/>
          </a:p>
        </p:txBody>
      </p:sp>
      <p:sp>
        <p:nvSpPr>
          <p:cNvPr id="25" name="Slide Number Placeholder 24"/>
          <p:cNvSpPr>
            <a:spLocks noGrp="1"/>
          </p:cNvSpPr>
          <p:nvPr>
            <p:ph type="sldNum" sz="quarter" idx="16"/>
          </p:nvPr>
        </p:nvSpPr>
        <p:spPr/>
        <p:txBody>
          <a:bodyPr/>
          <a:lstStyle/>
          <a:p>
            <a:fld id="{8D829505-A7E2-4593-9494-86F2BFFAF04B}"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6413D55E-13A1-44C5-9F78-097D48A88821}" type="datetimeFigureOut">
              <a:rPr lang="en-US" smtClean="0"/>
              <a:t>12/24/2020</a:t>
            </a:fld>
            <a:endParaRPr lang="en-US"/>
          </a:p>
        </p:txBody>
      </p:sp>
      <p:sp>
        <p:nvSpPr>
          <p:cNvPr id="24" name="Slide Number Placeholder 23"/>
          <p:cNvSpPr>
            <a:spLocks noGrp="1"/>
          </p:cNvSpPr>
          <p:nvPr>
            <p:ph type="sldNum" sz="quarter" idx="17"/>
          </p:nvPr>
        </p:nvSpPr>
        <p:spPr/>
        <p:txBody>
          <a:bodyPr/>
          <a:lstStyle/>
          <a:p>
            <a:fld id="{8D829505-A7E2-4593-9494-86F2BFFAF04B}"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6413D55E-13A1-44C5-9F78-097D48A88821}" type="datetimeFigureOut">
              <a:rPr lang="en-US" smtClean="0"/>
              <a:t>12/24/2020</a:t>
            </a:fld>
            <a:endParaRPr lang="en-US"/>
          </a:p>
        </p:txBody>
      </p:sp>
      <p:sp>
        <p:nvSpPr>
          <p:cNvPr id="14" name="Slide Number Placeholder 13"/>
          <p:cNvSpPr>
            <a:spLocks noGrp="1"/>
          </p:cNvSpPr>
          <p:nvPr>
            <p:ph type="sldNum" sz="quarter" idx="11"/>
          </p:nvPr>
        </p:nvSpPr>
        <p:spPr/>
        <p:txBody>
          <a:bodyPr/>
          <a:lstStyle/>
          <a:p>
            <a:fld id="{8D829505-A7E2-4593-9494-86F2BFFAF04B}"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6413D55E-13A1-44C5-9F78-097D48A88821}" type="datetimeFigureOut">
              <a:rPr lang="en-US" smtClean="0"/>
              <a:t>12/24/2020</a:t>
            </a:fld>
            <a:endParaRPr lang="en-US"/>
          </a:p>
        </p:txBody>
      </p:sp>
      <p:sp>
        <p:nvSpPr>
          <p:cNvPr id="12" name="Slide Number Placeholder 11"/>
          <p:cNvSpPr>
            <a:spLocks noGrp="1"/>
          </p:cNvSpPr>
          <p:nvPr>
            <p:ph type="sldNum" sz="quarter" idx="11"/>
          </p:nvPr>
        </p:nvSpPr>
        <p:spPr/>
        <p:txBody>
          <a:bodyPr/>
          <a:lstStyle/>
          <a:p>
            <a:fld id="{8D829505-A7E2-4593-9494-86F2BFFAF04B}"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6413D55E-13A1-44C5-9F78-097D48A88821}" type="datetimeFigureOut">
              <a:rPr lang="en-US" smtClean="0"/>
              <a:t>12/24/2020</a:t>
            </a:fld>
            <a:endParaRPr lang="en-US"/>
          </a:p>
        </p:txBody>
      </p:sp>
      <p:sp>
        <p:nvSpPr>
          <p:cNvPr id="18" name="Slide Number Placeholder 17"/>
          <p:cNvSpPr>
            <a:spLocks noGrp="1"/>
          </p:cNvSpPr>
          <p:nvPr>
            <p:ph type="sldNum" sz="quarter" idx="16"/>
          </p:nvPr>
        </p:nvSpPr>
        <p:spPr/>
        <p:txBody>
          <a:bodyPr/>
          <a:lstStyle/>
          <a:p>
            <a:fld id="{8D829505-A7E2-4593-9494-86F2BFFAF04B}"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6413D55E-13A1-44C5-9F78-097D48A88821}" type="datetimeFigureOut">
              <a:rPr lang="en-US" smtClean="0"/>
              <a:t>12/24/2020</a:t>
            </a:fld>
            <a:endParaRPr lang="en-US"/>
          </a:p>
        </p:txBody>
      </p:sp>
      <p:sp>
        <p:nvSpPr>
          <p:cNvPr id="20" name="Slide Number Placeholder 19"/>
          <p:cNvSpPr>
            <a:spLocks noGrp="1"/>
          </p:cNvSpPr>
          <p:nvPr>
            <p:ph type="sldNum" sz="quarter" idx="15"/>
          </p:nvPr>
        </p:nvSpPr>
        <p:spPr/>
        <p:txBody>
          <a:bodyPr/>
          <a:lstStyle/>
          <a:p>
            <a:fld id="{8D829505-A7E2-4593-9494-86F2BFFAF04B}"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6413D55E-13A1-44C5-9F78-097D48A88821}" type="datetimeFigureOut">
              <a:rPr lang="en-US" smtClean="0"/>
              <a:t>12/24/2020</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8D829505-A7E2-4593-9494-86F2BFFAF04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5410200" y="4568416"/>
            <a:ext cx="3886200" cy="859536"/>
          </a:xfrm>
        </p:spPr>
        <p:txBody>
          <a:bodyPr/>
          <a:lstStyle/>
          <a:p>
            <a:r>
              <a:rPr lang="en-US" sz="2800" b="1" dirty="0" smtClean="0">
                <a:latin typeface="Cooper Black" pitchFamily="18" charset="0"/>
              </a:rPr>
              <a:t>      </a:t>
            </a:r>
            <a:r>
              <a:rPr lang="en-US" sz="2800" b="1" dirty="0" smtClean="0">
                <a:latin typeface="Algerian" pitchFamily="82" charset="0"/>
              </a:rPr>
              <a:t>GROUP -02</a:t>
            </a:r>
            <a:endParaRPr lang="en-US" sz="2800" b="1" dirty="0">
              <a:latin typeface="Algerian" pitchFamily="82" charset="0"/>
            </a:endParaRPr>
          </a:p>
        </p:txBody>
      </p:sp>
      <p:sp>
        <p:nvSpPr>
          <p:cNvPr id="8" name="TextBox 7"/>
          <p:cNvSpPr txBox="1"/>
          <p:nvPr/>
        </p:nvSpPr>
        <p:spPr>
          <a:xfrm>
            <a:off x="4648200" y="4998184"/>
            <a:ext cx="4648200" cy="1631216"/>
          </a:xfrm>
          <a:prstGeom prst="rect">
            <a:avLst/>
          </a:prstGeom>
          <a:noFill/>
        </p:spPr>
        <p:txBody>
          <a:bodyPr wrap="square" rtlCol="0">
            <a:spAutoFit/>
          </a:bodyPr>
          <a:lstStyle/>
          <a:p>
            <a:pPr algn="ctr"/>
            <a:r>
              <a:rPr lang="en-US" sz="2000" dirty="0" smtClean="0">
                <a:latin typeface="Algerian" pitchFamily="82" charset="0"/>
              </a:rPr>
              <a:t>NABIL </a:t>
            </a:r>
            <a:r>
              <a:rPr lang="en-US" sz="2000" dirty="0" smtClean="0">
                <a:latin typeface="Algerian" pitchFamily="82" charset="0"/>
              </a:rPr>
              <a:t>RAYHAN-A20ec9107</a:t>
            </a:r>
            <a:endParaRPr lang="en-US" sz="2000" dirty="0" smtClean="0">
              <a:latin typeface="Algerian" pitchFamily="82" charset="0"/>
            </a:endParaRPr>
          </a:p>
          <a:p>
            <a:pPr algn="ctr"/>
            <a:r>
              <a:rPr lang="en-US" sz="2000" dirty="0" smtClean="0">
                <a:latin typeface="Algerian" pitchFamily="82" charset="0"/>
              </a:rPr>
              <a:t>SHAHARIAR </a:t>
            </a:r>
            <a:r>
              <a:rPr lang="en-US" sz="2000" dirty="0" smtClean="0">
                <a:latin typeface="Algerian" pitchFamily="82" charset="0"/>
              </a:rPr>
              <a:t>SHOWMIK-A20ec9108</a:t>
            </a:r>
            <a:endParaRPr lang="en-US" sz="2000" dirty="0" smtClean="0">
              <a:latin typeface="Algerian" pitchFamily="82" charset="0"/>
            </a:endParaRPr>
          </a:p>
          <a:p>
            <a:pPr algn="ctr"/>
            <a:r>
              <a:rPr lang="en-US" sz="2000" dirty="0" smtClean="0">
                <a:latin typeface="Algerian" pitchFamily="82" charset="0"/>
              </a:rPr>
              <a:t>NAZMUS </a:t>
            </a:r>
            <a:r>
              <a:rPr lang="en-US" sz="2000" dirty="0" smtClean="0">
                <a:latin typeface="Algerian" pitchFamily="82" charset="0"/>
              </a:rPr>
              <a:t>SAKIB-A20ec4046</a:t>
            </a:r>
            <a:endParaRPr lang="en-US" sz="2000" dirty="0" smtClean="0">
              <a:latin typeface="Algerian" pitchFamily="82" charset="0"/>
            </a:endParaRPr>
          </a:p>
          <a:p>
            <a:pPr algn="ctr"/>
            <a:r>
              <a:rPr lang="en-US" sz="2000" dirty="0" smtClean="0">
                <a:latin typeface="Algerian" pitchFamily="82" charset="0"/>
              </a:rPr>
              <a:t>TASMIAH SARIF </a:t>
            </a:r>
            <a:r>
              <a:rPr lang="en-US" sz="2000" dirty="0" smtClean="0">
                <a:latin typeface="Algerian" pitchFamily="82" charset="0"/>
              </a:rPr>
              <a:t>NAYNA-a20ec9109</a:t>
            </a:r>
            <a:endParaRPr lang="en-US" sz="2000" dirty="0" smtClean="0">
              <a:latin typeface="Algerian" pitchFamily="82" charset="0"/>
            </a:endParaRPr>
          </a:p>
          <a:p>
            <a:pPr algn="ctr"/>
            <a:r>
              <a:rPr lang="en-US" sz="2000" dirty="0" smtClean="0">
                <a:latin typeface="Algerian" pitchFamily="82" charset="0"/>
              </a:rPr>
              <a:t>FARIHA </a:t>
            </a:r>
            <a:r>
              <a:rPr lang="en-US" sz="2000" dirty="0" smtClean="0">
                <a:latin typeface="Algerian" pitchFamily="82" charset="0"/>
              </a:rPr>
              <a:t>TABASSUM-a20ec4017</a:t>
            </a:r>
            <a:endParaRPr lang="en-US" sz="2000" dirty="0">
              <a:latin typeface="Algerian" pitchFamily="82" charset="0"/>
            </a:endParaRPr>
          </a:p>
        </p:txBody>
      </p:sp>
      <p:pic>
        <p:nvPicPr>
          <p:cNvPr id="1027" name="Picture 3" descr="E:\STUDY IN UTM\SEMESTER -I\SUBJECT\TIS\DESIGN THINKING MAIN PROJECT\SLIDE FOR DT\UTM-LOGO-FU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664" y="304800"/>
            <a:ext cx="3008536" cy="987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28800" y="1410709"/>
            <a:ext cx="6019800" cy="1077218"/>
          </a:xfrm>
          <a:prstGeom prst="rect">
            <a:avLst/>
          </a:prstGeom>
          <a:noFill/>
        </p:spPr>
        <p:txBody>
          <a:bodyPr wrap="square" rtlCol="0">
            <a:spAutoFit/>
          </a:bodyPr>
          <a:lstStyle/>
          <a:p>
            <a:r>
              <a:rPr lang="en-US" sz="3200" dirty="0">
                <a:latin typeface="Algerian" pitchFamily="82" charset="0"/>
              </a:rPr>
              <a:t>         </a:t>
            </a:r>
            <a:r>
              <a:rPr lang="en-US" sz="3200" dirty="0" smtClean="0">
                <a:latin typeface="Algerian" pitchFamily="82" charset="0"/>
              </a:rPr>
              <a:t>   International</a:t>
            </a:r>
            <a:endParaRPr lang="en-US" sz="3200" dirty="0"/>
          </a:p>
          <a:p>
            <a:r>
              <a:rPr lang="en-US" sz="3200" dirty="0" smtClean="0">
                <a:latin typeface="Algerian" pitchFamily="82" charset="0"/>
              </a:rPr>
              <a:t>  Economic </a:t>
            </a:r>
            <a:r>
              <a:rPr lang="en-US" sz="3200" dirty="0" smtClean="0">
                <a:latin typeface="Algerian" pitchFamily="82" charset="0"/>
              </a:rPr>
              <a:t>downturn</a:t>
            </a:r>
            <a:r>
              <a:rPr lang="en-US" sz="3200" dirty="0" smtClean="0">
                <a:latin typeface="Algerian" pitchFamily="82" charset="0"/>
              </a:rPr>
              <a:t>-2020</a:t>
            </a:r>
            <a:endParaRPr lang="en-US" sz="3200" dirty="0">
              <a:latin typeface="Algerian" pitchFamily="82" charset="0"/>
            </a:endParaRPr>
          </a:p>
        </p:txBody>
      </p:sp>
      <p:pic>
        <p:nvPicPr>
          <p:cNvPr id="1028" name="Picture 4" descr="E:\STUDY IN UTM\SEMESTER -I\SUBJECT\PHILOSOPHY\Group project\PROPOSAL GROUP ASSIGNMENT\midwest-econom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41341"/>
            <a:ext cx="5132634" cy="3316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553200" y="2487927"/>
            <a:ext cx="1828800" cy="1828800"/>
          </a:xfrm>
          <a:prstGeom prst="rect">
            <a:avLst/>
          </a:prstGeom>
        </p:spPr>
      </p:pic>
    </p:spTree>
    <p:extLst>
      <p:ext uri="{BB962C8B-B14F-4D97-AF65-F5344CB8AC3E}">
        <p14:creationId xmlns:p14="http://schemas.microsoft.com/office/powerpoint/2010/main" val="2330850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E:\STUDY IN UTM\SEMESTER -I\SUBJECT\PHILOSOPHY\Group project\PROPOSAL GROUP ASSIGNMENT\financial-analysis-report-1650416-14051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3568700" cy="3111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3164681"/>
            <a:ext cx="7391400" cy="3693319"/>
          </a:xfrm>
          <a:prstGeom prst="rect">
            <a:avLst/>
          </a:prstGeom>
          <a:noFill/>
        </p:spPr>
        <p:txBody>
          <a:bodyPr wrap="square" rtlCol="0">
            <a:spAutoFit/>
          </a:bodyPr>
          <a:lstStyle/>
          <a:p>
            <a:r>
              <a:rPr lang="en-US" dirty="0" smtClean="0">
                <a:latin typeface="Cooper Black" pitchFamily="18" charset="0"/>
              </a:rPr>
              <a:t>           The </a:t>
            </a:r>
            <a:r>
              <a:rPr lang="en-US" dirty="0">
                <a:latin typeface="Cooper Black" pitchFamily="18" charset="0"/>
              </a:rPr>
              <a:t>economy is an interconnected mass production and consumption activity that helps determine how to allocate scarce resources. In an economy, the production and consumption of goods and services are used to meet the needs of life and operators in it</a:t>
            </a:r>
            <a:r>
              <a:rPr lang="en-US" dirty="0" smtClean="0">
                <a:latin typeface="Cooper Black" pitchFamily="18" charset="0"/>
              </a:rPr>
              <a:t>.</a:t>
            </a:r>
          </a:p>
          <a:p>
            <a:endParaRPr lang="en-US" dirty="0">
              <a:latin typeface="Cooper Black" pitchFamily="18" charset="0"/>
            </a:endParaRPr>
          </a:p>
          <a:p>
            <a:r>
              <a:rPr lang="en-US" dirty="0" smtClean="0">
                <a:latin typeface="Cooper Black" pitchFamily="18" charset="0"/>
              </a:rPr>
              <a:t>          The economy of Asia comprises more than 4.5 billion people (60% of the world population) living in 49 different nations.</a:t>
            </a:r>
            <a:r>
              <a:rPr lang="en-US" dirty="0"/>
              <a:t> </a:t>
            </a:r>
            <a:r>
              <a:rPr lang="en-US" dirty="0">
                <a:latin typeface="Cooper Black" pitchFamily="18" charset="0"/>
              </a:rPr>
              <a:t>Economic recovery is dependent on public and private consumption </a:t>
            </a:r>
            <a:r>
              <a:rPr lang="en-US" dirty="0" smtClean="0">
                <a:latin typeface="Cooper Black" pitchFamily="18" charset="0"/>
              </a:rPr>
              <a:t>which imbalanced due to Covid-19 </a:t>
            </a:r>
            <a:r>
              <a:rPr lang="en-US" dirty="0">
                <a:latin typeface="Cooper Black" pitchFamily="18" charset="0"/>
              </a:rPr>
              <a:t>are dynamically intertwined, feeding into a virtuous cycle of social and economic benefit.</a:t>
            </a:r>
          </a:p>
          <a:p>
            <a:endParaRPr lang="en-US" dirty="0">
              <a:latin typeface="Cooper Black" pitchFamily="18" charset="0"/>
            </a:endParaRPr>
          </a:p>
        </p:txBody>
      </p:sp>
      <p:sp>
        <p:nvSpPr>
          <p:cNvPr id="6" name="TextBox 5"/>
          <p:cNvSpPr txBox="1"/>
          <p:nvPr/>
        </p:nvSpPr>
        <p:spPr>
          <a:xfrm>
            <a:off x="3581400" y="703183"/>
            <a:ext cx="5486400" cy="1354217"/>
          </a:xfrm>
          <a:prstGeom prst="rect">
            <a:avLst/>
          </a:prstGeom>
          <a:noFill/>
        </p:spPr>
        <p:txBody>
          <a:bodyPr wrap="square" rtlCol="0">
            <a:spAutoFit/>
          </a:bodyPr>
          <a:lstStyle/>
          <a:p>
            <a:pPr algn="ctr"/>
            <a:r>
              <a:rPr lang="en-US" sz="3200" b="1" dirty="0">
                <a:latin typeface="Algerian" pitchFamily="82" charset="0"/>
              </a:rPr>
              <a:t>ISSUES OF ECONOMICAL </a:t>
            </a:r>
            <a:r>
              <a:rPr lang="en-US" sz="3200" b="1" dirty="0" smtClean="0">
                <a:latin typeface="Algerian" pitchFamily="82" charset="0"/>
              </a:rPr>
              <a:t>                                  PHILOSOPHY</a:t>
            </a:r>
            <a:endParaRPr lang="en-US" sz="3200" dirty="0">
              <a:latin typeface="Algerian" pitchFamily="82" charset="0"/>
            </a:endParaRPr>
          </a:p>
          <a:p>
            <a:endParaRPr lang="en-US" dirty="0"/>
          </a:p>
        </p:txBody>
      </p:sp>
    </p:spTree>
    <p:extLst>
      <p:ext uri="{BB962C8B-B14F-4D97-AF65-F5344CB8AC3E}">
        <p14:creationId xmlns:p14="http://schemas.microsoft.com/office/powerpoint/2010/main" val="3566133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85800" y="76200"/>
            <a:ext cx="3200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PROBLEM</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TextBox 9"/>
          <p:cNvSpPr txBox="1"/>
          <p:nvPr/>
        </p:nvSpPr>
        <p:spPr>
          <a:xfrm>
            <a:off x="114300" y="1066800"/>
            <a:ext cx="8877300" cy="6309420"/>
          </a:xfrm>
          <a:prstGeom prst="rect">
            <a:avLst/>
          </a:prstGeom>
          <a:noFill/>
        </p:spPr>
        <p:txBody>
          <a:bodyPr wrap="square" rtlCol="0">
            <a:spAutoFit/>
          </a:bodyPr>
          <a:lstStyle/>
          <a:p>
            <a:pPr marL="400050" indent="-400050" algn="just">
              <a:buAutoNum type="romanLcParenBoth"/>
            </a:pPr>
            <a:r>
              <a:rPr lang="en-US" sz="2000" b="1" dirty="0" smtClean="0">
                <a:solidFill>
                  <a:srgbClr val="C00000"/>
                </a:solidFill>
                <a:latin typeface="Cooper Black" pitchFamily="18" charset="0"/>
              </a:rPr>
              <a:t>The </a:t>
            </a:r>
            <a:r>
              <a:rPr lang="en-US" sz="2000" b="1" dirty="0">
                <a:solidFill>
                  <a:srgbClr val="C00000"/>
                </a:solidFill>
                <a:latin typeface="Cooper Black" pitchFamily="18" charset="0"/>
              </a:rPr>
              <a:t>problem of economic </a:t>
            </a:r>
            <a:r>
              <a:rPr lang="en-US" sz="2000" b="1" dirty="0" smtClean="0">
                <a:solidFill>
                  <a:srgbClr val="C00000"/>
                </a:solidFill>
                <a:latin typeface="Cooper Black" pitchFamily="18" charset="0"/>
              </a:rPr>
              <a:t>growth:- </a:t>
            </a:r>
            <a:r>
              <a:rPr lang="en-US" dirty="0" smtClean="0">
                <a:latin typeface="Cooper Black" pitchFamily="18" charset="0"/>
              </a:rPr>
              <a:t>Economic growth is steadily</a:t>
            </a:r>
          </a:p>
          <a:p>
            <a:pPr algn="just"/>
            <a:r>
              <a:rPr lang="en-US" dirty="0" smtClean="0">
                <a:latin typeface="Cooper Black" pitchFamily="18" charset="0"/>
              </a:rPr>
              <a:t>falling down all over the </a:t>
            </a:r>
            <a:r>
              <a:rPr lang="en-US" dirty="0" err="1" smtClean="0">
                <a:latin typeface="Cooper Black" pitchFamily="18" charset="0"/>
              </a:rPr>
              <a:t>world.Nowadays</a:t>
            </a:r>
            <a:r>
              <a:rPr lang="en-US" dirty="0" smtClean="0">
                <a:latin typeface="Cooper Black" pitchFamily="18" charset="0"/>
              </a:rPr>
              <a:t>, the GDP of a nation is getting imbalanced. </a:t>
            </a:r>
          </a:p>
          <a:p>
            <a:pPr marL="400050" indent="-400050">
              <a:buAutoNum type="romanLcParenBoth"/>
            </a:pPr>
            <a:endParaRPr lang="en-US" dirty="0" smtClean="0">
              <a:latin typeface="Cooper Black" pitchFamily="18" charset="0"/>
            </a:endParaRPr>
          </a:p>
          <a:p>
            <a:pPr algn="just"/>
            <a:r>
              <a:rPr lang="en-US" dirty="0" smtClean="0">
                <a:solidFill>
                  <a:srgbClr val="C00000"/>
                </a:solidFill>
                <a:latin typeface="Cooper Black" pitchFamily="18" charset="0"/>
              </a:rPr>
              <a:t>(ii</a:t>
            </a:r>
            <a:r>
              <a:rPr lang="en-US" sz="2000" dirty="0" smtClean="0">
                <a:solidFill>
                  <a:srgbClr val="C00000"/>
                </a:solidFill>
                <a:latin typeface="Cooper Black" pitchFamily="18" charset="0"/>
              </a:rPr>
              <a:t>) </a:t>
            </a:r>
            <a:r>
              <a:rPr lang="en-US" sz="2000" dirty="0">
                <a:solidFill>
                  <a:srgbClr val="C00000"/>
                </a:solidFill>
                <a:latin typeface="Cooper Black" pitchFamily="18" charset="0"/>
              </a:rPr>
              <a:t>Unemployment</a:t>
            </a:r>
            <a:r>
              <a:rPr lang="en-US" sz="2000" dirty="0" smtClean="0">
                <a:solidFill>
                  <a:srgbClr val="C00000"/>
                </a:solidFill>
                <a:latin typeface="Cooper Black" pitchFamily="18" charset="0"/>
              </a:rPr>
              <a:t>:- </a:t>
            </a:r>
            <a:r>
              <a:rPr lang="en-US" dirty="0" smtClean="0">
                <a:latin typeface="Cooper Black" pitchFamily="18" charset="0"/>
              </a:rPr>
              <a:t>Unemployment </a:t>
            </a:r>
            <a:r>
              <a:rPr lang="en-US" dirty="0">
                <a:latin typeface="Cooper Black" pitchFamily="18" charset="0"/>
              </a:rPr>
              <a:t>causes workers to suffer financial </a:t>
            </a:r>
            <a:r>
              <a:rPr lang="en-US" dirty="0" smtClean="0">
                <a:latin typeface="Cooper Black" pitchFamily="18" charset="0"/>
              </a:rPr>
              <a:t>difficulties </a:t>
            </a:r>
            <a:r>
              <a:rPr lang="en-US" dirty="0">
                <a:latin typeface="Cooper Black" pitchFamily="18" charset="0"/>
              </a:rPr>
              <a:t>that may lead to emotional destruction. When it happens, consumer spending, which is one of an economy’s key drivers of </a:t>
            </a:r>
            <a:r>
              <a:rPr lang="en-US" dirty="0" smtClean="0">
                <a:latin typeface="Cooper Black" pitchFamily="18" charset="0"/>
              </a:rPr>
              <a:t>growth </a:t>
            </a:r>
            <a:r>
              <a:rPr lang="en-US" dirty="0">
                <a:latin typeface="Cooper Black" pitchFamily="18" charset="0"/>
              </a:rPr>
              <a:t>goes </a:t>
            </a:r>
            <a:r>
              <a:rPr lang="en-US" dirty="0" smtClean="0">
                <a:latin typeface="Cooper Black" pitchFamily="18" charset="0"/>
              </a:rPr>
              <a:t>down.</a:t>
            </a:r>
            <a:endParaRPr lang="en-US" dirty="0" smtClean="0"/>
          </a:p>
          <a:p>
            <a:endParaRPr lang="en-US" dirty="0" smtClean="0"/>
          </a:p>
          <a:p>
            <a:pPr algn="just"/>
            <a:r>
              <a:rPr lang="en-US" sz="2000" dirty="0">
                <a:solidFill>
                  <a:srgbClr val="C00000"/>
                </a:solidFill>
                <a:latin typeface="Cooper Black" pitchFamily="18" charset="0"/>
              </a:rPr>
              <a:t>(iii) Problem of face to face </a:t>
            </a:r>
            <a:r>
              <a:rPr lang="en-US" sz="2000" dirty="0" smtClean="0">
                <a:solidFill>
                  <a:srgbClr val="C00000"/>
                </a:solidFill>
                <a:latin typeface="Cooper Black" pitchFamily="18" charset="0"/>
              </a:rPr>
              <a:t>Trading:- </a:t>
            </a:r>
            <a:r>
              <a:rPr lang="en-US" dirty="0" smtClean="0">
                <a:latin typeface="Cooper Black" pitchFamily="18" charset="0"/>
              </a:rPr>
              <a:t>Because of the communication gap companies are not able to maintain their classic trading.</a:t>
            </a:r>
          </a:p>
          <a:p>
            <a:endParaRPr lang="en-US" dirty="0" smtClean="0">
              <a:latin typeface="Cooper Black" pitchFamily="18" charset="0"/>
            </a:endParaRPr>
          </a:p>
          <a:p>
            <a:pPr algn="just"/>
            <a:r>
              <a:rPr lang="en-US" dirty="0" smtClean="0">
                <a:solidFill>
                  <a:srgbClr val="C00000"/>
                </a:solidFill>
                <a:latin typeface="Cooper Black" pitchFamily="18" charset="0"/>
              </a:rPr>
              <a:t>(iv)Overseas shipment problem:- </a:t>
            </a:r>
            <a:r>
              <a:rPr lang="en-US" dirty="0" smtClean="0">
                <a:latin typeface="Cooper Black" pitchFamily="18" charset="0"/>
              </a:rPr>
              <a:t>Recently, Import-export systems isn’t working as like previous years.</a:t>
            </a:r>
          </a:p>
          <a:p>
            <a:pPr algn="just"/>
            <a:endParaRPr lang="en-US" dirty="0" smtClean="0">
              <a:latin typeface="Cooper Black" pitchFamily="18" charset="0"/>
            </a:endParaRPr>
          </a:p>
          <a:p>
            <a:pPr algn="just"/>
            <a:r>
              <a:rPr lang="en-US" dirty="0" smtClean="0">
                <a:solidFill>
                  <a:srgbClr val="C00000"/>
                </a:solidFill>
                <a:latin typeface="Cooper Black" pitchFamily="18" charset="0"/>
              </a:rPr>
              <a:t>(v) </a:t>
            </a:r>
            <a:r>
              <a:rPr lang="en-US" sz="2000" dirty="0" smtClean="0">
                <a:solidFill>
                  <a:srgbClr val="C00000"/>
                </a:solidFill>
                <a:latin typeface="Cooper Black" pitchFamily="18" charset="0"/>
              </a:rPr>
              <a:t>Inequality</a:t>
            </a:r>
            <a:r>
              <a:rPr lang="en-US" sz="2000" dirty="0">
                <a:solidFill>
                  <a:srgbClr val="C00000"/>
                </a:solidFill>
                <a:latin typeface="Cooper Black" pitchFamily="18" charset="0"/>
              </a:rPr>
              <a:t>/ Poverty:- </a:t>
            </a:r>
            <a:r>
              <a:rPr lang="en-US" dirty="0" smtClean="0">
                <a:latin typeface="Cooper Black" pitchFamily="18" charset="0"/>
              </a:rPr>
              <a:t>Poverty </a:t>
            </a:r>
            <a:r>
              <a:rPr lang="en-US" dirty="0">
                <a:latin typeface="Cooper Black" pitchFamily="18" charset="0"/>
              </a:rPr>
              <a:t>is an issue. </a:t>
            </a:r>
            <a:r>
              <a:rPr lang="en-US" dirty="0" smtClean="0">
                <a:latin typeface="Cooper Black" pitchFamily="18" charset="0"/>
              </a:rPr>
              <a:t>It </a:t>
            </a:r>
            <a:r>
              <a:rPr lang="en-US" dirty="0">
                <a:latin typeface="Cooper Black" pitchFamily="18" charset="0"/>
              </a:rPr>
              <a:t>is likewise an issue to realize the amount we should try to decrease destitution. Many will concede to the need of lessening total destitution </a:t>
            </a:r>
            <a:r>
              <a:rPr lang="en-US" dirty="0" smtClean="0">
                <a:latin typeface="Cooper Black" pitchFamily="18" charset="0"/>
              </a:rPr>
              <a:t>Would </a:t>
            </a:r>
            <a:r>
              <a:rPr lang="en-US" dirty="0">
                <a:latin typeface="Cooper Black" pitchFamily="18" charset="0"/>
              </a:rPr>
              <a:t>it be a good </a:t>
            </a:r>
            <a:r>
              <a:rPr lang="en-US" dirty="0" smtClean="0">
                <a:latin typeface="Cooper Black" pitchFamily="18" charset="0"/>
              </a:rPr>
              <a:t>idea. 10</a:t>
            </a:r>
            <a:r>
              <a:rPr lang="en-US" dirty="0">
                <a:latin typeface="Cooper Black" pitchFamily="18" charset="0"/>
              </a:rPr>
              <a:t>% of the world population still live on below $1.90 a day – though the figure has reduced in past three </a:t>
            </a:r>
            <a:r>
              <a:rPr lang="en-US" dirty="0" smtClean="0">
                <a:latin typeface="Cooper Black" pitchFamily="18" charset="0"/>
              </a:rPr>
              <a:t>decades.</a:t>
            </a:r>
            <a:endParaRPr lang="en-US" dirty="0"/>
          </a:p>
          <a:p>
            <a:pPr algn="ctr"/>
            <a:endParaRPr lang="en-US" dirty="0">
              <a:latin typeface="Cooper Black" pitchFamily="18" charset="0"/>
            </a:endParaRPr>
          </a:p>
          <a:p>
            <a:endParaRPr lang="en-US" dirty="0"/>
          </a:p>
        </p:txBody>
      </p:sp>
      <p:sp>
        <p:nvSpPr>
          <p:cNvPr id="11" name="TextBox 10"/>
          <p:cNvSpPr txBox="1"/>
          <p:nvPr/>
        </p:nvSpPr>
        <p:spPr>
          <a:xfrm>
            <a:off x="2514600" y="228600"/>
            <a:ext cx="6280150" cy="984885"/>
          </a:xfrm>
          <a:prstGeom prst="rect">
            <a:avLst/>
          </a:prstGeom>
          <a:noFill/>
        </p:spPr>
        <p:txBody>
          <a:bodyPr wrap="square" rtlCol="0">
            <a:spAutoFit/>
          </a:bodyPr>
          <a:lstStyle/>
          <a:p>
            <a:pPr algn="ctr"/>
            <a:r>
              <a:rPr lang="en-US" sz="2000" i="1" dirty="0">
                <a:solidFill>
                  <a:srgbClr val="FFC000"/>
                </a:solidFill>
                <a:latin typeface="Cooper Black" pitchFamily="18" charset="0"/>
              </a:rPr>
              <a:t>The economic problem can be divided into three different parts, which are given </a:t>
            </a:r>
            <a:r>
              <a:rPr lang="en-US" sz="2000" i="1" dirty="0" smtClean="0">
                <a:solidFill>
                  <a:srgbClr val="FFC000"/>
                </a:solidFill>
                <a:latin typeface="Cooper Black" pitchFamily="18" charset="0"/>
              </a:rPr>
              <a:t>below:</a:t>
            </a:r>
            <a:endParaRPr lang="en-US" sz="2000" i="1" dirty="0">
              <a:solidFill>
                <a:srgbClr val="FFC000"/>
              </a:solidFill>
              <a:latin typeface="Cooper Black" pitchFamily="18" charset="0"/>
            </a:endParaRPr>
          </a:p>
          <a:p>
            <a:endParaRPr lang="en-US" dirty="0"/>
          </a:p>
        </p:txBody>
      </p:sp>
    </p:spTree>
    <p:extLst>
      <p:ext uri="{BB962C8B-B14F-4D97-AF65-F5344CB8AC3E}">
        <p14:creationId xmlns:p14="http://schemas.microsoft.com/office/powerpoint/2010/main" val="647768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edefined Process 4"/>
          <p:cNvSpPr/>
          <p:nvPr/>
        </p:nvSpPr>
        <p:spPr>
          <a:xfrm>
            <a:off x="2311400" y="-533400"/>
            <a:ext cx="4495800" cy="1676400"/>
          </a:xfrm>
          <a:prstGeom prst="flowChartPredefinedProcess">
            <a:avLst/>
          </a:prstGeom>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3800" b="1" i="1" dirty="0" smtClean="0">
                <a:ln w="50800"/>
                <a:solidFill>
                  <a:schemeClr val="bg1">
                    <a:shade val="50000"/>
                  </a:schemeClr>
                </a:solidFill>
                <a:latin typeface="Cooper Black" pitchFamily="18" charset="0"/>
              </a:rPr>
              <a:t>OBJECTIVE</a:t>
            </a:r>
            <a:endParaRPr lang="en-US" sz="3800" b="1" i="1" dirty="0">
              <a:ln w="50800"/>
              <a:solidFill>
                <a:schemeClr val="bg1">
                  <a:shade val="50000"/>
                </a:schemeClr>
              </a:solidFill>
              <a:latin typeface="Cooper Black" pitchFamily="18" charset="0"/>
            </a:endParaRPr>
          </a:p>
        </p:txBody>
      </p:sp>
      <p:sp>
        <p:nvSpPr>
          <p:cNvPr id="6" name="TextBox 5"/>
          <p:cNvSpPr txBox="1"/>
          <p:nvPr/>
        </p:nvSpPr>
        <p:spPr>
          <a:xfrm>
            <a:off x="25400" y="1755337"/>
            <a:ext cx="6324600" cy="1292662"/>
          </a:xfrm>
          <a:prstGeom prst="rect">
            <a:avLst/>
          </a:prstGeom>
          <a:noFill/>
        </p:spPr>
        <p:txBody>
          <a:bodyPr wrap="square" rtlCol="0">
            <a:spAutoFit/>
          </a:bodyPr>
          <a:lstStyle/>
          <a:p>
            <a:pPr algn="ctr"/>
            <a:r>
              <a:rPr lang="en-MY" sz="2000" dirty="0">
                <a:latin typeface="Cooper Black" pitchFamily="18" charset="0"/>
              </a:rPr>
              <a:t>Development strategies are not implemented overnight. </a:t>
            </a:r>
            <a:r>
              <a:rPr lang="en-MY" sz="2000" dirty="0" smtClean="0">
                <a:latin typeface="Cooper Black" pitchFamily="18" charset="0"/>
              </a:rPr>
              <a:t>There </a:t>
            </a:r>
            <a:r>
              <a:rPr lang="en-MY" sz="2000" dirty="0">
                <a:latin typeface="Cooper Black" pitchFamily="18" charset="0"/>
              </a:rPr>
              <a:t>are some steps what can take the global economy to its previous place.</a:t>
            </a:r>
            <a:endParaRPr lang="en-US" sz="2000" dirty="0">
              <a:latin typeface="Cooper Black" pitchFamily="18" charset="0"/>
            </a:endParaRPr>
          </a:p>
          <a:p>
            <a:endParaRPr lang="en-US" dirty="0"/>
          </a:p>
        </p:txBody>
      </p:sp>
      <p:pic>
        <p:nvPicPr>
          <p:cNvPr id="7172" name="Picture 4" descr="E:\STUDY IN UTM\SEMESTER -I\SUBJECT\PHILOSOPHY\Group project\PROPOSAL GROUP ASSIGNMENT\culture-clipart-cultural-diversity-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114800"/>
            <a:ext cx="2705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E:\STUDY IN UTM\SEMESTER -I\SUBJECT\PHILOSOPHY\Group project\PROPOSAL GROUP ASSIGNMENT\img-inventory-cont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7200" y="-152400"/>
            <a:ext cx="2952376" cy="2895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0" y="3047998"/>
            <a:ext cx="7405666" cy="3477875"/>
          </a:xfrm>
          <a:prstGeom prst="rect">
            <a:avLst/>
          </a:prstGeom>
          <a:noFill/>
        </p:spPr>
        <p:txBody>
          <a:bodyPr wrap="square" rtlCol="0">
            <a:spAutoFit/>
          </a:bodyPr>
          <a:lstStyle/>
          <a:p>
            <a:pPr marL="285750" indent="-285750" algn="just">
              <a:buFont typeface="Wingdings" pitchFamily="2" charset="2"/>
              <a:buChar char="Ø"/>
            </a:pPr>
            <a:r>
              <a:rPr lang="en-MY" sz="2000" dirty="0">
                <a:latin typeface="Cooper Black" pitchFamily="18" charset="0"/>
              </a:rPr>
              <a:t> </a:t>
            </a:r>
            <a:r>
              <a:rPr lang="en-MY" sz="2000" dirty="0" smtClean="0">
                <a:latin typeface="Cooper Black" pitchFamily="18" charset="0"/>
              </a:rPr>
              <a:t>To solve the issues of economical growth first of all countries should maintain a mutual relationship between them. </a:t>
            </a:r>
            <a:endParaRPr lang="en-MY" sz="2000" dirty="0" smtClean="0">
              <a:latin typeface="Cooper Black" pitchFamily="18" charset="0"/>
            </a:endParaRPr>
          </a:p>
          <a:p>
            <a:pPr marL="285750" indent="-285750" algn="just">
              <a:buFont typeface="Wingdings" pitchFamily="2" charset="2"/>
              <a:buChar char="Ø"/>
            </a:pPr>
            <a:r>
              <a:rPr lang="en-MY" sz="2000" dirty="0" smtClean="0">
                <a:latin typeface="Cooper Black" pitchFamily="18" charset="0"/>
              </a:rPr>
              <a:t> To solve the problem of unemployment people should properly  distributes  the jobs.</a:t>
            </a:r>
          </a:p>
          <a:p>
            <a:pPr marL="285750" indent="-285750" algn="just">
              <a:buFont typeface="Wingdings" pitchFamily="2" charset="2"/>
              <a:buChar char="Ø"/>
            </a:pPr>
            <a:r>
              <a:rPr lang="en-MY" sz="2000" dirty="0" smtClean="0">
                <a:latin typeface="Cooper Black" pitchFamily="18" charset="0"/>
              </a:rPr>
              <a:t>  Face to face trading problem can be solved by rebuilding the communication gaps between companies.</a:t>
            </a:r>
            <a:r>
              <a:rPr lang="en-US" sz="2000" dirty="0">
                <a:latin typeface="Cooper Black" pitchFamily="18" charset="0"/>
              </a:rPr>
              <a:t> Some messages, especially those requiring immediate feedback, are best delivered face to </a:t>
            </a:r>
            <a:r>
              <a:rPr lang="en-US" sz="2000" dirty="0" smtClean="0">
                <a:latin typeface="Cooper Black" pitchFamily="18" charset="0"/>
              </a:rPr>
              <a:t>face.</a:t>
            </a:r>
          </a:p>
          <a:p>
            <a:pPr marL="285750" indent="-285750" algn="just">
              <a:buFont typeface="Wingdings" pitchFamily="2" charset="2"/>
              <a:buChar char="Ø"/>
            </a:pPr>
            <a:r>
              <a:rPr lang="en-US" sz="2000" dirty="0">
                <a:latin typeface="Cooper Black" pitchFamily="18" charset="0"/>
              </a:rPr>
              <a:t> </a:t>
            </a:r>
            <a:r>
              <a:rPr lang="en-US" sz="2000" dirty="0" smtClean="0">
                <a:latin typeface="Cooper Black" pitchFamily="18" charset="0"/>
              </a:rPr>
              <a:t>Stabilization of the finance is the only solution to overcome the problem of poverty.              </a:t>
            </a:r>
            <a:endParaRPr lang="en-US" sz="2000" dirty="0">
              <a:latin typeface="Cooper Black" pitchFamily="18" charset="0"/>
            </a:endParaRPr>
          </a:p>
        </p:txBody>
      </p:sp>
    </p:spTree>
    <p:extLst>
      <p:ext uri="{BB962C8B-B14F-4D97-AF65-F5344CB8AC3E}">
        <p14:creationId xmlns:p14="http://schemas.microsoft.com/office/powerpoint/2010/main" val="2510633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E:\STUDY IN UTM\SEMESTER -I\SUBJECT\PHILOSOPHY\Group project\PROPOSAL GROUP ASSIGNMENT\3d_bar_chart-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760365"/>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7300" y="1560036"/>
            <a:ext cx="6324600" cy="1200329"/>
          </a:xfrm>
          <a:prstGeom prst="rect">
            <a:avLst/>
          </a:prstGeom>
          <a:noFill/>
        </p:spPr>
        <p:txBody>
          <a:bodyPr wrap="square" rtlCol="0">
            <a:spAutoFit/>
          </a:bodyPr>
          <a:lstStyle/>
          <a:p>
            <a:pPr algn="ctr"/>
            <a:r>
              <a:rPr lang="en-MY" dirty="0" smtClean="0">
                <a:latin typeface="Cooper Black" pitchFamily="18" charset="0"/>
              </a:rPr>
              <a:t>We can announce </a:t>
            </a:r>
            <a:r>
              <a:rPr lang="en-MY" dirty="0">
                <a:latin typeface="Cooper Black" pitchFamily="18" charset="0"/>
              </a:rPr>
              <a:t>new working hours for government and non-government organizations, alternating between even and odd weekdays.</a:t>
            </a:r>
            <a:endParaRPr lang="en-US" dirty="0">
              <a:latin typeface="Cooper Black" pitchFamily="18" charset="0"/>
            </a:endParaRPr>
          </a:p>
          <a:p>
            <a:endParaRPr lang="en-US" dirty="0"/>
          </a:p>
        </p:txBody>
      </p:sp>
      <p:sp>
        <p:nvSpPr>
          <p:cNvPr id="6" name="TextBox 5"/>
          <p:cNvSpPr txBox="1"/>
          <p:nvPr/>
        </p:nvSpPr>
        <p:spPr>
          <a:xfrm>
            <a:off x="533400" y="3272135"/>
            <a:ext cx="5105400" cy="923330"/>
          </a:xfrm>
          <a:prstGeom prst="rect">
            <a:avLst/>
          </a:prstGeom>
          <a:noFill/>
        </p:spPr>
        <p:txBody>
          <a:bodyPr wrap="square" rtlCol="0">
            <a:spAutoFit/>
          </a:bodyPr>
          <a:lstStyle/>
          <a:p>
            <a:pPr algn="ctr"/>
            <a:r>
              <a:rPr lang="en-MY" dirty="0">
                <a:latin typeface="Cooper Black" pitchFamily="18" charset="0"/>
              </a:rPr>
              <a:t>A national socio-economic recovery plan can be discussed </a:t>
            </a:r>
            <a:r>
              <a:rPr lang="en-MY" dirty="0" smtClean="0">
                <a:latin typeface="Cooper Black" pitchFamily="18" charset="0"/>
              </a:rPr>
              <a:t>in </a:t>
            </a:r>
            <a:r>
              <a:rPr lang="en-MY" dirty="0" smtClean="0">
                <a:latin typeface="Cooper Black" pitchFamily="18" charset="0"/>
              </a:rPr>
              <a:t>a </a:t>
            </a:r>
            <a:r>
              <a:rPr lang="en-MY" dirty="0">
                <a:latin typeface="Cooper Black" pitchFamily="18" charset="0"/>
              </a:rPr>
              <a:t>conference</a:t>
            </a:r>
            <a:endParaRPr lang="en-US" dirty="0">
              <a:latin typeface="Cooper Black" pitchFamily="18" charset="0"/>
            </a:endParaRPr>
          </a:p>
          <a:p>
            <a:endParaRPr lang="en-US" dirty="0"/>
          </a:p>
        </p:txBody>
      </p:sp>
      <p:sp>
        <p:nvSpPr>
          <p:cNvPr id="7" name="TextBox 6"/>
          <p:cNvSpPr txBox="1"/>
          <p:nvPr/>
        </p:nvSpPr>
        <p:spPr>
          <a:xfrm>
            <a:off x="0" y="4724399"/>
            <a:ext cx="4419600" cy="1200329"/>
          </a:xfrm>
          <a:prstGeom prst="rect">
            <a:avLst/>
          </a:prstGeom>
          <a:noFill/>
        </p:spPr>
        <p:txBody>
          <a:bodyPr wrap="square" rtlCol="0">
            <a:spAutoFit/>
          </a:bodyPr>
          <a:lstStyle/>
          <a:p>
            <a:pPr algn="ctr"/>
            <a:r>
              <a:rPr lang="en-MY" dirty="0">
                <a:latin typeface="Cooper Black" pitchFamily="18" charset="0"/>
              </a:rPr>
              <a:t>Universities and </a:t>
            </a:r>
            <a:r>
              <a:rPr lang="en-MY" dirty="0" smtClean="0">
                <a:latin typeface="Cooper Black" pitchFamily="18" charset="0"/>
              </a:rPr>
              <a:t>schools  </a:t>
            </a:r>
            <a:r>
              <a:rPr lang="en-MY" dirty="0" smtClean="0">
                <a:latin typeface="Cooper Black" pitchFamily="18" charset="0"/>
              </a:rPr>
              <a:t>should be </a:t>
            </a:r>
            <a:r>
              <a:rPr lang="en-MY" dirty="0">
                <a:latin typeface="Cooper Black" pitchFamily="18" charset="0"/>
              </a:rPr>
              <a:t>reopened through online or face to face.</a:t>
            </a:r>
            <a:endParaRPr lang="en-US" dirty="0">
              <a:latin typeface="Cooper Black" pitchFamily="18" charset="0"/>
            </a:endParaRPr>
          </a:p>
          <a:p>
            <a:endParaRPr lang="en-US" dirty="0"/>
          </a:p>
        </p:txBody>
      </p:sp>
      <p:sp>
        <p:nvSpPr>
          <p:cNvPr id="8" name="Bevel 7"/>
          <p:cNvSpPr/>
          <p:nvPr/>
        </p:nvSpPr>
        <p:spPr>
          <a:xfrm>
            <a:off x="7848600" y="-533400"/>
            <a:ext cx="3276600" cy="2209800"/>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2700">
                  <a:solidFill>
                    <a:schemeClr val="tx2">
                      <a:satMod val="155000"/>
                    </a:schemeClr>
                  </a:solidFill>
                  <a:prstDash val="solid"/>
                </a:ln>
                <a:solidFill>
                  <a:schemeClr val="bg2">
                    <a:tint val="85000"/>
                    <a:satMod val="155000"/>
                  </a:schemeClr>
                </a:solidFill>
                <a:latin typeface="Algerian" pitchFamily="82" charset="0"/>
              </a:rPr>
              <a:t>These</a:t>
            </a:r>
          </a:p>
          <a:p>
            <a:pPr algn="ctr"/>
            <a:r>
              <a:rPr lang="en-US" sz="2800" b="1" dirty="0" smtClean="0">
                <a:ln w="12700">
                  <a:solidFill>
                    <a:schemeClr val="tx2">
                      <a:satMod val="155000"/>
                    </a:schemeClr>
                  </a:solidFill>
                  <a:prstDash val="solid"/>
                </a:ln>
                <a:solidFill>
                  <a:schemeClr val="bg2">
                    <a:tint val="85000"/>
                    <a:satMod val="155000"/>
                  </a:schemeClr>
                </a:solidFill>
                <a:latin typeface="Algerian" pitchFamily="82" charset="0"/>
              </a:rPr>
              <a:t>Solutions can be</a:t>
            </a:r>
          </a:p>
          <a:p>
            <a:pPr algn="ctr"/>
            <a:r>
              <a:rPr lang="en-US" sz="2800" b="1" dirty="0" smtClean="0">
                <a:ln w="12700">
                  <a:solidFill>
                    <a:schemeClr val="tx2">
                      <a:satMod val="155000"/>
                    </a:schemeClr>
                  </a:solidFill>
                  <a:prstDash val="solid"/>
                </a:ln>
                <a:solidFill>
                  <a:schemeClr val="bg2">
                    <a:tint val="85000"/>
                    <a:satMod val="155000"/>
                  </a:schemeClr>
                </a:solidFill>
                <a:latin typeface="Algerian" pitchFamily="82" charset="0"/>
              </a:rPr>
              <a:t>Adopted too</a:t>
            </a:r>
            <a:endParaRPr lang="en-US" sz="2800" b="1" dirty="0">
              <a:ln w="12700">
                <a:solidFill>
                  <a:schemeClr val="tx2">
                    <a:satMod val="155000"/>
                  </a:schemeClr>
                </a:solidFill>
                <a:prstDash val="solid"/>
              </a:ln>
              <a:solidFill>
                <a:schemeClr val="bg2">
                  <a:tint val="85000"/>
                  <a:satMod val="155000"/>
                </a:schemeClr>
              </a:solidFill>
              <a:latin typeface="Algerian" pitchFamily="82" charset="0"/>
            </a:endParaRPr>
          </a:p>
        </p:txBody>
      </p:sp>
      <p:pic>
        <p:nvPicPr>
          <p:cNvPr id="6148" name="Picture 4" descr="E:\STUDY IN UTM\SEMESTER -I\SUBJECT\PHILOSOPHY\Group project\PROPOSAL GROUP ASSIGNMENT\463-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7338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638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00800" y="152400"/>
            <a:ext cx="3352800" cy="1447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GOALs</a:t>
            </a:r>
            <a:endPar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endParaRPr>
          </a:p>
        </p:txBody>
      </p:sp>
      <p:pic>
        <p:nvPicPr>
          <p:cNvPr id="5125" name="Picture 5" descr="E:\STUDY IN UTM\SEMESTER -I\SUBJECT\PHILOSOPHY\Group project\PROPOSAL GROUP ASSIGNMENT\kissclipart-3d-bar-graph-icon-clipart-diagram-bar-chart-d6edb68029321bb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856" y="2457133"/>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2907" y="3157870"/>
            <a:ext cx="3962400" cy="707886"/>
          </a:xfrm>
          <a:prstGeom prst="rect">
            <a:avLst/>
          </a:prstGeom>
          <a:noFill/>
        </p:spPr>
        <p:txBody>
          <a:bodyPr wrap="square" rtlCol="0">
            <a:spAutoFit/>
          </a:bodyPr>
          <a:lstStyle/>
          <a:p>
            <a:pPr algn="ctr"/>
            <a:r>
              <a:rPr lang="en-US" sz="2000" dirty="0">
                <a:latin typeface="Cooper Black" pitchFamily="18" charset="0"/>
              </a:rPr>
              <a:t>E</a:t>
            </a:r>
            <a:r>
              <a:rPr lang="en-US" sz="2000" dirty="0" smtClean="0">
                <a:latin typeface="Cooper Black" pitchFamily="18" charset="0"/>
              </a:rPr>
              <a:t>nd </a:t>
            </a:r>
            <a:r>
              <a:rPr lang="en-US" sz="2000" dirty="0">
                <a:latin typeface="Cooper Black" pitchFamily="18" charset="0"/>
              </a:rPr>
              <a:t>poverty in all its forms </a:t>
            </a:r>
            <a:r>
              <a:rPr lang="en-US" sz="2000" dirty="0" smtClean="0">
                <a:latin typeface="Cooper Black" pitchFamily="18" charset="0"/>
              </a:rPr>
              <a:t>everywhere</a:t>
            </a:r>
            <a:endParaRPr lang="en-US" sz="2000" dirty="0">
              <a:latin typeface="Cooper Black" pitchFamily="18" charset="0"/>
            </a:endParaRPr>
          </a:p>
        </p:txBody>
      </p:sp>
      <p:sp>
        <p:nvSpPr>
          <p:cNvPr id="8" name="TextBox 7"/>
          <p:cNvSpPr txBox="1"/>
          <p:nvPr/>
        </p:nvSpPr>
        <p:spPr>
          <a:xfrm>
            <a:off x="2114107" y="1600200"/>
            <a:ext cx="4572000" cy="1015663"/>
          </a:xfrm>
          <a:prstGeom prst="rect">
            <a:avLst/>
          </a:prstGeom>
          <a:noFill/>
        </p:spPr>
        <p:txBody>
          <a:bodyPr wrap="square" rtlCol="0">
            <a:spAutoFit/>
          </a:bodyPr>
          <a:lstStyle/>
          <a:p>
            <a:pPr algn="ctr"/>
            <a:r>
              <a:rPr lang="en-US" sz="2000" dirty="0" smtClean="0">
                <a:latin typeface="Cooper Black" pitchFamily="18" charset="0"/>
              </a:rPr>
              <a:t>Creating sustainable </a:t>
            </a:r>
            <a:r>
              <a:rPr lang="en-US" sz="2000" dirty="0">
                <a:latin typeface="Cooper Black" pitchFamily="18" charset="0"/>
              </a:rPr>
              <a:t>development of a nation</a:t>
            </a:r>
          </a:p>
          <a:p>
            <a:pPr algn="ctr"/>
            <a:endParaRPr lang="en-US" sz="2000" dirty="0">
              <a:latin typeface="Cooper Black" pitchFamily="18" charset="0"/>
            </a:endParaRPr>
          </a:p>
        </p:txBody>
      </p:sp>
      <p:sp>
        <p:nvSpPr>
          <p:cNvPr id="9" name="TextBox 8"/>
          <p:cNvSpPr txBox="1"/>
          <p:nvPr/>
        </p:nvSpPr>
        <p:spPr>
          <a:xfrm>
            <a:off x="4724400" y="3157870"/>
            <a:ext cx="4733260" cy="707886"/>
          </a:xfrm>
          <a:prstGeom prst="rect">
            <a:avLst/>
          </a:prstGeom>
          <a:noFill/>
        </p:spPr>
        <p:txBody>
          <a:bodyPr wrap="square" rtlCol="0">
            <a:spAutoFit/>
          </a:bodyPr>
          <a:lstStyle/>
          <a:p>
            <a:pPr algn="ctr"/>
            <a:r>
              <a:rPr lang="en-US" sz="2000" dirty="0" smtClean="0">
                <a:latin typeface="Cooper Black" pitchFamily="18" charset="0"/>
              </a:rPr>
              <a:t>Ensure p</a:t>
            </a:r>
            <a:r>
              <a:rPr lang="en-US" sz="2000" dirty="0" smtClean="0">
                <a:latin typeface="Cooper Black" pitchFamily="18" charset="0"/>
              </a:rPr>
              <a:t>roductive </a:t>
            </a:r>
            <a:r>
              <a:rPr lang="en-US" sz="2000" dirty="0">
                <a:latin typeface="Cooper Black" pitchFamily="18" charset="0"/>
              </a:rPr>
              <a:t>employment and decent </a:t>
            </a:r>
            <a:r>
              <a:rPr lang="en-US" sz="2000" dirty="0" smtClean="0">
                <a:latin typeface="Cooper Black" pitchFamily="18" charset="0"/>
              </a:rPr>
              <a:t>work </a:t>
            </a:r>
            <a:r>
              <a:rPr lang="en-US" sz="2000" dirty="0">
                <a:latin typeface="Cooper Black" pitchFamily="18" charset="0"/>
              </a:rPr>
              <a:t>for all</a:t>
            </a:r>
          </a:p>
        </p:txBody>
      </p:sp>
    </p:spTree>
    <p:extLst>
      <p:ext uri="{BB962C8B-B14F-4D97-AF65-F5344CB8AC3E}">
        <p14:creationId xmlns:p14="http://schemas.microsoft.com/office/powerpoint/2010/main" val="1314539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488" y="713125"/>
            <a:ext cx="5842000" cy="3477875"/>
          </a:xfrm>
          <a:prstGeom prst="rect">
            <a:avLst/>
          </a:prstGeom>
          <a:noFill/>
        </p:spPr>
        <p:txBody>
          <a:bodyPr wrap="square" rtlCol="0">
            <a:spAutoFit/>
          </a:bodyPr>
          <a:lstStyle/>
          <a:p>
            <a:pPr algn="just"/>
            <a:r>
              <a:rPr lang="en-US" sz="2000" dirty="0" smtClean="0">
                <a:latin typeface="Cooper Black" pitchFamily="18" charset="0"/>
              </a:rPr>
              <a:t>For o</a:t>
            </a:r>
            <a:r>
              <a:rPr lang="en-US" sz="2000" dirty="0" smtClean="0">
                <a:latin typeface="Cooper Black" pitchFamily="18" charset="0"/>
              </a:rPr>
              <a:t>vercoming the economical fall-down and development can be done by trading products as </a:t>
            </a:r>
            <a:r>
              <a:rPr lang="en-US" sz="2000" dirty="0" smtClean="0">
                <a:latin typeface="Cooper Black" pitchFamily="18" charset="0"/>
              </a:rPr>
              <a:t>well as </a:t>
            </a:r>
            <a:r>
              <a:rPr lang="en-US" sz="2000" dirty="0" smtClean="0">
                <a:latin typeface="Cooper Black" pitchFamily="18" charset="0"/>
              </a:rPr>
              <a:t>understanding the market demand. Companies might arrange part-time job slots for the unemployment people in the holidays. Regarding this, companies will get more working hours to complete all work on time. Moreover, pricing, promoting and marketing should be spread more in the same ratio of market demand. </a:t>
            </a:r>
            <a:endParaRPr lang="en-US" sz="2000" dirty="0">
              <a:latin typeface="Cooper Black" pitchFamily="18" charset="0"/>
            </a:endParaRPr>
          </a:p>
        </p:txBody>
      </p:sp>
      <p:sp>
        <p:nvSpPr>
          <p:cNvPr id="7" name="TextBox 6"/>
          <p:cNvSpPr txBox="1"/>
          <p:nvPr/>
        </p:nvSpPr>
        <p:spPr>
          <a:xfrm>
            <a:off x="193158" y="4191000"/>
            <a:ext cx="8915400" cy="3108543"/>
          </a:xfrm>
          <a:prstGeom prst="rect">
            <a:avLst/>
          </a:prstGeom>
          <a:noFill/>
        </p:spPr>
        <p:txBody>
          <a:bodyPr wrap="square" rtlCol="0">
            <a:spAutoFit/>
          </a:bodyPr>
          <a:lstStyle/>
          <a:p>
            <a:pPr algn="just"/>
            <a:r>
              <a:rPr lang="en-US" sz="2000" dirty="0" smtClean="0">
                <a:latin typeface="Cooper Black" pitchFamily="18" charset="0"/>
              </a:rPr>
              <a:t>The empty job positions must be refilled by unemployed employees. On the other-hand, </a:t>
            </a:r>
            <a:r>
              <a:rPr lang="en-US" sz="2000" dirty="0" smtClean="0">
                <a:latin typeface="Cooper Black" pitchFamily="18" charset="0"/>
              </a:rPr>
              <a:t>i</a:t>
            </a:r>
            <a:r>
              <a:rPr lang="en-US" sz="2000" dirty="0" smtClean="0">
                <a:latin typeface="Cooper Black" pitchFamily="18" charset="0"/>
              </a:rPr>
              <a:t>t shouldn’t produce more production against the market demand. Pricing must be set with maintaining the flow  of market value as following the classical economic theory. However, conferences should </a:t>
            </a:r>
            <a:r>
              <a:rPr lang="en-US" sz="2000" dirty="0" smtClean="0">
                <a:latin typeface="Cooper Black" pitchFamily="18" charset="0"/>
              </a:rPr>
              <a:t>be conducted by using any methods </a:t>
            </a:r>
            <a:r>
              <a:rPr lang="en-US" sz="2000" dirty="0" smtClean="0">
                <a:latin typeface="Cooper Black" pitchFamily="18" charset="0"/>
              </a:rPr>
              <a:t>to reach the profit levels. By creating more job opportunities and working sectors poverty can be erased. Once poverty is erased sustainable development of a nation will automatically raise up.</a:t>
            </a:r>
          </a:p>
          <a:p>
            <a:r>
              <a:rPr lang="en-US" dirty="0"/>
              <a:t> </a:t>
            </a:r>
          </a:p>
          <a:p>
            <a:endParaRPr lang="en-US" dirty="0"/>
          </a:p>
        </p:txBody>
      </p:sp>
      <p:sp>
        <p:nvSpPr>
          <p:cNvPr id="8" name="TextBox 7"/>
          <p:cNvSpPr txBox="1"/>
          <p:nvPr/>
        </p:nvSpPr>
        <p:spPr>
          <a:xfrm>
            <a:off x="2590800" y="181213"/>
            <a:ext cx="3352800" cy="646331"/>
          </a:xfrm>
          <a:prstGeom prst="rect">
            <a:avLst/>
          </a:prstGeom>
          <a:noFill/>
        </p:spPr>
        <p:txBody>
          <a:bodyPr wrap="square" rtlCol="0">
            <a:spAutoFit/>
          </a:bodyPr>
          <a:lstStyle/>
          <a:p>
            <a:r>
              <a:rPr lang="en-US" sz="3600" b="1" dirty="0" smtClean="0">
                <a:solidFill>
                  <a:srgbClr val="92D050"/>
                </a:solidFill>
                <a:latin typeface="Brush Script MT" pitchFamily="66" charset="0"/>
              </a:rPr>
              <a:t>METHODOLOGI</a:t>
            </a:r>
            <a:endParaRPr lang="en-US" sz="3600" b="1" dirty="0">
              <a:solidFill>
                <a:srgbClr val="92D050"/>
              </a:solidFill>
              <a:latin typeface="Brush Script MT"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227" y="323165"/>
            <a:ext cx="3581741" cy="3581741"/>
          </a:xfrm>
          <a:prstGeom prst="rect">
            <a:avLst/>
          </a:prstGeom>
        </p:spPr>
      </p:pic>
    </p:spTree>
    <p:extLst>
      <p:ext uri="{BB962C8B-B14F-4D97-AF65-F5344CB8AC3E}">
        <p14:creationId xmlns:p14="http://schemas.microsoft.com/office/powerpoint/2010/main" val="1374935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1200" y="381000"/>
            <a:ext cx="3505200" cy="1447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latin typeface="Cooper Black" pitchFamily="18" charset="0"/>
              </a:rPr>
              <a:t>REFERENCES</a:t>
            </a:r>
            <a:endParaRPr lang="en-US" sz="2800" dirty="0">
              <a:latin typeface="Cooper Black" pitchFamily="18" charset="0"/>
            </a:endParaRPr>
          </a:p>
        </p:txBody>
      </p:sp>
      <p:sp>
        <p:nvSpPr>
          <p:cNvPr id="6" name="Right Arrow 5"/>
          <p:cNvSpPr/>
          <p:nvPr/>
        </p:nvSpPr>
        <p:spPr>
          <a:xfrm>
            <a:off x="1612900" y="175260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600200" y="297180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600200" y="434340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14600" y="1805226"/>
            <a:ext cx="6858000" cy="861774"/>
          </a:xfrm>
          <a:prstGeom prst="rect">
            <a:avLst/>
          </a:prstGeom>
          <a:noFill/>
        </p:spPr>
        <p:txBody>
          <a:bodyPr wrap="square" rtlCol="0">
            <a:spAutoFit/>
          </a:bodyPr>
          <a:lstStyle/>
          <a:p>
            <a:r>
              <a:rPr lang="en-US" sz="1600" dirty="0" err="1" smtClean="0">
                <a:latin typeface="Cooper Black" pitchFamily="18" charset="0"/>
              </a:rPr>
              <a:t>Milagron</a:t>
            </a:r>
            <a:r>
              <a:rPr lang="en-US" sz="1600" dirty="0" smtClean="0">
                <a:latin typeface="Cooper Black" pitchFamily="18" charset="0"/>
              </a:rPr>
              <a:t>, </a:t>
            </a:r>
            <a:r>
              <a:rPr lang="en-US" sz="1600" dirty="0">
                <a:latin typeface="Cooper Black" pitchFamily="18" charset="0"/>
              </a:rPr>
              <a:t>P. R., &amp; Roberts, J. (1992). Economics, organization &amp; management. Englewood Cliffs, NJ: Prentice Hall.</a:t>
            </a:r>
          </a:p>
          <a:p>
            <a:endParaRPr lang="en-US" dirty="0"/>
          </a:p>
        </p:txBody>
      </p:sp>
      <p:sp>
        <p:nvSpPr>
          <p:cNvPr id="13" name="TextBox 12"/>
          <p:cNvSpPr txBox="1"/>
          <p:nvPr/>
        </p:nvSpPr>
        <p:spPr>
          <a:xfrm>
            <a:off x="2514600" y="2483584"/>
            <a:ext cx="6629400" cy="1631216"/>
          </a:xfrm>
          <a:prstGeom prst="rect">
            <a:avLst/>
          </a:prstGeom>
          <a:noFill/>
        </p:spPr>
        <p:txBody>
          <a:bodyPr wrap="square" rtlCol="0">
            <a:spAutoFit/>
          </a:bodyPr>
          <a:lstStyle/>
          <a:p>
            <a:r>
              <a:rPr lang="en-US" dirty="0"/>
              <a:t> </a:t>
            </a:r>
          </a:p>
          <a:p>
            <a:r>
              <a:rPr lang="en-US" sz="1600" dirty="0">
                <a:latin typeface="Cooper Black" pitchFamily="18" charset="0"/>
              </a:rPr>
              <a:t>A. </a:t>
            </a:r>
            <a:r>
              <a:rPr lang="en-US" sz="1600" dirty="0" smtClean="0">
                <a:latin typeface="Cooper Black" pitchFamily="18" charset="0"/>
              </a:rPr>
              <a:t>Rivera- </a:t>
            </a:r>
            <a:r>
              <a:rPr lang="en-US" sz="1600" dirty="0" err="1" smtClean="0">
                <a:latin typeface="Cooper Black" pitchFamily="18" charset="0"/>
              </a:rPr>
              <a:t>Batiz</a:t>
            </a:r>
            <a:r>
              <a:rPr lang="en-US" sz="1600" dirty="0">
                <a:latin typeface="Cooper Black" pitchFamily="18" charset="0"/>
              </a:rPr>
              <a:t>, 2018. "Economic Integration and Endogenous Growth," World Scientific Book Chapters, in: Francisco L </a:t>
            </a:r>
            <a:r>
              <a:rPr lang="en-US" sz="1600" dirty="0" smtClean="0">
                <a:latin typeface="Cooper Black" pitchFamily="18" charset="0"/>
              </a:rPr>
              <a:t>Rivera- </a:t>
            </a:r>
            <a:r>
              <a:rPr lang="en-US" sz="1600" dirty="0" err="1" smtClean="0">
                <a:latin typeface="Cooper Black" pitchFamily="18" charset="0"/>
              </a:rPr>
              <a:t>Batiz</a:t>
            </a:r>
            <a:r>
              <a:rPr lang="en-US" sz="1600" dirty="0" smtClean="0">
                <a:latin typeface="Cooper Black" pitchFamily="18" charset="0"/>
              </a:rPr>
              <a:t> </a:t>
            </a:r>
            <a:r>
              <a:rPr lang="en-US" sz="1600" dirty="0">
                <a:latin typeface="Cooper Black" pitchFamily="18" charset="0"/>
              </a:rPr>
              <a:t>&amp; Luis A </a:t>
            </a:r>
            <a:r>
              <a:rPr lang="en-US" sz="1600" dirty="0" smtClean="0">
                <a:latin typeface="Cooper Black" pitchFamily="18" charset="0"/>
              </a:rPr>
              <a:t>Rivera- </a:t>
            </a:r>
            <a:r>
              <a:rPr lang="en-US" sz="1600" dirty="0" err="1" smtClean="0">
                <a:latin typeface="Cooper Black" pitchFamily="18" charset="0"/>
              </a:rPr>
              <a:t>Batiz</a:t>
            </a:r>
            <a:r>
              <a:rPr lang="en-US" sz="1600" dirty="0" smtClean="0">
                <a:latin typeface="Cooper Black" pitchFamily="18" charset="0"/>
              </a:rPr>
              <a:t> </a:t>
            </a:r>
            <a:r>
              <a:rPr lang="en-US" sz="1600" dirty="0">
                <a:latin typeface="Cooper Black" pitchFamily="18" charset="0"/>
              </a:rPr>
              <a:t>(ed.),International Trade, Capital Flows and Economic Development,</a:t>
            </a:r>
          </a:p>
          <a:p>
            <a:endParaRPr lang="en-US" dirty="0"/>
          </a:p>
        </p:txBody>
      </p:sp>
      <p:sp>
        <p:nvSpPr>
          <p:cNvPr id="14" name="TextBox 13"/>
          <p:cNvSpPr txBox="1"/>
          <p:nvPr/>
        </p:nvSpPr>
        <p:spPr>
          <a:xfrm>
            <a:off x="2590800" y="3949005"/>
            <a:ext cx="6781800" cy="1384995"/>
          </a:xfrm>
          <a:prstGeom prst="rect">
            <a:avLst/>
          </a:prstGeom>
          <a:noFill/>
        </p:spPr>
        <p:txBody>
          <a:bodyPr wrap="square" rtlCol="0">
            <a:spAutoFit/>
          </a:bodyPr>
          <a:lstStyle/>
          <a:p>
            <a:r>
              <a:rPr lang="en-US" dirty="0"/>
              <a:t> </a:t>
            </a:r>
          </a:p>
          <a:p>
            <a:r>
              <a:rPr lang="en-US" sz="1600" dirty="0">
                <a:latin typeface="Cooper Black" pitchFamily="18" charset="0"/>
              </a:rPr>
              <a:t>Four steps towards a more sustainable global economy</a:t>
            </a:r>
            <a:r>
              <a:rPr lang="en-US" sz="1600" dirty="0" smtClean="0">
                <a:latin typeface="Cooper Black" pitchFamily="18" charset="0"/>
              </a:rPr>
              <a:t>, Department </a:t>
            </a:r>
            <a:r>
              <a:rPr lang="en-US" sz="1600" dirty="0">
                <a:latin typeface="Cooper Black" pitchFamily="18" charset="0"/>
              </a:rPr>
              <a:t>of Economic and </a:t>
            </a:r>
            <a:r>
              <a:rPr lang="en-US" sz="1600" dirty="0" smtClean="0">
                <a:latin typeface="Cooper Black" pitchFamily="18" charset="0"/>
              </a:rPr>
              <a:t> Social </a:t>
            </a:r>
            <a:r>
              <a:rPr lang="en-US" sz="1600" dirty="0">
                <a:latin typeface="Cooper Black" pitchFamily="18" charset="0"/>
              </a:rPr>
              <a:t>Affairs,</a:t>
            </a:r>
          </a:p>
          <a:p>
            <a:r>
              <a:rPr lang="en-US" sz="1600" dirty="0">
                <a:latin typeface="Cooper Black" pitchFamily="18" charset="0"/>
              </a:rPr>
              <a:t>10 January 2018, New York</a:t>
            </a:r>
          </a:p>
          <a:p>
            <a:endParaRPr lang="en-US" dirty="0"/>
          </a:p>
        </p:txBody>
      </p:sp>
      <p:sp>
        <p:nvSpPr>
          <p:cNvPr id="15" name="Right Arrow 14"/>
          <p:cNvSpPr/>
          <p:nvPr/>
        </p:nvSpPr>
        <p:spPr>
          <a:xfrm>
            <a:off x="1600200" y="556260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590800" y="5181600"/>
            <a:ext cx="5257800" cy="1600438"/>
          </a:xfrm>
          <a:prstGeom prst="rect">
            <a:avLst/>
          </a:prstGeom>
          <a:noFill/>
        </p:spPr>
        <p:txBody>
          <a:bodyPr wrap="square" rtlCol="0">
            <a:spAutoFit/>
          </a:bodyPr>
          <a:lstStyle/>
          <a:p>
            <a:r>
              <a:rPr lang="en-US" sz="1600" b="1" dirty="0">
                <a:latin typeface="Cooper Black" pitchFamily="18" charset="0"/>
              </a:rPr>
              <a:t>John P. </a:t>
            </a:r>
            <a:r>
              <a:rPr lang="en-US" sz="1600" b="1" dirty="0" smtClean="0">
                <a:latin typeface="Cooper Black" pitchFamily="18" charset="0"/>
              </a:rPr>
              <a:t>Own</a:t>
            </a:r>
          </a:p>
          <a:p>
            <a:r>
              <a:rPr lang="en-US" sz="1600" b="1" dirty="0" smtClean="0">
                <a:latin typeface="Cooper Black" pitchFamily="18" charset="0"/>
              </a:rPr>
              <a:t> </a:t>
            </a:r>
            <a:r>
              <a:rPr lang="en-US" sz="1600" dirty="0" smtClean="0">
                <a:latin typeface="Cooper Black" pitchFamily="18" charset="0"/>
              </a:rPr>
              <a:t>Methodology </a:t>
            </a:r>
            <a:r>
              <a:rPr lang="en-US" sz="1600" dirty="0">
                <a:latin typeface="Cooper Black" pitchFamily="18" charset="0"/>
              </a:rPr>
              <a:t>in Economic Development: A Comparative </a:t>
            </a:r>
            <a:r>
              <a:rPr lang="en-US" sz="1600" dirty="0" smtClean="0">
                <a:latin typeface="Cooper Black" pitchFamily="18" charset="0"/>
              </a:rPr>
              <a:t>Analysis</a:t>
            </a:r>
          </a:p>
          <a:p>
            <a:r>
              <a:rPr lang="en-US" sz="1600" dirty="0" smtClean="0">
                <a:latin typeface="Cooper Black" pitchFamily="18" charset="0"/>
              </a:rPr>
              <a:t>Southern Economic Journal</a:t>
            </a:r>
          </a:p>
          <a:p>
            <a:r>
              <a:rPr lang="en-US" sz="1600" dirty="0" smtClean="0">
                <a:latin typeface="Cooper Black" pitchFamily="18" charset="0"/>
              </a:rPr>
              <a:t>Vol</a:t>
            </a:r>
            <a:r>
              <a:rPr lang="en-US" sz="1600" dirty="0">
                <a:latin typeface="Cooper Black" pitchFamily="18" charset="0"/>
              </a:rPr>
              <a:t>. 23, No. 2, p. 126-133 </a:t>
            </a:r>
          </a:p>
          <a:p>
            <a:endParaRPr lang="en-US" dirty="0"/>
          </a:p>
        </p:txBody>
      </p:sp>
    </p:spTree>
    <p:extLst>
      <p:ext uri="{BB962C8B-B14F-4D97-AF65-F5344CB8AC3E}">
        <p14:creationId xmlns:p14="http://schemas.microsoft.com/office/powerpoint/2010/main" val="32928571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481</TotalTime>
  <Words>640</Words>
  <Application>Microsoft Office PowerPoint</Application>
  <PresentationFormat>On-screen Show (4:3)</PresentationFormat>
  <Paragraphs>57</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Mylar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46</cp:revision>
  <dcterms:created xsi:type="dcterms:W3CDTF">2020-11-12T06:01:29Z</dcterms:created>
  <dcterms:modified xsi:type="dcterms:W3CDTF">2020-12-25T09:38:00Z</dcterms:modified>
</cp:coreProperties>
</file>