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258" r:id="rId6"/>
    <p:sldId id="259" r:id="rId7"/>
    <p:sldId id="261" r:id="rId8"/>
    <p:sldId id="262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45316-E113-4380-8D29-35D3903F3F78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5CD4D-FD84-436F-937A-39C0A7C1A81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5CD4D-FD84-436F-937A-39C0A7C1A81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5CD4D-FD84-436F-937A-39C0A7C1A81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D5DA3-C25B-448D-BCEF-E937E0BABD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CC018A0-5929-4A09-9C41-F1AEFF236E9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1938" y="0"/>
            <a:ext cx="8915399" cy="2262781"/>
          </a:xfrm>
        </p:spPr>
        <p:txBody>
          <a:bodyPr/>
          <a:lstStyle/>
          <a:p>
            <a:r>
              <a:rPr lang="en-US" sz="11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cohesion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375" y="52381"/>
            <a:ext cx="8915399" cy="2176464"/>
          </a:xfrm>
        </p:spPr>
        <p:txBody>
          <a:bodyPr/>
          <a:lstStyle/>
          <a:p>
            <a:pPr algn="ctr"/>
            <a:r>
              <a:rPr lang="en-US" dirty="0" smtClean="0"/>
              <a:t>What is cohesion?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142" y="1757358"/>
            <a:ext cx="10202858" cy="422910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</a:t>
            </a:r>
            <a:r>
              <a:rPr lang="en-US" sz="3200" dirty="0" smtClean="0"/>
              <a:t>he </a:t>
            </a:r>
            <a:r>
              <a:rPr lang="en-US" sz="3200" dirty="0"/>
              <a:t>action or fact of forming a united </a:t>
            </a:r>
            <a:r>
              <a:rPr lang="en-US" sz="3200" dirty="0" smtClean="0"/>
              <a:t>whole</a:t>
            </a:r>
            <a:endParaRPr lang="en-US" sz="3200" dirty="0"/>
          </a:p>
          <a:p>
            <a:pPr algn="ctr"/>
            <a:r>
              <a:rPr lang="en-US" sz="3200" dirty="0" smtClean="0"/>
              <a:t>Or</a:t>
            </a:r>
            <a:endParaRPr lang="en-US" sz="32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200" dirty="0" smtClean="0"/>
              <a:t>If text is coherent then it should flow logically, making it easy for the reader to understand what is being expressed.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4788" y="185733"/>
            <a:ext cx="8915399" cy="1062631"/>
          </a:xfrm>
        </p:spPr>
        <p:txBody>
          <a:bodyPr/>
          <a:lstStyle/>
          <a:p>
            <a:r>
              <a:rPr lang="en-US" dirty="0" smtClean="0"/>
              <a:t>Type of cohesive devices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3487" y="2371730"/>
            <a:ext cx="8915399" cy="426060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3200" dirty="0" smtClean="0"/>
              <a:t>Paragraphing</a:t>
            </a:r>
            <a:endParaRPr lang="en-US" sz="32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3200" dirty="0" smtClean="0"/>
              <a:t>Pronouns</a:t>
            </a:r>
            <a:endParaRPr lang="en-US" sz="32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3200" dirty="0" smtClean="0"/>
              <a:t>Punctuation</a:t>
            </a:r>
            <a:endParaRPr lang="en-US" sz="32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3200" dirty="0" smtClean="0"/>
              <a:t>Conjunctions </a:t>
            </a:r>
            <a:r>
              <a:rPr lang="en-US" sz="3200" dirty="0"/>
              <a:t>(Connectives)</a:t>
            </a:r>
            <a:endParaRPr lang="en-US" sz="32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635" y="-14284"/>
            <a:ext cx="8915399" cy="1362671"/>
          </a:xfrm>
        </p:spPr>
        <p:txBody>
          <a:bodyPr/>
          <a:lstStyle/>
          <a:p>
            <a:r>
              <a:rPr lang="en-US" dirty="0" smtClean="0"/>
              <a:t>Paragraphing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9148" y="1891292"/>
            <a:ext cx="10102852" cy="4266621"/>
          </a:xfrm>
        </p:spPr>
        <p:txBody>
          <a:bodyPr>
            <a:normAutofit/>
          </a:bodyPr>
          <a:lstStyle/>
          <a:p>
            <a:r>
              <a:rPr lang="en-US" sz="2000" i="1" dirty="0" smtClean="0"/>
              <a:t>Cohesive paragraph</a:t>
            </a:r>
            <a:endParaRPr lang="en-US" sz="2000" i="1" dirty="0" smtClean="0"/>
          </a:p>
          <a:p>
            <a:r>
              <a:rPr lang="en-US" sz="2000" i="1" dirty="0"/>
              <a:t>	</a:t>
            </a:r>
            <a:r>
              <a:rPr lang="en-US" sz="2000" i="1" dirty="0" smtClean="0"/>
              <a:t>My favorite color </a:t>
            </a:r>
            <a:r>
              <a:rPr lang="en-US" sz="2000" i="1" dirty="0"/>
              <a:t>is </a:t>
            </a:r>
            <a:r>
              <a:rPr lang="en-US" sz="2000" b="1" i="1" dirty="0"/>
              <a:t>blue</a:t>
            </a:r>
            <a:r>
              <a:rPr lang="en-US" sz="2000" i="1" dirty="0"/>
              <a:t>.  I like </a:t>
            </a:r>
            <a:r>
              <a:rPr lang="en-US" sz="2000" b="1" i="1" dirty="0"/>
              <a:t>it</a:t>
            </a:r>
            <a:r>
              <a:rPr lang="en-US" sz="2000" i="1" dirty="0"/>
              <a:t> because </a:t>
            </a:r>
            <a:r>
              <a:rPr lang="en-US" sz="2000" b="1" i="1" dirty="0"/>
              <a:t>it</a:t>
            </a:r>
            <a:r>
              <a:rPr lang="en-US" sz="2000" i="1" dirty="0"/>
              <a:t> is calming and </a:t>
            </a:r>
            <a:r>
              <a:rPr lang="en-US" sz="2000" b="1" i="1" dirty="0"/>
              <a:t>it relaxes me</a:t>
            </a:r>
            <a:r>
              <a:rPr lang="en-US" sz="2000" i="1" dirty="0"/>
              <a:t>.  I often go outside in the summer and lie on the grass and look into the </a:t>
            </a:r>
            <a:r>
              <a:rPr lang="en-US" sz="2000" b="1" i="1" dirty="0"/>
              <a:t>clear sky</a:t>
            </a:r>
            <a:r>
              <a:rPr lang="en-US" sz="2000" i="1" dirty="0"/>
              <a:t> when I am </a:t>
            </a:r>
            <a:r>
              <a:rPr lang="en-US" sz="2000" b="1" i="1" dirty="0"/>
              <a:t>stressed</a:t>
            </a:r>
            <a:r>
              <a:rPr lang="en-US" sz="2000" i="1" dirty="0"/>
              <a:t>.  For </a:t>
            </a:r>
            <a:r>
              <a:rPr lang="en-US" sz="2000" b="1" i="1" dirty="0"/>
              <a:t>this reason</a:t>
            </a:r>
            <a:r>
              <a:rPr lang="en-US" sz="2000" i="1" dirty="0"/>
              <a:t>, I'd have to say my </a:t>
            </a:r>
            <a:r>
              <a:rPr lang="en-US" sz="2000" i="1" dirty="0" smtClean="0"/>
              <a:t>favorite color </a:t>
            </a:r>
            <a:r>
              <a:rPr lang="en-US" sz="2000" i="1" dirty="0"/>
              <a:t>is blue</a:t>
            </a:r>
            <a:r>
              <a:rPr lang="en-US" sz="2000" i="1" dirty="0" smtClean="0"/>
              <a:t>.</a:t>
            </a:r>
            <a:endParaRPr lang="en-US" sz="2000" i="1" dirty="0"/>
          </a:p>
          <a:p>
            <a:endParaRPr lang="en-US" sz="2000" i="1" dirty="0" smtClean="0"/>
          </a:p>
          <a:p>
            <a:r>
              <a:rPr lang="en-US" sz="2000" i="1" dirty="0" smtClean="0"/>
              <a:t>Non cohesive paragraph</a:t>
            </a:r>
            <a:endParaRPr lang="en-US" sz="2000" i="1" dirty="0" smtClean="0"/>
          </a:p>
          <a:p>
            <a:r>
              <a:rPr lang="en-US" sz="2000" i="1" dirty="0"/>
              <a:t>	My </a:t>
            </a:r>
            <a:r>
              <a:rPr lang="en-US" sz="2000" i="1" dirty="0" smtClean="0"/>
              <a:t>favorite color </a:t>
            </a:r>
            <a:r>
              <a:rPr lang="en-US" sz="2000" i="1" dirty="0"/>
              <a:t>is blue.  I'm calm and relaxed.  In the summer I lie on the grass and look up</a:t>
            </a:r>
            <a:r>
              <a:rPr lang="en-US" sz="2000" i="1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0538" y="71427"/>
            <a:ext cx="8915399" cy="934043"/>
          </a:xfrm>
        </p:spPr>
        <p:txBody>
          <a:bodyPr/>
          <a:lstStyle/>
          <a:p>
            <a:r>
              <a:rPr lang="en-US" dirty="0" smtClean="0"/>
              <a:t>Pronoun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9172" y="1691271"/>
            <a:ext cx="8915399" cy="4495217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/>
              <a:t>Help writer to avoid unnecessary repetition</a:t>
            </a:r>
            <a:endParaRPr lang="en-US" sz="3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/>
              <a:t>The cat has golden skin on </a:t>
            </a:r>
            <a:r>
              <a:rPr lang="en-US" sz="3200" dirty="0" smtClean="0">
                <a:solidFill>
                  <a:srgbClr val="FF0000"/>
                </a:solidFill>
              </a:rPr>
              <a:t>his</a:t>
            </a:r>
            <a:r>
              <a:rPr lang="en-US" sz="3200" dirty="0" smtClean="0"/>
              <a:t> back. </a:t>
            </a:r>
            <a:r>
              <a:rPr lang="en-US" sz="3200" dirty="0" smtClean="0">
                <a:solidFill>
                  <a:srgbClr val="FF0000"/>
                </a:solidFill>
              </a:rPr>
              <a:t>He</a:t>
            </a:r>
            <a:r>
              <a:rPr lang="en-US" sz="3200" dirty="0" smtClean="0"/>
              <a:t> has beautiful eyes </a:t>
            </a:r>
            <a:r>
              <a:rPr lang="en-US" sz="3200" dirty="0" smtClean="0">
                <a:solidFill>
                  <a:srgbClr val="FF0000"/>
                </a:solidFill>
              </a:rPr>
              <a:t>that</a:t>
            </a:r>
            <a:r>
              <a:rPr lang="en-US" sz="3200" dirty="0" smtClean="0"/>
              <a:t> look like marbles.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357173"/>
            <a:ext cx="8915399" cy="1105493"/>
          </a:xfrm>
        </p:spPr>
        <p:txBody>
          <a:bodyPr/>
          <a:lstStyle/>
          <a:p>
            <a:r>
              <a:rPr lang="en-US" dirty="0" smtClean="0"/>
              <a:t>Punctuation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5973" y="2085969"/>
            <a:ext cx="10186987" cy="4529144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/>
              <a:t>The correct use of punctuation in writing makes it clear how the text is divided and is there to help the reader’s understanding and make meaning clear.</a:t>
            </a:r>
            <a:endParaRPr lang="en-US" sz="3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/>
              <a:t>We elected many new school councilors: Lucy Bradford, Miss Brown’s class; John, Mr. Lim’s class and Sam, Mr. Watson class.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959" y="85715"/>
            <a:ext cx="8915399" cy="13912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Conjunction (connectives)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1" y="1800226"/>
            <a:ext cx="9575800" cy="3746249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Linking devices</a:t>
            </a:r>
            <a:endParaRPr lang="en-US" sz="32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 smtClean="0"/>
              <a:t>Link thing or action within single sentences</a:t>
            </a:r>
            <a:endParaRPr lang="en-US" sz="32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 smtClean="0"/>
              <a:t>Either…or, and, as long as, before, although, despite, after, so, whether, because, when, if, but, as, unless, yet, however, as soon as, until, rather than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1321</Words>
  <Application>WPS Presentation</Application>
  <PresentationFormat>Widescreen</PresentationFormat>
  <Paragraphs>43</Paragraphs>
  <Slides>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/>
      <vt:lpstr>Arial Unicode MS</vt:lpstr>
      <vt:lpstr>Calibri</vt:lpstr>
      <vt:lpstr>Wisp</vt:lpstr>
      <vt:lpstr>cohesion</vt:lpstr>
      <vt:lpstr>What is cohesion?</vt:lpstr>
      <vt:lpstr>Type of cohesive devices</vt:lpstr>
      <vt:lpstr>Paragraphing </vt:lpstr>
      <vt:lpstr>Pronoun</vt:lpstr>
      <vt:lpstr>Punctuation </vt:lpstr>
      <vt:lpstr>Conjunction (connectives)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cohesion</dc:title>
  <dc:creator>Min Htike Shwe</dc:creator>
  <cp:lastModifiedBy>User</cp:lastModifiedBy>
  <cp:revision>9</cp:revision>
  <dcterms:created xsi:type="dcterms:W3CDTF">2018-04-23T14:38:00Z</dcterms:created>
  <dcterms:modified xsi:type="dcterms:W3CDTF">2018-05-18T07:54:15Z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1033-10.2.0.6020</vt:lpwstr>
  </property>
</Properties>
</file>