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954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50A04EE8-FAAF-9F46-AA79-BC65416084D0}" type="datetimeFigureOut">
              <a:rPr lang="en-US"/>
              <a:pPr>
                <a:defRPr/>
              </a:pPr>
              <a:t>9/14/2019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B5110079-1D5F-4F48-B791-F8B3A11EE9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33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6866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8914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62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3010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5058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7106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9154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02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4274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6322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8370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0418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2466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4514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6562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8610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0658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2706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4754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6802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8850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0898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2946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4994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7042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9090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1138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3186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5234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1D6D9457-4A5A-8D43-A761-B4E6921C1F4B}" type="slidenum">
              <a:rPr lang="en-US" sz="1200"/>
              <a:pPr eaLnBrk="1" hangingPunct="1"/>
              <a:t>5</a:t>
            </a:fld>
            <a:endParaRPr lang="en-US" sz="120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7282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9330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1378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3426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5474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7522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9570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1618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3666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5714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578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7762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9810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8674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A9B62-238D-4C45-9CA4-31BBFF0B8DEA}" type="datetimeFigureOut">
              <a:rPr lang="en-US"/>
              <a:pPr>
                <a:defRPr/>
              </a:pPr>
              <a:t>9/14/2019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8E379-0E5B-E74E-BC17-FEFF729F29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641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6C047-C34C-BA40-9234-83BB4290AA29}" type="datetimeFigureOut">
              <a:rPr lang="en-US"/>
              <a:pPr>
                <a:defRPr/>
              </a:pPr>
              <a:t>9/14/2019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EB190-8887-724B-AED0-CF78DD75B8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53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A9F01-ADAD-9F4A-8ECE-CC33E532F135}" type="datetimeFigureOut">
              <a:rPr lang="en-US"/>
              <a:pPr>
                <a:defRPr/>
              </a:pPr>
              <a:t>9/14/2019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6925B-3050-DD4C-8F05-CBE43AC031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887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DFF42-F7F7-C545-B60F-03BD0FE7283F}" type="datetimeFigureOut">
              <a:rPr lang="en-US"/>
              <a:pPr>
                <a:defRPr/>
              </a:pPr>
              <a:t>9/14/2019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17564-AB6C-5D46-9E8E-E198C26AE1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72107-02D8-4E4B-B4A8-4F4F251BF635}" type="datetimeFigureOut">
              <a:rPr lang="en-US"/>
              <a:pPr>
                <a:defRPr/>
              </a:pPr>
              <a:t>9/14/2019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E012E-00DC-964E-B97A-3C8D7DF57C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46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10770-62E4-964C-830D-D9C5F36EBCD8}" type="datetimeFigureOut">
              <a:rPr lang="en-US"/>
              <a:pPr>
                <a:defRPr/>
              </a:pPr>
              <a:t>9/14/2019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CB8F6-2ACD-C540-8EF8-B7B8E1329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268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1028C-2D65-0F43-A9ED-358F7954F02C}" type="datetimeFigureOut">
              <a:rPr lang="en-US"/>
              <a:pPr>
                <a:defRPr/>
              </a:pPr>
              <a:t>9/14/2019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F3E18-6A3A-4747-A63E-2DE826BF63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53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B7C95-C0F2-7148-974E-26B2F453502A}" type="datetimeFigureOut">
              <a:rPr lang="en-US"/>
              <a:pPr>
                <a:defRPr/>
              </a:pPr>
              <a:t>9/14/2019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4B353-2851-2B4B-8041-C9597B78AA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53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400B5-8B59-444D-829B-1ED359E16DAA}" type="datetimeFigureOut">
              <a:rPr lang="en-US"/>
              <a:pPr>
                <a:defRPr/>
              </a:pPr>
              <a:t>9/14/2019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AE083-AFF9-D447-8DD1-BC9C27A8C1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7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3E639-84AE-6342-850A-847C5EEECA55}" type="datetimeFigureOut">
              <a:rPr lang="en-US"/>
              <a:pPr>
                <a:defRPr/>
              </a:pPr>
              <a:t>9/14/2019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3481D-4F7B-2940-A782-1669BABAAC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776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652EE-12CC-2849-A131-C356803A1DC7}" type="datetimeFigureOut">
              <a:rPr lang="en-US"/>
              <a:pPr>
                <a:defRPr/>
              </a:pPr>
              <a:t>9/14/2019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38A16-797D-4342-8806-4D4F02753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247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339B153D-74E9-404E-A250-E00BB738D7A3}" type="datetimeFigureOut">
              <a:rPr lang="en-US"/>
              <a:pPr>
                <a:defRPr/>
              </a:pPr>
              <a:t>9/14/2019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D8F86B5B-2417-CB41-B3B3-982FEB12A2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7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emf"/><Relationship Id="rId4" Type="http://schemas.openxmlformats.org/officeDocument/2006/relationships/oleObject" Target="file:///G:\diskrit2\set_theory.pdf" TargetMode="Externa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emf"/><Relationship Id="rId4" Type="http://schemas.openxmlformats.org/officeDocument/2006/relationships/oleObject" Target="file:///G:\diskrit2\set_theory.pdf" TargetMode="Externa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395288" y="1628775"/>
            <a:ext cx="8353425" cy="3671888"/>
          </a:xfrm>
          <a:ln w="57150" cmpd="thickThin">
            <a:noFill/>
          </a:ln>
        </p:spPr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CHAPTER 1</a:t>
            </a:r>
            <a:br>
              <a:rPr lang="en-US" dirty="0" smtClean="0">
                <a:cs typeface="+mj-cs"/>
              </a:rPr>
            </a:br>
            <a:r>
              <a:rPr lang="en-US" dirty="0" smtClean="0">
                <a:cs typeface="+mj-cs"/>
              </a:rPr>
              <a:t/>
            </a:r>
            <a:br>
              <a:rPr lang="en-US" dirty="0" smtClean="0">
                <a:cs typeface="+mj-cs"/>
              </a:rPr>
            </a:br>
            <a:r>
              <a:rPr lang="en-US" dirty="0" smtClean="0">
                <a:cs typeface="+mj-cs"/>
              </a:rPr>
              <a:t>Part 3: </a:t>
            </a:r>
            <a:br>
              <a:rPr lang="en-US" dirty="0" smtClean="0">
                <a:cs typeface="+mj-cs"/>
              </a:rPr>
            </a:br>
            <a:r>
              <a:rPr lang="en-MY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Fundamental and Elements of Logic</a:t>
            </a:r>
            <a:endParaRPr lang="en-MY" sz="4000" dirty="0" smtClean="0"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11413" y="188913"/>
            <a:ext cx="6264275" cy="5762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  <a:latin typeface="Arial Rounded MT Bold"/>
                <a:cs typeface="Arial Rounded MT Bold"/>
              </a:rPr>
              <a:t>SCSI1013: Discrete Structures</a:t>
            </a: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2555776" y="6186790"/>
            <a:ext cx="4464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2017/2018 – Sem. 1 : </a:t>
            </a:r>
            <a:r>
              <a:rPr lang="en-US" sz="1600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nzah@utm.my</a:t>
            </a:r>
            <a:r>
              <a:rPr lang="en-US" sz="16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4680992" y="6520259"/>
            <a:ext cx="611088" cy="365125"/>
          </a:xfrm>
        </p:spPr>
        <p:txBody>
          <a:bodyPr rtlCol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250825" y="1125538"/>
            <a:ext cx="8785225" cy="4030662"/>
          </a:xfrm>
          <a:prstGeom prst="rect">
            <a:avLst/>
          </a:prstGeom>
          <a:noFill/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MY" sz="3200" dirty="0">
                <a:solidFill>
                  <a:srgbClr val="0000FF"/>
                </a:solidFill>
              </a:rPr>
              <a:t>Proposition:- </a:t>
            </a:r>
            <a:r>
              <a:rPr lang="en-MY" sz="3200" i="1" dirty="0"/>
              <a:t> </a:t>
            </a:r>
          </a:p>
          <a:p>
            <a:pPr>
              <a:defRPr/>
            </a:pPr>
            <a:r>
              <a:rPr lang="en-MY" sz="3200" i="1" dirty="0"/>
              <a:t>p : 5 is an integer</a:t>
            </a:r>
          </a:p>
          <a:p>
            <a:pPr>
              <a:defRPr/>
            </a:pPr>
            <a:r>
              <a:rPr lang="en-MY" sz="3200" i="1" dirty="0"/>
              <a:t> q : 5 is not an odd integer</a:t>
            </a:r>
          </a:p>
          <a:p>
            <a:pPr>
              <a:defRPr/>
            </a:pPr>
            <a:endParaRPr lang="en-MY" sz="3200" dirty="0">
              <a:solidFill>
                <a:srgbClr val="0000FF"/>
              </a:solidFill>
            </a:endParaRPr>
          </a:p>
          <a:p>
            <a:pPr>
              <a:defRPr/>
            </a:pPr>
            <a:r>
              <a:rPr lang="en-MY" sz="3200" dirty="0">
                <a:solidFill>
                  <a:srgbClr val="0000FF"/>
                </a:solidFill>
              </a:rPr>
              <a:t>Symbol: Statement:-</a:t>
            </a:r>
          </a:p>
          <a:p>
            <a:pPr>
              <a:defRPr/>
            </a:pPr>
            <a:r>
              <a:rPr lang="en-MY" sz="3200" i="1" dirty="0"/>
              <a:t>p </a:t>
            </a:r>
            <a:r>
              <a:rPr lang="en-MY" sz="3200" dirty="0"/>
              <a:t>∧</a:t>
            </a:r>
            <a:r>
              <a:rPr lang="en-MY" sz="3200" i="1" dirty="0"/>
              <a:t> q: </a:t>
            </a:r>
            <a:r>
              <a:rPr lang="en-MY" sz="3200" dirty="0"/>
              <a:t>5 is an integer and 5 is not an odd integer.</a:t>
            </a:r>
          </a:p>
          <a:p>
            <a:pPr>
              <a:defRPr/>
            </a:pPr>
            <a:r>
              <a:rPr lang="en-MY" sz="3200" dirty="0"/>
              <a:t>or, </a:t>
            </a:r>
          </a:p>
          <a:p>
            <a:pPr>
              <a:defRPr/>
            </a:pPr>
            <a:r>
              <a:rPr lang="en-MY" sz="3200" i="1" dirty="0"/>
              <a:t>p </a:t>
            </a:r>
            <a:r>
              <a:rPr lang="en-MY" sz="3200" dirty="0"/>
              <a:t>∧</a:t>
            </a:r>
            <a:r>
              <a:rPr lang="en-MY" sz="3200" i="1" dirty="0"/>
              <a:t> q: </a:t>
            </a:r>
            <a:r>
              <a:rPr lang="en-MY" sz="3200" dirty="0"/>
              <a:t>5 is an integer but 5 is not an odd integer.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 bwMode="auto">
          <a:xfrm>
            <a:off x="2411413" y="260350"/>
            <a:ext cx="6408737" cy="604838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normAutofit fontScale="7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5400" b="1" dirty="0" smtClean="0"/>
              <a:t>Example</a:t>
            </a:r>
            <a:endParaRPr lang="en-MY" sz="5400" b="1" dirty="0"/>
          </a:p>
        </p:txBody>
      </p:sp>
      <p:sp>
        <p:nvSpPr>
          <p:cNvPr id="7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2555875" y="188913"/>
            <a:ext cx="6048375" cy="676275"/>
          </a:xfr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en-US" sz="5400" b="1" dirty="0"/>
              <a:t>DISJUNCTION</a:t>
            </a:r>
            <a:endParaRPr lang="en-MY" sz="5400" b="1" dirty="0"/>
          </a:p>
        </p:txBody>
      </p:sp>
      <p:pic>
        <p:nvPicPr>
          <p:cNvPr id="33795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4748213"/>
            <a:ext cx="2436812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8313" y="1749425"/>
            <a:ext cx="8280400" cy="3048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06400" indent="-4064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406400" algn="l"/>
              </a:tabLst>
              <a:defRPr/>
            </a:pPr>
            <a:r>
              <a:rPr lang="en-MY" sz="3200" dirty="0"/>
              <a:t>Compound propositions formed in English with the word “</a:t>
            </a:r>
            <a:r>
              <a:rPr lang="en-MY" sz="3200" b="1" dirty="0"/>
              <a:t>or</a:t>
            </a:r>
            <a:r>
              <a:rPr lang="en-MY" sz="3200" dirty="0"/>
              <a:t>”,</a:t>
            </a:r>
          </a:p>
          <a:p>
            <a:pPr marL="406400" indent="-4064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406400" algn="l"/>
              </a:tabLst>
              <a:defRPr/>
            </a:pPr>
            <a:r>
              <a:rPr lang="en-MY" sz="3200" dirty="0"/>
              <a:t>Formed in logic with the caret symbol (“ ∨ ”), and,</a:t>
            </a:r>
          </a:p>
          <a:p>
            <a:pPr marL="406400" indent="-4064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406400" algn="l"/>
              </a:tabLst>
              <a:defRPr/>
            </a:pPr>
            <a:r>
              <a:rPr lang="en-MY" sz="3200" dirty="0"/>
              <a:t>True when one or both participating propositions are true.</a:t>
            </a:r>
          </a:p>
        </p:txBody>
      </p:sp>
      <p:sp>
        <p:nvSpPr>
          <p:cNvPr id="7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468313" y="1412875"/>
            <a:ext cx="8135937" cy="3046413"/>
          </a:xfrm>
          <a:prstGeom prst="rect">
            <a:avLst/>
          </a:prstGeom>
          <a:noFill/>
          <a:ln>
            <a:noFill/>
            <a:headEnd/>
            <a:tailEnd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MY" sz="3200" dirty="0"/>
              <a:t>Let </a:t>
            </a:r>
            <a:r>
              <a:rPr lang="en-MY" sz="3200" b="1" i="1" dirty="0"/>
              <a:t>p</a:t>
            </a:r>
            <a:r>
              <a:rPr lang="en-MY" sz="3200" i="1" dirty="0"/>
              <a:t> and </a:t>
            </a:r>
            <a:r>
              <a:rPr lang="en-MY" sz="3200" b="1" i="1" dirty="0"/>
              <a:t>q</a:t>
            </a:r>
            <a:r>
              <a:rPr lang="en-MY" sz="3200" i="1" dirty="0"/>
              <a:t> be propositions. </a:t>
            </a:r>
            <a:r>
              <a:rPr lang="en-MY" sz="3200" dirty="0"/>
              <a:t>The </a:t>
            </a:r>
            <a:r>
              <a:rPr lang="en-MY" sz="3200" b="1" dirty="0"/>
              <a:t>disjunction</a:t>
            </a:r>
            <a:r>
              <a:rPr lang="en-MY" sz="3200" dirty="0"/>
              <a:t> of </a:t>
            </a:r>
            <a:r>
              <a:rPr lang="en-MY" sz="3200" b="1" i="1" dirty="0"/>
              <a:t>p</a:t>
            </a:r>
            <a:r>
              <a:rPr lang="en-MY" sz="3200" i="1" dirty="0"/>
              <a:t> and </a:t>
            </a:r>
            <a:r>
              <a:rPr lang="en-MY" sz="3200" b="1" i="1" dirty="0"/>
              <a:t>q</a:t>
            </a:r>
            <a:r>
              <a:rPr lang="en-MY" sz="3200" i="1" dirty="0"/>
              <a:t>, written </a:t>
            </a:r>
            <a:r>
              <a:rPr lang="en-MY" sz="3200" b="1" i="1" dirty="0"/>
              <a:t>p </a:t>
            </a:r>
            <a:r>
              <a:rPr lang="en-MY" sz="3200" b="1" dirty="0"/>
              <a:t>∨</a:t>
            </a:r>
            <a:r>
              <a:rPr lang="en-MY" sz="3200" b="1" i="1" dirty="0"/>
              <a:t> q </a:t>
            </a:r>
            <a:r>
              <a:rPr lang="en-MY" sz="3200" dirty="0"/>
              <a:t>is the statement formed by putting statements </a:t>
            </a:r>
            <a:r>
              <a:rPr lang="en-MY" sz="3200" b="1" i="1" dirty="0"/>
              <a:t>p</a:t>
            </a:r>
            <a:r>
              <a:rPr lang="en-MY" sz="3200" i="1" dirty="0"/>
              <a:t> and </a:t>
            </a:r>
            <a:r>
              <a:rPr lang="en-MY" sz="3200" b="1" i="1" dirty="0"/>
              <a:t>q</a:t>
            </a:r>
            <a:r>
              <a:rPr lang="en-MY" sz="3200" i="1" dirty="0"/>
              <a:t> together using the </a:t>
            </a:r>
            <a:r>
              <a:rPr lang="en-MY" sz="3200" dirty="0"/>
              <a:t>word “</a:t>
            </a:r>
            <a:r>
              <a:rPr lang="en-MY" sz="3200" b="1" dirty="0"/>
              <a:t>or</a:t>
            </a:r>
            <a:r>
              <a:rPr lang="en-MY" sz="3200" dirty="0"/>
              <a:t>”. The symbol </a:t>
            </a:r>
            <a:r>
              <a:rPr lang="en-MY" sz="3200" b="1" dirty="0"/>
              <a:t>∨</a:t>
            </a:r>
            <a:r>
              <a:rPr lang="en-MY" sz="3200" dirty="0"/>
              <a:t> is called “or</a:t>
            </a:r>
            <a:r>
              <a:rPr lang="en-MY" sz="3200" i="1" dirty="0"/>
              <a:t>” </a:t>
            </a:r>
            <a:endParaRPr lang="en-MY" sz="320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2555875" y="188913"/>
            <a:ext cx="6048375" cy="676275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825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5400" b="1" dirty="0" smtClean="0"/>
              <a:t>DISJUNCTION </a:t>
            </a:r>
            <a:r>
              <a:rPr lang="en-US" sz="1500" b="1" dirty="0" smtClean="0"/>
              <a:t>(cont.)</a:t>
            </a:r>
            <a:endParaRPr lang="en-MY" sz="1500" b="1" dirty="0"/>
          </a:p>
        </p:txBody>
      </p:sp>
      <p:sp>
        <p:nvSpPr>
          <p:cNvPr id="7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331913" y="2636838"/>
          <a:ext cx="6096000" cy="2835276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5182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MY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</a:t>
                      </a:r>
                      <a:endParaRPr kumimoji="0" lang="en-MY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Lucida Sans Unicode"/>
                          <a:cs typeface="Lucida Sans Unicode"/>
                        </a:rPr>
                        <a:t>∨</a:t>
                      </a: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</a:t>
                      </a:r>
                      <a:endParaRPr kumimoji="0" lang="en-MY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7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7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7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7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9750" y="1268413"/>
            <a:ext cx="4583113" cy="58578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1"/>
                </a:solidFill>
              </a:rPr>
              <a:t>The</a:t>
            </a:r>
            <a:r>
              <a:rPr lang="en-US" sz="3200" dirty="0">
                <a:solidFill>
                  <a:srgbClr val="FF0000"/>
                </a:solidFill>
              </a:rPr>
              <a:t> truth table </a:t>
            </a:r>
            <a:r>
              <a:rPr lang="en-US" sz="3200" dirty="0"/>
              <a:t>for  </a:t>
            </a:r>
            <a:r>
              <a:rPr lang="en-US" sz="3200" i="1" dirty="0"/>
              <a:t>p </a:t>
            </a:r>
            <a:r>
              <a:rPr lang="en-US" sz="3200" dirty="0">
                <a:latin typeface="Lucida Sans Unicode"/>
                <a:cs typeface="Lucida Sans Unicode"/>
              </a:rPr>
              <a:t>∨</a:t>
            </a:r>
            <a:r>
              <a:rPr lang="en-US" sz="3200" i="1" dirty="0"/>
              <a:t> q:</a:t>
            </a:r>
            <a:endParaRPr lang="en-MY" sz="3200" i="1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2555875" y="188913"/>
            <a:ext cx="6048375" cy="676275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825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5400" b="1" dirty="0" smtClean="0"/>
              <a:t>DISJUNCTION </a:t>
            </a:r>
            <a:r>
              <a:rPr lang="en-US" sz="1500" b="1" dirty="0" smtClean="0"/>
              <a:t>(cont.)</a:t>
            </a:r>
            <a:endParaRPr lang="en-MY" sz="1500" b="1" dirty="0"/>
          </a:p>
        </p:txBody>
      </p:sp>
      <p:sp>
        <p:nvSpPr>
          <p:cNvPr id="7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95513" y="4724400"/>
            <a:ext cx="6121400" cy="10779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dirty="0"/>
              <a:t>3 is an even integer or 3 is an odd integer ; or</a:t>
            </a:r>
            <a:endParaRPr lang="en-MY" sz="3200" b="1" dirty="0"/>
          </a:p>
        </p:txBody>
      </p:sp>
      <p:sp>
        <p:nvSpPr>
          <p:cNvPr id="7" name="Rectangle 6"/>
          <p:cNvSpPr/>
          <p:nvPr/>
        </p:nvSpPr>
        <p:spPr>
          <a:xfrm>
            <a:off x="2411413" y="1754188"/>
            <a:ext cx="5832475" cy="5222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2800" dirty="0"/>
              <a:t>2 is an integer or 3 is greater than 5</a:t>
            </a:r>
          </a:p>
        </p:txBody>
      </p:sp>
      <p:sp>
        <p:nvSpPr>
          <p:cNvPr id="8" name="Rectangle 7"/>
          <p:cNvSpPr/>
          <p:nvPr/>
        </p:nvSpPr>
        <p:spPr>
          <a:xfrm>
            <a:off x="2411413" y="3213100"/>
            <a:ext cx="5761037" cy="5238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2800" dirty="0"/>
              <a:t>1+1=3 or a decade is 10 years</a:t>
            </a:r>
          </a:p>
        </p:txBody>
      </p:sp>
      <p:sp>
        <p:nvSpPr>
          <p:cNvPr id="39941" name="Rectangle 8"/>
          <p:cNvSpPr>
            <a:spLocks noChangeArrowheads="1"/>
          </p:cNvSpPr>
          <p:nvPr/>
        </p:nvSpPr>
        <p:spPr bwMode="auto">
          <a:xfrm>
            <a:off x="611188" y="1196975"/>
            <a:ext cx="7777162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/>
              <a:t>i) </a:t>
            </a:r>
            <a:r>
              <a:rPr lang="en-US" sz="3200" b="1" i="1"/>
              <a:t>p</a:t>
            </a:r>
            <a:r>
              <a:rPr lang="en-US" sz="3200"/>
              <a:t>: 2 is an integer   ;  </a:t>
            </a:r>
            <a:r>
              <a:rPr lang="en-US" sz="3200" b="1" i="1"/>
              <a:t>q</a:t>
            </a:r>
            <a:r>
              <a:rPr lang="en-US" sz="3200"/>
              <a:t>: 3 is greater than 5</a:t>
            </a:r>
          </a:p>
          <a:p>
            <a:r>
              <a:rPr lang="en-US" sz="3600" b="1" i="1"/>
              <a:t>p</a:t>
            </a:r>
            <a:r>
              <a:rPr lang="en-US" sz="3600" b="1"/>
              <a:t> </a:t>
            </a:r>
            <a:r>
              <a:rPr lang="en-US" sz="3600"/>
              <a:t>∨ </a:t>
            </a:r>
            <a:r>
              <a:rPr lang="en-US" sz="3600" b="1" i="1"/>
              <a:t>q</a:t>
            </a:r>
            <a:r>
              <a:rPr lang="en-US" sz="3600" i="1"/>
              <a:t> </a:t>
            </a:r>
            <a:r>
              <a:rPr lang="en-US" sz="3600" i="1">
                <a:sym typeface="Wingdings" charset="0"/>
              </a:rPr>
              <a:t> </a:t>
            </a:r>
            <a:endParaRPr lang="en-US" sz="3600" i="1"/>
          </a:p>
        </p:txBody>
      </p:sp>
      <p:sp>
        <p:nvSpPr>
          <p:cNvPr id="39942" name="Rectangle 9"/>
          <p:cNvSpPr>
            <a:spLocks noChangeArrowheads="1"/>
          </p:cNvSpPr>
          <p:nvPr/>
        </p:nvSpPr>
        <p:spPr bwMode="auto">
          <a:xfrm>
            <a:off x="611188" y="2636838"/>
            <a:ext cx="763270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/>
              <a:t>ii) </a:t>
            </a:r>
            <a:r>
              <a:rPr lang="en-US" sz="3200" b="1" i="1"/>
              <a:t>p</a:t>
            </a:r>
            <a:r>
              <a:rPr lang="en-US" sz="3200" i="1"/>
              <a:t> </a:t>
            </a:r>
            <a:r>
              <a:rPr lang="en-US" sz="3200"/>
              <a:t>: 1+1=3  ;</a:t>
            </a:r>
            <a:r>
              <a:rPr lang="en-US" sz="3200" i="1"/>
              <a:t> </a:t>
            </a:r>
            <a:r>
              <a:rPr lang="en-US" sz="3200" b="1" i="1"/>
              <a:t>q</a:t>
            </a:r>
            <a:r>
              <a:rPr lang="en-US" sz="3200" i="1"/>
              <a:t> : </a:t>
            </a:r>
            <a:r>
              <a:rPr lang="en-US" sz="3200"/>
              <a:t>A decade is 10 years</a:t>
            </a:r>
          </a:p>
          <a:p>
            <a:r>
              <a:rPr lang="en-US" sz="3600" b="1" i="1"/>
              <a:t>p</a:t>
            </a:r>
            <a:r>
              <a:rPr lang="en-US" sz="3600" i="1"/>
              <a:t> </a:t>
            </a:r>
            <a:r>
              <a:rPr lang="en-US" sz="3600"/>
              <a:t>∨</a:t>
            </a:r>
            <a:r>
              <a:rPr lang="en-US" sz="3600" i="1"/>
              <a:t> </a:t>
            </a:r>
            <a:r>
              <a:rPr lang="en-US" sz="3600" b="1" i="1"/>
              <a:t>q</a:t>
            </a:r>
            <a:r>
              <a:rPr lang="en-US" sz="3600" i="1"/>
              <a:t> </a:t>
            </a:r>
            <a:r>
              <a:rPr lang="en-US" sz="3600" i="1">
                <a:sym typeface="Wingdings" charset="0"/>
              </a:rPr>
              <a:t></a:t>
            </a:r>
            <a:endParaRPr lang="en-US" sz="3600" i="1"/>
          </a:p>
        </p:txBody>
      </p:sp>
      <p:sp>
        <p:nvSpPr>
          <p:cNvPr id="39943" name="Rectangle 10"/>
          <p:cNvSpPr>
            <a:spLocks noChangeArrowheads="1"/>
          </p:cNvSpPr>
          <p:nvPr/>
        </p:nvSpPr>
        <p:spPr bwMode="auto">
          <a:xfrm>
            <a:off x="468313" y="4076700"/>
            <a:ext cx="8424862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/>
              <a:t>iii) </a:t>
            </a:r>
            <a:r>
              <a:rPr lang="en-US" sz="3200" b="1" i="1"/>
              <a:t>p</a:t>
            </a:r>
            <a:r>
              <a:rPr lang="en-US" sz="3200"/>
              <a:t> : 3 is an even integer ; </a:t>
            </a:r>
            <a:r>
              <a:rPr lang="en-US" sz="3200" b="1" i="1"/>
              <a:t>q</a:t>
            </a:r>
            <a:r>
              <a:rPr lang="en-US" sz="3200"/>
              <a:t> : 3 is an odd integer</a:t>
            </a:r>
          </a:p>
          <a:p>
            <a:r>
              <a:rPr lang="en-US" sz="3600" b="1"/>
              <a:t>p</a:t>
            </a:r>
            <a:r>
              <a:rPr lang="en-US" sz="3600"/>
              <a:t> ∨ </a:t>
            </a:r>
            <a:r>
              <a:rPr lang="en-US" sz="3600" b="1"/>
              <a:t>q </a:t>
            </a:r>
            <a:r>
              <a:rPr lang="en-US" sz="3600" b="1">
                <a:sym typeface="Wingdings" charset="0"/>
              </a:rPr>
              <a:t> </a:t>
            </a:r>
            <a:endParaRPr lang="en-US" sz="3600" b="1"/>
          </a:p>
        </p:txBody>
      </p:sp>
      <p:sp>
        <p:nvSpPr>
          <p:cNvPr id="12" name="Rectangle 11"/>
          <p:cNvSpPr/>
          <p:nvPr/>
        </p:nvSpPr>
        <p:spPr>
          <a:xfrm>
            <a:off x="2195513" y="5949950"/>
            <a:ext cx="6121400" cy="5222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2800" dirty="0"/>
              <a:t>3 is an even integer or an odd integer</a:t>
            </a:r>
          </a:p>
        </p:txBody>
      </p:sp>
      <p:sp>
        <p:nvSpPr>
          <p:cNvPr id="13" name="Title 3"/>
          <p:cNvSpPr txBox="1">
            <a:spLocks/>
          </p:cNvSpPr>
          <p:nvPr/>
        </p:nvSpPr>
        <p:spPr bwMode="auto">
          <a:xfrm>
            <a:off x="2411413" y="260350"/>
            <a:ext cx="6408737" cy="604838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normAutofit fontScale="7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5400" b="1" dirty="0" smtClean="0"/>
              <a:t>Example</a:t>
            </a:r>
            <a:endParaRPr lang="en-MY" sz="5400" b="1" dirty="0"/>
          </a:p>
        </p:txBody>
      </p:sp>
      <p:sp>
        <p:nvSpPr>
          <p:cNvPr id="11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 idx="4294967295"/>
          </p:nvPr>
        </p:nvSpPr>
        <p:spPr>
          <a:xfrm>
            <a:off x="2484438" y="188913"/>
            <a:ext cx="6264275" cy="747712"/>
          </a:xfr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en-US" sz="5400" b="1" dirty="0"/>
              <a:t>NEGATION</a:t>
            </a:r>
            <a:endParaRPr lang="en-MY" sz="5400" b="1" dirty="0"/>
          </a:p>
        </p:txBody>
      </p:sp>
      <p:sp>
        <p:nvSpPr>
          <p:cNvPr id="4" name="Rectangle 3"/>
          <p:cNvSpPr/>
          <p:nvPr/>
        </p:nvSpPr>
        <p:spPr>
          <a:xfrm>
            <a:off x="1187450" y="1303338"/>
            <a:ext cx="7345363" cy="1570037"/>
          </a:xfrm>
          <a:prstGeom prst="rect">
            <a:avLst/>
          </a:prstGeom>
          <a:noFill/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dirty="0"/>
              <a:t>Negating a proposition simply flips its value. Symbols representing negation include:</a:t>
            </a:r>
          </a:p>
        </p:txBody>
      </p:sp>
      <p:sp>
        <p:nvSpPr>
          <p:cNvPr id="9" name="Rectangle 8"/>
          <p:cNvSpPr/>
          <p:nvPr/>
        </p:nvSpPr>
        <p:spPr>
          <a:xfrm>
            <a:off x="1187450" y="3573463"/>
            <a:ext cx="7345363" cy="2062162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dirty="0"/>
              <a:t>Let </a:t>
            </a:r>
            <a:r>
              <a:rPr lang="en-MY" sz="3200" i="1" dirty="0"/>
              <a:t>p </a:t>
            </a:r>
            <a:r>
              <a:rPr lang="en-MY" sz="3200" dirty="0"/>
              <a:t>be a proposition</a:t>
            </a:r>
            <a:r>
              <a:rPr lang="en-MY" sz="3200" i="1" dirty="0"/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dirty="0"/>
              <a:t>The negation of </a:t>
            </a:r>
            <a:r>
              <a:rPr lang="en-MY" sz="3200" i="1" dirty="0"/>
              <a:t>p, written ¬ p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dirty="0"/>
              <a:t>is the statement obtained by negating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dirty="0"/>
              <a:t>statement </a:t>
            </a:r>
            <a:r>
              <a:rPr lang="en-MY" sz="3200" i="1" dirty="0"/>
              <a:t>p.</a:t>
            </a:r>
          </a:p>
        </p:txBody>
      </p:sp>
      <p:sp>
        <p:nvSpPr>
          <p:cNvPr id="10" name="Curved Right Arrow 9"/>
          <p:cNvSpPr/>
          <p:nvPr/>
        </p:nvSpPr>
        <p:spPr>
          <a:xfrm>
            <a:off x="395288" y="2205038"/>
            <a:ext cx="792162" cy="308133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43213" y="2349500"/>
            <a:ext cx="3203575" cy="52228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2800" dirty="0"/>
              <a:t>￢</a:t>
            </a:r>
            <a:r>
              <a:rPr lang="en-MY" sz="2800" i="1" dirty="0"/>
              <a:t>x</a:t>
            </a:r>
            <a:r>
              <a:rPr lang="en-MY" sz="2800" dirty="0"/>
              <a:t> ,    , ∼</a:t>
            </a:r>
            <a:r>
              <a:rPr lang="en-MY" sz="2800" i="1" dirty="0"/>
              <a:t>x</a:t>
            </a:r>
            <a:r>
              <a:rPr lang="en-MY" sz="2800" dirty="0"/>
              <a:t>, </a:t>
            </a:r>
            <a:r>
              <a:rPr lang="en-MY" sz="2800" i="1" dirty="0"/>
              <a:t>x</a:t>
            </a:r>
            <a:r>
              <a:rPr lang="en-MY" sz="2800" dirty="0"/>
              <a:t>′  (NOT)</a:t>
            </a:r>
          </a:p>
        </p:txBody>
      </p:sp>
      <p:graphicFrame>
        <p:nvGraphicFramePr>
          <p:cNvPr id="41991" name="Object 14"/>
          <p:cNvGraphicFramePr>
            <a:graphicFrameLocks noChangeAspect="1"/>
          </p:cNvGraphicFramePr>
          <p:nvPr/>
        </p:nvGraphicFramePr>
        <p:xfrm>
          <a:off x="3565525" y="2387600"/>
          <a:ext cx="28575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4" name="Equation" r:id="rId4" imgW="139363" imgH="215931" progId="Equation.3">
                  <p:embed/>
                </p:oleObj>
              </mc:Choice>
              <mc:Fallback>
                <p:oleObj name="Equation" r:id="rId4" imgW="139363" imgH="215931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5525" y="2387600"/>
                        <a:ext cx="28575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9750" y="1412875"/>
            <a:ext cx="5143500" cy="584200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dirty="0">
                <a:solidFill>
                  <a:schemeClr val="tx1"/>
                </a:solidFill>
              </a:rPr>
              <a:t>The </a:t>
            </a:r>
            <a:r>
              <a:rPr lang="en-MY" sz="3200" dirty="0">
                <a:solidFill>
                  <a:srgbClr val="FF0000"/>
                </a:solidFill>
              </a:rPr>
              <a:t>truth table </a:t>
            </a:r>
            <a:r>
              <a:rPr lang="en-MY" sz="3200" dirty="0">
                <a:solidFill>
                  <a:schemeClr val="tx1"/>
                </a:solidFill>
              </a:rPr>
              <a:t>of ¬ </a:t>
            </a:r>
            <a:r>
              <a:rPr lang="en-MY" sz="3200" i="1" dirty="0">
                <a:solidFill>
                  <a:schemeClr val="tx1"/>
                </a:solidFill>
              </a:rPr>
              <a:t>p:</a:t>
            </a:r>
            <a:endParaRPr lang="en-MY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19250" y="2708275"/>
          <a:ext cx="6096000" cy="2103438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</a:tblGrid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4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</a:t>
                      </a:r>
                      <a:endParaRPr kumimoji="0" lang="en-MY" sz="40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¬</a:t>
                      </a:r>
                      <a:r>
                        <a:rPr kumimoji="0" lang="en-US" sz="4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</a:t>
                      </a:r>
                      <a:endParaRPr kumimoji="0" lang="en-MY" sz="40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 bwMode="auto">
          <a:xfrm>
            <a:off x="2484438" y="188913"/>
            <a:ext cx="6264275" cy="747712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90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5400" b="1" dirty="0" smtClean="0"/>
              <a:t>NEGATION</a:t>
            </a:r>
            <a:r>
              <a:rPr lang="en-US" sz="1300" b="1" dirty="0" smtClean="0"/>
              <a:t>(cont.)</a:t>
            </a:r>
            <a:endParaRPr lang="en-MY" sz="1300" b="1" dirty="0"/>
          </a:p>
        </p:txBody>
      </p:sp>
      <p:sp>
        <p:nvSpPr>
          <p:cNvPr id="7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1188" y="1196975"/>
            <a:ext cx="7820025" cy="157003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b="1" i="1" dirty="0"/>
              <a:t>p</a:t>
            </a:r>
            <a:r>
              <a:rPr lang="en-MY" sz="3200" i="1" dirty="0"/>
              <a:t> </a:t>
            </a:r>
            <a:r>
              <a:rPr lang="en-MY" sz="3200" dirty="0"/>
              <a:t>: 2 is positive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MY" sz="32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dirty="0"/>
              <a:t>¬ </a:t>
            </a:r>
            <a:r>
              <a:rPr lang="en-MY" sz="3200" b="1" i="1" dirty="0"/>
              <a:t>p</a:t>
            </a:r>
            <a:r>
              <a:rPr lang="en-MY" sz="3200" i="1" dirty="0"/>
              <a:t> </a:t>
            </a:r>
            <a:r>
              <a:rPr lang="en-MY" sz="3200" i="1" dirty="0">
                <a:sym typeface="Wingdings" pitchFamily="2" charset="2"/>
              </a:rPr>
              <a:t> </a:t>
            </a:r>
            <a:endParaRPr lang="en-MY" sz="3200" i="1" dirty="0"/>
          </a:p>
        </p:txBody>
      </p:sp>
      <p:sp>
        <p:nvSpPr>
          <p:cNvPr id="5" name="Rectangle 4"/>
          <p:cNvSpPr/>
          <p:nvPr/>
        </p:nvSpPr>
        <p:spPr>
          <a:xfrm>
            <a:off x="1908175" y="2133600"/>
            <a:ext cx="6551613" cy="584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dirty="0"/>
              <a:t>2 is not positive.</a:t>
            </a:r>
          </a:p>
        </p:txBody>
      </p:sp>
      <p:sp>
        <p:nvSpPr>
          <p:cNvPr id="7" name="Title 3"/>
          <p:cNvSpPr txBox="1">
            <a:spLocks/>
          </p:cNvSpPr>
          <p:nvPr/>
        </p:nvSpPr>
        <p:spPr bwMode="auto">
          <a:xfrm>
            <a:off x="2411413" y="260350"/>
            <a:ext cx="6408737" cy="604838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normAutofit fontScale="7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5400" b="1" dirty="0" smtClean="0"/>
              <a:t>Example</a:t>
            </a:r>
            <a:endParaRPr lang="en-MY" sz="5400" b="1" dirty="0"/>
          </a:p>
        </p:txBody>
      </p:sp>
      <p:sp>
        <p:nvSpPr>
          <p:cNvPr id="6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703513" y="188913"/>
            <a:ext cx="5900737" cy="74771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en-US" sz="5400" dirty="0" smtClean="0"/>
              <a:t>Exercise (1)</a:t>
            </a:r>
            <a:endParaRPr lang="en-MY" sz="5400" dirty="0"/>
          </a:p>
        </p:txBody>
      </p:sp>
      <p:sp>
        <p:nvSpPr>
          <p:cNvPr id="23555" name="TextBox 2"/>
          <p:cNvSpPr txBox="1">
            <a:spLocks noChangeArrowheads="1"/>
          </p:cNvSpPr>
          <p:nvPr/>
        </p:nvSpPr>
        <p:spPr bwMode="auto">
          <a:xfrm>
            <a:off x="250825" y="1557338"/>
            <a:ext cx="8551863" cy="335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MY" sz="3200" b="1" i="1" dirty="0">
                <a:cs typeface="Arial" charset="0"/>
              </a:rPr>
              <a:t>p</a:t>
            </a:r>
            <a:r>
              <a:rPr lang="en-MY" sz="3200" dirty="0">
                <a:cs typeface="Arial" charset="0"/>
              </a:rPr>
              <a:t>: </a:t>
            </a:r>
            <a:r>
              <a:rPr lang="en-US" sz="3200" dirty="0">
                <a:cs typeface="Arial" charset="0"/>
              </a:rPr>
              <a:t>It will rain tomorrow </a:t>
            </a:r>
            <a:r>
              <a:rPr lang="en-MY" sz="3200" dirty="0">
                <a:cs typeface="Arial" charset="0"/>
              </a:rPr>
              <a:t>;  </a:t>
            </a:r>
            <a:r>
              <a:rPr lang="en-MY" sz="3200" b="1" i="1" dirty="0">
                <a:cs typeface="Arial" charset="0"/>
              </a:rPr>
              <a:t>q</a:t>
            </a:r>
            <a:r>
              <a:rPr lang="en-MY" sz="3200" dirty="0">
                <a:cs typeface="Arial" charset="0"/>
              </a:rPr>
              <a:t>: </a:t>
            </a:r>
            <a:r>
              <a:rPr lang="en-US" sz="3200" dirty="0">
                <a:cs typeface="Arial" charset="0"/>
              </a:rPr>
              <a:t>it will snow tomorrow</a:t>
            </a:r>
            <a:endParaRPr lang="en-US" sz="3200" dirty="0">
              <a:latin typeface="+mn-lt"/>
              <a:cs typeface="Arial" charset="0"/>
            </a:endParaRPr>
          </a:p>
          <a:p>
            <a:pPr>
              <a:defRPr/>
            </a:pPr>
            <a:endParaRPr lang="en-US" sz="3200" dirty="0">
              <a:latin typeface="+mn-lt"/>
              <a:cs typeface="Arial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0000FF"/>
                </a:solidFill>
                <a:latin typeface="+mn-lt"/>
                <a:cs typeface="Arial" charset="0"/>
              </a:rPr>
              <a:t>Give the negation of  the following statement  and write the symbol.</a:t>
            </a:r>
            <a:endParaRPr lang="en-US" sz="2800" dirty="0">
              <a:latin typeface="+mn-lt"/>
              <a:cs typeface="Arial" charset="0"/>
            </a:endParaRPr>
          </a:p>
          <a:p>
            <a:pPr>
              <a:defRPr/>
            </a:pPr>
            <a:endParaRPr lang="en-US" sz="2800" dirty="0">
              <a:latin typeface="+mn-lt"/>
              <a:cs typeface="Arial" charset="0"/>
            </a:endParaRPr>
          </a:p>
          <a:p>
            <a:pPr>
              <a:defRPr/>
            </a:pPr>
            <a:r>
              <a:rPr lang="en-US" sz="3200" dirty="0">
                <a:latin typeface="+mn-lt"/>
                <a:cs typeface="Arial" charset="0"/>
              </a:rPr>
              <a:t>It will rain tomorrow or it will snow tomorrow.</a:t>
            </a:r>
          </a:p>
          <a:p>
            <a:pPr>
              <a:defRPr/>
            </a:pPr>
            <a:endParaRPr lang="en-US" sz="3200" dirty="0">
              <a:latin typeface="+mn-lt"/>
              <a:cs typeface="Arial" charset="0"/>
            </a:endParaRPr>
          </a:p>
        </p:txBody>
      </p:sp>
      <p:sp>
        <p:nvSpPr>
          <p:cNvPr id="5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 idx="4294967295"/>
          </p:nvPr>
        </p:nvSpPr>
        <p:spPr>
          <a:xfrm>
            <a:off x="2627313" y="260350"/>
            <a:ext cx="5905500" cy="74771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en-US" sz="5400" dirty="0" smtClean="0"/>
              <a:t>Exercise (2)</a:t>
            </a:r>
            <a:endParaRPr lang="en-MY" sz="5400" dirty="0"/>
          </a:p>
        </p:txBody>
      </p:sp>
      <p:sp>
        <p:nvSpPr>
          <p:cNvPr id="24579" name="TextBox 2"/>
          <p:cNvSpPr txBox="1">
            <a:spLocks noChangeArrowheads="1"/>
          </p:cNvSpPr>
          <p:nvPr/>
        </p:nvSpPr>
        <p:spPr bwMode="auto">
          <a:xfrm>
            <a:off x="179388" y="1268413"/>
            <a:ext cx="8504237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latin typeface="+mn-lt"/>
                <a:cs typeface="Arial" charset="0"/>
              </a:rPr>
              <a:t>In each of the following, form the conjunction and the disjunction of </a:t>
            </a:r>
            <a:r>
              <a:rPr lang="en-US" sz="2800" b="1" i="1" dirty="0">
                <a:latin typeface="+mn-lt"/>
                <a:cs typeface="Arial" charset="0"/>
              </a:rPr>
              <a:t>p</a:t>
            </a:r>
            <a:r>
              <a:rPr lang="en-US" sz="2800" dirty="0">
                <a:latin typeface="+mn-lt"/>
                <a:cs typeface="Arial" charset="0"/>
              </a:rPr>
              <a:t> and </a:t>
            </a:r>
            <a:r>
              <a:rPr lang="en-US" sz="2800" b="1" i="1" dirty="0">
                <a:latin typeface="+mn-lt"/>
                <a:cs typeface="Arial" charset="0"/>
              </a:rPr>
              <a:t>q</a:t>
            </a:r>
            <a:r>
              <a:rPr lang="en-US" sz="2800" dirty="0">
                <a:latin typeface="+mn-lt"/>
                <a:cs typeface="Arial" charset="0"/>
              </a:rPr>
              <a:t> by writing the symbol and the statements.</a:t>
            </a:r>
            <a:endParaRPr lang="en-MY" sz="2800" dirty="0">
              <a:latin typeface="+mn-lt"/>
              <a:cs typeface="Arial" charset="0"/>
            </a:endParaRPr>
          </a:p>
        </p:txBody>
      </p:sp>
      <p:sp>
        <p:nvSpPr>
          <p:cNvPr id="24580" name="TextBox 3"/>
          <p:cNvSpPr txBox="1">
            <a:spLocks noChangeArrowheads="1"/>
          </p:cNvSpPr>
          <p:nvPr/>
        </p:nvSpPr>
        <p:spPr bwMode="auto">
          <a:xfrm>
            <a:off x="468313" y="3106738"/>
            <a:ext cx="7929562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65138" indent="-465138">
              <a:tabLst>
                <a:tab pos="465138" algn="l"/>
              </a:tabLst>
              <a:defRPr/>
            </a:pPr>
            <a:r>
              <a:rPr lang="en-US" sz="3200" dirty="0" err="1">
                <a:latin typeface="+mn-lt"/>
                <a:cs typeface="Arial" charset="0"/>
              </a:rPr>
              <a:t>i</a:t>
            </a:r>
            <a:r>
              <a:rPr lang="en-US" sz="3200" dirty="0">
                <a:latin typeface="+mn-lt"/>
                <a:cs typeface="Arial" charset="0"/>
              </a:rPr>
              <a:t>)	</a:t>
            </a:r>
            <a:r>
              <a:rPr lang="en-US" sz="3200" i="1" dirty="0">
                <a:latin typeface="+mn-lt"/>
                <a:cs typeface="Arial" charset="0"/>
              </a:rPr>
              <a:t>p</a:t>
            </a:r>
            <a:r>
              <a:rPr lang="en-US" sz="3200" dirty="0">
                <a:latin typeface="+mn-lt"/>
                <a:cs typeface="Arial" charset="0"/>
              </a:rPr>
              <a:t>: I will drive my car         	 </a:t>
            </a:r>
          </a:p>
          <a:p>
            <a:pPr marL="465138" indent="-465138">
              <a:tabLst>
                <a:tab pos="465138" algn="l"/>
              </a:tabLst>
              <a:defRPr/>
            </a:pPr>
            <a:r>
              <a:rPr lang="en-US" sz="3200" dirty="0">
                <a:latin typeface="+mn-lt"/>
                <a:cs typeface="Arial" charset="0"/>
              </a:rPr>
              <a:t>	</a:t>
            </a:r>
            <a:r>
              <a:rPr lang="en-US" sz="3200" i="1" dirty="0">
                <a:latin typeface="+mn-lt"/>
                <a:cs typeface="Arial" charset="0"/>
              </a:rPr>
              <a:t>q</a:t>
            </a:r>
            <a:r>
              <a:rPr lang="en-US" sz="3200" dirty="0">
                <a:latin typeface="+mn-lt"/>
                <a:cs typeface="Arial" charset="0"/>
              </a:rPr>
              <a:t>: I will be late</a:t>
            </a:r>
          </a:p>
          <a:p>
            <a:pPr>
              <a:defRPr/>
            </a:pPr>
            <a:endParaRPr lang="en-US" sz="3200" dirty="0">
              <a:latin typeface="+mn-lt"/>
              <a:cs typeface="Arial" charset="0"/>
            </a:endParaRPr>
          </a:p>
          <a:p>
            <a:pPr>
              <a:tabLst>
                <a:tab pos="465138" algn="l"/>
              </a:tabLst>
              <a:defRPr/>
            </a:pPr>
            <a:r>
              <a:rPr lang="en-US" sz="3200" dirty="0">
                <a:latin typeface="+mn-lt"/>
                <a:cs typeface="Arial" charset="0"/>
              </a:rPr>
              <a:t>ii)	</a:t>
            </a:r>
            <a:r>
              <a:rPr lang="en-US" sz="3200" i="1" dirty="0">
                <a:latin typeface="+mn-lt"/>
                <a:cs typeface="Arial" charset="0"/>
              </a:rPr>
              <a:t>p</a:t>
            </a:r>
            <a:r>
              <a:rPr lang="en-US" sz="3200" dirty="0">
                <a:latin typeface="+mn-lt"/>
                <a:cs typeface="Arial" charset="0"/>
              </a:rPr>
              <a:t> : NUM &gt; 10	            </a:t>
            </a:r>
          </a:p>
          <a:p>
            <a:pPr>
              <a:tabLst>
                <a:tab pos="508000" algn="l"/>
              </a:tabLst>
              <a:defRPr/>
            </a:pPr>
            <a:r>
              <a:rPr lang="en-US" sz="3200" dirty="0">
                <a:latin typeface="+mn-lt"/>
                <a:cs typeface="Arial" charset="0"/>
              </a:rPr>
              <a:t>	</a:t>
            </a:r>
            <a:r>
              <a:rPr lang="en-US" sz="3200" i="1" dirty="0">
                <a:latin typeface="+mn-lt"/>
                <a:cs typeface="Arial" charset="0"/>
              </a:rPr>
              <a:t>q</a:t>
            </a:r>
            <a:r>
              <a:rPr lang="en-US" sz="3200" dirty="0">
                <a:latin typeface="+mn-lt"/>
                <a:cs typeface="Arial" charset="0"/>
              </a:rPr>
              <a:t> : NUM ≤ 15</a:t>
            </a:r>
            <a:endParaRPr lang="en-MY" sz="3200" dirty="0">
              <a:latin typeface="+mn-lt"/>
              <a:cs typeface="Arial" charset="0"/>
            </a:endParaRPr>
          </a:p>
        </p:txBody>
      </p:sp>
      <p:sp>
        <p:nvSpPr>
          <p:cNvPr id="6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/>
          <p:cNvSpPr>
            <a:spLocks noChangeArrowheads="1"/>
          </p:cNvSpPr>
          <p:nvPr/>
        </p:nvSpPr>
        <p:spPr bwMode="auto">
          <a:xfrm>
            <a:off x="395288" y="1271588"/>
            <a:ext cx="8497887" cy="489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MY" sz="2400" dirty="0">
                <a:latin typeface="+mn-lt"/>
                <a:cs typeface="Arial" charset="0"/>
              </a:rPr>
              <a:t>Some of the reasons:</a:t>
            </a:r>
          </a:p>
          <a:p>
            <a:pPr>
              <a:defRPr/>
            </a:pPr>
            <a:r>
              <a:rPr lang="en-MY" sz="2400" dirty="0">
                <a:latin typeface="+mn-lt"/>
                <a:cs typeface="Arial" charset="0"/>
              </a:rPr>
              <a:t>• Logic is the foundation for computer operation</a:t>
            </a:r>
          </a:p>
          <a:p>
            <a:pPr>
              <a:defRPr/>
            </a:pPr>
            <a:r>
              <a:rPr lang="en-MY" sz="2400" dirty="0">
                <a:latin typeface="+mn-lt"/>
                <a:cs typeface="Arial" charset="0"/>
              </a:rPr>
              <a:t>• Logical conditions are common in programs:</a:t>
            </a:r>
          </a:p>
          <a:p>
            <a:pPr>
              <a:defRPr/>
            </a:pPr>
            <a:r>
              <a:rPr lang="en-MY" sz="2400" dirty="0">
                <a:latin typeface="+mn-lt"/>
                <a:cs typeface="Arial" charset="0"/>
                <a:sym typeface="Wingdings" pitchFamily="2" charset="2"/>
              </a:rPr>
              <a:t>   </a:t>
            </a:r>
            <a:r>
              <a:rPr lang="en-MY" sz="2400" b="1" dirty="0">
                <a:solidFill>
                  <a:srgbClr val="00B050"/>
                </a:solidFill>
                <a:latin typeface="+mn-lt"/>
                <a:cs typeface="Arial" charset="0"/>
                <a:sym typeface="Wingdings" pitchFamily="2" charset="2"/>
              </a:rPr>
              <a:t>Example</a:t>
            </a:r>
            <a:r>
              <a:rPr lang="en-MY" sz="2400" dirty="0">
                <a:latin typeface="+mn-lt"/>
                <a:cs typeface="Arial" charset="0"/>
                <a:sym typeface="Wingdings" pitchFamily="2" charset="2"/>
              </a:rPr>
              <a:t>:</a:t>
            </a:r>
          </a:p>
          <a:p>
            <a:pPr>
              <a:defRPr/>
            </a:pPr>
            <a:r>
              <a:rPr lang="en-MY" sz="2400" b="1" dirty="0">
                <a:solidFill>
                  <a:srgbClr val="002060"/>
                </a:solidFill>
                <a:latin typeface="+mn-lt"/>
                <a:cs typeface="Arial" charset="0"/>
                <a:sym typeface="Wingdings" pitchFamily="2" charset="2"/>
              </a:rPr>
              <a:t>   S</a:t>
            </a:r>
            <a:r>
              <a:rPr lang="en-MY" sz="2400" b="1" dirty="0">
                <a:solidFill>
                  <a:srgbClr val="002060"/>
                </a:solidFill>
                <a:latin typeface="+mn-lt"/>
                <a:cs typeface="Arial" charset="0"/>
              </a:rPr>
              <a:t>election</a:t>
            </a:r>
            <a:r>
              <a:rPr lang="en-MY" sz="2400" dirty="0">
                <a:latin typeface="+mn-lt"/>
                <a:cs typeface="Arial" charset="0"/>
              </a:rPr>
              <a:t>:  if (score &lt;= max) { ... }</a:t>
            </a:r>
          </a:p>
          <a:p>
            <a:pPr>
              <a:defRPr/>
            </a:pPr>
            <a:r>
              <a:rPr lang="en-MY" sz="2400" b="1" dirty="0">
                <a:solidFill>
                  <a:srgbClr val="002060"/>
                </a:solidFill>
                <a:latin typeface="+mn-lt"/>
                <a:cs typeface="Arial" charset="0"/>
                <a:sym typeface="Wingdings" pitchFamily="2" charset="2"/>
              </a:rPr>
              <a:t>   </a:t>
            </a:r>
            <a:r>
              <a:rPr lang="en-MY" sz="2400" b="1" dirty="0">
                <a:solidFill>
                  <a:srgbClr val="002060"/>
                </a:solidFill>
                <a:latin typeface="+mn-lt"/>
                <a:cs typeface="Arial" charset="0"/>
              </a:rPr>
              <a:t>Iteration:  </a:t>
            </a:r>
            <a:r>
              <a:rPr lang="en-MY" sz="2400" dirty="0">
                <a:latin typeface="+mn-lt"/>
                <a:cs typeface="Arial" charset="0"/>
              </a:rPr>
              <a:t>while (</a:t>
            </a:r>
            <a:r>
              <a:rPr lang="en-MY" sz="2400" dirty="0" err="1">
                <a:latin typeface="+mn-lt"/>
                <a:cs typeface="Arial" charset="0"/>
              </a:rPr>
              <a:t>i</a:t>
            </a:r>
            <a:r>
              <a:rPr lang="en-MY" sz="2400" dirty="0">
                <a:latin typeface="+mn-lt"/>
                <a:cs typeface="Arial" charset="0"/>
              </a:rPr>
              <a:t>&lt;limit &amp;&amp; list[</a:t>
            </a:r>
            <a:r>
              <a:rPr lang="en-MY" sz="2400" dirty="0" err="1">
                <a:latin typeface="+mn-lt"/>
                <a:cs typeface="Arial" charset="0"/>
              </a:rPr>
              <a:t>i</a:t>
            </a:r>
            <a:r>
              <a:rPr lang="en-MY" sz="2400" dirty="0">
                <a:latin typeface="+mn-lt"/>
                <a:cs typeface="Arial" charset="0"/>
              </a:rPr>
              <a:t>]!=sentinel) ...</a:t>
            </a:r>
          </a:p>
          <a:p>
            <a:pPr>
              <a:defRPr/>
            </a:pPr>
            <a:r>
              <a:rPr lang="en-MY" sz="2400" dirty="0">
                <a:latin typeface="+mn-lt"/>
                <a:cs typeface="Arial" charset="0"/>
              </a:rPr>
              <a:t>• All manner of structures in computing have properties that need to be proven (and proofs that need to be understood).</a:t>
            </a:r>
          </a:p>
          <a:p>
            <a:pPr>
              <a:defRPr/>
            </a:pPr>
            <a:r>
              <a:rPr lang="en-MY" sz="2400" b="1" dirty="0">
                <a:solidFill>
                  <a:srgbClr val="00B050"/>
                </a:solidFill>
                <a:latin typeface="+mn-lt"/>
                <a:cs typeface="Arial" charset="0"/>
              </a:rPr>
              <a:t>Examples</a:t>
            </a:r>
            <a:r>
              <a:rPr lang="en-MY" sz="2400" dirty="0">
                <a:latin typeface="+mn-lt"/>
                <a:cs typeface="Arial" charset="0"/>
              </a:rPr>
              <a:t>: Trees, Graphs, Recursive Algorithms, . . .</a:t>
            </a:r>
          </a:p>
          <a:p>
            <a:pPr>
              <a:defRPr/>
            </a:pPr>
            <a:r>
              <a:rPr lang="en-MY" sz="2400" dirty="0">
                <a:latin typeface="+mn-lt"/>
                <a:cs typeface="Arial" charset="0"/>
              </a:rPr>
              <a:t>• Programs can be proven correct.</a:t>
            </a:r>
          </a:p>
          <a:p>
            <a:pPr>
              <a:defRPr/>
            </a:pPr>
            <a:r>
              <a:rPr lang="en-MY" sz="2400" dirty="0">
                <a:latin typeface="+mn-lt"/>
                <a:cs typeface="Arial" charset="0"/>
              </a:rPr>
              <a:t>• Computational linguistics must represent and reason about human language, and language represents thought (and thus also logic).</a:t>
            </a:r>
          </a:p>
        </p:txBody>
      </p:sp>
      <p:sp>
        <p:nvSpPr>
          <p:cNvPr id="4" name="Rectangle 3"/>
          <p:cNvSpPr/>
          <p:nvPr/>
        </p:nvSpPr>
        <p:spPr>
          <a:xfrm>
            <a:off x="2339975" y="188913"/>
            <a:ext cx="6696075" cy="708025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MY" sz="4000" b="1" dirty="0"/>
              <a:t>Why Are We Studying Logic?</a:t>
            </a:r>
          </a:p>
        </p:txBody>
      </p:sp>
      <p:sp>
        <p:nvSpPr>
          <p:cNvPr id="5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2484438" y="304800"/>
            <a:ext cx="6048375" cy="747713"/>
          </a:xfrm>
          <a:prstGeom prst="rect">
            <a:avLst/>
          </a:prstGeom>
          <a:ln w="25400" cap="flat" cmpd="sng" algn="ctr">
            <a:solidFill>
              <a:schemeClr val="accent6"/>
            </a:solidFill>
            <a:prstDash val="solid"/>
            <a:miter lim="800000"/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>
            <a:normAutofit fontScale="90000" lnSpcReduction="20000"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5400" dirty="0" smtClean="0"/>
              <a:t>Exercise (3)</a:t>
            </a:r>
            <a:endParaRPr lang="en-MY" sz="5400" dirty="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68313" y="1196975"/>
            <a:ext cx="8072437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>
                <a:latin typeface="+mn-lt"/>
                <a:cs typeface="Arial" charset="0"/>
              </a:rPr>
              <a:t>Suppose </a:t>
            </a:r>
            <a:r>
              <a:rPr lang="en-US" sz="3200" i="1" dirty="0">
                <a:latin typeface="Times New Roman"/>
                <a:cs typeface="Times New Roman"/>
              </a:rPr>
              <a:t>x</a:t>
            </a:r>
            <a:r>
              <a:rPr lang="en-US" sz="3200" dirty="0">
                <a:latin typeface="+mn-lt"/>
                <a:cs typeface="Arial" charset="0"/>
              </a:rPr>
              <a:t> is a particular real number. Let </a:t>
            </a:r>
            <a:r>
              <a:rPr lang="en-US" sz="3200" b="1" i="1" dirty="0">
                <a:latin typeface="+mn-lt"/>
                <a:cs typeface="Arial" charset="0"/>
              </a:rPr>
              <a:t>p</a:t>
            </a:r>
            <a:r>
              <a:rPr lang="en-US" sz="3200" dirty="0">
                <a:latin typeface="+mn-lt"/>
                <a:cs typeface="Arial" charset="0"/>
              </a:rPr>
              <a:t>, </a:t>
            </a:r>
            <a:r>
              <a:rPr lang="en-US" sz="3200" b="1" i="1" dirty="0">
                <a:latin typeface="+mn-lt"/>
                <a:cs typeface="Arial" charset="0"/>
              </a:rPr>
              <a:t>q</a:t>
            </a:r>
            <a:r>
              <a:rPr lang="en-US" sz="3200" dirty="0">
                <a:latin typeface="+mn-lt"/>
                <a:cs typeface="Arial" charset="0"/>
              </a:rPr>
              <a:t> and </a:t>
            </a:r>
            <a:r>
              <a:rPr lang="en-US" sz="3200" b="1" i="1" dirty="0">
                <a:latin typeface="+mn-lt"/>
                <a:cs typeface="Arial" charset="0"/>
              </a:rPr>
              <a:t>r</a:t>
            </a:r>
            <a:r>
              <a:rPr lang="en-US" sz="3200" dirty="0">
                <a:latin typeface="+mn-lt"/>
                <a:cs typeface="Arial" charset="0"/>
              </a:rPr>
              <a:t> symbolize “0 &lt; </a:t>
            </a:r>
            <a:r>
              <a:rPr lang="en-US" sz="3200" i="1" dirty="0">
                <a:latin typeface="Times New Roman"/>
                <a:cs typeface="Times New Roman"/>
              </a:rPr>
              <a:t>x</a:t>
            </a:r>
            <a:r>
              <a:rPr lang="en-US" sz="3200" dirty="0">
                <a:latin typeface="+mn-lt"/>
                <a:cs typeface="Arial" charset="0"/>
              </a:rPr>
              <a:t>”, “</a:t>
            </a:r>
            <a:r>
              <a:rPr lang="en-US" sz="3200" i="1" dirty="0">
                <a:latin typeface="Times New Roman"/>
                <a:cs typeface="Times New Roman"/>
              </a:rPr>
              <a:t>x</a:t>
            </a:r>
            <a:r>
              <a:rPr lang="en-US" sz="3200" dirty="0">
                <a:latin typeface="+mn-lt"/>
                <a:cs typeface="Arial" charset="0"/>
              </a:rPr>
              <a:t> &lt; 3” and “</a:t>
            </a:r>
            <a:r>
              <a:rPr lang="en-US" sz="3200" i="1" dirty="0">
                <a:latin typeface="Times New Roman"/>
                <a:cs typeface="Times New Roman"/>
              </a:rPr>
              <a:t>x</a:t>
            </a:r>
            <a:r>
              <a:rPr lang="en-US" sz="3200" dirty="0">
                <a:latin typeface="+mn-lt"/>
                <a:cs typeface="Arial" charset="0"/>
              </a:rPr>
              <a:t> = 3”, respectively. Write the following inequalities symbolically:</a:t>
            </a:r>
          </a:p>
          <a:p>
            <a:pPr>
              <a:defRPr/>
            </a:pPr>
            <a:endParaRPr lang="en-US" sz="3200" dirty="0">
              <a:latin typeface="+mn-lt"/>
              <a:cs typeface="Arial" charset="0"/>
            </a:endParaRPr>
          </a:p>
          <a:p>
            <a:pPr marL="514350" indent="-514350">
              <a:buFontTx/>
              <a:buAutoNum type="alphaLcParenR"/>
              <a:defRPr/>
            </a:pPr>
            <a:r>
              <a:rPr lang="en-US" sz="3200" dirty="0">
                <a:latin typeface="+mn-lt"/>
                <a:cs typeface="Times New Roman"/>
              </a:rPr>
              <a:t> </a:t>
            </a:r>
            <a:r>
              <a:rPr lang="en-US" sz="3200" i="1" dirty="0">
                <a:latin typeface="Times New Roman"/>
                <a:cs typeface="Times New Roman"/>
              </a:rPr>
              <a:t>x</a:t>
            </a:r>
            <a:r>
              <a:rPr lang="en-US" sz="3200" dirty="0">
                <a:latin typeface="+mn-lt"/>
                <a:cs typeface="Arial" charset="0"/>
              </a:rPr>
              <a:t> ≤ 3</a:t>
            </a:r>
          </a:p>
          <a:p>
            <a:pPr marL="514350" indent="-514350">
              <a:buFontTx/>
              <a:buAutoNum type="alphaLcParenR"/>
              <a:defRPr/>
            </a:pPr>
            <a:endParaRPr lang="en-US" sz="3200" dirty="0">
              <a:latin typeface="+mn-lt"/>
              <a:cs typeface="Arial" charset="0"/>
            </a:endParaRPr>
          </a:p>
          <a:p>
            <a:pPr marL="514350" indent="-514350">
              <a:buFontTx/>
              <a:buAutoNum type="alphaLcParenR"/>
              <a:defRPr/>
            </a:pPr>
            <a:r>
              <a:rPr lang="en-US" sz="3200" dirty="0">
                <a:latin typeface="+mn-lt"/>
                <a:cs typeface="Arial" charset="0"/>
              </a:rPr>
              <a:t>0 &lt; </a:t>
            </a:r>
            <a:r>
              <a:rPr lang="en-US" sz="3200" i="1" dirty="0">
                <a:latin typeface="Times New Roman"/>
                <a:cs typeface="Times New Roman"/>
              </a:rPr>
              <a:t>x &lt;</a:t>
            </a:r>
            <a:r>
              <a:rPr lang="en-US" sz="3200" dirty="0">
                <a:latin typeface="Times New Roman"/>
                <a:cs typeface="Times New Roman"/>
              </a:rPr>
              <a:t>3</a:t>
            </a:r>
          </a:p>
          <a:p>
            <a:pPr>
              <a:defRPr/>
            </a:pPr>
            <a:endParaRPr lang="en-US" sz="3200" dirty="0">
              <a:latin typeface="Times New Roman"/>
              <a:cs typeface="Times New Roman"/>
            </a:endParaRPr>
          </a:p>
          <a:p>
            <a:pPr marL="514350" indent="-514350">
              <a:buFontTx/>
              <a:buAutoNum type="alphaLcParenR"/>
              <a:defRPr/>
            </a:pPr>
            <a:r>
              <a:rPr lang="en-US" sz="3200" dirty="0">
                <a:latin typeface="Times New Roman"/>
                <a:cs typeface="Times New Roman"/>
              </a:rPr>
              <a:t>0 &lt; </a:t>
            </a:r>
            <a:r>
              <a:rPr lang="en-US" sz="3200" i="1" dirty="0">
                <a:latin typeface="Times New Roman"/>
                <a:cs typeface="Times New Roman"/>
              </a:rPr>
              <a:t>x ≤ </a:t>
            </a:r>
            <a:r>
              <a:rPr lang="en-US" sz="3200" dirty="0">
                <a:latin typeface="Times New Roman"/>
                <a:cs typeface="Times New Roman"/>
              </a:rPr>
              <a:t>3</a:t>
            </a:r>
            <a:endParaRPr lang="en-MY" sz="3200" dirty="0">
              <a:latin typeface="+mn-lt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76825" y="3213100"/>
            <a:ext cx="3311525" cy="26781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u="sng" dirty="0"/>
              <a:t>Solution:</a:t>
            </a:r>
          </a:p>
          <a:p>
            <a:pPr>
              <a:defRPr/>
            </a:pPr>
            <a:r>
              <a:rPr lang="en-US" sz="2800" dirty="0"/>
              <a:t>a) </a:t>
            </a:r>
            <a:r>
              <a:rPr lang="en-US" sz="2800" b="1" i="1" dirty="0"/>
              <a:t>q</a:t>
            </a:r>
            <a:r>
              <a:rPr lang="en-US" sz="2800" dirty="0"/>
              <a:t> </a:t>
            </a:r>
            <a:r>
              <a:rPr lang="en-US" sz="28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2800" b="1" i="1" dirty="0"/>
              <a:t>r</a:t>
            </a:r>
          </a:p>
          <a:p>
            <a:pPr>
              <a:defRPr/>
            </a:pPr>
            <a:endParaRPr lang="en-US" sz="2800" dirty="0"/>
          </a:p>
          <a:p>
            <a:pPr>
              <a:defRPr/>
            </a:pPr>
            <a:r>
              <a:rPr lang="en-US" sz="2800" dirty="0"/>
              <a:t>b) </a:t>
            </a:r>
            <a:r>
              <a:rPr lang="en-US" sz="2800" b="1" i="1" dirty="0"/>
              <a:t>p</a:t>
            </a:r>
            <a:r>
              <a:rPr lang="en-US" sz="2800" dirty="0"/>
              <a:t> </a:t>
            </a:r>
            <a:r>
              <a:rPr lang="en-US" sz="2800" dirty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sz="2800" dirty="0"/>
              <a:t> </a:t>
            </a:r>
            <a:r>
              <a:rPr lang="en-US" sz="2800" b="1" i="1" dirty="0"/>
              <a:t>q</a:t>
            </a:r>
          </a:p>
          <a:p>
            <a:pPr>
              <a:defRPr/>
            </a:pPr>
            <a:endParaRPr lang="en-US" sz="2800" dirty="0"/>
          </a:p>
          <a:p>
            <a:pPr>
              <a:defRPr/>
            </a:pPr>
            <a:r>
              <a:rPr lang="en-US" sz="2800" dirty="0"/>
              <a:t>c) </a:t>
            </a:r>
            <a:r>
              <a:rPr lang="en-US" sz="2800" b="1" i="1" dirty="0"/>
              <a:t>p</a:t>
            </a:r>
            <a:r>
              <a:rPr lang="en-US" sz="2800" dirty="0"/>
              <a:t> </a:t>
            </a:r>
            <a:r>
              <a:rPr lang="en-US" sz="2800" dirty="0">
                <a:latin typeface="ＭＳ ゴシック"/>
                <a:ea typeface="ＭＳ ゴシック"/>
                <a:cs typeface="ＭＳ ゴシック"/>
              </a:rPr>
              <a:t>∧(</a:t>
            </a:r>
            <a:r>
              <a:rPr lang="en-US" sz="2800" b="1" i="1" dirty="0"/>
              <a:t>q </a:t>
            </a:r>
            <a:r>
              <a:rPr lang="en-US" sz="28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2800" b="1" i="1" dirty="0"/>
              <a:t>r</a:t>
            </a:r>
            <a:r>
              <a:rPr lang="en-US" sz="2800" dirty="0"/>
              <a:t> )</a:t>
            </a:r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4680992" y="6520259"/>
            <a:ext cx="611088" cy="365125"/>
          </a:xfrm>
        </p:spPr>
        <p:txBody>
          <a:bodyPr rtlCol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 idx="4294967295"/>
          </p:nvPr>
        </p:nvSpPr>
        <p:spPr>
          <a:xfrm>
            <a:off x="2586038" y="304800"/>
            <a:ext cx="5946775" cy="74771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en-US" sz="5400" dirty="0" smtClean="0"/>
              <a:t>Exercise (4)</a:t>
            </a:r>
            <a:endParaRPr lang="en-MY" sz="5400" dirty="0"/>
          </a:p>
        </p:txBody>
      </p:sp>
      <p:sp>
        <p:nvSpPr>
          <p:cNvPr id="25603" name="TextBox 2"/>
          <p:cNvSpPr txBox="1">
            <a:spLocks noChangeArrowheads="1"/>
          </p:cNvSpPr>
          <p:nvPr/>
        </p:nvSpPr>
        <p:spPr bwMode="auto">
          <a:xfrm>
            <a:off x="323850" y="1557338"/>
            <a:ext cx="84963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>
                <a:latin typeface="+mn-lt"/>
                <a:cs typeface="Arial" charset="0"/>
              </a:rPr>
              <a:t>State either TRUE or FALSE if  </a:t>
            </a:r>
            <a:r>
              <a:rPr lang="en-US" sz="3200" b="1" i="1" dirty="0">
                <a:latin typeface="+mn-lt"/>
                <a:cs typeface="Arial" charset="0"/>
              </a:rPr>
              <a:t>p</a:t>
            </a:r>
            <a:r>
              <a:rPr lang="en-US" sz="3200" dirty="0">
                <a:latin typeface="+mn-lt"/>
                <a:cs typeface="Arial" charset="0"/>
              </a:rPr>
              <a:t> and </a:t>
            </a:r>
            <a:r>
              <a:rPr lang="en-US" sz="3200" b="1" i="1" dirty="0">
                <a:latin typeface="+mn-lt"/>
                <a:cs typeface="Arial" charset="0"/>
              </a:rPr>
              <a:t>r</a:t>
            </a:r>
            <a:r>
              <a:rPr lang="en-US" sz="3200" dirty="0">
                <a:latin typeface="+mn-lt"/>
                <a:cs typeface="Arial" charset="0"/>
              </a:rPr>
              <a:t> are TRUE and </a:t>
            </a:r>
            <a:r>
              <a:rPr lang="en-US" sz="3200" b="1" i="1" dirty="0">
                <a:latin typeface="+mn-lt"/>
                <a:cs typeface="Arial" charset="0"/>
              </a:rPr>
              <a:t>q</a:t>
            </a:r>
            <a:r>
              <a:rPr lang="en-US" sz="3200" dirty="0">
                <a:latin typeface="+mn-lt"/>
                <a:cs typeface="Arial" charset="0"/>
              </a:rPr>
              <a:t> is FALSE.</a:t>
            </a:r>
            <a:endParaRPr lang="en-MY" sz="3200" dirty="0">
              <a:latin typeface="+mn-lt"/>
              <a:cs typeface="Arial" charset="0"/>
            </a:endParaRPr>
          </a:p>
        </p:txBody>
      </p:sp>
      <p:sp>
        <p:nvSpPr>
          <p:cNvPr id="25604" name="TextBox 3"/>
          <p:cNvSpPr txBox="1">
            <a:spLocks noChangeArrowheads="1"/>
          </p:cNvSpPr>
          <p:nvPr/>
        </p:nvSpPr>
        <p:spPr bwMode="auto">
          <a:xfrm>
            <a:off x="539750" y="3022600"/>
            <a:ext cx="5072063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65138" indent="-465138">
              <a:buFontTx/>
              <a:buAutoNum type="alphaLcParenR"/>
              <a:tabLst>
                <a:tab pos="465138" algn="l"/>
              </a:tabLst>
              <a:defRPr/>
            </a:pPr>
            <a:r>
              <a:rPr lang="en-US" sz="3200" dirty="0">
                <a:latin typeface="+mn-lt"/>
                <a:cs typeface="Arial" charset="0"/>
              </a:rPr>
              <a:t>~ </a:t>
            </a:r>
            <a:r>
              <a:rPr lang="en-US" sz="3200" i="1" dirty="0">
                <a:latin typeface="+mn-lt"/>
                <a:cs typeface="Arial" charset="0"/>
              </a:rPr>
              <a:t>p</a:t>
            </a:r>
            <a:r>
              <a:rPr lang="en-US" sz="3200" dirty="0">
                <a:latin typeface="+mn-lt"/>
                <a:cs typeface="Arial" charset="0"/>
              </a:rPr>
              <a:t> </a:t>
            </a:r>
            <a:r>
              <a:rPr lang="el-GR" sz="3200" dirty="0">
                <a:latin typeface="+mn-lt"/>
                <a:cs typeface="Arial" charset="0"/>
              </a:rPr>
              <a:t>∧</a:t>
            </a:r>
            <a:r>
              <a:rPr lang="en-US" sz="3200" dirty="0">
                <a:latin typeface="+mn-lt"/>
                <a:cs typeface="Arial" charset="0"/>
              </a:rPr>
              <a:t> ( </a:t>
            </a:r>
            <a:r>
              <a:rPr lang="en-US" sz="3200" i="1" dirty="0">
                <a:latin typeface="+mn-lt"/>
                <a:cs typeface="Arial" charset="0"/>
              </a:rPr>
              <a:t>q</a:t>
            </a:r>
            <a:r>
              <a:rPr lang="en-US" sz="3200" dirty="0">
                <a:latin typeface="+mn-lt"/>
                <a:cs typeface="Arial" charset="0"/>
              </a:rPr>
              <a:t> </a:t>
            </a:r>
            <a:r>
              <a:rPr lang="en-US" sz="3200" dirty="0">
                <a:latin typeface="Lucida Sans Unicode"/>
                <a:cs typeface="Lucida Sans Unicode"/>
              </a:rPr>
              <a:t>∨</a:t>
            </a:r>
            <a:r>
              <a:rPr lang="en-US" sz="3200" dirty="0">
                <a:latin typeface="+mn-lt"/>
                <a:cs typeface="Arial" charset="0"/>
              </a:rPr>
              <a:t> </a:t>
            </a:r>
            <a:r>
              <a:rPr lang="en-US" sz="3200" i="1" dirty="0">
                <a:latin typeface="+mn-lt"/>
                <a:cs typeface="Arial" charset="0"/>
              </a:rPr>
              <a:t>r </a:t>
            </a:r>
            <a:r>
              <a:rPr lang="en-US" sz="3200" dirty="0">
                <a:latin typeface="+mn-lt"/>
                <a:cs typeface="Arial" charset="0"/>
              </a:rPr>
              <a:t>)</a:t>
            </a:r>
          </a:p>
          <a:p>
            <a:pPr marL="465138" indent="-465138">
              <a:buFontTx/>
              <a:buAutoNum type="alphaLcParenR"/>
              <a:tabLst>
                <a:tab pos="465138" algn="l"/>
              </a:tabLst>
              <a:defRPr/>
            </a:pPr>
            <a:endParaRPr lang="en-US" sz="3200" dirty="0">
              <a:latin typeface="+mn-lt"/>
              <a:cs typeface="Arial" charset="0"/>
            </a:endParaRPr>
          </a:p>
          <a:p>
            <a:pPr>
              <a:tabLst>
                <a:tab pos="465138" algn="l"/>
              </a:tabLst>
              <a:defRPr/>
            </a:pPr>
            <a:endParaRPr lang="en-US" sz="3200" dirty="0">
              <a:latin typeface="+mn-lt"/>
              <a:cs typeface="Arial" charset="0"/>
            </a:endParaRPr>
          </a:p>
          <a:p>
            <a:pPr marL="465138" indent="-465138">
              <a:buFontTx/>
              <a:buAutoNum type="alphaLcParenR"/>
              <a:defRPr/>
            </a:pPr>
            <a:r>
              <a:rPr lang="en-US" sz="3200" dirty="0">
                <a:latin typeface="+mn-lt"/>
                <a:cs typeface="Arial" charset="0"/>
              </a:rPr>
              <a:t>( </a:t>
            </a:r>
            <a:r>
              <a:rPr lang="en-US" sz="3200" i="1" dirty="0">
                <a:latin typeface="+mn-lt"/>
                <a:cs typeface="Arial" charset="0"/>
              </a:rPr>
              <a:t>r</a:t>
            </a:r>
            <a:r>
              <a:rPr lang="en-US" sz="3200" dirty="0">
                <a:latin typeface="+mn-lt"/>
                <a:cs typeface="Arial" charset="0"/>
              </a:rPr>
              <a:t> </a:t>
            </a:r>
            <a:r>
              <a:rPr lang="el-GR" sz="3200" dirty="0">
                <a:latin typeface="+mn-lt"/>
                <a:cs typeface="Arial" charset="0"/>
              </a:rPr>
              <a:t>∧</a:t>
            </a:r>
            <a:r>
              <a:rPr lang="en-US" sz="3200" dirty="0">
                <a:latin typeface="+mn-lt"/>
                <a:cs typeface="Arial" charset="0"/>
              </a:rPr>
              <a:t> ~</a:t>
            </a:r>
            <a:r>
              <a:rPr lang="en-US" sz="3200" i="1" dirty="0">
                <a:latin typeface="+mn-lt"/>
                <a:cs typeface="Arial" charset="0"/>
              </a:rPr>
              <a:t>q </a:t>
            </a:r>
            <a:r>
              <a:rPr lang="en-US" sz="3200" dirty="0">
                <a:latin typeface="+mn-lt"/>
                <a:cs typeface="Arial" charset="0"/>
              </a:rPr>
              <a:t>) </a:t>
            </a:r>
            <a:r>
              <a:rPr lang="en-US" sz="3200" dirty="0">
                <a:latin typeface="Lucida Sans Unicode"/>
                <a:cs typeface="Lucida Sans Unicode"/>
              </a:rPr>
              <a:t>∨</a:t>
            </a:r>
            <a:r>
              <a:rPr lang="en-US" sz="3200" dirty="0">
                <a:latin typeface="+mn-lt"/>
                <a:cs typeface="Arial" charset="0"/>
              </a:rPr>
              <a:t> ( </a:t>
            </a:r>
            <a:r>
              <a:rPr lang="en-US" sz="3200" i="1" dirty="0">
                <a:latin typeface="+mn-lt"/>
                <a:cs typeface="Arial" charset="0"/>
              </a:rPr>
              <a:t>p</a:t>
            </a:r>
            <a:r>
              <a:rPr lang="en-US" sz="3200" dirty="0">
                <a:latin typeface="+mn-lt"/>
                <a:cs typeface="Arial" charset="0"/>
              </a:rPr>
              <a:t> </a:t>
            </a:r>
            <a:r>
              <a:rPr lang="en-US" sz="3200" dirty="0">
                <a:latin typeface="Lucida Sans Unicode"/>
                <a:cs typeface="Lucida Sans Unicode"/>
              </a:rPr>
              <a:t>∨</a:t>
            </a:r>
            <a:r>
              <a:rPr lang="en-US" sz="3200" dirty="0">
                <a:latin typeface="+mn-lt"/>
                <a:cs typeface="Arial" charset="0"/>
              </a:rPr>
              <a:t> </a:t>
            </a:r>
            <a:r>
              <a:rPr lang="en-US" sz="3200" i="1" dirty="0">
                <a:latin typeface="+mn-lt"/>
                <a:cs typeface="Arial" charset="0"/>
              </a:rPr>
              <a:t>r </a:t>
            </a:r>
            <a:r>
              <a:rPr lang="en-US" sz="3200" dirty="0">
                <a:latin typeface="+mn-lt"/>
                <a:cs typeface="Arial" charset="0"/>
              </a:rPr>
              <a:t>)</a:t>
            </a:r>
            <a:endParaRPr lang="en-MY" sz="3200" dirty="0">
              <a:latin typeface="+mn-lt"/>
              <a:cs typeface="Arial" charset="0"/>
            </a:endParaRPr>
          </a:p>
        </p:txBody>
      </p:sp>
      <p:sp>
        <p:nvSpPr>
          <p:cNvPr id="6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21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 idx="4294967295"/>
          </p:nvPr>
        </p:nvSpPr>
        <p:spPr>
          <a:xfrm>
            <a:off x="2230438" y="260350"/>
            <a:ext cx="6734175" cy="747713"/>
          </a:xfr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defRPr/>
            </a:pPr>
            <a:r>
              <a:rPr lang="en-MY" sz="4000" b="1" dirty="0" smtClean="0"/>
              <a:t>CONDITIONAL PROPOSITIONS</a:t>
            </a:r>
            <a:endParaRPr lang="en-MY" sz="4000" b="1" dirty="0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468313" y="1627188"/>
            <a:ext cx="8064500" cy="317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MY" sz="3200" dirty="0">
                <a:latin typeface="+mn-lt"/>
                <a:cs typeface="Times New Roman" pitchFamily="18" charset="0"/>
              </a:rPr>
              <a:t>Let </a:t>
            </a:r>
            <a:r>
              <a:rPr lang="en-MY" sz="3200" b="1" i="1" dirty="0">
                <a:latin typeface="+mn-lt"/>
                <a:cs typeface="Times New Roman" pitchFamily="18" charset="0"/>
              </a:rPr>
              <a:t>p</a:t>
            </a:r>
            <a:r>
              <a:rPr lang="en-MY" sz="3200" i="1" dirty="0">
                <a:latin typeface="+mn-lt"/>
                <a:cs typeface="Times New Roman" pitchFamily="18" charset="0"/>
              </a:rPr>
              <a:t> and </a:t>
            </a:r>
            <a:r>
              <a:rPr lang="en-MY" sz="3200" b="1" i="1" dirty="0">
                <a:latin typeface="+mn-lt"/>
                <a:cs typeface="Times New Roman" pitchFamily="18" charset="0"/>
              </a:rPr>
              <a:t>q</a:t>
            </a:r>
            <a:r>
              <a:rPr lang="en-MY" sz="3200" i="1" dirty="0">
                <a:latin typeface="+mn-lt"/>
                <a:cs typeface="Times New Roman" pitchFamily="18" charset="0"/>
              </a:rPr>
              <a:t> </a:t>
            </a:r>
            <a:r>
              <a:rPr lang="en-MY" sz="3200" dirty="0">
                <a:latin typeface="+mn-lt"/>
                <a:cs typeface="Times New Roman" pitchFamily="18" charset="0"/>
              </a:rPr>
              <a:t>be propositions</a:t>
            </a:r>
            <a:r>
              <a:rPr lang="en-MY" sz="3200" i="1" dirty="0">
                <a:latin typeface="+mn-lt"/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en-MY" sz="32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		</a:t>
            </a:r>
          </a:p>
          <a:p>
            <a:pPr>
              <a:defRPr/>
            </a:pPr>
            <a:r>
              <a:rPr lang="en-MY" sz="32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               </a:t>
            </a:r>
            <a:r>
              <a:rPr lang="en-MY" sz="40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“if </a:t>
            </a:r>
            <a:r>
              <a:rPr lang="en-MY" sz="4000" b="1" i="1" dirty="0">
                <a:latin typeface="+mn-lt"/>
                <a:cs typeface="Times New Roman" pitchFamily="18" charset="0"/>
              </a:rPr>
              <a:t>p</a:t>
            </a:r>
            <a:r>
              <a:rPr lang="en-MY" sz="4000" i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, then </a:t>
            </a:r>
            <a:r>
              <a:rPr lang="en-MY" sz="4000" b="1" i="1" dirty="0">
                <a:latin typeface="+mn-lt"/>
                <a:cs typeface="Times New Roman" pitchFamily="18" charset="0"/>
              </a:rPr>
              <a:t>q</a:t>
            </a:r>
            <a:r>
              <a:rPr lang="en-MY" sz="4000" i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” </a:t>
            </a:r>
          </a:p>
          <a:p>
            <a:pPr>
              <a:defRPr/>
            </a:pPr>
            <a:endParaRPr lang="en-MY" sz="3200" i="1" dirty="0">
              <a:latin typeface="+mn-lt"/>
              <a:cs typeface="Times New Roman" pitchFamily="18" charset="0"/>
            </a:endParaRPr>
          </a:p>
          <a:p>
            <a:pPr>
              <a:defRPr/>
            </a:pPr>
            <a:r>
              <a:rPr lang="en-MY" sz="3200" dirty="0">
                <a:latin typeface="+mn-lt"/>
                <a:cs typeface="Times New Roman" pitchFamily="18" charset="0"/>
              </a:rPr>
              <a:t>is a statement called a </a:t>
            </a:r>
            <a:r>
              <a:rPr lang="en-MY" sz="3200" b="1" dirty="0">
                <a:solidFill>
                  <a:srgbClr val="00B0F0"/>
                </a:solidFill>
                <a:latin typeface="+mn-lt"/>
                <a:cs typeface="Times New Roman" pitchFamily="18" charset="0"/>
              </a:rPr>
              <a:t>conditional proposition</a:t>
            </a:r>
            <a:r>
              <a:rPr lang="en-MY" sz="3200" dirty="0">
                <a:latin typeface="+mn-lt"/>
                <a:cs typeface="Times New Roman" pitchFamily="18" charset="0"/>
              </a:rPr>
              <a:t>, written as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55875" y="5026025"/>
            <a:ext cx="2808288" cy="9239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MY" sz="5400" i="1" dirty="0">
                <a:solidFill>
                  <a:schemeClr val="tx1"/>
                </a:solidFill>
                <a:cs typeface="Times New Roman" pitchFamily="18" charset="0"/>
              </a:rPr>
              <a:t>p → q</a:t>
            </a:r>
            <a:endParaRPr lang="en-MY" sz="54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6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22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9750" y="1196975"/>
            <a:ext cx="8280400" cy="107632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dirty="0"/>
              <a:t>The </a:t>
            </a:r>
            <a:r>
              <a:rPr lang="en-MY" sz="3200" dirty="0">
                <a:solidFill>
                  <a:srgbClr val="FF0000"/>
                </a:solidFill>
              </a:rPr>
              <a:t>truth table </a:t>
            </a:r>
            <a:r>
              <a:rPr lang="en-MY" sz="3200" dirty="0"/>
              <a:t>of </a:t>
            </a:r>
            <a:r>
              <a:rPr lang="en-MY" sz="3200" b="1" i="1" dirty="0"/>
              <a:t>p → q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i="1" dirty="0"/>
              <a:t>=&gt; Cause and effect relationship</a:t>
            </a:r>
            <a:endParaRPr lang="en-MY" sz="3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71625" y="3286125"/>
          <a:ext cx="6096000" cy="2951163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</a:t>
                      </a:r>
                      <a:endParaRPr kumimoji="0" lang="en-MY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</a:t>
                      </a:r>
                      <a:endParaRPr kumimoji="0" lang="en-MY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Arial" pitchFamily="34" charset="0"/>
                          <a:sym typeface="Wingdings" pitchFamily="2" charset="2"/>
                        </a:rPr>
                        <a:t>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 q</a:t>
                      </a:r>
                      <a:endParaRPr kumimoji="0" lang="en-MY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6" name="Cloud Callout 5"/>
          <p:cNvSpPr/>
          <p:nvPr/>
        </p:nvSpPr>
        <p:spPr>
          <a:xfrm>
            <a:off x="323850" y="2276475"/>
            <a:ext cx="1857375" cy="1728788"/>
          </a:xfrm>
          <a:prstGeom prst="cloudCallout">
            <a:avLst>
              <a:gd name="adj1" fmla="val 62139"/>
              <a:gd name="adj2" fmla="val 10025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FALSE if </a:t>
            </a:r>
            <a:r>
              <a:rPr lang="en-US" b="1" i="1" dirty="0">
                <a:solidFill>
                  <a:schemeClr val="tx1"/>
                </a:solidFill>
              </a:rPr>
              <a:t>p</a:t>
            </a:r>
            <a:r>
              <a:rPr lang="en-US" b="1" dirty="0">
                <a:solidFill>
                  <a:schemeClr val="tx1"/>
                </a:solidFill>
              </a:rPr>
              <a:t> = True and </a:t>
            </a:r>
            <a:r>
              <a:rPr lang="en-US" b="1" i="1" dirty="0">
                <a:solidFill>
                  <a:schemeClr val="tx1"/>
                </a:solidFill>
              </a:rPr>
              <a:t>q </a:t>
            </a:r>
            <a:r>
              <a:rPr lang="en-US" b="1" dirty="0">
                <a:solidFill>
                  <a:schemeClr val="tx1"/>
                </a:solidFill>
              </a:rPr>
              <a:t>=false</a:t>
            </a:r>
            <a:endParaRPr lang="en-MY" b="1" dirty="0">
              <a:solidFill>
                <a:schemeClr val="tx1"/>
              </a:solidFill>
            </a:endParaRPr>
          </a:p>
        </p:txBody>
      </p:sp>
      <p:sp>
        <p:nvSpPr>
          <p:cNvPr id="7" name="Cloud Callout 6"/>
          <p:cNvSpPr/>
          <p:nvPr/>
        </p:nvSpPr>
        <p:spPr>
          <a:xfrm>
            <a:off x="7489825" y="2205038"/>
            <a:ext cx="1474788" cy="2503487"/>
          </a:xfrm>
          <a:prstGeom prst="cloudCallout">
            <a:avLst>
              <a:gd name="adj1" fmla="val -38796"/>
              <a:gd name="adj2" fmla="val 10788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TRUE if both true or </a:t>
            </a:r>
            <a:r>
              <a:rPr lang="en-US" b="1" i="1" dirty="0">
                <a:solidFill>
                  <a:schemeClr val="tx1"/>
                </a:solidFill>
              </a:rPr>
              <a:t>p</a:t>
            </a:r>
            <a:r>
              <a:rPr lang="en-US" b="1" dirty="0">
                <a:solidFill>
                  <a:schemeClr val="tx1"/>
                </a:solidFill>
              </a:rPr>
              <a:t>=false for any  value of </a:t>
            </a:r>
            <a:r>
              <a:rPr lang="en-US" b="1" i="1" dirty="0">
                <a:solidFill>
                  <a:schemeClr val="tx1"/>
                </a:solidFill>
              </a:rPr>
              <a:t>q</a:t>
            </a:r>
            <a:endParaRPr lang="en-MY" b="1" i="1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2124075" y="188913"/>
            <a:ext cx="6985000" cy="747712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MY" sz="4000" b="1" dirty="0" smtClean="0"/>
              <a:t>CONDITIONAL PROPOSITIONS</a:t>
            </a:r>
            <a:r>
              <a:rPr lang="en-MY" sz="1200" b="1" dirty="0" smtClean="0"/>
              <a:t>(cont.)</a:t>
            </a:r>
            <a:endParaRPr lang="en-MY" sz="1200" b="1" dirty="0"/>
          </a:p>
        </p:txBody>
      </p:sp>
      <p:sp>
        <p:nvSpPr>
          <p:cNvPr id="10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23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8175" y="2495550"/>
            <a:ext cx="6624638" cy="10779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dirty="0">
                <a:latin typeface="Times New Roman" pitchFamily="18" charset="0"/>
                <a:cs typeface="Times New Roman" pitchFamily="18" charset="0"/>
              </a:rPr>
              <a:t>If today is Sunday, then I will go for a walk.</a:t>
            </a:r>
          </a:p>
        </p:txBody>
      </p:sp>
      <p:sp>
        <p:nvSpPr>
          <p:cNvPr id="5" name="Rectangle 4"/>
          <p:cNvSpPr/>
          <p:nvPr/>
        </p:nvSpPr>
        <p:spPr>
          <a:xfrm>
            <a:off x="1979613" y="4943475"/>
            <a:ext cx="6624637" cy="107791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dirty="0">
                <a:latin typeface="Times New Roman" pitchFamily="18" charset="0"/>
                <a:cs typeface="Times New Roman" pitchFamily="18" charset="0"/>
              </a:rPr>
              <a:t>If I get a bonus, then I will buy a new car</a:t>
            </a:r>
          </a:p>
        </p:txBody>
      </p:sp>
      <p:sp>
        <p:nvSpPr>
          <p:cNvPr id="59396" name="Rectangle 6"/>
          <p:cNvSpPr>
            <a:spLocks noChangeArrowheads="1"/>
          </p:cNvSpPr>
          <p:nvPr/>
        </p:nvSpPr>
        <p:spPr bwMode="auto">
          <a:xfrm>
            <a:off x="539750" y="1487488"/>
            <a:ext cx="8208963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 i="1">
                <a:latin typeface="Times New Roman" charset="0"/>
                <a:cs typeface="Times New Roman" charset="0"/>
              </a:rPr>
              <a:t>p</a:t>
            </a:r>
            <a:r>
              <a:rPr lang="en-US" sz="3200" i="1">
                <a:latin typeface="Times New Roman" charset="0"/>
                <a:cs typeface="Times New Roman" charset="0"/>
              </a:rPr>
              <a:t> </a:t>
            </a:r>
            <a:r>
              <a:rPr lang="en-US" sz="3200">
                <a:latin typeface="Times New Roman" charset="0"/>
                <a:cs typeface="Times New Roman" charset="0"/>
              </a:rPr>
              <a:t>:</a:t>
            </a:r>
            <a:r>
              <a:rPr lang="en-US" sz="3200" i="1">
                <a:latin typeface="Times New Roman" charset="0"/>
                <a:cs typeface="Times New Roman" charset="0"/>
              </a:rPr>
              <a:t> </a:t>
            </a:r>
            <a:r>
              <a:rPr lang="en-US" sz="3200">
                <a:latin typeface="Times New Roman" charset="0"/>
                <a:cs typeface="Times New Roman" charset="0"/>
              </a:rPr>
              <a:t>today is Sunday ;</a:t>
            </a:r>
            <a:r>
              <a:rPr lang="en-US" sz="3200" i="1">
                <a:latin typeface="Times New Roman" charset="0"/>
                <a:cs typeface="Times New Roman" charset="0"/>
              </a:rPr>
              <a:t> </a:t>
            </a:r>
            <a:r>
              <a:rPr lang="en-US" sz="3200" b="1" i="1">
                <a:latin typeface="Times New Roman" charset="0"/>
                <a:cs typeface="Times New Roman" charset="0"/>
              </a:rPr>
              <a:t>q</a:t>
            </a:r>
            <a:r>
              <a:rPr lang="en-US" sz="3200" i="1">
                <a:latin typeface="Times New Roman" charset="0"/>
                <a:cs typeface="Times New Roman" charset="0"/>
              </a:rPr>
              <a:t> </a:t>
            </a:r>
            <a:r>
              <a:rPr lang="en-US" sz="3200">
                <a:latin typeface="Times New Roman" charset="0"/>
                <a:cs typeface="Times New Roman" charset="0"/>
              </a:rPr>
              <a:t>: I will go for a walk</a:t>
            </a:r>
          </a:p>
          <a:p>
            <a:endParaRPr lang="en-US" sz="3200" b="1" i="1">
              <a:latin typeface="Times New Roman" charset="0"/>
              <a:cs typeface="Times New Roman" charset="0"/>
            </a:endParaRPr>
          </a:p>
          <a:p>
            <a:r>
              <a:rPr lang="en-US" sz="3200" b="1" i="1">
                <a:latin typeface="Times New Roman" charset="0"/>
                <a:cs typeface="Times New Roman" charset="0"/>
              </a:rPr>
              <a:t>p</a:t>
            </a:r>
            <a:r>
              <a:rPr lang="en-US" sz="3200" b="1">
                <a:latin typeface="Times New Roman" charset="0"/>
                <a:cs typeface="Times New Roman" charset="0"/>
              </a:rPr>
              <a:t> → </a:t>
            </a:r>
            <a:r>
              <a:rPr lang="en-US" sz="3200" b="1" i="1">
                <a:latin typeface="Times New Roman" charset="0"/>
                <a:cs typeface="Times New Roman" charset="0"/>
              </a:rPr>
              <a:t>q : </a:t>
            </a:r>
          </a:p>
        </p:txBody>
      </p:sp>
      <p:sp>
        <p:nvSpPr>
          <p:cNvPr id="59397" name="Rectangle 8"/>
          <p:cNvSpPr>
            <a:spLocks noChangeArrowheads="1"/>
          </p:cNvSpPr>
          <p:nvPr/>
        </p:nvSpPr>
        <p:spPr bwMode="auto">
          <a:xfrm>
            <a:off x="539750" y="4224338"/>
            <a:ext cx="80645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b="1" i="1">
                <a:latin typeface="Times New Roman" charset="0"/>
                <a:cs typeface="Times New Roman" charset="0"/>
              </a:rPr>
              <a:t>p</a:t>
            </a:r>
            <a:r>
              <a:rPr lang="en-US" sz="3600">
                <a:latin typeface="Times New Roman" charset="0"/>
                <a:cs typeface="Times New Roman" charset="0"/>
              </a:rPr>
              <a:t> : I get a bonus ; </a:t>
            </a:r>
            <a:r>
              <a:rPr lang="en-US" sz="3600" b="1" i="1">
                <a:latin typeface="Times New Roman" charset="0"/>
                <a:cs typeface="Times New Roman" charset="0"/>
              </a:rPr>
              <a:t>q</a:t>
            </a:r>
            <a:r>
              <a:rPr lang="en-US" sz="3600">
                <a:latin typeface="Times New Roman" charset="0"/>
                <a:cs typeface="Times New Roman" charset="0"/>
              </a:rPr>
              <a:t> : I will buy a new car</a:t>
            </a:r>
          </a:p>
          <a:p>
            <a:r>
              <a:rPr lang="en-US" sz="3600" b="1" i="1">
                <a:latin typeface="Times New Roman" charset="0"/>
                <a:cs typeface="Times New Roman" charset="0"/>
              </a:rPr>
              <a:t>p</a:t>
            </a:r>
            <a:r>
              <a:rPr lang="en-US" sz="3600">
                <a:latin typeface="Times New Roman" charset="0"/>
                <a:cs typeface="Times New Roman" charset="0"/>
              </a:rPr>
              <a:t> → </a:t>
            </a:r>
            <a:r>
              <a:rPr lang="en-US" sz="3600" b="1" i="1">
                <a:latin typeface="Times New Roman" charset="0"/>
                <a:cs typeface="Times New Roman" charset="0"/>
              </a:rPr>
              <a:t>q</a:t>
            </a:r>
            <a:r>
              <a:rPr lang="en-US" sz="3600">
                <a:latin typeface="Times New Roman" charset="0"/>
                <a:cs typeface="Times New Roman" charset="0"/>
              </a:rPr>
              <a:t>:</a:t>
            </a:r>
          </a:p>
        </p:txBody>
      </p:sp>
      <p:sp>
        <p:nvSpPr>
          <p:cNvPr id="8" name="Title 3"/>
          <p:cNvSpPr txBox="1">
            <a:spLocks/>
          </p:cNvSpPr>
          <p:nvPr/>
        </p:nvSpPr>
        <p:spPr bwMode="auto">
          <a:xfrm>
            <a:off x="2411413" y="260350"/>
            <a:ext cx="6408737" cy="604838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normAutofit fontScale="7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5400" b="1" dirty="0" smtClean="0"/>
              <a:t>Example</a:t>
            </a:r>
            <a:endParaRPr lang="en-MY" sz="5400" b="1" dirty="0"/>
          </a:p>
        </p:txBody>
      </p:sp>
      <p:sp>
        <p:nvSpPr>
          <p:cNvPr id="9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24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1050" y="3141663"/>
            <a:ext cx="6408738" cy="1076325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dirty="0"/>
              <a:t>if x/2 is an integer, then x is an even integer.</a:t>
            </a:r>
          </a:p>
        </p:txBody>
      </p:sp>
      <p:sp>
        <p:nvSpPr>
          <p:cNvPr id="61443" name="Rectangle 4"/>
          <p:cNvSpPr>
            <a:spLocks noChangeArrowheads="1"/>
          </p:cNvSpPr>
          <p:nvPr/>
        </p:nvSpPr>
        <p:spPr bwMode="auto">
          <a:xfrm>
            <a:off x="539750" y="1412875"/>
            <a:ext cx="7777163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b="1" i="1">
                <a:latin typeface="Times New Roman" charset="0"/>
                <a:cs typeface="Times New Roman" charset="0"/>
              </a:rPr>
              <a:t>p </a:t>
            </a:r>
            <a:r>
              <a:rPr lang="en-US" sz="3600">
                <a:latin typeface="Times New Roman" charset="0"/>
                <a:cs typeface="Times New Roman" charset="0"/>
              </a:rPr>
              <a:t>: x/2 is an integer.</a:t>
            </a:r>
          </a:p>
          <a:p>
            <a:r>
              <a:rPr lang="en-US" sz="3600" b="1" i="1">
                <a:latin typeface="Times New Roman" charset="0"/>
                <a:cs typeface="Times New Roman" charset="0"/>
              </a:rPr>
              <a:t>q</a:t>
            </a:r>
            <a:r>
              <a:rPr lang="en-US" sz="3600">
                <a:latin typeface="Times New Roman" charset="0"/>
                <a:cs typeface="Times New Roman" charset="0"/>
              </a:rPr>
              <a:t> : x is an even integer.</a:t>
            </a:r>
          </a:p>
          <a:p>
            <a:endParaRPr lang="en-US" sz="3600">
              <a:latin typeface="Times New Roman" charset="0"/>
              <a:cs typeface="Times New Roman" charset="0"/>
            </a:endParaRPr>
          </a:p>
          <a:p>
            <a:r>
              <a:rPr lang="en-US" sz="3600">
                <a:latin typeface="Times New Roman" charset="0"/>
                <a:cs typeface="Times New Roman" charset="0"/>
              </a:rPr>
              <a:t>p → q : </a:t>
            </a:r>
          </a:p>
        </p:txBody>
      </p:sp>
      <p:sp>
        <p:nvSpPr>
          <p:cNvPr id="7" name="Title 3"/>
          <p:cNvSpPr txBox="1">
            <a:spLocks/>
          </p:cNvSpPr>
          <p:nvPr/>
        </p:nvSpPr>
        <p:spPr bwMode="auto">
          <a:xfrm>
            <a:off x="2411413" y="260350"/>
            <a:ext cx="6408737" cy="604838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normAutofit fontScale="7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5400" b="1" dirty="0" smtClean="0"/>
              <a:t>Example</a:t>
            </a:r>
            <a:endParaRPr lang="en-MY" sz="5400" b="1" dirty="0"/>
          </a:p>
        </p:txBody>
      </p:sp>
      <p:sp>
        <p:nvSpPr>
          <p:cNvPr id="8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25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 idx="4294967295"/>
          </p:nvPr>
        </p:nvSpPr>
        <p:spPr>
          <a:xfrm>
            <a:off x="2411413" y="260350"/>
            <a:ext cx="6337300" cy="676275"/>
          </a:xfr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en-MY" sz="5400" b="1" dirty="0" smtClean="0"/>
              <a:t>BICONDITIONAL</a:t>
            </a:r>
            <a:endParaRPr lang="en-MY" sz="5400" b="1" dirty="0"/>
          </a:p>
        </p:txBody>
      </p:sp>
      <p:sp>
        <p:nvSpPr>
          <p:cNvPr id="3" name="Rectangle 2"/>
          <p:cNvSpPr/>
          <p:nvPr/>
        </p:nvSpPr>
        <p:spPr>
          <a:xfrm>
            <a:off x="395288" y="1566863"/>
            <a:ext cx="8424862" cy="366236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dirty="0"/>
              <a:t>Let </a:t>
            </a:r>
            <a:r>
              <a:rPr lang="en-MY" sz="3200" b="1" i="1" dirty="0"/>
              <a:t>p</a:t>
            </a:r>
            <a:r>
              <a:rPr lang="en-MY" sz="3200" i="1" dirty="0"/>
              <a:t> and </a:t>
            </a:r>
            <a:r>
              <a:rPr lang="en-MY" sz="3200" b="1" i="1" dirty="0"/>
              <a:t>q</a:t>
            </a:r>
            <a:r>
              <a:rPr lang="en-MY" sz="3200" i="1" dirty="0"/>
              <a:t> be propositions.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dirty="0">
                <a:solidFill>
                  <a:srgbClr val="FF0000"/>
                </a:solidFill>
              </a:rPr>
              <a:t>		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4000" dirty="0">
                <a:solidFill>
                  <a:srgbClr val="FF0000"/>
                </a:solidFill>
              </a:rPr>
              <a:t>“</a:t>
            </a:r>
            <a:r>
              <a:rPr lang="en-MY" sz="4000" b="1" i="1" dirty="0">
                <a:solidFill>
                  <a:schemeClr val="tx1"/>
                </a:solidFill>
              </a:rPr>
              <a:t>p</a:t>
            </a:r>
            <a:r>
              <a:rPr lang="en-MY" sz="4000" i="1" dirty="0">
                <a:solidFill>
                  <a:srgbClr val="FF0000"/>
                </a:solidFill>
              </a:rPr>
              <a:t> if and only if </a:t>
            </a:r>
            <a:r>
              <a:rPr lang="en-MY" sz="4000" b="1" i="1" dirty="0">
                <a:solidFill>
                  <a:schemeClr val="tx1"/>
                </a:solidFill>
              </a:rPr>
              <a:t>q</a:t>
            </a:r>
            <a:r>
              <a:rPr lang="en-MY" sz="4000" i="1" dirty="0">
                <a:solidFill>
                  <a:srgbClr val="FF0000"/>
                </a:solidFill>
              </a:rPr>
              <a:t>”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MY" sz="3200" i="1" dirty="0">
              <a:solidFill>
                <a:srgbClr val="FF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dirty="0"/>
              <a:t>is a statement called a </a:t>
            </a:r>
            <a:r>
              <a:rPr lang="en-MY" sz="3200" b="1" dirty="0">
                <a:solidFill>
                  <a:srgbClr val="00B0F0"/>
                </a:solidFill>
              </a:rPr>
              <a:t>biconditional proposition</a:t>
            </a:r>
            <a:r>
              <a:rPr lang="en-MY" sz="3200" dirty="0"/>
              <a:t>, written as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i="1" dirty="0">
                <a:solidFill>
                  <a:srgbClr val="FF0000"/>
                </a:solidFill>
              </a:rPr>
              <a:t>			</a:t>
            </a:r>
          </a:p>
        </p:txBody>
      </p:sp>
      <p:sp>
        <p:nvSpPr>
          <p:cNvPr id="5" name="Rectangle 4"/>
          <p:cNvSpPr/>
          <p:nvPr/>
        </p:nvSpPr>
        <p:spPr>
          <a:xfrm>
            <a:off x="2700338" y="4881563"/>
            <a:ext cx="2101850" cy="9239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5400" i="1" dirty="0">
                <a:solidFill>
                  <a:schemeClr val="tx1"/>
                </a:solidFill>
              </a:rPr>
              <a:t>p ↔ q</a:t>
            </a:r>
            <a:endParaRPr lang="en-MY" sz="54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26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755650" y="1412875"/>
            <a:ext cx="4460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MY" sz="3200" dirty="0">
                <a:latin typeface="+mn-lt"/>
                <a:cs typeface="Arial" charset="0"/>
              </a:rPr>
              <a:t>The </a:t>
            </a:r>
            <a:r>
              <a:rPr lang="en-MY" sz="3200" dirty="0">
                <a:solidFill>
                  <a:srgbClr val="FF0000"/>
                </a:solidFill>
                <a:latin typeface="+mn-lt"/>
                <a:cs typeface="Arial" charset="0"/>
              </a:rPr>
              <a:t>truth table </a:t>
            </a:r>
            <a:r>
              <a:rPr lang="en-MY" sz="3200" dirty="0">
                <a:latin typeface="+mn-lt"/>
                <a:cs typeface="Arial" charset="0"/>
              </a:rPr>
              <a:t>of </a:t>
            </a:r>
            <a:r>
              <a:rPr lang="en-MY" sz="3200" i="1" dirty="0">
                <a:latin typeface="+mn-lt"/>
                <a:cs typeface="Arial" charset="0"/>
              </a:rPr>
              <a:t>p ↔ q:</a:t>
            </a:r>
            <a:endParaRPr lang="en-MY" sz="3200" dirty="0">
              <a:latin typeface="+mn-lt"/>
              <a:cs typeface="Arial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19250" y="2492375"/>
          <a:ext cx="6096000" cy="2951163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</a:t>
                      </a:r>
                      <a:endParaRPr kumimoji="0" lang="en-MY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</a:t>
                      </a:r>
                      <a:endParaRPr kumimoji="0" lang="en-MY" sz="28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 ↔ q</a:t>
                      </a:r>
                      <a:endParaRPr kumimoji="0" lang="en-MY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 bwMode="auto">
          <a:xfrm>
            <a:off x="2411413" y="260350"/>
            <a:ext cx="6337300" cy="676275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825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MY" sz="5400" b="1" dirty="0" smtClean="0"/>
              <a:t>BICONDITIONAL </a:t>
            </a:r>
            <a:r>
              <a:rPr lang="en-MY" sz="1500" b="1" dirty="0" smtClean="0"/>
              <a:t>(cont.)</a:t>
            </a:r>
            <a:endParaRPr lang="en-MY" sz="1500" b="1" dirty="0"/>
          </a:p>
        </p:txBody>
      </p:sp>
      <p:sp>
        <p:nvSpPr>
          <p:cNvPr id="8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27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63713" y="2276475"/>
            <a:ext cx="6769100" cy="10779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dirty="0"/>
              <a:t>My program will compile if and only if it has no syntax error.</a:t>
            </a:r>
          </a:p>
        </p:txBody>
      </p:sp>
      <p:sp>
        <p:nvSpPr>
          <p:cNvPr id="5" name="Rectangle 4"/>
          <p:cNvSpPr/>
          <p:nvPr/>
        </p:nvSpPr>
        <p:spPr>
          <a:xfrm>
            <a:off x="1979613" y="5084763"/>
            <a:ext cx="6840537" cy="10779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dirty="0"/>
              <a:t>x is divisible by 3 if and only if x is divisible by 9.</a:t>
            </a:r>
          </a:p>
        </p:txBody>
      </p:sp>
      <p:sp>
        <p:nvSpPr>
          <p:cNvPr id="67588" name="Rectangle 5"/>
          <p:cNvSpPr>
            <a:spLocks noChangeArrowheads="1"/>
          </p:cNvSpPr>
          <p:nvPr/>
        </p:nvSpPr>
        <p:spPr bwMode="auto">
          <a:xfrm>
            <a:off x="468313" y="981075"/>
            <a:ext cx="8424862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 i="1"/>
              <a:t>p</a:t>
            </a:r>
            <a:r>
              <a:rPr lang="en-US" sz="3200" i="1"/>
              <a:t> : </a:t>
            </a:r>
            <a:r>
              <a:rPr lang="en-US" sz="3200"/>
              <a:t>my program will compile</a:t>
            </a:r>
          </a:p>
          <a:p>
            <a:r>
              <a:rPr lang="en-US" sz="3200" b="1" i="1"/>
              <a:t>q</a:t>
            </a:r>
            <a:r>
              <a:rPr lang="en-US" sz="3200" i="1"/>
              <a:t> : </a:t>
            </a:r>
            <a:r>
              <a:rPr lang="en-US" sz="3200"/>
              <a:t>it has no syntax error.</a:t>
            </a:r>
          </a:p>
          <a:p>
            <a:endParaRPr lang="en-US" sz="2800"/>
          </a:p>
          <a:p>
            <a:r>
              <a:rPr lang="en-US" sz="2800" b="1" i="1"/>
              <a:t>p</a:t>
            </a:r>
            <a:r>
              <a:rPr lang="en-US" sz="2800"/>
              <a:t> ↔ </a:t>
            </a:r>
            <a:r>
              <a:rPr lang="en-US" sz="2800" b="1" i="1"/>
              <a:t>q</a:t>
            </a:r>
            <a:r>
              <a:rPr lang="en-US" sz="2800"/>
              <a:t> :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39750" y="3573463"/>
            <a:ext cx="7993063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b="1" i="1"/>
              <a:t>p</a:t>
            </a:r>
            <a:r>
              <a:rPr lang="en-US" sz="3600"/>
              <a:t> : x is divisible by 3</a:t>
            </a:r>
          </a:p>
          <a:p>
            <a:r>
              <a:rPr lang="en-US" sz="3600" b="1" i="1"/>
              <a:t>q</a:t>
            </a:r>
            <a:r>
              <a:rPr lang="en-US" sz="3600"/>
              <a:t> : x is divisible by 9</a:t>
            </a:r>
          </a:p>
          <a:p>
            <a:r>
              <a:rPr lang="en-US" sz="3600"/>
              <a:t>	</a:t>
            </a:r>
          </a:p>
          <a:p>
            <a:r>
              <a:rPr lang="en-US" sz="3200" b="1" i="1"/>
              <a:t>p</a:t>
            </a:r>
            <a:r>
              <a:rPr lang="en-US" sz="3200"/>
              <a:t> ↔ </a:t>
            </a:r>
            <a:r>
              <a:rPr lang="en-US" sz="3200" b="1" i="1"/>
              <a:t>q:</a:t>
            </a:r>
          </a:p>
        </p:txBody>
      </p:sp>
      <p:sp>
        <p:nvSpPr>
          <p:cNvPr id="9" name="Title 3"/>
          <p:cNvSpPr txBox="1">
            <a:spLocks/>
          </p:cNvSpPr>
          <p:nvPr/>
        </p:nvSpPr>
        <p:spPr bwMode="auto">
          <a:xfrm>
            <a:off x="2411413" y="260350"/>
            <a:ext cx="6408737" cy="604838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normAutofit fontScale="7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5400" b="1" dirty="0" smtClean="0"/>
              <a:t>Example</a:t>
            </a:r>
            <a:endParaRPr lang="en-MY" sz="5400" b="1" dirty="0"/>
          </a:p>
        </p:txBody>
      </p:sp>
      <p:sp>
        <p:nvSpPr>
          <p:cNvPr id="10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28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411413" y="304800"/>
            <a:ext cx="6264275" cy="603250"/>
          </a:xfr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defRPr/>
            </a:pPr>
            <a:r>
              <a:rPr lang="en-MY" b="1" dirty="0" smtClean="0"/>
              <a:t>LOGICAL EQUIVALENCE</a:t>
            </a:r>
            <a:endParaRPr lang="en-MY" b="1" dirty="0"/>
          </a:p>
        </p:txBody>
      </p:sp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539750" y="1196975"/>
            <a:ext cx="822325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  <a:defRPr/>
            </a:pPr>
            <a:r>
              <a:rPr lang="en-MY" sz="3200" dirty="0">
                <a:latin typeface="+mn-lt"/>
                <a:cs typeface="Arial" charset="0"/>
              </a:rPr>
              <a:t> The compound propositions </a:t>
            </a:r>
            <a:r>
              <a:rPr lang="en-MY" sz="3200" b="1" i="1" dirty="0">
                <a:latin typeface="+mn-lt"/>
                <a:cs typeface="Arial" charset="0"/>
              </a:rPr>
              <a:t>Q</a:t>
            </a:r>
            <a:r>
              <a:rPr lang="en-MY" sz="3200" i="1" dirty="0">
                <a:latin typeface="+mn-lt"/>
                <a:cs typeface="Arial" charset="0"/>
              </a:rPr>
              <a:t> </a:t>
            </a:r>
            <a:r>
              <a:rPr lang="en-MY" sz="3200" dirty="0">
                <a:latin typeface="+mn-lt"/>
                <a:cs typeface="Arial" charset="0"/>
              </a:rPr>
              <a:t>and</a:t>
            </a:r>
            <a:r>
              <a:rPr lang="en-MY" sz="3200" i="1" dirty="0">
                <a:latin typeface="+mn-lt"/>
                <a:cs typeface="Arial" charset="0"/>
              </a:rPr>
              <a:t> </a:t>
            </a:r>
            <a:r>
              <a:rPr lang="en-MY" sz="3200" b="1" i="1" dirty="0">
                <a:latin typeface="+mn-lt"/>
                <a:cs typeface="Arial" charset="0"/>
              </a:rPr>
              <a:t>R</a:t>
            </a:r>
            <a:r>
              <a:rPr lang="en-MY" sz="3200" i="1" dirty="0">
                <a:latin typeface="+mn-lt"/>
                <a:cs typeface="Arial" charset="0"/>
              </a:rPr>
              <a:t> </a:t>
            </a:r>
            <a:r>
              <a:rPr lang="en-MY" sz="3200" dirty="0">
                <a:latin typeface="+mn-lt"/>
                <a:cs typeface="Arial" charset="0"/>
              </a:rPr>
              <a:t>are</a:t>
            </a:r>
            <a:r>
              <a:rPr lang="en-MY" sz="3200" i="1" dirty="0">
                <a:latin typeface="+mn-lt"/>
                <a:cs typeface="Arial" charset="0"/>
              </a:rPr>
              <a:t> </a:t>
            </a:r>
            <a:r>
              <a:rPr lang="en-MY" sz="3200" dirty="0">
                <a:latin typeface="+mn-lt"/>
                <a:cs typeface="Arial" charset="0"/>
              </a:rPr>
              <a:t>made up of the propositions </a:t>
            </a:r>
            <a:r>
              <a:rPr lang="en-MY" sz="3200" i="1" dirty="0">
                <a:latin typeface="+mn-lt"/>
                <a:cs typeface="Arial" charset="0"/>
              </a:rPr>
              <a:t>p</a:t>
            </a:r>
            <a:r>
              <a:rPr lang="en-MY" sz="3200" i="1" baseline="-25000" dirty="0">
                <a:latin typeface="+mn-lt"/>
                <a:cs typeface="Arial" charset="0"/>
              </a:rPr>
              <a:t>1</a:t>
            </a:r>
            <a:r>
              <a:rPr lang="en-MY" sz="3200" i="1" dirty="0">
                <a:latin typeface="+mn-lt"/>
                <a:cs typeface="Arial" charset="0"/>
              </a:rPr>
              <a:t>, …, </a:t>
            </a:r>
            <a:r>
              <a:rPr lang="en-MY" sz="3200" i="1" dirty="0" err="1">
                <a:latin typeface="+mn-lt"/>
                <a:cs typeface="Arial" charset="0"/>
              </a:rPr>
              <a:t>p</a:t>
            </a:r>
            <a:r>
              <a:rPr lang="en-MY" sz="3200" i="1" baseline="-25000" dirty="0" err="1">
                <a:latin typeface="+mn-lt"/>
                <a:cs typeface="Arial" charset="0"/>
              </a:rPr>
              <a:t>n</a:t>
            </a:r>
            <a:r>
              <a:rPr lang="en-MY" sz="3200" i="1" dirty="0">
                <a:latin typeface="+mn-lt"/>
                <a:cs typeface="Arial" charset="0"/>
              </a:rPr>
              <a:t>.</a:t>
            </a:r>
          </a:p>
          <a:p>
            <a:pPr>
              <a:defRPr/>
            </a:pPr>
            <a:endParaRPr lang="en-MY" sz="3200" i="1" dirty="0">
              <a:latin typeface="+mn-lt"/>
              <a:cs typeface="Arial" charset="0"/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en-MY" sz="3200" i="1" dirty="0">
                <a:latin typeface="+mn-lt"/>
                <a:cs typeface="Arial" charset="0"/>
              </a:rPr>
              <a:t> </a:t>
            </a:r>
            <a:r>
              <a:rPr lang="en-MY" sz="3200" b="1" i="1" dirty="0">
                <a:latin typeface="+mn-lt"/>
                <a:cs typeface="Arial" charset="0"/>
              </a:rPr>
              <a:t>Q</a:t>
            </a:r>
            <a:r>
              <a:rPr lang="en-MY" sz="3200" i="1" dirty="0">
                <a:latin typeface="+mn-lt"/>
                <a:cs typeface="Arial" charset="0"/>
              </a:rPr>
              <a:t> </a:t>
            </a:r>
            <a:r>
              <a:rPr lang="en-MY" sz="3200" dirty="0">
                <a:latin typeface="+mn-lt"/>
                <a:cs typeface="Arial" charset="0"/>
              </a:rPr>
              <a:t>and</a:t>
            </a:r>
            <a:r>
              <a:rPr lang="en-MY" sz="3200" i="1" dirty="0">
                <a:latin typeface="+mn-lt"/>
                <a:cs typeface="Arial" charset="0"/>
              </a:rPr>
              <a:t> </a:t>
            </a:r>
            <a:r>
              <a:rPr lang="en-MY" sz="3200" b="1" i="1" dirty="0">
                <a:latin typeface="+mn-lt"/>
                <a:cs typeface="Arial" charset="0"/>
              </a:rPr>
              <a:t>R</a:t>
            </a:r>
            <a:r>
              <a:rPr lang="en-MY" sz="3200" i="1" dirty="0">
                <a:latin typeface="+mn-lt"/>
                <a:cs typeface="Arial" charset="0"/>
              </a:rPr>
              <a:t> </a:t>
            </a:r>
            <a:r>
              <a:rPr lang="en-MY" sz="3200" dirty="0">
                <a:latin typeface="+mn-lt"/>
                <a:cs typeface="Arial" charset="0"/>
              </a:rPr>
              <a:t>are logically equivalent and write,</a:t>
            </a:r>
          </a:p>
          <a:p>
            <a:pPr>
              <a:defRPr/>
            </a:pPr>
            <a:r>
              <a:rPr lang="en-MY" sz="3200" i="1" dirty="0">
                <a:latin typeface="+mn-lt"/>
                <a:cs typeface="Arial" charset="0"/>
              </a:rPr>
              <a:t>		</a:t>
            </a:r>
            <a:r>
              <a:rPr lang="en-MY" sz="3200" i="1" dirty="0">
                <a:solidFill>
                  <a:srgbClr val="FF0000"/>
                </a:solidFill>
                <a:latin typeface="+mn-lt"/>
                <a:cs typeface="Arial" charset="0"/>
              </a:rPr>
              <a:t>Q ≡ R</a:t>
            </a:r>
            <a:endParaRPr lang="en-MY" sz="3200" i="1" dirty="0">
              <a:latin typeface="+mn-lt"/>
              <a:cs typeface="Arial" charset="0"/>
            </a:endParaRPr>
          </a:p>
          <a:p>
            <a:pPr>
              <a:defRPr/>
            </a:pPr>
            <a:r>
              <a:rPr lang="en-MY" sz="3200" dirty="0">
                <a:latin typeface="+mn-lt"/>
                <a:cs typeface="Arial" charset="0"/>
              </a:rPr>
              <a:t>  provided that given any truth values of </a:t>
            </a:r>
            <a:r>
              <a:rPr lang="en-MY" sz="3200" i="1" dirty="0">
                <a:latin typeface="+mn-lt"/>
                <a:cs typeface="Arial" charset="0"/>
              </a:rPr>
              <a:t>p</a:t>
            </a:r>
            <a:r>
              <a:rPr lang="en-MY" sz="3200" i="1" baseline="-25000" dirty="0">
                <a:latin typeface="+mn-lt"/>
                <a:cs typeface="Arial" charset="0"/>
              </a:rPr>
              <a:t>1</a:t>
            </a:r>
            <a:r>
              <a:rPr lang="en-MY" sz="3200" i="1" dirty="0">
                <a:latin typeface="+mn-lt"/>
                <a:cs typeface="Arial" charset="0"/>
              </a:rPr>
              <a:t>, …, </a:t>
            </a:r>
            <a:r>
              <a:rPr lang="en-MY" sz="3200" i="1" dirty="0" err="1">
                <a:latin typeface="+mn-lt"/>
                <a:cs typeface="Arial" charset="0"/>
              </a:rPr>
              <a:t>p</a:t>
            </a:r>
            <a:r>
              <a:rPr lang="en-MY" sz="3200" i="1" baseline="-25000" dirty="0" err="1">
                <a:latin typeface="+mn-lt"/>
                <a:cs typeface="Arial" charset="0"/>
              </a:rPr>
              <a:t>n</a:t>
            </a:r>
            <a:r>
              <a:rPr lang="en-MY" sz="3200" i="1" dirty="0">
                <a:latin typeface="+mn-lt"/>
                <a:cs typeface="Arial" charset="0"/>
              </a:rPr>
              <a:t>, </a:t>
            </a:r>
            <a:r>
              <a:rPr lang="en-MY" sz="3200" dirty="0">
                <a:latin typeface="+mn-lt"/>
                <a:cs typeface="Arial" charset="0"/>
              </a:rPr>
              <a:t>either</a:t>
            </a:r>
            <a:r>
              <a:rPr lang="en-MY" sz="3200" i="1" dirty="0">
                <a:latin typeface="+mn-lt"/>
                <a:cs typeface="Arial" charset="0"/>
              </a:rPr>
              <a:t> </a:t>
            </a:r>
            <a:r>
              <a:rPr lang="en-MY" sz="3200" b="1" i="1" dirty="0">
                <a:latin typeface="+mn-lt"/>
                <a:cs typeface="Arial" charset="0"/>
              </a:rPr>
              <a:t>Q</a:t>
            </a:r>
            <a:r>
              <a:rPr lang="en-MY" sz="3200" i="1" dirty="0">
                <a:latin typeface="+mn-lt"/>
                <a:cs typeface="Arial" charset="0"/>
              </a:rPr>
              <a:t> </a:t>
            </a:r>
            <a:r>
              <a:rPr lang="en-MY" sz="3200" dirty="0">
                <a:latin typeface="+mn-lt"/>
                <a:cs typeface="Arial" charset="0"/>
              </a:rPr>
              <a:t>and</a:t>
            </a:r>
            <a:r>
              <a:rPr lang="en-MY" sz="3200" i="1" dirty="0">
                <a:latin typeface="+mn-lt"/>
                <a:cs typeface="Arial" charset="0"/>
              </a:rPr>
              <a:t> </a:t>
            </a:r>
            <a:r>
              <a:rPr lang="en-MY" sz="3200" b="1" i="1" dirty="0">
                <a:latin typeface="+mn-lt"/>
                <a:cs typeface="Arial" charset="0"/>
              </a:rPr>
              <a:t>R</a:t>
            </a:r>
            <a:r>
              <a:rPr lang="en-MY" sz="3200" i="1" dirty="0">
                <a:latin typeface="+mn-lt"/>
                <a:cs typeface="Arial" charset="0"/>
              </a:rPr>
              <a:t> </a:t>
            </a:r>
            <a:r>
              <a:rPr lang="en-MY" sz="3200" dirty="0">
                <a:latin typeface="+mn-lt"/>
                <a:cs typeface="Arial" charset="0"/>
              </a:rPr>
              <a:t>are </a:t>
            </a:r>
            <a:r>
              <a:rPr lang="en-MY" sz="3200" b="1" dirty="0">
                <a:solidFill>
                  <a:srgbClr val="002060"/>
                </a:solidFill>
                <a:latin typeface="+mn-lt"/>
                <a:cs typeface="Arial" charset="0"/>
              </a:rPr>
              <a:t>both true </a:t>
            </a:r>
            <a:r>
              <a:rPr lang="en-MY" sz="3200" dirty="0">
                <a:latin typeface="+mn-lt"/>
                <a:cs typeface="Arial" charset="0"/>
              </a:rPr>
              <a:t>or </a:t>
            </a:r>
            <a:r>
              <a:rPr lang="en-MY" sz="3200" b="1" i="1" dirty="0">
                <a:latin typeface="+mn-lt"/>
                <a:cs typeface="Arial" charset="0"/>
              </a:rPr>
              <a:t>Q</a:t>
            </a:r>
            <a:r>
              <a:rPr lang="en-MY" sz="3200" dirty="0">
                <a:latin typeface="+mn-lt"/>
                <a:cs typeface="Arial" charset="0"/>
              </a:rPr>
              <a:t> and </a:t>
            </a:r>
            <a:r>
              <a:rPr lang="en-MY" sz="3200" b="1" i="1" dirty="0">
                <a:latin typeface="+mn-lt"/>
                <a:cs typeface="Arial" charset="0"/>
              </a:rPr>
              <a:t>R</a:t>
            </a:r>
            <a:r>
              <a:rPr lang="en-MY" sz="3200" dirty="0">
                <a:latin typeface="+mn-lt"/>
                <a:cs typeface="Arial" charset="0"/>
              </a:rPr>
              <a:t> are </a:t>
            </a:r>
            <a:r>
              <a:rPr lang="en-MY" sz="3200" b="1" dirty="0">
                <a:solidFill>
                  <a:srgbClr val="002060"/>
                </a:solidFill>
                <a:latin typeface="+mn-lt"/>
                <a:cs typeface="Arial" charset="0"/>
              </a:rPr>
              <a:t>both false</a:t>
            </a:r>
            <a:r>
              <a:rPr lang="en-MY" sz="3200" dirty="0">
                <a:latin typeface="+mn-lt"/>
                <a:cs typeface="Arial" charset="0"/>
              </a:rPr>
              <a:t>.</a:t>
            </a:r>
          </a:p>
        </p:txBody>
      </p:sp>
      <p:sp>
        <p:nvSpPr>
          <p:cNvPr id="5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29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539750" y="1917700"/>
            <a:ext cx="8105775" cy="403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MY" sz="3200" dirty="0">
                <a:latin typeface="+mn-lt"/>
                <a:cs typeface="Times New Roman" pitchFamily="18" charset="0"/>
              </a:rPr>
              <a:t>A </a:t>
            </a:r>
            <a:r>
              <a:rPr lang="en-MY" sz="3200" b="1" dirty="0">
                <a:latin typeface="+mn-lt"/>
                <a:cs typeface="Times New Roman" pitchFamily="18" charset="0"/>
              </a:rPr>
              <a:t>statement</a:t>
            </a:r>
            <a:r>
              <a:rPr lang="en-MY" sz="3200" dirty="0">
                <a:latin typeface="+mn-lt"/>
                <a:cs typeface="Times New Roman" pitchFamily="18" charset="0"/>
              </a:rPr>
              <a:t> or a </a:t>
            </a:r>
            <a:r>
              <a:rPr lang="en-MY" sz="3200" b="1" dirty="0">
                <a:latin typeface="+mn-lt"/>
                <a:cs typeface="Times New Roman" pitchFamily="18" charset="0"/>
              </a:rPr>
              <a:t>proposition</a:t>
            </a:r>
            <a:r>
              <a:rPr lang="en-MY" sz="3200" dirty="0">
                <a:latin typeface="+mn-lt"/>
                <a:cs typeface="Times New Roman" pitchFamily="18" charset="0"/>
              </a:rPr>
              <a:t>, is a declarative sentence that is </a:t>
            </a:r>
            <a:r>
              <a:rPr lang="en-MY" sz="32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either TRUE or  FALSE, but not both</a:t>
            </a:r>
            <a:r>
              <a:rPr lang="en-MY" sz="3200" b="1" dirty="0">
                <a:latin typeface="+mn-lt"/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en-MY" sz="3200" b="1" dirty="0">
                <a:solidFill>
                  <a:srgbClr val="00B050"/>
                </a:solidFill>
                <a:latin typeface="+mn-lt"/>
                <a:cs typeface="Times New Roman" pitchFamily="18" charset="0"/>
              </a:rPr>
              <a:t>Example:</a:t>
            </a:r>
          </a:p>
          <a:p>
            <a:pPr marL="973138">
              <a:buFont typeface="Arial" pitchFamily="34" charset="0"/>
              <a:buChar char="•"/>
              <a:tabLst>
                <a:tab pos="1379538" algn="l"/>
              </a:tabLst>
              <a:defRPr/>
            </a:pPr>
            <a:r>
              <a:rPr lang="en-MY" sz="3200" dirty="0">
                <a:latin typeface="+mn-lt"/>
                <a:cs typeface="Times New Roman" pitchFamily="18" charset="0"/>
              </a:rPr>
              <a:t>	4 is less than 3.</a:t>
            </a:r>
          </a:p>
          <a:p>
            <a:pPr marL="973138">
              <a:buFont typeface="Arial" pitchFamily="34" charset="0"/>
              <a:buChar char="•"/>
              <a:tabLst>
                <a:tab pos="1379538" algn="l"/>
              </a:tabLst>
              <a:defRPr/>
            </a:pPr>
            <a:r>
              <a:rPr lang="en-MY" sz="3200" dirty="0">
                <a:latin typeface="+mn-lt"/>
                <a:cs typeface="Times New Roman" pitchFamily="18" charset="0"/>
              </a:rPr>
              <a:t>	7 is an even integer.</a:t>
            </a:r>
          </a:p>
          <a:p>
            <a:pPr marL="1379538" indent="-406400">
              <a:buFont typeface="Arial" pitchFamily="34" charset="0"/>
              <a:buChar char="•"/>
              <a:tabLst>
                <a:tab pos="1379538" algn="l"/>
              </a:tabLst>
              <a:defRPr/>
            </a:pPr>
            <a:r>
              <a:rPr lang="en-MY" sz="3200" dirty="0">
                <a:latin typeface="+mn-lt"/>
                <a:cs typeface="Times New Roman" pitchFamily="18" charset="0"/>
              </a:rPr>
              <a:t>Washington, DC, is the capital of United State.</a:t>
            </a:r>
          </a:p>
        </p:txBody>
      </p:sp>
      <p:sp>
        <p:nvSpPr>
          <p:cNvPr id="9219" name="Title 2"/>
          <p:cNvSpPr>
            <a:spLocks noGrp="1"/>
          </p:cNvSpPr>
          <p:nvPr>
            <p:ph type="title" idx="4294967295"/>
          </p:nvPr>
        </p:nvSpPr>
        <p:spPr>
          <a:xfrm>
            <a:off x="2600325" y="160338"/>
            <a:ext cx="6075363" cy="747712"/>
          </a:xfr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en-US" sz="5400" b="1" dirty="0"/>
              <a:t>PROPOSITION</a:t>
            </a:r>
            <a:endParaRPr lang="en-MY" sz="5400" b="1" dirty="0"/>
          </a:p>
        </p:txBody>
      </p:sp>
      <p:sp>
        <p:nvSpPr>
          <p:cNvPr id="5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ChangeArrowheads="1"/>
          </p:cNvSpPr>
          <p:nvPr/>
        </p:nvSpPr>
        <p:spPr bwMode="auto">
          <a:xfrm>
            <a:off x="684213" y="1052513"/>
            <a:ext cx="648017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MY" sz="3200" b="1" i="1" dirty="0">
                <a:latin typeface="+mn-lt"/>
                <a:cs typeface="Arial" charset="0"/>
              </a:rPr>
              <a:t>Q</a:t>
            </a:r>
            <a:r>
              <a:rPr lang="en-MY" sz="3200" i="1" dirty="0">
                <a:latin typeface="+mn-lt"/>
                <a:cs typeface="Arial" charset="0"/>
              </a:rPr>
              <a:t> = p → q</a:t>
            </a:r>
          </a:p>
          <a:p>
            <a:pPr>
              <a:defRPr/>
            </a:pPr>
            <a:r>
              <a:rPr lang="en-MY" sz="3200" b="1" i="1" dirty="0">
                <a:latin typeface="+mn-lt"/>
                <a:cs typeface="Arial" charset="0"/>
              </a:rPr>
              <a:t>R</a:t>
            </a:r>
            <a:r>
              <a:rPr lang="en-MY" sz="3200" i="1" dirty="0">
                <a:latin typeface="+mn-lt"/>
                <a:cs typeface="Arial" charset="0"/>
              </a:rPr>
              <a:t>= ¬ q → ¬ p</a:t>
            </a:r>
          </a:p>
          <a:p>
            <a:pPr>
              <a:defRPr/>
            </a:pPr>
            <a:r>
              <a:rPr lang="en-MY" sz="3200" dirty="0">
                <a:latin typeface="+mn-lt"/>
                <a:cs typeface="Arial" charset="0"/>
              </a:rPr>
              <a:t>Show that, </a:t>
            </a:r>
            <a:r>
              <a:rPr lang="en-MY" sz="3200" b="1" i="1" dirty="0">
                <a:latin typeface="+mn-lt"/>
                <a:cs typeface="Arial" charset="0"/>
              </a:rPr>
              <a:t>Q</a:t>
            </a:r>
            <a:r>
              <a:rPr lang="en-MY" sz="3200" i="1" dirty="0">
                <a:latin typeface="+mn-lt"/>
                <a:cs typeface="Arial" charset="0"/>
              </a:rPr>
              <a:t> ≡ </a:t>
            </a:r>
            <a:r>
              <a:rPr lang="en-MY" sz="3200" b="1" i="1" dirty="0">
                <a:latin typeface="+mn-lt"/>
                <a:cs typeface="Arial" charset="0"/>
              </a:rPr>
              <a:t>R</a:t>
            </a:r>
            <a:endParaRPr lang="en-MY" sz="3200" b="1" dirty="0">
              <a:latin typeface="+mn-lt"/>
              <a:cs typeface="Arial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116013" y="2708275"/>
            <a:ext cx="5681662" cy="5857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MY" sz="3200" dirty="0"/>
              <a:t>The </a:t>
            </a:r>
            <a:r>
              <a:rPr lang="en-MY" sz="3200" dirty="0">
                <a:solidFill>
                  <a:srgbClr val="FF0000"/>
                </a:solidFill>
              </a:rPr>
              <a:t>truth table </a:t>
            </a:r>
            <a:r>
              <a:rPr lang="en-MY" sz="3200" dirty="0"/>
              <a:t>shows that, </a:t>
            </a:r>
            <a:r>
              <a:rPr lang="en-MY" sz="3200" i="1" dirty="0"/>
              <a:t>Q ≡ R</a:t>
            </a:r>
            <a:endParaRPr lang="en-MY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4213" y="3284538"/>
          <a:ext cx="6335713" cy="3068635"/>
        </p:xfrm>
        <a:graphic>
          <a:graphicData uri="http://schemas.openxmlformats.org/drawingml/2006/table">
            <a:tbl>
              <a:tblPr/>
              <a:tblGrid>
                <a:gridCol w="1546396"/>
                <a:gridCol w="1546396"/>
                <a:gridCol w="1546396"/>
                <a:gridCol w="1696525"/>
              </a:tblGrid>
              <a:tr h="7513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</a:t>
                      </a:r>
                      <a:endParaRPr kumimoji="0" lang="en-MY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26" marR="9142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</a:t>
                      </a:r>
                      <a:endParaRPr kumimoji="0" lang="en-MY" sz="28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26" marR="9142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 →q</a:t>
                      </a:r>
                      <a:endParaRPr kumimoji="0" lang="en-MY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26" marR="9142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MY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¬q </a:t>
                      </a: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→¬p</a:t>
                      </a:r>
                      <a:endParaRPr kumimoji="0" lang="en-MY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26" marR="9142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79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26" marR="9142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26" marR="9142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26" marR="9142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26" marR="9142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79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26" marR="9142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26" marR="9142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26" marR="9142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26" marR="9142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79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26" marR="9142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26" marR="9142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26" marR="9142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26" marR="9142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79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26" marR="9142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26" marR="9142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26" marR="9142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26" marR="9142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7" name="Title 3"/>
          <p:cNvSpPr txBox="1">
            <a:spLocks/>
          </p:cNvSpPr>
          <p:nvPr/>
        </p:nvSpPr>
        <p:spPr bwMode="auto">
          <a:xfrm>
            <a:off x="2411413" y="260350"/>
            <a:ext cx="6408737" cy="604838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normAutofit fontScale="7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5400" b="1" dirty="0" smtClean="0"/>
              <a:t>Example</a:t>
            </a:r>
            <a:endParaRPr lang="en-MY" sz="5400" b="1" dirty="0"/>
          </a:p>
        </p:txBody>
      </p:sp>
      <p:sp>
        <p:nvSpPr>
          <p:cNvPr id="8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30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611188" y="1125538"/>
            <a:ext cx="7705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MY" sz="3200" dirty="0">
                <a:latin typeface="+mn-lt"/>
                <a:cs typeface="Arial" charset="0"/>
              </a:rPr>
              <a:t>Show that,</a:t>
            </a:r>
          </a:p>
          <a:p>
            <a:pPr>
              <a:defRPr/>
            </a:pPr>
            <a:r>
              <a:rPr lang="en-MY" sz="3200" dirty="0">
                <a:latin typeface="+mn-lt"/>
                <a:cs typeface="Arial" charset="0"/>
              </a:rPr>
              <a:t>¬ (</a:t>
            </a:r>
            <a:r>
              <a:rPr lang="en-MY" sz="3200" i="1" dirty="0">
                <a:latin typeface="+mn-lt"/>
                <a:cs typeface="Arial" charset="0"/>
              </a:rPr>
              <a:t>p → q) ≡ p </a:t>
            </a:r>
            <a:r>
              <a:rPr lang="en-MY" sz="3200" dirty="0">
                <a:latin typeface="+mn-lt"/>
                <a:cs typeface="Arial" charset="0"/>
              </a:rPr>
              <a:t>∧</a:t>
            </a:r>
            <a:r>
              <a:rPr lang="en-MY" sz="3200" i="1" dirty="0">
                <a:latin typeface="+mn-lt"/>
                <a:cs typeface="Arial" charset="0"/>
              </a:rPr>
              <a:t> ¬ q</a:t>
            </a:r>
            <a:endParaRPr lang="en-MY" sz="3200" dirty="0">
              <a:latin typeface="+mn-lt"/>
              <a:cs typeface="Arial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827088" y="2276475"/>
            <a:ext cx="7129462" cy="10779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MY" sz="3200" dirty="0"/>
              <a:t>The </a:t>
            </a:r>
            <a:r>
              <a:rPr lang="en-MY" sz="3200" dirty="0">
                <a:solidFill>
                  <a:srgbClr val="FF0000"/>
                </a:solidFill>
              </a:rPr>
              <a:t>truth table </a:t>
            </a:r>
            <a:r>
              <a:rPr lang="en-MY" sz="3200" dirty="0"/>
              <a:t>shows that,</a:t>
            </a:r>
          </a:p>
          <a:p>
            <a:pPr>
              <a:defRPr/>
            </a:pPr>
            <a:r>
              <a:rPr lang="en-MY" sz="3200" dirty="0"/>
              <a:t>¬ (</a:t>
            </a:r>
            <a:r>
              <a:rPr lang="en-MY" sz="3200" i="1" dirty="0"/>
              <a:t>p → q) ≡ p </a:t>
            </a:r>
            <a:r>
              <a:rPr lang="en-MY" sz="3200" dirty="0"/>
              <a:t>∧</a:t>
            </a:r>
            <a:r>
              <a:rPr lang="en-MY" sz="3200" i="1" dirty="0"/>
              <a:t> ¬ q</a:t>
            </a:r>
            <a:endParaRPr lang="en-MY" sz="3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116013" y="3429000"/>
          <a:ext cx="6381750" cy="2951163"/>
        </p:xfrm>
        <a:graphic>
          <a:graphicData uri="http://schemas.openxmlformats.org/drawingml/2006/table">
            <a:tbl>
              <a:tblPr/>
              <a:tblGrid>
                <a:gridCol w="1523924"/>
                <a:gridCol w="1523924"/>
                <a:gridCol w="1809978"/>
                <a:gridCol w="1523924"/>
              </a:tblGrid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</a:t>
                      </a:r>
                      <a:endParaRPr kumimoji="0" lang="en-MY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</a:t>
                      </a:r>
                      <a:endParaRPr kumimoji="0" lang="en-MY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MY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¬(</a:t>
                      </a: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 → q)</a:t>
                      </a:r>
                      <a:endParaRPr kumimoji="0" lang="en-MY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MY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 </a:t>
                      </a: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/>
                          <a:cs typeface="Lucida Sans Unicode"/>
                        </a:rPr>
                        <a:t>∧</a:t>
                      </a: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¬q</a:t>
                      </a:r>
                      <a:endParaRPr kumimoji="0" lang="en-MY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8" name="Title 3"/>
          <p:cNvSpPr txBox="1">
            <a:spLocks/>
          </p:cNvSpPr>
          <p:nvPr/>
        </p:nvSpPr>
        <p:spPr bwMode="auto">
          <a:xfrm>
            <a:off x="2411413" y="260350"/>
            <a:ext cx="6408737" cy="604838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normAutofit fontScale="7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5400" b="1" dirty="0" smtClean="0"/>
              <a:t>Example</a:t>
            </a:r>
            <a:endParaRPr lang="en-MY" sz="5400" b="1" dirty="0"/>
          </a:p>
        </p:txBody>
      </p:sp>
      <p:sp>
        <p:nvSpPr>
          <p:cNvPr id="9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31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 idx="4294967295"/>
          </p:nvPr>
        </p:nvSpPr>
        <p:spPr>
          <a:xfrm>
            <a:off x="395288" y="908050"/>
            <a:ext cx="8497887" cy="792163"/>
          </a:xfr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defRPr/>
            </a:pPr>
            <a:r>
              <a:rPr lang="en-MY" sz="3600" b="1" dirty="0" smtClean="0"/>
              <a:t>PRECEDENCE OF LOGICAL CONNECTIVES</a:t>
            </a:r>
            <a:endParaRPr lang="en-MY" sz="36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92275" y="1844675"/>
          <a:ext cx="60960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1066800">
                <a:tc gridSpan="3"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Precedence</a:t>
                      </a:r>
                      <a:r>
                        <a:rPr lang="en-GB" sz="3200" baseline="0" dirty="0" smtClean="0"/>
                        <a:t> of logical connectives is as follows: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MY" sz="3200" i="0" dirty="0" smtClean="0">
                          <a:latin typeface="+mn-lt"/>
                        </a:rPr>
                        <a:t>¬ </a:t>
                      </a:r>
                      <a:endParaRPr lang="en-US" sz="3200" i="0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Highest</a:t>
                      </a:r>
                      <a:endParaRPr lang="en-US" sz="3200" dirty="0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3200" i="0" dirty="0" smtClean="0">
                          <a:latin typeface="Lucida Sans Unicode"/>
                          <a:cs typeface="Lucida Sans Unicode"/>
                        </a:rPr>
                        <a:t>∧</a:t>
                      </a:r>
                      <a:endParaRPr lang="en-US" sz="3200" i="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3200" i="0" dirty="0" smtClean="0">
                          <a:latin typeface="Lucida Sans Unicode"/>
                          <a:cs typeface="Lucida Sans Unicode"/>
                          <a:sym typeface="Math Ext"/>
                        </a:rPr>
                        <a:t>∨</a:t>
                      </a:r>
                      <a:endParaRPr lang="en-US" sz="3200" i="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MY" sz="3200" i="0" dirty="0" smtClean="0">
                          <a:latin typeface="+mn-lt"/>
                        </a:rPr>
                        <a:t>→ </a:t>
                      </a:r>
                      <a:endParaRPr lang="en-US" sz="3200" i="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3200" i="0" dirty="0" smtClean="0"/>
                        <a:t>↔</a:t>
                      </a:r>
                      <a:endParaRPr lang="en-US" sz="3200" i="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Lowest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5400000" flipH="1" flipV="1">
            <a:off x="3708400" y="4292600"/>
            <a:ext cx="216058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808" name="TextBox 6"/>
          <p:cNvSpPr txBox="1">
            <a:spLocks noChangeArrowheads="1"/>
          </p:cNvSpPr>
          <p:nvPr/>
        </p:nvSpPr>
        <p:spPr bwMode="auto">
          <a:xfrm>
            <a:off x="684213" y="2997200"/>
            <a:ext cx="86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not</a:t>
            </a:r>
          </a:p>
        </p:txBody>
      </p:sp>
      <p:sp>
        <p:nvSpPr>
          <p:cNvPr id="75809" name="TextBox 8"/>
          <p:cNvSpPr txBox="1">
            <a:spLocks noChangeArrowheads="1"/>
          </p:cNvSpPr>
          <p:nvPr/>
        </p:nvSpPr>
        <p:spPr bwMode="auto">
          <a:xfrm>
            <a:off x="684213" y="3563938"/>
            <a:ext cx="863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and</a:t>
            </a:r>
          </a:p>
        </p:txBody>
      </p:sp>
      <p:sp>
        <p:nvSpPr>
          <p:cNvPr id="75810" name="TextBox 9"/>
          <p:cNvSpPr txBox="1">
            <a:spLocks noChangeArrowheads="1"/>
          </p:cNvSpPr>
          <p:nvPr/>
        </p:nvSpPr>
        <p:spPr bwMode="auto">
          <a:xfrm>
            <a:off x="684213" y="4149725"/>
            <a:ext cx="86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or</a:t>
            </a:r>
          </a:p>
        </p:txBody>
      </p:sp>
      <p:sp>
        <p:nvSpPr>
          <p:cNvPr id="75811" name="TextBox 10"/>
          <p:cNvSpPr txBox="1">
            <a:spLocks noChangeArrowheads="1"/>
          </p:cNvSpPr>
          <p:nvPr/>
        </p:nvSpPr>
        <p:spPr bwMode="auto">
          <a:xfrm>
            <a:off x="468313" y="4724400"/>
            <a:ext cx="10080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If…then</a:t>
            </a:r>
          </a:p>
        </p:txBody>
      </p:sp>
      <p:sp>
        <p:nvSpPr>
          <p:cNvPr id="75812" name="TextBox 11"/>
          <p:cNvSpPr txBox="1">
            <a:spLocks noChangeArrowheads="1"/>
          </p:cNvSpPr>
          <p:nvPr/>
        </p:nvSpPr>
        <p:spPr bwMode="auto">
          <a:xfrm>
            <a:off x="323850" y="5364163"/>
            <a:ext cx="14398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If and only if </a:t>
            </a:r>
          </a:p>
        </p:txBody>
      </p:sp>
      <p:sp>
        <p:nvSpPr>
          <p:cNvPr id="11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32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ChangeArrowheads="1"/>
          </p:cNvSpPr>
          <p:nvPr/>
        </p:nvSpPr>
        <p:spPr bwMode="auto">
          <a:xfrm>
            <a:off x="611188" y="981075"/>
            <a:ext cx="79216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MY" sz="3200" dirty="0">
                <a:latin typeface="+mn-lt"/>
                <a:cs typeface="Arial" charset="0"/>
              </a:rPr>
              <a:t>Construct the truth table for,</a:t>
            </a:r>
          </a:p>
          <a:p>
            <a:pPr>
              <a:defRPr/>
            </a:pPr>
            <a:r>
              <a:rPr lang="pt-BR" sz="3200" b="1" dirty="0">
                <a:latin typeface="+mn-lt"/>
                <a:cs typeface="Arial" charset="0"/>
              </a:rPr>
              <a:t>A</a:t>
            </a:r>
            <a:r>
              <a:rPr lang="pt-BR" sz="3200" i="1" dirty="0">
                <a:latin typeface="+mn-lt"/>
                <a:cs typeface="Arial" charset="0"/>
              </a:rPr>
              <a:t> = ¬(p </a:t>
            </a:r>
            <a:r>
              <a:rPr lang="pt-BR" sz="3200" dirty="0">
                <a:latin typeface="+mn-lt"/>
                <a:cs typeface="Arial" charset="0"/>
              </a:rPr>
              <a:t>∨</a:t>
            </a:r>
            <a:r>
              <a:rPr lang="pt-BR" sz="3200" i="1" dirty="0">
                <a:latin typeface="+mn-lt"/>
                <a:cs typeface="Arial" charset="0"/>
              </a:rPr>
              <a:t> q) → (q</a:t>
            </a:r>
            <a:r>
              <a:rPr lang="pt-BR" sz="3200" dirty="0">
                <a:latin typeface="+mn-lt"/>
                <a:cs typeface="Arial" charset="0"/>
              </a:rPr>
              <a:t> ∧</a:t>
            </a:r>
            <a:r>
              <a:rPr lang="pt-BR" sz="3200" i="1" dirty="0">
                <a:latin typeface="+mn-lt"/>
                <a:cs typeface="Arial" charset="0"/>
              </a:rPr>
              <a:t> p)</a:t>
            </a:r>
            <a:endParaRPr lang="en-MY" sz="3200" dirty="0">
              <a:latin typeface="+mn-lt"/>
              <a:cs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755650" y="2492375"/>
            <a:ext cx="7993063" cy="50482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normAutofit fontScale="70000" lnSpcReduction="20000"/>
          </a:bodyPr>
          <a:lstStyle/>
          <a:p>
            <a:pPr>
              <a:defRPr/>
            </a:pPr>
            <a:r>
              <a:rPr lang="en-US" sz="44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Solution:</a:t>
            </a:r>
            <a:endParaRPr lang="en-MY" sz="4400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Group 50"/>
          <p:cNvGraphicFramePr>
            <a:graphicFrameLocks noGrp="1"/>
          </p:cNvGraphicFramePr>
          <p:nvPr/>
        </p:nvGraphicFramePr>
        <p:xfrm>
          <a:off x="755650" y="3068638"/>
          <a:ext cx="8001000" cy="3174999"/>
        </p:xfrm>
        <a:graphic>
          <a:graphicData uri="http://schemas.openxmlformats.org/drawingml/2006/table">
            <a:tbl>
              <a:tblPr/>
              <a:tblGrid>
                <a:gridCol w="1333500"/>
                <a:gridCol w="876300"/>
                <a:gridCol w="1752600"/>
                <a:gridCol w="1811338"/>
                <a:gridCol w="1485900"/>
                <a:gridCol w="741362"/>
              </a:tblGrid>
              <a:tr h="8583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</a:t>
                      </a:r>
                      <a:endParaRPr kumimoji="0" lang="en-MY" sz="3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q</a:t>
                      </a:r>
                      <a:endParaRPr kumimoji="0" lang="en-MY" sz="32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(</a:t>
                      </a:r>
                      <a:r>
                        <a:rPr kumimoji="0" lang="en-US" sz="32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/>
                          <a:cs typeface="Lucida Sans Unicode"/>
                        </a:rPr>
                        <a:t>∨</a:t>
                      </a:r>
                      <a:r>
                        <a:rPr kumimoji="0" lang="en-US" sz="32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q</a:t>
                      </a:r>
                      <a:r>
                        <a:rPr kumimoji="0" 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)</a:t>
                      </a:r>
                      <a:endParaRPr kumimoji="0" lang="en-MY" sz="3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MY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¬(</a:t>
                      </a:r>
                      <a:r>
                        <a:rPr kumimoji="0" lang="en-US" sz="32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/>
                          <a:cs typeface="Lucida Sans Unicode"/>
                        </a:rPr>
                        <a:t>∨</a:t>
                      </a:r>
                      <a:r>
                        <a:rPr kumimoji="0" lang="en-US" sz="32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q</a:t>
                      </a:r>
                      <a:r>
                        <a:rPr kumimoji="0" 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)</a:t>
                      </a:r>
                      <a:endParaRPr kumimoji="0" lang="en-MY" sz="3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(q</a:t>
                      </a:r>
                      <a:r>
                        <a:rPr kumimoji="0" lang="el-G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/>
                          <a:cs typeface="Lucida Sans Unicode"/>
                        </a:rPr>
                        <a:t>∧</a:t>
                      </a:r>
                      <a:r>
                        <a:rPr kumimoji="0" 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p)</a:t>
                      </a:r>
                      <a:endParaRPr kumimoji="0" lang="en-MY" sz="3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A</a:t>
                      </a:r>
                      <a:endParaRPr kumimoji="0" lang="en-MY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791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791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791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791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8" name="Title 3"/>
          <p:cNvSpPr txBox="1">
            <a:spLocks/>
          </p:cNvSpPr>
          <p:nvPr/>
        </p:nvSpPr>
        <p:spPr bwMode="auto">
          <a:xfrm>
            <a:off x="2411413" y="260350"/>
            <a:ext cx="6408737" cy="604838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normAutofit fontScale="7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5400" b="1" dirty="0" smtClean="0"/>
              <a:t>Example</a:t>
            </a:r>
            <a:endParaRPr lang="en-MY" sz="5400" b="1" dirty="0"/>
          </a:p>
        </p:txBody>
      </p:sp>
      <p:sp>
        <p:nvSpPr>
          <p:cNvPr id="9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33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 idx="4294967295"/>
          </p:nvPr>
        </p:nvSpPr>
        <p:spPr>
          <a:xfrm>
            <a:off x="2555875" y="233363"/>
            <a:ext cx="6192838" cy="74771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en-US" sz="5400" dirty="0" smtClean="0"/>
              <a:t>Exercise (5)</a:t>
            </a:r>
            <a:endParaRPr lang="en-MY" sz="5400" dirty="0"/>
          </a:p>
        </p:txBody>
      </p:sp>
      <p:sp>
        <p:nvSpPr>
          <p:cNvPr id="3" name="Rectangle 2"/>
          <p:cNvSpPr/>
          <p:nvPr/>
        </p:nvSpPr>
        <p:spPr>
          <a:xfrm>
            <a:off x="611188" y="1196975"/>
            <a:ext cx="7921625" cy="403225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dirty="0"/>
              <a:t>Construct the </a:t>
            </a:r>
            <a:r>
              <a:rPr lang="en-MY" sz="3200" dirty="0">
                <a:solidFill>
                  <a:srgbClr val="FF0000"/>
                </a:solidFill>
              </a:rPr>
              <a:t>truth table </a:t>
            </a:r>
            <a:r>
              <a:rPr lang="en-MY" sz="3200" dirty="0"/>
              <a:t>for each of the following statements:</a:t>
            </a:r>
          </a:p>
          <a:p>
            <a:pPr marL="571500" indent="-5715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romanLcParenR"/>
              <a:tabLst>
                <a:tab pos="355600" algn="l"/>
              </a:tabLst>
              <a:defRPr/>
            </a:pPr>
            <a:r>
              <a:rPr lang="en-MY" sz="3200" dirty="0"/>
              <a:t>¬ </a:t>
            </a:r>
            <a:r>
              <a:rPr lang="en-MY" sz="3200" i="1" dirty="0"/>
              <a:t>p </a:t>
            </a:r>
            <a:r>
              <a:rPr lang="en-MY" sz="3200" dirty="0"/>
              <a:t>∧</a:t>
            </a:r>
            <a:r>
              <a:rPr lang="en-MY" sz="3200" i="1" dirty="0"/>
              <a:t> q</a:t>
            </a:r>
          </a:p>
          <a:p>
            <a:pPr marL="571500" indent="-5715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romanLcParenR"/>
              <a:tabLst>
                <a:tab pos="355600" algn="l"/>
              </a:tabLst>
              <a:defRPr/>
            </a:pPr>
            <a:r>
              <a:rPr lang="en-MY" sz="3200" dirty="0"/>
              <a:t>¬(</a:t>
            </a:r>
            <a:r>
              <a:rPr lang="en-MY" sz="3200" i="1" dirty="0"/>
              <a:t>p </a:t>
            </a:r>
            <a:r>
              <a:rPr lang="en-MY" sz="3200" dirty="0"/>
              <a:t>∨</a:t>
            </a:r>
            <a:r>
              <a:rPr lang="en-MY" sz="3200" i="1" dirty="0"/>
              <a:t> q) → q</a:t>
            </a:r>
          </a:p>
          <a:p>
            <a:pPr marL="571500" indent="-5715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romanLcParenR"/>
              <a:tabLst>
                <a:tab pos="355600" algn="l"/>
              </a:tabLst>
              <a:defRPr/>
            </a:pPr>
            <a:r>
              <a:rPr lang="en-MY" sz="3200" dirty="0"/>
              <a:t>¬(¬ </a:t>
            </a:r>
            <a:r>
              <a:rPr lang="en-MY" sz="3200" i="1" dirty="0"/>
              <a:t>p </a:t>
            </a:r>
            <a:r>
              <a:rPr lang="en-MY" sz="3200" dirty="0"/>
              <a:t>∧</a:t>
            </a:r>
            <a:r>
              <a:rPr lang="en-MY" sz="3200" i="1" dirty="0"/>
              <a:t> q) </a:t>
            </a:r>
            <a:r>
              <a:rPr lang="en-MY" sz="3200" dirty="0"/>
              <a:t>∨</a:t>
            </a:r>
            <a:r>
              <a:rPr lang="en-MY" sz="3200" i="1" dirty="0"/>
              <a:t> q</a:t>
            </a:r>
          </a:p>
          <a:p>
            <a:pPr marL="571500" indent="-5715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romanLcParenR"/>
              <a:tabLst>
                <a:tab pos="355600" algn="l"/>
              </a:tabLst>
              <a:defRPr/>
            </a:pPr>
            <a:r>
              <a:rPr lang="en-MY" sz="3200" dirty="0"/>
              <a:t>(</a:t>
            </a:r>
            <a:r>
              <a:rPr lang="en-MY" sz="3200" i="1" dirty="0"/>
              <a:t>p → q) →(¬ q → ¬ p)</a:t>
            </a:r>
            <a:endParaRPr lang="en-MY" sz="3200" dirty="0"/>
          </a:p>
        </p:txBody>
      </p:sp>
      <p:sp>
        <p:nvSpPr>
          <p:cNvPr id="5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34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/>
          </p:cNvSpPr>
          <p:nvPr/>
        </p:nvSpPr>
        <p:spPr bwMode="auto">
          <a:xfrm>
            <a:off x="2411413" y="260350"/>
            <a:ext cx="6408737" cy="604838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normAutofit fontScale="7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5400" b="1" dirty="0" smtClean="0"/>
              <a:t>LOGIC &amp; SET THEORY</a:t>
            </a:r>
            <a:endParaRPr lang="en-MY" sz="5400" b="1" dirty="0"/>
          </a:p>
        </p:txBody>
      </p:sp>
      <p:sp>
        <p:nvSpPr>
          <p:cNvPr id="5" name="Rectangle 4"/>
          <p:cNvSpPr/>
          <p:nvPr/>
        </p:nvSpPr>
        <p:spPr>
          <a:xfrm>
            <a:off x="179388" y="1416050"/>
            <a:ext cx="8353425" cy="107632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dirty="0"/>
              <a:t>Logic and set theory go very well togather. The previous definitions can be made very succinct:</a:t>
            </a:r>
          </a:p>
        </p:txBody>
      </p:sp>
      <p:pic>
        <p:nvPicPr>
          <p:cNvPr id="81924" name="Picture 1" descr="Screen Shot 2014-08-06 at 3.38.49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2757488"/>
            <a:ext cx="8928100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35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850" y="1196975"/>
            <a:ext cx="7920038" cy="157003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dirty="0">
                <a:solidFill>
                  <a:srgbClr val="FF0000"/>
                </a:solidFill>
              </a:rPr>
              <a:t>Venn Diagrams </a:t>
            </a:r>
            <a:r>
              <a:rPr lang="en-MY" sz="3200" dirty="0"/>
              <a:t>are used to depict the various unions, subsets, complements, intersections etc. of sets. </a:t>
            </a:r>
          </a:p>
        </p:txBody>
      </p:sp>
      <p:sp>
        <p:nvSpPr>
          <p:cNvPr id="5" name="Title 3"/>
          <p:cNvSpPr txBox="1">
            <a:spLocks/>
          </p:cNvSpPr>
          <p:nvPr/>
        </p:nvSpPr>
        <p:spPr bwMode="auto">
          <a:xfrm>
            <a:off x="2411413" y="260350"/>
            <a:ext cx="6408737" cy="604838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normAutofit fontScale="7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5400" b="1" dirty="0" smtClean="0"/>
              <a:t>Venn Diagrams</a:t>
            </a:r>
            <a:endParaRPr lang="en-MY" sz="5400" b="1" dirty="0"/>
          </a:p>
        </p:txBody>
      </p:sp>
      <p:pic>
        <p:nvPicPr>
          <p:cNvPr id="83972" name="Picture 5" descr="Screen Shot 2014-08-06 at 3.41.43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613025"/>
            <a:ext cx="6616700" cy="391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36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017" name="Object 2"/>
          <p:cNvGraphicFramePr>
            <a:graphicFrameLocks noChangeAspect="1"/>
          </p:cNvGraphicFramePr>
          <p:nvPr/>
        </p:nvGraphicFramePr>
        <p:xfrm>
          <a:off x="1116013" y="549275"/>
          <a:ext cx="7056437" cy="528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31" name="Acrobat Document" r:id="rId4" imgW="9144000" imgH="6845300" progId="AcroExch.Document.7">
                  <p:link updateAutomatic="1"/>
                </p:oleObj>
              </mc:Choice>
              <mc:Fallback>
                <p:oleObj name="Acrobat Document" r:id="rId4" imgW="9144000" imgH="6845300" progId="AcroExch.Document.7">
                  <p:link updateAutomatic="1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549275"/>
                        <a:ext cx="7056437" cy="528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37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065" name="Object 2"/>
          <p:cNvGraphicFramePr>
            <a:graphicFrameLocks noChangeAspect="1"/>
          </p:cNvGraphicFramePr>
          <p:nvPr/>
        </p:nvGraphicFramePr>
        <p:xfrm>
          <a:off x="1152525" y="692150"/>
          <a:ext cx="7070725" cy="529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9" name="Acrobat Document" r:id="rId4" imgW="9144000" imgH="6845300" progId="AcroExch.Document.7">
                  <p:link updateAutomatic="1"/>
                </p:oleObj>
              </mc:Choice>
              <mc:Fallback>
                <p:oleObj name="Acrobat Document" r:id="rId4" imgW="9144000" imgH="6845300" progId="AcroExch.Document.7">
                  <p:link updateAutomatic="1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2525" y="692150"/>
                        <a:ext cx="7070725" cy="529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38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 idx="4294967295"/>
          </p:nvPr>
        </p:nvSpPr>
        <p:spPr>
          <a:xfrm>
            <a:off x="2484438" y="188913"/>
            <a:ext cx="6119812" cy="819150"/>
          </a:xfr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defRPr/>
            </a:pPr>
            <a:r>
              <a:rPr lang="en-MY" b="1" dirty="0" smtClean="0"/>
              <a:t>Theorem for Logic</a:t>
            </a:r>
            <a:endParaRPr lang="en-MY" b="1" dirty="0"/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468313" y="1268413"/>
            <a:ext cx="7775575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MY" sz="3200" dirty="0">
                <a:latin typeface="+mn-lt"/>
                <a:cs typeface="Arial" charset="0"/>
              </a:rPr>
              <a:t>Let </a:t>
            </a:r>
            <a:r>
              <a:rPr lang="en-MY" sz="3200" b="1" i="1" dirty="0">
                <a:latin typeface="+mn-lt"/>
                <a:cs typeface="Arial" charset="0"/>
              </a:rPr>
              <a:t>p</a:t>
            </a:r>
            <a:r>
              <a:rPr lang="en-MY" sz="3200" i="1" dirty="0">
                <a:latin typeface="+mn-lt"/>
                <a:cs typeface="Arial" charset="0"/>
              </a:rPr>
              <a:t>, </a:t>
            </a:r>
            <a:r>
              <a:rPr lang="en-MY" sz="3200" b="1" i="1" dirty="0">
                <a:latin typeface="+mn-lt"/>
                <a:cs typeface="Arial" charset="0"/>
              </a:rPr>
              <a:t>q</a:t>
            </a:r>
            <a:r>
              <a:rPr lang="en-MY" sz="3200" i="1" dirty="0">
                <a:latin typeface="+mn-lt"/>
                <a:cs typeface="Arial" charset="0"/>
              </a:rPr>
              <a:t> </a:t>
            </a:r>
            <a:r>
              <a:rPr lang="en-MY" sz="3200" dirty="0">
                <a:latin typeface="+mn-lt"/>
                <a:cs typeface="Arial" charset="0"/>
              </a:rPr>
              <a:t>and</a:t>
            </a:r>
            <a:r>
              <a:rPr lang="en-MY" sz="3200" i="1" dirty="0">
                <a:latin typeface="+mn-lt"/>
                <a:cs typeface="Arial" charset="0"/>
              </a:rPr>
              <a:t> </a:t>
            </a:r>
            <a:r>
              <a:rPr lang="en-MY" sz="3200" b="1" i="1" dirty="0">
                <a:latin typeface="+mn-lt"/>
                <a:cs typeface="Arial" charset="0"/>
              </a:rPr>
              <a:t>r</a:t>
            </a:r>
            <a:r>
              <a:rPr lang="en-MY" sz="3200" i="1" dirty="0">
                <a:latin typeface="+mn-lt"/>
                <a:cs typeface="Arial" charset="0"/>
              </a:rPr>
              <a:t> </a:t>
            </a:r>
            <a:r>
              <a:rPr lang="en-MY" sz="3200" dirty="0">
                <a:latin typeface="+mn-lt"/>
                <a:cs typeface="Arial" charset="0"/>
              </a:rPr>
              <a:t>be propositions.</a:t>
            </a:r>
          </a:p>
          <a:p>
            <a:pPr>
              <a:defRPr/>
            </a:pPr>
            <a:endParaRPr lang="en-MY" sz="3200" dirty="0">
              <a:latin typeface="+mn-lt"/>
              <a:cs typeface="Arial" charset="0"/>
            </a:endParaRPr>
          </a:p>
          <a:p>
            <a:pPr>
              <a:defRPr/>
            </a:pPr>
            <a:r>
              <a:rPr lang="en-MY" sz="3200" dirty="0">
                <a:solidFill>
                  <a:srgbClr val="0000FF"/>
                </a:solidFill>
                <a:latin typeface="+mn-lt"/>
                <a:cs typeface="Arial" charset="0"/>
              </a:rPr>
              <a:t>Idempotent </a:t>
            </a:r>
            <a:r>
              <a:rPr lang="en-MY" sz="3200" dirty="0">
                <a:latin typeface="+mn-lt"/>
                <a:cs typeface="Arial" charset="0"/>
              </a:rPr>
              <a:t>laws:</a:t>
            </a:r>
          </a:p>
          <a:p>
            <a:pPr>
              <a:defRPr/>
            </a:pPr>
            <a:r>
              <a:rPr lang="en-MY" sz="3200" i="1" dirty="0">
                <a:latin typeface="+mn-lt"/>
                <a:cs typeface="Arial" charset="0"/>
              </a:rPr>
              <a:t>	p </a:t>
            </a:r>
            <a:r>
              <a:rPr lang="en-MY" sz="3200" dirty="0">
                <a:latin typeface="+mn-lt"/>
                <a:cs typeface="Arial" charset="0"/>
              </a:rPr>
              <a:t>∧</a:t>
            </a:r>
            <a:r>
              <a:rPr lang="en-MY" sz="3200" i="1" dirty="0">
                <a:latin typeface="+mn-lt"/>
                <a:cs typeface="Arial" charset="0"/>
              </a:rPr>
              <a:t> p ≡ p</a:t>
            </a:r>
          </a:p>
          <a:p>
            <a:pPr lvl="1">
              <a:defRPr/>
            </a:pPr>
            <a:r>
              <a:rPr lang="en-MY" sz="3200" i="1" dirty="0">
                <a:latin typeface="+mn-lt"/>
                <a:cs typeface="Arial" charset="0"/>
              </a:rPr>
              <a:t>	p </a:t>
            </a:r>
            <a:r>
              <a:rPr lang="en-MY" sz="3200" dirty="0">
                <a:latin typeface="+mn-lt"/>
                <a:cs typeface="Arial" charset="0"/>
              </a:rPr>
              <a:t>∨</a:t>
            </a:r>
            <a:r>
              <a:rPr lang="en-MY" sz="3200" i="1" dirty="0">
                <a:latin typeface="+mn-lt"/>
                <a:cs typeface="Arial" charset="0"/>
              </a:rPr>
              <a:t> p ≡ p</a:t>
            </a:r>
            <a:endParaRPr lang="en-MY" sz="3200" dirty="0">
              <a:latin typeface="+mn-lt"/>
              <a:cs typeface="Arial" charset="0"/>
            </a:endParaRPr>
          </a:p>
        </p:txBody>
      </p:sp>
      <p:pic>
        <p:nvPicPr>
          <p:cNvPr id="901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22" t="5148" r="21660" b="38441"/>
          <a:stretch>
            <a:fillRect/>
          </a:stretch>
        </p:blipFill>
        <p:spPr bwMode="auto">
          <a:xfrm>
            <a:off x="611188" y="4652963"/>
            <a:ext cx="403225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11188" y="4068763"/>
            <a:ext cx="2147887" cy="5842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>
                <a:solidFill>
                  <a:srgbClr val="FF0000"/>
                </a:solidFill>
              </a:rPr>
              <a:t>Truth table:</a:t>
            </a:r>
            <a:endParaRPr lang="en-MY" sz="3200" dirty="0">
              <a:solidFill>
                <a:srgbClr val="FF0000"/>
              </a:solidFill>
            </a:endParaRPr>
          </a:p>
        </p:txBody>
      </p:sp>
      <p:sp>
        <p:nvSpPr>
          <p:cNvPr id="8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39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527300" y="188913"/>
            <a:ext cx="5861050" cy="695325"/>
          </a:xfr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en-US" sz="5400" b="1" dirty="0">
                <a:solidFill>
                  <a:srgbClr val="000000"/>
                </a:solidFill>
                <a:latin typeface="+mj-lt"/>
              </a:rPr>
              <a:t>Example</a:t>
            </a:r>
            <a:endParaRPr lang="en-MY" sz="54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0243" name="TextBox 5"/>
          <p:cNvSpPr txBox="1">
            <a:spLocks noChangeArrowheads="1"/>
          </p:cNvSpPr>
          <p:nvPr/>
        </p:nvSpPr>
        <p:spPr bwMode="auto">
          <a:xfrm>
            <a:off x="323850" y="1295400"/>
            <a:ext cx="7777163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>
              <a:buFontTx/>
              <a:buAutoNum type="romanLcParenR"/>
              <a:defRPr/>
            </a:pPr>
            <a:r>
              <a:rPr lang="en-US" sz="3200" dirty="0">
                <a:latin typeface="+mn-lt"/>
                <a:cs typeface="Arial" charset="0"/>
              </a:rPr>
              <a:t>Why do we study mathematics?</a:t>
            </a:r>
          </a:p>
          <a:p>
            <a:pPr marL="571500" indent="-571500">
              <a:buFontTx/>
              <a:buAutoNum type="romanLcParenR"/>
              <a:defRPr/>
            </a:pPr>
            <a:r>
              <a:rPr lang="en-US" sz="3200" dirty="0">
                <a:latin typeface="+mn-lt"/>
                <a:cs typeface="Arial" charset="0"/>
              </a:rPr>
              <a:t>Study logic.</a:t>
            </a:r>
          </a:p>
          <a:p>
            <a:pPr marL="571500" indent="-571500">
              <a:buFontTx/>
              <a:buAutoNum type="romanLcParenR"/>
              <a:defRPr/>
            </a:pPr>
            <a:r>
              <a:rPr lang="en-US" sz="3200" dirty="0">
                <a:latin typeface="+mn-lt"/>
                <a:cs typeface="Arial" charset="0"/>
              </a:rPr>
              <a:t>What is your name?</a:t>
            </a:r>
          </a:p>
          <a:p>
            <a:pPr marL="571500" indent="-571500">
              <a:buFontTx/>
              <a:buAutoNum type="romanLcParenR"/>
              <a:defRPr/>
            </a:pPr>
            <a:r>
              <a:rPr lang="en-US" sz="3200" dirty="0">
                <a:latin typeface="+mn-lt"/>
                <a:cs typeface="Arial" charset="0"/>
              </a:rPr>
              <a:t>Quiet, please.</a:t>
            </a:r>
            <a:endParaRPr lang="en-MY" sz="3200" dirty="0">
              <a:latin typeface="+mn-lt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850" y="3697288"/>
            <a:ext cx="7643813" cy="5238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The above sentences are not propositions. Why ?</a:t>
            </a:r>
            <a:endParaRPr lang="en-MY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23850" y="4633913"/>
            <a:ext cx="7704138" cy="9556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00050" indent="-400050" fontAlgn="auto">
              <a:spcBef>
                <a:spcPts val="0"/>
              </a:spcBef>
              <a:spcAft>
                <a:spcPts val="0"/>
              </a:spcAft>
              <a:buFontTx/>
              <a:buAutoNum type="romanLcParenBoth"/>
              <a:defRPr/>
            </a:pPr>
            <a:r>
              <a:rPr lang="en-US" sz="2800" dirty="0"/>
              <a:t>&amp;  (iii) : is question, not a statement.</a:t>
            </a:r>
          </a:p>
          <a:p>
            <a:pPr marL="400050" indent="-400050" fontAlgn="auto">
              <a:spcBef>
                <a:spcPts val="0"/>
              </a:spcBef>
              <a:spcAft>
                <a:spcPts val="0"/>
              </a:spcAft>
              <a:buFontTx/>
              <a:buAutoNum type="romanLcParenBoth"/>
              <a:defRPr/>
            </a:pPr>
            <a:r>
              <a:rPr lang="en-US" sz="2800" dirty="0"/>
              <a:t>&amp; (iv) : is a command.</a:t>
            </a:r>
            <a:endParaRPr lang="en-MY" sz="2800" dirty="0"/>
          </a:p>
        </p:txBody>
      </p:sp>
      <p:sp>
        <p:nvSpPr>
          <p:cNvPr id="10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03350" y="2205038"/>
            <a:ext cx="3024188" cy="76993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MY" sz="4400" dirty="0"/>
              <a:t>¬ ¬ </a:t>
            </a:r>
            <a:r>
              <a:rPr lang="en-MY" sz="4400" i="1" dirty="0"/>
              <a:t>p ≡ p</a:t>
            </a:r>
            <a:endParaRPr lang="en-MY" sz="4400" dirty="0"/>
          </a:p>
        </p:txBody>
      </p:sp>
      <p:sp>
        <p:nvSpPr>
          <p:cNvPr id="6" name="Rectangle 5"/>
          <p:cNvSpPr/>
          <p:nvPr/>
        </p:nvSpPr>
        <p:spPr>
          <a:xfrm>
            <a:off x="971550" y="4437063"/>
            <a:ext cx="4572000" cy="13239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MY" sz="3200" i="1" dirty="0"/>
              <a:t>	</a:t>
            </a:r>
            <a:r>
              <a:rPr lang="en-MY" sz="4000" i="1" dirty="0"/>
              <a:t>p </a:t>
            </a:r>
            <a:r>
              <a:rPr lang="en-MY" sz="4000" dirty="0"/>
              <a:t>∧</a:t>
            </a:r>
            <a:r>
              <a:rPr lang="en-MY" sz="4000" i="1" dirty="0"/>
              <a:t> q ≡ q </a:t>
            </a:r>
            <a:r>
              <a:rPr lang="en-MY" sz="4000" dirty="0"/>
              <a:t>∧</a:t>
            </a:r>
            <a:r>
              <a:rPr lang="en-MY" sz="4000" i="1" dirty="0"/>
              <a:t> p</a:t>
            </a:r>
          </a:p>
          <a:p>
            <a:pPr>
              <a:defRPr/>
            </a:pPr>
            <a:r>
              <a:rPr lang="en-MY" sz="4000" i="1" dirty="0"/>
              <a:t>	p </a:t>
            </a:r>
            <a:r>
              <a:rPr lang="en-MY" sz="4000" dirty="0"/>
              <a:t>∨</a:t>
            </a:r>
            <a:r>
              <a:rPr lang="en-MY" sz="4000" i="1" dirty="0"/>
              <a:t> q ≡ q </a:t>
            </a:r>
            <a:r>
              <a:rPr lang="en-MY" sz="4000" dirty="0"/>
              <a:t>∨</a:t>
            </a:r>
            <a:r>
              <a:rPr lang="en-MY" sz="4000" i="1" dirty="0"/>
              <a:t> p</a:t>
            </a:r>
            <a:endParaRPr lang="en-MY" sz="400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411413" y="44450"/>
            <a:ext cx="6337300" cy="820738"/>
          </a:xfrm>
          <a:prstGeom prst="rect">
            <a:avLst/>
          </a:prstGeom>
          <a:ln w="25400" cap="flat" cmpd="sng" algn="ctr">
            <a:noFill/>
            <a:prstDash val="solid"/>
            <a:miter lim="800000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MY" sz="4400" b="1" dirty="0"/>
              <a:t>Theorem for Logic </a:t>
            </a:r>
            <a:r>
              <a:rPr lang="en-MY" sz="2400" dirty="0"/>
              <a:t>(cont.)</a:t>
            </a:r>
          </a:p>
        </p:txBody>
      </p:sp>
      <p:sp>
        <p:nvSpPr>
          <p:cNvPr id="92165" name="Rectangle 8"/>
          <p:cNvSpPr>
            <a:spLocks noChangeArrowheads="1"/>
          </p:cNvSpPr>
          <p:nvPr/>
        </p:nvSpPr>
        <p:spPr bwMode="auto">
          <a:xfrm>
            <a:off x="395288" y="1341438"/>
            <a:ext cx="4602162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0000FF"/>
                </a:solidFill>
              </a:rPr>
              <a:t>Double negation </a:t>
            </a:r>
            <a:r>
              <a:rPr lang="en-US" sz="4000"/>
              <a:t>law:</a:t>
            </a:r>
          </a:p>
        </p:txBody>
      </p:sp>
      <p:sp>
        <p:nvSpPr>
          <p:cNvPr id="92166" name="Rectangle 9"/>
          <p:cNvSpPr>
            <a:spLocks noChangeArrowheads="1"/>
          </p:cNvSpPr>
          <p:nvPr/>
        </p:nvSpPr>
        <p:spPr bwMode="auto">
          <a:xfrm>
            <a:off x="468313" y="3429000"/>
            <a:ext cx="41703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0000FF"/>
                </a:solidFill>
              </a:rPr>
              <a:t>Commutative</a:t>
            </a:r>
            <a:r>
              <a:rPr lang="en-US" sz="4000"/>
              <a:t> laws:</a:t>
            </a:r>
          </a:p>
        </p:txBody>
      </p:sp>
      <p:sp>
        <p:nvSpPr>
          <p:cNvPr id="9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40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5288" y="1773238"/>
            <a:ext cx="5689600" cy="132238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pt-BR" sz="4000" dirty="0"/>
              <a:t>(</a:t>
            </a:r>
            <a:r>
              <a:rPr lang="pt-BR" sz="4000" i="1" dirty="0"/>
              <a:t>p </a:t>
            </a:r>
            <a:r>
              <a:rPr lang="pt-BR" sz="4000" dirty="0"/>
              <a:t>∧</a:t>
            </a:r>
            <a:r>
              <a:rPr lang="pt-BR" sz="4000" i="1" dirty="0"/>
              <a:t> q) </a:t>
            </a:r>
            <a:r>
              <a:rPr lang="pt-BR" sz="4000" dirty="0"/>
              <a:t>∧</a:t>
            </a:r>
            <a:r>
              <a:rPr lang="pt-BR" sz="4000" i="1" dirty="0"/>
              <a:t> r ≡ p </a:t>
            </a:r>
            <a:r>
              <a:rPr lang="pt-BR" sz="4000" dirty="0"/>
              <a:t>∧</a:t>
            </a:r>
            <a:r>
              <a:rPr lang="pt-BR" sz="4000" i="1" dirty="0"/>
              <a:t> (q </a:t>
            </a:r>
            <a:r>
              <a:rPr lang="pt-BR" sz="4000" dirty="0"/>
              <a:t>∧</a:t>
            </a:r>
            <a:r>
              <a:rPr lang="pt-BR" sz="4000" i="1" dirty="0"/>
              <a:t> r)</a:t>
            </a:r>
          </a:p>
          <a:p>
            <a:pPr>
              <a:defRPr/>
            </a:pPr>
            <a:r>
              <a:rPr lang="pt-BR" sz="4000" dirty="0"/>
              <a:t>(</a:t>
            </a:r>
            <a:r>
              <a:rPr lang="pt-BR" sz="4000" i="1" dirty="0"/>
              <a:t>p </a:t>
            </a:r>
            <a:r>
              <a:rPr lang="pt-BR" sz="4000" dirty="0"/>
              <a:t>∨</a:t>
            </a:r>
            <a:r>
              <a:rPr lang="pt-BR" sz="4000" i="1" dirty="0"/>
              <a:t> q) </a:t>
            </a:r>
            <a:r>
              <a:rPr lang="pt-BR" sz="4000" dirty="0"/>
              <a:t>∨</a:t>
            </a:r>
            <a:r>
              <a:rPr lang="pt-BR" sz="4000" i="1" dirty="0"/>
              <a:t> r ≡ p </a:t>
            </a:r>
            <a:r>
              <a:rPr lang="pt-BR" sz="4000" dirty="0"/>
              <a:t>∨</a:t>
            </a:r>
            <a:r>
              <a:rPr lang="pt-BR" sz="4000" i="1" dirty="0"/>
              <a:t> (q </a:t>
            </a:r>
            <a:r>
              <a:rPr lang="pt-BR" sz="4000" dirty="0"/>
              <a:t>∨</a:t>
            </a:r>
            <a:r>
              <a:rPr lang="pt-BR" sz="4000" i="1" dirty="0"/>
              <a:t> r)</a:t>
            </a:r>
            <a:endParaRPr lang="en-MY" sz="4000" dirty="0"/>
          </a:p>
        </p:txBody>
      </p:sp>
      <p:sp>
        <p:nvSpPr>
          <p:cNvPr id="7" name="Rectangle 6"/>
          <p:cNvSpPr/>
          <p:nvPr/>
        </p:nvSpPr>
        <p:spPr>
          <a:xfrm>
            <a:off x="468313" y="3716338"/>
            <a:ext cx="6621462" cy="10779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pt-BR" sz="3200" i="1" dirty="0"/>
              <a:t>p </a:t>
            </a:r>
            <a:r>
              <a:rPr lang="pt-BR" sz="3200" dirty="0"/>
              <a:t>∨</a:t>
            </a:r>
            <a:r>
              <a:rPr lang="pt-BR" sz="3200" i="1" dirty="0"/>
              <a:t> (q </a:t>
            </a:r>
            <a:r>
              <a:rPr lang="pt-BR" sz="3200" dirty="0"/>
              <a:t>∧</a:t>
            </a:r>
            <a:r>
              <a:rPr lang="pt-BR" sz="3200" i="1" dirty="0"/>
              <a:t> r) ≡ (</a:t>
            </a:r>
            <a:r>
              <a:rPr lang="pt-BR" sz="3200" i="1" dirty="0" err="1"/>
              <a:t>p</a:t>
            </a:r>
            <a:r>
              <a:rPr lang="pt-BR" sz="3200" dirty="0" err="1"/>
              <a:t>∨</a:t>
            </a:r>
            <a:r>
              <a:rPr lang="pt-BR" sz="3200" i="1" dirty="0" err="1"/>
              <a:t>q</a:t>
            </a:r>
            <a:r>
              <a:rPr lang="pt-BR" sz="3200" i="1" dirty="0"/>
              <a:t>) </a:t>
            </a:r>
            <a:r>
              <a:rPr lang="pt-BR" sz="3200" dirty="0"/>
              <a:t>∧</a:t>
            </a:r>
            <a:r>
              <a:rPr lang="pt-BR" sz="3200" i="1" dirty="0"/>
              <a:t> (</a:t>
            </a:r>
            <a:r>
              <a:rPr lang="pt-BR" sz="3200" i="1" dirty="0" err="1"/>
              <a:t>p</a:t>
            </a:r>
            <a:r>
              <a:rPr lang="pt-BR" sz="3200" dirty="0" err="1"/>
              <a:t>∨</a:t>
            </a:r>
            <a:r>
              <a:rPr lang="pt-BR" sz="3200" i="1" dirty="0" err="1"/>
              <a:t>r</a:t>
            </a:r>
            <a:r>
              <a:rPr lang="pt-BR" sz="3200" i="1" dirty="0"/>
              <a:t>)</a:t>
            </a:r>
          </a:p>
          <a:p>
            <a:pPr>
              <a:defRPr/>
            </a:pPr>
            <a:r>
              <a:rPr lang="pt-BR" sz="3200" i="1" dirty="0"/>
              <a:t>p </a:t>
            </a:r>
            <a:r>
              <a:rPr lang="pt-BR" sz="3200" dirty="0"/>
              <a:t>∧</a:t>
            </a:r>
            <a:r>
              <a:rPr lang="pt-BR" sz="3200" i="1" dirty="0"/>
              <a:t> (q </a:t>
            </a:r>
            <a:r>
              <a:rPr lang="pt-BR" sz="3200" dirty="0"/>
              <a:t>∨</a:t>
            </a:r>
            <a:r>
              <a:rPr lang="pt-BR" sz="3200" i="1" dirty="0"/>
              <a:t> r) ≡ (p </a:t>
            </a:r>
            <a:r>
              <a:rPr lang="pt-BR" sz="3200" dirty="0"/>
              <a:t>∧</a:t>
            </a:r>
            <a:r>
              <a:rPr lang="pt-BR" sz="3200" i="1" dirty="0"/>
              <a:t> </a:t>
            </a:r>
            <a:r>
              <a:rPr lang="pt-BR" sz="3200" i="1" dirty="0" err="1"/>
              <a:t>q</a:t>
            </a:r>
            <a:r>
              <a:rPr lang="pt-BR" sz="3200" i="1" dirty="0"/>
              <a:t>)</a:t>
            </a:r>
            <a:r>
              <a:rPr lang="pt-BR" sz="3200" dirty="0"/>
              <a:t>∨</a:t>
            </a:r>
            <a:r>
              <a:rPr lang="pt-BR" sz="3200" i="1" dirty="0"/>
              <a:t> (</a:t>
            </a:r>
            <a:r>
              <a:rPr lang="pt-BR" sz="3200" i="1" dirty="0" err="1"/>
              <a:t>p</a:t>
            </a:r>
            <a:r>
              <a:rPr lang="pt-BR" sz="3200" dirty="0" err="1"/>
              <a:t>∧</a:t>
            </a:r>
            <a:r>
              <a:rPr lang="pt-BR" sz="3200" i="1" dirty="0" err="1"/>
              <a:t>r</a:t>
            </a:r>
            <a:r>
              <a:rPr lang="pt-BR" sz="3200" i="1" dirty="0"/>
              <a:t>)</a:t>
            </a:r>
            <a:endParaRPr lang="en-MY" sz="3200" dirty="0"/>
          </a:p>
        </p:txBody>
      </p:sp>
      <p:sp>
        <p:nvSpPr>
          <p:cNvPr id="8" name="Rectangle 7"/>
          <p:cNvSpPr/>
          <p:nvPr/>
        </p:nvSpPr>
        <p:spPr>
          <a:xfrm>
            <a:off x="520700" y="5373688"/>
            <a:ext cx="4772025" cy="10763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MY" sz="3200" i="1" dirty="0"/>
              <a:t>	p ∧ (p ∨ q) ≡ p</a:t>
            </a:r>
          </a:p>
          <a:p>
            <a:pPr>
              <a:defRPr/>
            </a:pPr>
            <a:r>
              <a:rPr lang="en-MY" sz="3200" i="1" dirty="0"/>
              <a:t>	p ∨ (p ∧ q) ≡ p</a:t>
            </a:r>
            <a:endParaRPr lang="en-MY" sz="3200" dirty="0"/>
          </a:p>
        </p:txBody>
      </p:sp>
      <p:sp>
        <p:nvSpPr>
          <p:cNvPr id="9" name="Cloud Callout 8"/>
          <p:cNvSpPr/>
          <p:nvPr/>
        </p:nvSpPr>
        <p:spPr>
          <a:xfrm>
            <a:off x="6227763" y="3644900"/>
            <a:ext cx="2089150" cy="936625"/>
          </a:xfrm>
          <a:prstGeom prst="cloudCallout">
            <a:avLst>
              <a:gd name="adj1" fmla="val -65508"/>
              <a:gd name="adj2" fmla="val 5948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/>
              <a:t>PROVE</a:t>
            </a:r>
            <a:endParaRPr lang="en-MY" b="1" dirty="0"/>
          </a:p>
        </p:txBody>
      </p:sp>
      <p:sp>
        <p:nvSpPr>
          <p:cNvPr id="10" name="Cloud Callout 9"/>
          <p:cNvSpPr/>
          <p:nvPr/>
        </p:nvSpPr>
        <p:spPr>
          <a:xfrm>
            <a:off x="5435600" y="5229225"/>
            <a:ext cx="1944688" cy="792163"/>
          </a:xfrm>
          <a:prstGeom prst="cloudCallout">
            <a:avLst>
              <a:gd name="adj1" fmla="val -78715"/>
              <a:gd name="adj2" fmla="val 78331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/>
              <a:t>PROVE</a:t>
            </a:r>
            <a:endParaRPr lang="en-MY" b="1" dirty="0"/>
          </a:p>
        </p:txBody>
      </p:sp>
      <p:sp>
        <p:nvSpPr>
          <p:cNvPr id="94215" name="Rectangle 12"/>
          <p:cNvSpPr>
            <a:spLocks noChangeArrowheads="1"/>
          </p:cNvSpPr>
          <p:nvPr/>
        </p:nvSpPr>
        <p:spPr bwMode="auto">
          <a:xfrm>
            <a:off x="395288" y="1052513"/>
            <a:ext cx="57610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4000">
                <a:solidFill>
                  <a:srgbClr val="0000FF"/>
                </a:solidFill>
              </a:rPr>
              <a:t>Associative</a:t>
            </a:r>
            <a:r>
              <a:rPr lang="en-US" sz="4000"/>
              <a:t> laws:</a:t>
            </a:r>
          </a:p>
        </p:txBody>
      </p:sp>
      <p:sp>
        <p:nvSpPr>
          <p:cNvPr id="94216" name="Rectangle 13"/>
          <p:cNvSpPr>
            <a:spLocks noChangeArrowheads="1"/>
          </p:cNvSpPr>
          <p:nvPr/>
        </p:nvSpPr>
        <p:spPr bwMode="auto">
          <a:xfrm>
            <a:off x="468313" y="3141663"/>
            <a:ext cx="34051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0000FF"/>
                </a:solidFill>
              </a:rPr>
              <a:t>Distributive</a:t>
            </a:r>
            <a:r>
              <a:rPr lang="en-US" sz="3600"/>
              <a:t> laws:</a:t>
            </a:r>
          </a:p>
        </p:txBody>
      </p:sp>
      <p:sp>
        <p:nvSpPr>
          <p:cNvPr id="94217" name="Rectangle 14"/>
          <p:cNvSpPr>
            <a:spLocks noChangeArrowheads="1"/>
          </p:cNvSpPr>
          <p:nvPr/>
        </p:nvSpPr>
        <p:spPr bwMode="auto">
          <a:xfrm>
            <a:off x="458788" y="4797425"/>
            <a:ext cx="33210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0000FF"/>
                </a:solidFill>
              </a:rPr>
              <a:t>Absorption</a:t>
            </a:r>
            <a:r>
              <a:rPr lang="en-US" sz="3600"/>
              <a:t> laws: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2484438" y="88900"/>
            <a:ext cx="6335712" cy="819150"/>
          </a:xfrm>
          <a:prstGeom prst="rect">
            <a:avLst/>
          </a:prstGeom>
          <a:ln w="25400" cap="flat" cmpd="sng" algn="ctr">
            <a:noFill/>
            <a:prstDash val="solid"/>
            <a:miter lim="800000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MY" sz="4400" b="1" dirty="0"/>
              <a:t>Theorem for Logic </a:t>
            </a:r>
            <a:r>
              <a:rPr lang="en-MY" sz="2400" dirty="0"/>
              <a:t>(cont.)</a:t>
            </a:r>
          </a:p>
        </p:txBody>
      </p:sp>
      <p:sp>
        <p:nvSpPr>
          <p:cNvPr id="13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41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 idx="4294967295"/>
          </p:nvPr>
        </p:nvSpPr>
        <p:spPr>
          <a:xfrm>
            <a:off x="323850" y="1052513"/>
            <a:ext cx="4392613" cy="892175"/>
          </a:xfr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>
              <a:defRPr/>
            </a:pPr>
            <a:r>
              <a:rPr lang="en-US" sz="3200" dirty="0" smtClean="0"/>
              <a:t>Prove:  Distributive Laws</a:t>
            </a:r>
            <a:endParaRPr lang="en-MY" sz="3200" dirty="0"/>
          </a:p>
        </p:txBody>
      </p:sp>
      <p:pic>
        <p:nvPicPr>
          <p:cNvPr id="9625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989138"/>
            <a:ext cx="7200900" cy="387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42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2349500"/>
            <a:ext cx="6665913" cy="310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395288" y="1341438"/>
            <a:ext cx="4392612" cy="890587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3200" dirty="0" smtClean="0"/>
              <a:t>Prove:  Absorption Laws</a:t>
            </a:r>
            <a:endParaRPr lang="en-MY" sz="3200" dirty="0"/>
          </a:p>
        </p:txBody>
      </p:sp>
      <p:sp>
        <p:nvSpPr>
          <p:cNvPr id="6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43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Rectangle 4"/>
          <p:cNvSpPr>
            <a:spLocks noChangeArrowheads="1"/>
          </p:cNvSpPr>
          <p:nvPr/>
        </p:nvSpPr>
        <p:spPr bwMode="auto">
          <a:xfrm>
            <a:off x="539750" y="1989138"/>
            <a:ext cx="5795963" cy="10763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MY" sz="3200" dirty="0"/>
              <a:t>¬(</a:t>
            </a:r>
            <a:r>
              <a:rPr lang="en-MY" sz="3200" i="1" dirty="0"/>
              <a:t>p </a:t>
            </a:r>
            <a:r>
              <a:rPr lang="en-MY" sz="3200" dirty="0"/>
              <a:t>∧</a:t>
            </a:r>
            <a:r>
              <a:rPr lang="en-MY" sz="3200" i="1" dirty="0"/>
              <a:t> q) ≡ (¬ p) </a:t>
            </a:r>
            <a:r>
              <a:rPr lang="en-MY" sz="3200" dirty="0"/>
              <a:t>∨</a:t>
            </a:r>
            <a:r>
              <a:rPr lang="en-MY" sz="3200" i="1" dirty="0"/>
              <a:t> (¬ q)</a:t>
            </a:r>
          </a:p>
          <a:p>
            <a:pPr>
              <a:defRPr/>
            </a:pPr>
            <a:r>
              <a:rPr lang="en-MY" sz="3200" dirty="0"/>
              <a:t>¬(</a:t>
            </a:r>
            <a:r>
              <a:rPr lang="en-MY" sz="3200" i="1" dirty="0"/>
              <a:t>p </a:t>
            </a:r>
            <a:r>
              <a:rPr lang="en-MY" sz="3200" dirty="0"/>
              <a:t>∨</a:t>
            </a:r>
            <a:r>
              <a:rPr lang="en-MY" sz="3200" i="1" dirty="0"/>
              <a:t> q) ≡ (¬ p) </a:t>
            </a:r>
            <a:r>
              <a:rPr lang="en-MY" sz="3200" dirty="0"/>
              <a:t>∧</a:t>
            </a:r>
            <a:r>
              <a:rPr lang="en-MY" sz="3200" i="1" dirty="0"/>
              <a:t> (¬ q)</a:t>
            </a:r>
            <a:endParaRPr lang="en-MY" sz="3200" dirty="0"/>
          </a:p>
        </p:txBody>
      </p:sp>
      <p:sp>
        <p:nvSpPr>
          <p:cNvPr id="100355" name="Rectangle 6"/>
          <p:cNvSpPr>
            <a:spLocks noChangeArrowheads="1"/>
          </p:cNvSpPr>
          <p:nvPr/>
        </p:nvSpPr>
        <p:spPr bwMode="auto">
          <a:xfrm>
            <a:off x="395288" y="1268413"/>
            <a:ext cx="40290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0000FF"/>
                </a:solidFill>
              </a:rPr>
              <a:t>De Morgan’s </a:t>
            </a:r>
            <a:r>
              <a:rPr lang="en-US" sz="4000"/>
              <a:t>laws: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68313" y="3141663"/>
            <a:ext cx="77724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MY" sz="3200" dirty="0">
                <a:latin typeface="+mj-lt"/>
                <a:ea typeface="+mj-ea"/>
                <a:cs typeface="+mj-cs"/>
              </a:rPr>
              <a:t>The </a:t>
            </a:r>
            <a:r>
              <a:rPr lang="en-MY" sz="3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truth table </a:t>
            </a:r>
            <a:r>
              <a:rPr lang="en-MY" sz="3200" dirty="0">
                <a:latin typeface="+mj-lt"/>
                <a:ea typeface="+mj-ea"/>
                <a:cs typeface="+mj-cs"/>
              </a:rPr>
              <a:t>for ¬(</a:t>
            </a:r>
            <a:r>
              <a:rPr lang="en-MY" sz="3200" i="1" dirty="0">
                <a:latin typeface="+mj-lt"/>
                <a:ea typeface="+mj-ea"/>
                <a:cs typeface="+mj-cs"/>
              </a:rPr>
              <a:t>p</a:t>
            </a:r>
            <a:r>
              <a:rPr lang="en-MY" sz="3200" dirty="0">
                <a:latin typeface="+mj-lt"/>
                <a:ea typeface="+mj-ea"/>
                <a:cs typeface="+mj-cs"/>
              </a:rPr>
              <a:t>∨</a:t>
            </a:r>
            <a:r>
              <a:rPr lang="en-MY" sz="3200" i="1" dirty="0">
                <a:latin typeface="+mj-lt"/>
                <a:ea typeface="+mj-ea"/>
                <a:cs typeface="+mj-cs"/>
              </a:rPr>
              <a:t> q) ≡ (¬ p) </a:t>
            </a:r>
            <a:r>
              <a:rPr lang="en-MY" sz="3200" dirty="0">
                <a:latin typeface="+mj-lt"/>
                <a:ea typeface="+mj-ea"/>
                <a:cs typeface="+mj-cs"/>
              </a:rPr>
              <a:t>∧</a:t>
            </a:r>
            <a:r>
              <a:rPr lang="en-MY" sz="3200" i="1" dirty="0">
                <a:latin typeface="+mj-lt"/>
                <a:ea typeface="+mj-ea"/>
                <a:cs typeface="+mj-cs"/>
              </a:rPr>
              <a:t> (¬ q)</a:t>
            </a:r>
            <a:endParaRPr lang="en-MY" sz="3200" dirty="0">
              <a:latin typeface="+mj-lt"/>
              <a:ea typeface="+mj-ea"/>
              <a:cs typeface="+mj-cs"/>
            </a:endParaRPr>
          </a:p>
        </p:txBody>
      </p:sp>
      <p:pic>
        <p:nvPicPr>
          <p:cNvPr id="10035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3933825"/>
            <a:ext cx="6911975" cy="253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itle 1"/>
          <p:cNvSpPr txBox="1">
            <a:spLocks/>
          </p:cNvSpPr>
          <p:nvPr/>
        </p:nvSpPr>
        <p:spPr bwMode="auto">
          <a:xfrm>
            <a:off x="2484438" y="88900"/>
            <a:ext cx="6335712" cy="819150"/>
          </a:xfrm>
          <a:prstGeom prst="rect">
            <a:avLst/>
          </a:prstGeom>
          <a:ln w="25400" cap="flat" cmpd="sng" algn="ctr">
            <a:noFill/>
            <a:prstDash val="solid"/>
            <a:miter lim="800000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MY" sz="4400" b="1" dirty="0"/>
              <a:t>Theorem for Logic </a:t>
            </a:r>
            <a:r>
              <a:rPr lang="en-MY" sz="2400" dirty="0"/>
              <a:t>(cont.)</a:t>
            </a:r>
          </a:p>
        </p:txBody>
      </p:sp>
      <p:sp>
        <p:nvSpPr>
          <p:cNvPr id="9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44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 idx="4294967295"/>
          </p:nvPr>
        </p:nvSpPr>
        <p:spPr>
          <a:xfrm>
            <a:off x="2555875" y="304800"/>
            <a:ext cx="6048375" cy="82073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en-US" sz="5400" dirty="0" smtClean="0"/>
              <a:t>Exercise (6)</a:t>
            </a:r>
            <a:endParaRPr lang="en-MY" sz="5400" dirty="0"/>
          </a:p>
        </p:txBody>
      </p:sp>
      <p:sp>
        <p:nvSpPr>
          <p:cNvPr id="50181" name="Rectangle 4"/>
          <p:cNvSpPr>
            <a:spLocks noChangeArrowheads="1"/>
          </p:cNvSpPr>
          <p:nvPr/>
        </p:nvSpPr>
        <p:spPr bwMode="auto">
          <a:xfrm>
            <a:off x="539750" y="1412875"/>
            <a:ext cx="78486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MY" sz="3200" dirty="0">
                <a:latin typeface="+mn-lt"/>
                <a:cs typeface="Arial" charset="0"/>
              </a:rPr>
              <a:t>Given,</a:t>
            </a:r>
          </a:p>
          <a:p>
            <a:pPr>
              <a:defRPr/>
            </a:pPr>
            <a:r>
              <a:rPr lang="en-MY" sz="3200" b="1" i="1" dirty="0">
                <a:latin typeface="+mn-lt"/>
                <a:cs typeface="Arial" charset="0"/>
              </a:rPr>
              <a:t>	R</a:t>
            </a:r>
            <a:r>
              <a:rPr lang="en-MY" sz="3200" i="1" dirty="0">
                <a:latin typeface="+mn-lt"/>
                <a:cs typeface="Arial" charset="0"/>
              </a:rPr>
              <a:t> = p </a:t>
            </a:r>
            <a:r>
              <a:rPr lang="en-MY" sz="3200" dirty="0">
                <a:latin typeface="+mn-lt"/>
                <a:cs typeface="Arial" charset="0"/>
              </a:rPr>
              <a:t>∧</a:t>
            </a:r>
            <a:r>
              <a:rPr lang="en-MY" sz="3200" i="1" dirty="0">
                <a:latin typeface="+mn-lt"/>
                <a:cs typeface="Arial" charset="0"/>
              </a:rPr>
              <a:t> (¬ q</a:t>
            </a:r>
            <a:r>
              <a:rPr lang="en-MY" sz="3200" dirty="0">
                <a:latin typeface="+mn-lt"/>
                <a:cs typeface="Arial" charset="0"/>
              </a:rPr>
              <a:t>∨</a:t>
            </a:r>
            <a:r>
              <a:rPr lang="en-MY" sz="3200" i="1" dirty="0">
                <a:latin typeface="+mn-lt"/>
                <a:cs typeface="Arial" charset="0"/>
              </a:rPr>
              <a:t> r)</a:t>
            </a:r>
          </a:p>
          <a:p>
            <a:pPr>
              <a:defRPr/>
            </a:pPr>
            <a:r>
              <a:rPr lang="en-MY" sz="3200" b="1" i="1" dirty="0">
                <a:latin typeface="+mn-lt"/>
                <a:cs typeface="Arial" charset="0"/>
              </a:rPr>
              <a:t>	Q</a:t>
            </a:r>
            <a:r>
              <a:rPr lang="en-MY" sz="3200" i="1" dirty="0">
                <a:latin typeface="+mn-lt"/>
                <a:cs typeface="Arial" charset="0"/>
              </a:rPr>
              <a:t> = p </a:t>
            </a:r>
            <a:r>
              <a:rPr lang="en-MY" sz="3200" dirty="0">
                <a:latin typeface="+mn-lt"/>
                <a:cs typeface="Arial" charset="0"/>
              </a:rPr>
              <a:t>∨</a:t>
            </a:r>
            <a:r>
              <a:rPr lang="en-MY" sz="3200" i="1" dirty="0">
                <a:latin typeface="+mn-lt"/>
                <a:cs typeface="Arial" charset="0"/>
              </a:rPr>
              <a:t> (q </a:t>
            </a:r>
            <a:r>
              <a:rPr lang="en-MY" sz="3200" dirty="0">
                <a:latin typeface="+mn-lt"/>
                <a:cs typeface="Arial" charset="0"/>
              </a:rPr>
              <a:t>∧</a:t>
            </a:r>
            <a:r>
              <a:rPr lang="en-MY" sz="3200" i="1" dirty="0">
                <a:latin typeface="+mn-lt"/>
                <a:cs typeface="Arial" charset="0"/>
              </a:rPr>
              <a:t> ¬ r)</a:t>
            </a:r>
          </a:p>
          <a:p>
            <a:pPr>
              <a:defRPr/>
            </a:pPr>
            <a:endParaRPr lang="en-MY" sz="3200" i="1" dirty="0">
              <a:latin typeface="+mn-lt"/>
              <a:cs typeface="Arial" charset="0"/>
            </a:endParaRPr>
          </a:p>
          <a:p>
            <a:pPr>
              <a:defRPr/>
            </a:pPr>
            <a:r>
              <a:rPr lang="en-MY" sz="3200" dirty="0">
                <a:latin typeface="+mn-lt"/>
                <a:cs typeface="Arial" charset="0"/>
              </a:rPr>
              <a:t>State whether or not </a:t>
            </a:r>
            <a:r>
              <a:rPr lang="en-MY" sz="3200" b="1" i="1" dirty="0">
                <a:latin typeface="+mn-lt"/>
                <a:cs typeface="Arial" charset="0"/>
              </a:rPr>
              <a:t>R</a:t>
            </a:r>
            <a:r>
              <a:rPr lang="en-MY" sz="3200" i="1" dirty="0">
                <a:latin typeface="+mn-lt"/>
                <a:cs typeface="Arial" charset="0"/>
              </a:rPr>
              <a:t> ≡ </a:t>
            </a:r>
            <a:r>
              <a:rPr lang="en-MY" sz="3200" b="1" i="1" dirty="0">
                <a:latin typeface="+mn-lt"/>
                <a:cs typeface="Arial" charset="0"/>
              </a:rPr>
              <a:t>Q</a:t>
            </a:r>
            <a:r>
              <a:rPr lang="en-MY" sz="3200" i="1" dirty="0">
                <a:latin typeface="+mn-lt"/>
                <a:cs typeface="Arial" charset="0"/>
              </a:rPr>
              <a:t>.</a:t>
            </a:r>
            <a:endParaRPr lang="en-MY" sz="3200" dirty="0">
              <a:latin typeface="+mn-lt"/>
              <a:cs typeface="Arial" charset="0"/>
            </a:endParaRPr>
          </a:p>
        </p:txBody>
      </p:sp>
      <p:sp>
        <p:nvSpPr>
          <p:cNvPr id="5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45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1"/>
          <p:cNvSpPr>
            <a:spLocks noChangeArrowheads="1"/>
          </p:cNvSpPr>
          <p:nvPr/>
        </p:nvSpPr>
        <p:spPr bwMode="auto">
          <a:xfrm>
            <a:off x="250825" y="1052513"/>
            <a:ext cx="8281988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latin typeface="+mn-lt"/>
                <a:cs typeface="Arial" charset="0"/>
              </a:rPr>
              <a:t>Propositional functions </a:t>
            </a:r>
            <a:r>
              <a:rPr lang="en-US" sz="2400" b="1" i="1" dirty="0">
                <a:latin typeface="+mn-lt"/>
                <a:cs typeface="Arial" charset="0"/>
              </a:rPr>
              <a:t>p</a:t>
            </a:r>
            <a:r>
              <a:rPr lang="en-US" sz="2400" dirty="0">
                <a:latin typeface="+mn-lt"/>
                <a:cs typeface="Arial" charset="0"/>
              </a:rPr>
              <a:t>, </a:t>
            </a:r>
            <a:r>
              <a:rPr lang="en-US" sz="2400" b="1" i="1" dirty="0">
                <a:latin typeface="+mn-lt"/>
                <a:cs typeface="Arial" charset="0"/>
              </a:rPr>
              <a:t>q</a:t>
            </a:r>
            <a:r>
              <a:rPr lang="en-US" sz="2400" dirty="0">
                <a:latin typeface="+mn-lt"/>
                <a:cs typeface="Arial" charset="0"/>
              </a:rPr>
              <a:t> and </a:t>
            </a:r>
            <a:r>
              <a:rPr lang="en-US" sz="2400" b="1" i="1" dirty="0">
                <a:latin typeface="+mn-lt"/>
                <a:cs typeface="Arial" charset="0"/>
              </a:rPr>
              <a:t>r</a:t>
            </a:r>
            <a:r>
              <a:rPr lang="en-US" sz="2400" dirty="0">
                <a:latin typeface="+mn-lt"/>
                <a:cs typeface="Arial" charset="0"/>
              </a:rPr>
              <a:t> are defined as follows:</a:t>
            </a:r>
          </a:p>
          <a:p>
            <a:pPr lvl="1" eaLnBrk="0" hangingPunct="0">
              <a:defRPr/>
            </a:pPr>
            <a:r>
              <a:rPr lang="en-US" sz="2400" b="1" i="1" dirty="0">
                <a:latin typeface="+mn-lt"/>
                <a:cs typeface="Arial" charset="0"/>
              </a:rPr>
              <a:t>p</a:t>
            </a:r>
            <a:r>
              <a:rPr lang="en-US" sz="2400" dirty="0">
                <a:latin typeface="+mn-lt"/>
                <a:cs typeface="Arial" charset="0"/>
              </a:rPr>
              <a:t> is "</a:t>
            </a:r>
            <a:r>
              <a:rPr lang="en-US" sz="2400" i="1" dirty="0">
                <a:latin typeface="+mn-lt"/>
                <a:cs typeface="Arial" charset="0"/>
              </a:rPr>
              <a:t>n</a:t>
            </a:r>
            <a:r>
              <a:rPr lang="en-US" sz="2400" dirty="0">
                <a:latin typeface="+mn-lt"/>
                <a:cs typeface="Arial" charset="0"/>
              </a:rPr>
              <a:t> = 7" </a:t>
            </a:r>
          </a:p>
          <a:p>
            <a:pPr lvl="1" eaLnBrk="0" hangingPunct="0">
              <a:defRPr/>
            </a:pPr>
            <a:r>
              <a:rPr lang="en-US" sz="2400" b="1" i="1" dirty="0">
                <a:latin typeface="+mn-lt"/>
                <a:cs typeface="Arial" charset="0"/>
              </a:rPr>
              <a:t>q</a:t>
            </a:r>
            <a:r>
              <a:rPr lang="en-US" sz="2400" dirty="0">
                <a:latin typeface="+mn-lt"/>
                <a:cs typeface="Arial" charset="0"/>
              </a:rPr>
              <a:t> is "</a:t>
            </a:r>
            <a:r>
              <a:rPr lang="en-US" sz="2400" i="1" dirty="0">
                <a:latin typeface="+mn-lt"/>
                <a:cs typeface="Arial" charset="0"/>
              </a:rPr>
              <a:t>a</a:t>
            </a:r>
            <a:r>
              <a:rPr lang="en-US" sz="2400" dirty="0">
                <a:latin typeface="+mn-lt"/>
                <a:cs typeface="Arial" charset="0"/>
              </a:rPr>
              <a:t> &gt; 5" </a:t>
            </a:r>
          </a:p>
          <a:p>
            <a:pPr lvl="1" eaLnBrk="0" hangingPunct="0">
              <a:defRPr/>
            </a:pPr>
            <a:r>
              <a:rPr lang="en-US" sz="2400" b="1" i="1" dirty="0">
                <a:latin typeface="+mn-lt"/>
                <a:cs typeface="Arial" charset="0"/>
              </a:rPr>
              <a:t>r</a:t>
            </a:r>
            <a:r>
              <a:rPr lang="en-US" sz="2400" dirty="0">
                <a:latin typeface="+mn-lt"/>
                <a:cs typeface="Arial" charset="0"/>
              </a:rPr>
              <a:t> is "</a:t>
            </a:r>
            <a:r>
              <a:rPr lang="en-US" sz="2400" i="1" dirty="0">
                <a:latin typeface="+mn-lt"/>
                <a:cs typeface="Arial" charset="0"/>
              </a:rPr>
              <a:t>x</a:t>
            </a:r>
            <a:r>
              <a:rPr lang="en-US" sz="2400" dirty="0">
                <a:latin typeface="+mn-lt"/>
                <a:cs typeface="Arial" charset="0"/>
              </a:rPr>
              <a:t> = 0" </a:t>
            </a:r>
          </a:p>
          <a:p>
            <a:pPr eaLnBrk="0" hangingPunct="0">
              <a:defRPr/>
            </a:pPr>
            <a:r>
              <a:rPr lang="en-US" sz="2400" dirty="0">
                <a:latin typeface="+mn-lt"/>
                <a:cs typeface="Arial" charset="0"/>
              </a:rPr>
              <a:t>Write the following expressions in terms of </a:t>
            </a:r>
            <a:r>
              <a:rPr lang="en-US" sz="2400" b="1" i="1" dirty="0">
                <a:latin typeface="+mn-lt"/>
                <a:cs typeface="Arial" charset="0"/>
              </a:rPr>
              <a:t>p</a:t>
            </a:r>
            <a:r>
              <a:rPr lang="en-US" sz="2400" dirty="0">
                <a:latin typeface="+mn-lt"/>
                <a:cs typeface="Arial" charset="0"/>
              </a:rPr>
              <a:t>, </a:t>
            </a:r>
            <a:r>
              <a:rPr lang="en-US" sz="2400" b="1" i="1" dirty="0">
                <a:latin typeface="+mn-lt"/>
                <a:cs typeface="Arial" charset="0"/>
              </a:rPr>
              <a:t>q</a:t>
            </a:r>
            <a:r>
              <a:rPr lang="en-US" sz="2400" dirty="0">
                <a:latin typeface="+mn-lt"/>
                <a:cs typeface="Arial" charset="0"/>
              </a:rPr>
              <a:t> and </a:t>
            </a:r>
            <a:r>
              <a:rPr lang="en-US" sz="2400" b="1" i="1" dirty="0">
                <a:latin typeface="+mn-lt"/>
                <a:cs typeface="Arial" charset="0"/>
              </a:rPr>
              <a:t>r</a:t>
            </a:r>
            <a:r>
              <a:rPr lang="en-US" sz="2400" dirty="0">
                <a:latin typeface="+mn-lt"/>
                <a:cs typeface="Arial" charset="0"/>
              </a:rPr>
              <a:t>, and show that each pair of expressions is </a:t>
            </a:r>
            <a:r>
              <a:rPr lang="en-US" sz="2400" b="1" dirty="0">
                <a:latin typeface="+mn-lt"/>
                <a:cs typeface="Arial" charset="0"/>
              </a:rPr>
              <a:t>logically equivalent</a:t>
            </a:r>
            <a:r>
              <a:rPr lang="en-US" sz="2400" dirty="0">
                <a:latin typeface="+mn-lt"/>
                <a:cs typeface="Arial" charset="0"/>
              </a:rPr>
              <a:t>. State carefully which of the above laws are used at each stage.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39750" y="3933825"/>
            <a:ext cx="8135938" cy="23082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tabLst>
                <a:tab pos="541338" algn="l"/>
              </a:tabLst>
              <a:defRPr/>
            </a:pPr>
            <a:r>
              <a:rPr lang="en-MY" dirty="0"/>
              <a:t>(a)	</a:t>
            </a:r>
            <a:r>
              <a:rPr lang="pt-BR" dirty="0"/>
              <a:t>((</a:t>
            </a:r>
            <a:r>
              <a:rPr lang="pt-BR" i="1" dirty="0"/>
              <a:t>n = 7) </a:t>
            </a:r>
            <a:r>
              <a:rPr lang="pt-BR" dirty="0"/>
              <a:t>∨</a:t>
            </a:r>
            <a:r>
              <a:rPr lang="pt-BR" i="1" dirty="0"/>
              <a:t> (a &gt; 5)) (x = 0) </a:t>
            </a:r>
          </a:p>
          <a:p>
            <a:pPr>
              <a:tabLst>
                <a:tab pos="541338" algn="l"/>
              </a:tabLst>
              <a:defRPr/>
            </a:pPr>
            <a:r>
              <a:rPr lang="pt-BR" dirty="0"/>
              <a:t>	((</a:t>
            </a:r>
            <a:r>
              <a:rPr lang="pt-BR" i="1" dirty="0"/>
              <a:t>n = 7) (x = 0)) </a:t>
            </a:r>
            <a:r>
              <a:rPr lang="pt-BR" dirty="0"/>
              <a:t>∨</a:t>
            </a:r>
            <a:r>
              <a:rPr lang="pt-BR" i="1" dirty="0"/>
              <a:t> ((a &gt; 5) (x = 0))</a:t>
            </a:r>
          </a:p>
          <a:p>
            <a:pPr>
              <a:defRPr/>
            </a:pPr>
            <a:r>
              <a:rPr lang="pt-BR" i="1" dirty="0"/>
              <a:t> </a:t>
            </a:r>
          </a:p>
          <a:p>
            <a:pPr>
              <a:tabLst>
                <a:tab pos="541338" algn="l"/>
              </a:tabLst>
              <a:defRPr/>
            </a:pPr>
            <a:r>
              <a:rPr lang="en-MY" dirty="0"/>
              <a:t>(b)	¬((</a:t>
            </a:r>
            <a:r>
              <a:rPr lang="en-MY" i="1" dirty="0"/>
              <a:t>n = 7) (a ≤ 5)) </a:t>
            </a:r>
          </a:p>
          <a:p>
            <a:pPr>
              <a:tabLst>
                <a:tab pos="541338" algn="l"/>
              </a:tabLst>
              <a:defRPr/>
            </a:pPr>
            <a:r>
              <a:rPr lang="en-MY" dirty="0"/>
              <a:t>	(</a:t>
            </a:r>
            <a:r>
              <a:rPr lang="en-MY" i="1" dirty="0"/>
              <a:t>n ≠ 7) </a:t>
            </a:r>
            <a:r>
              <a:rPr lang="en-MY" dirty="0"/>
              <a:t>∨</a:t>
            </a:r>
            <a:r>
              <a:rPr lang="en-MY" i="1" dirty="0"/>
              <a:t> (a &gt; 5) </a:t>
            </a:r>
          </a:p>
          <a:p>
            <a:pPr>
              <a:defRPr/>
            </a:pPr>
            <a:endParaRPr lang="en-MY" i="1" dirty="0"/>
          </a:p>
          <a:p>
            <a:pPr>
              <a:tabLst>
                <a:tab pos="541338" algn="l"/>
              </a:tabLst>
              <a:defRPr/>
            </a:pPr>
            <a:r>
              <a:rPr lang="en-MY" dirty="0"/>
              <a:t>(c)	</a:t>
            </a:r>
            <a:r>
              <a:rPr lang="pt-BR" dirty="0"/>
              <a:t>(</a:t>
            </a:r>
            <a:r>
              <a:rPr lang="pt-BR" i="1" dirty="0"/>
              <a:t>n = 7) </a:t>
            </a:r>
            <a:r>
              <a:rPr lang="pt-BR" dirty="0"/>
              <a:t>∨</a:t>
            </a:r>
            <a:r>
              <a:rPr lang="pt-BR" i="1" dirty="0"/>
              <a:t> (¬((a ≤ 5) (x = 0))) </a:t>
            </a:r>
          </a:p>
          <a:p>
            <a:pPr>
              <a:tabLst>
                <a:tab pos="541338" algn="l"/>
              </a:tabLst>
              <a:defRPr/>
            </a:pPr>
            <a:r>
              <a:rPr lang="pt-BR" dirty="0"/>
              <a:t>	((</a:t>
            </a:r>
            <a:r>
              <a:rPr lang="pt-BR" i="1" dirty="0"/>
              <a:t>n = 7) </a:t>
            </a:r>
            <a:r>
              <a:rPr lang="pt-BR" dirty="0"/>
              <a:t>∨</a:t>
            </a:r>
            <a:r>
              <a:rPr lang="pt-BR" i="1" dirty="0"/>
              <a:t> (a &gt; 5)) </a:t>
            </a:r>
            <a:r>
              <a:rPr lang="pt-BR" dirty="0"/>
              <a:t>∨</a:t>
            </a:r>
            <a:r>
              <a:rPr lang="pt-BR" i="1" dirty="0"/>
              <a:t> (x ≠ 0)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2700338" y="304800"/>
            <a:ext cx="5832475" cy="603250"/>
          </a:xfrm>
          <a:prstGeom prst="rect">
            <a:avLst/>
          </a:prstGeom>
          <a:ln w="25400" cap="flat" cmpd="sng" algn="ctr">
            <a:solidFill>
              <a:schemeClr val="accent6"/>
            </a:solidFill>
            <a:prstDash val="solid"/>
            <a:miter lim="800000"/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>
            <a:normAutofit fontScale="75000" lnSpcReduction="20000"/>
          </a:bodyPr>
          <a:lstStyle/>
          <a:p>
            <a:pPr algn="ctr">
              <a:defRPr/>
            </a:pPr>
            <a:r>
              <a:rPr lang="en-US" sz="5400" dirty="0"/>
              <a:t>Exercise (7)</a:t>
            </a:r>
            <a:endParaRPr lang="en-MY" sz="5400" dirty="0"/>
          </a:p>
        </p:txBody>
      </p:sp>
      <p:sp>
        <p:nvSpPr>
          <p:cNvPr id="6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46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 idx="4294967295"/>
          </p:nvPr>
        </p:nvSpPr>
        <p:spPr>
          <a:xfrm>
            <a:off x="2627313" y="188913"/>
            <a:ext cx="4176935" cy="575791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defRPr/>
            </a:pPr>
            <a:r>
              <a:rPr lang="en-US" sz="3200" dirty="0" smtClean="0"/>
              <a:t>Exercise (7a): Solution</a:t>
            </a:r>
            <a:endParaRPr lang="en-MY" sz="3200" dirty="0"/>
          </a:p>
        </p:txBody>
      </p:sp>
      <p:sp>
        <p:nvSpPr>
          <p:cNvPr id="106499" name="Rectangle 18"/>
          <p:cNvSpPr>
            <a:spLocks noChangeArrowheads="1"/>
          </p:cNvSpPr>
          <p:nvPr/>
        </p:nvSpPr>
        <p:spPr bwMode="auto">
          <a:xfrm>
            <a:off x="251147" y="1834946"/>
            <a:ext cx="8569325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tabLst>
                <a:tab pos="541338" algn="l"/>
              </a:tabLst>
            </a:pPr>
            <a:r>
              <a:rPr lang="en-US" sz="2800" dirty="0"/>
              <a:t>	</a:t>
            </a:r>
            <a:r>
              <a:rPr lang="pt-BR" sz="2800" dirty="0">
                <a:solidFill>
                  <a:srgbClr val="FF0000"/>
                </a:solidFill>
              </a:rPr>
              <a:t>((</a:t>
            </a:r>
            <a:r>
              <a:rPr lang="pt-BR" sz="2800" i="1" dirty="0" err="1">
                <a:solidFill>
                  <a:srgbClr val="FF0000"/>
                </a:solidFill>
              </a:rPr>
              <a:t>n</a:t>
            </a:r>
            <a:r>
              <a:rPr lang="pt-BR" sz="2800" i="1" dirty="0">
                <a:solidFill>
                  <a:srgbClr val="FF0000"/>
                </a:solidFill>
              </a:rPr>
              <a:t> </a:t>
            </a:r>
            <a:r>
              <a:rPr lang="pt-BR" sz="2800" dirty="0">
                <a:solidFill>
                  <a:srgbClr val="FF0000"/>
                </a:solidFill>
              </a:rPr>
              <a:t>=</a:t>
            </a:r>
            <a:r>
              <a:rPr lang="pt-BR" sz="2800" i="1" dirty="0">
                <a:solidFill>
                  <a:srgbClr val="FF0000"/>
                </a:solidFill>
              </a:rPr>
              <a:t> 7) </a:t>
            </a:r>
            <a:r>
              <a:rPr lang="pt-BR" sz="2800" dirty="0">
                <a:solidFill>
                  <a:srgbClr val="FF0000"/>
                </a:solidFill>
              </a:rPr>
              <a:t>∨</a:t>
            </a:r>
            <a:r>
              <a:rPr lang="pt-BR" sz="2800" i="1" dirty="0">
                <a:solidFill>
                  <a:srgbClr val="FF0000"/>
                </a:solidFill>
              </a:rPr>
              <a:t> (a &gt; 5)) (</a:t>
            </a:r>
            <a:r>
              <a:rPr lang="pt-BR" sz="2800" i="1" dirty="0" err="1">
                <a:solidFill>
                  <a:srgbClr val="FF0000"/>
                </a:solidFill>
              </a:rPr>
              <a:t>x</a:t>
            </a:r>
            <a:r>
              <a:rPr lang="pt-BR" sz="2800" i="1" dirty="0">
                <a:solidFill>
                  <a:srgbClr val="FF0000"/>
                </a:solidFill>
              </a:rPr>
              <a:t> </a:t>
            </a:r>
            <a:r>
              <a:rPr lang="pt-BR" sz="2800" dirty="0">
                <a:solidFill>
                  <a:srgbClr val="FF0000"/>
                </a:solidFill>
              </a:rPr>
              <a:t>=</a:t>
            </a:r>
            <a:r>
              <a:rPr lang="pt-BR" sz="2800" i="1" dirty="0">
                <a:solidFill>
                  <a:srgbClr val="FF0000"/>
                </a:solidFill>
              </a:rPr>
              <a:t> 0) </a:t>
            </a:r>
            <a:r>
              <a:rPr lang="pt-BR" sz="2800" dirty="0" smtClean="0"/>
              <a:t>=&gt;</a:t>
            </a:r>
            <a:r>
              <a:rPr lang="pt-BR" sz="2800" i="1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(</a:t>
            </a:r>
            <a:r>
              <a:rPr lang="en-US" sz="2800" i="1" dirty="0" smtClean="0">
                <a:solidFill>
                  <a:srgbClr val="0000FF"/>
                </a:solidFill>
              </a:rPr>
              <a:t>p </a:t>
            </a:r>
            <a:r>
              <a:rPr lang="en-US" sz="2800" dirty="0" smtClean="0">
                <a:solidFill>
                  <a:srgbClr val="0000FF"/>
                </a:solidFill>
                <a:latin typeface="Lucida Sans Unicode" charset="0"/>
                <a:cs typeface="Lucida Sans Unicode" charset="0"/>
                <a:sym typeface="Math Ext" charset="0"/>
              </a:rPr>
              <a:t>∨</a:t>
            </a:r>
            <a:r>
              <a:rPr lang="en-US" sz="2800" i="1" dirty="0" smtClean="0">
                <a:solidFill>
                  <a:srgbClr val="0000FF"/>
                </a:solidFill>
                <a:sym typeface="Math Ext" charset="0"/>
              </a:rPr>
              <a:t> </a:t>
            </a:r>
            <a:r>
              <a:rPr lang="en-US" sz="2800" i="1" dirty="0" smtClean="0">
                <a:solidFill>
                  <a:srgbClr val="0000FF"/>
                </a:solidFill>
              </a:rPr>
              <a:t>q) </a:t>
            </a:r>
            <a:r>
              <a:rPr lang="en-US" sz="2800" dirty="0" smtClean="0">
                <a:solidFill>
                  <a:srgbClr val="0000FF"/>
                </a:solidFill>
                <a:latin typeface="Lucida Sans Unicode" charset="0"/>
                <a:cs typeface="Lucida Sans Unicode" charset="0"/>
                <a:sym typeface="Math Ext" charset="0"/>
              </a:rPr>
              <a:t>∧</a:t>
            </a:r>
            <a:r>
              <a:rPr lang="en-US" sz="2800" i="1" dirty="0" smtClean="0">
                <a:solidFill>
                  <a:srgbClr val="0000FF"/>
                </a:solidFill>
                <a:sym typeface="Math Ext" charset="0"/>
              </a:rPr>
              <a:t> </a:t>
            </a:r>
            <a:r>
              <a:rPr lang="en-US" sz="2800" i="1" dirty="0" smtClean="0">
                <a:solidFill>
                  <a:srgbClr val="0000FF"/>
                </a:solidFill>
              </a:rPr>
              <a:t>r </a:t>
            </a:r>
            <a:endParaRPr lang="pt-BR" sz="2800" i="1" dirty="0"/>
          </a:p>
          <a:p>
            <a:pPr>
              <a:tabLst>
                <a:tab pos="541338" algn="l"/>
              </a:tabLst>
            </a:pPr>
            <a:r>
              <a:rPr lang="pt-BR" sz="2800" dirty="0"/>
              <a:t>	</a:t>
            </a:r>
            <a:r>
              <a:rPr lang="pt-BR" sz="2800" dirty="0">
                <a:solidFill>
                  <a:srgbClr val="FF0000"/>
                </a:solidFill>
              </a:rPr>
              <a:t>((</a:t>
            </a:r>
            <a:r>
              <a:rPr lang="pt-BR" sz="2800" i="1" dirty="0" err="1">
                <a:solidFill>
                  <a:srgbClr val="FF0000"/>
                </a:solidFill>
              </a:rPr>
              <a:t>n</a:t>
            </a:r>
            <a:r>
              <a:rPr lang="pt-BR" sz="2800" i="1" dirty="0">
                <a:solidFill>
                  <a:srgbClr val="FF0000"/>
                </a:solidFill>
              </a:rPr>
              <a:t> </a:t>
            </a:r>
            <a:r>
              <a:rPr lang="pt-BR" sz="2800" dirty="0">
                <a:solidFill>
                  <a:srgbClr val="FF0000"/>
                </a:solidFill>
              </a:rPr>
              <a:t>=</a:t>
            </a:r>
            <a:r>
              <a:rPr lang="pt-BR" sz="2800" i="1" dirty="0">
                <a:solidFill>
                  <a:srgbClr val="FF0000"/>
                </a:solidFill>
              </a:rPr>
              <a:t> 7) (</a:t>
            </a:r>
            <a:r>
              <a:rPr lang="pt-BR" sz="2800" i="1" dirty="0" err="1">
                <a:solidFill>
                  <a:srgbClr val="FF0000"/>
                </a:solidFill>
              </a:rPr>
              <a:t>x</a:t>
            </a:r>
            <a:r>
              <a:rPr lang="pt-BR" sz="2800" i="1" dirty="0">
                <a:solidFill>
                  <a:srgbClr val="FF0000"/>
                </a:solidFill>
              </a:rPr>
              <a:t> </a:t>
            </a:r>
            <a:r>
              <a:rPr lang="pt-BR" sz="2800" dirty="0">
                <a:solidFill>
                  <a:srgbClr val="FF0000"/>
                </a:solidFill>
              </a:rPr>
              <a:t>=</a:t>
            </a:r>
            <a:r>
              <a:rPr lang="pt-BR" sz="2800" i="1" dirty="0">
                <a:solidFill>
                  <a:srgbClr val="FF0000"/>
                </a:solidFill>
              </a:rPr>
              <a:t> 0)) </a:t>
            </a:r>
            <a:r>
              <a:rPr lang="pt-BR" sz="2800" dirty="0">
                <a:solidFill>
                  <a:srgbClr val="FF0000"/>
                </a:solidFill>
              </a:rPr>
              <a:t>∨</a:t>
            </a:r>
            <a:r>
              <a:rPr lang="pt-BR" sz="2800" i="1" dirty="0">
                <a:solidFill>
                  <a:srgbClr val="FF0000"/>
                </a:solidFill>
              </a:rPr>
              <a:t> ((a &gt; 5) (</a:t>
            </a:r>
            <a:r>
              <a:rPr lang="pt-BR" sz="2800" i="1" dirty="0" err="1">
                <a:solidFill>
                  <a:srgbClr val="FF0000"/>
                </a:solidFill>
              </a:rPr>
              <a:t>x</a:t>
            </a:r>
            <a:r>
              <a:rPr lang="pt-BR" sz="2800" i="1" dirty="0">
                <a:solidFill>
                  <a:srgbClr val="FF0000"/>
                </a:solidFill>
              </a:rPr>
              <a:t> </a:t>
            </a:r>
            <a:r>
              <a:rPr lang="pt-BR" sz="2800" dirty="0">
                <a:solidFill>
                  <a:srgbClr val="FF0000"/>
                </a:solidFill>
              </a:rPr>
              <a:t>=</a:t>
            </a:r>
            <a:r>
              <a:rPr lang="pt-BR" sz="2800" i="1" dirty="0">
                <a:solidFill>
                  <a:srgbClr val="FF0000"/>
                </a:solidFill>
              </a:rPr>
              <a:t> 0)</a:t>
            </a:r>
            <a:r>
              <a:rPr lang="pt-BR" sz="2800" i="1" dirty="0" smtClean="0">
                <a:solidFill>
                  <a:srgbClr val="FF0000"/>
                </a:solidFill>
              </a:rPr>
              <a:t>)</a:t>
            </a:r>
            <a:r>
              <a:rPr lang="pt-BR" sz="2800" dirty="0" smtClean="0">
                <a:solidFill>
                  <a:srgbClr val="FF0000"/>
                </a:solidFill>
              </a:rPr>
              <a:t> </a:t>
            </a:r>
            <a:r>
              <a:rPr lang="pt-BR" sz="2800" dirty="0" smtClean="0">
                <a:solidFill>
                  <a:srgbClr val="000000"/>
                </a:solidFill>
              </a:rPr>
              <a:t>=&gt;</a:t>
            </a:r>
            <a:r>
              <a:rPr lang="pt-BR" sz="2800" i="1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(</a:t>
            </a:r>
            <a:r>
              <a:rPr lang="en-US" sz="2800" i="1" dirty="0" smtClean="0">
                <a:solidFill>
                  <a:srgbClr val="0000FF"/>
                </a:solidFill>
              </a:rPr>
              <a:t>p </a:t>
            </a:r>
            <a:r>
              <a:rPr lang="en-US" sz="2800" dirty="0" smtClean="0">
                <a:solidFill>
                  <a:srgbClr val="0000FF"/>
                </a:solidFill>
                <a:latin typeface="Lucida Sans Unicode" charset="0"/>
                <a:cs typeface="Lucida Sans Unicode" charset="0"/>
                <a:sym typeface="Math Ext" charset="0"/>
              </a:rPr>
              <a:t>∧</a:t>
            </a:r>
            <a:r>
              <a:rPr lang="el-GR" sz="2800" i="1" dirty="0" smtClean="0">
                <a:solidFill>
                  <a:srgbClr val="0000FF"/>
                </a:solidFill>
              </a:rPr>
              <a:t> </a:t>
            </a:r>
            <a:r>
              <a:rPr lang="en-US" sz="2800" i="1" dirty="0" smtClean="0">
                <a:solidFill>
                  <a:srgbClr val="0000FF"/>
                </a:solidFill>
              </a:rPr>
              <a:t>r) </a:t>
            </a:r>
            <a:r>
              <a:rPr lang="en-US" sz="2800" dirty="0" smtClean="0">
                <a:solidFill>
                  <a:srgbClr val="0000FF"/>
                </a:solidFill>
                <a:latin typeface="Lucida Sans Unicode" charset="0"/>
                <a:cs typeface="Lucida Sans Unicode" charset="0"/>
                <a:sym typeface="Math Ext" charset="0"/>
              </a:rPr>
              <a:t>∨</a:t>
            </a:r>
            <a:r>
              <a:rPr lang="en-US" sz="2800" i="1" dirty="0" smtClean="0">
                <a:solidFill>
                  <a:srgbClr val="0000FF"/>
                </a:solidFill>
              </a:rPr>
              <a:t> (q </a:t>
            </a:r>
            <a:r>
              <a:rPr lang="en-US" sz="2800" dirty="0" smtClean="0">
                <a:solidFill>
                  <a:srgbClr val="0000FF"/>
                </a:solidFill>
                <a:latin typeface="Lucida Sans Unicode" charset="0"/>
                <a:cs typeface="Lucida Sans Unicode" charset="0"/>
                <a:sym typeface="Math Ext" charset="0"/>
              </a:rPr>
              <a:t>∧</a:t>
            </a:r>
            <a:r>
              <a:rPr lang="en-US" sz="2800" i="1" dirty="0" smtClean="0">
                <a:solidFill>
                  <a:srgbClr val="0000FF"/>
                </a:solidFill>
              </a:rPr>
              <a:t> r)</a:t>
            </a:r>
            <a:r>
              <a:rPr lang="en-US" sz="2800" i="1" dirty="0" smtClean="0"/>
              <a:t> </a:t>
            </a:r>
          </a:p>
          <a:p>
            <a:pPr>
              <a:tabLst>
                <a:tab pos="541338" algn="l"/>
              </a:tabLst>
            </a:pPr>
            <a:endParaRPr lang="pt-BR" sz="2800" i="1" dirty="0"/>
          </a:p>
          <a:p>
            <a:pPr>
              <a:tabLst>
                <a:tab pos="541338" algn="l"/>
              </a:tabLst>
            </a:pPr>
            <a:r>
              <a:rPr lang="en-US" sz="2800" dirty="0" smtClean="0">
                <a:solidFill>
                  <a:srgbClr val="0000FF"/>
                </a:solidFill>
              </a:rPr>
              <a:t>       (</a:t>
            </a:r>
            <a:r>
              <a:rPr lang="en-US" sz="2800" i="1" dirty="0" smtClean="0">
                <a:solidFill>
                  <a:srgbClr val="0000FF"/>
                </a:solidFill>
              </a:rPr>
              <a:t>p </a:t>
            </a:r>
            <a:r>
              <a:rPr lang="en-US" sz="2800" dirty="0" smtClean="0">
                <a:solidFill>
                  <a:srgbClr val="0000FF"/>
                </a:solidFill>
                <a:latin typeface="Lucida Sans Unicode" charset="0"/>
                <a:cs typeface="Lucida Sans Unicode" charset="0"/>
                <a:sym typeface="Math Ext" charset="0"/>
              </a:rPr>
              <a:t>∨</a:t>
            </a:r>
            <a:r>
              <a:rPr lang="en-US" sz="2800" i="1" dirty="0" smtClean="0">
                <a:solidFill>
                  <a:srgbClr val="0000FF"/>
                </a:solidFill>
                <a:sym typeface="Math Ext" charset="0"/>
              </a:rPr>
              <a:t> </a:t>
            </a:r>
            <a:r>
              <a:rPr lang="en-US" sz="2800" i="1" dirty="0" smtClean="0">
                <a:solidFill>
                  <a:srgbClr val="0000FF"/>
                </a:solidFill>
              </a:rPr>
              <a:t>q) </a:t>
            </a:r>
            <a:r>
              <a:rPr lang="en-US" sz="2800" dirty="0" smtClean="0">
                <a:solidFill>
                  <a:srgbClr val="0000FF"/>
                </a:solidFill>
                <a:latin typeface="Lucida Sans Unicode" charset="0"/>
                <a:cs typeface="Lucida Sans Unicode" charset="0"/>
                <a:sym typeface="Math Ext" charset="0"/>
              </a:rPr>
              <a:t>∧</a:t>
            </a:r>
            <a:r>
              <a:rPr lang="en-US" sz="2800" i="1" dirty="0" smtClean="0">
                <a:solidFill>
                  <a:srgbClr val="0000FF"/>
                </a:solidFill>
                <a:sym typeface="Math Ext" charset="0"/>
              </a:rPr>
              <a:t> </a:t>
            </a:r>
            <a:r>
              <a:rPr lang="en-US" sz="2800" i="1" dirty="0" smtClean="0">
                <a:solidFill>
                  <a:srgbClr val="0000FF"/>
                </a:solidFill>
              </a:rPr>
              <a:t>r </a:t>
            </a:r>
            <a:r>
              <a:rPr lang="en-MY" sz="2800" dirty="0" smtClean="0"/>
              <a:t>≡</a:t>
            </a:r>
            <a:r>
              <a:rPr lang="en-MY" sz="2800" i="1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(</a:t>
            </a:r>
            <a:r>
              <a:rPr lang="en-US" sz="2800" i="1" dirty="0" smtClean="0">
                <a:solidFill>
                  <a:srgbClr val="0000FF"/>
                </a:solidFill>
              </a:rPr>
              <a:t>p </a:t>
            </a:r>
            <a:r>
              <a:rPr lang="en-US" sz="2800" dirty="0" smtClean="0">
                <a:solidFill>
                  <a:srgbClr val="0000FF"/>
                </a:solidFill>
                <a:latin typeface="Lucida Sans Unicode" charset="0"/>
                <a:cs typeface="Lucida Sans Unicode" charset="0"/>
                <a:sym typeface="Math Ext" charset="0"/>
              </a:rPr>
              <a:t>∧</a:t>
            </a:r>
            <a:r>
              <a:rPr lang="el-GR" sz="2800" i="1" dirty="0" smtClean="0">
                <a:solidFill>
                  <a:srgbClr val="0000FF"/>
                </a:solidFill>
              </a:rPr>
              <a:t> </a:t>
            </a:r>
            <a:r>
              <a:rPr lang="en-US" sz="2800" i="1" dirty="0" smtClean="0">
                <a:solidFill>
                  <a:srgbClr val="0000FF"/>
                </a:solidFill>
              </a:rPr>
              <a:t>r) </a:t>
            </a:r>
            <a:r>
              <a:rPr lang="en-US" sz="2800" dirty="0" smtClean="0">
                <a:solidFill>
                  <a:srgbClr val="0000FF"/>
                </a:solidFill>
                <a:latin typeface="Lucida Sans Unicode" charset="0"/>
                <a:cs typeface="Lucida Sans Unicode" charset="0"/>
                <a:sym typeface="Math Ext" charset="0"/>
              </a:rPr>
              <a:t>∨</a:t>
            </a:r>
            <a:r>
              <a:rPr lang="en-US" sz="2800" i="1" dirty="0" smtClean="0">
                <a:solidFill>
                  <a:srgbClr val="0000FF"/>
                </a:solidFill>
              </a:rPr>
              <a:t> (q </a:t>
            </a:r>
            <a:r>
              <a:rPr lang="en-US" sz="2800" dirty="0" smtClean="0">
                <a:solidFill>
                  <a:srgbClr val="0000FF"/>
                </a:solidFill>
                <a:latin typeface="Lucida Sans Unicode" charset="0"/>
                <a:cs typeface="Lucida Sans Unicode" charset="0"/>
                <a:sym typeface="Math Ext" charset="0"/>
              </a:rPr>
              <a:t>∧</a:t>
            </a:r>
            <a:r>
              <a:rPr lang="en-US" sz="2800" i="1" dirty="0" smtClean="0">
                <a:solidFill>
                  <a:srgbClr val="0000FF"/>
                </a:solidFill>
              </a:rPr>
              <a:t> r)</a:t>
            </a:r>
            <a:r>
              <a:rPr lang="en-US" sz="2800" i="1" dirty="0" smtClean="0"/>
              <a:t> ?</a:t>
            </a:r>
            <a:endParaRPr lang="en-US" sz="2800" dirty="0"/>
          </a:p>
          <a:p>
            <a:pPr>
              <a:tabLst>
                <a:tab pos="541338" algn="l"/>
              </a:tabLst>
            </a:pPr>
            <a:r>
              <a:rPr lang="pt-BR" sz="2800" dirty="0"/>
              <a:t>	</a:t>
            </a:r>
            <a:endParaRPr lang="pt-BR" sz="2800" dirty="0" smtClean="0"/>
          </a:p>
          <a:p>
            <a:pPr>
              <a:tabLst>
                <a:tab pos="541338" algn="l"/>
              </a:tabLst>
            </a:pPr>
            <a:r>
              <a:rPr lang="pt-BR" sz="2800" dirty="0"/>
              <a:t> </a:t>
            </a:r>
            <a:r>
              <a:rPr lang="pt-BR" sz="2800" dirty="0" smtClean="0"/>
              <a:t>    </a:t>
            </a:r>
            <a:r>
              <a:rPr lang="pt-BR" sz="2800" dirty="0" smtClean="0">
                <a:sym typeface="Wingdings"/>
              </a:rPr>
              <a:t></a:t>
            </a:r>
            <a:r>
              <a:rPr lang="pt-BR" sz="2800" dirty="0" smtClean="0"/>
              <a:t>  (</a:t>
            </a:r>
            <a:r>
              <a:rPr lang="pt-BR" sz="2800" i="1" dirty="0" err="1"/>
              <a:t>p</a:t>
            </a:r>
            <a:r>
              <a:rPr lang="pt-BR" sz="2800" i="1" dirty="0"/>
              <a:t> </a:t>
            </a:r>
            <a:r>
              <a:rPr lang="pt-BR" sz="2400" dirty="0">
                <a:latin typeface="Lucida Sans Unicode" charset="0"/>
                <a:cs typeface="Lucida Sans Unicode" charset="0"/>
              </a:rPr>
              <a:t>∨</a:t>
            </a:r>
            <a:r>
              <a:rPr lang="pt-BR" sz="2800" i="1" dirty="0"/>
              <a:t> </a:t>
            </a:r>
            <a:r>
              <a:rPr lang="pt-BR" sz="2800" i="1" dirty="0" err="1"/>
              <a:t>q</a:t>
            </a:r>
            <a:r>
              <a:rPr lang="pt-BR" sz="2800" i="1" dirty="0"/>
              <a:t>) </a:t>
            </a:r>
            <a:r>
              <a:rPr lang="el-GR" sz="2800" dirty="0">
                <a:latin typeface="Lucida Sans Unicode" charset="0"/>
                <a:cs typeface="Lucida Sans Unicode" charset="0"/>
              </a:rPr>
              <a:t>∧</a:t>
            </a:r>
            <a:r>
              <a:rPr lang="en-US" sz="2800" i="1" dirty="0"/>
              <a:t> </a:t>
            </a:r>
            <a:r>
              <a:rPr lang="pt-BR" sz="2800" i="1" dirty="0" err="1"/>
              <a:t>r</a:t>
            </a:r>
            <a:r>
              <a:rPr lang="pt-BR" sz="2800" i="1" dirty="0"/>
              <a:t> </a:t>
            </a:r>
            <a:r>
              <a:rPr lang="pt-BR" sz="2800" dirty="0"/>
              <a:t>=</a:t>
            </a:r>
            <a:r>
              <a:rPr lang="pt-BR" sz="2800" i="1" dirty="0"/>
              <a:t> </a:t>
            </a:r>
            <a:r>
              <a:rPr lang="pt-BR" sz="2800" i="1" dirty="0" err="1">
                <a:solidFill>
                  <a:srgbClr val="FF0000"/>
                </a:solidFill>
              </a:rPr>
              <a:t>r</a:t>
            </a:r>
            <a:r>
              <a:rPr lang="pt-BR" sz="2800" i="1" dirty="0">
                <a:solidFill>
                  <a:srgbClr val="FF0000"/>
                </a:solidFill>
              </a:rPr>
              <a:t> </a:t>
            </a:r>
            <a:r>
              <a:rPr lang="el-GR" sz="2800" dirty="0">
                <a:solidFill>
                  <a:srgbClr val="FF0000"/>
                </a:solidFill>
                <a:latin typeface="Lucida Sans Unicode" charset="0"/>
                <a:cs typeface="Lucida Sans Unicode" charset="0"/>
              </a:rPr>
              <a:t>∧</a:t>
            </a:r>
            <a:r>
              <a:rPr lang="pt-BR" sz="2800" i="1" dirty="0">
                <a:solidFill>
                  <a:srgbClr val="FF0000"/>
                </a:solidFill>
              </a:rPr>
              <a:t>(</a:t>
            </a:r>
            <a:r>
              <a:rPr lang="pt-BR" sz="2800" i="1" dirty="0" err="1">
                <a:solidFill>
                  <a:srgbClr val="FF0000"/>
                </a:solidFill>
              </a:rPr>
              <a:t>p</a:t>
            </a:r>
            <a:r>
              <a:rPr lang="pt-BR" sz="2800" i="1" dirty="0">
                <a:solidFill>
                  <a:srgbClr val="FF0000"/>
                </a:solidFill>
              </a:rPr>
              <a:t> </a:t>
            </a:r>
            <a:r>
              <a:rPr lang="pt-BR" sz="2800" dirty="0">
                <a:solidFill>
                  <a:srgbClr val="FF0000"/>
                </a:solidFill>
                <a:latin typeface="Lucida Sans Unicode" charset="0"/>
                <a:cs typeface="Lucida Sans Unicode" charset="0"/>
              </a:rPr>
              <a:t>∨</a:t>
            </a:r>
            <a:r>
              <a:rPr lang="pt-BR" sz="2800" i="1" dirty="0">
                <a:solidFill>
                  <a:srgbClr val="FF0000"/>
                </a:solidFill>
              </a:rPr>
              <a:t> </a:t>
            </a:r>
            <a:r>
              <a:rPr lang="pt-BR" sz="2800" i="1" dirty="0" err="1">
                <a:solidFill>
                  <a:srgbClr val="FF0000"/>
                </a:solidFill>
              </a:rPr>
              <a:t>q</a:t>
            </a:r>
            <a:r>
              <a:rPr lang="pt-BR" sz="2800" i="1" dirty="0">
                <a:solidFill>
                  <a:srgbClr val="FF0000"/>
                </a:solidFill>
              </a:rPr>
              <a:t>)  </a:t>
            </a:r>
            <a:r>
              <a:rPr lang="pt-BR" sz="2800" i="1" dirty="0" smtClean="0">
                <a:solidFill>
                  <a:srgbClr val="FF0000"/>
                </a:solidFill>
              </a:rPr>
              <a:t>   </a:t>
            </a:r>
            <a:r>
              <a:rPr lang="pt-BR" sz="2800" i="1" dirty="0" smtClean="0"/>
              <a:t>....</a:t>
            </a:r>
            <a:r>
              <a:rPr lang="pt-BR" sz="2000" i="1" dirty="0" err="1" smtClean="0">
                <a:solidFill>
                  <a:srgbClr val="008000"/>
                </a:solidFill>
              </a:rPr>
              <a:t>Commutative</a:t>
            </a:r>
            <a:r>
              <a:rPr lang="pt-BR" sz="2000" i="1" dirty="0" smtClean="0">
                <a:solidFill>
                  <a:srgbClr val="008000"/>
                </a:solidFill>
              </a:rPr>
              <a:t> </a:t>
            </a:r>
            <a:r>
              <a:rPr lang="pt-BR" sz="2000" i="1" dirty="0">
                <a:solidFill>
                  <a:srgbClr val="008000"/>
                </a:solidFill>
              </a:rPr>
              <a:t>Law</a:t>
            </a:r>
            <a:r>
              <a:rPr lang="pt-BR" sz="2800" i="1" dirty="0">
                <a:solidFill>
                  <a:srgbClr val="008000"/>
                </a:solidFill>
              </a:rPr>
              <a:t>	</a:t>
            </a:r>
          </a:p>
          <a:p>
            <a:pPr>
              <a:tabLst>
                <a:tab pos="541338" algn="l"/>
              </a:tabLst>
            </a:pPr>
            <a:endParaRPr lang="pt-BR" sz="2800" i="1" dirty="0"/>
          </a:p>
          <a:p>
            <a:pPr>
              <a:tabLst>
                <a:tab pos="541338" algn="l"/>
              </a:tabLst>
            </a:pPr>
            <a:r>
              <a:rPr lang="pt-BR" sz="2800" i="1" dirty="0" smtClean="0">
                <a:sym typeface="Wingdings"/>
              </a:rPr>
              <a:t>       </a:t>
            </a:r>
            <a:r>
              <a:rPr lang="en-US" sz="2800" dirty="0" smtClean="0"/>
              <a:t>(</a:t>
            </a:r>
            <a:r>
              <a:rPr lang="en-US" sz="2800" i="1" dirty="0"/>
              <a:t>p </a:t>
            </a:r>
            <a:r>
              <a:rPr lang="en-US" sz="2800" dirty="0">
                <a:latin typeface="Lucida Sans Unicode" charset="0"/>
                <a:cs typeface="Lucida Sans Unicode" charset="0"/>
                <a:sym typeface="Math Ext" charset="0"/>
              </a:rPr>
              <a:t>∧</a:t>
            </a:r>
            <a:r>
              <a:rPr lang="el-GR" sz="2800" i="1" dirty="0"/>
              <a:t> </a:t>
            </a:r>
            <a:r>
              <a:rPr lang="en-US" sz="2800" i="1" dirty="0"/>
              <a:t>r) </a:t>
            </a:r>
            <a:r>
              <a:rPr lang="en-US" sz="2800" dirty="0">
                <a:latin typeface="Lucida Sans Unicode" charset="0"/>
                <a:cs typeface="Lucida Sans Unicode" charset="0"/>
                <a:sym typeface="Math Ext" charset="0"/>
              </a:rPr>
              <a:t>∨</a:t>
            </a:r>
            <a:r>
              <a:rPr lang="en-US" sz="2800" i="1" dirty="0"/>
              <a:t> (q </a:t>
            </a:r>
            <a:r>
              <a:rPr lang="en-US" sz="2800" dirty="0">
                <a:latin typeface="Lucida Sans Unicode" charset="0"/>
                <a:cs typeface="Lucida Sans Unicode" charset="0"/>
                <a:sym typeface="Math Ext" charset="0"/>
              </a:rPr>
              <a:t>∧</a:t>
            </a:r>
            <a:r>
              <a:rPr lang="en-US" sz="2800" i="1" dirty="0"/>
              <a:t> r) </a:t>
            </a:r>
            <a:r>
              <a:rPr lang="pt-BR" sz="2800" dirty="0" smtClean="0"/>
              <a:t>= (</a:t>
            </a:r>
            <a:r>
              <a:rPr lang="pt-BR" sz="2800" i="1" dirty="0" err="1" smtClean="0"/>
              <a:t>r</a:t>
            </a:r>
            <a:r>
              <a:rPr lang="el-GR" sz="2800" dirty="0" smtClean="0">
                <a:latin typeface="Lucida Sans Unicode" charset="0"/>
                <a:cs typeface="Lucida Sans Unicode" charset="0"/>
              </a:rPr>
              <a:t>∧</a:t>
            </a:r>
            <a:r>
              <a:rPr lang="pt-BR" sz="2800" i="1" dirty="0" smtClean="0"/>
              <a:t> </a:t>
            </a:r>
            <a:r>
              <a:rPr lang="pt-BR" sz="2800" i="1" dirty="0" err="1" smtClean="0"/>
              <a:t>p</a:t>
            </a:r>
            <a:r>
              <a:rPr lang="pt-BR" sz="2800" i="1" dirty="0" smtClean="0"/>
              <a:t>) </a:t>
            </a:r>
            <a:r>
              <a:rPr lang="pt-BR" sz="2800" dirty="0" smtClean="0">
                <a:latin typeface="Lucida Sans Unicode" charset="0"/>
                <a:cs typeface="Lucida Sans Unicode" charset="0"/>
              </a:rPr>
              <a:t>∨</a:t>
            </a:r>
            <a:r>
              <a:rPr lang="pt-BR" sz="2800" i="1" dirty="0" smtClean="0"/>
              <a:t> (</a:t>
            </a:r>
            <a:r>
              <a:rPr lang="pt-BR" sz="2800" i="1" dirty="0" err="1" smtClean="0"/>
              <a:t>r</a:t>
            </a:r>
            <a:r>
              <a:rPr lang="el-GR" sz="2800" i="1" dirty="0" smtClean="0">
                <a:latin typeface="Lucida Sans Unicode" charset="0"/>
                <a:cs typeface="Lucida Sans Unicode" charset="0"/>
              </a:rPr>
              <a:t> </a:t>
            </a:r>
            <a:r>
              <a:rPr lang="el-GR" sz="2800" dirty="0" smtClean="0">
                <a:latin typeface="Lucida Sans Unicode" charset="0"/>
                <a:cs typeface="Lucida Sans Unicode" charset="0"/>
              </a:rPr>
              <a:t>∧</a:t>
            </a:r>
            <a:r>
              <a:rPr lang="pt-BR" sz="2800" i="1" dirty="0" smtClean="0"/>
              <a:t> </a:t>
            </a:r>
            <a:r>
              <a:rPr lang="pt-BR" sz="2800" i="1" dirty="0" err="1" smtClean="0"/>
              <a:t>q</a:t>
            </a:r>
            <a:r>
              <a:rPr lang="pt-BR" sz="2800" i="1" dirty="0" smtClean="0"/>
              <a:t>) </a:t>
            </a:r>
            <a:r>
              <a:rPr lang="pt-BR" sz="2800" i="1" dirty="0"/>
              <a:t>	</a:t>
            </a:r>
          </a:p>
          <a:p>
            <a:pPr>
              <a:tabLst>
                <a:tab pos="541338" algn="l"/>
              </a:tabLst>
            </a:pPr>
            <a:r>
              <a:rPr lang="en-US" sz="2000" i="1" dirty="0" smtClean="0">
                <a:solidFill>
                  <a:srgbClr val="008000"/>
                </a:solidFill>
              </a:rPr>
              <a:t>                                                        </a:t>
            </a:r>
            <a:r>
              <a:rPr lang="en-US" sz="2800" i="1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/>
              <a:t>= </a:t>
            </a:r>
            <a:r>
              <a:rPr lang="pt-BR" sz="2800" dirty="0" err="1" smtClean="0">
                <a:solidFill>
                  <a:srgbClr val="FF0000"/>
                </a:solidFill>
              </a:rPr>
              <a:t>r</a:t>
            </a:r>
            <a:r>
              <a:rPr lang="pt-BR" sz="2800" dirty="0" smtClean="0">
                <a:solidFill>
                  <a:srgbClr val="FF0000"/>
                </a:solidFill>
              </a:rPr>
              <a:t> </a:t>
            </a:r>
            <a:r>
              <a:rPr lang="el-GR" sz="2800" dirty="0" smtClean="0">
                <a:solidFill>
                  <a:srgbClr val="FF0000"/>
                </a:solidFill>
                <a:latin typeface="Lucida Sans Unicode" charset="0"/>
                <a:cs typeface="Lucida Sans Unicode" charset="0"/>
              </a:rPr>
              <a:t>∧</a:t>
            </a:r>
            <a:r>
              <a:rPr lang="pt-BR" sz="2800" dirty="0" smtClean="0">
                <a:solidFill>
                  <a:srgbClr val="FF0000"/>
                </a:solidFill>
              </a:rPr>
              <a:t>(</a:t>
            </a:r>
            <a:r>
              <a:rPr lang="pt-BR" sz="2800" dirty="0" err="1" smtClean="0">
                <a:solidFill>
                  <a:srgbClr val="FF0000"/>
                </a:solidFill>
              </a:rPr>
              <a:t>p</a:t>
            </a:r>
            <a:r>
              <a:rPr lang="pt-BR" sz="2800" dirty="0" smtClean="0">
                <a:solidFill>
                  <a:srgbClr val="FF0000"/>
                </a:solidFill>
              </a:rPr>
              <a:t> </a:t>
            </a:r>
            <a:r>
              <a:rPr lang="pt-BR" sz="2800" dirty="0" smtClean="0">
                <a:solidFill>
                  <a:srgbClr val="FF0000"/>
                </a:solidFill>
                <a:latin typeface="Lucida Sans Unicode" charset="0"/>
                <a:cs typeface="Lucida Sans Unicode" charset="0"/>
              </a:rPr>
              <a:t>∨</a:t>
            </a:r>
            <a:r>
              <a:rPr lang="pt-BR" sz="2800" dirty="0" smtClean="0">
                <a:solidFill>
                  <a:srgbClr val="FF0000"/>
                </a:solidFill>
              </a:rPr>
              <a:t> </a:t>
            </a:r>
            <a:r>
              <a:rPr lang="pt-BR" sz="2800" dirty="0" err="1" smtClean="0">
                <a:solidFill>
                  <a:srgbClr val="FF0000"/>
                </a:solidFill>
              </a:rPr>
              <a:t>q</a:t>
            </a:r>
            <a:r>
              <a:rPr lang="pt-BR" sz="2800" dirty="0" smtClean="0">
                <a:solidFill>
                  <a:srgbClr val="FF0000"/>
                </a:solidFill>
              </a:rPr>
              <a:t>)  </a:t>
            </a:r>
            <a:r>
              <a:rPr lang="pt-BR" sz="2400" dirty="0" smtClean="0"/>
              <a:t>.....</a:t>
            </a:r>
            <a:r>
              <a:rPr lang="pt-BR" sz="2000" i="1" dirty="0" err="1" smtClean="0">
                <a:solidFill>
                  <a:srgbClr val="008000"/>
                </a:solidFill>
              </a:rPr>
              <a:t>Distributive</a:t>
            </a:r>
            <a:r>
              <a:rPr lang="pt-BR" sz="2000" i="1" dirty="0" smtClean="0">
                <a:solidFill>
                  <a:srgbClr val="008000"/>
                </a:solidFill>
              </a:rPr>
              <a:t> Law</a:t>
            </a:r>
            <a:r>
              <a:rPr lang="pt-BR" sz="2000" i="1" dirty="0" smtClean="0"/>
              <a:t>	</a:t>
            </a:r>
            <a:endParaRPr lang="en-US" sz="2000" i="1" dirty="0">
              <a:solidFill>
                <a:srgbClr val="008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68344" y="692696"/>
            <a:ext cx="1224831" cy="92392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lvl="1" eaLnBrk="0" hangingPunct="0">
              <a:defRPr/>
            </a:pPr>
            <a:r>
              <a:rPr lang="en-US" i="1" dirty="0"/>
              <a:t>p</a:t>
            </a:r>
            <a:r>
              <a:rPr lang="en-US" dirty="0"/>
              <a:t> is "</a:t>
            </a:r>
            <a:r>
              <a:rPr lang="en-US" i="1" dirty="0"/>
              <a:t>n</a:t>
            </a:r>
            <a:r>
              <a:rPr lang="en-US" dirty="0"/>
              <a:t> = 7" </a:t>
            </a:r>
          </a:p>
          <a:p>
            <a:pPr marL="0" lvl="1" eaLnBrk="0" hangingPunct="0">
              <a:defRPr/>
            </a:pPr>
            <a:r>
              <a:rPr lang="en-US" i="1" dirty="0"/>
              <a:t>q</a:t>
            </a:r>
            <a:r>
              <a:rPr lang="en-US" dirty="0"/>
              <a:t> is "</a:t>
            </a:r>
            <a:r>
              <a:rPr lang="en-US" i="1" dirty="0"/>
              <a:t>a</a:t>
            </a:r>
            <a:r>
              <a:rPr lang="en-US" dirty="0"/>
              <a:t> &gt; 5" </a:t>
            </a:r>
          </a:p>
          <a:p>
            <a:pPr marL="0" lvl="1" eaLnBrk="0" hangingPunct="0">
              <a:defRPr/>
            </a:pPr>
            <a:r>
              <a:rPr lang="en-US" i="1" dirty="0"/>
              <a:t>r</a:t>
            </a:r>
            <a:r>
              <a:rPr lang="en-US" dirty="0"/>
              <a:t> is "</a:t>
            </a:r>
            <a:r>
              <a:rPr lang="en-US" i="1" dirty="0"/>
              <a:t>x</a:t>
            </a:r>
            <a:r>
              <a:rPr lang="en-US" dirty="0"/>
              <a:t> = 0" </a:t>
            </a:r>
          </a:p>
        </p:txBody>
      </p:sp>
      <p:sp>
        <p:nvSpPr>
          <p:cNvPr id="7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47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Rectangle 18"/>
          <p:cNvSpPr>
            <a:spLocks noChangeArrowheads="1"/>
          </p:cNvSpPr>
          <p:nvPr/>
        </p:nvSpPr>
        <p:spPr bwMode="auto">
          <a:xfrm>
            <a:off x="179388" y="1052513"/>
            <a:ext cx="8785225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541338" algn="l"/>
              </a:tabLst>
              <a:defRPr/>
            </a:pPr>
            <a:r>
              <a:rPr lang="en-MY" sz="2800" dirty="0" smtClean="0">
                <a:latin typeface="+mn-lt"/>
                <a:cs typeface="Arial" charset="0"/>
              </a:rPr>
              <a:t> </a:t>
            </a:r>
            <a:r>
              <a:rPr lang="en-MY" sz="2800" dirty="0">
                <a:solidFill>
                  <a:srgbClr val="FF0000"/>
                </a:solidFill>
                <a:latin typeface="+mn-lt"/>
                <a:cs typeface="Arial" charset="0"/>
              </a:rPr>
              <a:t>¬((</a:t>
            </a:r>
            <a:r>
              <a:rPr lang="en-MY" sz="2800" i="1" dirty="0">
                <a:solidFill>
                  <a:srgbClr val="FF0000"/>
                </a:solidFill>
                <a:latin typeface="+mn-lt"/>
                <a:cs typeface="Arial" charset="0"/>
              </a:rPr>
              <a:t>n = 7) (a ≤ 5)) </a:t>
            </a:r>
            <a:r>
              <a:rPr lang="en-MY" sz="2800" i="1" dirty="0" smtClean="0">
                <a:solidFill>
                  <a:srgbClr val="FF0000"/>
                </a:solidFill>
                <a:latin typeface="+mn-lt"/>
                <a:cs typeface="Arial" charset="0"/>
              </a:rPr>
              <a:t> </a:t>
            </a:r>
            <a:endParaRPr lang="en-MY" sz="2800" dirty="0">
              <a:solidFill>
                <a:srgbClr val="FF0000"/>
              </a:solidFill>
              <a:latin typeface="+mn-lt"/>
              <a:cs typeface="Arial" charset="0"/>
            </a:endParaRPr>
          </a:p>
          <a:p>
            <a:pPr>
              <a:tabLst>
                <a:tab pos="541338" algn="l"/>
              </a:tabLst>
              <a:defRPr/>
            </a:pPr>
            <a:r>
              <a:rPr lang="en-MY" sz="2800" dirty="0">
                <a:solidFill>
                  <a:srgbClr val="FF0000"/>
                </a:solidFill>
                <a:latin typeface="+mn-lt"/>
                <a:cs typeface="Arial" charset="0"/>
              </a:rPr>
              <a:t> </a:t>
            </a:r>
            <a:r>
              <a:rPr lang="en-MY" sz="2800" dirty="0" smtClean="0">
                <a:solidFill>
                  <a:srgbClr val="FF0000"/>
                </a:solidFill>
                <a:latin typeface="+mn-lt"/>
                <a:cs typeface="Arial" charset="0"/>
              </a:rPr>
              <a:t>  (</a:t>
            </a:r>
            <a:r>
              <a:rPr lang="en-MY" sz="2800" i="1" dirty="0">
                <a:solidFill>
                  <a:srgbClr val="FF0000"/>
                </a:solidFill>
                <a:latin typeface="+mn-lt"/>
                <a:cs typeface="Arial" charset="0"/>
              </a:rPr>
              <a:t>n ≠ 7) </a:t>
            </a:r>
            <a:r>
              <a:rPr lang="en-MY" sz="2800" dirty="0">
                <a:solidFill>
                  <a:srgbClr val="FF0000"/>
                </a:solidFill>
                <a:latin typeface="Lucida Sans Unicode"/>
                <a:cs typeface="Lucida Sans Unicode"/>
              </a:rPr>
              <a:t>∨</a:t>
            </a:r>
            <a:r>
              <a:rPr lang="en-MY" sz="2800" i="1" dirty="0">
                <a:solidFill>
                  <a:srgbClr val="FF0000"/>
                </a:solidFill>
                <a:latin typeface="+mn-lt"/>
                <a:cs typeface="Arial" charset="0"/>
              </a:rPr>
              <a:t> (a &gt; 5) </a:t>
            </a:r>
          </a:p>
          <a:p>
            <a:pPr>
              <a:defRPr/>
            </a:pPr>
            <a:endParaRPr lang="en-MY" sz="2800" dirty="0">
              <a:latin typeface="+mn-lt"/>
              <a:cs typeface="Arial" charset="0"/>
            </a:endParaRPr>
          </a:p>
          <a:p>
            <a:pPr>
              <a:tabLst>
                <a:tab pos="541338" algn="l"/>
              </a:tabLst>
              <a:defRPr/>
            </a:pPr>
            <a:r>
              <a:rPr lang="en-MY" sz="2800" dirty="0">
                <a:latin typeface="+mn-lt"/>
                <a:cs typeface="Arial" charset="0"/>
              </a:rPr>
              <a:t>First, we note that,</a:t>
            </a:r>
          </a:p>
          <a:p>
            <a:pPr>
              <a:tabLst>
                <a:tab pos="541338" algn="l"/>
              </a:tabLst>
              <a:defRPr/>
            </a:pPr>
            <a:r>
              <a:rPr lang="en-MY" sz="2800" dirty="0">
                <a:latin typeface="+mn-lt"/>
                <a:cs typeface="Arial" charset="0"/>
              </a:rPr>
              <a:t>	¬</a:t>
            </a:r>
            <a:r>
              <a:rPr lang="en-MY" sz="2800" i="1" dirty="0">
                <a:latin typeface="+mn-lt"/>
                <a:cs typeface="Arial" charset="0"/>
              </a:rPr>
              <a:t>q is "a ≤ 5"; and </a:t>
            </a:r>
          </a:p>
          <a:p>
            <a:pPr>
              <a:tabLst>
                <a:tab pos="541338" algn="l"/>
              </a:tabLst>
              <a:defRPr/>
            </a:pPr>
            <a:r>
              <a:rPr lang="en-MY" sz="2800" dirty="0">
                <a:latin typeface="+mn-lt"/>
                <a:cs typeface="Arial" charset="0"/>
              </a:rPr>
              <a:t>	¬</a:t>
            </a:r>
            <a:r>
              <a:rPr lang="en-MY" sz="2800" i="1" dirty="0">
                <a:latin typeface="+mn-lt"/>
                <a:cs typeface="Arial" charset="0"/>
              </a:rPr>
              <a:t>p is "n ≠ 7". </a:t>
            </a:r>
          </a:p>
          <a:p>
            <a:pPr>
              <a:tabLst>
                <a:tab pos="541338" algn="l"/>
              </a:tabLst>
              <a:defRPr/>
            </a:pPr>
            <a:r>
              <a:rPr lang="en-MY" sz="2800" dirty="0">
                <a:latin typeface="+mn-lt"/>
                <a:cs typeface="Arial" charset="0"/>
              </a:rPr>
              <a:t>	</a:t>
            </a:r>
          </a:p>
          <a:p>
            <a:pPr>
              <a:tabLst>
                <a:tab pos="541338" algn="l"/>
              </a:tabLst>
              <a:defRPr/>
            </a:pPr>
            <a:r>
              <a:rPr lang="en-MY" sz="2800" dirty="0">
                <a:latin typeface="+mn-lt"/>
                <a:cs typeface="Arial" charset="0"/>
              </a:rPr>
              <a:t>So the expressions are:</a:t>
            </a:r>
          </a:p>
          <a:p>
            <a:pPr>
              <a:tabLst>
                <a:tab pos="541338" algn="l"/>
              </a:tabLst>
              <a:defRPr/>
            </a:pPr>
            <a:r>
              <a:rPr lang="en-MY" sz="2800" dirty="0">
                <a:latin typeface="+mn-lt"/>
                <a:cs typeface="Arial" charset="0"/>
              </a:rPr>
              <a:t>	¬(</a:t>
            </a:r>
            <a:r>
              <a:rPr lang="en-MY" sz="2800" i="1" dirty="0">
                <a:latin typeface="+mn-lt"/>
                <a:cs typeface="Arial" charset="0"/>
              </a:rPr>
              <a:t>p </a:t>
            </a:r>
            <a:r>
              <a:rPr lang="el-GR" sz="2800" dirty="0">
                <a:latin typeface="Lucida Sans Unicode"/>
                <a:cs typeface="Lucida Sans Unicode"/>
              </a:rPr>
              <a:t>∧</a:t>
            </a:r>
            <a:r>
              <a:rPr lang="en-MY" sz="2800" i="1" dirty="0">
                <a:latin typeface="+mn-lt"/>
                <a:cs typeface="Arial" charset="0"/>
              </a:rPr>
              <a:t> ¬q) </a:t>
            </a:r>
          </a:p>
          <a:p>
            <a:pPr>
              <a:tabLst>
                <a:tab pos="541338" algn="l"/>
              </a:tabLst>
              <a:defRPr/>
            </a:pPr>
            <a:r>
              <a:rPr lang="en-MY" sz="2800" dirty="0">
                <a:latin typeface="+mn-lt"/>
                <a:cs typeface="Arial" charset="0"/>
              </a:rPr>
              <a:t>	¬</a:t>
            </a:r>
            <a:r>
              <a:rPr lang="en-MY" sz="2800" i="1" dirty="0">
                <a:latin typeface="+mn-lt"/>
                <a:cs typeface="Arial" charset="0"/>
              </a:rPr>
              <a:t>p </a:t>
            </a:r>
            <a:r>
              <a:rPr lang="en-MY" sz="2800" dirty="0">
                <a:latin typeface="Lucida Sans Unicode"/>
                <a:cs typeface="Lucida Sans Unicode"/>
              </a:rPr>
              <a:t>∨</a:t>
            </a:r>
            <a:r>
              <a:rPr lang="en-MY" sz="2800" i="1" dirty="0">
                <a:latin typeface="+mn-lt"/>
                <a:cs typeface="Arial" charset="0"/>
              </a:rPr>
              <a:t>q </a:t>
            </a:r>
            <a:endParaRPr lang="en-MY" sz="2800" dirty="0">
              <a:latin typeface="+mn-lt"/>
              <a:cs typeface="Arial" charset="0"/>
            </a:endParaRPr>
          </a:p>
          <a:p>
            <a:pPr>
              <a:tabLst>
                <a:tab pos="541338" algn="l"/>
                <a:tab pos="2424113" algn="l"/>
              </a:tabLst>
              <a:defRPr/>
            </a:pPr>
            <a:r>
              <a:rPr lang="en-MY" sz="2800" dirty="0">
                <a:latin typeface="+mn-lt"/>
                <a:cs typeface="Arial" charset="0"/>
              </a:rPr>
              <a:t>	¬(</a:t>
            </a:r>
            <a:r>
              <a:rPr lang="en-MY" sz="2800" i="1" dirty="0">
                <a:latin typeface="+mn-lt"/>
                <a:cs typeface="Arial" charset="0"/>
              </a:rPr>
              <a:t>p</a:t>
            </a:r>
            <a:r>
              <a:rPr lang="el-GR" sz="2800" dirty="0">
                <a:latin typeface="Lucida Sans Unicode"/>
                <a:cs typeface="Lucida Sans Unicode"/>
              </a:rPr>
              <a:t> ∧</a:t>
            </a:r>
            <a:r>
              <a:rPr lang="en-MY" sz="2800" i="1" dirty="0">
                <a:latin typeface="+mn-lt"/>
                <a:cs typeface="Arial" charset="0"/>
              </a:rPr>
              <a:t> ¬q)	= ¬p </a:t>
            </a:r>
            <a:r>
              <a:rPr lang="en-MY" sz="2800" dirty="0">
                <a:latin typeface="Lucida Sans Unicode"/>
                <a:cs typeface="Lucida Sans Unicode"/>
              </a:rPr>
              <a:t>∨</a:t>
            </a:r>
            <a:r>
              <a:rPr lang="en-MY" sz="2800" i="1" dirty="0">
                <a:latin typeface="+mn-lt"/>
                <a:cs typeface="Arial" charset="0"/>
              </a:rPr>
              <a:t> ¬(¬q) </a:t>
            </a:r>
            <a:r>
              <a:rPr lang="en-MY" sz="2000" i="1" dirty="0">
                <a:solidFill>
                  <a:srgbClr val="008000"/>
                </a:solidFill>
                <a:latin typeface="+mn-lt"/>
                <a:cs typeface="Arial" charset="0"/>
              </a:rPr>
              <a:t>De Morgan's Law</a:t>
            </a:r>
            <a:r>
              <a:rPr lang="en-MY" sz="2800" i="1" dirty="0">
                <a:solidFill>
                  <a:srgbClr val="008000"/>
                </a:solidFill>
                <a:latin typeface="+mn-lt"/>
                <a:cs typeface="Arial" charset="0"/>
              </a:rPr>
              <a:t>	</a:t>
            </a:r>
          </a:p>
          <a:p>
            <a:pPr>
              <a:tabLst>
                <a:tab pos="541338" algn="l"/>
                <a:tab pos="2424113" algn="l"/>
              </a:tabLst>
              <a:defRPr/>
            </a:pPr>
            <a:r>
              <a:rPr lang="en-MY" sz="2800" dirty="0">
                <a:latin typeface="+mn-lt"/>
                <a:cs typeface="Arial" charset="0"/>
              </a:rPr>
              <a:t>		= ¬</a:t>
            </a:r>
            <a:r>
              <a:rPr lang="en-MY" sz="2800" i="1" dirty="0">
                <a:latin typeface="+mn-lt"/>
                <a:cs typeface="Arial" charset="0"/>
              </a:rPr>
              <a:t>p </a:t>
            </a:r>
            <a:r>
              <a:rPr lang="en-MY" sz="2800" dirty="0">
                <a:latin typeface="Lucida Sans Unicode"/>
                <a:cs typeface="Lucida Sans Unicode"/>
              </a:rPr>
              <a:t>∨</a:t>
            </a:r>
            <a:r>
              <a:rPr lang="en-MY" sz="2800" i="1" dirty="0">
                <a:latin typeface="+mn-lt"/>
                <a:cs typeface="Arial" charset="0"/>
              </a:rPr>
              <a:t> q  </a:t>
            </a:r>
            <a:r>
              <a:rPr lang="en-MY" sz="2000" i="1" dirty="0">
                <a:solidFill>
                  <a:srgbClr val="008000"/>
                </a:solidFill>
                <a:latin typeface="+mn-lt"/>
                <a:cs typeface="Arial" charset="0"/>
              </a:rPr>
              <a:t>Involution Law (Double negation)</a:t>
            </a:r>
            <a:r>
              <a:rPr lang="en-MY" sz="2800" i="1" dirty="0">
                <a:solidFill>
                  <a:srgbClr val="008000"/>
                </a:solidFill>
                <a:latin typeface="+mn-lt"/>
                <a:cs typeface="Arial" charset="0"/>
              </a:rPr>
              <a:t>	</a:t>
            </a:r>
          </a:p>
        </p:txBody>
      </p:sp>
      <p:sp>
        <p:nvSpPr>
          <p:cNvPr id="7" name="Rectangle 6"/>
          <p:cNvSpPr/>
          <p:nvPr/>
        </p:nvSpPr>
        <p:spPr>
          <a:xfrm>
            <a:off x="7235825" y="1209675"/>
            <a:ext cx="1657350" cy="92392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lvl="1" eaLnBrk="0" hangingPunct="0">
              <a:defRPr/>
            </a:pPr>
            <a:r>
              <a:rPr lang="en-US" i="1" dirty="0"/>
              <a:t>p</a:t>
            </a:r>
            <a:r>
              <a:rPr lang="en-US" dirty="0"/>
              <a:t> is "</a:t>
            </a:r>
            <a:r>
              <a:rPr lang="en-US" i="1" dirty="0"/>
              <a:t>n</a:t>
            </a:r>
            <a:r>
              <a:rPr lang="en-US" dirty="0"/>
              <a:t> = 7" </a:t>
            </a:r>
          </a:p>
          <a:p>
            <a:pPr marL="0" lvl="1" eaLnBrk="0" hangingPunct="0">
              <a:defRPr/>
            </a:pPr>
            <a:r>
              <a:rPr lang="en-US" i="1" dirty="0"/>
              <a:t>q</a:t>
            </a:r>
            <a:r>
              <a:rPr lang="en-US" dirty="0"/>
              <a:t> is "</a:t>
            </a:r>
            <a:r>
              <a:rPr lang="en-US" i="1" dirty="0"/>
              <a:t>a</a:t>
            </a:r>
            <a:r>
              <a:rPr lang="en-US" dirty="0"/>
              <a:t> &gt; 5" </a:t>
            </a:r>
          </a:p>
          <a:p>
            <a:pPr marL="0" lvl="1" eaLnBrk="0" hangingPunct="0">
              <a:defRPr/>
            </a:pPr>
            <a:r>
              <a:rPr lang="en-US" i="1" dirty="0"/>
              <a:t>r</a:t>
            </a:r>
            <a:r>
              <a:rPr lang="en-US" dirty="0"/>
              <a:t> is "</a:t>
            </a:r>
            <a:r>
              <a:rPr lang="en-US" i="1" dirty="0"/>
              <a:t>x</a:t>
            </a:r>
            <a:r>
              <a:rPr lang="en-US" dirty="0"/>
              <a:t> = 0" 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627313" y="188913"/>
            <a:ext cx="6121400" cy="676275"/>
          </a:xfrm>
          <a:prstGeom prst="rect">
            <a:avLst/>
          </a:prstGeom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4000" dirty="0" smtClean="0"/>
              <a:t>Exercise (7b): Solution</a:t>
            </a:r>
            <a:endParaRPr lang="en-MY" sz="4000" dirty="0"/>
          </a:p>
        </p:txBody>
      </p:sp>
      <p:sp>
        <p:nvSpPr>
          <p:cNvPr id="6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48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Rectangle 18"/>
          <p:cNvSpPr>
            <a:spLocks noChangeArrowheads="1"/>
          </p:cNvSpPr>
          <p:nvPr/>
        </p:nvSpPr>
        <p:spPr bwMode="auto">
          <a:xfrm>
            <a:off x="179388" y="1052513"/>
            <a:ext cx="8785225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541338" algn="l"/>
              </a:tabLst>
              <a:defRPr/>
            </a:pPr>
            <a:r>
              <a:rPr lang="pt-BR" sz="2800" dirty="0" smtClean="0">
                <a:solidFill>
                  <a:srgbClr val="FF0000"/>
                </a:solidFill>
                <a:cs typeface="Arial" charset="0"/>
              </a:rPr>
              <a:t>(</a:t>
            </a:r>
            <a:r>
              <a:rPr lang="pt-BR" sz="2800" i="1" dirty="0">
                <a:solidFill>
                  <a:srgbClr val="FF0000"/>
                </a:solidFill>
                <a:cs typeface="Arial" charset="0"/>
              </a:rPr>
              <a:t>n = 7) </a:t>
            </a:r>
            <a:r>
              <a:rPr lang="pt-BR" sz="2800" dirty="0">
                <a:solidFill>
                  <a:srgbClr val="FF0000"/>
                </a:solidFill>
                <a:latin typeface="Lucida Sans Unicode"/>
                <a:cs typeface="Lucida Sans Unicode"/>
              </a:rPr>
              <a:t>∨</a:t>
            </a:r>
            <a:r>
              <a:rPr lang="pt-BR" sz="2800" i="1" dirty="0">
                <a:solidFill>
                  <a:srgbClr val="FF0000"/>
                </a:solidFill>
                <a:cs typeface="Arial" charset="0"/>
              </a:rPr>
              <a:t> (¬((a ≤ 5) (x = 0))) </a:t>
            </a:r>
          </a:p>
          <a:p>
            <a:pPr>
              <a:tabLst>
                <a:tab pos="541338" algn="l"/>
              </a:tabLst>
              <a:defRPr/>
            </a:pPr>
            <a:r>
              <a:rPr lang="pt-BR" sz="2800" dirty="0" smtClean="0">
                <a:solidFill>
                  <a:srgbClr val="FF0000"/>
                </a:solidFill>
                <a:cs typeface="Arial" charset="0"/>
              </a:rPr>
              <a:t>(</a:t>
            </a:r>
            <a:r>
              <a:rPr lang="pt-BR" sz="2800" dirty="0">
                <a:solidFill>
                  <a:srgbClr val="FF0000"/>
                </a:solidFill>
                <a:cs typeface="Arial" charset="0"/>
              </a:rPr>
              <a:t>(</a:t>
            </a:r>
            <a:r>
              <a:rPr lang="pt-BR" sz="2800" i="1" dirty="0">
                <a:solidFill>
                  <a:srgbClr val="FF0000"/>
                </a:solidFill>
                <a:cs typeface="Arial" charset="0"/>
              </a:rPr>
              <a:t>n = 7) </a:t>
            </a:r>
            <a:r>
              <a:rPr lang="pt-BR" sz="2800" dirty="0">
                <a:solidFill>
                  <a:srgbClr val="FF0000"/>
                </a:solidFill>
                <a:latin typeface="Lucida Sans Unicode"/>
                <a:cs typeface="Lucida Sans Unicode"/>
              </a:rPr>
              <a:t>∨</a:t>
            </a:r>
            <a:r>
              <a:rPr lang="pt-BR" sz="2800" i="1" dirty="0">
                <a:solidFill>
                  <a:srgbClr val="FF0000"/>
                </a:solidFill>
                <a:cs typeface="Arial" charset="0"/>
              </a:rPr>
              <a:t> (a &gt; 5)) </a:t>
            </a:r>
            <a:r>
              <a:rPr lang="pt-BR" sz="2800" dirty="0">
                <a:solidFill>
                  <a:srgbClr val="FF0000"/>
                </a:solidFill>
                <a:latin typeface="Lucida Sans Unicode"/>
                <a:cs typeface="Lucida Sans Unicode"/>
              </a:rPr>
              <a:t>∨</a:t>
            </a:r>
            <a:r>
              <a:rPr lang="pt-BR" sz="2800" i="1" dirty="0">
                <a:solidFill>
                  <a:srgbClr val="FF0000"/>
                </a:solidFill>
                <a:cs typeface="Arial" charset="0"/>
              </a:rPr>
              <a:t> (x ≠ 0) </a:t>
            </a:r>
          </a:p>
          <a:p>
            <a:pPr>
              <a:defRPr/>
            </a:pPr>
            <a:endParaRPr lang="en-MY" sz="2800" dirty="0">
              <a:latin typeface="+mn-lt"/>
              <a:cs typeface="Arial" charset="0"/>
            </a:endParaRPr>
          </a:p>
          <a:p>
            <a:pPr>
              <a:tabLst>
                <a:tab pos="541338" algn="l"/>
              </a:tabLst>
              <a:defRPr/>
            </a:pPr>
            <a:r>
              <a:rPr lang="en-MY" sz="2800" dirty="0">
                <a:latin typeface="+mn-lt"/>
                <a:cs typeface="Arial" charset="0"/>
              </a:rPr>
              <a:t>First, we note that,</a:t>
            </a:r>
          </a:p>
          <a:p>
            <a:pPr>
              <a:tabLst>
                <a:tab pos="541338" algn="l"/>
              </a:tabLst>
              <a:defRPr/>
            </a:pPr>
            <a:r>
              <a:rPr lang="en-MY" sz="2800" dirty="0">
                <a:latin typeface="+mn-lt"/>
                <a:cs typeface="Arial" charset="0"/>
              </a:rPr>
              <a:t>	¬</a:t>
            </a:r>
            <a:r>
              <a:rPr lang="en-MY" sz="2800" i="1" dirty="0">
                <a:latin typeface="+mn-lt"/>
                <a:cs typeface="Arial" charset="0"/>
              </a:rPr>
              <a:t>r is "x ≠ 0". </a:t>
            </a:r>
          </a:p>
          <a:p>
            <a:pPr>
              <a:tabLst>
                <a:tab pos="541338" algn="l"/>
              </a:tabLst>
              <a:defRPr/>
            </a:pPr>
            <a:r>
              <a:rPr lang="en-MY" sz="2800" dirty="0">
                <a:latin typeface="+mn-lt"/>
                <a:cs typeface="Arial" charset="0"/>
              </a:rPr>
              <a:t>So the expressions are:</a:t>
            </a:r>
          </a:p>
          <a:p>
            <a:pPr>
              <a:tabLst>
                <a:tab pos="541338" algn="l"/>
              </a:tabLst>
              <a:defRPr/>
            </a:pPr>
            <a:r>
              <a:rPr lang="en-MY" sz="2800" i="1" dirty="0">
                <a:latin typeface="+mn-lt"/>
                <a:cs typeface="Arial" charset="0"/>
              </a:rPr>
              <a:t>	p </a:t>
            </a:r>
            <a:r>
              <a:rPr lang="en-MY" sz="2800" dirty="0">
                <a:latin typeface="Lucida Sans Unicode"/>
                <a:cs typeface="Lucida Sans Unicode"/>
              </a:rPr>
              <a:t>∨</a:t>
            </a:r>
            <a:r>
              <a:rPr lang="en-MY" sz="2800" i="1" dirty="0">
                <a:latin typeface="+mn-lt"/>
                <a:cs typeface="Arial" charset="0"/>
              </a:rPr>
              <a:t> (¬(¬q </a:t>
            </a:r>
            <a:r>
              <a:rPr lang="en-MY" sz="2800" dirty="0">
                <a:latin typeface="Lucida Sans Unicode"/>
                <a:cs typeface="Lucida Sans Unicode"/>
              </a:rPr>
              <a:t>∧</a:t>
            </a:r>
            <a:r>
              <a:rPr lang="en-MY" sz="2800" i="1" dirty="0">
                <a:latin typeface="+mn-lt"/>
                <a:cs typeface="Arial" charset="0"/>
              </a:rPr>
              <a:t> r)) </a:t>
            </a:r>
          </a:p>
          <a:p>
            <a:pPr>
              <a:tabLst>
                <a:tab pos="541338" algn="l"/>
              </a:tabLst>
              <a:defRPr/>
            </a:pPr>
            <a:r>
              <a:rPr lang="en-MY" sz="2800" dirty="0">
                <a:latin typeface="+mn-lt"/>
                <a:cs typeface="Arial" charset="0"/>
              </a:rPr>
              <a:t>	(</a:t>
            </a:r>
            <a:r>
              <a:rPr lang="en-MY" sz="2800" i="1" dirty="0">
                <a:latin typeface="+mn-lt"/>
                <a:cs typeface="Arial" charset="0"/>
              </a:rPr>
              <a:t>p </a:t>
            </a:r>
            <a:r>
              <a:rPr lang="en-MY" sz="2800" dirty="0">
                <a:latin typeface="Lucida Sans Unicode"/>
                <a:cs typeface="Lucida Sans Unicode"/>
              </a:rPr>
              <a:t>∨</a:t>
            </a:r>
            <a:r>
              <a:rPr lang="en-MY" sz="2800" i="1" dirty="0">
                <a:latin typeface="+mn-lt"/>
                <a:cs typeface="Arial" charset="0"/>
              </a:rPr>
              <a:t> q) </a:t>
            </a:r>
            <a:r>
              <a:rPr lang="en-MY" sz="2800" dirty="0">
                <a:latin typeface="Lucida Sans Unicode"/>
                <a:cs typeface="Lucida Sans Unicode"/>
              </a:rPr>
              <a:t>∨</a:t>
            </a:r>
            <a:r>
              <a:rPr lang="en-MY" sz="2800" i="1" dirty="0">
                <a:latin typeface="+mn-lt"/>
                <a:cs typeface="Arial" charset="0"/>
              </a:rPr>
              <a:t> ¬r </a:t>
            </a:r>
          </a:p>
          <a:p>
            <a:pPr>
              <a:tabLst>
                <a:tab pos="541338" algn="l"/>
              </a:tabLst>
              <a:defRPr/>
            </a:pPr>
            <a:r>
              <a:rPr lang="pt-BR" sz="2800" i="1" dirty="0">
                <a:latin typeface="+mn-lt"/>
                <a:cs typeface="Arial" charset="0"/>
              </a:rPr>
              <a:t>	</a:t>
            </a:r>
          </a:p>
          <a:p>
            <a:pPr>
              <a:tabLst>
                <a:tab pos="541338" algn="l"/>
                <a:tab pos="3232150" algn="l"/>
              </a:tabLst>
              <a:defRPr/>
            </a:pPr>
            <a:r>
              <a:rPr lang="pt-BR" sz="2800" i="1" dirty="0">
                <a:latin typeface="+mn-lt"/>
                <a:cs typeface="Arial" charset="0"/>
              </a:rPr>
              <a:t>	p </a:t>
            </a:r>
            <a:r>
              <a:rPr lang="pt-BR" sz="2800" dirty="0">
                <a:latin typeface="Lucida Sans Unicode"/>
                <a:cs typeface="Lucida Sans Unicode"/>
              </a:rPr>
              <a:t>∨</a:t>
            </a:r>
            <a:r>
              <a:rPr lang="pt-BR" sz="2800" i="1" dirty="0">
                <a:latin typeface="+mn-lt"/>
                <a:cs typeface="Arial" charset="0"/>
              </a:rPr>
              <a:t> (¬(¬q </a:t>
            </a:r>
            <a:r>
              <a:rPr lang="en-MY" sz="2800" dirty="0">
                <a:latin typeface="Lucida Sans Unicode"/>
                <a:cs typeface="Lucida Sans Unicode"/>
              </a:rPr>
              <a:t>∧</a:t>
            </a:r>
            <a:r>
              <a:rPr lang="en-MY" sz="2800" i="1" dirty="0">
                <a:cs typeface="Arial" charset="0"/>
              </a:rPr>
              <a:t> </a:t>
            </a:r>
            <a:r>
              <a:rPr lang="pt-BR" sz="2800" i="1" dirty="0">
                <a:latin typeface="+mn-lt"/>
                <a:cs typeface="Arial" charset="0"/>
              </a:rPr>
              <a:t>r)) = p </a:t>
            </a:r>
            <a:r>
              <a:rPr lang="pt-BR" sz="2800" dirty="0">
                <a:latin typeface="Lucida Sans Unicode"/>
                <a:cs typeface="Lucida Sans Unicode"/>
              </a:rPr>
              <a:t>∨</a:t>
            </a:r>
            <a:r>
              <a:rPr lang="pt-BR" sz="2800" i="1" dirty="0">
                <a:latin typeface="+mn-lt"/>
                <a:cs typeface="Arial" charset="0"/>
              </a:rPr>
              <a:t> (¬(¬q)</a:t>
            </a:r>
            <a:r>
              <a:rPr lang="pt-BR" sz="2800" dirty="0">
                <a:latin typeface="Lucida Sans Unicode"/>
                <a:cs typeface="Lucida Sans Unicode"/>
              </a:rPr>
              <a:t>∨</a:t>
            </a:r>
            <a:r>
              <a:rPr lang="pt-BR" sz="2800" i="1" dirty="0">
                <a:latin typeface="+mn-lt"/>
                <a:cs typeface="Arial" charset="0"/>
              </a:rPr>
              <a:t>¬</a:t>
            </a:r>
            <a:r>
              <a:rPr lang="en-MY" sz="2000" i="1" dirty="0">
                <a:cs typeface="Arial" charset="0"/>
              </a:rPr>
              <a:t> </a:t>
            </a:r>
            <a:r>
              <a:rPr lang="en-MY" sz="2800" i="1" dirty="0">
                <a:latin typeface="+mj-lt"/>
                <a:cs typeface="Arial" charset="0"/>
              </a:rPr>
              <a:t>r</a:t>
            </a:r>
            <a:r>
              <a:rPr lang="pt-BR" sz="2800" i="1" dirty="0">
                <a:latin typeface="+mj-lt"/>
                <a:cs typeface="Arial" charset="0"/>
              </a:rPr>
              <a:t>)  </a:t>
            </a:r>
            <a:r>
              <a:rPr lang="pt-BR" sz="2000" i="1" dirty="0">
                <a:solidFill>
                  <a:srgbClr val="008000"/>
                </a:solidFill>
                <a:latin typeface="+mn-lt"/>
                <a:cs typeface="Arial" charset="0"/>
              </a:rPr>
              <a:t>De Morgan's Law</a:t>
            </a:r>
            <a:r>
              <a:rPr lang="pt-BR" sz="2800" i="1" dirty="0">
                <a:solidFill>
                  <a:srgbClr val="008000"/>
                </a:solidFill>
                <a:latin typeface="+mn-lt"/>
                <a:cs typeface="Arial" charset="0"/>
              </a:rPr>
              <a:t>	</a:t>
            </a:r>
          </a:p>
          <a:p>
            <a:pPr>
              <a:tabLst>
                <a:tab pos="541338" algn="l"/>
                <a:tab pos="3232150" algn="l"/>
              </a:tabLst>
              <a:defRPr/>
            </a:pPr>
            <a:r>
              <a:rPr lang="en-MY" sz="2800" dirty="0">
                <a:latin typeface="+mn-lt"/>
                <a:cs typeface="Arial" charset="0"/>
              </a:rPr>
              <a:t>	= </a:t>
            </a:r>
            <a:r>
              <a:rPr lang="en-MY" sz="2800" i="1" dirty="0">
                <a:latin typeface="+mn-lt"/>
                <a:cs typeface="Arial" charset="0"/>
              </a:rPr>
              <a:t>p </a:t>
            </a:r>
            <a:r>
              <a:rPr lang="en-MY" sz="2800" dirty="0">
                <a:latin typeface="Lucida Sans Unicode"/>
                <a:cs typeface="Lucida Sans Unicode"/>
              </a:rPr>
              <a:t>∨</a:t>
            </a:r>
            <a:r>
              <a:rPr lang="en-MY" sz="2800" i="1" dirty="0">
                <a:latin typeface="+mn-lt"/>
                <a:cs typeface="Arial" charset="0"/>
              </a:rPr>
              <a:t> (q </a:t>
            </a:r>
            <a:r>
              <a:rPr lang="en-MY" sz="2800" dirty="0">
                <a:latin typeface="Lucida Sans Unicode"/>
                <a:cs typeface="Lucida Sans Unicode"/>
              </a:rPr>
              <a:t>∨</a:t>
            </a:r>
            <a:r>
              <a:rPr lang="en-MY" sz="2800" i="1" dirty="0">
                <a:latin typeface="+mn-lt"/>
                <a:cs typeface="Arial" charset="0"/>
              </a:rPr>
              <a:t>¬r) </a:t>
            </a:r>
            <a:r>
              <a:rPr lang="en-MY" sz="2000" i="1" dirty="0">
                <a:solidFill>
                  <a:srgbClr val="008000"/>
                </a:solidFill>
                <a:latin typeface="+mn-lt"/>
                <a:cs typeface="Arial" charset="0"/>
              </a:rPr>
              <a:t>Involution Law</a:t>
            </a:r>
            <a:r>
              <a:rPr lang="en-MY" sz="2800" i="1" dirty="0">
                <a:latin typeface="+mn-lt"/>
                <a:cs typeface="Arial" charset="0"/>
              </a:rPr>
              <a:t>	</a:t>
            </a:r>
          </a:p>
          <a:p>
            <a:pPr>
              <a:tabLst>
                <a:tab pos="541338" algn="l"/>
                <a:tab pos="3232150" algn="l"/>
              </a:tabLst>
              <a:defRPr/>
            </a:pPr>
            <a:r>
              <a:rPr lang="en-MY" sz="2800" dirty="0">
                <a:latin typeface="+mn-lt"/>
                <a:cs typeface="Arial" charset="0"/>
              </a:rPr>
              <a:t>	= (</a:t>
            </a:r>
            <a:r>
              <a:rPr lang="en-MY" sz="2800" i="1" dirty="0">
                <a:latin typeface="+mn-lt"/>
                <a:cs typeface="Arial" charset="0"/>
              </a:rPr>
              <a:t>p</a:t>
            </a:r>
            <a:r>
              <a:rPr lang="en-MY" sz="2800" dirty="0">
                <a:latin typeface="Lucida Sans Unicode"/>
                <a:cs typeface="Lucida Sans Unicode"/>
              </a:rPr>
              <a:t>∨</a:t>
            </a:r>
            <a:r>
              <a:rPr lang="en-MY" sz="2800" i="1" dirty="0">
                <a:latin typeface="+mn-lt"/>
                <a:cs typeface="Arial" charset="0"/>
              </a:rPr>
              <a:t> q) </a:t>
            </a:r>
            <a:r>
              <a:rPr lang="en-MY" sz="2800" dirty="0">
                <a:latin typeface="Lucida Sans Unicode"/>
                <a:cs typeface="Lucida Sans Unicode"/>
              </a:rPr>
              <a:t>∨</a:t>
            </a:r>
            <a:r>
              <a:rPr lang="en-MY" sz="2800" i="1" dirty="0">
                <a:latin typeface="+mn-lt"/>
                <a:cs typeface="Arial" charset="0"/>
              </a:rPr>
              <a:t>¬r </a:t>
            </a:r>
            <a:r>
              <a:rPr lang="en-MY" sz="2000" i="1" dirty="0">
                <a:solidFill>
                  <a:srgbClr val="008000"/>
                </a:solidFill>
                <a:latin typeface="+mn-lt"/>
                <a:cs typeface="Arial" charset="0"/>
              </a:rPr>
              <a:t>Associative Law</a:t>
            </a:r>
            <a:r>
              <a:rPr lang="en-MY" sz="2000" i="1" dirty="0">
                <a:latin typeface="+mn-lt"/>
                <a:cs typeface="Arial" charset="0"/>
              </a:rPr>
              <a:t> </a:t>
            </a:r>
            <a:r>
              <a:rPr lang="en-MY" sz="2800" i="1" dirty="0">
                <a:latin typeface="+mn-lt"/>
                <a:cs typeface="Arial" charset="0"/>
              </a:rPr>
              <a:t>	</a:t>
            </a:r>
          </a:p>
        </p:txBody>
      </p:sp>
      <p:sp>
        <p:nvSpPr>
          <p:cNvPr id="7" name="Rectangle 6"/>
          <p:cNvSpPr/>
          <p:nvPr/>
        </p:nvSpPr>
        <p:spPr>
          <a:xfrm>
            <a:off x="7235825" y="1065213"/>
            <a:ext cx="1657350" cy="92392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lvl="1" eaLnBrk="0" hangingPunct="0">
              <a:defRPr/>
            </a:pPr>
            <a:r>
              <a:rPr lang="en-US" i="1" dirty="0"/>
              <a:t>p</a:t>
            </a:r>
            <a:r>
              <a:rPr lang="en-US" dirty="0"/>
              <a:t> is "</a:t>
            </a:r>
            <a:r>
              <a:rPr lang="en-US" i="1" dirty="0"/>
              <a:t>n</a:t>
            </a:r>
            <a:r>
              <a:rPr lang="en-US" dirty="0"/>
              <a:t> = 7" </a:t>
            </a:r>
          </a:p>
          <a:p>
            <a:pPr marL="0" lvl="1" eaLnBrk="0" hangingPunct="0">
              <a:defRPr/>
            </a:pPr>
            <a:r>
              <a:rPr lang="en-US" i="1" dirty="0"/>
              <a:t>q</a:t>
            </a:r>
            <a:r>
              <a:rPr lang="en-US" dirty="0"/>
              <a:t> is "</a:t>
            </a:r>
            <a:r>
              <a:rPr lang="en-US" i="1" dirty="0"/>
              <a:t>a</a:t>
            </a:r>
            <a:r>
              <a:rPr lang="en-US" dirty="0"/>
              <a:t> &gt; 5" </a:t>
            </a:r>
          </a:p>
          <a:p>
            <a:pPr marL="0" lvl="1" eaLnBrk="0" hangingPunct="0">
              <a:defRPr/>
            </a:pPr>
            <a:r>
              <a:rPr lang="en-US" i="1" dirty="0"/>
              <a:t>r</a:t>
            </a:r>
            <a:r>
              <a:rPr lang="en-US" dirty="0"/>
              <a:t> is "</a:t>
            </a:r>
            <a:r>
              <a:rPr lang="en-US" i="1" dirty="0"/>
              <a:t>x</a:t>
            </a:r>
            <a:r>
              <a:rPr lang="en-US" dirty="0"/>
              <a:t> = 0" 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627313" y="188913"/>
            <a:ext cx="6121400" cy="676275"/>
          </a:xfrm>
          <a:prstGeom prst="rect">
            <a:avLst/>
          </a:prstGeom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4000" dirty="0" smtClean="0"/>
              <a:t>Exercise (7c): Solution</a:t>
            </a:r>
            <a:endParaRPr lang="en-MY" sz="4000" dirty="0"/>
          </a:p>
        </p:txBody>
      </p:sp>
      <p:sp>
        <p:nvSpPr>
          <p:cNvPr id="6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49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339975" y="260350"/>
            <a:ext cx="6335713" cy="576263"/>
          </a:xfr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en-US" sz="5400" b="1" dirty="0" smtClean="0">
                <a:solidFill>
                  <a:srgbClr val="000000"/>
                </a:solidFill>
                <a:latin typeface="+mj-lt"/>
              </a:rPr>
              <a:t>Example</a:t>
            </a:r>
            <a:endParaRPr lang="en-MY" sz="54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1267" name="TextBox 3"/>
          <p:cNvSpPr txBox="1">
            <a:spLocks noChangeArrowheads="1"/>
          </p:cNvSpPr>
          <p:nvPr/>
        </p:nvSpPr>
        <p:spPr bwMode="auto">
          <a:xfrm>
            <a:off x="468313" y="1268413"/>
            <a:ext cx="828675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7663" indent="-347663">
              <a:tabLst>
                <a:tab pos="347663" algn="l"/>
              </a:tabLst>
              <a:defRPr/>
            </a:pPr>
            <a:r>
              <a:rPr lang="en-US" sz="3200" dirty="0" err="1">
                <a:latin typeface="+mn-lt"/>
                <a:cs typeface="Arial" charset="0"/>
              </a:rPr>
              <a:t>i</a:t>
            </a:r>
            <a:r>
              <a:rPr lang="en-US" sz="3200" dirty="0">
                <a:latin typeface="+mn-lt"/>
                <a:cs typeface="Arial" charset="0"/>
              </a:rPr>
              <a:t>) The temperature on the surface of the planet Venus is 800 F.</a:t>
            </a:r>
            <a:endParaRPr lang="en-MY" sz="3200" dirty="0">
              <a:latin typeface="+mn-lt"/>
              <a:cs typeface="Arial" charset="0"/>
            </a:endParaRPr>
          </a:p>
          <a:p>
            <a:pPr marL="347663" indent="-347663">
              <a:tabLst>
                <a:tab pos="347663" algn="l"/>
              </a:tabLst>
              <a:defRPr/>
            </a:pPr>
            <a:r>
              <a:rPr lang="en-US" sz="3200" dirty="0">
                <a:latin typeface="+mn-lt"/>
                <a:cs typeface="Arial" charset="0"/>
              </a:rPr>
              <a:t>ii) The sun will come out tomorrow.</a:t>
            </a:r>
            <a:endParaRPr lang="en-MY" sz="3200" dirty="0">
              <a:latin typeface="+mn-lt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750" y="3068638"/>
            <a:ext cx="8208963" cy="5857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/>
              <a:t>Propositions? Why?</a:t>
            </a:r>
            <a:endParaRPr lang="en-MY" sz="3200" b="1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39750" y="4005263"/>
            <a:ext cx="8280400" cy="1816100"/>
          </a:xfrm>
          <a:prstGeom prst="rect">
            <a:avLst/>
          </a:prstGeom>
          <a:gradFill rotWithShape="1">
            <a:gsLst>
              <a:gs pos="0">
                <a:srgbClr val="F0EAF9"/>
              </a:gs>
              <a:gs pos="64999">
                <a:srgbClr val="D9CBEE"/>
              </a:gs>
              <a:gs pos="100000">
                <a:srgbClr val="C9B5E8"/>
              </a:gs>
            </a:gsLst>
            <a:lin ang="5400000" scaled="1"/>
          </a:gradFill>
          <a:ln w="9525">
            <a:solidFill>
              <a:srgbClr val="7D60A0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>
            <a:spAutoFit/>
          </a:bodyPr>
          <a:lstStyle>
            <a:lvl1pPr marL="571500" indent="-5715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>
              <a:buFontTx/>
              <a:buAutoNum type="romanLcParenR"/>
            </a:pPr>
            <a:r>
              <a:rPr lang="en-US" sz="28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Is a statement since it is either true or false, but not both. </a:t>
            </a:r>
          </a:p>
          <a:p>
            <a:pPr eaLnBrk="1" hangingPunct="1">
              <a:buFontTx/>
              <a:buAutoNum type="romanLcParenR"/>
            </a:pPr>
            <a:r>
              <a:rPr lang="en-US" sz="28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However, we do not know at this time to determine whether it is true or false. </a:t>
            </a:r>
          </a:p>
        </p:txBody>
      </p:sp>
      <p:sp>
        <p:nvSpPr>
          <p:cNvPr id="8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 idx="4294967295"/>
          </p:nvPr>
        </p:nvSpPr>
        <p:spPr>
          <a:xfrm>
            <a:off x="2411413" y="260350"/>
            <a:ext cx="6408737" cy="650875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defRPr/>
            </a:pPr>
            <a:r>
              <a:rPr lang="en-US" sz="4000" dirty="0" smtClean="0"/>
              <a:t>Exercise (8)</a:t>
            </a:r>
            <a:endParaRPr lang="en-MY" sz="2800" dirty="0"/>
          </a:p>
        </p:txBody>
      </p:sp>
      <p:sp>
        <p:nvSpPr>
          <p:cNvPr id="54277" name="Rectangle 16"/>
          <p:cNvSpPr>
            <a:spLocks noChangeArrowheads="1"/>
          </p:cNvSpPr>
          <p:nvPr/>
        </p:nvSpPr>
        <p:spPr bwMode="auto">
          <a:xfrm>
            <a:off x="468313" y="1220788"/>
            <a:ext cx="8207375" cy="50165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MY" sz="2000" dirty="0">
                <a:latin typeface="+mn-lt"/>
                <a:cs typeface="Arial" charset="0"/>
              </a:rPr>
              <a:t>Propositions </a:t>
            </a:r>
            <a:r>
              <a:rPr lang="en-MY" sz="2000" b="1" i="1" dirty="0">
                <a:latin typeface="+mn-lt"/>
                <a:cs typeface="Arial" charset="0"/>
              </a:rPr>
              <a:t>p</a:t>
            </a:r>
            <a:r>
              <a:rPr lang="en-MY" sz="2000" dirty="0">
                <a:latin typeface="+mn-lt"/>
                <a:cs typeface="Arial" charset="0"/>
              </a:rPr>
              <a:t>, </a:t>
            </a:r>
            <a:r>
              <a:rPr lang="en-MY" sz="2000" b="1" i="1" dirty="0">
                <a:latin typeface="+mn-lt"/>
                <a:cs typeface="Arial" charset="0"/>
              </a:rPr>
              <a:t>q</a:t>
            </a:r>
            <a:r>
              <a:rPr lang="en-MY" sz="2000" dirty="0">
                <a:latin typeface="+mn-lt"/>
                <a:cs typeface="Arial" charset="0"/>
              </a:rPr>
              <a:t>, </a:t>
            </a:r>
            <a:r>
              <a:rPr lang="en-MY" sz="2000" b="1" i="1" dirty="0">
                <a:latin typeface="+mn-lt"/>
                <a:cs typeface="Arial" charset="0"/>
              </a:rPr>
              <a:t>r</a:t>
            </a:r>
            <a:r>
              <a:rPr lang="en-MY" sz="2000" b="1" dirty="0">
                <a:latin typeface="+mn-lt"/>
                <a:cs typeface="Arial" charset="0"/>
              </a:rPr>
              <a:t> </a:t>
            </a:r>
            <a:r>
              <a:rPr lang="en-MY" sz="2000" dirty="0">
                <a:latin typeface="+mn-lt"/>
                <a:cs typeface="Arial" charset="0"/>
              </a:rPr>
              <a:t>and </a:t>
            </a:r>
            <a:r>
              <a:rPr lang="en-MY" sz="2000" b="1" i="1" dirty="0">
                <a:latin typeface="+mn-lt"/>
                <a:cs typeface="Arial" charset="0"/>
              </a:rPr>
              <a:t>s</a:t>
            </a:r>
            <a:r>
              <a:rPr lang="en-MY" sz="2000" dirty="0">
                <a:latin typeface="+mn-lt"/>
                <a:cs typeface="Arial" charset="0"/>
              </a:rPr>
              <a:t> are defined as follows: </a:t>
            </a:r>
          </a:p>
          <a:p>
            <a:pPr>
              <a:defRPr/>
            </a:pPr>
            <a:r>
              <a:rPr lang="en-MY" sz="2000" b="1" i="1" dirty="0">
                <a:latin typeface="+mn-lt"/>
                <a:cs typeface="Arial" charset="0"/>
              </a:rPr>
              <a:t>p</a:t>
            </a:r>
            <a:r>
              <a:rPr lang="en-MY" sz="2000" dirty="0">
                <a:latin typeface="+mn-lt"/>
                <a:cs typeface="Arial" charset="0"/>
              </a:rPr>
              <a:t> is "I shall finish my Coursework Assignment" </a:t>
            </a:r>
          </a:p>
          <a:p>
            <a:pPr>
              <a:defRPr/>
            </a:pPr>
            <a:r>
              <a:rPr lang="en-MY" sz="2000" b="1" i="1" dirty="0">
                <a:latin typeface="+mn-lt"/>
                <a:cs typeface="Arial" charset="0"/>
              </a:rPr>
              <a:t>q</a:t>
            </a:r>
            <a:r>
              <a:rPr lang="en-MY" sz="2000" dirty="0">
                <a:latin typeface="+mn-lt"/>
                <a:cs typeface="Arial" charset="0"/>
              </a:rPr>
              <a:t> is "I shall work for forty hours this week" </a:t>
            </a:r>
          </a:p>
          <a:p>
            <a:pPr>
              <a:defRPr/>
            </a:pPr>
            <a:r>
              <a:rPr lang="en-MY" sz="2000" b="1" i="1" dirty="0">
                <a:latin typeface="+mn-lt"/>
                <a:cs typeface="Arial" charset="0"/>
              </a:rPr>
              <a:t>r</a:t>
            </a:r>
            <a:r>
              <a:rPr lang="en-MY" sz="2000" dirty="0">
                <a:latin typeface="+mn-lt"/>
                <a:cs typeface="Arial" charset="0"/>
              </a:rPr>
              <a:t> is "I shall pass Maths" </a:t>
            </a:r>
          </a:p>
          <a:p>
            <a:pPr>
              <a:defRPr/>
            </a:pPr>
            <a:r>
              <a:rPr lang="en-MY" sz="2000" b="1" i="1" dirty="0">
                <a:latin typeface="+mn-lt"/>
                <a:cs typeface="Arial" charset="0"/>
              </a:rPr>
              <a:t>s</a:t>
            </a:r>
            <a:r>
              <a:rPr lang="en-MY" sz="2000" dirty="0">
                <a:latin typeface="+mn-lt"/>
                <a:cs typeface="Arial" charset="0"/>
              </a:rPr>
              <a:t> is "I like Maths" </a:t>
            </a:r>
          </a:p>
          <a:p>
            <a:pPr>
              <a:defRPr/>
            </a:pPr>
            <a:endParaRPr lang="en-US" sz="2000" dirty="0">
              <a:latin typeface="+mn-lt"/>
              <a:cs typeface="Arial" charset="0"/>
            </a:endParaRPr>
          </a:p>
          <a:p>
            <a:pPr>
              <a:defRPr/>
            </a:pPr>
            <a:r>
              <a:rPr lang="en-MY" sz="2000" dirty="0">
                <a:latin typeface="+mn-lt"/>
                <a:cs typeface="Arial" charset="0"/>
              </a:rPr>
              <a:t>Write each sentence in symbols: </a:t>
            </a:r>
          </a:p>
          <a:p>
            <a:pPr>
              <a:defRPr/>
            </a:pPr>
            <a:r>
              <a:rPr lang="en-MY" sz="2000" dirty="0">
                <a:latin typeface="+mn-lt"/>
                <a:cs typeface="Arial" charset="0"/>
              </a:rPr>
              <a:t>(a) I shall not finish my Coursework Assignment. </a:t>
            </a:r>
          </a:p>
          <a:p>
            <a:pPr>
              <a:defRPr/>
            </a:pPr>
            <a:r>
              <a:rPr lang="en-MY" sz="2000" dirty="0">
                <a:latin typeface="+mn-lt"/>
                <a:cs typeface="Arial" charset="0"/>
              </a:rPr>
              <a:t>(b) I don’t like Maths, but I shall finish my Coursework Assignment. </a:t>
            </a:r>
          </a:p>
          <a:p>
            <a:pPr>
              <a:defRPr/>
            </a:pPr>
            <a:r>
              <a:rPr lang="en-MY" sz="2000" dirty="0">
                <a:latin typeface="+mn-lt"/>
                <a:cs typeface="Arial" charset="0"/>
              </a:rPr>
              <a:t>(c) If I finish my Coursework Assignment, I shall pass Maths. </a:t>
            </a:r>
          </a:p>
          <a:p>
            <a:pPr>
              <a:defRPr/>
            </a:pPr>
            <a:r>
              <a:rPr lang="en-MY" sz="2000" dirty="0">
                <a:latin typeface="+mn-lt"/>
                <a:cs typeface="Arial" charset="0"/>
              </a:rPr>
              <a:t>(d) I shall pass Maths only if I work for forty hours this week and finish my Coursework Assignment. </a:t>
            </a:r>
          </a:p>
          <a:p>
            <a:pPr>
              <a:defRPr/>
            </a:pPr>
            <a:endParaRPr lang="en-US" sz="2000" dirty="0">
              <a:latin typeface="+mn-lt"/>
              <a:cs typeface="Arial" charset="0"/>
            </a:endParaRPr>
          </a:p>
          <a:p>
            <a:pPr>
              <a:defRPr/>
            </a:pPr>
            <a:r>
              <a:rPr lang="en-MY" sz="2000" dirty="0">
                <a:latin typeface="+mn-lt"/>
                <a:cs typeface="Arial" charset="0"/>
              </a:rPr>
              <a:t>Write each expression as a sensible (if untrue!) English sentence: </a:t>
            </a:r>
          </a:p>
          <a:p>
            <a:pPr>
              <a:defRPr/>
            </a:pPr>
            <a:r>
              <a:rPr lang="en-MY" sz="2000" dirty="0">
                <a:latin typeface="+mn-lt"/>
                <a:cs typeface="Arial" charset="0"/>
              </a:rPr>
              <a:t>(e) </a:t>
            </a:r>
            <a:r>
              <a:rPr lang="en-MY" sz="2000" i="1" dirty="0">
                <a:latin typeface="+mn-lt"/>
                <a:cs typeface="Arial" charset="0"/>
              </a:rPr>
              <a:t>q ∨ p </a:t>
            </a:r>
          </a:p>
          <a:p>
            <a:pPr>
              <a:defRPr/>
            </a:pPr>
            <a:r>
              <a:rPr lang="en-MY" sz="2000" dirty="0">
                <a:latin typeface="+mn-lt"/>
                <a:cs typeface="Arial" charset="0"/>
              </a:rPr>
              <a:t>(f) ¬</a:t>
            </a:r>
            <a:r>
              <a:rPr lang="en-MY" sz="2000" i="1" dirty="0">
                <a:latin typeface="+mn-lt"/>
                <a:cs typeface="Arial" charset="0"/>
              </a:rPr>
              <a:t>p ⇒ ¬r </a:t>
            </a:r>
          </a:p>
        </p:txBody>
      </p:sp>
      <p:sp>
        <p:nvSpPr>
          <p:cNvPr id="5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50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Rectangle 9"/>
          <p:cNvSpPr>
            <a:spLocks noChangeArrowheads="1"/>
          </p:cNvSpPr>
          <p:nvPr/>
        </p:nvSpPr>
        <p:spPr bwMode="auto">
          <a:xfrm>
            <a:off x="611188" y="1412875"/>
            <a:ext cx="7993062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MY" sz="3200" dirty="0">
                <a:latin typeface="+mn-lt"/>
                <a:cs typeface="Arial" charset="0"/>
              </a:rPr>
              <a:t>(a) ¬</a:t>
            </a:r>
            <a:r>
              <a:rPr lang="en-MY" sz="3200" i="1" dirty="0">
                <a:latin typeface="+mn-lt"/>
                <a:cs typeface="Arial" charset="0"/>
              </a:rPr>
              <a:t>p </a:t>
            </a:r>
          </a:p>
          <a:p>
            <a:pPr>
              <a:defRPr/>
            </a:pPr>
            <a:r>
              <a:rPr lang="en-MY" sz="3200" dirty="0">
                <a:latin typeface="+mn-lt"/>
                <a:cs typeface="Arial" charset="0"/>
              </a:rPr>
              <a:t>(b) ¬</a:t>
            </a:r>
            <a:r>
              <a:rPr lang="en-MY" sz="3200" i="1" dirty="0">
                <a:latin typeface="+mn-lt"/>
                <a:cs typeface="Arial" charset="0"/>
              </a:rPr>
              <a:t>s </a:t>
            </a:r>
            <a:r>
              <a:rPr lang="en-MY" sz="3200" i="1" dirty="0">
                <a:latin typeface="Lucida Sans Unicode"/>
                <a:cs typeface="Lucida Sans Unicode"/>
              </a:rPr>
              <a:t>∧</a:t>
            </a:r>
            <a:r>
              <a:rPr lang="en-MY" sz="3200" i="1" dirty="0">
                <a:latin typeface="+mn-lt"/>
                <a:cs typeface="Arial" charset="0"/>
              </a:rPr>
              <a:t> p </a:t>
            </a:r>
          </a:p>
          <a:p>
            <a:pPr>
              <a:defRPr/>
            </a:pPr>
            <a:r>
              <a:rPr lang="en-MY" sz="3200" dirty="0">
                <a:latin typeface="+mn-lt"/>
                <a:cs typeface="Arial" charset="0"/>
              </a:rPr>
              <a:t>(c) </a:t>
            </a:r>
            <a:r>
              <a:rPr lang="en-MY" sz="3200" i="1" dirty="0">
                <a:latin typeface="+mn-lt"/>
                <a:cs typeface="Arial" charset="0"/>
              </a:rPr>
              <a:t>p </a:t>
            </a:r>
            <a:r>
              <a:rPr lang="en-MY" sz="3200" i="1" dirty="0">
                <a:latin typeface="+mn-lt"/>
                <a:cs typeface="Arial" charset="0"/>
                <a:sym typeface="Wingdings" pitchFamily="2" charset="2"/>
              </a:rPr>
              <a:t></a:t>
            </a:r>
            <a:r>
              <a:rPr lang="en-MY" sz="3200" i="1" dirty="0">
                <a:latin typeface="+mn-lt"/>
                <a:cs typeface="Arial" charset="0"/>
              </a:rPr>
              <a:t> r </a:t>
            </a:r>
          </a:p>
          <a:p>
            <a:pPr>
              <a:defRPr/>
            </a:pPr>
            <a:r>
              <a:rPr lang="en-MY" sz="3200" dirty="0">
                <a:latin typeface="+mn-lt"/>
                <a:cs typeface="Arial" charset="0"/>
              </a:rPr>
              <a:t>(d) </a:t>
            </a:r>
            <a:r>
              <a:rPr lang="en-MY" sz="3200" i="1" dirty="0">
                <a:latin typeface="+mn-lt"/>
                <a:cs typeface="Arial" charset="0"/>
              </a:rPr>
              <a:t>r </a:t>
            </a:r>
            <a:r>
              <a:rPr lang="en-MY" sz="3200" i="1" dirty="0">
                <a:latin typeface="+mn-lt"/>
                <a:cs typeface="Arial" charset="0"/>
                <a:sym typeface="Wingdings" pitchFamily="2" charset="2"/>
              </a:rPr>
              <a:t></a:t>
            </a:r>
            <a:r>
              <a:rPr lang="en-MY" sz="3200" i="1" dirty="0">
                <a:latin typeface="+mn-lt"/>
                <a:cs typeface="Arial" charset="0"/>
              </a:rPr>
              <a:t> (q </a:t>
            </a:r>
            <a:r>
              <a:rPr lang="en-MY" sz="3200" i="1" dirty="0">
                <a:latin typeface="Lucida Sans Unicode"/>
                <a:cs typeface="Lucida Sans Unicode"/>
              </a:rPr>
              <a:t>∧ </a:t>
            </a:r>
            <a:r>
              <a:rPr lang="en-MY" sz="3200" i="1" dirty="0">
                <a:latin typeface="+mn-lt"/>
                <a:cs typeface="Arial" charset="0"/>
              </a:rPr>
              <a:t>p) </a:t>
            </a:r>
          </a:p>
          <a:p>
            <a:pPr>
              <a:defRPr/>
            </a:pPr>
            <a:r>
              <a:rPr lang="en-MY" sz="3200" dirty="0">
                <a:latin typeface="+mn-lt"/>
                <a:cs typeface="Arial" charset="0"/>
              </a:rPr>
              <a:t>(e) I shall work for forty hours this week, or I’ll finish my Coursework Assignment. </a:t>
            </a:r>
          </a:p>
          <a:p>
            <a:pPr>
              <a:defRPr/>
            </a:pPr>
            <a:r>
              <a:rPr lang="en-MY" sz="3200" dirty="0">
                <a:latin typeface="+mn-lt"/>
                <a:cs typeface="Arial" charset="0"/>
              </a:rPr>
              <a:t>(f) If I shall not finish my Coursework Assignment, then I shouldn’t pass Maths.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2627313" y="188913"/>
            <a:ext cx="6121400" cy="676275"/>
          </a:xfrm>
          <a:prstGeom prst="rect">
            <a:avLst/>
          </a:prstGeom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4000" dirty="0" smtClean="0"/>
              <a:t>Exercise (8): Solution</a:t>
            </a:r>
            <a:endParaRPr lang="en-MY" sz="4000" dirty="0"/>
          </a:p>
        </p:txBody>
      </p:sp>
      <p:sp>
        <p:nvSpPr>
          <p:cNvPr id="6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51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 idx="4294967295"/>
          </p:nvPr>
        </p:nvSpPr>
        <p:spPr>
          <a:xfrm>
            <a:off x="2555875" y="304800"/>
            <a:ext cx="6264275" cy="74771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en-US" sz="5400" dirty="0" smtClean="0"/>
              <a:t>Exercise (9)</a:t>
            </a:r>
            <a:endParaRPr lang="en-MY" sz="5400" dirty="0"/>
          </a:p>
        </p:txBody>
      </p:sp>
      <p:sp>
        <p:nvSpPr>
          <p:cNvPr id="56325" name="Rectangle 4"/>
          <p:cNvSpPr>
            <a:spLocks noChangeArrowheads="1"/>
          </p:cNvSpPr>
          <p:nvPr/>
        </p:nvSpPr>
        <p:spPr bwMode="auto">
          <a:xfrm>
            <a:off x="539750" y="1341438"/>
            <a:ext cx="82804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MY" sz="3200" dirty="0">
                <a:latin typeface="+mn-lt"/>
                <a:cs typeface="Arial" charset="0"/>
              </a:rPr>
              <a:t>For each pair of expressions, construct </a:t>
            </a:r>
            <a:r>
              <a:rPr lang="en-MY" sz="3200" dirty="0">
                <a:solidFill>
                  <a:srgbClr val="FF0000"/>
                </a:solidFill>
                <a:latin typeface="+mn-lt"/>
                <a:cs typeface="Arial" charset="0"/>
              </a:rPr>
              <a:t>truth tables </a:t>
            </a:r>
            <a:r>
              <a:rPr lang="en-MY" sz="3200" dirty="0">
                <a:latin typeface="+mn-lt"/>
                <a:cs typeface="Arial" charset="0"/>
              </a:rPr>
              <a:t>to see if the two compound propositions are logically equivalent: </a:t>
            </a:r>
          </a:p>
          <a:p>
            <a:pPr>
              <a:defRPr/>
            </a:pPr>
            <a:endParaRPr lang="en-MY" sz="3200" dirty="0">
              <a:latin typeface="+mn-lt"/>
              <a:cs typeface="Arial" charset="0"/>
            </a:endParaRPr>
          </a:p>
          <a:p>
            <a:pPr>
              <a:defRPr/>
            </a:pPr>
            <a:r>
              <a:rPr lang="en-MY" sz="3200" dirty="0">
                <a:latin typeface="+mn-lt"/>
                <a:cs typeface="Arial" charset="0"/>
              </a:rPr>
              <a:t>(a) 	</a:t>
            </a:r>
            <a:r>
              <a:rPr lang="en-MY" sz="3200" i="1" dirty="0">
                <a:latin typeface="+mn-lt"/>
                <a:cs typeface="Arial" charset="0"/>
              </a:rPr>
              <a:t>p </a:t>
            </a:r>
            <a:r>
              <a:rPr lang="en-MY" sz="3200" dirty="0">
                <a:latin typeface="Lucida Sans Unicode"/>
                <a:cs typeface="Lucida Sans Unicode"/>
              </a:rPr>
              <a:t>∨</a:t>
            </a:r>
            <a:r>
              <a:rPr lang="en-MY" sz="3200" i="1" dirty="0">
                <a:latin typeface="+mn-lt"/>
                <a:cs typeface="Arial" charset="0"/>
              </a:rPr>
              <a:t> (q </a:t>
            </a:r>
            <a:r>
              <a:rPr lang="en-MY" sz="3200" dirty="0">
                <a:latin typeface="Lucida Sans Unicode"/>
                <a:cs typeface="Lucida Sans Unicode"/>
              </a:rPr>
              <a:t>∧</a:t>
            </a:r>
            <a:r>
              <a:rPr lang="en-MY" sz="3200" i="1" dirty="0">
                <a:latin typeface="+mn-lt"/>
                <a:cs typeface="Arial" charset="0"/>
              </a:rPr>
              <a:t>¬p) </a:t>
            </a:r>
          </a:p>
          <a:p>
            <a:pPr>
              <a:defRPr/>
            </a:pPr>
            <a:r>
              <a:rPr lang="en-MY" sz="3200" dirty="0">
                <a:latin typeface="+mn-lt"/>
                <a:cs typeface="Arial" charset="0"/>
              </a:rPr>
              <a:t>	</a:t>
            </a:r>
            <a:r>
              <a:rPr lang="en-MY" sz="3200" i="1" dirty="0">
                <a:latin typeface="+mn-lt"/>
                <a:cs typeface="Arial" charset="0"/>
              </a:rPr>
              <a:t>p </a:t>
            </a:r>
            <a:r>
              <a:rPr lang="en-MY" sz="3200" dirty="0">
                <a:latin typeface="Lucida Sans Unicode"/>
                <a:cs typeface="Lucida Sans Unicode"/>
              </a:rPr>
              <a:t>∨</a:t>
            </a:r>
            <a:r>
              <a:rPr lang="en-MY" sz="3200" i="1" dirty="0">
                <a:latin typeface="+mn-lt"/>
                <a:cs typeface="Arial" charset="0"/>
              </a:rPr>
              <a:t> q </a:t>
            </a:r>
          </a:p>
          <a:p>
            <a:pPr>
              <a:defRPr/>
            </a:pPr>
            <a:endParaRPr lang="en-MY" sz="3200" i="1" dirty="0">
              <a:latin typeface="+mn-lt"/>
              <a:cs typeface="Arial" charset="0"/>
            </a:endParaRPr>
          </a:p>
          <a:p>
            <a:pPr>
              <a:defRPr/>
            </a:pPr>
            <a:r>
              <a:rPr lang="en-MY" sz="3200" dirty="0">
                <a:latin typeface="+mn-lt"/>
                <a:cs typeface="Arial" charset="0"/>
              </a:rPr>
              <a:t>(b) </a:t>
            </a:r>
            <a:r>
              <a:rPr lang="nn-NO" sz="3200" dirty="0">
                <a:latin typeface="+mn-lt"/>
                <a:cs typeface="Arial" charset="0"/>
              </a:rPr>
              <a:t>	(¬</a:t>
            </a:r>
            <a:r>
              <a:rPr lang="nn-NO" sz="3200" i="1" dirty="0">
                <a:latin typeface="+mn-lt"/>
                <a:cs typeface="Arial" charset="0"/>
              </a:rPr>
              <a:t>p </a:t>
            </a:r>
            <a:r>
              <a:rPr lang="en-MY" sz="3200" dirty="0">
                <a:latin typeface="Lucida Sans Unicode"/>
                <a:cs typeface="Lucida Sans Unicode"/>
              </a:rPr>
              <a:t>∧</a:t>
            </a:r>
            <a:r>
              <a:rPr lang="nn-NO" sz="3200" i="1" dirty="0">
                <a:latin typeface="+mn-lt"/>
                <a:cs typeface="Arial" charset="0"/>
              </a:rPr>
              <a:t> q) </a:t>
            </a:r>
            <a:r>
              <a:rPr lang="nn-NO" sz="3200" dirty="0">
                <a:latin typeface="Lucida Sans Unicode"/>
                <a:cs typeface="Lucida Sans Unicode"/>
              </a:rPr>
              <a:t>∨</a:t>
            </a:r>
            <a:r>
              <a:rPr lang="nn-NO" sz="3200" i="1" dirty="0">
                <a:latin typeface="+mn-lt"/>
                <a:cs typeface="Arial" charset="0"/>
              </a:rPr>
              <a:t> (p </a:t>
            </a:r>
            <a:r>
              <a:rPr lang="en-MY" sz="3200" dirty="0">
                <a:latin typeface="Lucida Sans Unicode"/>
                <a:cs typeface="Lucida Sans Unicode"/>
              </a:rPr>
              <a:t>∧</a:t>
            </a:r>
            <a:r>
              <a:rPr lang="en-MY" sz="3200" i="1" dirty="0">
                <a:cs typeface="Arial" charset="0"/>
              </a:rPr>
              <a:t> </a:t>
            </a:r>
            <a:r>
              <a:rPr lang="nn-NO" sz="3200" i="1" dirty="0">
                <a:latin typeface="+mn-lt"/>
                <a:cs typeface="Arial" charset="0"/>
              </a:rPr>
              <a:t>¬q) </a:t>
            </a:r>
          </a:p>
          <a:p>
            <a:pPr>
              <a:defRPr/>
            </a:pPr>
            <a:r>
              <a:rPr lang="fr-FR" sz="3200" dirty="0">
                <a:latin typeface="+mn-lt"/>
                <a:cs typeface="Arial" charset="0"/>
              </a:rPr>
              <a:t>	(¬</a:t>
            </a:r>
            <a:r>
              <a:rPr lang="fr-FR" sz="3200" i="1" dirty="0">
                <a:latin typeface="+mn-lt"/>
                <a:cs typeface="Arial" charset="0"/>
              </a:rPr>
              <a:t>p </a:t>
            </a:r>
            <a:r>
              <a:rPr lang="en-MY" sz="3200" dirty="0">
                <a:latin typeface="Lucida Sans Unicode"/>
                <a:cs typeface="Lucida Sans Unicode"/>
              </a:rPr>
              <a:t>∧</a:t>
            </a:r>
            <a:r>
              <a:rPr lang="en-MY" sz="3200" i="1" dirty="0">
                <a:cs typeface="Arial" charset="0"/>
              </a:rPr>
              <a:t> </a:t>
            </a:r>
            <a:r>
              <a:rPr lang="fr-FR" sz="3200" i="1" dirty="0">
                <a:latin typeface="+mn-lt"/>
                <a:cs typeface="Arial" charset="0"/>
              </a:rPr>
              <a:t>¬q) </a:t>
            </a:r>
            <a:r>
              <a:rPr lang="fr-FR" sz="3200" dirty="0">
                <a:latin typeface="Lucida Sans Unicode"/>
                <a:cs typeface="Lucida Sans Unicode"/>
              </a:rPr>
              <a:t>∨</a:t>
            </a:r>
            <a:r>
              <a:rPr lang="fr-FR" sz="3200" i="1" dirty="0">
                <a:latin typeface="+mn-lt"/>
                <a:cs typeface="Arial" charset="0"/>
              </a:rPr>
              <a:t> (p </a:t>
            </a:r>
            <a:r>
              <a:rPr lang="en-MY" sz="3200" dirty="0">
                <a:latin typeface="Lucida Sans Unicode"/>
                <a:cs typeface="Lucida Sans Unicode"/>
              </a:rPr>
              <a:t>∧</a:t>
            </a:r>
            <a:r>
              <a:rPr lang="en-MY" sz="3200" i="1" dirty="0">
                <a:cs typeface="Arial" charset="0"/>
              </a:rPr>
              <a:t> </a:t>
            </a:r>
            <a:r>
              <a:rPr lang="fr-FR" sz="3200" i="1" dirty="0">
                <a:latin typeface="+mn-lt"/>
                <a:cs typeface="Arial" charset="0"/>
              </a:rPr>
              <a:t>q) </a:t>
            </a:r>
          </a:p>
        </p:txBody>
      </p:sp>
      <p:sp>
        <p:nvSpPr>
          <p:cNvPr id="5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52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611188" y="1196975"/>
            <a:ext cx="80645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MY" sz="3200" dirty="0">
                <a:latin typeface="+mn-lt"/>
                <a:cs typeface="Arial" charset="0"/>
              </a:rPr>
              <a:t>(a) Yes; both results columns give </a:t>
            </a:r>
          </a:p>
          <a:p>
            <a:pPr algn="ctr">
              <a:defRPr/>
            </a:pPr>
            <a:r>
              <a:rPr lang="en-MY" sz="3200" dirty="0">
                <a:latin typeface="+mn-lt"/>
                <a:cs typeface="Arial" charset="0"/>
              </a:rPr>
              <a:t>T, T, T, F </a:t>
            </a:r>
          </a:p>
          <a:p>
            <a:pPr>
              <a:defRPr/>
            </a:pPr>
            <a:r>
              <a:rPr lang="en-MY" sz="3200" dirty="0">
                <a:latin typeface="+mn-lt"/>
                <a:cs typeface="Arial" charset="0"/>
              </a:rPr>
              <a:t>(b) No; first is </a:t>
            </a:r>
          </a:p>
          <a:p>
            <a:pPr algn="ctr">
              <a:defRPr/>
            </a:pPr>
            <a:r>
              <a:rPr lang="en-MY" sz="3200" dirty="0">
                <a:latin typeface="+mn-lt"/>
                <a:cs typeface="Arial" charset="0"/>
              </a:rPr>
              <a:t>F, T, T, F</a:t>
            </a:r>
          </a:p>
          <a:p>
            <a:pPr>
              <a:tabLst>
                <a:tab pos="630238" algn="l"/>
              </a:tabLst>
              <a:defRPr/>
            </a:pPr>
            <a:r>
              <a:rPr lang="en-MY" sz="3200" dirty="0">
                <a:latin typeface="+mn-lt"/>
                <a:cs typeface="Arial" charset="0"/>
              </a:rPr>
              <a:t>	second is </a:t>
            </a:r>
          </a:p>
          <a:p>
            <a:pPr algn="ctr">
              <a:defRPr/>
            </a:pPr>
            <a:r>
              <a:rPr lang="en-MY" sz="3200" dirty="0">
                <a:latin typeface="+mn-lt"/>
                <a:cs typeface="Arial" charset="0"/>
              </a:rPr>
              <a:t>T, F, F, T 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2627313" y="188913"/>
            <a:ext cx="6121400" cy="676275"/>
          </a:xfrm>
          <a:prstGeom prst="rect">
            <a:avLst/>
          </a:prstGeom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4000" dirty="0" smtClean="0"/>
              <a:t>Exercise (9): Solution</a:t>
            </a:r>
            <a:endParaRPr lang="en-MY" sz="4000" dirty="0"/>
          </a:p>
        </p:txBody>
      </p:sp>
      <p:sp>
        <p:nvSpPr>
          <p:cNvPr id="5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53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4724400"/>
            <a:ext cx="2220913" cy="166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23850" y="1330325"/>
            <a:ext cx="8351838" cy="397033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Conjunctions</a:t>
            </a:r>
            <a:r>
              <a:rPr lang="en-MY" sz="3600" dirty="0">
                <a:latin typeface="Times New Roman" pitchFamily="18" charset="0"/>
                <a:cs typeface="Times New Roman" pitchFamily="18" charset="0"/>
              </a:rPr>
              <a:t> are:</a:t>
            </a:r>
          </a:p>
          <a:p>
            <a:pPr marL="406400" indent="-406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600" dirty="0">
                <a:latin typeface="Times New Roman" pitchFamily="18" charset="0"/>
                <a:cs typeface="Times New Roman" pitchFamily="18" charset="0"/>
              </a:rPr>
              <a:t>• Compound propositions formed in English with the word “</a:t>
            </a:r>
            <a:r>
              <a:rPr lang="en-MY" sz="3600" b="1"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MY" sz="3600" dirty="0">
                <a:latin typeface="Times New Roman" pitchFamily="18" charset="0"/>
                <a:cs typeface="Times New Roman" pitchFamily="18" charset="0"/>
              </a:rPr>
              <a:t>”,</a:t>
            </a:r>
          </a:p>
          <a:p>
            <a:pPr marL="406400" indent="-406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600" dirty="0">
                <a:latin typeface="Times New Roman" pitchFamily="18" charset="0"/>
                <a:cs typeface="Times New Roman" pitchFamily="18" charset="0"/>
              </a:rPr>
              <a:t>• Formed in logic with the caret symbol </a:t>
            </a:r>
          </a:p>
          <a:p>
            <a:pPr marL="406400" indent="-406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600" dirty="0">
                <a:latin typeface="Times New Roman" pitchFamily="18" charset="0"/>
                <a:cs typeface="Times New Roman" pitchFamily="18" charset="0"/>
              </a:rPr>
              <a:t>   (“ ∧ ”), and</a:t>
            </a:r>
          </a:p>
          <a:p>
            <a:pPr marL="406400" indent="-406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600" dirty="0">
                <a:latin typeface="Times New Roman" pitchFamily="18" charset="0"/>
                <a:cs typeface="Times New Roman" pitchFamily="18" charset="0"/>
              </a:rPr>
              <a:t>• True only when both participating propositions are true.</a:t>
            </a:r>
          </a:p>
        </p:txBody>
      </p:sp>
      <p:sp>
        <p:nvSpPr>
          <p:cNvPr id="12292" name="Title 5"/>
          <p:cNvSpPr>
            <a:spLocks noGrp="1"/>
          </p:cNvSpPr>
          <p:nvPr>
            <p:ph type="title" idx="4294967295"/>
          </p:nvPr>
        </p:nvSpPr>
        <p:spPr>
          <a:xfrm>
            <a:off x="2339975" y="260350"/>
            <a:ext cx="6480175" cy="604838"/>
          </a:xfr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en-US" sz="5400" b="1" dirty="0"/>
              <a:t>CONJUNCTIONS</a:t>
            </a:r>
            <a:endParaRPr lang="en-MY" sz="5400" b="1" dirty="0"/>
          </a:p>
        </p:txBody>
      </p:sp>
      <p:sp>
        <p:nvSpPr>
          <p:cNvPr id="6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4213" y="1196975"/>
            <a:ext cx="8280400" cy="107632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b="1" dirty="0">
                <a:solidFill>
                  <a:srgbClr val="FF0000"/>
                </a:solidFill>
              </a:rPr>
              <a:t>TRUTH TABLE: </a:t>
            </a:r>
            <a:r>
              <a:rPr lang="en-MY" sz="3200" dirty="0">
                <a:solidFill>
                  <a:schemeClr val="tx1"/>
                </a:solidFill>
              </a:rPr>
              <a:t>This</a:t>
            </a:r>
            <a:r>
              <a:rPr lang="en-MY" sz="3200" b="1" dirty="0">
                <a:solidFill>
                  <a:srgbClr val="FF0000"/>
                </a:solidFill>
              </a:rPr>
              <a:t> </a:t>
            </a:r>
            <a:r>
              <a:rPr lang="en-MY" sz="3200" dirty="0"/>
              <a:t>tables aid in the evaluation of </a:t>
            </a:r>
            <a:r>
              <a:rPr lang="en-MY" sz="3200" b="1" dirty="0"/>
              <a:t>compound propositions</a:t>
            </a:r>
            <a:r>
              <a:rPr lang="en-MY" sz="3200" dirty="0"/>
              <a:t>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31913" y="3141663"/>
          <a:ext cx="6096000" cy="2835273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5182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</a:t>
                      </a:r>
                      <a:endParaRPr kumimoji="0" lang="en-MY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</a:t>
                      </a:r>
                      <a:endParaRPr kumimoji="0" lang="en-MY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Lucida Sans Unicode"/>
                          <a:cs typeface="Lucida Sans Unicode"/>
                          <a:sym typeface="Symbol"/>
                        </a:rPr>
                        <a:t>∧</a:t>
                      </a:r>
                      <a:r>
                        <a:rPr kumimoji="0" lang="en-US" sz="2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</a:t>
                      </a:r>
                      <a:endParaRPr kumimoji="0" lang="en-MY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7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7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7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7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F</a:t>
                      </a:r>
                      <a:endParaRPr kumimoji="0" lang="en-MY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1331913" y="2205038"/>
            <a:ext cx="3671887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003800" y="2205038"/>
            <a:ext cx="1223963" cy="9366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5"/>
          <p:cNvSpPr txBox="1">
            <a:spLocks/>
          </p:cNvSpPr>
          <p:nvPr/>
        </p:nvSpPr>
        <p:spPr bwMode="auto">
          <a:xfrm>
            <a:off x="2339975" y="260350"/>
            <a:ext cx="6480175" cy="604838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7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5400" b="1" dirty="0" smtClean="0"/>
              <a:t>CONJUNCTIONS </a:t>
            </a:r>
            <a:r>
              <a:rPr lang="en-US" sz="1600" b="1" dirty="0" smtClean="0"/>
              <a:t>(cont.)</a:t>
            </a:r>
            <a:endParaRPr lang="en-MY" sz="1600" b="1" dirty="0"/>
          </a:p>
        </p:txBody>
      </p:sp>
      <p:sp>
        <p:nvSpPr>
          <p:cNvPr id="11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288" y="1511300"/>
            <a:ext cx="8208962" cy="24923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i="1" dirty="0"/>
              <a:t>	p : 2 is an even integer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i="1" dirty="0"/>
              <a:t>	q : 3 is an odd number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MY" sz="3200" i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i="1" dirty="0"/>
              <a:t>p </a:t>
            </a:r>
            <a:r>
              <a:rPr lang="en-MY" sz="3200" dirty="0"/>
              <a:t>∧</a:t>
            </a:r>
            <a:r>
              <a:rPr lang="en-MY" sz="3200" i="1" dirty="0"/>
              <a:t> q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2800" dirty="0"/>
              <a:t>: 2 is an even integer and 3 is an odd number</a:t>
            </a:r>
          </a:p>
        </p:txBody>
      </p:sp>
      <p:sp>
        <p:nvSpPr>
          <p:cNvPr id="3" name="Rectangle 2"/>
          <p:cNvSpPr/>
          <p:nvPr/>
        </p:nvSpPr>
        <p:spPr>
          <a:xfrm>
            <a:off x="323850" y="4667250"/>
            <a:ext cx="8569325" cy="1570038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i="1" dirty="0"/>
              <a:t>	p : today is Monday ; q : it is hot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MY" sz="3200" i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MY" sz="3200" i="1" dirty="0"/>
              <a:t>   p </a:t>
            </a:r>
            <a:r>
              <a:rPr lang="en-MY" sz="3200" dirty="0"/>
              <a:t>∧</a:t>
            </a:r>
            <a:r>
              <a:rPr lang="en-MY" sz="3200" i="1" dirty="0"/>
              <a:t> q: </a:t>
            </a:r>
            <a:r>
              <a:rPr lang="en-MY" sz="3200" dirty="0"/>
              <a:t>today is Monday and it is hot</a:t>
            </a:r>
          </a:p>
        </p:txBody>
      </p:sp>
      <p:sp>
        <p:nvSpPr>
          <p:cNvPr id="15364" name="Title 3"/>
          <p:cNvSpPr>
            <a:spLocks noGrp="1"/>
          </p:cNvSpPr>
          <p:nvPr>
            <p:ph type="title" idx="4294967295"/>
          </p:nvPr>
        </p:nvSpPr>
        <p:spPr>
          <a:xfrm>
            <a:off x="2411413" y="260350"/>
            <a:ext cx="6408737" cy="604838"/>
          </a:xfr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en-US" sz="5400" b="1" dirty="0" smtClean="0"/>
              <a:t>Example</a:t>
            </a:r>
            <a:endParaRPr lang="en-MY" sz="5400" b="1" dirty="0"/>
          </a:p>
        </p:txBody>
      </p:sp>
      <p:sp>
        <p:nvSpPr>
          <p:cNvPr id="10" name="Right Brace 9"/>
          <p:cNvSpPr/>
          <p:nvPr/>
        </p:nvSpPr>
        <p:spPr>
          <a:xfrm>
            <a:off x="5292725" y="1773238"/>
            <a:ext cx="503238" cy="64770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795963" y="1916113"/>
            <a:ext cx="1512887" cy="3698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/>
              <a:t>propositions</a:t>
            </a:r>
          </a:p>
        </p:txBody>
      </p:sp>
      <p:sp>
        <p:nvSpPr>
          <p:cNvPr id="12" name="Right Brace 11"/>
          <p:cNvSpPr/>
          <p:nvPr/>
        </p:nvSpPr>
        <p:spPr>
          <a:xfrm>
            <a:off x="1547813" y="3132138"/>
            <a:ext cx="215900" cy="360362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763713" y="3132138"/>
            <a:ext cx="1512887" cy="3683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/>
              <a:t>symbols</a:t>
            </a:r>
          </a:p>
        </p:txBody>
      </p:sp>
      <p:sp>
        <p:nvSpPr>
          <p:cNvPr id="14" name="Right Brace 13"/>
          <p:cNvSpPr/>
          <p:nvPr/>
        </p:nvSpPr>
        <p:spPr>
          <a:xfrm>
            <a:off x="6948488" y="3132138"/>
            <a:ext cx="215900" cy="360362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164388" y="3132138"/>
            <a:ext cx="1511300" cy="3683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/>
              <a:t>statements</a:t>
            </a:r>
          </a:p>
        </p:txBody>
      </p:sp>
      <p:sp>
        <p:nvSpPr>
          <p:cNvPr id="16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539750" y="1341438"/>
            <a:ext cx="8208963" cy="4030662"/>
          </a:xfrm>
          <a:prstGeom prst="rect">
            <a:avLst/>
          </a:prstGeom>
          <a:noFill/>
          <a:ln>
            <a:noFill/>
            <a:headEnd/>
            <a:tailEnd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MY" sz="3200" dirty="0">
                <a:solidFill>
                  <a:srgbClr val="0000FF"/>
                </a:solidFill>
              </a:rPr>
              <a:t>Proposition:- </a:t>
            </a:r>
          </a:p>
          <a:p>
            <a:pPr>
              <a:defRPr/>
            </a:pPr>
            <a:r>
              <a:rPr lang="en-MY" sz="3200" i="1" dirty="0"/>
              <a:t>p : 2 divides 4</a:t>
            </a:r>
          </a:p>
          <a:p>
            <a:pPr>
              <a:defRPr/>
            </a:pPr>
            <a:r>
              <a:rPr lang="en-MY" sz="3200" i="1" dirty="0"/>
              <a:t>q : 2 divides 6</a:t>
            </a:r>
          </a:p>
          <a:p>
            <a:pPr>
              <a:defRPr/>
            </a:pPr>
            <a:endParaRPr lang="en-MY" sz="3200" i="1" dirty="0"/>
          </a:p>
          <a:p>
            <a:pPr>
              <a:defRPr/>
            </a:pPr>
            <a:r>
              <a:rPr lang="en-MY" sz="3200" dirty="0">
                <a:solidFill>
                  <a:srgbClr val="0000FF"/>
                </a:solidFill>
              </a:rPr>
              <a:t>Symbol: Statement:-</a:t>
            </a:r>
          </a:p>
          <a:p>
            <a:pPr>
              <a:defRPr/>
            </a:pPr>
            <a:r>
              <a:rPr lang="en-MY" sz="3200" i="1" dirty="0"/>
              <a:t>p </a:t>
            </a:r>
            <a:r>
              <a:rPr lang="en-MY" sz="3200" dirty="0"/>
              <a:t>∧</a:t>
            </a:r>
            <a:r>
              <a:rPr lang="en-MY" sz="3200" i="1" dirty="0"/>
              <a:t> q: </a:t>
            </a:r>
            <a:r>
              <a:rPr lang="en-MY" sz="3200" dirty="0"/>
              <a:t>2 divides 4 and 2 divides 6.</a:t>
            </a:r>
          </a:p>
          <a:p>
            <a:pPr>
              <a:defRPr/>
            </a:pPr>
            <a:r>
              <a:rPr lang="en-MY" sz="3200" dirty="0"/>
              <a:t>or, </a:t>
            </a:r>
          </a:p>
          <a:p>
            <a:pPr>
              <a:defRPr/>
            </a:pPr>
            <a:r>
              <a:rPr lang="en-MY" sz="3200" i="1" dirty="0"/>
              <a:t>p </a:t>
            </a:r>
            <a:r>
              <a:rPr lang="en-MY" sz="3200" dirty="0"/>
              <a:t>∧</a:t>
            </a:r>
            <a:r>
              <a:rPr lang="en-MY" sz="3200" i="1" dirty="0"/>
              <a:t> q: </a:t>
            </a:r>
            <a:r>
              <a:rPr lang="en-MY" sz="3200" dirty="0"/>
              <a:t>2 divides both 4 and 6.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 bwMode="auto">
          <a:xfrm>
            <a:off x="2411413" y="260350"/>
            <a:ext cx="6408737" cy="604838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normAutofit fontScale="7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5400" b="1" dirty="0" smtClean="0"/>
              <a:t>Example</a:t>
            </a:r>
            <a:endParaRPr lang="en-MY" sz="5400" b="1" dirty="0"/>
          </a:p>
        </p:txBody>
      </p:sp>
      <p:sp>
        <p:nvSpPr>
          <p:cNvPr id="7" name="Slide Number Placeholder 9"/>
          <p:cNvSpPr txBox="1">
            <a:spLocks/>
          </p:cNvSpPr>
          <p:nvPr/>
        </p:nvSpPr>
        <p:spPr>
          <a:xfrm>
            <a:off x="4680992" y="6520259"/>
            <a:ext cx="611088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363E626D-7EE5-3F47-87C5-054648775CA3}" type="slidenum">
              <a:rPr lang="en-MY" smtClean="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en-MY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2248</Words>
  <Application>Microsoft Office PowerPoint</Application>
  <PresentationFormat>On-screen Show (4:3)</PresentationFormat>
  <Paragraphs>554</Paragraphs>
  <Slides>53</Slides>
  <Notes>51</Notes>
  <HiddenSlides>5</HiddenSlides>
  <MMClips>0</MMClips>
  <ScaleCrop>false</ScaleCrop>
  <HeadingPairs>
    <vt:vector size="8" baseType="variant">
      <vt:variant>
        <vt:lpstr>Theme</vt:lpstr>
      </vt:variant>
      <vt:variant>
        <vt:i4>1</vt:i4>
      </vt:variant>
      <vt:variant>
        <vt:lpstr>Links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7" baseType="lpstr">
      <vt:lpstr>Office Theme</vt:lpstr>
      <vt:lpstr>G:\diskrit2\set_theory.pdf</vt:lpstr>
      <vt:lpstr>G:\diskrit2\set_theory.pdf</vt:lpstr>
      <vt:lpstr>Equation</vt:lpstr>
      <vt:lpstr>CHAPTER 1  Part 3:  Fundamental and Elements of Logic</vt:lpstr>
      <vt:lpstr>PowerPoint Presentation</vt:lpstr>
      <vt:lpstr>PROPOSITION</vt:lpstr>
      <vt:lpstr>Example</vt:lpstr>
      <vt:lpstr>Example</vt:lpstr>
      <vt:lpstr>CONJUNCTIONS</vt:lpstr>
      <vt:lpstr>PowerPoint Presentation</vt:lpstr>
      <vt:lpstr>Example</vt:lpstr>
      <vt:lpstr>PowerPoint Presentation</vt:lpstr>
      <vt:lpstr>PowerPoint Presentation</vt:lpstr>
      <vt:lpstr>DISJUNCTION</vt:lpstr>
      <vt:lpstr>PowerPoint Presentation</vt:lpstr>
      <vt:lpstr>PowerPoint Presentation</vt:lpstr>
      <vt:lpstr>PowerPoint Presentation</vt:lpstr>
      <vt:lpstr>NEGATION</vt:lpstr>
      <vt:lpstr>PowerPoint Presentation</vt:lpstr>
      <vt:lpstr>PowerPoint Presentation</vt:lpstr>
      <vt:lpstr>Exercise (1)</vt:lpstr>
      <vt:lpstr>Exercise (2)</vt:lpstr>
      <vt:lpstr>PowerPoint Presentation</vt:lpstr>
      <vt:lpstr>Exercise (4)</vt:lpstr>
      <vt:lpstr>CONDITIONAL PROPOSITIONS</vt:lpstr>
      <vt:lpstr>PowerPoint Presentation</vt:lpstr>
      <vt:lpstr>PowerPoint Presentation</vt:lpstr>
      <vt:lpstr>PowerPoint Presentation</vt:lpstr>
      <vt:lpstr>BICONDITIONAL</vt:lpstr>
      <vt:lpstr>PowerPoint Presentation</vt:lpstr>
      <vt:lpstr>PowerPoint Presentation</vt:lpstr>
      <vt:lpstr>LOGICAL EQUIVALENCE</vt:lpstr>
      <vt:lpstr>PowerPoint Presentation</vt:lpstr>
      <vt:lpstr>PowerPoint Presentation</vt:lpstr>
      <vt:lpstr>PRECEDENCE OF LOGICAL CONNECTIVES</vt:lpstr>
      <vt:lpstr>PowerPoint Presentation</vt:lpstr>
      <vt:lpstr>Exercise (5)</vt:lpstr>
      <vt:lpstr>PowerPoint Presentation</vt:lpstr>
      <vt:lpstr>PowerPoint Presentation</vt:lpstr>
      <vt:lpstr>PowerPoint Presentation</vt:lpstr>
      <vt:lpstr>PowerPoint Presentation</vt:lpstr>
      <vt:lpstr>Theorem for Logic</vt:lpstr>
      <vt:lpstr>PowerPoint Presentation</vt:lpstr>
      <vt:lpstr>PowerPoint Presentation</vt:lpstr>
      <vt:lpstr>Prove:  Distributive Laws</vt:lpstr>
      <vt:lpstr>PowerPoint Presentation</vt:lpstr>
      <vt:lpstr>PowerPoint Presentation</vt:lpstr>
      <vt:lpstr>Exercise (6)</vt:lpstr>
      <vt:lpstr>PowerPoint Presentation</vt:lpstr>
      <vt:lpstr>Exercise (7a): Solution</vt:lpstr>
      <vt:lpstr>PowerPoint Presentation</vt:lpstr>
      <vt:lpstr>PowerPoint Presentation</vt:lpstr>
      <vt:lpstr>Exercise (8)</vt:lpstr>
      <vt:lpstr>PowerPoint Presentation</vt:lpstr>
      <vt:lpstr>Exercise (9)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feddy</dc:creator>
  <cp:lastModifiedBy>Haizan</cp:lastModifiedBy>
  <cp:revision>54</cp:revision>
  <dcterms:created xsi:type="dcterms:W3CDTF">2013-09-06T00:21:50Z</dcterms:created>
  <dcterms:modified xsi:type="dcterms:W3CDTF">2019-09-14T02:31:30Z</dcterms:modified>
</cp:coreProperties>
</file>