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CD676DB-61FA-47EB-A484-759EA8BC7FCB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788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7467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0680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81568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1651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72370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68189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2117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0577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1500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32209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5814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623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871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0379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3374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70DD0-159B-41E9-80C6-D5D45DBD620D}" type="datetimeFigureOut">
              <a:rPr lang="en-MY" smtClean="0"/>
              <a:t>11/1/2021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3FC0E3-EBE1-49EC-B398-5CE686261058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8870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C67ED0-A5AC-40A3-A02B-A0BDCA510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MY" sz="3600" spc="-15" dirty="0">
                <a:solidFill>
                  <a:srgbClr val="585858"/>
                </a:solidFill>
              </a:rPr>
            </a:br>
            <a:r>
              <a:rPr lang="en-MY" sz="3600" spc="-15" dirty="0">
                <a:solidFill>
                  <a:srgbClr val="585858"/>
                </a:solidFill>
              </a:rPr>
              <a:t>COVID-19 </a:t>
            </a:r>
            <a:r>
              <a:rPr lang="en-MY" sz="3600" dirty="0">
                <a:solidFill>
                  <a:srgbClr val="585858"/>
                </a:solidFill>
              </a:rPr>
              <a:t>in</a:t>
            </a:r>
            <a:r>
              <a:rPr lang="en-MY" sz="3600" spc="-55" dirty="0">
                <a:solidFill>
                  <a:srgbClr val="585858"/>
                </a:solidFill>
              </a:rPr>
              <a:t> </a:t>
            </a:r>
            <a:r>
              <a:rPr lang="en-MY" sz="3600" spc="-5" dirty="0">
                <a:solidFill>
                  <a:srgbClr val="585858"/>
                </a:solidFill>
              </a:rPr>
              <a:t>Bangladesh</a:t>
            </a:r>
            <a:endParaRPr lang="en-MY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FA5CEC6-140B-43B6-8C2E-0F5C6C890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Impacts on 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Production</a:t>
            </a:r>
          </a:p>
          <a:p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Impacts on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spc="-20" dirty="0">
                <a:solidFill>
                  <a:srgbClr val="585858"/>
                </a:solidFill>
                <a:latin typeface="Carlito"/>
                <a:cs typeface="Carlito"/>
              </a:rPr>
              <a:t>Poverty </a:t>
            </a:r>
            <a:endParaRPr lang="en-US" spc="-5" dirty="0">
              <a:solidFill>
                <a:srgbClr val="585858"/>
              </a:solidFill>
              <a:latin typeface="Carlito"/>
              <a:cs typeface="Carlito"/>
            </a:endParaRPr>
          </a:p>
          <a:p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Impacts on </a:t>
            </a:r>
            <a:r>
              <a:rPr lang="en-US" spc="-10" dirty="0">
                <a:solidFill>
                  <a:srgbClr val="585858"/>
                </a:solidFill>
                <a:latin typeface="Carlito"/>
                <a:cs typeface="Carlito"/>
              </a:rPr>
              <a:t>f</a:t>
            </a:r>
            <a:r>
              <a:rPr lang="en-US" sz="1800" spc="-15" dirty="0">
                <a:solidFill>
                  <a:srgbClr val="585858"/>
                </a:solidFill>
                <a:latin typeface="Carlito"/>
                <a:cs typeface="Carlito"/>
              </a:rPr>
              <a:t>ood</a:t>
            </a:r>
            <a:r>
              <a:rPr lang="en-US" sz="1800" spc="12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spc="-25" dirty="0">
                <a:solidFill>
                  <a:srgbClr val="585858"/>
                </a:solidFill>
                <a:latin typeface="Carlito"/>
                <a:cs typeface="Carlito"/>
              </a:rPr>
              <a:t>Systems</a:t>
            </a:r>
          </a:p>
          <a:p>
            <a:pPr marL="0" indent="0" algn="ctr">
              <a:buNone/>
            </a:pPr>
            <a:r>
              <a:rPr lang="en-US" spc="-25" dirty="0">
                <a:solidFill>
                  <a:srgbClr val="585858"/>
                </a:solidFill>
                <a:latin typeface="Carlito"/>
                <a:cs typeface="Carlito"/>
              </a:rPr>
              <a:t>MD MEHEDI HASAN </a:t>
            </a:r>
          </a:p>
          <a:p>
            <a:pPr marL="0" indent="0" algn="ctr">
              <a:buNone/>
            </a:pPr>
            <a:r>
              <a:rPr lang="en-US" spc="-25" dirty="0">
                <a:solidFill>
                  <a:srgbClr val="585858"/>
                </a:solidFill>
                <a:latin typeface="Carlito"/>
                <a:cs typeface="Carlito"/>
              </a:rPr>
              <a:t>MATRIC NO : A20MJ4005</a:t>
            </a:r>
          </a:p>
          <a:p>
            <a:pPr marL="0" indent="0" algn="ctr">
              <a:buNone/>
            </a:pPr>
            <a:r>
              <a:rPr lang="en-US" sz="1800" spc="-25" dirty="0">
                <a:solidFill>
                  <a:srgbClr val="585858"/>
                </a:solidFill>
                <a:latin typeface="Carlito"/>
                <a:cs typeface="Carlito"/>
              </a:rPr>
              <a:t>FACULTY OF MJIIT,UNIVERSITI TEKNOLO</a:t>
            </a:r>
            <a:r>
              <a:rPr lang="en-US" spc="-25" dirty="0">
                <a:solidFill>
                  <a:srgbClr val="585858"/>
                </a:solidFill>
                <a:latin typeface="Carlito"/>
                <a:cs typeface="Carlito"/>
              </a:rPr>
              <a:t>GI MALAYSIA (UTM)</a:t>
            </a:r>
          </a:p>
          <a:p>
            <a:pPr marL="0" indent="0" algn="ctr">
              <a:buNone/>
            </a:pPr>
            <a:r>
              <a:rPr lang="en-MY" sz="1800" b="1" spc="-5" dirty="0">
                <a:solidFill>
                  <a:srgbClr val="53534A"/>
                </a:solidFill>
                <a:latin typeface="Carlito"/>
                <a:cs typeface="Carlito"/>
              </a:rPr>
              <a:t>Contact</a:t>
            </a:r>
            <a:r>
              <a:rPr lang="en-MY" sz="1800" spc="-5" dirty="0">
                <a:solidFill>
                  <a:srgbClr val="53534A"/>
                </a:solidFill>
                <a:latin typeface="Carlito"/>
                <a:cs typeface="Carlito"/>
              </a:rPr>
              <a:t>: MD MEHEDI HASAN</a:t>
            </a:r>
            <a:r>
              <a:rPr lang="en-MY" sz="1800" spc="-10" dirty="0">
                <a:solidFill>
                  <a:srgbClr val="53534A"/>
                </a:solidFill>
                <a:latin typeface="Carlito"/>
                <a:cs typeface="Carlito"/>
              </a:rPr>
              <a:t> </a:t>
            </a:r>
            <a:r>
              <a:rPr lang="en-MY" sz="1800" spc="-15" dirty="0">
                <a:solidFill>
                  <a:srgbClr val="53534A"/>
                </a:solidFill>
                <a:latin typeface="Carlito"/>
                <a:cs typeface="Carlito"/>
              </a:rPr>
              <a:t>(</a:t>
            </a:r>
            <a:r>
              <a:rPr lang="en-MY" sz="18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</a:rPr>
              <a:t>md.hasan</a:t>
            </a:r>
            <a:r>
              <a:rPr lang="en-MY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</a:rPr>
              <a:t>@graduate.utm.my</a:t>
            </a:r>
            <a:r>
              <a:rPr lang="en-MY" sz="1800" spc="-15" dirty="0">
                <a:solidFill>
                  <a:srgbClr val="53534A"/>
                </a:solidFill>
                <a:latin typeface="Carlito"/>
                <a:cs typeface="Carlito"/>
              </a:rPr>
              <a:t>)</a:t>
            </a:r>
            <a:endParaRPr lang="en-US" spc="-25" dirty="0">
              <a:solidFill>
                <a:srgbClr val="585858"/>
              </a:solidFill>
              <a:latin typeface="Carlito"/>
              <a:cs typeface="Carlito"/>
            </a:endParaRPr>
          </a:p>
          <a:p>
            <a:pPr marL="0" indent="0">
              <a:buNone/>
            </a:pPr>
            <a:endParaRPr lang="en-US" sz="1800" dirty="0">
              <a:latin typeface="Carlito"/>
              <a:cs typeface="Carlito"/>
            </a:endParaRPr>
          </a:p>
          <a:p>
            <a:endParaRPr lang="en-US" sz="1800" dirty="0">
              <a:latin typeface="Carlito"/>
              <a:cs typeface="Carlito"/>
            </a:endParaRPr>
          </a:p>
          <a:p>
            <a:endParaRPr lang="en-US" sz="1800" dirty="0">
              <a:latin typeface="Carlito"/>
              <a:cs typeface="Carlito"/>
            </a:endParaRPr>
          </a:p>
          <a:p>
            <a:endParaRPr lang="en-MY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71E9CB-484B-4754-9E1E-D09E9B276A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349" y="226919"/>
            <a:ext cx="4429125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77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A10357-985C-4721-821D-18A693FEE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169667"/>
              </p:ext>
            </p:extLst>
          </p:nvPr>
        </p:nvGraphicFramePr>
        <p:xfrm>
          <a:off x="2251588" y="0"/>
          <a:ext cx="9940411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3655">
                  <a:extLst>
                    <a:ext uri="{9D8B030D-6E8A-4147-A177-3AD203B41FA5}">
                      <a16:colId xmlns:a16="http://schemas.microsoft.com/office/drawing/2014/main" val="3514361003"/>
                    </a:ext>
                  </a:extLst>
                </a:gridCol>
                <a:gridCol w="5972390">
                  <a:extLst>
                    <a:ext uri="{9D8B030D-6E8A-4147-A177-3AD203B41FA5}">
                      <a16:colId xmlns:a16="http://schemas.microsoft.com/office/drawing/2014/main" val="1272016082"/>
                    </a:ext>
                  </a:extLst>
                </a:gridCol>
                <a:gridCol w="1944366">
                  <a:extLst>
                    <a:ext uri="{9D8B030D-6E8A-4147-A177-3AD203B41FA5}">
                      <a16:colId xmlns:a16="http://schemas.microsoft.com/office/drawing/2014/main" val="3208598509"/>
                    </a:ext>
                  </a:extLst>
                </a:gridCol>
              </a:tblGrid>
              <a:tr h="39982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Sector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Lockdown restrictions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exemptions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in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targeted</a:t>
                      </a: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regions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Directly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Affected?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554498"/>
                  </a:ext>
                </a:extLst>
              </a:tr>
              <a:tr h="728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Export</a:t>
                      </a:r>
                      <a:r>
                        <a:rPr sz="1600" b="1" spc="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demand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270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Reduced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international tourism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business</a:t>
                      </a:r>
                      <a:r>
                        <a:rPr sz="1400" spc="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travel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Lower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export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demand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for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mineral</a:t>
                      </a:r>
                      <a:r>
                        <a:rPr sz="1400" spc="-2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exports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Lower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export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demand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for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agricultural, other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products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Some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BD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062905"/>
                  </a:ext>
                </a:extLst>
              </a:tr>
              <a:tr h="62441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410"/>
                        </a:spcBef>
                      </a:pP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Remittances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790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Decline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value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of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remittances sent by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nationals working</a:t>
                      </a:r>
                      <a:r>
                        <a:rPr sz="1400" spc="8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abroad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41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Some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790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BD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117108"/>
                  </a:ext>
                </a:extLst>
              </a:tr>
              <a:tr h="624410">
                <a:tc>
                  <a:txBody>
                    <a:bodyPr/>
                    <a:lstStyle/>
                    <a:p>
                      <a:pPr marL="90805" marR="64071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G</a:t>
                      </a:r>
                      <a:r>
                        <a:rPr sz="1600" b="1" spc="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</a:t>
                      </a:r>
                      <a:r>
                        <a:rPr sz="1600" b="1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v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er</a:t>
                      </a: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me</a:t>
                      </a:r>
                      <a:r>
                        <a:rPr sz="1600" b="1" spc="-2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600" b="1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  </a:t>
                      </a:r>
                      <a:r>
                        <a:rPr sz="1600" b="1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revenues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4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Nationwide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Fall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tax revenues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due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to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decline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economic</a:t>
                      </a:r>
                      <a:r>
                        <a:rPr sz="1400" spc="4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activity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41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Some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1790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BD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49147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5CBC502-6401-4930-AEEE-08090CDE690B}"/>
              </a:ext>
            </a:extLst>
          </p:cNvPr>
          <p:cNvSpPr txBox="1"/>
          <p:nvPr/>
        </p:nvSpPr>
        <p:spPr>
          <a:xfrm>
            <a:off x="3056206" y="3095284"/>
            <a:ext cx="61124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580" marR="5080" indent="-437515">
              <a:lnSpc>
                <a:spcPct val="100000"/>
              </a:lnSpc>
              <a:spcBef>
                <a:spcPts val="100"/>
              </a:spcBef>
            </a:pPr>
            <a:r>
              <a:rPr lang="en-US" sz="2000" b="1" dirty="0">
                <a:solidFill>
                  <a:srgbClr val="687C2D"/>
                </a:solidFill>
                <a:latin typeface="Carlito"/>
                <a:cs typeface="Carlito"/>
              </a:rPr>
              <a:t>See </a:t>
            </a:r>
            <a:r>
              <a:rPr lang="en-US" sz="2000" b="1" spc="-5" dirty="0">
                <a:solidFill>
                  <a:srgbClr val="687C2D"/>
                </a:solidFill>
                <a:latin typeface="Carlito"/>
                <a:cs typeface="Carlito"/>
              </a:rPr>
              <a:t>detailed sector-level assumptions </a:t>
            </a:r>
            <a:r>
              <a:rPr lang="en-US" sz="2000" b="1" dirty="0">
                <a:solidFill>
                  <a:srgbClr val="687C2D"/>
                </a:solidFill>
                <a:latin typeface="Carlito"/>
                <a:cs typeface="Carlito"/>
              </a:rPr>
              <a:t>about </a:t>
            </a:r>
            <a:r>
              <a:rPr lang="en-US" sz="2000" b="1" spc="-5" dirty="0">
                <a:solidFill>
                  <a:srgbClr val="687C2D"/>
                </a:solidFill>
                <a:latin typeface="Carlito"/>
                <a:cs typeface="Carlito"/>
              </a:rPr>
              <a:t>production</a:t>
            </a:r>
            <a:r>
              <a:rPr lang="en-US" sz="2000" b="1" spc="-229" dirty="0">
                <a:solidFill>
                  <a:srgbClr val="687C2D"/>
                </a:solidFill>
                <a:latin typeface="Carlito"/>
                <a:cs typeface="Carlito"/>
              </a:rPr>
              <a:t> </a:t>
            </a:r>
            <a:r>
              <a:rPr lang="en-US" sz="2000" b="1" dirty="0">
                <a:solidFill>
                  <a:srgbClr val="687C2D"/>
                </a:solidFill>
                <a:latin typeface="Carlito"/>
                <a:cs typeface="Carlito"/>
              </a:rPr>
              <a:t>&amp;  </a:t>
            </a:r>
            <a:r>
              <a:rPr lang="en-US" sz="2000" b="1" spc="-5" dirty="0">
                <a:solidFill>
                  <a:srgbClr val="687C2D"/>
                </a:solidFill>
                <a:latin typeface="Carlito"/>
                <a:cs typeface="Carlito"/>
              </a:rPr>
              <a:t>demand shocks </a:t>
            </a:r>
            <a:r>
              <a:rPr lang="en-US" sz="2000" b="1" dirty="0">
                <a:solidFill>
                  <a:srgbClr val="687C2D"/>
                </a:solidFill>
                <a:latin typeface="Carlito"/>
                <a:cs typeface="Carlito"/>
              </a:rPr>
              <a:t>in </a:t>
            </a:r>
            <a:r>
              <a:rPr lang="en-US" sz="2000" b="1" spc="-5" dirty="0">
                <a:solidFill>
                  <a:srgbClr val="687C2D"/>
                </a:solidFill>
                <a:latin typeface="Carlito"/>
                <a:cs typeface="Carlito"/>
              </a:rPr>
              <a:t>Annex </a:t>
            </a:r>
            <a:r>
              <a:rPr lang="en-US" sz="2000" b="1" spc="-10" dirty="0">
                <a:solidFill>
                  <a:srgbClr val="687C2D"/>
                </a:solidFill>
                <a:latin typeface="Carlito"/>
                <a:cs typeface="Carlito"/>
              </a:rPr>
              <a:t>at </a:t>
            </a:r>
            <a:r>
              <a:rPr lang="en-US" sz="2000" b="1" dirty="0">
                <a:solidFill>
                  <a:srgbClr val="687C2D"/>
                </a:solidFill>
                <a:latin typeface="Carlito"/>
                <a:cs typeface="Carlito"/>
              </a:rPr>
              <a:t>the end of slide</a:t>
            </a:r>
            <a:r>
              <a:rPr lang="en-US" sz="2000" b="1" spc="-150" dirty="0">
                <a:solidFill>
                  <a:srgbClr val="687C2D"/>
                </a:solidFill>
                <a:latin typeface="Carlito"/>
                <a:cs typeface="Carlito"/>
              </a:rPr>
              <a:t> </a:t>
            </a:r>
            <a:r>
              <a:rPr lang="en-US" sz="2000" b="1" spc="-5" dirty="0">
                <a:solidFill>
                  <a:srgbClr val="687C2D"/>
                </a:solidFill>
                <a:latin typeface="Carlito"/>
                <a:cs typeface="Carlito"/>
              </a:rPr>
              <a:t>deck</a:t>
            </a:r>
            <a:endParaRPr lang="en-US" sz="20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4206874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E5F4A-918F-4F9C-99ED-8CA182E44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0548" y="2788555"/>
            <a:ext cx="8911687" cy="1280890"/>
          </a:xfrm>
        </p:spPr>
        <p:txBody>
          <a:bodyPr/>
          <a:lstStyle/>
          <a:p>
            <a:r>
              <a:rPr lang="en-MY" sz="3600" b="1" spc="-5" dirty="0">
                <a:solidFill>
                  <a:srgbClr val="53534A"/>
                </a:solidFill>
                <a:latin typeface="Carlito"/>
                <a:cs typeface="Carlito"/>
              </a:rPr>
              <a:t>Measuring </a:t>
            </a:r>
            <a:r>
              <a:rPr lang="en-MY" sz="3600" b="1" spc="-10" dirty="0">
                <a:solidFill>
                  <a:srgbClr val="53534A"/>
                </a:solidFill>
                <a:latin typeface="Carlito"/>
                <a:cs typeface="Carlito"/>
              </a:rPr>
              <a:t>Economic</a:t>
            </a:r>
            <a:r>
              <a:rPr lang="en-MY" sz="3600" b="1" spc="-100" dirty="0">
                <a:solidFill>
                  <a:srgbClr val="53534A"/>
                </a:solidFill>
                <a:latin typeface="Carlito"/>
                <a:cs typeface="Carlito"/>
              </a:rPr>
              <a:t> </a:t>
            </a:r>
            <a:r>
              <a:rPr lang="en-MY" sz="3600" b="1" dirty="0">
                <a:solidFill>
                  <a:srgbClr val="53534A"/>
                </a:solidFill>
                <a:latin typeface="Carlito"/>
                <a:cs typeface="Carlito"/>
              </a:rPr>
              <a:t>Impacts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59466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6E3F31-DD0E-49E1-8CAE-F4D1431A1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Economywide Multiplier Analysis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1C358-E625-44DC-ABDD-19E418306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336431"/>
            <a:ext cx="9599075" cy="5521569"/>
          </a:xfrm>
        </p:spPr>
        <p:txBody>
          <a:bodyPr>
            <a:normAutofit/>
          </a:bodyPr>
          <a:lstStyle/>
          <a:p>
            <a:pPr marL="240665" marR="5080" indent="-22860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Lockdown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policies &amp;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shocks </a:t>
            </a:r>
            <a:r>
              <a:rPr lang="en-US" sz="1800" b="1" spc="-15" dirty="0">
                <a:solidFill>
                  <a:srgbClr val="585858"/>
                </a:solidFill>
                <a:latin typeface="Carlito"/>
                <a:cs typeface="Carlito"/>
              </a:rPr>
              <a:t>have </a:t>
            </a:r>
            <a:r>
              <a:rPr lang="en-US" sz="1800" b="1" u="heavy" spc="-10" dirty="0">
                <a:solidFill>
                  <a:srgbClr val="585858"/>
                </a:solidFill>
                <a:uFill>
                  <a:solidFill>
                    <a:srgbClr val="585858"/>
                  </a:solidFill>
                </a:uFill>
                <a:latin typeface="Carlito"/>
                <a:cs typeface="Carlito"/>
              </a:rPr>
              <a:t>direct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impacts on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the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operation 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of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certain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sectors</a:t>
            </a:r>
            <a:endParaRPr lang="en-US" sz="1800" dirty="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  <a:spcBef>
                <a:spcPts val="259"/>
              </a:spcBef>
            </a:pPr>
            <a:r>
              <a:rPr lang="en-US" sz="1600" dirty="0">
                <a:solidFill>
                  <a:srgbClr val="585858"/>
                </a:solidFill>
                <a:latin typeface="Carlito"/>
                <a:cs typeface="Carlito"/>
              </a:rPr>
              <a:t>e.g., </a:t>
            </a: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closing businesses, restricting </a:t>
            </a:r>
            <a:r>
              <a:rPr lang="en-US" sz="1600" spc="-20" dirty="0">
                <a:solidFill>
                  <a:srgbClr val="585858"/>
                </a:solidFill>
                <a:latin typeface="Carlito"/>
                <a:cs typeface="Carlito"/>
              </a:rPr>
              <a:t>travel,</a:t>
            </a:r>
            <a:r>
              <a:rPr lang="en-US" sz="1600" spc="4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600" spc="-10" dirty="0">
                <a:solidFill>
                  <a:srgbClr val="585858"/>
                </a:solidFill>
                <a:latin typeface="Carlito"/>
                <a:cs typeface="Carlito"/>
              </a:rPr>
              <a:t>etc.</a:t>
            </a:r>
            <a:endParaRPr lang="en-US"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US" sz="1800" dirty="0">
              <a:latin typeface="Carlito"/>
              <a:cs typeface="Carlito"/>
            </a:endParaRPr>
          </a:p>
          <a:p>
            <a:pPr marL="240665" marR="17780" indent="-228600">
              <a:lnSpc>
                <a:spcPts val="2590"/>
              </a:lnSpc>
              <a:buFont typeface="Arial"/>
              <a:buChar char="•"/>
              <a:tabLst>
                <a:tab pos="241300" algn="l"/>
              </a:tabLst>
            </a:pP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But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they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also </a:t>
            </a:r>
            <a:r>
              <a:rPr lang="en-US" sz="1800" b="1" spc="-20" dirty="0">
                <a:solidFill>
                  <a:srgbClr val="585858"/>
                </a:solidFill>
                <a:latin typeface="Carlito"/>
                <a:cs typeface="Carlito"/>
              </a:rPr>
              <a:t>generate </a:t>
            </a:r>
            <a:r>
              <a:rPr lang="en-US" sz="1800" b="1" u="heavy" spc="-10" dirty="0">
                <a:solidFill>
                  <a:srgbClr val="585858"/>
                </a:solidFill>
                <a:uFill>
                  <a:solidFill>
                    <a:srgbClr val="585858"/>
                  </a:solidFill>
                </a:uFill>
                <a:latin typeface="Carlito"/>
                <a:cs typeface="Carlito"/>
              </a:rPr>
              <a:t>indirect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impacts on other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sectors </a:t>
            </a:r>
            <a:r>
              <a:rPr lang="en-US" sz="1800" b="1" spc="-15" dirty="0">
                <a:solidFill>
                  <a:srgbClr val="585858"/>
                </a:solidFill>
                <a:latin typeface="Carlito"/>
                <a:cs typeface="Carlito"/>
              </a:rPr>
              <a:t>involved 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in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supply chains</a:t>
            </a:r>
            <a:endParaRPr lang="en-US" sz="1800" dirty="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  <a:spcBef>
                <a:spcPts val="245"/>
              </a:spcBef>
            </a:pP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i.e., </a:t>
            </a:r>
            <a:r>
              <a:rPr lang="en-US" sz="1600" dirty="0">
                <a:solidFill>
                  <a:srgbClr val="585858"/>
                </a:solidFill>
                <a:latin typeface="Carlito"/>
                <a:cs typeface="Carlito"/>
              </a:rPr>
              <a:t>input </a:t>
            </a:r>
            <a:r>
              <a:rPr lang="en-US" sz="1600" spc="-10" dirty="0">
                <a:solidFill>
                  <a:srgbClr val="585858"/>
                </a:solidFill>
                <a:latin typeface="Carlito"/>
                <a:cs typeface="Carlito"/>
              </a:rPr>
              <a:t>suppliers </a:t>
            </a:r>
            <a:r>
              <a:rPr lang="en-US" sz="1600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sz="1600" spc="-10" dirty="0">
                <a:solidFill>
                  <a:srgbClr val="585858"/>
                </a:solidFill>
                <a:latin typeface="Carlito"/>
                <a:cs typeface="Carlito"/>
              </a:rPr>
              <a:t>downstream</a:t>
            </a:r>
            <a:r>
              <a:rPr lang="en-US" sz="1600" spc="-1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600" spc="-10" dirty="0">
                <a:solidFill>
                  <a:srgbClr val="585858"/>
                </a:solidFill>
                <a:latin typeface="Carlito"/>
                <a:cs typeface="Carlito"/>
              </a:rPr>
              <a:t>users</a:t>
            </a:r>
            <a:endParaRPr lang="en-US"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en-US" sz="1800" dirty="0">
              <a:latin typeface="Carlito"/>
              <a:cs typeface="Carlito"/>
            </a:endParaRPr>
          </a:p>
          <a:p>
            <a:pPr marL="240665" marR="584200" indent="-228600">
              <a:lnSpc>
                <a:spcPts val="2590"/>
              </a:lnSpc>
              <a:buFont typeface="Arial"/>
              <a:buChar char="•"/>
              <a:tabLst>
                <a:tab pos="241300" algn="l"/>
              </a:tabLst>
            </a:pP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Multiplier analysis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uses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sector input-output </a:t>
            </a:r>
            <a:r>
              <a:rPr lang="en-US" sz="1800" b="1" spc="-15" dirty="0">
                <a:solidFill>
                  <a:srgbClr val="585858"/>
                </a:solidFill>
                <a:latin typeface="Carlito"/>
                <a:cs typeface="Carlito"/>
              </a:rPr>
              <a:t>data to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measure 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direct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indirect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impacts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throughout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across supply</a:t>
            </a:r>
            <a:r>
              <a:rPr lang="en-US" sz="1800" b="1" spc="-4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chains</a:t>
            </a:r>
            <a:endParaRPr lang="en-US" sz="1800" dirty="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  <a:spcBef>
                <a:spcPts val="244"/>
              </a:spcBef>
            </a:pPr>
            <a:r>
              <a:rPr lang="en-US" sz="1600" dirty="0">
                <a:solidFill>
                  <a:srgbClr val="585858"/>
                </a:solidFill>
                <a:latin typeface="Carlito"/>
                <a:cs typeface="Carlito"/>
              </a:rPr>
              <a:t>Includes </a:t>
            </a: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impacts on </a:t>
            </a:r>
            <a:r>
              <a:rPr lang="en-US" sz="1600" spc="-65" dirty="0">
                <a:solidFill>
                  <a:srgbClr val="585858"/>
                </a:solidFill>
                <a:latin typeface="Carlito"/>
                <a:cs typeface="Carlito"/>
              </a:rPr>
              <a:t>GDP, </a:t>
            </a: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jobs </a:t>
            </a:r>
            <a:r>
              <a:rPr lang="en-US" sz="1600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household</a:t>
            </a:r>
            <a:r>
              <a:rPr lang="en-US" sz="1600" spc="1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incomes</a:t>
            </a:r>
            <a:endParaRPr lang="en-US"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en-US" sz="2000" dirty="0">
              <a:latin typeface="Carlito"/>
              <a:cs typeface="Carlito"/>
            </a:endParaRPr>
          </a:p>
          <a:p>
            <a:pPr marL="240665" marR="123825" indent="-228600">
              <a:lnSpc>
                <a:spcPts val="2590"/>
              </a:lnSpc>
              <a:buFont typeface="Arial"/>
              <a:buChar char="•"/>
              <a:tabLst>
                <a:tab pos="241300" algn="l"/>
              </a:tabLst>
            </a:pP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Bangladesh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model based on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2017/2018 social accounting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matrix 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(SAM)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2015 Bangladesh </a:t>
            </a:r>
            <a:r>
              <a:rPr lang="en-US" sz="1800" b="1" spc="-20" dirty="0">
                <a:solidFill>
                  <a:srgbClr val="585858"/>
                </a:solidFill>
                <a:latin typeface="Carlito"/>
                <a:cs typeface="Carlito"/>
              </a:rPr>
              <a:t>Integrated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Household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Survey</a:t>
            </a:r>
            <a:r>
              <a:rPr lang="en-US" sz="1800" b="1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(BIHS)</a:t>
            </a:r>
            <a:endParaRPr lang="en-US" sz="1800" dirty="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  <a:spcBef>
                <a:spcPts val="254"/>
              </a:spcBef>
            </a:pP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(results scaled </a:t>
            </a:r>
            <a:r>
              <a:rPr lang="en-US" sz="1600" spc="-15" dirty="0">
                <a:solidFill>
                  <a:srgbClr val="585858"/>
                </a:solidFill>
                <a:latin typeface="Carlito"/>
                <a:cs typeface="Carlito"/>
              </a:rPr>
              <a:t>to </a:t>
            </a:r>
            <a:r>
              <a:rPr lang="en-US" sz="1600" dirty="0">
                <a:solidFill>
                  <a:srgbClr val="585858"/>
                </a:solidFill>
                <a:latin typeface="Carlito"/>
                <a:cs typeface="Carlito"/>
              </a:rPr>
              <a:t>2019 GDP &amp; </a:t>
            </a: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employment</a:t>
            </a:r>
            <a:r>
              <a:rPr lang="en-US" sz="1600" spc="-1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600" spc="-10" dirty="0">
                <a:solidFill>
                  <a:srgbClr val="585858"/>
                </a:solidFill>
                <a:latin typeface="Carlito"/>
                <a:cs typeface="Carlito"/>
              </a:rPr>
              <a:t>levels)</a:t>
            </a:r>
            <a:endParaRPr lang="en-US" sz="1600" dirty="0">
              <a:latin typeface="Carlito"/>
              <a:cs typeface="Carlito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27003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12476-3D00-4E7F-A8D3-22FBDD236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Framework for Analysing COVID-19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8AEB239-625B-4922-AEDA-F8222C2264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1395193"/>
            <a:ext cx="9599075" cy="5662763"/>
          </a:xfrm>
        </p:spPr>
      </p:pic>
    </p:spTree>
    <p:extLst>
      <p:ext uri="{BB962C8B-B14F-4D97-AF65-F5344CB8AC3E}">
        <p14:creationId xmlns:p14="http://schemas.microsoft.com/office/powerpoint/2010/main" val="3741177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6694B-90F9-4029-94E3-3BC16E3CC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6420" y="280624"/>
            <a:ext cx="8911687" cy="1280890"/>
          </a:xfrm>
        </p:spPr>
        <p:txBody>
          <a:bodyPr/>
          <a:lstStyle/>
          <a:p>
            <a:r>
              <a:rPr lang="en-US" dirty="0"/>
              <a:t>Poverty Impacts During the Lockdown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D486E-B6DB-427C-95D2-7443D580B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529" y="1097281"/>
            <a:ext cx="10419471" cy="5296486"/>
          </a:xfrm>
        </p:spPr>
        <p:txBody>
          <a:bodyPr/>
          <a:lstStyle/>
          <a:p>
            <a:pPr marL="0" indent="0" algn="ctr">
              <a:lnSpc>
                <a:spcPts val="2735"/>
              </a:lnSpc>
              <a:spcBef>
                <a:spcPts val="100"/>
              </a:spcBef>
              <a:buNone/>
            </a:pP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National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poverty </a:t>
            </a:r>
            <a:r>
              <a:rPr lang="en-US" sz="1800" b="1" spc="-30" dirty="0">
                <a:solidFill>
                  <a:srgbClr val="585858"/>
                </a:solidFill>
                <a:latin typeface="Carlito"/>
                <a:cs typeface="Carlito"/>
              </a:rPr>
              <a:t>rate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increases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by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25%-points during</a:t>
            </a:r>
            <a:r>
              <a:rPr lang="en-US" sz="1800" b="1" spc="1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the</a:t>
            </a:r>
            <a:endParaRPr lang="en-US" sz="1800" dirty="0">
              <a:latin typeface="Carlito"/>
              <a:cs typeface="Carlito"/>
            </a:endParaRPr>
          </a:p>
          <a:p>
            <a:pPr marL="0" indent="0" algn="ctr">
              <a:lnSpc>
                <a:spcPts val="2735"/>
              </a:lnSpc>
              <a:buNone/>
            </a:pPr>
            <a:r>
              <a:rPr lang="en-US" sz="1800" b="1" spc="-180" dirty="0">
                <a:solidFill>
                  <a:srgbClr val="585858"/>
                </a:solidFill>
                <a:latin typeface="Arial"/>
                <a:cs typeface="Arial"/>
              </a:rPr>
              <a:t>lockdown </a:t>
            </a:r>
            <a:r>
              <a:rPr lang="en-US" sz="1800" b="1" spc="-140" dirty="0">
                <a:solidFill>
                  <a:srgbClr val="585858"/>
                </a:solidFill>
                <a:latin typeface="Arial"/>
                <a:cs typeface="Arial"/>
              </a:rPr>
              <a:t>period </a:t>
            </a:r>
            <a:r>
              <a:rPr lang="en-US" sz="1800" b="1" spc="-95" dirty="0">
                <a:solidFill>
                  <a:srgbClr val="585858"/>
                </a:solidFill>
                <a:latin typeface="Arial"/>
                <a:cs typeface="Arial"/>
              </a:rPr>
              <a:t>(≈ </a:t>
            </a:r>
            <a:r>
              <a:rPr lang="en-US" sz="1800" b="1" spc="-120" dirty="0">
                <a:solidFill>
                  <a:srgbClr val="585858"/>
                </a:solidFill>
                <a:latin typeface="Arial"/>
                <a:cs typeface="Arial"/>
              </a:rPr>
              <a:t>42 </a:t>
            </a:r>
            <a:r>
              <a:rPr lang="en-US" sz="1800" b="1" spc="-95" dirty="0">
                <a:solidFill>
                  <a:srgbClr val="585858"/>
                </a:solidFill>
                <a:latin typeface="Arial"/>
                <a:cs typeface="Arial"/>
              </a:rPr>
              <a:t>mil. </a:t>
            </a:r>
            <a:r>
              <a:rPr lang="en-US" sz="1800" b="1" spc="-150" dirty="0">
                <a:solidFill>
                  <a:srgbClr val="585858"/>
                </a:solidFill>
                <a:latin typeface="Arial"/>
                <a:cs typeface="Arial"/>
              </a:rPr>
              <a:t>more </a:t>
            </a:r>
            <a:r>
              <a:rPr lang="en-US" sz="1800" b="1" spc="-155" dirty="0">
                <a:solidFill>
                  <a:srgbClr val="585858"/>
                </a:solidFill>
                <a:latin typeface="Arial"/>
                <a:cs typeface="Arial"/>
              </a:rPr>
              <a:t>poor</a:t>
            </a:r>
            <a:r>
              <a:rPr lang="en-US" sz="1800" b="1" spc="-204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1800" b="1" spc="-130" dirty="0">
                <a:solidFill>
                  <a:srgbClr val="585858"/>
                </a:solidFill>
                <a:latin typeface="Arial"/>
                <a:cs typeface="Arial"/>
              </a:rPr>
              <a:t>people)</a:t>
            </a:r>
            <a:endParaRPr lang="en-US" sz="1800" dirty="0">
              <a:latin typeface="Arial"/>
              <a:cs typeface="Arial"/>
            </a:endParaRPr>
          </a:p>
          <a:p>
            <a:pPr marL="688340" marR="1025525" indent="0" algn="ctr">
              <a:lnSpc>
                <a:spcPct val="100000"/>
              </a:lnSpc>
              <a:spcBef>
                <a:spcPts val="1175"/>
              </a:spcBef>
              <a:buNone/>
            </a:pPr>
            <a:r>
              <a:rPr lang="en-US" spc="-5" dirty="0">
                <a:solidFill>
                  <a:srgbClr val="53534A"/>
                </a:solidFill>
                <a:latin typeface="Carlito"/>
                <a:cs typeface="Carlito"/>
              </a:rPr>
              <a:t>(poverty </a:t>
            </a:r>
            <a:r>
              <a:rPr lang="en-US" spc="-25" dirty="0">
                <a:solidFill>
                  <a:srgbClr val="53534A"/>
                </a:solidFill>
                <a:latin typeface="Carlito"/>
                <a:cs typeface="Carlito"/>
              </a:rPr>
              <a:t>rate </a:t>
            </a:r>
            <a:r>
              <a:rPr lang="en-US" dirty="0">
                <a:solidFill>
                  <a:srgbClr val="53534A"/>
                </a:solidFill>
                <a:latin typeface="Carlito"/>
                <a:cs typeface="Carlito"/>
              </a:rPr>
              <a:t>is the </a:t>
            </a:r>
            <a:r>
              <a:rPr lang="en-US" spc="-10" dirty="0">
                <a:solidFill>
                  <a:srgbClr val="53534A"/>
                </a:solidFill>
                <a:latin typeface="Carlito"/>
                <a:cs typeface="Carlito"/>
              </a:rPr>
              <a:t>share </a:t>
            </a:r>
            <a:r>
              <a:rPr lang="en-US" spc="-5" dirty="0">
                <a:solidFill>
                  <a:srgbClr val="53534A"/>
                </a:solidFill>
                <a:latin typeface="Carlito"/>
                <a:cs typeface="Carlito"/>
              </a:rPr>
              <a:t>of </a:t>
            </a:r>
            <a:r>
              <a:rPr lang="en-US" dirty="0">
                <a:solidFill>
                  <a:srgbClr val="53534A"/>
                </a:solidFill>
                <a:latin typeface="Carlito"/>
                <a:cs typeface="Carlito"/>
              </a:rPr>
              <a:t>the </a:t>
            </a:r>
            <a:r>
              <a:rPr lang="en-US" spc="-5" dirty="0">
                <a:solidFill>
                  <a:srgbClr val="53534A"/>
                </a:solidFill>
                <a:latin typeface="Carlito"/>
                <a:cs typeface="Carlito"/>
              </a:rPr>
              <a:t>population with  </a:t>
            </a:r>
            <a:r>
              <a:rPr lang="en-US" spc="-10" dirty="0">
                <a:solidFill>
                  <a:srgbClr val="53534A"/>
                </a:solidFill>
                <a:latin typeface="Carlito"/>
                <a:cs typeface="Carlito"/>
              </a:rPr>
              <a:t>consumption </a:t>
            </a:r>
            <a:r>
              <a:rPr lang="en-US" spc="-5" dirty="0">
                <a:solidFill>
                  <a:srgbClr val="53534A"/>
                </a:solidFill>
                <a:latin typeface="Carlito"/>
                <a:cs typeface="Carlito"/>
              </a:rPr>
              <a:t>spending below </a:t>
            </a:r>
            <a:r>
              <a:rPr lang="en-US" dirty="0">
                <a:solidFill>
                  <a:srgbClr val="53534A"/>
                </a:solidFill>
                <a:latin typeface="Carlito"/>
                <a:cs typeface="Carlito"/>
              </a:rPr>
              <a:t>the </a:t>
            </a:r>
            <a:r>
              <a:rPr lang="en-US" spc="-5" dirty="0">
                <a:solidFill>
                  <a:srgbClr val="53534A"/>
                </a:solidFill>
                <a:latin typeface="Carlito"/>
                <a:cs typeface="Carlito"/>
              </a:rPr>
              <a:t>national poverty</a:t>
            </a:r>
            <a:r>
              <a:rPr lang="en-US" spc="75" dirty="0">
                <a:solidFill>
                  <a:srgbClr val="53534A"/>
                </a:solidFill>
                <a:latin typeface="Carlito"/>
                <a:cs typeface="Carlito"/>
              </a:rPr>
              <a:t> </a:t>
            </a:r>
            <a:r>
              <a:rPr lang="en-US" spc="-5" dirty="0">
                <a:solidFill>
                  <a:srgbClr val="53534A"/>
                </a:solidFill>
                <a:latin typeface="Carlito"/>
                <a:cs typeface="Carlito"/>
              </a:rPr>
              <a:t>line)</a:t>
            </a:r>
            <a:endParaRPr lang="en-US" dirty="0">
              <a:latin typeface="Carlito"/>
              <a:cs typeface="Carlito"/>
            </a:endParaRPr>
          </a:p>
          <a:p>
            <a:pPr marL="0" indent="0">
              <a:buNone/>
            </a:pPr>
            <a:endParaRPr lang="en-MY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FEBB29-0C86-4A85-84F0-6C01CCB7F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210" y="2700998"/>
            <a:ext cx="8620434" cy="387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996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42CAF-C24D-4380-BA17-827B64796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0900" y="2249879"/>
            <a:ext cx="10851100" cy="3616349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/>
              <a:t>The End.</a:t>
            </a:r>
            <a:br>
              <a:rPr lang="en-US" sz="8000" b="1" dirty="0"/>
            </a:br>
            <a:r>
              <a:rPr lang="en-US" sz="8000" b="1" dirty="0"/>
              <a:t>Thank you.</a:t>
            </a:r>
            <a:endParaRPr lang="en-MY" sz="8000" b="1" dirty="0"/>
          </a:p>
        </p:txBody>
      </p:sp>
    </p:spTree>
    <p:extLst>
      <p:ext uri="{BB962C8B-B14F-4D97-AF65-F5344CB8AC3E}">
        <p14:creationId xmlns:p14="http://schemas.microsoft.com/office/powerpoint/2010/main" val="19345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27C30-63FB-46AC-B2F6-41C9523E9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Recent Data | Production &amp; Mobility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E59F8-DD22-4869-B77F-0C770266D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1925" y="1905000"/>
            <a:ext cx="8915400" cy="4328890"/>
          </a:xfrm>
        </p:spPr>
        <p:txBody>
          <a:bodyPr numCol="2"/>
          <a:lstStyle/>
          <a:p>
            <a:pPr marL="240665" marR="114935" indent="-22860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Non-food manufacturing  production </a:t>
            </a:r>
            <a:r>
              <a:rPr lang="en-US" sz="2400" b="1" spc="-15" dirty="0">
                <a:solidFill>
                  <a:srgbClr val="585858"/>
                </a:solidFill>
                <a:latin typeface="Carlito"/>
                <a:cs typeface="Carlito"/>
              </a:rPr>
              <a:t>fell </a:t>
            </a: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26% </a:t>
            </a:r>
            <a:r>
              <a:rPr lang="en-US" sz="2400" b="1" dirty="0">
                <a:solidFill>
                  <a:srgbClr val="585858"/>
                </a:solidFill>
                <a:latin typeface="Carlito"/>
                <a:cs typeface="Carlito"/>
              </a:rPr>
              <a:t>in</a:t>
            </a:r>
            <a:r>
              <a:rPr lang="en-US" sz="2400" b="1" spc="-9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April</a:t>
            </a:r>
            <a:endParaRPr lang="en-US" sz="2400" dirty="0">
              <a:latin typeface="Carlito"/>
              <a:cs typeface="Carlito"/>
            </a:endParaRPr>
          </a:p>
          <a:p>
            <a:pPr marL="698500" marR="5080" lvl="1" indent="-228600">
              <a:lnSpc>
                <a:spcPts val="2160"/>
              </a:lnSpc>
              <a:spcBef>
                <a:spcPts val="53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lang="en-US" sz="2000" spc="-10" dirty="0">
                <a:solidFill>
                  <a:srgbClr val="585858"/>
                </a:solidFill>
                <a:latin typeface="Carlito"/>
                <a:cs typeface="Carlito"/>
              </a:rPr>
              <a:t>Large </a:t>
            </a:r>
            <a:r>
              <a:rPr lang="en-US" sz="2000" spc="-5" dirty="0">
                <a:solidFill>
                  <a:srgbClr val="585858"/>
                </a:solidFill>
                <a:latin typeface="Carlito"/>
                <a:cs typeface="Carlito"/>
              </a:rPr>
              <a:t>declines </a:t>
            </a:r>
            <a:r>
              <a:rPr lang="en-US" sz="2000" dirty="0">
                <a:solidFill>
                  <a:srgbClr val="585858"/>
                </a:solidFill>
                <a:latin typeface="Carlito"/>
                <a:cs typeface="Carlito"/>
              </a:rPr>
              <a:t>in </a:t>
            </a:r>
            <a:r>
              <a:rPr lang="en-US" sz="2000" spc="-10" dirty="0">
                <a:solidFill>
                  <a:srgbClr val="585858"/>
                </a:solidFill>
                <a:latin typeface="Carlito"/>
                <a:cs typeface="Carlito"/>
              </a:rPr>
              <a:t>beverages,  </a:t>
            </a:r>
            <a:r>
              <a:rPr lang="en-US" sz="2000" spc="-5" dirty="0">
                <a:solidFill>
                  <a:srgbClr val="585858"/>
                </a:solidFill>
                <a:latin typeface="Carlito"/>
                <a:cs typeface="Carlito"/>
              </a:rPr>
              <a:t>wearing apparel </a:t>
            </a:r>
            <a:r>
              <a:rPr lang="en-US" sz="2000" dirty="0">
                <a:solidFill>
                  <a:srgbClr val="585858"/>
                </a:solidFill>
                <a:latin typeface="Carlito"/>
                <a:cs typeface="Carlito"/>
              </a:rPr>
              <a:t>&amp;</a:t>
            </a:r>
            <a:r>
              <a:rPr lang="en-US" sz="2000" spc="-4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2000" spc="-5" dirty="0">
                <a:solidFill>
                  <a:srgbClr val="585858"/>
                </a:solidFill>
                <a:latin typeface="Carlito"/>
                <a:cs typeface="Carlito"/>
              </a:rPr>
              <a:t>equipment</a:t>
            </a:r>
            <a:endParaRPr lang="en-US" sz="2000" dirty="0">
              <a:latin typeface="Carlito"/>
              <a:cs typeface="Carlito"/>
            </a:endParaRPr>
          </a:p>
          <a:p>
            <a:pPr marL="240665" marR="5080" indent="-22860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000" b="1" dirty="0">
                <a:solidFill>
                  <a:srgbClr val="585858"/>
                </a:solidFill>
                <a:latin typeface="Carlito"/>
                <a:cs typeface="Carlito"/>
              </a:rPr>
              <a:t>Some </a:t>
            </a:r>
            <a:r>
              <a:rPr lang="en-US" sz="2000" b="1" spc="-10" dirty="0">
                <a:solidFill>
                  <a:srgbClr val="585858"/>
                </a:solidFill>
                <a:latin typeface="Carlito"/>
                <a:cs typeface="Carlito"/>
              </a:rPr>
              <a:t>subsectors </a:t>
            </a:r>
            <a:r>
              <a:rPr lang="en-US" sz="2000" b="1" spc="-15" dirty="0">
                <a:solidFill>
                  <a:srgbClr val="585858"/>
                </a:solidFill>
                <a:latin typeface="Carlito"/>
                <a:cs typeface="Carlito"/>
              </a:rPr>
              <a:t>were</a:t>
            </a:r>
            <a:r>
              <a:rPr lang="en-US" sz="2000" b="1" spc="-7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2000" b="1" spc="-5" dirty="0">
                <a:solidFill>
                  <a:srgbClr val="585858"/>
                </a:solidFill>
                <a:latin typeface="Carlito"/>
                <a:cs typeface="Carlito"/>
              </a:rPr>
              <a:t>already  declining </a:t>
            </a:r>
            <a:r>
              <a:rPr lang="en-US" sz="2000" b="1" spc="-15" dirty="0">
                <a:solidFill>
                  <a:srgbClr val="585858"/>
                </a:solidFill>
                <a:latin typeface="Carlito"/>
                <a:cs typeface="Carlito"/>
              </a:rPr>
              <a:t>before</a:t>
            </a:r>
            <a:r>
              <a:rPr lang="en-US" sz="2000" b="1" spc="-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2000" b="1" spc="-5" dirty="0">
                <a:solidFill>
                  <a:srgbClr val="585858"/>
                </a:solidFill>
                <a:latin typeface="Carlito"/>
                <a:cs typeface="Carlito"/>
              </a:rPr>
              <a:t>April</a:t>
            </a:r>
            <a:endParaRPr lang="en-US" sz="2000" dirty="0">
              <a:latin typeface="Carlito"/>
              <a:cs typeface="Carlito"/>
            </a:endParaRPr>
          </a:p>
          <a:p>
            <a:pPr marL="127000" marR="186690" indent="0">
              <a:lnSpc>
                <a:spcPts val="2160"/>
              </a:lnSpc>
              <a:spcBef>
                <a:spcPts val="520"/>
              </a:spcBef>
              <a:buNone/>
            </a:pPr>
            <a:r>
              <a:rPr lang="en-US" sz="1800" spc="-15" dirty="0">
                <a:solidFill>
                  <a:srgbClr val="585858"/>
                </a:solidFill>
                <a:latin typeface="Carlito"/>
                <a:cs typeface="Carlito"/>
              </a:rPr>
              <a:t>(may 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not be </a:t>
            </a:r>
            <a:r>
              <a:rPr lang="en-US" sz="1800" spc="-15" dirty="0">
                <a:solidFill>
                  <a:srgbClr val="585858"/>
                </a:solidFill>
                <a:latin typeface="Carlito"/>
                <a:cs typeface="Carlito"/>
              </a:rPr>
              <a:t>related to 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COVID-19,  </a:t>
            </a:r>
            <a:r>
              <a:rPr lang="en-US" sz="1800" dirty="0">
                <a:solidFill>
                  <a:srgbClr val="585858"/>
                </a:solidFill>
                <a:latin typeface="Carlito"/>
                <a:cs typeface="Carlito"/>
              </a:rPr>
              <a:t>e.g., 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petroleum </a:t>
            </a:r>
            <a:r>
              <a:rPr lang="en-US" sz="1800" dirty="0">
                <a:solidFill>
                  <a:srgbClr val="585858"/>
                </a:solidFill>
                <a:latin typeface="Carlito"/>
                <a:cs typeface="Carlito"/>
              </a:rPr>
              <a:t>&amp;</a:t>
            </a:r>
            <a:r>
              <a:rPr lang="en-US" sz="1800" spc="-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vehicles)</a:t>
            </a:r>
          </a:p>
          <a:p>
            <a:pPr marL="240665" marR="5080" indent="-22860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Visits </a:t>
            </a:r>
            <a:r>
              <a:rPr lang="en-US" sz="1800" b="1" spc="-15" dirty="0">
                <a:solidFill>
                  <a:srgbClr val="585858"/>
                </a:solidFill>
                <a:latin typeface="Carlito"/>
                <a:cs typeface="Carlito"/>
              </a:rPr>
              <a:t>to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shops,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parks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&amp; offices 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dropped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sharply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in</a:t>
            </a:r>
            <a:r>
              <a:rPr lang="en-US" sz="1800" b="1" spc="-2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April/May</a:t>
            </a:r>
            <a:endParaRPr lang="en-US" sz="1800" dirty="0">
              <a:latin typeface="Carlito"/>
              <a:cs typeface="Carlito"/>
            </a:endParaRPr>
          </a:p>
          <a:p>
            <a:pPr marL="127000" marR="67310" indent="0">
              <a:lnSpc>
                <a:spcPts val="2160"/>
              </a:lnSpc>
              <a:spcBef>
                <a:spcPts val="520"/>
              </a:spcBef>
              <a:buNone/>
            </a:pPr>
            <a:r>
              <a:rPr lang="en-US" sz="1600" dirty="0">
                <a:solidFill>
                  <a:srgbClr val="585858"/>
                </a:solidFill>
                <a:latin typeface="Carlito"/>
                <a:cs typeface="Carlito"/>
              </a:rPr>
              <a:t>(public </a:t>
            </a: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transport declined </a:t>
            </a:r>
            <a:r>
              <a:rPr lang="en-US" sz="1600" dirty="0">
                <a:solidFill>
                  <a:srgbClr val="585858"/>
                </a:solidFill>
                <a:latin typeface="Carlito"/>
                <a:cs typeface="Carlito"/>
              </a:rPr>
              <a:t>as </a:t>
            </a:r>
            <a:r>
              <a:rPr lang="en-US" sz="1600" spc="-10" dirty="0">
                <a:solidFill>
                  <a:srgbClr val="585858"/>
                </a:solidFill>
                <a:latin typeface="Carlito"/>
                <a:cs typeface="Carlito"/>
              </a:rPr>
              <a:t>more  </a:t>
            </a:r>
            <a:r>
              <a:rPr lang="en-US" sz="1600" spc="-5" dirty="0">
                <a:solidFill>
                  <a:srgbClr val="585858"/>
                </a:solidFill>
                <a:latin typeface="Carlito"/>
                <a:cs typeface="Carlito"/>
              </a:rPr>
              <a:t>people </a:t>
            </a:r>
          </a:p>
          <a:p>
            <a:pPr marL="127000" marR="67310" indent="0">
              <a:lnSpc>
                <a:spcPts val="2160"/>
              </a:lnSpc>
              <a:spcBef>
                <a:spcPts val="520"/>
              </a:spcBef>
              <a:buNone/>
            </a:pP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remained </a:t>
            </a:r>
            <a:r>
              <a:rPr lang="en-US" sz="1800" spc="-15" dirty="0">
                <a:solidFill>
                  <a:srgbClr val="585858"/>
                </a:solidFill>
                <a:latin typeface="Carlito"/>
                <a:cs typeface="Carlito"/>
              </a:rPr>
              <a:t>at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 home)</a:t>
            </a:r>
            <a:endParaRPr lang="en-US" sz="1800" dirty="0">
              <a:latin typeface="Carlito"/>
              <a:cs typeface="Carlito"/>
            </a:endParaRPr>
          </a:p>
          <a:p>
            <a:pPr marL="127000" marR="67310" indent="0">
              <a:lnSpc>
                <a:spcPts val="2160"/>
              </a:lnSpc>
              <a:spcBef>
                <a:spcPts val="520"/>
              </a:spcBef>
              <a:buNone/>
            </a:pPr>
            <a:endParaRPr lang="en-US" spc="-5" dirty="0">
              <a:solidFill>
                <a:srgbClr val="585858"/>
              </a:solidFill>
              <a:latin typeface="Carlito"/>
              <a:cs typeface="Carlito"/>
            </a:endParaRPr>
          </a:p>
          <a:p>
            <a:pPr marL="127000" marR="67310" indent="0">
              <a:lnSpc>
                <a:spcPts val="2160"/>
              </a:lnSpc>
              <a:spcBef>
                <a:spcPts val="520"/>
              </a:spcBef>
              <a:buNone/>
            </a:pPr>
            <a:endParaRPr lang="en-US" sz="1800" dirty="0">
              <a:latin typeface="Carlito"/>
              <a:cs typeface="Carlito"/>
            </a:endParaRPr>
          </a:p>
          <a:p>
            <a:pPr marL="127000" marR="67310" indent="0">
              <a:lnSpc>
                <a:spcPts val="2160"/>
              </a:lnSpc>
              <a:spcBef>
                <a:spcPts val="520"/>
              </a:spcBef>
              <a:buNone/>
            </a:pPr>
            <a:endParaRPr lang="en-US" sz="1800" dirty="0">
              <a:latin typeface="Carlito"/>
              <a:cs typeface="Carlito"/>
            </a:endParaRPr>
          </a:p>
          <a:p>
            <a:pPr marL="0" indent="0">
              <a:buNone/>
            </a:pPr>
            <a:endParaRPr lang="en-MY" dirty="0"/>
          </a:p>
        </p:txBody>
      </p:sp>
      <p:grpSp>
        <p:nvGrpSpPr>
          <p:cNvPr id="4" name="object 3">
            <a:extLst>
              <a:ext uri="{FF2B5EF4-FFF2-40B4-BE49-F238E27FC236}">
                <a16:creationId xmlns:a16="http://schemas.microsoft.com/office/drawing/2014/main" id="{2D06B4AC-05C7-42BE-9373-150BC72CF990}"/>
              </a:ext>
            </a:extLst>
          </p:cNvPr>
          <p:cNvGrpSpPr/>
          <p:nvPr/>
        </p:nvGrpSpPr>
        <p:grpSpPr>
          <a:xfrm>
            <a:off x="6779625" y="2077085"/>
            <a:ext cx="4048125" cy="2703830"/>
            <a:chOff x="4831079" y="1958339"/>
            <a:chExt cx="4048125" cy="2703830"/>
          </a:xfrm>
        </p:grpSpPr>
        <p:sp>
          <p:nvSpPr>
            <p:cNvPr id="5" name="object 4">
              <a:extLst>
                <a:ext uri="{FF2B5EF4-FFF2-40B4-BE49-F238E27FC236}">
                  <a16:creationId xmlns:a16="http://schemas.microsoft.com/office/drawing/2014/main" id="{3FA4AFE2-C3F4-4D62-987D-79154A284802}"/>
                </a:ext>
              </a:extLst>
            </p:cNvPr>
            <p:cNvSpPr/>
            <p:nvPr/>
          </p:nvSpPr>
          <p:spPr>
            <a:xfrm>
              <a:off x="4831079" y="1958339"/>
              <a:ext cx="4048125" cy="180340"/>
            </a:xfrm>
            <a:custGeom>
              <a:avLst/>
              <a:gdLst/>
              <a:ahLst/>
              <a:cxnLst/>
              <a:rect l="l" t="t" r="r" b="b"/>
              <a:pathLst>
                <a:path w="4048125" h="180339">
                  <a:moveTo>
                    <a:pt x="4047744" y="0"/>
                  </a:moveTo>
                  <a:lnTo>
                    <a:pt x="0" y="0"/>
                  </a:lnTo>
                  <a:lnTo>
                    <a:pt x="0" y="179832"/>
                  </a:lnTo>
                  <a:lnTo>
                    <a:pt x="4047744" y="179832"/>
                  </a:lnTo>
                  <a:lnTo>
                    <a:pt x="4047744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5">
              <a:extLst>
                <a:ext uri="{FF2B5EF4-FFF2-40B4-BE49-F238E27FC236}">
                  <a16:creationId xmlns:a16="http://schemas.microsoft.com/office/drawing/2014/main" id="{B13F3371-C9C6-484B-A5C6-6C9D8BF09C35}"/>
                </a:ext>
              </a:extLst>
            </p:cNvPr>
            <p:cNvSpPr/>
            <p:nvPr/>
          </p:nvSpPr>
          <p:spPr>
            <a:xfrm>
              <a:off x="6388607" y="1976627"/>
              <a:ext cx="2190115" cy="157480"/>
            </a:xfrm>
            <a:custGeom>
              <a:avLst/>
              <a:gdLst/>
              <a:ahLst/>
              <a:cxnLst/>
              <a:rect l="l" t="t" r="r" b="b"/>
              <a:pathLst>
                <a:path w="2190115" h="157480">
                  <a:moveTo>
                    <a:pt x="0" y="0"/>
                  </a:moveTo>
                  <a:lnTo>
                    <a:pt x="2189988" y="0"/>
                  </a:lnTo>
                </a:path>
                <a:path w="2190115" h="157480">
                  <a:moveTo>
                    <a:pt x="0" y="156972"/>
                  </a:moveTo>
                  <a:lnTo>
                    <a:pt x="2189988" y="156972"/>
                  </a:lnTo>
                </a:path>
              </a:pathLst>
            </a:custGeom>
            <a:ln w="317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EAE99FDA-7613-40CA-859A-992C1ED540E1}"/>
                </a:ext>
              </a:extLst>
            </p:cNvPr>
            <p:cNvSpPr/>
            <p:nvPr/>
          </p:nvSpPr>
          <p:spPr>
            <a:xfrm>
              <a:off x="7680959" y="2026919"/>
              <a:ext cx="350520" cy="56515"/>
            </a:xfrm>
            <a:custGeom>
              <a:avLst/>
              <a:gdLst/>
              <a:ahLst/>
              <a:cxnLst/>
              <a:rect l="l" t="t" r="r" b="b"/>
              <a:pathLst>
                <a:path w="350520" h="56514">
                  <a:moveTo>
                    <a:pt x="350520" y="0"/>
                  </a:moveTo>
                  <a:lnTo>
                    <a:pt x="0" y="0"/>
                  </a:lnTo>
                  <a:lnTo>
                    <a:pt x="0" y="56387"/>
                  </a:lnTo>
                  <a:lnTo>
                    <a:pt x="350520" y="56387"/>
                  </a:lnTo>
                  <a:lnTo>
                    <a:pt x="350520" y="0"/>
                  </a:lnTo>
                  <a:close/>
                </a:path>
              </a:pathLst>
            </a:custGeom>
            <a:solidFill>
              <a:srgbClr val="086A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7">
              <a:extLst>
                <a:ext uri="{FF2B5EF4-FFF2-40B4-BE49-F238E27FC236}">
                  <a16:creationId xmlns:a16="http://schemas.microsoft.com/office/drawing/2014/main" id="{B3F51B6C-5190-465C-B01A-0E264EAE7439}"/>
                </a:ext>
              </a:extLst>
            </p:cNvPr>
            <p:cNvSpPr/>
            <p:nvPr/>
          </p:nvSpPr>
          <p:spPr>
            <a:xfrm>
              <a:off x="6388607" y="2292095"/>
              <a:ext cx="2190115" cy="2365375"/>
            </a:xfrm>
            <a:custGeom>
              <a:avLst/>
              <a:gdLst/>
              <a:ahLst/>
              <a:cxnLst/>
              <a:rect l="l" t="t" r="r" b="b"/>
              <a:pathLst>
                <a:path w="2190115" h="2365375">
                  <a:moveTo>
                    <a:pt x="0" y="0"/>
                  </a:moveTo>
                  <a:lnTo>
                    <a:pt x="2189988" y="0"/>
                  </a:lnTo>
                </a:path>
                <a:path w="2190115" h="2365375">
                  <a:moveTo>
                    <a:pt x="0" y="156971"/>
                  </a:moveTo>
                  <a:lnTo>
                    <a:pt x="2189988" y="156971"/>
                  </a:lnTo>
                </a:path>
                <a:path w="2190115" h="2365375">
                  <a:moveTo>
                    <a:pt x="0" y="315467"/>
                  </a:moveTo>
                  <a:lnTo>
                    <a:pt x="2189988" y="315467"/>
                  </a:lnTo>
                </a:path>
                <a:path w="2190115" h="2365375">
                  <a:moveTo>
                    <a:pt x="0" y="472439"/>
                  </a:moveTo>
                  <a:lnTo>
                    <a:pt x="2189988" y="472439"/>
                  </a:lnTo>
                </a:path>
                <a:path w="2190115" h="2365375">
                  <a:moveTo>
                    <a:pt x="0" y="630936"/>
                  </a:moveTo>
                  <a:lnTo>
                    <a:pt x="2189988" y="630936"/>
                  </a:lnTo>
                </a:path>
                <a:path w="2190115" h="2365375">
                  <a:moveTo>
                    <a:pt x="0" y="787907"/>
                  </a:moveTo>
                  <a:lnTo>
                    <a:pt x="2189988" y="787907"/>
                  </a:lnTo>
                </a:path>
                <a:path w="2190115" h="2365375">
                  <a:moveTo>
                    <a:pt x="0" y="944879"/>
                  </a:moveTo>
                  <a:lnTo>
                    <a:pt x="2189988" y="944879"/>
                  </a:lnTo>
                </a:path>
                <a:path w="2190115" h="2365375">
                  <a:moveTo>
                    <a:pt x="0" y="1103376"/>
                  </a:moveTo>
                  <a:lnTo>
                    <a:pt x="2189988" y="1103376"/>
                  </a:lnTo>
                </a:path>
                <a:path w="2190115" h="2365375">
                  <a:moveTo>
                    <a:pt x="0" y="1260348"/>
                  </a:moveTo>
                  <a:lnTo>
                    <a:pt x="2189988" y="1260348"/>
                  </a:lnTo>
                </a:path>
                <a:path w="2190115" h="2365375">
                  <a:moveTo>
                    <a:pt x="0" y="1418843"/>
                  </a:moveTo>
                  <a:lnTo>
                    <a:pt x="2189988" y="1418843"/>
                  </a:lnTo>
                </a:path>
                <a:path w="2190115" h="2365375">
                  <a:moveTo>
                    <a:pt x="0" y="1575815"/>
                  </a:moveTo>
                  <a:lnTo>
                    <a:pt x="2189988" y="1575815"/>
                  </a:lnTo>
                </a:path>
                <a:path w="2190115" h="2365375">
                  <a:moveTo>
                    <a:pt x="0" y="1734311"/>
                  </a:moveTo>
                  <a:lnTo>
                    <a:pt x="2189988" y="1734311"/>
                  </a:lnTo>
                </a:path>
                <a:path w="2190115" h="2365375">
                  <a:moveTo>
                    <a:pt x="0" y="1891283"/>
                  </a:moveTo>
                  <a:lnTo>
                    <a:pt x="2189988" y="1891283"/>
                  </a:lnTo>
                </a:path>
                <a:path w="2190115" h="2365375">
                  <a:moveTo>
                    <a:pt x="0" y="2049779"/>
                  </a:moveTo>
                  <a:lnTo>
                    <a:pt x="2189988" y="2049779"/>
                  </a:lnTo>
                </a:path>
                <a:path w="2190115" h="2365375">
                  <a:moveTo>
                    <a:pt x="0" y="2206752"/>
                  </a:moveTo>
                  <a:lnTo>
                    <a:pt x="2189988" y="2206752"/>
                  </a:lnTo>
                </a:path>
                <a:path w="2190115" h="2365375">
                  <a:moveTo>
                    <a:pt x="0" y="2365247"/>
                  </a:moveTo>
                  <a:lnTo>
                    <a:pt x="2189988" y="2365247"/>
                  </a:lnTo>
                </a:path>
              </a:pathLst>
            </a:custGeom>
            <a:ln w="317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8">
              <a:extLst>
                <a:ext uri="{FF2B5EF4-FFF2-40B4-BE49-F238E27FC236}">
                  <a16:creationId xmlns:a16="http://schemas.microsoft.com/office/drawing/2014/main" id="{DEFC7087-D362-46D9-B819-A881F3103C89}"/>
                </a:ext>
              </a:extLst>
            </p:cNvPr>
            <p:cNvSpPr/>
            <p:nvPr/>
          </p:nvSpPr>
          <p:spPr>
            <a:xfrm>
              <a:off x="6708648" y="2185415"/>
              <a:ext cx="1323340" cy="2420620"/>
            </a:xfrm>
            <a:custGeom>
              <a:avLst/>
              <a:gdLst/>
              <a:ahLst/>
              <a:cxnLst/>
              <a:rect l="l" t="t" r="r" b="b"/>
              <a:pathLst>
                <a:path w="1323340" h="2420620">
                  <a:moveTo>
                    <a:pt x="1322832" y="2365248"/>
                  </a:moveTo>
                  <a:lnTo>
                    <a:pt x="1303020" y="2365248"/>
                  </a:lnTo>
                  <a:lnTo>
                    <a:pt x="1303020" y="2420112"/>
                  </a:lnTo>
                  <a:lnTo>
                    <a:pt x="1322832" y="2420112"/>
                  </a:lnTo>
                  <a:lnTo>
                    <a:pt x="1322832" y="2365248"/>
                  </a:lnTo>
                  <a:close/>
                </a:path>
                <a:path w="1323340" h="2420620">
                  <a:moveTo>
                    <a:pt x="1322832" y="2206752"/>
                  </a:moveTo>
                  <a:lnTo>
                    <a:pt x="1025652" y="2206752"/>
                  </a:lnTo>
                  <a:lnTo>
                    <a:pt x="1025652" y="2263140"/>
                  </a:lnTo>
                  <a:lnTo>
                    <a:pt x="1322832" y="2263140"/>
                  </a:lnTo>
                  <a:lnTo>
                    <a:pt x="1322832" y="2206752"/>
                  </a:lnTo>
                  <a:close/>
                </a:path>
                <a:path w="1323340" h="2420620">
                  <a:moveTo>
                    <a:pt x="1322832" y="1891284"/>
                  </a:moveTo>
                  <a:lnTo>
                    <a:pt x="818388" y="1891284"/>
                  </a:lnTo>
                  <a:lnTo>
                    <a:pt x="818388" y="1947672"/>
                  </a:lnTo>
                  <a:lnTo>
                    <a:pt x="1322832" y="1947672"/>
                  </a:lnTo>
                  <a:lnTo>
                    <a:pt x="1322832" y="1891284"/>
                  </a:lnTo>
                  <a:close/>
                </a:path>
                <a:path w="1323340" h="2420620">
                  <a:moveTo>
                    <a:pt x="1322832" y="1734312"/>
                  </a:moveTo>
                  <a:lnTo>
                    <a:pt x="0" y="1734312"/>
                  </a:lnTo>
                  <a:lnTo>
                    <a:pt x="0" y="1789176"/>
                  </a:lnTo>
                  <a:lnTo>
                    <a:pt x="1322832" y="1789176"/>
                  </a:lnTo>
                  <a:lnTo>
                    <a:pt x="1322832" y="1734312"/>
                  </a:lnTo>
                  <a:close/>
                </a:path>
                <a:path w="1323340" h="2420620">
                  <a:moveTo>
                    <a:pt x="1322832" y="1575816"/>
                  </a:moveTo>
                  <a:lnTo>
                    <a:pt x="1175004" y="1575816"/>
                  </a:lnTo>
                  <a:lnTo>
                    <a:pt x="1175004" y="1632204"/>
                  </a:lnTo>
                  <a:lnTo>
                    <a:pt x="1322832" y="1632204"/>
                  </a:lnTo>
                  <a:lnTo>
                    <a:pt x="1322832" y="1575816"/>
                  </a:lnTo>
                  <a:close/>
                </a:path>
                <a:path w="1323340" h="2420620">
                  <a:moveTo>
                    <a:pt x="1322832" y="944880"/>
                  </a:moveTo>
                  <a:lnTo>
                    <a:pt x="374904" y="944880"/>
                  </a:lnTo>
                  <a:lnTo>
                    <a:pt x="374904" y="1001268"/>
                  </a:lnTo>
                  <a:lnTo>
                    <a:pt x="1322832" y="1001268"/>
                  </a:lnTo>
                  <a:lnTo>
                    <a:pt x="1322832" y="944880"/>
                  </a:lnTo>
                  <a:close/>
                </a:path>
                <a:path w="1323340" h="2420620">
                  <a:moveTo>
                    <a:pt x="1322832" y="629412"/>
                  </a:moveTo>
                  <a:lnTo>
                    <a:pt x="1271016" y="629412"/>
                  </a:lnTo>
                  <a:lnTo>
                    <a:pt x="1271016" y="685800"/>
                  </a:lnTo>
                  <a:lnTo>
                    <a:pt x="1322832" y="685800"/>
                  </a:lnTo>
                  <a:lnTo>
                    <a:pt x="1322832" y="629412"/>
                  </a:lnTo>
                  <a:close/>
                </a:path>
                <a:path w="1323340" h="2420620">
                  <a:moveTo>
                    <a:pt x="1322832" y="472440"/>
                  </a:moveTo>
                  <a:lnTo>
                    <a:pt x="169164" y="472440"/>
                  </a:lnTo>
                  <a:lnTo>
                    <a:pt x="169164" y="528828"/>
                  </a:lnTo>
                  <a:lnTo>
                    <a:pt x="1322832" y="528828"/>
                  </a:lnTo>
                  <a:lnTo>
                    <a:pt x="1322832" y="472440"/>
                  </a:lnTo>
                  <a:close/>
                </a:path>
                <a:path w="1323340" h="2420620">
                  <a:moveTo>
                    <a:pt x="1322832" y="156972"/>
                  </a:moveTo>
                  <a:lnTo>
                    <a:pt x="1281684" y="156972"/>
                  </a:lnTo>
                  <a:lnTo>
                    <a:pt x="1281684" y="213360"/>
                  </a:lnTo>
                  <a:lnTo>
                    <a:pt x="1322832" y="213360"/>
                  </a:lnTo>
                  <a:lnTo>
                    <a:pt x="1322832" y="156972"/>
                  </a:lnTo>
                  <a:close/>
                </a:path>
                <a:path w="1323340" h="2420620">
                  <a:moveTo>
                    <a:pt x="1322832" y="0"/>
                  </a:moveTo>
                  <a:lnTo>
                    <a:pt x="544068" y="0"/>
                  </a:lnTo>
                  <a:lnTo>
                    <a:pt x="544068" y="54864"/>
                  </a:lnTo>
                  <a:lnTo>
                    <a:pt x="1322832" y="54864"/>
                  </a:lnTo>
                  <a:lnTo>
                    <a:pt x="1322832" y="0"/>
                  </a:lnTo>
                  <a:close/>
                </a:path>
              </a:pathLst>
            </a:custGeom>
            <a:solidFill>
              <a:srgbClr val="086A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9">
              <a:extLst>
                <a:ext uri="{FF2B5EF4-FFF2-40B4-BE49-F238E27FC236}">
                  <a16:creationId xmlns:a16="http://schemas.microsoft.com/office/drawing/2014/main" id="{6EFDC1DC-D240-44F0-B07E-2CFDE65E10D9}"/>
                </a:ext>
              </a:extLst>
            </p:cNvPr>
            <p:cNvSpPr/>
            <p:nvPr/>
          </p:nvSpPr>
          <p:spPr>
            <a:xfrm>
              <a:off x="8031480" y="2500883"/>
              <a:ext cx="454659" cy="1789430"/>
            </a:xfrm>
            <a:custGeom>
              <a:avLst/>
              <a:gdLst/>
              <a:ahLst/>
              <a:cxnLst/>
              <a:rect l="l" t="t" r="r" b="b"/>
              <a:pathLst>
                <a:path w="454659" h="1789429">
                  <a:moveTo>
                    <a:pt x="47244" y="472440"/>
                  </a:moveTo>
                  <a:lnTo>
                    <a:pt x="0" y="472440"/>
                  </a:lnTo>
                  <a:lnTo>
                    <a:pt x="0" y="528828"/>
                  </a:lnTo>
                  <a:lnTo>
                    <a:pt x="47244" y="528828"/>
                  </a:lnTo>
                  <a:lnTo>
                    <a:pt x="47244" y="472440"/>
                  </a:lnTo>
                  <a:close/>
                </a:path>
                <a:path w="454659" h="1789429">
                  <a:moveTo>
                    <a:pt x="57912" y="1103376"/>
                  </a:moveTo>
                  <a:lnTo>
                    <a:pt x="0" y="1103376"/>
                  </a:lnTo>
                  <a:lnTo>
                    <a:pt x="0" y="1158240"/>
                  </a:lnTo>
                  <a:lnTo>
                    <a:pt x="57912" y="1158240"/>
                  </a:lnTo>
                  <a:lnTo>
                    <a:pt x="57912" y="1103376"/>
                  </a:lnTo>
                  <a:close/>
                </a:path>
                <a:path w="454659" h="1789429">
                  <a:moveTo>
                    <a:pt x="123444" y="787908"/>
                  </a:moveTo>
                  <a:lnTo>
                    <a:pt x="0" y="787908"/>
                  </a:lnTo>
                  <a:lnTo>
                    <a:pt x="0" y="844296"/>
                  </a:lnTo>
                  <a:lnTo>
                    <a:pt x="123444" y="844296"/>
                  </a:lnTo>
                  <a:lnTo>
                    <a:pt x="123444" y="787908"/>
                  </a:lnTo>
                  <a:close/>
                </a:path>
                <a:path w="454659" h="1789429">
                  <a:moveTo>
                    <a:pt x="129540" y="1734312"/>
                  </a:moveTo>
                  <a:lnTo>
                    <a:pt x="0" y="1734312"/>
                  </a:lnTo>
                  <a:lnTo>
                    <a:pt x="0" y="1789176"/>
                  </a:lnTo>
                  <a:lnTo>
                    <a:pt x="129540" y="1789176"/>
                  </a:lnTo>
                  <a:lnTo>
                    <a:pt x="129540" y="1734312"/>
                  </a:lnTo>
                  <a:close/>
                </a:path>
                <a:path w="454659" h="1789429">
                  <a:moveTo>
                    <a:pt x="161544" y="0"/>
                  </a:moveTo>
                  <a:lnTo>
                    <a:pt x="0" y="0"/>
                  </a:lnTo>
                  <a:lnTo>
                    <a:pt x="0" y="54864"/>
                  </a:lnTo>
                  <a:lnTo>
                    <a:pt x="161544" y="54864"/>
                  </a:lnTo>
                  <a:lnTo>
                    <a:pt x="161544" y="0"/>
                  </a:lnTo>
                  <a:close/>
                </a:path>
                <a:path w="454659" h="1789429">
                  <a:moveTo>
                    <a:pt x="454152" y="944880"/>
                  </a:moveTo>
                  <a:lnTo>
                    <a:pt x="0" y="944880"/>
                  </a:lnTo>
                  <a:lnTo>
                    <a:pt x="0" y="1001268"/>
                  </a:lnTo>
                  <a:lnTo>
                    <a:pt x="454152" y="1001268"/>
                  </a:lnTo>
                  <a:lnTo>
                    <a:pt x="454152" y="944880"/>
                  </a:lnTo>
                  <a:close/>
                </a:path>
              </a:pathLst>
            </a:custGeom>
            <a:solidFill>
              <a:srgbClr val="89A6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0">
              <a:extLst>
                <a:ext uri="{FF2B5EF4-FFF2-40B4-BE49-F238E27FC236}">
                  <a16:creationId xmlns:a16="http://schemas.microsoft.com/office/drawing/2014/main" id="{DEAE3C8E-41AA-4F0A-8FD5-47F5FC80694C}"/>
                </a:ext>
              </a:extLst>
            </p:cNvPr>
            <p:cNvSpPr/>
            <p:nvPr/>
          </p:nvSpPr>
          <p:spPr>
            <a:xfrm>
              <a:off x="8031479" y="1976627"/>
              <a:ext cx="0" cy="2680970"/>
            </a:xfrm>
            <a:custGeom>
              <a:avLst/>
              <a:gdLst/>
              <a:ahLst/>
              <a:cxnLst/>
              <a:rect l="l" t="t" r="r" b="b"/>
              <a:pathLst>
                <a:path h="2680970">
                  <a:moveTo>
                    <a:pt x="0" y="0"/>
                  </a:moveTo>
                  <a:lnTo>
                    <a:pt x="0" y="2680716"/>
                  </a:lnTo>
                </a:path>
              </a:pathLst>
            </a:custGeom>
            <a:ln w="9144">
              <a:solidFill>
                <a:srgbClr val="5858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8354C2B-9CC1-46A6-B865-0D222B953936}"/>
              </a:ext>
            </a:extLst>
          </p:cNvPr>
          <p:cNvSpPr txBox="1"/>
          <p:nvPr/>
        </p:nvSpPr>
        <p:spPr>
          <a:xfrm>
            <a:off x="7037412" y="2213307"/>
            <a:ext cx="1276651" cy="2618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7060" marR="5080" indent="-99695" algn="just">
              <a:lnSpc>
                <a:spcPct val="103499"/>
              </a:lnSpc>
              <a:spcBef>
                <a:spcPts val="50"/>
              </a:spcBef>
            </a:pP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B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e</a:t>
            </a:r>
            <a:r>
              <a:rPr lang="en-MY" sz="1000" spc="-15" dirty="0">
                <a:solidFill>
                  <a:srgbClr val="585858"/>
                </a:solidFill>
                <a:latin typeface="Carlito"/>
                <a:cs typeface="Carlito"/>
              </a:rPr>
              <a:t>v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e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rag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e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s  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T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o</a:t>
            </a:r>
            <a:r>
              <a:rPr lang="en-MY" sz="1000" spc="-15" dirty="0">
                <a:solidFill>
                  <a:srgbClr val="585858"/>
                </a:solidFill>
                <a:latin typeface="Carlito"/>
                <a:cs typeface="Carlito"/>
              </a:rPr>
              <a:t>b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a</a:t>
            </a:r>
            <a:r>
              <a:rPr lang="en-MY" sz="1000" spc="5" dirty="0">
                <a:solidFill>
                  <a:srgbClr val="585858"/>
                </a:solidFill>
                <a:latin typeface="Carlito"/>
                <a:cs typeface="Carlito"/>
              </a:rPr>
              <a:t>c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co  Textiles</a:t>
            </a:r>
            <a:endParaRPr lang="en-MY" sz="1000" dirty="0">
              <a:latin typeface="Carlito"/>
              <a:cs typeface="Carlito"/>
            </a:endParaRPr>
          </a:p>
          <a:p>
            <a:pPr marR="6350" algn="r">
              <a:lnSpc>
                <a:spcPct val="100000"/>
              </a:lnSpc>
              <a:spcBef>
                <a:spcPts val="40"/>
              </a:spcBef>
            </a:pP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Wearing</a:t>
            </a:r>
            <a:r>
              <a:rPr lang="en-MY" sz="1000" spc="-6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apparel</a:t>
            </a:r>
            <a:endParaRPr lang="en-MY" sz="1000" dirty="0">
              <a:latin typeface="Carlito"/>
              <a:cs typeface="Carlito"/>
            </a:endParaRPr>
          </a:p>
          <a:p>
            <a:pPr marL="237490" marR="6350" indent="-80645" algn="r">
              <a:lnSpc>
                <a:spcPct val="103299"/>
              </a:lnSpc>
              <a:spcBef>
                <a:spcPts val="5"/>
              </a:spcBef>
            </a:pP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Leather</a:t>
            </a:r>
            <a:r>
              <a:rPr lang="en-MY" sz="1000" spc="-6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products  Wood</a:t>
            </a:r>
            <a:r>
              <a:rPr lang="en-MY" sz="1000" spc="-7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products</a:t>
            </a:r>
            <a:endParaRPr lang="en-MY" sz="1000" dirty="0">
              <a:latin typeface="Carlito"/>
              <a:cs typeface="Carlito"/>
            </a:endParaRPr>
          </a:p>
          <a:p>
            <a:pPr marL="12700" marR="5080" indent="481965" algn="r">
              <a:lnSpc>
                <a:spcPct val="103499"/>
              </a:lnSpc>
              <a:spcBef>
                <a:spcPts val="5"/>
              </a:spcBef>
            </a:pP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P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e</a:t>
            </a:r>
            <a:r>
              <a:rPr lang="en-MY" sz="1000" spc="-15" dirty="0">
                <a:solidFill>
                  <a:srgbClr val="585858"/>
                </a:solidFill>
                <a:latin typeface="Carlito"/>
                <a:cs typeface="Carlito"/>
              </a:rPr>
              <a:t>t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ro</a:t>
            </a:r>
            <a:r>
              <a:rPr lang="en-MY" sz="1000" spc="5" dirty="0">
                <a:solidFill>
                  <a:srgbClr val="585858"/>
                </a:solidFill>
                <a:latin typeface="Carlito"/>
                <a:cs typeface="Carlito"/>
              </a:rPr>
              <a:t>l</a:t>
            </a:r>
            <a:r>
              <a:rPr lang="en-MY" sz="1000" spc="-10" dirty="0">
                <a:solidFill>
                  <a:srgbClr val="585858"/>
                </a:solidFill>
                <a:latin typeface="Carlito"/>
                <a:cs typeface="Carlito"/>
              </a:rPr>
              <a:t>e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um  </a:t>
            </a:r>
            <a:r>
              <a:rPr lang="en-MY" sz="1000" spc="-10" dirty="0">
                <a:solidFill>
                  <a:srgbClr val="585858"/>
                </a:solidFill>
                <a:latin typeface="Carlito"/>
                <a:cs typeface="Carlito"/>
              </a:rPr>
              <a:t>Ch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e</a:t>
            </a:r>
            <a:r>
              <a:rPr lang="en-MY" sz="1000" spc="-10" dirty="0">
                <a:solidFill>
                  <a:srgbClr val="585858"/>
                </a:solidFill>
                <a:latin typeface="Carlito"/>
                <a:cs typeface="Carlito"/>
              </a:rPr>
              <a:t>m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i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c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als  P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h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ar</a:t>
            </a:r>
            <a:r>
              <a:rPr lang="en-MY" sz="1000" spc="-10" dirty="0">
                <a:solidFill>
                  <a:srgbClr val="585858"/>
                </a:solidFill>
                <a:latin typeface="Carlito"/>
                <a:cs typeface="Carlito"/>
              </a:rPr>
              <a:t>m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a</a:t>
            </a:r>
            <a:r>
              <a:rPr lang="en-MY" sz="1000" spc="5" dirty="0">
                <a:solidFill>
                  <a:srgbClr val="585858"/>
                </a:solidFill>
                <a:latin typeface="Carlito"/>
                <a:cs typeface="Carlito"/>
              </a:rPr>
              <a:t>c</a:t>
            </a:r>
            <a:r>
              <a:rPr lang="en-MY" sz="1000" spc="-10" dirty="0">
                <a:solidFill>
                  <a:srgbClr val="585858"/>
                </a:solidFill>
                <a:latin typeface="Carlito"/>
                <a:cs typeface="Carlito"/>
              </a:rPr>
              <a:t>e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uticals  Rubber</a:t>
            </a:r>
            <a:r>
              <a:rPr lang="en-MY" sz="1000" spc="-3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&amp;</a:t>
            </a:r>
            <a:r>
              <a:rPr lang="en-MY" sz="1000" spc="-3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plastic  Non-metal</a:t>
            </a:r>
            <a:r>
              <a:rPr lang="en-MY" sz="1000" spc="-6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minerals  Computer</a:t>
            </a:r>
            <a:r>
              <a:rPr lang="en-MY" sz="1000" spc="-7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equip.  Electrical</a:t>
            </a:r>
            <a:r>
              <a:rPr lang="en-MY" sz="1000" spc="-4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equip.</a:t>
            </a:r>
            <a:endParaRPr lang="en-MY" sz="1000" dirty="0">
              <a:latin typeface="Carlito"/>
              <a:cs typeface="Carlito"/>
            </a:endParaRPr>
          </a:p>
          <a:p>
            <a:pPr marL="555625" marR="5080" indent="-68580" algn="just">
              <a:lnSpc>
                <a:spcPct val="103499"/>
              </a:lnSpc>
            </a:pP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Machin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e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ry  Vehicles  </a:t>
            </a:r>
            <a:r>
              <a:rPr lang="en-MY" sz="1000" spc="-10" dirty="0">
                <a:solidFill>
                  <a:srgbClr val="585858"/>
                </a:solidFill>
                <a:latin typeface="Carlito"/>
                <a:cs typeface="Carlito"/>
              </a:rPr>
              <a:t>F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ur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n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it</a:t>
            </a:r>
            <a:r>
              <a:rPr lang="en-MY" sz="1000" dirty="0">
                <a:solidFill>
                  <a:srgbClr val="585858"/>
                </a:solidFill>
                <a:latin typeface="Carlito"/>
                <a:cs typeface="Carlito"/>
              </a:rPr>
              <a:t>u</a:t>
            </a:r>
            <a:r>
              <a:rPr lang="en-MY" sz="1000" spc="-5" dirty="0">
                <a:solidFill>
                  <a:srgbClr val="585858"/>
                </a:solidFill>
                <a:latin typeface="Carlito"/>
                <a:cs typeface="Carlito"/>
              </a:rPr>
              <a:t>re</a:t>
            </a:r>
            <a:endParaRPr lang="en-MY" sz="1000" dirty="0">
              <a:latin typeface="Carlito"/>
              <a:cs typeface="Carlito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56C8E4-4229-4591-B79A-34625C3C6227}"/>
              </a:ext>
            </a:extLst>
          </p:cNvPr>
          <p:cNvSpPr txBox="1"/>
          <p:nvPr/>
        </p:nvSpPr>
        <p:spPr>
          <a:xfrm>
            <a:off x="6755593" y="1982589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MY" sz="1800" spc="-5" dirty="0">
                <a:solidFill>
                  <a:srgbClr val="585858"/>
                </a:solidFill>
                <a:latin typeface="Carlito"/>
                <a:cs typeface="Carlito"/>
              </a:rPr>
              <a:t>Non-food</a:t>
            </a:r>
            <a:r>
              <a:rPr lang="en-MY" sz="1800" spc="-3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MY" sz="1800" spc="-5" dirty="0">
                <a:solidFill>
                  <a:srgbClr val="585858"/>
                </a:solidFill>
                <a:latin typeface="Carlito"/>
                <a:cs typeface="Carlito"/>
              </a:rPr>
              <a:t>manufacturing</a:t>
            </a:r>
            <a:endParaRPr lang="en-MY" sz="1800" dirty="0">
              <a:latin typeface="Carlito"/>
              <a:cs typeface="Carlito"/>
            </a:endParaRPr>
          </a:p>
        </p:txBody>
      </p:sp>
      <p:grpSp>
        <p:nvGrpSpPr>
          <p:cNvPr id="16" name="object 40">
            <a:extLst>
              <a:ext uri="{FF2B5EF4-FFF2-40B4-BE49-F238E27FC236}">
                <a16:creationId xmlns:a16="http://schemas.microsoft.com/office/drawing/2014/main" id="{FA24C520-1DE4-42A9-BC5F-D3D3845EBE5E}"/>
              </a:ext>
            </a:extLst>
          </p:cNvPr>
          <p:cNvGrpSpPr/>
          <p:nvPr/>
        </p:nvGrpSpPr>
        <p:grpSpPr>
          <a:xfrm>
            <a:off x="8515270" y="5188046"/>
            <a:ext cx="1833880" cy="1045844"/>
            <a:chOff x="6589776" y="5586984"/>
            <a:chExt cx="1833880" cy="1045844"/>
          </a:xfrm>
        </p:grpSpPr>
        <p:sp>
          <p:nvSpPr>
            <p:cNvPr id="17" name="object 41">
              <a:extLst>
                <a:ext uri="{FF2B5EF4-FFF2-40B4-BE49-F238E27FC236}">
                  <a16:creationId xmlns:a16="http://schemas.microsoft.com/office/drawing/2014/main" id="{ABDF577C-16FD-4B19-931D-81474DD8329B}"/>
                </a:ext>
              </a:extLst>
            </p:cNvPr>
            <p:cNvSpPr/>
            <p:nvPr/>
          </p:nvSpPr>
          <p:spPr>
            <a:xfrm>
              <a:off x="6589776" y="5590032"/>
              <a:ext cx="1833880" cy="1039494"/>
            </a:xfrm>
            <a:custGeom>
              <a:avLst/>
              <a:gdLst/>
              <a:ahLst/>
              <a:cxnLst/>
              <a:rect l="l" t="t" r="r" b="b"/>
              <a:pathLst>
                <a:path w="1833879" h="1039495">
                  <a:moveTo>
                    <a:pt x="0" y="0"/>
                  </a:moveTo>
                  <a:lnTo>
                    <a:pt x="1833372" y="0"/>
                  </a:lnTo>
                </a:path>
                <a:path w="1833879" h="1039495">
                  <a:moveTo>
                    <a:pt x="0" y="173736"/>
                  </a:moveTo>
                  <a:lnTo>
                    <a:pt x="1833372" y="173736"/>
                  </a:lnTo>
                </a:path>
                <a:path w="1833879" h="1039495">
                  <a:moveTo>
                    <a:pt x="0" y="345948"/>
                  </a:moveTo>
                  <a:lnTo>
                    <a:pt x="1833372" y="345948"/>
                  </a:lnTo>
                </a:path>
                <a:path w="1833879" h="1039495">
                  <a:moveTo>
                    <a:pt x="0" y="519684"/>
                  </a:moveTo>
                  <a:lnTo>
                    <a:pt x="1833372" y="519684"/>
                  </a:lnTo>
                </a:path>
                <a:path w="1833879" h="1039495">
                  <a:moveTo>
                    <a:pt x="0" y="693420"/>
                  </a:moveTo>
                  <a:lnTo>
                    <a:pt x="1833372" y="693420"/>
                  </a:lnTo>
                </a:path>
                <a:path w="1833879" h="1039495">
                  <a:moveTo>
                    <a:pt x="0" y="867156"/>
                  </a:moveTo>
                  <a:lnTo>
                    <a:pt x="1833372" y="867156"/>
                  </a:lnTo>
                </a:path>
                <a:path w="1833879" h="1039495">
                  <a:moveTo>
                    <a:pt x="0" y="1039368"/>
                  </a:moveTo>
                  <a:lnTo>
                    <a:pt x="1833372" y="1039368"/>
                  </a:lnTo>
                </a:path>
              </a:pathLst>
            </a:custGeom>
            <a:ln w="6096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42">
              <a:extLst>
                <a:ext uri="{FF2B5EF4-FFF2-40B4-BE49-F238E27FC236}">
                  <a16:creationId xmlns:a16="http://schemas.microsoft.com/office/drawing/2014/main" id="{89CC8EC6-FB91-4E48-B171-209F4DA88B8D}"/>
                </a:ext>
              </a:extLst>
            </p:cNvPr>
            <p:cNvSpPr/>
            <p:nvPr/>
          </p:nvSpPr>
          <p:spPr>
            <a:xfrm>
              <a:off x="7239000" y="5646420"/>
              <a:ext cx="817244" cy="754380"/>
            </a:xfrm>
            <a:custGeom>
              <a:avLst/>
              <a:gdLst/>
              <a:ahLst/>
              <a:cxnLst/>
              <a:rect l="l" t="t" r="r" b="b"/>
              <a:pathLst>
                <a:path w="817245" h="754379">
                  <a:moveTo>
                    <a:pt x="816864" y="693420"/>
                  </a:moveTo>
                  <a:lnTo>
                    <a:pt x="225552" y="693420"/>
                  </a:lnTo>
                  <a:lnTo>
                    <a:pt x="225552" y="754380"/>
                  </a:lnTo>
                  <a:lnTo>
                    <a:pt x="816864" y="754380"/>
                  </a:lnTo>
                  <a:lnTo>
                    <a:pt x="816864" y="693420"/>
                  </a:lnTo>
                  <a:close/>
                </a:path>
                <a:path w="817245" h="754379">
                  <a:moveTo>
                    <a:pt x="816864" y="519684"/>
                  </a:moveTo>
                  <a:lnTo>
                    <a:pt x="41148" y="519684"/>
                  </a:lnTo>
                  <a:lnTo>
                    <a:pt x="41148" y="580644"/>
                  </a:lnTo>
                  <a:lnTo>
                    <a:pt x="816864" y="580644"/>
                  </a:lnTo>
                  <a:lnTo>
                    <a:pt x="816864" y="519684"/>
                  </a:lnTo>
                  <a:close/>
                </a:path>
                <a:path w="817245" h="754379">
                  <a:moveTo>
                    <a:pt x="816864" y="345948"/>
                  </a:moveTo>
                  <a:lnTo>
                    <a:pt x="434340" y="345948"/>
                  </a:lnTo>
                  <a:lnTo>
                    <a:pt x="434340" y="406908"/>
                  </a:lnTo>
                  <a:lnTo>
                    <a:pt x="816864" y="406908"/>
                  </a:lnTo>
                  <a:lnTo>
                    <a:pt x="816864" y="345948"/>
                  </a:lnTo>
                  <a:close/>
                </a:path>
                <a:path w="817245" h="754379">
                  <a:moveTo>
                    <a:pt x="816864" y="172212"/>
                  </a:moveTo>
                  <a:lnTo>
                    <a:pt x="263652" y="172212"/>
                  </a:lnTo>
                  <a:lnTo>
                    <a:pt x="263652" y="234696"/>
                  </a:lnTo>
                  <a:lnTo>
                    <a:pt x="816864" y="234696"/>
                  </a:lnTo>
                  <a:lnTo>
                    <a:pt x="816864" y="172212"/>
                  </a:lnTo>
                  <a:close/>
                </a:path>
                <a:path w="817245" h="754379">
                  <a:moveTo>
                    <a:pt x="816864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816864" y="60960"/>
                  </a:lnTo>
                  <a:lnTo>
                    <a:pt x="816864" y="0"/>
                  </a:lnTo>
                  <a:close/>
                </a:path>
              </a:pathLst>
            </a:custGeom>
            <a:solidFill>
              <a:srgbClr val="086A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43">
              <a:extLst>
                <a:ext uri="{FF2B5EF4-FFF2-40B4-BE49-F238E27FC236}">
                  <a16:creationId xmlns:a16="http://schemas.microsoft.com/office/drawing/2014/main" id="{42EEC78A-E548-421B-8250-E26991845C3B}"/>
                </a:ext>
              </a:extLst>
            </p:cNvPr>
            <p:cNvSpPr/>
            <p:nvPr/>
          </p:nvSpPr>
          <p:spPr>
            <a:xfrm>
              <a:off x="8055864" y="6512052"/>
              <a:ext cx="265430" cy="62865"/>
            </a:xfrm>
            <a:custGeom>
              <a:avLst/>
              <a:gdLst/>
              <a:ahLst/>
              <a:cxnLst/>
              <a:rect l="l" t="t" r="r" b="b"/>
              <a:pathLst>
                <a:path w="265429" h="62865">
                  <a:moveTo>
                    <a:pt x="265175" y="0"/>
                  </a:moveTo>
                  <a:lnTo>
                    <a:pt x="0" y="0"/>
                  </a:lnTo>
                  <a:lnTo>
                    <a:pt x="0" y="62484"/>
                  </a:lnTo>
                  <a:lnTo>
                    <a:pt x="265175" y="62484"/>
                  </a:lnTo>
                  <a:lnTo>
                    <a:pt x="265175" y="0"/>
                  </a:lnTo>
                  <a:close/>
                </a:path>
              </a:pathLst>
            </a:custGeom>
            <a:solidFill>
              <a:srgbClr val="89A6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44">
              <a:extLst>
                <a:ext uri="{FF2B5EF4-FFF2-40B4-BE49-F238E27FC236}">
                  <a16:creationId xmlns:a16="http://schemas.microsoft.com/office/drawing/2014/main" id="{AEFEB858-7F62-4162-AA69-995253846F47}"/>
                </a:ext>
              </a:extLst>
            </p:cNvPr>
            <p:cNvSpPr/>
            <p:nvPr/>
          </p:nvSpPr>
          <p:spPr>
            <a:xfrm>
              <a:off x="8055864" y="5590032"/>
              <a:ext cx="0" cy="1039494"/>
            </a:xfrm>
            <a:custGeom>
              <a:avLst/>
              <a:gdLst/>
              <a:ahLst/>
              <a:cxnLst/>
              <a:rect l="l" t="t" r="r" b="b"/>
              <a:pathLst>
                <a:path h="1039495">
                  <a:moveTo>
                    <a:pt x="0" y="0"/>
                  </a:moveTo>
                  <a:lnTo>
                    <a:pt x="0" y="1039368"/>
                  </a:lnTo>
                </a:path>
              </a:pathLst>
            </a:custGeom>
            <a:ln w="9144">
              <a:solidFill>
                <a:srgbClr val="5858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09B6B75-C578-4697-9523-D23B2B4E721B}"/>
              </a:ext>
            </a:extLst>
          </p:cNvPr>
          <p:cNvSpPr txBox="1"/>
          <p:nvPr/>
        </p:nvSpPr>
        <p:spPr>
          <a:xfrm>
            <a:off x="6803418" y="5210975"/>
            <a:ext cx="1744637" cy="1081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715" indent="66675" algn="r">
              <a:lnSpc>
                <a:spcPct val="108400"/>
              </a:lnSpc>
              <a:spcBef>
                <a:spcPts val="95"/>
              </a:spcBef>
            </a:pP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Retail </a:t>
            </a:r>
            <a:r>
              <a:rPr lang="en-US" sz="1000" dirty="0">
                <a:solidFill>
                  <a:srgbClr val="585858"/>
                </a:solidFill>
                <a:latin typeface="Carlito"/>
                <a:cs typeface="Carlito"/>
              </a:rPr>
              <a:t>&amp;</a:t>
            </a: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 recreation services </a:t>
            </a:r>
            <a:r>
              <a:rPr lang="en-US" sz="100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Supermarkets </a:t>
            </a:r>
            <a:r>
              <a:rPr lang="en-US" sz="1000" dirty="0">
                <a:solidFill>
                  <a:srgbClr val="585858"/>
                </a:solidFill>
                <a:latin typeface="Carlito"/>
                <a:cs typeface="Carlito"/>
              </a:rPr>
              <a:t>&amp;</a:t>
            </a:r>
            <a:r>
              <a:rPr lang="en-US" sz="1000" spc="-3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pharmacies</a:t>
            </a:r>
            <a:endParaRPr lang="en-US" sz="1000" dirty="0">
              <a:latin typeface="Carlito"/>
              <a:cs typeface="Carlito"/>
            </a:endParaRPr>
          </a:p>
          <a:p>
            <a:pPr marL="556895" marR="5080" indent="-31115" algn="r">
              <a:lnSpc>
                <a:spcPct val="108300"/>
              </a:lnSpc>
              <a:spcBef>
                <a:spcPts val="5"/>
              </a:spcBef>
            </a:pP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Parks,</a:t>
            </a:r>
            <a:r>
              <a:rPr lang="en-US" sz="10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beaches,</a:t>
            </a:r>
            <a:r>
              <a:rPr lang="en-US" sz="1000" spc="-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etc. </a:t>
            </a:r>
            <a:r>
              <a:rPr lang="en-US" sz="100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Public</a:t>
            </a:r>
            <a:r>
              <a:rPr lang="en-US" sz="1000" spc="-6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transport </a:t>
            </a:r>
            <a:r>
              <a:rPr lang="en-US" sz="1000" dirty="0">
                <a:solidFill>
                  <a:srgbClr val="585858"/>
                </a:solidFill>
                <a:latin typeface="Carlito"/>
                <a:cs typeface="Carlito"/>
              </a:rPr>
              <a:t> Places</a:t>
            </a:r>
            <a:r>
              <a:rPr lang="en-US" sz="1000" spc="-5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dirty="0">
                <a:solidFill>
                  <a:srgbClr val="585858"/>
                </a:solidFill>
                <a:latin typeface="Carlito"/>
                <a:cs typeface="Carlito"/>
              </a:rPr>
              <a:t>of</a:t>
            </a:r>
            <a:r>
              <a:rPr lang="en-US" sz="1000" spc="-6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dirty="0">
                <a:solidFill>
                  <a:srgbClr val="585858"/>
                </a:solidFill>
                <a:latin typeface="Carlito"/>
                <a:cs typeface="Carlito"/>
              </a:rPr>
              <a:t>work  Places of</a:t>
            </a:r>
            <a:r>
              <a:rPr lang="en-US" sz="1000" spc="-9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000" spc="-5" dirty="0">
                <a:solidFill>
                  <a:srgbClr val="585858"/>
                </a:solidFill>
                <a:latin typeface="Carlito"/>
                <a:cs typeface="Carlito"/>
              </a:rPr>
              <a:t>residence</a:t>
            </a:r>
            <a:endParaRPr lang="en-US" sz="10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518206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D28BF3-DBDD-427D-A4F6-AFA2D02F6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7157" y="3015618"/>
            <a:ext cx="8911687" cy="1280890"/>
          </a:xfrm>
        </p:spPr>
        <p:txBody>
          <a:bodyPr/>
          <a:lstStyle/>
          <a:p>
            <a:r>
              <a:rPr lang="en-MY" sz="3600" b="1" spc="-15" dirty="0">
                <a:solidFill>
                  <a:srgbClr val="53534A"/>
                </a:solidFill>
                <a:latin typeface="Carlito"/>
                <a:cs typeface="Carlito"/>
              </a:rPr>
              <a:t>Preview </a:t>
            </a:r>
            <a:r>
              <a:rPr lang="en-MY" sz="3600" b="1" dirty="0">
                <a:solidFill>
                  <a:srgbClr val="53534A"/>
                </a:solidFill>
                <a:latin typeface="Carlito"/>
                <a:cs typeface="Carlito"/>
              </a:rPr>
              <a:t>of</a:t>
            </a:r>
            <a:r>
              <a:rPr lang="en-MY" sz="3600" b="1" spc="-35" dirty="0">
                <a:solidFill>
                  <a:srgbClr val="53534A"/>
                </a:solidFill>
                <a:latin typeface="Carlito"/>
                <a:cs typeface="Carlito"/>
              </a:rPr>
              <a:t> </a:t>
            </a:r>
            <a:r>
              <a:rPr lang="en-MY" sz="3600" b="1" spc="-15" dirty="0">
                <a:solidFill>
                  <a:srgbClr val="53534A"/>
                </a:solidFill>
                <a:latin typeface="Carlito"/>
                <a:cs typeface="Carlito"/>
              </a:rPr>
              <a:t>Results</a:t>
            </a:r>
            <a:br>
              <a:rPr lang="en-MY" sz="3600" dirty="0">
                <a:latin typeface="Carlito"/>
                <a:cs typeface="Carlito"/>
              </a:rPr>
            </a:b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0662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64D390-5DD2-4AA6-A645-991CFDD9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Lockdown Imposes Heavy Economic Costs</a:t>
            </a:r>
            <a:endParaRPr lang="en-MY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67CC2-F307-4AA0-A3FC-F45C91CAC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64148"/>
          </a:xfrm>
        </p:spPr>
        <p:txBody>
          <a:bodyPr numCol="2"/>
          <a:lstStyle/>
          <a:p>
            <a:pPr marL="241300" indent="-228600">
              <a:lnSpc>
                <a:spcPts val="2735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1800" b="1" spc="-229" dirty="0">
                <a:solidFill>
                  <a:srgbClr val="585858"/>
                </a:solidFill>
                <a:latin typeface="Arial"/>
                <a:cs typeface="Arial"/>
              </a:rPr>
              <a:t>Bangladesh’s </a:t>
            </a:r>
            <a:r>
              <a:rPr lang="en-US" sz="1800" b="1" spc="-300" dirty="0">
                <a:solidFill>
                  <a:srgbClr val="585858"/>
                </a:solidFill>
                <a:latin typeface="Arial"/>
                <a:cs typeface="Arial"/>
              </a:rPr>
              <a:t>GDP   </a:t>
            </a:r>
            <a:r>
              <a:rPr lang="en-US" sz="1800" b="1" spc="-229" dirty="0">
                <a:solidFill>
                  <a:srgbClr val="585858"/>
                </a:solidFill>
                <a:latin typeface="Arial"/>
                <a:cs typeface="Arial"/>
              </a:rPr>
              <a:t>is </a:t>
            </a:r>
            <a:r>
              <a:rPr lang="en-US" sz="1800" b="1" spc="-140" dirty="0">
                <a:solidFill>
                  <a:srgbClr val="585858"/>
                </a:solidFill>
                <a:latin typeface="Arial"/>
                <a:cs typeface="Arial"/>
              </a:rPr>
              <a:t>estimated</a:t>
            </a:r>
            <a:r>
              <a:rPr lang="en-US" sz="1800" b="1" spc="-1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lang="en-US" sz="1800" b="1" spc="-90" dirty="0">
                <a:solidFill>
                  <a:srgbClr val="585858"/>
                </a:solidFill>
                <a:latin typeface="Arial"/>
                <a:cs typeface="Arial"/>
              </a:rPr>
              <a:t>to</a:t>
            </a:r>
            <a:endParaRPr lang="en-US" sz="1800" dirty="0">
              <a:latin typeface="Arial"/>
              <a:cs typeface="Arial"/>
            </a:endParaRPr>
          </a:p>
          <a:p>
            <a:pPr marL="0" indent="0">
              <a:lnSpc>
                <a:spcPts val="2590"/>
              </a:lnSpc>
              <a:buNone/>
            </a:pPr>
            <a:r>
              <a:rPr lang="en-US" sz="1800" b="1" spc="-15" dirty="0">
                <a:solidFill>
                  <a:srgbClr val="585858"/>
                </a:solidFill>
                <a:latin typeface="Carlito"/>
                <a:cs typeface="Carlito"/>
              </a:rPr>
              <a:t>have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fallen </a:t>
            </a:r>
            <a:r>
              <a:rPr lang="en-US" sz="1800" b="1" spc="-15" dirty="0">
                <a:solidFill>
                  <a:srgbClr val="585858"/>
                </a:solidFill>
                <a:latin typeface="Carlito"/>
                <a:cs typeface="Carlito"/>
              </a:rPr>
              <a:t>by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29% during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the</a:t>
            </a:r>
            <a:r>
              <a:rPr lang="en-US" dirty="0">
                <a:latin typeface="Carlito"/>
                <a:cs typeface="Carlito"/>
              </a:rPr>
              <a:t> </a:t>
            </a:r>
            <a:r>
              <a:rPr lang="en-US" sz="1800" b="1" spc="-185" dirty="0">
                <a:solidFill>
                  <a:srgbClr val="585858"/>
                </a:solidFill>
                <a:latin typeface="Arial"/>
                <a:cs typeface="Arial"/>
              </a:rPr>
              <a:t>country’s </a:t>
            </a:r>
            <a:r>
              <a:rPr lang="en-US" sz="1800" b="1" spc="-30" dirty="0">
                <a:solidFill>
                  <a:srgbClr val="585858"/>
                </a:solidFill>
                <a:latin typeface="Arial"/>
                <a:cs typeface="Arial"/>
              </a:rPr>
              <a:t>9</a:t>
            </a:r>
            <a:r>
              <a:rPr lang="en-US" sz="1800" b="1" spc="-30" dirty="0">
                <a:solidFill>
                  <a:srgbClr val="585858"/>
                </a:solidFill>
                <a:latin typeface="Carlito"/>
                <a:cs typeface="Carlito"/>
              </a:rPr>
              <a:t>-week</a:t>
            </a:r>
            <a:r>
              <a:rPr lang="en-US" sz="1800" b="1" spc="5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lockdown</a:t>
            </a:r>
            <a:r>
              <a:rPr lang="en-US" b="1" dirty="0">
                <a:latin typeface="Carlito"/>
                <a:cs typeface="Carlito"/>
              </a:rPr>
              <a:t> </a:t>
            </a: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(compared to </a:t>
            </a:r>
            <a:r>
              <a:rPr lang="en-US" sz="1400" dirty="0">
                <a:solidFill>
                  <a:srgbClr val="585858"/>
                </a:solidFill>
                <a:latin typeface="Carlito"/>
                <a:cs typeface="Carlito"/>
              </a:rPr>
              <a:t>a </a:t>
            </a: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no-COVID</a:t>
            </a:r>
            <a:r>
              <a:rPr lang="en-US" sz="1400" spc="3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400" spc="-5" dirty="0">
                <a:solidFill>
                  <a:srgbClr val="585858"/>
                </a:solidFill>
                <a:latin typeface="Carlito"/>
                <a:cs typeface="Carlito"/>
              </a:rPr>
              <a:t>scenario)</a:t>
            </a:r>
            <a:r>
              <a:rPr lang="en-US" b="1" spc="-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</a:p>
          <a:p>
            <a:pPr>
              <a:lnSpc>
                <a:spcPts val="2590"/>
              </a:lnSpc>
              <a:buFont typeface="Arial" panose="020B0604020202020204" pitchFamily="34" charset="0"/>
              <a:buChar char="•"/>
            </a:pPr>
            <a:r>
              <a:rPr lang="en-US" b="1" spc="-5" dirty="0">
                <a:solidFill>
                  <a:srgbClr val="585858"/>
                </a:solidFill>
                <a:latin typeface="Carlito"/>
                <a:cs typeface="Carlito"/>
              </a:rPr>
              <a:t>Food </a:t>
            </a:r>
            <a:r>
              <a:rPr lang="en-US" b="1" spc="-20" dirty="0">
                <a:solidFill>
                  <a:srgbClr val="585858"/>
                </a:solidFill>
                <a:latin typeface="Carlito"/>
                <a:cs typeface="Carlito"/>
              </a:rPr>
              <a:t>system </a:t>
            </a:r>
            <a:r>
              <a:rPr lang="en-US" b="1" dirty="0">
                <a:solidFill>
                  <a:srgbClr val="585858"/>
                </a:solidFill>
                <a:latin typeface="Carlito"/>
                <a:cs typeface="Carlito"/>
              </a:rPr>
              <a:t>is </a:t>
            </a:r>
            <a:r>
              <a:rPr lang="en-US" b="1" spc="-10" dirty="0">
                <a:solidFill>
                  <a:srgbClr val="585858"/>
                </a:solidFill>
                <a:latin typeface="Carlito"/>
                <a:cs typeface="Carlito"/>
              </a:rPr>
              <a:t>adversely </a:t>
            </a:r>
            <a:r>
              <a:rPr lang="en-US" b="1" spc="-15" dirty="0">
                <a:solidFill>
                  <a:srgbClr val="585858"/>
                </a:solidFill>
                <a:latin typeface="Carlito"/>
                <a:cs typeface="Carlito"/>
              </a:rPr>
              <a:t>affected </a:t>
            </a:r>
            <a:r>
              <a:rPr lang="en-US" b="1" spc="-10" dirty="0">
                <a:solidFill>
                  <a:srgbClr val="585858"/>
                </a:solidFill>
                <a:latin typeface="Carlito"/>
                <a:cs typeface="Carlito"/>
              </a:rPr>
              <a:t>by  falling </a:t>
            </a:r>
            <a:r>
              <a:rPr lang="en-US" b="1" spc="-5" dirty="0">
                <a:solidFill>
                  <a:srgbClr val="585858"/>
                </a:solidFill>
                <a:latin typeface="Carlito"/>
                <a:cs typeface="Carlito"/>
              </a:rPr>
              <a:t>consumer </a:t>
            </a:r>
            <a:r>
              <a:rPr lang="en-US" b="1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b="1" spc="-10" dirty="0">
                <a:solidFill>
                  <a:srgbClr val="585858"/>
                </a:solidFill>
                <a:latin typeface="Carlito"/>
                <a:cs typeface="Carlito"/>
              </a:rPr>
              <a:t>export</a:t>
            </a:r>
            <a:r>
              <a:rPr lang="en-US" b="1" spc="-4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b="1" spc="-5" dirty="0">
                <a:solidFill>
                  <a:srgbClr val="585858"/>
                </a:solidFill>
                <a:latin typeface="Carlito"/>
                <a:cs typeface="Carlito"/>
              </a:rPr>
              <a:t>demand</a:t>
            </a:r>
            <a:endParaRPr lang="en-US" dirty="0">
              <a:latin typeface="Carlito"/>
              <a:cs typeface="Carlito"/>
            </a:endParaRPr>
          </a:p>
          <a:p>
            <a:pPr marL="0" marR="106045" indent="0">
              <a:lnSpc>
                <a:spcPts val="1939"/>
              </a:lnSpc>
              <a:spcBef>
                <a:spcPts val="530"/>
              </a:spcBef>
              <a:buNone/>
            </a:pP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(agri-food </a:t>
            </a:r>
            <a:r>
              <a:rPr lang="en-US" sz="1400" dirty="0">
                <a:solidFill>
                  <a:srgbClr val="585858"/>
                </a:solidFill>
                <a:latin typeface="Carlito"/>
                <a:cs typeface="Carlito"/>
              </a:rPr>
              <a:t>GDP </a:t>
            </a: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falls </a:t>
            </a:r>
            <a:r>
              <a:rPr lang="en-US" sz="1400" spc="-5" dirty="0">
                <a:solidFill>
                  <a:srgbClr val="585858"/>
                </a:solidFill>
                <a:latin typeface="Carlito"/>
                <a:cs typeface="Carlito"/>
              </a:rPr>
              <a:t>by </a:t>
            </a:r>
            <a:r>
              <a:rPr lang="en-US" sz="1400" dirty="0">
                <a:solidFill>
                  <a:srgbClr val="585858"/>
                </a:solidFill>
                <a:latin typeface="Carlito"/>
                <a:cs typeface="Carlito"/>
              </a:rPr>
              <a:t>8.2%, </a:t>
            </a: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despite exemptions  to </a:t>
            </a:r>
            <a:r>
              <a:rPr lang="en-US" sz="1400" dirty="0">
                <a:solidFill>
                  <a:srgbClr val="585858"/>
                </a:solidFill>
                <a:latin typeface="Carlito"/>
                <a:cs typeface="Carlito"/>
              </a:rPr>
              <a:t>the </a:t>
            </a: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agriculture</a:t>
            </a:r>
            <a:r>
              <a:rPr lang="en-US" sz="1400" spc="4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sector)</a:t>
            </a:r>
            <a:endParaRPr lang="en-US" sz="1400" dirty="0">
              <a:latin typeface="Carlito"/>
              <a:cs typeface="Carlito"/>
            </a:endParaRPr>
          </a:p>
          <a:p>
            <a:pPr marL="240665" marR="215900" indent="-22860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National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poverty </a:t>
            </a:r>
            <a:r>
              <a:rPr lang="en-US" sz="1800" b="1" spc="-30" dirty="0">
                <a:solidFill>
                  <a:srgbClr val="585858"/>
                </a:solidFill>
                <a:latin typeface="Carlito"/>
                <a:cs typeface="Carlito"/>
              </a:rPr>
              <a:t>rate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increases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by  25%-points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during the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lockdown</a:t>
            </a:r>
            <a:endParaRPr lang="en-US" sz="1800" dirty="0">
              <a:latin typeface="Carlito"/>
              <a:cs typeface="Carlito"/>
            </a:endParaRPr>
          </a:p>
          <a:p>
            <a:pPr marL="0" marR="5080" indent="0">
              <a:lnSpc>
                <a:spcPts val="1939"/>
              </a:lnSpc>
              <a:spcBef>
                <a:spcPts val="540"/>
              </a:spcBef>
              <a:buNone/>
            </a:pPr>
            <a:r>
              <a:rPr lang="en-US" sz="1400" spc="-5" dirty="0">
                <a:solidFill>
                  <a:srgbClr val="585858"/>
                </a:solidFill>
                <a:latin typeface="Carlito"/>
                <a:cs typeface="Carlito"/>
              </a:rPr>
              <a:t>(42 million </a:t>
            </a: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more </a:t>
            </a:r>
            <a:r>
              <a:rPr lang="en-US" sz="1400" spc="-5" dirty="0">
                <a:solidFill>
                  <a:srgbClr val="585858"/>
                </a:solidFill>
                <a:latin typeface="Carlito"/>
                <a:cs typeface="Carlito"/>
              </a:rPr>
              <a:t>people </a:t>
            </a:r>
            <a:r>
              <a:rPr lang="en-US" sz="1400" spc="-10" dirty="0">
                <a:solidFill>
                  <a:srgbClr val="585858"/>
                </a:solidFill>
                <a:latin typeface="Carlito"/>
                <a:cs typeface="Carlito"/>
              </a:rPr>
              <a:t>temporarily </a:t>
            </a:r>
            <a:r>
              <a:rPr lang="en-US" sz="1400" spc="-5" dirty="0">
                <a:solidFill>
                  <a:srgbClr val="585858"/>
                </a:solidFill>
                <a:latin typeface="Carlito"/>
                <a:cs typeface="Carlito"/>
              </a:rPr>
              <a:t>living below  </a:t>
            </a:r>
            <a:r>
              <a:rPr lang="en-US" sz="1400" dirty="0">
                <a:solidFill>
                  <a:srgbClr val="585858"/>
                </a:solidFill>
                <a:latin typeface="Carlito"/>
                <a:cs typeface="Carlito"/>
              </a:rPr>
              <a:t>the </a:t>
            </a:r>
            <a:r>
              <a:rPr lang="en-US" sz="1400" spc="-5" dirty="0">
                <a:solidFill>
                  <a:srgbClr val="585858"/>
                </a:solidFill>
                <a:latin typeface="Carlito"/>
                <a:cs typeface="Carlito"/>
              </a:rPr>
              <a:t>national poverty</a:t>
            </a:r>
            <a:r>
              <a:rPr lang="en-US" sz="1400" spc="1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400" spc="-5" dirty="0">
                <a:solidFill>
                  <a:srgbClr val="585858"/>
                </a:solidFill>
                <a:latin typeface="Carlito"/>
                <a:cs typeface="Carlito"/>
              </a:rPr>
              <a:t>line)</a:t>
            </a:r>
            <a:endParaRPr lang="en-US" sz="1400" dirty="0">
              <a:latin typeface="Carlito"/>
              <a:cs typeface="Carlito"/>
            </a:endParaRPr>
          </a:p>
          <a:p>
            <a:pPr marL="0" indent="0">
              <a:lnSpc>
                <a:spcPct val="100000"/>
              </a:lnSpc>
              <a:spcBef>
                <a:spcPts val="325"/>
              </a:spcBef>
              <a:buNone/>
            </a:pPr>
            <a:endParaRPr lang="en-US" sz="1400" dirty="0">
              <a:latin typeface="Carlito"/>
              <a:cs typeface="Carlito"/>
            </a:endParaRPr>
          </a:p>
          <a:p>
            <a:pPr marL="0" indent="0">
              <a:lnSpc>
                <a:spcPct val="100000"/>
              </a:lnSpc>
              <a:spcBef>
                <a:spcPts val="325"/>
              </a:spcBef>
              <a:buNone/>
            </a:pPr>
            <a:endParaRPr lang="en-US" sz="1400" spc="-5" dirty="0">
              <a:solidFill>
                <a:srgbClr val="585858"/>
              </a:solidFill>
              <a:latin typeface="Carlito"/>
              <a:cs typeface="Carlito"/>
            </a:endParaRPr>
          </a:p>
          <a:p>
            <a:pPr marL="0" indent="0">
              <a:buNone/>
            </a:pPr>
            <a:endParaRPr lang="en-MY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B895FE-32CF-448C-A396-7D57238154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5028" y="1905000"/>
            <a:ext cx="3010486" cy="435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301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3CCE4-B016-46B6-9020-94AE01D2C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Costs Likely to Persist Throughout 2020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ED3B9-4A1B-43D1-9B95-6FDCAD0B6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 numCol="2"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Economy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is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gradually</a:t>
            </a:r>
            <a:r>
              <a:rPr lang="en-US" sz="1800" b="1" spc="-10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reopening  </a:t>
            </a:r>
            <a:r>
              <a:rPr lang="en-US" sz="1800" b="1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sz="1800" b="1" spc="-15" dirty="0">
                <a:solidFill>
                  <a:srgbClr val="585858"/>
                </a:solidFill>
                <a:latin typeface="Carlito"/>
                <a:cs typeface="Carlito"/>
              </a:rPr>
              <a:t>many  </a:t>
            </a:r>
            <a:r>
              <a:rPr lang="en-US" sz="1800" b="1" spc="-10" dirty="0">
                <a:solidFill>
                  <a:srgbClr val="585858"/>
                </a:solidFill>
                <a:latin typeface="Carlito"/>
                <a:cs typeface="Carlito"/>
              </a:rPr>
              <a:t>restrictions are</a:t>
            </a:r>
            <a:r>
              <a:rPr lang="en-US" sz="1800" b="1" spc="-3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b="1" spc="-5" dirty="0">
                <a:solidFill>
                  <a:srgbClr val="585858"/>
                </a:solidFill>
                <a:latin typeface="Carlito"/>
                <a:cs typeface="Carlito"/>
              </a:rPr>
              <a:t>easing</a:t>
            </a:r>
            <a:endParaRPr lang="en-US" sz="1800" dirty="0">
              <a:latin typeface="Carlito"/>
              <a:cs typeface="Carlito"/>
            </a:endParaRPr>
          </a:p>
          <a:p>
            <a:pPr marL="240665" marR="5080" indent="-22860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But </a:t>
            </a:r>
            <a:r>
              <a:rPr lang="en-US" sz="2400" b="1" dirty="0">
                <a:solidFill>
                  <a:srgbClr val="585858"/>
                </a:solidFill>
                <a:latin typeface="Carlito"/>
                <a:cs typeface="Carlito"/>
              </a:rPr>
              <a:t>economic losses</a:t>
            </a:r>
            <a:r>
              <a:rPr lang="en-US" sz="2400" b="1" spc="-114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remain,  </a:t>
            </a:r>
            <a:r>
              <a:rPr lang="en-US" sz="2400" b="1" spc="-10" dirty="0">
                <a:solidFill>
                  <a:srgbClr val="585858"/>
                </a:solidFill>
                <a:latin typeface="Carlito"/>
                <a:cs typeface="Carlito"/>
              </a:rPr>
              <a:t>even </a:t>
            </a: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with </a:t>
            </a:r>
            <a:r>
              <a:rPr lang="en-US" sz="2400" b="1" dirty="0">
                <a:solidFill>
                  <a:srgbClr val="585858"/>
                </a:solidFill>
                <a:latin typeface="Carlito"/>
                <a:cs typeface="Carlito"/>
              </a:rPr>
              <a:t>a </a:t>
            </a:r>
            <a:r>
              <a:rPr lang="en-US" sz="2400" b="1" spc="-20" dirty="0">
                <a:solidFill>
                  <a:srgbClr val="585858"/>
                </a:solidFill>
                <a:latin typeface="Carlito"/>
                <a:cs typeface="Carlito"/>
              </a:rPr>
              <a:t>faster </a:t>
            </a:r>
            <a:r>
              <a:rPr lang="en-US" sz="2400" b="1" dirty="0">
                <a:solidFill>
                  <a:srgbClr val="585858"/>
                </a:solidFill>
                <a:latin typeface="Carlito"/>
                <a:cs typeface="Carlito"/>
              </a:rPr>
              <a:t>easing</a:t>
            </a:r>
            <a:endParaRPr lang="en-US" sz="2400" dirty="0">
              <a:latin typeface="Carlito"/>
              <a:cs typeface="Carlito"/>
            </a:endParaRPr>
          </a:p>
          <a:p>
            <a:pPr marL="0" marR="390525" indent="0">
              <a:lnSpc>
                <a:spcPts val="1939"/>
              </a:lnSpc>
              <a:spcBef>
                <a:spcPts val="535"/>
              </a:spcBef>
              <a:buNone/>
            </a:pP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(GDP </a:t>
            </a:r>
            <a:r>
              <a:rPr lang="en-US" sz="1800" spc="-15" dirty="0">
                <a:solidFill>
                  <a:srgbClr val="585858"/>
                </a:solidFill>
                <a:latin typeface="Carlito"/>
                <a:cs typeface="Carlito"/>
              </a:rPr>
              <a:t>may 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be </a:t>
            </a:r>
            <a:r>
              <a:rPr lang="en-US" sz="1800" dirty="0">
                <a:solidFill>
                  <a:srgbClr val="585858"/>
                </a:solidFill>
                <a:latin typeface="Carlito"/>
                <a:cs typeface="Carlito"/>
              </a:rPr>
              <a:t>8-11% 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lower 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in </a:t>
            </a:r>
            <a:r>
              <a:rPr lang="en-US" sz="1800" dirty="0">
                <a:solidFill>
                  <a:srgbClr val="585858"/>
                </a:solidFill>
                <a:latin typeface="Carlito"/>
                <a:cs typeface="Carlito"/>
              </a:rPr>
              <a:t>2020  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compared to </a:t>
            </a:r>
            <a:r>
              <a:rPr lang="en-US" sz="1800" dirty="0">
                <a:solidFill>
                  <a:srgbClr val="585858"/>
                </a:solidFill>
                <a:latin typeface="Carlito"/>
                <a:cs typeface="Carlito"/>
              </a:rPr>
              <a:t>a 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no-COVID</a:t>
            </a:r>
            <a:r>
              <a:rPr lang="en-US" sz="1800" spc="-1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scenario)</a:t>
            </a:r>
          </a:p>
          <a:p>
            <a:pPr marL="240665" marR="48260" indent="-228600" algn="just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400" b="1" spc="-25" dirty="0">
                <a:solidFill>
                  <a:srgbClr val="585858"/>
                </a:solidFill>
                <a:latin typeface="Carlito"/>
                <a:cs typeface="Carlito"/>
              </a:rPr>
              <a:t>Average </a:t>
            </a: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GDP </a:t>
            </a:r>
            <a:r>
              <a:rPr lang="en-US" sz="2400" b="1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sz="2400" b="1" spc="-10" dirty="0">
                <a:solidFill>
                  <a:srgbClr val="585858"/>
                </a:solidFill>
                <a:latin typeface="Carlito"/>
                <a:cs typeface="Carlito"/>
              </a:rPr>
              <a:t>poverty </a:t>
            </a:r>
            <a:r>
              <a:rPr lang="en-US" sz="2400" b="1" spc="-25" dirty="0">
                <a:solidFill>
                  <a:srgbClr val="585858"/>
                </a:solidFill>
                <a:latin typeface="Carlito"/>
                <a:cs typeface="Carlito"/>
              </a:rPr>
              <a:t>rates  </a:t>
            </a:r>
            <a:r>
              <a:rPr lang="en-US" sz="2400" b="1" spc="-15" dirty="0">
                <a:solidFill>
                  <a:srgbClr val="585858"/>
                </a:solidFill>
                <a:latin typeface="Carlito"/>
                <a:cs typeface="Carlito"/>
              </a:rPr>
              <a:t>for </a:t>
            </a: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2020 hide </a:t>
            </a:r>
            <a:r>
              <a:rPr lang="en-US" sz="2400" b="1" dirty="0">
                <a:solidFill>
                  <a:srgbClr val="585858"/>
                </a:solidFill>
                <a:latin typeface="Carlito"/>
                <a:cs typeface="Carlito"/>
              </a:rPr>
              <a:t>sharp </a:t>
            </a:r>
            <a:r>
              <a:rPr lang="en-US" sz="2400" b="1" spc="-5" dirty="0">
                <a:solidFill>
                  <a:srgbClr val="585858"/>
                </a:solidFill>
                <a:latin typeface="Carlito"/>
                <a:cs typeface="Carlito"/>
              </a:rPr>
              <a:t>mid-year  </a:t>
            </a:r>
            <a:r>
              <a:rPr lang="en-US" sz="2400" b="1" spc="-15" dirty="0">
                <a:solidFill>
                  <a:srgbClr val="585858"/>
                </a:solidFill>
                <a:latin typeface="Carlito"/>
                <a:cs typeface="Carlito"/>
              </a:rPr>
              <a:t>deteriorations</a:t>
            </a:r>
            <a:endParaRPr lang="en-US" sz="2400" dirty="0">
              <a:latin typeface="Carlito"/>
              <a:cs typeface="Carlito"/>
            </a:endParaRPr>
          </a:p>
          <a:p>
            <a:pPr marL="0" indent="0">
              <a:lnSpc>
                <a:spcPts val="2130"/>
              </a:lnSpc>
              <a:spcBef>
                <a:spcPts val="290"/>
              </a:spcBef>
              <a:buNone/>
            </a:pP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(many 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people </a:t>
            </a:r>
            <a:r>
              <a:rPr lang="en-US" sz="1800" dirty="0">
                <a:solidFill>
                  <a:srgbClr val="585858"/>
                </a:solidFill>
                <a:latin typeface="Carlito"/>
                <a:cs typeface="Carlito"/>
              </a:rPr>
              <a:t>&amp; </a:t>
            </a: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businesses </a:t>
            </a:r>
            <a:r>
              <a:rPr lang="en-US" sz="1800" spc="-15" dirty="0">
                <a:solidFill>
                  <a:srgbClr val="585858"/>
                </a:solidFill>
                <a:latin typeface="Carlito"/>
                <a:cs typeface="Carlito"/>
              </a:rPr>
              <a:t>may 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require</a:t>
            </a:r>
            <a:endParaRPr lang="en-US" sz="1800" dirty="0">
              <a:latin typeface="Carlito"/>
              <a:cs typeface="Carlito"/>
            </a:endParaRPr>
          </a:p>
          <a:p>
            <a:pPr marL="0" indent="0">
              <a:lnSpc>
                <a:spcPts val="2130"/>
              </a:lnSpc>
              <a:buNone/>
            </a:pPr>
            <a:r>
              <a:rPr lang="en-US" sz="1800" spc="-5" dirty="0">
                <a:solidFill>
                  <a:srgbClr val="585858"/>
                </a:solidFill>
                <a:latin typeface="Carlito"/>
                <a:cs typeface="Carlito"/>
              </a:rPr>
              <a:t>government support 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to cope </a:t>
            </a:r>
            <a:r>
              <a:rPr lang="en-US" sz="1800" dirty="0">
                <a:solidFill>
                  <a:srgbClr val="585858"/>
                </a:solidFill>
                <a:latin typeface="Carlito"/>
                <a:cs typeface="Carlito"/>
              </a:rPr>
              <a:t>&amp;</a:t>
            </a:r>
            <a:r>
              <a:rPr lang="en-US" sz="1800" spc="-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lang="en-US" sz="1800" spc="-10" dirty="0">
                <a:solidFill>
                  <a:srgbClr val="585858"/>
                </a:solidFill>
                <a:latin typeface="Carlito"/>
                <a:cs typeface="Carlito"/>
              </a:rPr>
              <a:t>recover)</a:t>
            </a:r>
            <a:endParaRPr lang="en-US" sz="1800" dirty="0">
              <a:latin typeface="Carlito"/>
              <a:cs typeface="Carlito"/>
            </a:endParaRPr>
          </a:p>
          <a:p>
            <a:pPr marL="0" marR="390525" indent="0">
              <a:lnSpc>
                <a:spcPts val="1939"/>
              </a:lnSpc>
              <a:spcBef>
                <a:spcPts val="535"/>
              </a:spcBef>
              <a:buNone/>
            </a:pPr>
            <a:endParaRPr lang="en-US" sz="1800" dirty="0">
              <a:latin typeface="Carlito"/>
              <a:cs typeface="Carlito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MY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E87EE0-F3E9-44D2-A6F1-83FE7FF1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470" y="1905000"/>
            <a:ext cx="4310579" cy="495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319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2520FF-7BE6-49DE-9642-43DFE1260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1398" y="2903076"/>
            <a:ext cx="8911687" cy="1280890"/>
          </a:xfrm>
        </p:spPr>
        <p:txBody>
          <a:bodyPr/>
          <a:lstStyle/>
          <a:p>
            <a:r>
              <a:rPr lang="en-US" spc="-15" dirty="0"/>
              <a:t>COVID-19 </a:t>
            </a:r>
            <a:r>
              <a:rPr lang="en-US" spc="-10" dirty="0"/>
              <a:t>Outbreak </a:t>
            </a:r>
            <a:r>
              <a:rPr lang="en-US" dirty="0"/>
              <a:t>&amp; </a:t>
            </a:r>
            <a:r>
              <a:rPr lang="en-US" spc="-10" dirty="0"/>
              <a:t>Lockdown  Policies </a:t>
            </a:r>
            <a:r>
              <a:rPr lang="en-US" dirty="0"/>
              <a:t>in</a:t>
            </a:r>
            <a:r>
              <a:rPr lang="en-US" spc="-35" dirty="0"/>
              <a:t> </a:t>
            </a:r>
            <a:r>
              <a:rPr lang="en-US" dirty="0"/>
              <a:t>Bangladesh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32307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0C40453-8CB7-4933-B06C-28E9FC170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7842" y="12600"/>
            <a:ext cx="8911687" cy="1280890"/>
          </a:xfrm>
        </p:spPr>
        <p:txBody>
          <a:bodyPr/>
          <a:lstStyle/>
          <a:p>
            <a:r>
              <a:rPr lang="en-MY" dirty="0"/>
              <a:t>COVID-19 Cases &amp; Policy Timeline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82683FC-B42B-4EDE-9822-E32FAD6834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603" y="659714"/>
            <a:ext cx="9993397" cy="6198286"/>
          </a:xfrm>
        </p:spPr>
      </p:pic>
    </p:spTree>
    <p:extLst>
      <p:ext uri="{BB962C8B-B14F-4D97-AF65-F5344CB8AC3E}">
        <p14:creationId xmlns:p14="http://schemas.microsoft.com/office/powerpoint/2010/main" val="142872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BE551B-BB56-4DFB-A878-0A469E29D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813742"/>
              </p:ext>
            </p:extLst>
          </p:nvPr>
        </p:nvGraphicFramePr>
        <p:xfrm>
          <a:off x="2475914" y="0"/>
          <a:ext cx="9716086" cy="6857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8846">
                  <a:extLst>
                    <a:ext uri="{9D8B030D-6E8A-4147-A177-3AD203B41FA5}">
                      <a16:colId xmlns:a16="http://schemas.microsoft.com/office/drawing/2014/main" val="660326875"/>
                    </a:ext>
                  </a:extLst>
                </a:gridCol>
                <a:gridCol w="5912403">
                  <a:extLst>
                    <a:ext uri="{9D8B030D-6E8A-4147-A177-3AD203B41FA5}">
                      <a16:colId xmlns:a16="http://schemas.microsoft.com/office/drawing/2014/main" val="3591772475"/>
                    </a:ext>
                  </a:extLst>
                </a:gridCol>
                <a:gridCol w="1924837">
                  <a:extLst>
                    <a:ext uri="{9D8B030D-6E8A-4147-A177-3AD203B41FA5}">
                      <a16:colId xmlns:a16="http://schemas.microsoft.com/office/drawing/2014/main" val="850965095"/>
                    </a:ext>
                  </a:extLst>
                </a:gridCol>
              </a:tblGrid>
              <a:tr h="45360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Sector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Lockdown restrictions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exemptions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in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targeted</a:t>
                      </a: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regions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Directly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Affected?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073787"/>
                  </a:ext>
                </a:extLst>
              </a:tr>
              <a:tr h="11214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350" dirty="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Agriculture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115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Farming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activities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exempted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(essential</a:t>
                      </a:r>
                      <a:r>
                        <a:rPr sz="1400" spc="2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sector)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Movement restrictions occurred just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after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planting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for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winter</a:t>
                      </a:r>
                      <a:r>
                        <a:rPr sz="1400" spc="2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crops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Limited extension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visits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to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farms, suspended development</a:t>
                      </a:r>
                      <a:r>
                        <a:rPr sz="1400" spc="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projects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146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Minimal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0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571585"/>
                  </a:ext>
                </a:extLst>
              </a:tr>
              <a:tr h="63371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Mining &amp; </a:t>
                      </a: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crude</a:t>
                      </a:r>
                      <a:r>
                        <a:rPr sz="1600" b="1" spc="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oil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1200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Extraction operations shut</a:t>
                      </a:r>
                      <a:r>
                        <a:rPr sz="1400" spc="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down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Minimal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0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198386"/>
                  </a:ext>
                </a:extLst>
              </a:tr>
              <a:tr h="894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Manufacturing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39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Food processing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medicines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exempted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(essential</a:t>
                      </a:r>
                      <a:r>
                        <a:rPr sz="1400" spc="2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sectors)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Movement restrictions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affected many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operations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Nonfood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producing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companies</a:t>
                      </a:r>
                      <a:r>
                        <a:rPr sz="1400" spc="-2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closed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High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87C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722332"/>
                  </a:ext>
                </a:extLst>
              </a:tr>
              <a:tr h="45360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600" b="1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Utilities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59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Electricity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water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distribution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exempted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(essential</a:t>
                      </a:r>
                      <a:r>
                        <a:rPr sz="1400" spc="7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sector)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Minimal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0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111079"/>
                  </a:ext>
                </a:extLst>
              </a:tr>
              <a:tr h="45360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Construction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59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Construction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projects/sites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closed, including most public</a:t>
                      </a:r>
                      <a:r>
                        <a:rPr sz="1400" spc="5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works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Minimal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0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026527"/>
                  </a:ext>
                </a:extLst>
              </a:tr>
              <a:tr h="917597">
                <a:tc>
                  <a:txBody>
                    <a:bodyPr/>
                    <a:lstStyle/>
                    <a:p>
                      <a:pPr marL="90805" marR="1397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Wholesale &amp;</a:t>
                      </a:r>
                      <a:r>
                        <a:rPr sz="1600" b="1" spc="-8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retail  trade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services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610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Retailers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of essential goods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exempted,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with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limited trading</a:t>
                      </a:r>
                      <a:r>
                        <a:rPr sz="1400" spc="9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times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Social distancing restrictions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affected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market</a:t>
                      </a:r>
                      <a:r>
                        <a:rPr sz="1400" spc="2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activity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2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High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68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87C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384398"/>
                  </a:ext>
                </a:extLst>
              </a:tr>
              <a:tr h="1011229">
                <a:tc>
                  <a:txBody>
                    <a:bodyPr/>
                    <a:lstStyle/>
                    <a:p>
                      <a:pPr marL="90805" marR="38671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600" b="1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Transportation,  storage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</a:t>
                      </a:r>
                      <a:r>
                        <a:rPr sz="1600" b="1" spc="-6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cargo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400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Air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travel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closed;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cargo/freight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transport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exempted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(essential</a:t>
                      </a:r>
                      <a:r>
                        <a:rPr sz="1400" spc="7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sector)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Inter-district passenger transit</a:t>
                      </a:r>
                      <a:r>
                        <a:rPr sz="1400" spc="2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closed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Urban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passenger transit</a:t>
                      </a:r>
                      <a:r>
                        <a:rPr sz="1400" spc="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reduced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 dirty="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High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87C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272160"/>
                  </a:ext>
                </a:extLst>
              </a:tr>
              <a:tr h="918346">
                <a:tc>
                  <a:txBody>
                    <a:bodyPr/>
                    <a:lstStyle/>
                    <a:p>
                      <a:pPr marL="90805" marR="53911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Hotels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</a:t>
                      </a:r>
                      <a:r>
                        <a:rPr sz="1600" b="1" spc="-7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food 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services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61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Hotels,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restaurant,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cafés,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bars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closed apart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from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take-away</a:t>
                      </a:r>
                      <a:r>
                        <a:rPr sz="1400" spc="5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foods</a:t>
                      </a:r>
                      <a:endParaRPr sz="140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Limited delivery options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for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food or other</a:t>
                      </a:r>
                      <a:r>
                        <a:rPr sz="1400" spc="-4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products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High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87C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698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254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DCACAE2-5200-49E8-939D-4ABB95149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058402"/>
              </p:ext>
            </p:extLst>
          </p:nvPr>
        </p:nvGraphicFramePr>
        <p:xfrm>
          <a:off x="2067952" y="0"/>
          <a:ext cx="10124049" cy="6858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1040">
                  <a:extLst>
                    <a:ext uri="{9D8B030D-6E8A-4147-A177-3AD203B41FA5}">
                      <a16:colId xmlns:a16="http://schemas.microsoft.com/office/drawing/2014/main" val="1006367148"/>
                    </a:ext>
                  </a:extLst>
                </a:gridCol>
                <a:gridCol w="6082723">
                  <a:extLst>
                    <a:ext uri="{9D8B030D-6E8A-4147-A177-3AD203B41FA5}">
                      <a16:colId xmlns:a16="http://schemas.microsoft.com/office/drawing/2014/main" val="3863328945"/>
                    </a:ext>
                  </a:extLst>
                </a:gridCol>
                <a:gridCol w="1980286">
                  <a:extLst>
                    <a:ext uri="{9D8B030D-6E8A-4147-A177-3AD203B41FA5}">
                      <a16:colId xmlns:a16="http://schemas.microsoft.com/office/drawing/2014/main" val="2488367780"/>
                    </a:ext>
                  </a:extLst>
                </a:gridCol>
              </a:tblGrid>
              <a:tr h="43911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Sector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Lockdown restrictions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exemptions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in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targeted</a:t>
                      </a: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regions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Directly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Affected?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353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776630"/>
                  </a:ext>
                </a:extLst>
              </a:tr>
              <a:tr h="1008268">
                <a:tc>
                  <a:txBody>
                    <a:bodyPr/>
                    <a:lstStyle/>
                    <a:p>
                      <a:pPr marL="90805" marR="11430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600" b="1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Banking, </a:t>
                      </a: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finance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  </a:t>
                      </a: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insurance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1397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1350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Banks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operating through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digital</a:t>
                      </a:r>
                      <a:r>
                        <a:rPr sz="1400" spc="4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platforms</a:t>
                      </a:r>
                      <a:endParaRPr sz="140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Other financial institutions closed or teleworking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(e.g.,</a:t>
                      </a:r>
                      <a:r>
                        <a:rPr sz="1400" spc="4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insurance)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171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Minimal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0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517768"/>
                  </a:ext>
                </a:extLst>
              </a:tr>
              <a:tr h="798172">
                <a:tc>
                  <a:txBody>
                    <a:bodyPr/>
                    <a:lstStyle/>
                    <a:p>
                      <a:pPr marL="90805" marR="26098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Professional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  business</a:t>
                      </a:r>
                      <a:r>
                        <a:rPr sz="1600" b="1" spc="-4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services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700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Almost all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closed or teleworking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(e.g.,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legal,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accounting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services)</a:t>
                      </a:r>
                      <a:endParaRPr sz="140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Activities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involving in-person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field visits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affected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(e.g.,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engineering)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1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Minimal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790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0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504645"/>
                  </a:ext>
                </a:extLst>
              </a:tr>
              <a:tr h="798173">
                <a:tc>
                  <a:txBody>
                    <a:bodyPr/>
                    <a:lstStyle/>
                    <a:p>
                      <a:pPr marL="90805" marR="27686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Public admin &amp;  law</a:t>
                      </a:r>
                      <a:r>
                        <a:rPr sz="1600" b="1" spc="-8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enforcement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700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Public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services &amp;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agencies remain open, but most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staff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teleworking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Police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security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services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exempted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(essential)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1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Minimal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790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0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47444"/>
                  </a:ext>
                </a:extLst>
              </a:tr>
              <a:tr h="10082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Education</a:t>
                      </a:r>
                      <a:r>
                        <a:rPr sz="1600" b="1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services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1350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All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public schools closed without much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scope for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online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delivery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All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private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schools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closed with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some online</a:t>
                      </a:r>
                      <a:r>
                        <a:rPr sz="1400" spc="-3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materials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171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Some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BD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271332"/>
                  </a:ext>
                </a:extLst>
              </a:tr>
              <a:tr h="7895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Health</a:t>
                      </a: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services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76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67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Health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services </a:t>
                      </a:r>
                      <a:r>
                        <a:rPr sz="1400" spc="-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exempted</a:t>
                      </a:r>
                      <a:r>
                        <a:rPr sz="1400" spc="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(essential)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Elective operations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reduced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but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rising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number of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COVID</a:t>
                      </a:r>
                      <a:r>
                        <a:rPr sz="1400" spc="4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patients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Minimal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76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0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362152"/>
                  </a:ext>
                </a:extLst>
              </a:tr>
              <a:tr h="1008171">
                <a:tc>
                  <a:txBody>
                    <a:bodyPr/>
                    <a:lstStyle/>
                    <a:p>
                      <a:pPr marL="90805" marR="47942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Sports &amp;  e</a:t>
                      </a:r>
                      <a:r>
                        <a:rPr sz="1600" b="1" spc="-2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600" b="1" spc="-2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er</a:t>
                      </a:r>
                      <a:r>
                        <a:rPr sz="1600" b="1" spc="-2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</a:t>
                      </a:r>
                      <a:r>
                        <a:rPr sz="1600" b="1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600" b="1" spc="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nme</a:t>
                      </a:r>
                      <a:r>
                        <a:rPr sz="1600" b="1" spc="-2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600" b="1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140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135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Sports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outdoor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entertainment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banned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Some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activities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operating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(e.g.,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newspapers, radio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&amp;</a:t>
                      </a:r>
                      <a:r>
                        <a:rPr sz="1400" spc="2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TV)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172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High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87C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083798"/>
                  </a:ext>
                </a:extLst>
              </a:tr>
              <a:tr h="1008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Other</a:t>
                      </a:r>
                      <a:r>
                        <a:rPr sz="1600" b="1" spc="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services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 marL="202565" indent="-111760">
                        <a:lnSpc>
                          <a:spcPct val="100000"/>
                        </a:lnSpc>
                        <a:spcBef>
                          <a:spcPts val="1355"/>
                        </a:spcBef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In-person religious gatherings</a:t>
                      </a:r>
                      <a:r>
                        <a:rPr sz="1400" spc="1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banned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202565" indent="-11176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03200" algn="l"/>
                        </a:tabLst>
                      </a:pP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Informal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repair </a:t>
                      </a:r>
                      <a:r>
                        <a:rPr sz="140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firms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limited due </a:t>
                      </a:r>
                      <a:r>
                        <a:rPr sz="1400" spc="-1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to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movement</a:t>
                      </a:r>
                      <a:r>
                        <a:rPr sz="1400" spc="-20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solidFill>
                            <a:srgbClr val="53534A"/>
                          </a:solidFill>
                          <a:latin typeface="Carlito"/>
                          <a:cs typeface="Carlito"/>
                        </a:rPr>
                        <a:t>restrictions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172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D1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 dirty="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High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87C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66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77108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898</Words>
  <Application>Microsoft Office PowerPoint</Application>
  <PresentationFormat>Widescreen</PresentationFormat>
  <Paragraphs>161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Carlito</vt:lpstr>
      <vt:lpstr>Century Gothic</vt:lpstr>
      <vt:lpstr>Times New Roman</vt:lpstr>
      <vt:lpstr>Wingdings 3</vt:lpstr>
      <vt:lpstr>Wisp</vt:lpstr>
      <vt:lpstr> COVID-19 in Bangladesh</vt:lpstr>
      <vt:lpstr>Recent Data | Production &amp; Mobility</vt:lpstr>
      <vt:lpstr>Preview of Results </vt:lpstr>
      <vt:lpstr>Lockdown Imposes Heavy Economic Costs</vt:lpstr>
      <vt:lpstr>Costs Likely to Persist Throughout 2020</vt:lpstr>
      <vt:lpstr>COVID-19 Outbreak &amp; Lockdown  Policies in Bangladesh</vt:lpstr>
      <vt:lpstr>COVID-19 Cases &amp; Policy Timeline</vt:lpstr>
      <vt:lpstr>PowerPoint Presentation</vt:lpstr>
      <vt:lpstr>PowerPoint Presentation</vt:lpstr>
      <vt:lpstr>PowerPoint Presentation</vt:lpstr>
      <vt:lpstr>Measuring Economic Impacts</vt:lpstr>
      <vt:lpstr>Economywide Multiplier Analysis</vt:lpstr>
      <vt:lpstr>Framework for Analysing COVID-19</vt:lpstr>
      <vt:lpstr>Poverty Impacts During the Lockdown</vt:lpstr>
      <vt:lpstr>The End. 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in Bangladesh</dc:title>
  <dc:creator>Mehedi</dc:creator>
  <cp:lastModifiedBy>Mehedi</cp:lastModifiedBy>
  <cp:revision>9</cp:revision>
  <dcterms:created xsi:type="dcterms:W3CDTF">2021-01-03T09:36:05Z</dcterms:created>
  <dcterms:modified xsi:type="dcterms:W3CDTF">2021-01-11T01:39:13Z</dcterms:modified>
</cp:coreProperties>
</file>