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9" autoAdjust="0"/>
    <p:restoredTop sz="94456" autoAdjust="0"/>
  </p:normalViewPr>
  <p:slideViewPr>
    <p:cSldViewPr snapToGrid="0">
      <p:cViewPr varScale="1">
        <p:scale>
          <a:sx n="77" d="100"/>
          <a:sy n="77" d="100"/>
        </p:scale>
        <p:origin x="22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54262F-90F0-1940-94EA-8DC85A55D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F924A-2A5E-C443-B3AA-3864DBA1E0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A4FA76-70B3-BF44-8B0D-4C2E7E8478E6}" type="datetimeFigureOut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43D8AA-0BED-B64F-8370-3CF71C27AC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76AE44-DC15-2B4E-BDF4-A48E2F1F7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E4D7-FCEC-CD41-8FAD-4056BC5CD0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6F1F0-0692-D64F-8EB1-A9E38F34E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71EC6F5-22C6-F548-895D-55D4794460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A4A392C6-E502-C246-94E4-DF52FC581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FD239EC1-8024-7A41-A134-907B18773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B772F389-2CC2-CC40-862B-D3D5E7C30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2A912C6B-05AA-9F47-AE7A-8E50B083D460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F43F96C9-55A8-6342-8603-CD35C33A4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593836BB-5983-564A-8574-47F7D6483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MIS </a:t>
            </a:r>
            <a:r>
              <a:rPr lang="en-US" altLang="en-US" i="1"/>
              <a:t>use</a:t>
            </a:r>
            <a:r>
              <a:rPr lang="en-US" altLang="en-US"/>
              <a:t> databases; DBMS required to integrate the databases of the different departments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A computer-based information system that produces standardized reports in summarized, structured form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Periodic – produced at regular intervals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Exception – call attention to unusual events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Demand – opposite of periodic, is produced only upon request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F2BF19DE-79EE-0F49-93F3-2DB029335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DFDC07E9-02CE-D946-978F-148B20F5423D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FE2E1004-86BE-0D43-9147-CDD4FC794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7B87F12-F8EF-8F49-94F6-D8D4010744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DSS is quite different from transaction processing system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Gives a summary of the data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Helps decision makers analyze unanticipated situations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Managers often must contend with unanticipated questions; DSS help provide answers to unexpected, non-recurring problems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DSS helps user (management or otherwise) make decisions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For larger problems a group decision support system (GDSS) (Key Term) is used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390DAECB-2F95-784F-9E1D-8E9C025BA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4BCBBAA9-E8D4-FE47-9556-5C0E049DB553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F7B90F65-D797-964F-9252-161196ED0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BE7ECC58-BA06-3B4C-89FE-31A53C71AB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DSS consists of four parts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User – someone who has to make decisions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System software – essentially the operating system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Data – stored in a DSS and consists of two kinds: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/>
              <a:t>Internal data – data from within the organization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/>
              <a:t>External data – data gathered from outside the organization; Example: marketing research firms; trade associations; U.S. government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Decision model (Key Term) – three types are displayed on next slide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0C45CE87-353B-B94C-8471-82B7B446D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9AA807E0-783F-8D4F-B840-3CBAE7DEEEDA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289E9FC-DD14-A44C-9C1F-B5BB12FF2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ABF81D94-BB15-7C4E-9662-D06BEBD23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0B34E5D3-8AC6-6347-AEE9-CB160391C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0BE125A5-A899-F649-BE13-E08AE6855CBC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EDED55B-35F0-2A4B-A65B-3628F5403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A2FDEEFB-7CF1-4E4C-A3E4-07A0116023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ESS is a like a DSS or MIS that can present, summarize, and analyze data from an organization’s databases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Emphasis on ease of use so that executives may operate without extensive training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Easy, direct access about the company’s performance; highly summarized information to help make decisions; combines internal data from TPS and MIS with external data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824CCDD0-EA4E-FF47-8CD3-5155B848F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51513C73-8C40-034A-84FE-EAEC8D23BA64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9EFD429A-2AB2-1E42-9D6F-84AE677E7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6DDAE99E-4E66-AF48-BB23-C4D376F4A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Information workers create, distribute, and communicate information.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Information workers –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Communication and distribution - data workers; include but not limited to secretaries, clerks,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Creation - knowledge workers; engineers, and scientists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Office automation systems (OASs) support the activities of data workers by managing documents, communications, and scheduling. Secretaries and clerks are data workers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Project Managers – programs designed to schedule, plan, and control project resources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Videoconferencing systems – computer systems using the computer and Internet that allow people located at various geographical locations to communicate and conduct in-person meetings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Knowledge work systems (KWSs)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CAD/CAM (computer-aided design/computer-aided manufacturing) (Key Term) – used by design and manufacturing engineers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5352D7AA-2800-904C-9A16-9D362BBCB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89BF2266-7621-1F4D-8BE0-CFD394EDE71C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DFA2B53-DDFD-A548-9E98-1699492CF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B8EFBF0D-B44A-314D-A82B-39F09EFF29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Information systems managers create and implement corporate computer policy and systems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Consult with management, staff, and customers to achieve goals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Advancement opportunities typically included leadership in the field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To learn about other careers in information systems, visit www.computing2011.com and enter the keyword careers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2B8DBA7A-F700-9E44-8F56-4375BF116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F119513C-79B4-964C-B8FD-3FCCC7493111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D01C3619-1C2E-1048-A696-2178D5941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3FB9C039-1062-614F-82F3-DE3416D047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5800" lvl="1" indent="-228600">
              <a:lnSpc>
                <a:spcPct val="80000"/>
              </a:lnSpc>
              <a:spcBef>
                <a:spcPct val="0"/>
              </a:spcBef>
            </a:pPr>
            <a:r>
              <a:rPr lang="en-US" altLang="en-US"/>
              <a:t>Question the value of technology? Has it helped or just caused more stress?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</a:pPr>
            <a:r>
              <a:rPr lang="en-US" altLang="en-US"/>
              <a:t>E-mail and cell phones allow communication in nearly any location. Also can be main source of too much information.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/>
              <a:t>Be selective -- With e-mails, look first at the subject line in an e-mail; read only those of direct and immediate interest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/>
              <a:t>Remove – After reading an e-mail, respond if necessary; then either file it or delete it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/>
              <a:t>Protect – Limit your e-mail by giving your address to only those who need it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/>
              <a:t>Be brief – When responding, be concise and direct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/>
              <a:t>Stop spam –</a:t>
            </a:r>
            <a:r>
              <a:rPr lang="en-US" altLang="en-US">
                <a:latin typeface="RotisSemiSerif"/>
              </a:rPr>
              <a:t>Spam is unwanted email advertisements. Avoid mailing lists, complain to those who send spam, and ask to have your name removed from their mailing list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/>
              <a:t>Don’t respond – </a:t>
            </a:r>
            <a:r>
              <a:rPr lang="en-US" altLang="en-US">
                <a:latin typeface="RotisSemiSerif"/>
              </a:rPr>
              <a:t>You do not have to respond to an e-mail. Be selective; respond only to those worthy of your time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ED1A1E81-8612-724F-90A1-BD4A21788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7FB20D53-48EA-E94C-A004-939CBB511EF3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D489CF89-E75D-944B-B289-0D216D53A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F688FA91-3B0C-884E-8D0A-B00589E4C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Have students turn to the end of Chapter 11 in their textbooks to view the same “Open-Ended” questions/statements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3AE5D15F-505B-4F43-9B04-F3F86A806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31689FE5-93CE-2E44-A861-4E885481A199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F952236-E58A-8446-B8B7-9A92666AE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A89A1929-D2FB-7C4D-8615-E9E7AB77BB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Have students turn to the end of Chapter 11 in their textbooks to view the same “Open-Ended” questions/statements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8F599E9F-4011-A748-9086-D8AEE473F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8099922D-6CF5-5740-B693-42387828AB48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85277E05-EAB1-C041-95D2-C913EFAAF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F8716D16-90B2-2F4F-B2AA-853C0A745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Organizations can be viewed according to how they function: (Diagram with five functions shown on next slide)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Management has three levels : top, middle and supervisors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Information flows up, down, and across 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en-US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A good exercise is to use an order entry company as an example.  Have the students trace how a transaction starts with a telephone or computer order for goods. 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1635475-AE46-A64C-99F4-831930581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EAE58C04-F70F-AA43-923F-FF825F8C14B1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98B69CB-E442-0F4A-B9F8-91E5BD827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307A9EA-DA79-884B-B03E-F41633AF4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Accounting – records all financial activity from billing customers to paying employees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Marketing – plans, prices, promotes, sells, and distributes the organization’s goods and services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Human resources – focuses on people—hiring, training, promoting, and other human-centered activities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Production – actually creates finished goods and services using raw materials and personnel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Research – identifies, investigates, and develops new products and services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F30E9A95-1853-364C-93E6-628CB3F87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040773B3-A926-A047-9F85-3A8082FA1F8E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814DF413-12A7-684D-A51B-3A8378BA7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75D79E0-2C50-5E43-8703-189B504FD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/>
              <a:t>Supervisors (Key Term):  Responsible for operational matters; control matters; detailed, day-to-day information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/>
              <a:t>Middle managers:  Responsible for tactical planning or control planning and decision making; need summarized weekly or monthly information; responsible for long term goal implementation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/>
              <a:t>Top managers:  Involved with long-range planning; responsible for strategic planning; need highly summarized information; also need information from outside sources 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0092546-A1BE-114E-AB76-FE17B4C32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8B16C6D6-EF2C-994C-814F-D5255931847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F56EC7AC-EED7-4C40-9F9D-999E36105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55D9FB5-354F-3C4D-85A1-C6014E37C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Most organizations have three levels of management; may see some overlap between supervisor and middle management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Top management almost always requires information from the “below” and from all departments; therefore, information is vertical; they also need information outside the organization from external sources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Middle Management – the information flow is both vertical and horizontal across functional lines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Supervisors – supervisors communicate mainly with their middle management and the workers they supervise underneath their level of management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CE47C249-E4B9-EF4D-B3F0-E33AF3D3D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9740185A-AF62-7841-84C9-11988A96E90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8D30BBF4-6D3B-594E-BC75-FCC5156AC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F42195A-AB9A-0549-BFD9-4F241CA62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An example of an information flow pattern within an organization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EAD8059B-9D42-2E4E-83B9-161DA5C91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626E8E8C-D529-244A-BAEE-90EBDA4720E7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41D33500-E2E1-1042-9DA2-C1030118D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8F3442F9-34A8-284E-9B08-CD000DA87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/>
              <a:t>Almost all organizations have computer-based information systems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/>
              <a:t>Four types of computer-based information systems that help track and keep information flowing in the amount and direction organization needs to stay on track: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/>
              <a:t>TPS –Transaction processing system; records day-to-day transactions; foundation for other information systems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/>
              <a:t>MIS – Management information system; summary of detail from TPS; produces standard reports for management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/>
              <a:t>DSS – Decision support system; data source:  flexible analytical tool; assists managers with solutions for a wide range of problems; uses the TPS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/>
              <a:t>ESS – Executive support system is also referred to as the Executive information system (EIS) (Key Term) ; highly summarized information presentations; gives senior management a broad company view, assists with strategic planning; sourced internally from TPS and MIS, and from external sources</a:t>
            </a:r>
          </a:p>
          <a:p>
            <a:pPr>
              <a:spcBef>
                <a:spcPct val="5000"/>
              </a:spcBef>
              <a:buFontTx/>
              <a:buChar char="•"/>
            </a:pPr>
            <a:endParaRPr lang="en-US" altLang="en-US"/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7A85589-E100-D84E-BA53-A49701B8E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5E72F8F5-6D56-7D44-AF06-728FFBD444F4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07C5F915-52CD-3541-BA74-72B94CB49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986CD0C3-BA12-CE45-BF21-3E2A043D4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Records routine, day-to-day operations in a database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Foundation for other information systems within organization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Associated with sales, order processing, inventory (Key Term), purchasing (Key Term), accounts payable (Key Term), accounts receivable (Key Term), payroll (Key Term) – other accounting functions.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BB281172-C9D7-AF42-A3FE-246490BDE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90D70E02-AD51-7647-89D2-0B949E3DFA53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22C08173-FE9A-FC4C-A173-C41E27813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2C247357-8360-CC45-A545-AD65553650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00"/>
              <a:t>A transaction processing system helps an organization to keep track of routine operations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Records information in a database to provide users access to the information via queries and/or reports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00"/>
              <a:t>The accounting area is one of the most essential areas in an organization with six major activities: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Sales order processing – records customer requests—this usually starts the flow of information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Accounts receivables – records money received from or owed by customers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Inventory – parts and finished goods that the company has in stock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/>
              <a:t>Inventory control system (Key Term) – Keeps record of each kind of part or finished good in the warehouse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/>
              <a:t>Purchasing is the buying of materials and services</a:t>
            </a: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en-US" sz="1100"/>
              <a:t>Purchase order (Key Term) is a form used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Accounts payables refers to money the company owes its suppliers for materials and services it has received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Payroll – concerned with calculating employee paychecks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General ledger – keeps track of all summaries of all the foregoing transactions and produces…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/>
              <a:t>Income Statements (Key Term) – show a company’s financial performance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/>
              <a:t>Balance sheets (Key Term) – list the overall financial condition of an organization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/>
              <a:t>Other TPS that you might use: ATMs and online student registration systems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A34324D4-2DB8-DA43-BE87-9BFFE8237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fld id="{E73432CD-4648-884D-BC84-EF466330BF22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B5A945-F819-5744-A3FB-7D73AC69240C}"/>
              </a:ext>
            </a:extLst>
          </p:cNvPr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D25BE866-4987-EA49-96A8-470C413F6846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015939AD-EFE3-D043-823A-F80ACEC90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0BE652-02EF-3A4F-88C2-998EAD7140B1}"/>
                </a:ext>
              </a:extLst>
            </p:cNvPr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E7E8BCD-6C28-2C4C-A0BB-0A0C295C99CD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4D00E4-82B1-C042-95FB-EC4887871CD7}"/>
              </a:ext>
            </a:extLst>
          </p:cNvPr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080AD-1CAD-1F4D-80AA-218224F3C4EE}"/>
              </a:ext>
            </a:extLst>
          </p:cNvPr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4FD9A35A-1734-CA41-988D-7F633EC21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Rectangle 8">
            <a:extLst>
              <a:ext uri="{FF2B5EF4-FFF2-40B4-BE49-F238E27FC236}">
                <a16:creationId xmlns:a16="http://schemas.microsoft.com/office/drawing/2014/main" id="{4B4597AC-38DE-FC49-B6F2-03CF9E7386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28738" y="2097088"/>
            <a:ext cx="7870825" cy="3133725"/>
            <a:chOff x="837" y="1321"/>
            <a:chExt cx="4958" cy="1974"/>
          </a:xfrm>
        </p:grpSpPr>
        <p:pic>
          <p:nvPicPr>
            <p:cNvPr id="13" name="Rectangle 8">
              <a:extLst>
                <a:ext uri="{FF2B5EF4-FFF2-40B4-BE49-F238E27FC236}">
                  <a16:creationId xmlns:a16="http://schemas.microsoft.com/office/drawing/2014/main" id="{B3F54235-1255-CD47-987F-94267C39C94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" y="1321"/>
              <a:ext cx="4958" cy="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80F8B80F-37BB-5C46-8E35-4B01846B1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" y="1344"/>
              <a:ext cx="4884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112" y="2133600"/>
            <a:ext cx="7363967" cy="1898754"/>
          </a:xfrm>
        </p:spPr>
        <p:txBody>
          <a:bodyPr>
            <a:noAutofit/>
          </a:bodyPr>
          <a:lstStyle>
            <a:lvl1pPr algn="l">
              <a:defRPr sz="5400" b="1" cap="none" spc="-15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021" y="4381925"/>
            <a:ext cx="5869718" cy="734518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600" cap="none" spc="-150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0BE70FC-0099-9647-AD2A-36800FF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6038" y="6291263"/>
            <a:ext cx="1431925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7688-3C4E-A84E-AB63-0960216A58B2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C5C779D-9B8E-0344-9701-CDE3B0F5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2725" y="62785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5E9F67-5CC1-4543-955C-036C3A55316C}"/>
              </a:ext>
            </a:extLst>
          </p:cNvPr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D8951F53-5078-B344-9F84-4935799550D4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55209084-1431-DC42-9731-BB0AA6A7A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E83C1C-6488-584A-ADC1-6E4EF5500858}"/>
                </a:ext>
              </a:extLst>
            </p:cNvPr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D53103B-8968-154F-8EC4-75949A3F5AA0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959006-9182-4A42-880E-15145698E0BE}"/>
              </a:ext>
            </a:extLst>
          </p:cNvPr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F50EF-0897-D446-A76D-CBFB04F20309}"/>
              </a:ext>
            </a:extLst>
          </p:cNvPr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76988D5-8183-3940-BD71-80A5274658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r"/>
            <a:r>
              <a:rPr lang="en-US" altLang="en-US" sz="1400">
                <a:latin typeface="Corbel" panose="020B0503020204020204" pitchFamily="34" charset="0"/>
              </a:rPr>
              <a:t>11-</a:t>
            </a:r>
            <a:fld id="{DD236527-A549-544D-888A-A88204386561}" type="slidenum">
              <a:rPr lang="en-US" altLang="en-US" sz="1400">
                <a:latin typeface="Corbel" panose="020B0503020204020204" pitchFamily="34" charset="0"/>
              </a:rPr>
              <a:pPr algn="r"/>
              <a:t>‹#›</a:t>
            </a:fld>
            <a:endParaRPr lang="en-US" altLang="en-US" sz="1400"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84" y="274638"/>
            <a:ext cx="8274334" cy="1143000"/>
          </a:xfrm>
        </p:spPr>
        <p:txBody>
          <a:bodyPr/>
          <a:lstStyle>
            <a:lvl1pPr>
              <a:defRPr sz="4000" b="1" cap="none" spc="-1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1600200"/>
            <a:ext cx="713113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E254EFB-8C39-814D-843A-CE6C2455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050" y="6565900"/>
            <a:ext cx="1092200" cy="3095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617D81-CBF2-0247-A052-0C31C85414B4}" type="datetime1">
              <a:rPr lang="en-US"/>
              <a:pPr>
                <a:defRPr/>
              </a:pPr>
              <a:t>11/11/18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9426AD-A1CC-6140-A2AA-8AA7EF2A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238" y="65595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040" y="1590501"/>
            <a:ext cx="4046537" cy="4522788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tabLst>
                <a:tab pos="274320" algn="l"/>
              </a:tabLst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22850" y="1603375"/>
            <a:ext cx="4121150" cy="4533900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3A97DE-44FE-2840-95A9-C0C78F8BC1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1499-7067-A64F-96E6-8A268C5C0161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98335D-6CBC-6944-A01A-61680A5DB0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2CC572-68D4-454E-83C6-625754DCE285}"/>
              </a:ext>
            </a:extLst>
          </p:cNvPr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A9000F7F-90C4-CA43-B6E3-8486035DE857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5" name="Picture 14">
              <a:extLst>
                <a:ext uri="{FF2B5EF4-FFF2-40B4-BE49-F238E27FC236}">
                  <a16:creationId xmlns:a16="http://schemas.microsoft.com/office/drawing/2014/main" id="{307B666B-5737-9D49-B296-B2FA091072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528D62-221E-B243-8E37-4DE809814E51}"/>
                </a:ext>
              </a:extLst>
            </p:cNvPr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24C42A7-9C03-2445-B9B1-8741E1356EE0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03FD95-EF29-974A-B5D2-83E89E718B86}"/>
              </a:ext>
            </a:extLst>
          </p:cNvPr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44D16-1605-F249-B758-74E261E0F0D9}"/>
              </a:ext>
            </a:extLst>
          </p:cNvPr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F8709D9-D759-324A-B214-D4A175B44C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r"/>
            <a:r>
              <a:rPr lang="en-US" altLang="en-US" sz="1400">
                <a:latin typeface="Corbel" panose="020B0503020204020204" pitchFamily="34" charset="0"/>
              </a:rPr>
              <a:t>11-</a:t>
            </a:r>
            <a:fld id="{4333FBCF-EFBB-9D4C-A709-F01619118911}" type="slidenum">
              <a:rPr lang="en-US" altLang="en-US" sz="1400">
                <a:latin typeface="Corbel" panose="020B0503020204020204" pitchFamily="34" charset="0"/>
              </a:rPr>
              <a:pPr algn="r"/>
              <a:t>‹#›</a:t>
            </a:fld>
            <a:endParaRPr lang="en-US" altLang="en-US" sz="1400"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0" y="368134"/>
            <a:ext cx="8234970" cy="950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756876C-22DE-0A4A-A63C-60DC5AA7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CD33-7BBB-524D-AF4F-016A21BB835A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A63F4FB-4D56-9843-83BF-B0212160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C3C8FE6-37DD-3D4E-9C6F-7A37A5F8506C}"/>
              </a:ext>
            </a:extLst>
          </p:cNvPr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0">
            <a:extLst>
              <a:ext uri="{FF2B5EF4-FFF2-40B4-BE49-F238E27FC236}">
                <a16:creationId xmlns:a16="http://schemas.microsoft.com/office/drawing/2014/main" id="{2D926170-AE8C-E34D-B296-82861260715B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1036" name="Picture 14">
              <a:extLst>
                <a:ext uri="{FF2B5EF4-FFF2-40B4-BE49-F238E27FC236}">
                  <a16:creationId xmlns:a16="http://schemas.microsoft.com/office/drawing/2014/main" id="{081972C6-0F1B-9C4B-BC28-B4824E3E4A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FC91BD-E5EB-B140-BA4C-FCEB28B3B903}"/>
                </a:ext>
              </a:extLst>
            </p:cNvPr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D897424-A699-D341-8A41-CB76672F861F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1DD72-AEBA-7047-B831-A6CEC966A653}"/>
              </a:ext>
            </a:extLst>
          </p:cNvPr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83A20-6B5F-3D43-B4B2-D918CFDB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8263" y="6289675"/>
            <a:ext cx="13874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C3925001-58A4-974E-B043-09D03B3F3945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4A7EC-5D88-104A-BBE1-383D13EF8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478F0-6D9E-A24C-A25D-D8CF0942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FD37F4-DE39-9D43-B5DB-11C1A85B7E90}"/>
              </a:ext>
            </a:extLst>
          </p:cNvPr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035" name="Text Placeholder 9">
            <a:extLst>
              <a:ext uri="{FF2B5EF4-FFF2-40B4-BE49-F238E27FC236}">
                <a16:creationId xmlns:a16="http://schemas.microsoft.com/office/drawing/2014/main" id="{546A09AD-2D57-4C45-BA71-F4B6F0429D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27138" y="1600200"/>
            <a:ext cx="74596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BDB205C2-0A3D-374A-8A9E-6BF6FC9AFD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r"/>
            <a:r>
              <a:rPr lang="en-US" altLang="en-US" sz="1400">
                <a:latin typeface="Corbel" panose="020B0503020204020204" pitchFamily="34" charset="0"/>
              </a:rPr>
              <a:t>11-</a:t>
            </a:r>
            <a:fld id="{D587F206-F7EC-CD4A-B6B9-EA0DD25FEFDD}" type="slidenum">
              <a:rPr lang="en-US" altLang="en-US" sz="1400">
                <a:latin typeface="Corbel" panose="020B0503020204020204" pitchFamily="34" charset="0"/>
              </a:rPr>
              <a:pPr algn="r"/>
              <a:t>‹#›</a:t>
            </a:fld>
            <a:endParaRPr lang="en-US" altLang="en-US" sz="1400">
              <a:latin typeface="Corbel" panose="020B05030202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7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000" b="1" kern="1200" spc="-150" dirty="0">
          <a:ln w="11430"/>
          <a:solidFill>
            <a:srgbClr val="376092"/>
          </a:solidFill>
          <a:effectLst>
            <a:outerShdw blurRad="38100" dist="38100" dir="2700000" algn="tl">
              <a:srgbClr val="000000">
                <a:alpha val="84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anose="020B0602020104020603" pitchFamily="34" charset="77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55A44575-49B9-BA43-B0D8-EF2B6F555F4D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127250"/>
            <a:ext cx="7729537" cy="1908175"/>
          </a:xfrm>
        </p:spPr>
      </p:pic>
      <p:pic>
        <p:nvPicPr>
          <p:cNvPr id="5" name="Subtitle 4">
            <a:extLst>
              <a:ext uri="{FF2B5EF4-FFF2-40B4-BE49-F238E27FC236}">
                <a16:creationId xmlns:a16="http://schemas.microsoft.com/office/drawing/2014/main" id="{AB4C6976-A43D-304D-8964-25E562AF2146}"/>
              </a:ext>
            </a:extLst>
          </p:cNvPr>
          <p:cNvPicPr>
            <a:picLocks noGrp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4267200"/>
            <a:ext cx="6083300" cy="854075"/>
          </a:xfr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D91810B1-E681-9F48-8BF2-74B7D4CBCAA0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0363"/>
            <a:ext cx="8478838" cy="962025"/>
          </a:xfrm>
        </p:spPr>
      </p:pic>
      <p:grpSp>
        <p:nvGrpSpPr>
          <p:cNvPr id="25603" name="Group 2">
            <a:extLst>
              <a:ext uri="{FF2B5EF4-FFF2-40B4-BE49-F238E27FC236}">
                <a16:creationId xmlns:a16="http://schemas.microsoft.com/office/drawing/2014/main" id="{24C27A94-6803-E04E-BBE7-B674BF8E0251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1774825"/>
            <a:ext cx="7962900" cy="3981450"/>
            <a:chOff x="723900" y="1533525"/>
            <a:chExt cx="7962900" cy="3981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AA5E74-25B8-FA4F-AF72-3A055E967CB9}"/>
                </a:ext>
              </a:extLst>
            </p:cNvPr>
            <p:cNvSpPr/>
            <p:nvPr/>
          </p:nvSpPr>
          <p:spPr>
            <a:xfrm>
              <a:off x="723900" y="1533525"/>
              <a:ext cx="7962900" cy="398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605" name="Picture 5" descr="C:\Users\Glen\Documents\McGraw-Hill\OLeary-CE2012\ART\ole16805_ch11\ole16805_1107.jpg">
              <a:extLst>
                <a:ext uri="{FF2B5EF4-FFF2-40B4-BE49-F238E27FC236}">
                  <a16:creationId xmlns:a16="http://schemas.microsoft.com/office/drawing/2014/main" id="{82BA7875-077D-104B-AFFE-8371BA60E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51" y="1600200"/>
              <a:ext cx="7596570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3">
            <a:extLst>
              <a:ext uri="{FF2B5EF4-FFF2-40B4-BE49-F238E27FC236}">
                <a16:creationId xmlns:a16="http://schemas.microsoft.com/office/drawing/2014/main" id="{58C5AD9E-8FDA-D04B-9509-B8C07A8B19B8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7650" name="Content Placeholder 4">
            <a:extLst>
              <a:ext uri="{FF2B5EF4-FFF2-40B4-BE49-F238E27FC236}">
                <a16:creationId xmlns:a16="http://schemas.microsoft.com/office/drawing/2014/main" id="{2832F526-5013-A346-AA45-AF28FC75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588" y="12573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Records day-to-day transactions in a database</a:t>
            </a:r>
          </a:p>
          <a:p>
            <a:pPr>
              <a:buClr>
                <a:srgbClr val="376092"/>
              </a:buClr>
            </a:pPr>
            <a:r>
              <a:rPr altLang="en-US"/>
              <a:t>Also called </a:t>
            </a:r>
            <a:r>
              <a:rPr altLang="en-US">
                <a:solidFill>
                  <a:schemeClr val="accent1"/>
                </a:solidFill>
              </a:rPr>
              <a:t>data processing systems (DPS)</a:t>
            </a:r>
          </a:p>
          <a:p>
            <a:pPr>
              <a:buClr>
                <a:srgbClr val="376092"/>
              </a:buClr>
            </a:pPr>
            <a:r>
              <a:rPr altLang="en-US"/>
              <a:t>One of the most essential uses of a </a:t>
            </a:r>
            <a:r>
              <a:rPr altLang="en-US">
                <a:solidFill>
                  <a:schemeClr val="accent1"/>
                </a:solidFill>
              </a:rPr>
              <a:t>TPS</a:t>
            </a:r>
            <a:r>
              <a:rPr altLang="en-US"/>
              <a:t> is in </a:t>
            </a:r>
            <a:r>
              <a:rPr altLang="en-US">
                <a:hlinkClick r:id="rId4" action="ppaction://hlinksldjump"/>
              </a:rPr>
              <a:t>Accounting</a:t>
            </a:r>
            <a:endParaRPr altLang="en-US"/>
          </a:p>
          <a:p>
            <a:pPr>
              <a:buClr>
                <a:srgbClr val="376092"/>
              </a:buClr>
            </a:pPr>
            <a:endParaRPr altLang="en-US"/>
          </a:p>
        </p:txBody>
      </p:sp>
      <p:pic>
        <p:nvPicPr>
          <p:cNvPr id="27652" name="Picture 6" descr="C:\Users\Glen\Documents\McGraw-Hill\OLeary-CE2012\ART\ole16805_ch11\ole16805_1110.jpg">
            <a:extLst>
              <a:ext uri="{FF2B5EF4-FFF2-40B4-BE49-F238E27FC236}">
                <a16:creationId xmlns:a16="http://schemas.microsoft.com/office/drawing/2014/main" id="{5EEEADBF-B4FC-F24A-AF92-5A1023BC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068763"/>
            <a:ext cx="329088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564FE942-572D-EA4D-B68C-195D58F47624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E0A9FA8B-DABE-0149-B7CC-6E98400F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Sales order processing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Accounts receivable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Inventory and purchasing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  <p:grpSp>
        <p:nvGrpSpPr>
          <p:cNvPr id="29700" name="Group 1">
            <a:extLst>
              <a:ext uri="{FF2B5EF4-FFF2-40B4-BE49-F238E27FC236}">
                <a16:creationId xmlns:a16="http://schemas.microsoft.com/office/drawing/2014/main" id="{8B66512C-B6D0-B945-9F47-8261A4B454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7188" y="2990850"/>
            <a:ext cx="6583362" cy="3268663"/>
            <a:chOff x="866775" y="2771775"/>
            <a:chExt cx="7000875" cy="34766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1837F7-A2E8-024D-8189-C2E4F49B0B00}"/>
                </a:ext>
              </a:extLst>
            </p:cNvPr>
            <p:cNvSpPr/>
            <p:nvPr/>
          </p:nvSpPr>
          <p:spPr>
            <a:xfrm>
              <a:off x="866775" y="2771775"/>
              <a:ext cx="7000875" cy="3476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9703" name="Picture 6" descr="C:\Users\Glen\Documents\McGraw-Hill\OLeary-CE2012\ART\ole16805_ch11\ole16805_1108.jpg">
              <a:extLst>
                <a:ext uri="{FF2B5EF4-FFF2-40B4-BE49-F238E27FC236}">
                  <a16:creationId xmlns:a16="http://schemas.microsoft.com/office/drawing/2014/main" id="{348A531E-37C7-5B40-BAC6-C6FD363DB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AFAF2"/>
                </a:clrFrom>
                <a:clrTo>
                  <a:srgbClr val="FAFA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2" y="2878137"/>
              <a:ext cx="6757988" cy="328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279DF586-CA3A-FB4A-A184-8BF1577F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217DE973-7771-714B-8241-363FC69596C8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949B7E1F-C716-594A-8AFF-3394723B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Produces standardized reports to support decision-making by middle managers</a:t>
            </a:r>
          </a:p>
          <a:p>
            <a:pPr>
              <a:buClr>
                <a:srgbClr val="376092"/>
              </a:buClr>
            </a:pPr>
            <a:r>
              <a:rPr altLang="en-US"/>
              <a:t>Integrates data and summarizes details from databases in a structured form</a:t>
            </a:r>
          </a:p>
          <a:p>
            <a:pPr>
              <a:buClr>
                <a:srgbClr val="376092"/>
              </a:buClr>
            </a:pPr>
            <a:r>
              <a:rPr altLang="en-US"/>
              <a:t>Produces predetermined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Periodic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Exception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Demand reports</a:t>
            </a:r>
          </a:p>
        </p:txBody>
      </p:sp>
      <p:pic>
        <p:nvPicPr>
          <p:cNvPr id="31748" name="Picture 2" descr="C:\Users\Zouharis\Documents\Laurie\McGraw Hill Computing Essentials 2013\CE_2013_ArtFiles\ole16821_ch11\ole16821_1111.jpg">
            <a:extLst>
              <a:ext uri="{FF2B5EF4-FFF2-40B4-BE49-F238E27FC236}">
                <a16:creationId xmlns:a16="http://schemas.microsoft.com/office/drawing/2014/main" id="{E23348A0-BB45-AA4C-988B-AB0BE65D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4043363"/>
            <a:ext cx="30162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DBCA3339-FDDC-A24D-BBBD-53CC884C378E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F5074-C7B5-2E4D-8AED-9543202C3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4859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Flexible tool for analyzing data for decision-making purposes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Enables managers to get answers to unexpected and generally non-recurring problems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Reports do not have a fixed format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Microsoft Access is often</a:t>
            </a:r>
            <a:br>
              <a:rPr dirty="0"/>
            </a:br>
            <a:r>
              <a:rPr dirty="0"/>
              <a:t>used to provide an easy</a:t>
            </a:r>
            <a:br>
              <a:rPr dirty="0"/>
            </a:br>
            <a:r>
              <a:rPr dirty="0"/>
              <a:t>front-end interface for</a:t>
            </a:r>
            <a:br>
              <a:rPr dirty="0"/>
            </a:br>
            <a:r>
              <a:rPr dirty="0"/>
              <a:t>performing SQL decision</a:t>
            </a:r>
            <a:br>
              <a:rPr dirty="0"/>
            </a:br>
            <a:r>
              <a:rPr dirty="0"/>
              <a:t>support queries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33796" name="Picture 7" descr="C:\Users\Glen\Documents\McGraw-Hill\OLeary-CE2012\ART\ole16805_ch11\ole16805_1112.jpg">
            <a:extLst>
              <a:ext uri="{FF2B5EF4-FFF2-40B4-BE49-F238E27FC236}">
                <a16:creationId xmlns:a16="http://schemas.microsoft.com/office/drawing/2014/main" id="{6E37BF79-0C7A-FC41-B617-AC829139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51300"/>
            <a:ext cx="3200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C549E5FC-74FE-5346-A2BB-CC4042584041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4D44EA6-B918-A041-918F-7D7458CD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User</a:t>
            </a:r>
          </a:p>
          <a:p>
            <a:pPr lvl="1"/>
            <a:r>
              <a:rPr altLang="en-US"/>
              <a:t>A decision-maker, like yourself 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System software</a:t>
            </a:r>
          </a:p>
          <a:p>
            <a:pPr lvl="1"/>
            <a:r>
              <a:rPr altLang="en-US"/>
              <a:t>Operating system</a:t>
            </a:r>
          </a:p>
          <a:p>
            <a:pPr lvl="1"/>
            <a:r>
              <a:rPr altLang="en-US"/>
              <a:t>Easy to learn and use</a:t>
            </a:r>
          </a:p>
          <a:p>
            <a:pPr>
              <a:buClr>
                <a:srgbClr val="376092"/>
              </a:buClr>
            </a:pPr>
            <a:r>
              <a:rPr altLang="en-US"/>
              <a:t>Data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Internal data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External data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Decision models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  <p:pic>
        <p:nvPicPr>
          <p:cNvPr id="35844" name="Picture 8" descr="C:\Users\Glen\Documents\McGraw-Hill\OLeary-CE2012\ART\ole16805_ch11\ole16805_1116.jpg">
            <a:extLst>
              <a:ext uri="{FF2B5EF4-FFF2-40B4-BE49-F238E27FC236}">
                <a16:creationId xmlns:a16="http://schemas.microsoft.com/office/drawing/2014/main" id="{371B5573-AD32-4D4F-877F-A0BD8B34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598738"/>
            <a:ext cx="256063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AA43018F-4465-1C47-BEF2-13355A750CB9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A3B57DFE-A9D2-264E-AD37-AD0130F5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Strategic models</a:t>
            </a:r>
          </a:p>
          <a:p>
            <a:pPr lvl="1"/>
            <a:r>
              <a:rPr altLang="en-US"/>
              <a:t>Assists top level management in long-range planning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Tactical models</a:t>
            </a:r>
          </a:p>
          <a:p>
            <a:pPr lvl="1"/>
            <a:r>
              <a:rPr altLang="en-US"/>
              <a:t>Assists middle-management control the work</a:t>
            </a:r>
          </a:p>
          <a:p>
            <a:pPr lvl="1"/>
            <a:r>
              <a:rPr altLang="en-US"/>
              <a:t>Financial and sales promotion planning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Operational models</a:t>
            </a:r>
          </a:p>
          <a:p>
            <a:pPr lvl="1"/>
            <a:r>
              <a:rPr altLang="en-US"/>
              <a:t>Assists lower-level managers accomplish the daily activities and objectives</a:t>
            </a:r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EEB3655C-1610-9544-B2AA-2A3EC9941390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7EAF6BA7-300A-2D4D-87A4-E9DE80A1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3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Designed for top management</a:t>
            </a:r>
          </a:p>
          <a:p>
            <a:pPr>
              <a:buClr>
                <a:srgbClr val="376092"/>
              </a:buClr>
            </a:pPr>
            <a:r>
              <a:rPr altLang="en-US"/>
              <a:t>Sophisticated software for presenting, summarizing, and analyzing data, but specifically designed to be easy-to-use</a:t>
            </a:r>
          </a:p>
          <a:p>
            <a:pPr>
              <a:buClr>
                <a:srgbClr val="376092"/>
              </a:buClr>
            </a:pPr>
            <a:r>
              <a:rPr altLang="en-US"/>
              <a:t>Provides immediate</a:t>
            </a:r>
            <a:br>
              <a:rPr altLang="en-US"/>
            </a:br>
            <a:r>
              <a:rPr altLang="en-US"/>
              <a:t>access to a company's</a:t>
            </a:r>
            <a:br>
              <a:rPr altLang="en-US"/>
            </a:br>
            <a:r>
              <a:rPr altLang="en-US"/>
              <a:t>key performance</a:t>
            </a:r>
            <a:br>
              <a:rPr altLang="en-US"/>
            </a:br>
            <a:r>
              <a:rPr altLang="en-US"/>
              <a:t>indicators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  <p:pic>
        <p:nvPicPr>
          <p:cNvPr id="39940" name="Picture 9" descr="C:\Users\Glen\Documents\McGraw-Hill\OLeary-CE2012\ART\ole16805_ch11\ole16805_1113.jpg">
            <a:extLst>
              <a:ext uri="{FF2B5EF4-FFF2-40B4-BE49-F238E27FC236}">
                <a16:creationId xmlns:a16="http://schemas.microsoft.com/office/drawing/2014/main" id="{C375A4D0-96DD-5849-8987-CD79DBFB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32188"/>
            <a:ext cx="35671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4BCAFF11-E375-CA47-A14B-347911F98DB6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3FAA-47B4-B64A-8EEB-218DB524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Information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solidFill>
                  <a:schemeClr val="accent1"/>
                </a:solidFill>
              </a:rPr>
              <a:t>Data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solidFill>
                  <a:schemeClr val="accent1"/>
                </a:solidFill>
              </a:rPr>
              <a:t>Knowledge workers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Office automation systems</a:t>
            </a:r>
            <a:br>
              <a:rPr dirty="0"/>
            </a:br>
            <a:r>
              <a:rPr dirty="0"/>
              <a:t>(</a:t>
            </a:r>
            <a:r>
              <a:rPr dirty="0">
                <a:solidFill>
                  <a:schemeClr val="accent1"/>
                </a:solidFill>
              </a:rPr>
              <a:t>OASs</a:t>
            </a:r>
            <a:r>
              <a:rPr dirty="0"/>
              <a:t>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Supports data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Project management programs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Videoconferencing systems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Knowledge work systems</a:t>
            </a:r>
            <a:r>
              <a:rPr dirty="0"/>
              <a:t> (</a:t>
            </a:r>
            <a:r>
              <a:rPr dirty="0">
                <a:solidFill>
                  <a:schemeClr val="accent1"/>
                </a:solidFill>
              </a:rPr>
              <a:t>KWSs</a:t>
            </a:r>
            <a:r>
              <a:rPr dirty="0"/>
              <a:t>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Use specialized systems, such as </a:t>
            </a:r>
            <a:r>
              <a:rPr>
                <a:solidFill>
                  <a:schemeClr val="accent1"/>
                </a:solidFill>
              </a:rPr>
              <a:t>CAD</a:t>
            </a:r>
            <a:r>
              <a:t>/</a:t>
            </a:r>
            <a:r>
              <a:rPr>
                <a:solidFill>
                  <a:schemeClr val="accent1"/>
                </a:solidFill>
              </a:rPr>
              <a:t>CAM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41988" name="Picture 9" descr="C:\Users\Glen\Documents\McGraw-Hill\OLeary-CE2012\ART\ole16805_ch11\ole16805_1117.jpg">
            <a:extLst>
              <a:ext uri="{FF2B5EF4-FFF2-40B4-BE49-F238E27FC236}">
                <a16:creationId xmlns:a16="http://schemas.microsoft.com/office/drawing/2014/main" id="{230A5596-F5FD-3B41-8E4C-3BF49B62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600200"/>
            <a:ext cx="3200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C6D7BD16-C051-EC43-BE4A-63A4DC0DE5CC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7AD77FD0-2DED-D14C-9579-F9371F8A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538" y="1514475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Information systems managers </a:t>
            </a:r>
            <a:r>
              <a:rPr altLang="en-US"/>
              <a:t>oversee the work of programmers, computer specialist, systems analysts, and other computer professionals 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Employers look for individuals with strong technical backgrounds, with a Master’s degree</a:t>
            </a:r>
          </a:p>
          <a:p>
            <a:pPr lvl="1">
              <a:lnSpc>
                <a:spcPct val="90000"/>
              </a:lnSpc>
            </a:pPr>
            <a:r>
              <a:rPr altLang="en-US"/>
              <a:t>Strong leadership and</a:t>
            </a:r>
            <a:br>
              <a:rPr altLang="en-US"/>
            </a:br>
            <a:r>
              <a:rPr altLang="en-US"/>
              <a:t>communications skills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Information systems managers </a:t>
            </a:r>
            <a:br>
              <a:rPr altLang="en-US"/>
            </a:br>
            <a:r>
              <a:rPr altLang="en-US"/>
              <a:t>can expect to earn from </a:t>
            </a:r>
            <a:br>
              <a:rPr altLang="en-US"/>
            </a:br>
            <a:r>
              <a:rPr altLang="en-US"/>
              <a:t>$79,000 to $129,500 annually</a:t>
            </a:r>
            <a:endParaRPr altLang="en-US" sz="2400"/>
          </a:p>
          <a:p>
            <a:pPr>
              <a:buClr>
                <a:srgbClr val="376092"/>
              </a:buClr>
            </a:pPr>
            <a:endParaRPr altLang="en-US"/>
          </a:p>
        </p:txBody>
      </p:sp>
      <p:pic>
        <p:nvPicPr>
          <p:cNvPr id="44036" name="Picture 2" descr="C:\Users\Zouharis\Documents\Laurie\McGraw Hill Computing Essentials 2013\CE_2013_ArtFiles\ole16821_ch11\ole16821_p1103.jpg">
            <a:extLst>
              <a:ext uri="{FF2B5EF4-FFF2-40B4-BE49-F238E27FC236}">
                <a16:creationId xmlns:a16="http://schemas.microsoft.com/office/drawing/2014/main" id="{BB4FA4AB-1DC5-FA42-A4AD-9B906836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195763"/>
            <a:ext cx="2193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BE70DFDB-52E1-B343-AB33-8736181ABC97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0B8371F7-222A-5242-ABFC-FA075528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Explain the functional view of an organization and describe each function.</a:t>
            </a:r>
          </a:p>
          <a:p>
            <a:pPr>
              <a:buClr>
                <a:srgbClr val="376092"/>
              </a:buClr>
            </a:pPr>
            <a:r>
              <a:rPr altLang="en-US"/>
              <a:t>Describe the management levels and the informational needs for each level in an organization.</a:t>
            </a:r>
          </a:p>
          <a:p>
            <a:pPr>
              <a:buClr>
                <a:srgbClr val="376092"/>
              </a:buClr>
            </a:pPr>
            <a:r>
              <a:rPr altLang="en-US"/>
              <a:t>Discuss how information</a:t>
            </a:r>
            <a:br>
              <a:rPr altLang="en-US"/>
            </a:br>
            <a:r>
              <a:rPr altLang="en-US"/>
              <a:t>flows within an organization.</a:t>
            </a:r>
          </a:p>
          <a:p>
            <a:pPr>
              <a:buClr>
                <a:srgbClr val="376092"/>
              </a:buClr>
            </a:pPr>
            <a:r>
              <a:rPr altLang="en-US"/>
              <a:t>Discuss computer-based</a:t>
            </a:r>
            <a:br>
              <a:rPr altLang="en-US"/>
            </a:br>
            <a:r>
              <a:rPr altLang="en-US"/>
              <a:t>information systems.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  <p:pic>
        <p:nvPicPr>
          <p:cNvPr id="12292" name="Picture 5" descr="C:\Users\Glen\Documents\McGraw-Hill\OLeary-CE2012\ART\ole16805_ch11\ole16805_co11.jpg">
            <a:extLst>
              <a:ext uri="{FF2B5EF4-FFF2-40B4-BE49-F238E27FC236}">
                <a16:creationId xmlns:a16="http://schemas.microsoft.com/office/drawing/2014/main" id="{8D848728-6040-BD47-B893-8B130A2B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459163"/>
            <a:ext cx="2566987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6D1CEF84-A3C1-6F4D-9510-E4875EE436E5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497888" cy="1158875"/>
          </a:xfrm>
        </p:spPr>
      </p:pic>
      <p:sp>
        <p:nvSpPr>
          <p:cNvPr id="46083" name="Text Placeholder 4">
            <a:extLst>
              <a:ext uri="{FF2B5EF4-FFF2-40B4-BE49-F238E27FC236}">
                <a16:creationId xmlns:a16="http://schemas.microsoft.com/office/drawing/2014/main" id="{EA441D40-CE7E-474C-A54F-6497EF4AC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altLang="en-US" sz="2400"/>
              <a:t>Information overload</a:t>
            </a:r>
          </a:p>
          <a:p>
            <a:pPr lvl="1"/>
            <a:r>
              <a:rPr altLang="en-US" sz="2000"/>
              <a:t>May have a negative effect</a:t>
            </a:r>
          </a:p>
          <a:p>
            <a:pPr lvl="1"/>
            <a:r>
              <a:rPr altLang="en-US" sz="2000"/>
              <a:t>E-mail is one of the major sources of overload</a:t>
            </a:r>
          </a:p>
          <a:p>
            <a:pPr marL="273050" indent="-273050">
              <a:tabLst>
                <a:tab pos="273050" algn="l"/>
              </a:tabLst>
            </a:pPr>
            <a:endParaRPr altLang="en-US"/>
          </a:p>
        </p:txBody>
      </p:sp>
      <p:sp>
        <p:nvSpPr>
          <p:cNvPr id="46084" name="Text Placeholder 5">
            <a:extLst>
              <a:ext uri="{FF2B5EF4-FFF2-40B4-BE49-F238E27FC236}">
                <a16:creationId xmlns:a16="http://schemas.microsoft.com/office/drawing/2014/main" id="{C29BF127-A4DA-2846-A2F0-FB423EE88A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73050" indent="-273050"/>
            <a:r>
              <a:rPr altLang="en-US" sz="2400"/>
              <a:t>How to handle e-mail</a:t>
            </a:r>
          </a:p>
          <a:p>
            <a:pPr lvl="1"/>
            <a:r>
              <a:rPr altLang="en-US" sz="2000"/>
              <a:t>Be selective</a:t>
            </a:r>
          </a:p>
          <a:p>
            <a:pPr lvl="1"/>
            <a:r>
              <a:rPr altLang="en-US" sz="2000"/>
              <a:t>Remove</a:t>
            </a:r>
          </a:p>
          <a:p>
            <a:pPr lvl="1"/>
            <a:r>
              <a:rPr altLang="en-US" sz="2000"/>
              <a:t>Protect</a:t>
            </a:r>
          </a:p>
          <a:p>
            <a:pPr lvl="1"/>
            <a:r>
              <a:rPr altLang="en-US" sz="2000"/>
              <a:t>Be brief </a:t>
            </a:r>
          </a:p>
          <a:p>
            <a:pPr lvl="1"/>
            <a:r>
              <a:rPr altLang="en-US" sz="2000"/>
              <a:t>Stop spam</a:t>
            </a:r>
          </a:p>
          <a:p>
            <a:pPr lvl="1"/>
            <a:r>
              <a:rPr altLang="en-US" sz="2000"/>
              <a:t>Don't respond </a:t>
            </a:r>
          </a:p>
        </p:txBody>
      </p:sp>
      <p:pic>
        <p:nvPicPr>
          <p:cNvPr id="46085" name="Picture 2" descr="C:\Users\Zouharis\Documents\Laurie\McGraw Hill Computing Essentials 2013\CE_2013_ArtFiles\ole16821_ch11\ole16821_p1104.jpg">
            <a:extLst>
              <a:ext uri="{FF2B5EF4-FFF2-40B4-BE49-F238E27FC236}">
                <a16:creationId xmlns:a16="http://schemas.microsoft.com/office/drawing/2014/main" id="{D7900767-6876-B046-B172-33C178A0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429000"/>
            <a:ext cx="34750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tle 5">
            <a:extLst>
              <a:ext uri="{FF2B5EF4-FFF2-40B4-BE49-F238E27FC236}">
                <a16:creationId xmlns:a16="http://schemas.microsoft.com/office/drawing/2014/main" id="{FB6E0DC9-EA11-2F47-A1BC-7618397EAB64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70B98A-15E2-984F-B7FF-0936ABEAF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Name and discuss the five common functions of most organizations.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Discuss the roles of the three kinds of management in a corporation.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What are the four most common computer-based information systems?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FAE9C195-5335-1547-93BD-B20101FD9051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5800-9EB6-2E41-8C49-FAF568C4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Describe the different reports and their roles in managerial decision making.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/>
              <a:t>What is the difference between an office automation system and a knowledge work system?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34FCD891-B35B-674E-9FA8-F605399DEC0A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EDE52ABE-E627-8842-8D6B-252F1763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Distinguish among a </a:t>
            </a:r>
            <a:r>
              <a:rPr altLang="en-US">
                <a:solidFill>
                  <a:schemeClr val="accent1"/>
                </a:solidFill>
              </a:rPr>
              <a:t>transaction processing </a:t>
            </a:r>
            <a:br>
              <a:rPr altLang="en-US">
                <a:solidFill>
                  <a:schemeClr val="accent1"/>
                </a:solidFill>
              </a:rPr>
            </a:br>
            <a:r>
              <a:rPr altLang="en-US">
                <a:solidFill>
                  <a:schemeClr val="accent1"/>
                </a:solidFill>
              </a:rPr>
              <a:t>system</a:t>
            </a:r>
            <a:r>
              <a:rPr altLang="en-US"/>
              <a:t>, a </a:t>
            </a:r>
            <a:r>
              <a:rPr altLang="en-US">
                <a:solidFill>
                  <a:schemeClr val="accent1"/>
                </a:solidFill>
              </a:rPr>
              <a:t>management information system</a:t>
            </a:r>
            <a:r>
              <a:rPr altLang="en-US"/>
              <a:t>, a </a:t>
            </a:r>
            <a:br>
              <a:rPr altLang="en-US"/>
            </a:br>
            <a:r>
              <a:rPr altLang="en-US">
                <a:solidFill>
                  <a:schemeClr val="accent1"/>
                </a:solidFill>
              </a:rPr>
              <a:t>decision support system</a:t>
            </a:r>
            <a:r>
              <a:rPr altLang="en-US"/>
              <a:t>, and an </a:t>
            </a:r>
            <a:r>
              <a:rPr altLang="en-US">
                <a:solidFill>
                  <a:schemeClr val="accent1"/>
                </a:solidFill>
              </a:rPr>
              <a:t>executive support system</a:t>
            </a:r>
            <a:r>
              <a:rPr altLang="en-US"/>
              <a:t>.</a:t>
            </a:r>
            <a:endParaRPr altLang="en-US">
              <a:solidFill>
                <a:schemeClr val="accent1"/>
              </a:solidFill>
            </a:endParaRPr>
          </a:p>
          <a:p>
            <a:pPr>
              <a:buClr>
                <a:srgbClr val="376092"/>
              </a:buClr>
            </a:pPr>
            <a:r>
              <a:rPr altLang="en-US"/>
              <a:t>Distinguish between </a:t>
            </a:r>
            <a:r>
              <a:rPr altLang="en-US">
                <a:solidFill>
                  <a:schemeClr val="accent1"/>
                </a:solidFill>
              </a:rPr>
              <a:t>office automation systems </a:t>
            </a:r>
            <a:r>
              <a:rPr altLang="en-US"/>
              <a:t>and </a:t>
            </a:r>
            <a:r>
              <a:rPr altLang="en-US">
                <a:solidFill>
                  <a:schemeClr val="accent1"/>
                </a:solidFill>
              </a:rPr>
              <a:t>knowledge work systems</a:t>
            </a:r>
            <a:r>
              <a:rPr altLang="en-US"/>
              <a:t>.</a:t>
            </a:r>
            <a:endParaRPr altLang="en-US">
              <a:solidFill>
                <a:schemeClr val="accent1"/>
              </a:solidFill>
            </a:endParaRPr>
          </a:p>
          <a:p>
            <a:pPr>
              <a:buClr>
                <a:srgbClr val="376092"/>
              </a:buClr>
            </a:pPr>
            <a:r>
              <a:rPr altLang="en-US"/>
              <a:t>Explain the difference between </a:t>
            </a:r>
            <a:r>
              <a:rPr altLang="en-US">
                <a:solidFill>
                  <a:schemeClr val="accent1"/>
                </a:solidFill>
              </a:rPr>
              <a:t>data workers </a:t>
            </a:r>
            <a:r>
              <a:rPr altLang="en-US"/>
              <a:t>and </a:t>
            </a:r>
            <a:r>
              <a:rPr altLang="en-US">
                <a:solidFill>
                  <a:schemeClr val="accent1"/>
                </a:solidFill>
              </a:rPr>
              <a:t>knowledge workers</a:t>
            </a:r>
            <a:r>
              <a:rPr altLang="en-US"/>
              <a:t>.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298EF387-8085-C643-8778-C2E8665330A3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B1546-4402-3041-AAD4-4A2A4565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600200"/>
            <a:ext cx="713105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An information system is a collection of people, procedures, software, hardware, and data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They all work together to provide</a:t>
            </a:r>
            <a:br/>
            <a:r>
              <a:t>information essential to running</a:t>
            </a:r>
            <a:br/>
            <a:r>
              <a:t>an organization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Computers are used in organizations</a:t>
            </a:r>
            <a:br/>
            <a:r>
              <a:t>to keep records of events 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Competent end users need to </a:t>
            </a:r>
            <a:br>
              <a:rPr dirty="0"/>
            </a:br>
            <a:r>
              <a:rPr dirty="0"/>
              <a:t>understand how the information </a:t>
            </a:r>
            <a:br>
              <a:rPr dirty="0"/>
            </a:br>
            <a:r>
              <a:rPr dirty="0"/>
              <a:t>flows as it moves through an </a:t>
            </a:r>
            <a:br>
              <a:rPr dirty="0"/>
            </a:br>
            <a:r>
              <a:rPr dirty="0"/>
              <a:t>organization</a:t>
            </a:r>
          </a:p>
        </p:txBody>
      </p:sp>
      <p:pic>
        <p:nvPicPr>
          <p:cNvPr id="14340" name="Picture 5" descr="C:\Users\Glen\Documents\McGraw-Hill\OLeary-CE2012\ART\ole16805_ch11\ole16805_1101.jpg">
            <a:extLst>
              <a:ext uri="{FF2B5EF4-FFF2-40B4-BE49-F238E27FC236}">
                <a16:creationId xmlns:a16="http://schemas.microsoft.com/office/drawing/2014/main" id="{0B5B223A-9BEF-684F-B2BF-4F46B8F80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613025"/>
            <a:ext cx="2286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7F0C0848-5CA8-A549-B7C7-0F5EC2CECFBD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1AD3C48-BE75-6043-9EC0-609E36CD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Information flows vertically and horizontally throughout an organization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Information systems </a:t>
            </a:r>
            <a:r>
              <a:rPr altLang="en-US"/>
              <a:t>support the natural flow of information within an organization’s structure</a:t>
            </a:r>
          </a:p>
          <a:p>
            <a:pPr>
              <a:buClr>
                <a:srgbClr val="376092"/>
              </a:buClr>
            </a:pPr>
            <a:r>
              <a:rPr altLang="en-US">
                <a:hlinkClick r:id="rId4" action="ppaction://hlinksldjump"/>
              </a:rPr>
              <a:t>5 Functional Areas</a:t>
            </a:r>
            <a:endParaRPr altLang="en-US"/>
          </a:p>
          <a:p>
            <a:pPr>
              <a:buClr>
                <a:srgbClr val="376092"/>
              </a:buClr>
            </a:pPr>
            <a:r>
              <a:rPr altLang="en-US">
                <a:hlinkClick r:id="rId5" action="ppaction://hlinksldjump"/>
              </a:rPr>
              <a:t>Management Levels</a:t>
            </a:r>
            <a:endParaRPr altLang="en-US"/>
          </a:p>
          <a:p>
            <a:pPr>
              <a:buClr>
                <a:srgbClr val="376092"/>
              </a:buClr>
            </a:pPr>
            <a:r>
              <a:rPr altLang="en-US">
                <a:hlinkClick r:id="rId6" action="ppaction://hlinksldjump"/>
              </a:rPr>
              <a:t>Information Flow</a:t>
            </a:r>
            <a:endParaRPr altLang="en-US"/>
          </a:p>
        </p:txBody>
      </p:sp>
      <p:pic>
        <p:nvPicPr>
          <p:cNvPr id="15364" name="Picture 5" descr="C:\Users\Glen\Documents\McGraw-Hill\OLeary-CE2012\ART\ole16805_ch11\ole16805_1106.jpg">
            <a:extLst>
              <a:ext uri="{FF2B5EF4-FFF2-40B4-BE49-F238E27FC236}">
                <a16:creationId xmlns:a16="http://schemas.microsoft.com/office/drawing/2014/main" id="{8F8B33DD-196D-1347-8726-FD95E6E9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852863"/>
            <a:ext cx="32908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>
            <a:extLst>
              <a:ext uri="{FF2B5EF4-FFF2-40B4-BE49-F238E27FC236}">
                <a16:creationId xmlns:a16="http://schemas.microsoft.com/office/drawing/2014/main" id="{984290B1-9931-AE46-9D18-637ABF1DB4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3713" y="1501775"/>
            <a:ext cx="4022725" cy="4759325"/>
            <a:chOff x="4610100" y="1314450"/>
            <a:chExt cx="4324350" cy="51149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FE9BE6-A69E-1142-8CD2-CFD2DBE9C814}"/>
                </a:ext>
              </a:extLst>
            </p:cNvPr>
            <p:cNvSpPr/>
            <p:nvPr/>
          </p:nvSpPr>
          <p:spPr>
            <a:xfrm>
              <a:off x="4610100" y="1314450"/>
              <a:ext cx="4324350" cy="511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7415" name="Picture 5" descr="C:\Users\Glen\Documents\McGraw-Hill\OLeary-CE2012\ART\ole16805_ch11\ole16805_1102.jpg">
              <a:extLst>
                <a:ext uri="{FF2B5EF4-FFF2-40B4-BE49-F238E27FC236}">
                  <a16:creationId xmlns:a16="http://schemas.microsoft.com/office/drawing/2014/main" id="{9A46467F-6A6E-0B41-A494-66D1919A4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638" y="1380815"/>
              <a:ext cx="4105274" cy="498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Title 1">
            <a:extLst>
              <a:ext uri="{FF2B5EF4-FFF2-40B4-BE49-F238E27FC236}">
                <a16:creationId xmlns:a16="http://schemas.microsoft.com/office/drawing/2014/main" id="{DD5E9DDB-6155-9242-AB6E-3D72D4359E81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125BCC7-7268-0142-B459-1751CD12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75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Accounting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Marketing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Human Resources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Production</a:t>
            </a:r>
          </a:p>
          <a:p>
            <a:pPr>
              <a:buClr>
                <a:srgbClr val="376092"/>
              </a:buClr>
            </a:pPr>
            <a:r>
              <a:rPr altLang="en-US">
                <a:solidFill>
                  <a:schemeClr val="accent1"/>
                </a:solidFill>
              </a:rPr>
              <a:t>Research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  <p:sp>
        <p:nvSpPr>
          <p:cNvPr id="17413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0B591F49-CAC3-C749-B6CB-97D2D48A2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3">
            <a:extLst>
              <a:ext uri="{FF2B5EF4-FFF2-40B4-BE49-F238E27FC236}">
                <a16:creationId xmlns:a16="http://schemas.microsoft.com/office/drawing/2014/main" id="{8436E62F-C503-A44A-A51F-C00248BB6F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2063" y="2749550"/>
            <a:ext cx="7315200" cy="3614738"/>
            <a:chOff x="1273556" y="2509836"/>
            <a:chExt cx="6736969" cy="33289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85F8DA-D045-7742-BE37-846928EAA892}"/>
                </a:ext>
              </a:extLst>
            </p:cNvPr>
            <p:cNvSpPr/>
            <p:nvPr/>
          </p:nvSpPr>
          <p:spPr>
            <a:xfrm>
              <a:off x="1273556" y="2509836"/>
              <a:ext cx="6736969" cy="332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463" name="Picture 6" descr="C:\Users\Glen\Documents\McGraw-Hill\OLeary-CE2012\ART\ole16805_ch11\ole16805_1103.jpg">
              <a:extLst>
                <a:ext uri="{FF2B5EF4-FFF2-40B4-BE49-F238E27FC236}">
                  <a16:creationId xmlns:a16="http://schemas.microsoft.com/office/drawing/2014/main" id="{A032707C-8BCB-544F-9836-C4B2D3AB8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756" y="2576511"/>
              <a:ext cx="6596888" cy="319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Title 1">
            <a:extLst>
              <a:ext uri="{FF2B5EF4-FFF2-40B4-BE49-F238E27FC236}">
                <a16:creationId xmlns:a16="http://schemas.microsoft.com/office/drawing/2014/main" id="{48B44C74-3407-5A4F-B819-76291E77C601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9D6A5A4-40B1-2B44-93A1-F6BAD659B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Management is usually divided into three levels: </a:t>
            </a:r>
            <a:r>
              <a:rPr altLang="en-US">
                <a:solidFill>
                  <a:schemeClr val="accent1"/>
                </a:solidFill>
              </a:rPr>
              <a:t>Top</a:t>
            </a:r>
            <a:r>
              <a:rPr altLang="en-US"/>
              <a:t>, </a:t>
            </a:r>
            <a:r>
              <a:rPr altLang="en-US">
                <a:solidFill>
                  <a:schemeClr val="accent1"/>
                </a:solidFill>
              </a:rPr>
              <a:t>Middle</a:t>
            </a:r>
            <a:r>
              <a:rPr altLang="en-US"/>
              <a:t>, and </a:t>
            </a:r>
            <a:r>
              <a:rPr altLang="en-US">
                <a:solidFill>
                  <a:schemeClr val="accent1"/>
                </a:solidFill>
              </a:rPr>
              <a:t>Supervisors</a:t>
            </a:r>
          </a:p>
          <a:p>
            <a:pPr>
              <a:buClr>
                <a:srgbClr val="376092"/>
              </a:buClr>
            </a:pPr>
            <a:endParaRPr altLang="en-US"/>
          </a:p>
        </p:txBody>
      </p:sp>
      <p:sp>
        <p:nvSpPr>
          <p:cNvPr id="19461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0DC11375-5C86-254D-AFBA-C3A319124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1B5BCF92-166D-6C44-8A01-8BE9A29F08B9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2A965C68-DE6C-DF4E-9E4F-50B4D8BA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/>
              <a:t>Each level of management has different information needs </a:t>
            </a:r>
          </a:p>
          <a:p>
            <a:pPr>
              <a:buClr>
                <a:srgbClr val="376092"/>
              </a:buClr>
            </a:pPr>
            <a:r>
              <a:rPr altLang="en-US"/>
              <a:t>The information flows to support these needs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Top management</a:t>
            </a:r>
          </a:p>
          <a:p>
            <a:pPr lvl="2"/>
            <a:r>
              <a:rPr altLang="en-US"/>
              <a:t>Vertical, horizontal, </a:t>
            </a:r>
            <a:br>
              <a:rPr altLang="en-US"/>
            </a:br>
            <a:r>
              <a:rPr altLang="en-US"/>
              <a:t>and external  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Middle management</a:t>
            </a:r>
          </a:p>
          <a:p>
            <a:pPr lvl="2"/>
            <a:r>
              <a:rPr altLang="en-US"/>
              <a:t>Vertical and horizontal 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Supervisor</a:t>
            </a:r>
          </a:p>
          <a:p>
            <a:pPr lvl="2"/>
            <a:r>
              <a:rPr altLang="en-US"/>
              <a:t>Primarily vertical</a:t>
            </a:r>
          </a:p>
        </p:txBody>
      </p:sp>
      <p:pic>
        <p:nvPicPr>
          <p:cNvPr id="21508" name="Picture 5" descr="C:\Users\Glen\Documents\McGraw-Hill\OLeary-CE2012\ART\ole16805_ch11\ole16805_1104.jpg">
            <a:extLst>
              <a:ext uri="{FF2B5EF4-FFF2-40B4-BE49-F238E27FC236}">
                <a16:creationId xmlns:a16="http://schemas.microsoft.com/office/drawing/2014/main" id="{4158E404-407D-DC40-8921-5B225AD0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197225"/>
            <a:ext cx="34750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>
            <a:extLst>
              <a:ext uri="{FF2B5EF4-FFF2-40B4-BE49-F238E27FC236}">
                <a16:creationId xmlns:a16="http://schemas.microsoft.com/office/drawing/2014/main" id="{A9E3575D-E309-B542-88E4-BEEC7CADC49C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0363"/>
            <a:ext cx="8478838" cy="962025"/>
          </a:xfrm>
        </p:spPr>
      </p:pic>
      <p:grpSp>
        <p:nvGrpSpPr>
          <p:cNvPr id="23555" name="Group 3">
            <a:extLst>
              <a:ext uri="{FF2B5EF4-FFF2-40B4-BE49-F238E27FC236}">
                <a16:creationId xmlns:a16="http://schemas.microsoft.com/office/drawing/2014/main" id="{C07EF32D-912E-9E4E-8084-368DDD6B9C6C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1612900"/>
            <a:ext cx="7962900" cy="3981450"/>
            <a:chOff x="838200" y="1533525"/>
            <a:chExt cx="7962900" cy="39814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3E0F88-C06A-4F46-A014-7978AD7D0304}"/>
                </a:ext>
              </a:extLst>
            </p:cNvPr>
            <p:cNvSpPr/>
            <p:nvPr/>
          </p:nvSpPr>
          <p:spPr>
            <a:xfrm>
              <a:off x="838200" y="1533525"/>
              <a:ext cx="7962900" cy="398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3558" name="Picture 5" descr="C:\Users\Glen\Documents\McGraw-Hill\OLeary-CE2012\ART\ole16805_ch11\ole16805_1105.jpg">
              <a:extLst>
                <a:ext uri="{FF2B5EF4-FFF2-40B4-BE49-F238E27FC236}">
                  <a16:creationId xmlns:a16="http://schemas.microsoft.com/office/drawing/2014/main" id="{7C33A052-FE3A-A847-80AE-908D88A1D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42" y="1681163"/>
              <a:ext cx="7674618" cy="369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58AA7449-76C9-184C-82BE-2DA34A54F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omputing Essentials 2013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2013 Template</Template>
  <TotalTime>232</TotalTime>
  <Words>1792</Words>
  <Application>Microsoft Macintosh PowerPoint</Application>
  <PresentationFormat>On-screen Show (4:3)</PresentationFormat>
  <Paragraphs>206</Paragraphs>
  <Slides>22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Tw Cen MT</vt:lpstr>
      <vt:lpstr>Arial</vt:lpstr>
      <vt:lpstr>Wingdings</vt:lpstr>
      <vt:lpstr>Calibri</vt:lpstr>
      <vt:lpstr>RotisSemiSerif</vt:lpstr>
      <vt:lpstr>Corbel</vt:lpstr>
      <vt:lpstr>Computing Essentials 2013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Technology, the Internet, and You</dc:title>
  <dc:creator>Zouharis</dc:creator>
  <cp:lastModifiedBy>sharin</cp:lastModifiedBy>
  <cp:revision>53</cp:revision>
  <dcterms:created xsi:type="dcterms:W3CDTF">2011-11-06T13:45:54Z</dcterms:created>
  <dcterms:modified xsi:type="dcterms:W3CDTF">2018-11-11T03:27:52Z</dcterms:modified>
</cp:coreProperties>
</file>