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notesMasterIdLst>
    <p:notesMasterId r:id="rId60"/>
  </p:notesMasterIdLst>
  <p:sldIdLst>
    <p:sldId id="338" r:id="rId2"/>
    <p:sldId id="391" r:id="rId3"/>
    <p:sldId id="335" r:id="rId4"/>
    <p:sldId id="341" r:id="rId5"/>
    <p:sldId id="336" r:id="rId6"/>
    <p:sldId id="392" r:id="rId7"/>
    <p:sldId id="343" r:id="rId8"/>
    <p:sldId id="344" r:id="rId9"/>
    <p:sldId id="342" r:id="rId10"/>
    <p:sldId id="345" r:id="rId11"/>
    <p:sldId id="347" r:id="rId12"/>
    <p:sldId id="348" r:id="rId13"/>
    <p:sldId id="349" r:id="rId14"/>
    <p:sldId id="350" r:id="rId15"/>
    <p:sldId id="369" r:id="rId16"/>
    <p:sldId id="372" r:id="rId17"/>
    <p:sldId id="373" r:id="rId18"/>
    <p:sldId id="374" r:id="rId19"/>
    <p:sldId id="324" r:id="rId20"/>
    <p:sldId id="380" r:id="rId21"/>
    <p:sldId id="381" r:id="rId22"/>
    <p:sldId id="351" r:id="rId23"/>
    <p:sldId id="352" r:id="rId24"/>
    <p:sldId id="378" r:id="rId25"/>
    <p:sldId id="325" r:id="rId26"/>
    <p:sldId id="353" r:id="rId27"/>
    <p:sldId id="354" r:id="rId28"/>
    <p:sldId id="398" r:id="rId29"/>
    <p:sldId id="356" r:id="rId30"/>
    <p:sldId id="399" r:id="rId31"/>
    <p:sldId id="357" r:id="rId32"/>
    <p:sldId id="358" r:id="rId33"/>
    <p:sldId id="359" r:id="rId34"/>
    <p:sldId id="360" r:id="rId35"/>
    <p:sldId id="400" r:id="rId36"/>
    <p:sldId id="401" r:id="rId37"/>
    <p:sldId id="361" r:id="rId38"/>
    <p:sldId id="379" r:id="rId39"/>
    <p:sldId id="382" r:id="rId40"/>
    <p:sldId id="375" r:id="rId41"/>
    <p:sldId id="376" r:id="rId42"/>
    <p:sldId id="377" r:id="rId43"/>
    <p:sldId id="383" r:id="rId44"/>
    <p:sldId id="397" r:id="rId45"/>
    <p:sldId id="386" r:id="rId46"/>
    <p:sldId id="385" r:id="rId47"/>
    <p:sldId id="390" r:id="rId48"/>
    <p:sldId id="384" r:id="rId49"/>
    <p:sldId id="389" r:id="rId50"/>
    <p:sldId id="327" r:id="rId51"/>
    <p:sldId id="362" r:id="rId52"/>
    <p:sldId id="363" r:id="rId53"/>
    <p:sldId id="364" r:id="rId54"/>
    <p:sldId id="365" r:id="rId55"/>
    <p:sldId id="366" r:id="rId56"/>
    <p:sldId id="367" r:id="rId57"/>
    <p:sldId id="368" r:id="rId58"/>
    <p:sldId id="388"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000066"/>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86" autoAdjust="0"/>
    <p:restoredTop sz="92494" autoAdjust="0"/>
  </p:normalViewPr>
  <p:slideViewPr>
    <p:cSldViewPr>
      <p:cViewPr varScale="1">
        <p:scale>
          <a:sx n="61" d="100"/>
          <a:sy n="61" d="100"/>
        </p:scale>
        <p:origin x="-1308"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image" Target="../media/image4.png"/><Relationship Id="rId6" Type="http://schemas.openxmlformats.org/officeDocument/2006/relationships/image" Target="../media/image9.jp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20F341-8B93-45D2-A570-692BA529975A}" type="doc">
      <dgm:prSet loTypeId="urn:microsoft.com/office/officeart/2005/8/layout/vList3" loCatId="picture" qsTypeId="urn:microsoft.com/office/officeart/2005/8/quickstyle/3d1" qsCatId="3D" csTypeId="urn:microsoft.com/office/officeart/2005/8/colors/accent1_5" csCatId="accent1" phldr="1"/>
      <dgm:spPr/>
      <dgm:t>
        <a:bodyPr/>
        <a:lstStyle/>
        <a:p>
          <a:endParaRPr lang="en-US"/>
        </a:p>
      </dgm:t>
    </dgm:pt>
    <dgm:pt modelId="{47ADFAE8-1B2F-4DB6-B778-C1F4847FA09B}">
      <dgm:prSet phldrT="[Text]" custT="1"/>
      <dgm:spPr>
        <a:solidFill>
          <a:schemeClr val="accent1"/>
        </a:solidFill>
        <a:ln>
          <a:solidFill>
            <a:schemeClr val="accent2">
              <a:lumMod val="50000"/>
            </a:schemeClr>
          </a:solidFill>
        </a:ln>
      </dgm:spPr>
      <dgm:t>
        <a:bodyPr/>
        <a:lstStyle/>
        <a:p>
          <a:pPr algn="l"/>
          <a:r>
            <a:rPr lang="en-US" sz="1400" b="1" dirty="0" smtClean="0">
              <a:effectLst/>
            </a:rPr>
            <a:t>(BAB 1): MANUSIA &amp; PEMIKIRAN</a:t>
          </a:r>
          <a:endParaRPr lang="en-US" sz="1400" b="1" dirty="0">
            <a:effectLst/>
          </a:endParaRPr>
        </a:p>
      </dgm:t>
    </dgm:pt>
    <dgm:pt modelId="{4197E2F7-0DC9-40D1-BC78-AFCF362CD114}" type="parTrans" cxnId="{8FE0874B-9595-428F-974C-31EE5844E1DD}">
      <dgm:prSet/>
      <dgm:spPr/>
      <dgm:t>
        <a:bodyPr/>
        <a:lstStyle/>
        <a:p>
          <a:endParaRPr lang="en-US"/>
        </a:p>
      </dgm:t>
    </dgm:pt>
    <dgm:pt modelId="{70952CD7-20A9-426D-A63D-B83D1EAE4EE7}" type="sibTrans" cxnId="{8FE0874B-9595-428F-974C-31EE5844E1DD}">
      <dgm:prSet/>
      <dgm:spPr/>
      <dgm:t>
        <a:bodyPr/>
        <a:lstStyle/>
        <a:p>
          <a:endParaRPr lang="en-US"/>
        </a:p>
      </dgm:t>
    </dgm:pt>
    <dgm:pt modelId="{FFF88E33-8692-427C-A0EA-76572F34E9AF}">
      <dgm:prSet phldrT="[Text]" custT="1"/>
      <dgm:spPr>
        <a:solidFill>
          <a:srgbClr val="92D050"/>
        </a:solidFill>
      </dgm:spPr>
      <dgm:t>
        <a:bodyPr/>
        <a:lstStyle/>
        <a:p>
          <a:pPr algn="l"/>
          <a:r>
            <a:rPr lang="en-US" sz="1400" b="1" dirty="0" smtClean="0">
              <a:effectLst/>
            </a:rPr>
            <a:t>(BAB 3): EKOSISTEM KEILMUAN ISLAM</a:t>
          </a:r>
          <a:endParaRPr lang="en-US" sz="1400" b="1" dirty="0">
            <a:effectLst/>
          </a:endParaRPr>
        </a:p>
      </dgm:t>
    </dgm:pt>
    <dgm:pt modelId="{7CD4326D-FACF-4216-B380-0E392C7755F6}" type="parTrans" cxnId="{8E013E73-DDE5-476E-8D8E-4A45365C74A7}">
      <dgm:prSet/>
      <dgm:spPr/>
      <dgm:t>
        <a:bodyPr/>
        <a:lstStyle/>
        <a:p>
          <a:endParaRPr lang="en-US"/>
        </a:p>
      </dgm:t>
    </dgm:pt>
    <dgm:pt modelId="{E47A71CF-CF43-4BDE-A94E-D40BC665E623}" type="sibTrans" cxnId="{8E013E73-DDE5-476E-8D8E-4A45365C74A7}">
      <dgm:prSet/>
      <dgm:spPr/>
      <dgm:t>
        <a:bodyPr/>
        <a:lstStyle/>
        <a:p>
          <a:endParaRPr lang="en-US"/>
        </a:p>
      </dgm:t>
    </dgm:pt>
    <dgm:pt modelId="{17F512B4-0EF3-4B9D-B586-92CAF90032FF}">
      <dgm:prSet phldrT="[Text]" custT="1"/>
      <dgm:spPr/>
      <dgm:t>
        <a:bodyPr/>
        <a:lstStyle/>
        <a:p>
          <a:pPr algn="l"/>
          <a:r>
            <a:rPr lang="en-US" sz="1400" b="1" dirty="0" smtClean="0">
              <a:effectLst/>
            </a:rPr>
            <a:t>(BAB 4): AGAMA, PEMIKIRAN SAINS DAN TEKNOLOGI</a:t>
          </a:r>
          <a:endParaRPr lang="en-US" sz="1400" b="1" dirty="0">
            <a:effectLst/>
          </a:endParaRPr>
        </a:p>
      </dgm:t>
    </dgm:pt>
    <dgm:pt modelId="{2B099C09-8131-4BC4-93C3-16F5BF1F7BC0}" type="parTrans" cxnId="{92617D13-87AC-40E1-8DB2-D7EBAA8AF34B}">
      <dgm:prSet/>
      <dgm:spPr/>
      <dgm:t>
        <a:bodyPr/>
        <a:lstStyle/>
        <a:p>
          <a:endParaRPr lang="en-US"/>
        </a:p>
      </dgm:t>
    </dgm:pt>
    <dgm:pt modelId="{C0C7B500-1319-4722-867E-E619A532BD4F}" type="sibTrans" cxnId="{92617D13-87AC-40E1-8DB2-D7EBAA8AF34B}">
      <dgm:prSet/>
      <dgm:spPr/>
      <dgm:t>
        <a:bodyPr/>
        <a:lstStyle/>
        <a:p>
          <a:endParaRPr lang="en-US"/>
        </a:p>
      </dgm:t>
    </dgm:pt>
    <dgm:pt modelId="{0EA9BBCA-EB81-4D2E-9786-7A836D28ED13}">
      <dgm:prSet phldrT="[Text]" custT="1"/>
      <dgm:spPr/>
      <dgm:t>
        <a:bodyPr/>
        <a:lstStyle/>
        <a:p>
          <a:pPr algn="l"/>
          <a:r>
            <a:rPr lang="en-US" sz="1400" b="1" dirty="0" smtClean="0">
              <a:effectLst/>
            </a:rPr>
            <a:t>(BAB 5): PEMIKIRAN SAINS &amp; TEKNOLOGI MERENTAS SEMPADAN</a:t>
          </a:r>
          <a:endParaRPr lang="en-US" sz="1400" b="1" dirty="0">
            <a:effectLst/>
          </a:endParaRPr>
        </a:p>
      </dgm:t>
    </dgm:pt>
    <dgm:pt modelId="{C8A0D7BC-09E8-4348-90D8-DEFFE946DFAD}" type="parTrans" cxnId="{E27A4C66-A6F6-4872-B5B1-73A456858791}">
      <dgm:prSet/>
      <dgm:spPr/>
      <dgm:t>
        <a:bodyPr/>
        <a:lstStyle/>
        <a:p>
          <a:endParaRPr lang="en-US"/>
        </a:p>
      </dgm:t>
    </dgm:pt>
    <dgm:pt modelId="{928AE3FA-319E-4139-B46B-6492332CDAB3}" type="sibTrans" cxnId="{E27A4C66-A6F6-4872-B5B1-73A456858791}">
      <dgm:prSet/>
      <dgm:spPr/>
      <dgm:t>
        <a:bodyPr/>
        <a:lstStyle/>
        <a:p>
          <a:endParaRPr lang="en-US"/>
        </a:p>
      </dgm:t>
    </dgm:pt>
    <dgm:pt modelId="{CDD2A652-C340-4892-B0D2-DC6E75984C49}">
      <dgm:prSet phldrT="[Text]" custT="1"/>
      <dgm:spPr/>
      <dgm:t>
        <a:bodyPr/>
        <a:lstStyle/>
        <a:p>
          <a:pPr algn="l"/>
          <a:r>
            <a:rPr lang="sv-SE" sz="1400" b="1" dirty="0" smtClean="0">
              <a:effectLst/>
            </a:rPr>
            <a:t>(BAB 6): PEMIKIRAN SAINTIFIK SAINTIS MUSLIM </a:t>
          </a:r>
          <a:endParaRPr lang="en-US" sz="1400" b="1" dirty="0">
            <a:effectLst/>
          </a:endParaRPr>
        </a:p>
      </dgm:t>
    </dgm:pt>
    <dgm:pt modelId="{84B7A46D-DA4B-4E51-B3EA-A5470AA179D0}" type="parTrans" cxnId="{04BC0CC4-E24F-4167-B7B7-8B847CB74C1D}">
      <dgm:prSet/>
      <dgm:spPr/>
      <dgm:t>
        <a:bodyPr/>
        <a:lstStyle/>
        <a:p>
          <a:endParaRPr lang="en-US"/>
        </a:p>
      </dgm:t>
    </dgm:pt>
    <dgm:pt modelId="{77801F65-8053-4F8C-8C32-1B742DB22A99}" type="sibTrans" cxnId="{04BC0CC4-E24F-4167-B7B7-8B847CB74C1D}">
      <dgm:prSet/>
      <dgm:spPr/>
      <dgm:t>
        <a:bodyPr/>
        <a:lstStyle/>
        <a:p>
          <a:endParaRPr lang="en-US"/>
        </a:p>
      </dgm:t>
    </dgm:pt>
    <dgm:pt modelId="{CDB1ACCF-F6BE-4C05-9110-A72207F7E70E}">
      <dgm:prSet phldrT="[Text]" custT="1"/>
      <dgm:spPr/>
      <dgm:t>
        <a:bodyPr/>
        <a:lstStyle/>
        <a:p>
          <a:pPr algn="l"/>
          <a:r>
            <a:rPr lang="sv-SE" sz="1400" b="1" dirty="0" smtClean="0">
              <a:effectLst/>
            </a:rPr>
            <a:t>(BAB 7): PERUBAHAN PARADIGMA PEMIKIRAN SAINTIS BARAT</a:t>
          </a:r>
          <a:endParaRPr lang="en-US" sz="1400" b="1" dirty="0">
            <a:effectLst/>
          </a:endParaRPr>
        </a:p>
      </dgm:t>
    </dgm:pt>
    <dgm:pt modelId="{FE3D33DA-CE47-4721-9E7B-1773C64B4C25}" type="parTrans" cxnId="{D5BBA12D-FF8B-42D8-A91F-AA44637ED180}">
      <dgm:prSet/>
      <dgm:spPr/>
      <dgm:t>
        <a:bodyPr/>
        <a:lstStyle/>
        <a:p>
          <a:endParaRPr lang="en-US"/>
        </a:p>
      </dgm:t>
    </dgm:pt>
    <dgm:pt modelId="{041C24FB-17B8-4976-B486-AC190830A1EC}" type="sibTrans" cxnId="{D5BBA12D-FF8B-42D8-A91F-AA44637ED180}">
      <dgm:prSet/>
      <dgm:spPr/>
      <dgm:t>
        <a:bodyPr/>
        <a:lstStyle/>
        <a:p>
          <a:endParaRPr lang="en-US"/>
        </a:p>
      </dgm:t>
    </dgm:pt>
    <dgm:pt modelId="{7CA58972-CB76-4BCA-B08F-CDBC5B822A9D}">
      <dgm:prSet phldrT="[Text]" custT="1"/>
      <dgm:spPr/>
      <dgm:t>
        <a:bodyPr/>
        <a:lstStyle/>
        <a:p>
          <a:pPr algn="l"/>
          <a:r>
            <a:rPr lang="sv-SE" sz="1400" b="1" dirty="0" smtClean="0">
              <a:effectLst/>
            </a:rPr>
            <a:t>(BAB 8): PEMODENAN SAINS &amp; TEKNOLOGI</a:t>
          </a:r>
          <a:endParaRPr lang="en-US" sz="1400" b="1" dirty="0">
            <a:effectLst/>
          </a:endParaRPr>
        </a:p>
      </dgm:t>
    </dgm:pt>
    <dgm:pt modelId="{29830A98-D7C1-43EA-A5FA-5848FF855EF6}" type="parTrans" cxnId="{67CA44FA-8DBD-4885-B382-0E1BF7E50AB8}">
      <dgm:prSet/>
      <dgm:spPr/>
      <dgm:t>
        <a:bodyPr/>
        <a:lstStyle/>
        <a:p>
          <a:endParaRPr lang="en-US"/>
        </a:p>
      </dgm:t>
    </dgm:pt>
    <dgm:pt modelId="{32AC0448-8AD3-4E04-B9C1-C24EC93F0E23}" type="sibTrans" cxnId="{67CA44FA-8DBD-4885-B382-0E1BF7E50AB8}">
      <dgm:prSet/>
      <dgm:spPr/>
      <dgm:t>
        <a:bodyPr/>
        <a:lstStyle/>
        <a:p>
          <a:endParaRPr lang="en-US"/>
        </a:p>
      </dgm:t>
    </dgm:pt>
    <dgm:pt modelId="{35DED561-DCF6-4A7A-A132-1933FF1650F5}">
      <dgm:prSet custT="1"/>
      <dgm:spPr/>
      <dgm:t>
        <a:bodyPr/>
        <a:lstStyle/>
        <a:p>
          <a:pPr algn="l"/>
          <a:r>
            <a:rPr lang="en-US" sz="1400" b="1" dirty="0" smtClean="0"/>
            <a:t>(BAB 9): REVOLUSI INDUSTRI &amp; KESANNYA TERHADAP KEMANUSIAAN</a:t>
          </a:r>
          <a:endParaRPr lang="en-US" sz="1400" b="1" dirty="0"/>
        </a:p>
      </dgm:t>
    </dgm:pt>
    <dgm:pt modelId="{659D7254-208D-4F7F-8116-EEACCB24C7A5}" type="parTrans" cxnId="{01BB505A-865A-4CCE-9C3D-F00A3651083A}">
      <dgm:prSet/>
      <dgm:spPr/>
      <dgm:t>
        <a:bodyPr/>
        <a:lstStyle/>
        <a:p>
          <a:endParaRPr lang="en-US"/>
        </a:p>
      </dgm:t>
    </dgm:pt>
    <dgm:pt modelId="{D033B360-523E-4A99-A414-9BF53900BFB1}" type="sibTrans" cxnId="{01BB505A-865A-4CCE-9C3D-F00A3651083A}">
      <dgm:prSet/>
      <dgm:spPr/>
      <dgm:t>
        <a:bodyPr/>
        <a:lstStyle/>
        <a:p>
          <a:endParaRPr lang="en-US"/>
        </a:p>
      </dgm:t>
    </dgm:pt>
    <dgm:pt modelId="{C8A50876-40EE-46B5-A799-BD2AFAEE1CE1}">
      <dgm:prSet custT="1"/>
      <dgm:spPr/>
      <dgm:t>
        <a:bodyPr/>
        <a:lstStyle/>
        <a:p>
          <a:pPr algn="l"/>
          <a:r>
            <a:rPr lang="en-US" sz="1400" b="1" dirty="0" smtClean="0"/>
            <a:t>(BAB 10): ETIKA &amp; NILAI DALAM PEMIKIRAN SAINS &amp; TEKNOLOGI</a:t>
          </a:r>
          <a:endParaRPr lang="en-US" sz="1400" b="1" dirty="0"/>
        </a:p>
      </dgm:t>
    </dgm:pt>
    <dgm:pt modelId="{02B9B005-03FA-4499-9F16-B1E561B19423}" type="parTrans" cxnId="{B87727F1-BAB6-4BCE-A3BF-C4FF49FD519C}">
      <dgm:prSet/>
      <dgm:spPr/>
      <dgm:t>
        <a:bodyPr/>
        <a:lstStyle/>
        <a:p>
          <a:endParaRPr lang="en-US"/>
        </a:p>
      </dgm:t>
    </dgm:pt>
    <dgm:pt modelId="{756562EA-DB8E-420B-8CA2-7379661495B3}" type="sibTrans" cxnId="{B87727F1-BAB6-4BCE-A3BF-C4FF49FD519C}">
      <dgm:prSet/>
      <dgm:spPr/>
      <dgm:t>
        <a:bodyPr/>
        <a:lstStyle/>
        <a:p>
          <a:endParaRPr lang="en-US"/>
        </a:p>
      </dgm:t>
    </dgm:pt>
    <dgm:pt modelId="{F8430487-3DE1-47B7-957A-C09883421080}">
      <dgm:prSet custT="1"/>
      <dgm:spPr/>
      <dgm:t>
        <a:bodyPr/>
        <a:lstStyle/>
        <a:p>
          <a:pPr algn="l"/>
          <a:r>
            <a:rPr lang="en-US" sz="1400" b="1" dirty="0" smtClean="0"/>
            <a:t>(</a:t>
          </a:r>
          <a:r>
            <a:rPr lang="en-US" sz="1400" b="1" smtClean="0"/>
            <a:t>BAB 11): </a:t>
          </a:r>
          <a:r>
            <a:rPr lang="en-US" sz="1400" b="1" dirty="0" smtClean="0"/>
            <a:t>MENGINSANKAN SAINS &amp; TEKNOLOGI</a:t>
          </a:r>
          <a:endParaRPr lang="en-US" sz="1400" b="1" dirty="0"/>
        </a:p>
      </dgm:t>
    </dgm:pt>
    <dgm:pt modelId="{2CE05880-B36D-47BD-BA8D-1734E7141BB9}" type="sibTrans" cxnId="{61C8A1E2-0920-4182-958E-29B50E900F60}">
      <dgm:prSet/>
      <dgm:spPr/>
      <dgm:t>
        <a:bodyPr/>
        <a:lstStyle/>
        <a:p>
          <a:endParaRPr lang="en-US"/>
        </a:p>
      </dgm:t>
    </dgm:pt>
    <dgm:pt modelId="{BF704D96-05E6-49D5-8A02-593FEC9F6CF0}" type="parTrans" cxnId="{61C8A1E2-0920-4182-958E-29B50E900F60}">
      <dgm:prSet/>
      <dgm:spPr/>
      <dgm:t>
        <a:bodyPr/>
        <a:lstStyle/>
        <a:p>
          <a:endParaRPr lang="en-US"/>
        </a:p>
      </dgm:t>
    </dgm:pt>
    <dgm:pt modelId="{DC1541FD-A1BF-428C-A031-1B8C966AFA01}">
      <dgm:prSet custT="1"/>
      <dgm:spPr/>
      <dgm:t>
        <a:bodyPr/>
        <a:lstStyle/>
        <a:p>
          <a:pPr algn="l"/>
          <a:r>
            <a:rPr lang="en-US" sz="1400" b="1" dirty="0" smtClean="0">
              <a:effectLst/>
            </a:rPr>
            <a:t>(BAB 2): PERKEMBANGAN ILMU ZAMAN PERTENGAHAN</a:t>
          </a:r>
          <a:endParaRPr lang="en-MY" sz="1400" dirty="0"/>
        </a:p>
      </dgm:t>
    </dgm:pt>
    <dgm:pt modelId="{552AEF63-A3DF-4A3E-89D1-312DA1A6B627}" type="parTrans" cxnId="{A1C94C36-2B1A-4BA1-A362-24B8839ECAFD}">
      <dgm:prSet/>
      <dgm:spPr/>
      <dgm:t>
        <a:bodyPr/>
        <a:lstStyle/>
        <a:p>
          <a:endParaRPr lang="en-MY"/>
        </a:p>
      </dgm:t>
    </dgm:pt>
    <dgm:pt modelId="{5CD56D93-65F6-45EA-9EF0-59A4B1230C60}" type="sibTrans" cxnId="{A1C94C36-2B1A-4BA1-A362-24B8839ECAFD}">
      <dgm:prSet/>
      <dgm:spPr/>
      <dgm:t>
        <a:bodyPr/>
        <a:lstStyle/>
        <a:p>
          <a:endParaRPr lang="en-MY"/>
        </a:p>
      </dgm:t>
    </dgm:pt>
    <dgm:pt modelId="{C6AAB039-9CE5-4484-9416-F58ED6F425A6}" type="pres">
      <dgm:prSet presAssocID="{DE20F341-8B93-45D2-A570-692BA529975A}" presName="linearFlow" presStyleCnt="0">
        <dgm:presLayoutVars>
          <dgm:dir/>
          <dgm:resizeHandles val="exact"/>
        </dgm:presLayoutVars>
      </dgm:prSet>
      <dgm:spPr/>
      <dgm:t>
        <a:bodyPr/>
        <a:lstStyle/>
        <a:p>
          <a:endParaRPr lang="en-US"/>
        </a:p>
      </dgm:t>
    </dgm:pt>
    <dgm:pt modelId="{1AE1882D-CD59-47CB-93C2-B90024E146FC}" type="pres">
      <dgm:prSet presAssocID="{47ADFAE8-1B2F-4DB6-B778-C1F4847FA09B}" presName="composite" presStyleCnt="0"/>
      <dgm:spPr/>
      <dgm:t>
        <a:bodyPr/>
        <a:lstStyle/>
        <a:p>
          <a:endParaRPr lang="en-US"/>
        </a:p>
      </dgm:t>
    </dgm:pt>
    <dgm:pt modelId="{B04A8F5D-24F2-4A48-B9D4-E6EEE20451F4}" type="pres">
      <dgm:prSet presAssocID="{47ADFAE8-1B2F-4DB6-B778-C1F4847FA09B}" presName="imgShp" presStyleLbl="fgImgPlace1" presStyleIdx="0" presStyleCnt="11"/>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en-US"/>
        </a:p>
      </dgm:t>
    </dgm:pt>
    <dgm:pt modelId="{F5008C10-FBE9-4A54-BE12-B7B415C3D705}" type="pres">
      <dgm:prSet presAssocID="{47ADFAE8-1B2F-4DB6-B778-C1F4847FA09B}" presName="txShp" presStyleLbl="node1" presStyleIdx="0" presStyleCnt="11">
        <dgm:presLayoutVars>
          <dgm:bulletEnabled val="1"/>
        </dgm:presLayoutVars>
      </dgm:prSet>
      <dgm:spPr/>
      <dgm:t>
        <a:bodyPr/>
        <a:lstStyle/>
        <a:p>
          <a:endParaRPr lang="en-US"/>
        </a:p>
      </dgm:t>
    </dgm:pt>
    <dgm:pt modelId="{C8A3E03E-9484-49D4-890C-B1A15D216552}" type="pres">
      <dgm:prSet presAssocID="{70952CD7-20A9-426D-A63D-B83D1EAE4EE7}" presName="spacing" presStyleCnt="0"/>
      <dgm:spPr/>
      <dgm:t>
        <a:bodyPr/>
        <a:lstStyle/>
        <a:p>
          <a:endParaRPr lang="en-US"/>
        </a:p>
      </dgm:t>
    </dgm:pt>
    <dgm:pt modelId="{02C7405A-B4A0-40C2-BBBA-690E54A03E14}" type="pres">
      <dgm:prSet presAssocID="{DC1541FD-A1BF-428C-A031-1B8C966AFA01}" presName="composite" presStyleCnt="0"/>
      <dgm:spPr/>
    </dgm:pt>
    <dgm:pt modelId="{FF7AAE50-4C8D-4A61-8405-07E6A6F5CEC2}" type="pres">
      <dgm:prSet presAssocID="{DC1541FD-A1BF-428C-A031-1B8C966AFA01}" presName="imgShp" presStyleLbl="fgImgPlace1" presStyleIdx="1" presStyleCnt="11"/>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t>
        <a:bodyPr/>
        <a:lstStyle/>
        <a:p>
          <a:endParaRPr lang="en-MY"/>
        </a:p>
      </dgm:t>
    </dgm:pt>
    <dgm:pt modelId="{E3F3C465-E0C2-4FBD-99AC-0A56E76357E6}" type="pres">
      <dgm:prSet presAssocID="{DC1541FD-A1BF-428C-A031-1B8C966AFA01}" presName="txShp" presStyleLbl="node1" presStyleIdx="1" presStyleCnt="11">
        <dgm:presLayoutVars>
          <dgm:bulletEnabled val="1"/>
        </dgm:presLayoutVars>
      </dgm:prSet>
      <dgm:spPr/>
      <dgm:t>
        <a:bodyPr/>
        <a:lstStyle/>
        <a:p>
          <a:endParaRPr lang="en-MY"/>
        </a:p>
      </dgm:t>
    </dgm:pt>
    <dgm:pt modelId="{5D335787-8048-482C-A57C-284DDC74C3A3}" type="pres">
      <dgm:prSet presAssocID="{5CD56D93-65F6-45EA-9EF0-59A4B1230C60}" presName="spacing" presStyleCnt="0"/>
      <dgm:spPr/>
    </dgm:pt>
    <dgm:pt modelId="{C4AFADD6-283A-4698-B3B9-5AFE15F72C80}" type="pres">
      <dgm:prSet presAssocID="{FFF88E33-8692-427C-A0EA-76572F34E9AF}" presName="composite" presStyleCnt="0"/>
      <dgm:spPr/>
      <dgm:t>
        <a:bodyPr/>
        <a:lstStyle/>
        <a:p>
          <a:endParaRPr lang="en-US"/>
        </a:p>
      </dgm:t>
    </dgm:pt>
    <dgm:pt modelId="{3A016C8D-37A5-423D-84F6-24B5450D0119}" type="pres">
      <dgm:prSet presAssocID="{FFF88E33-8692-427C-A0EA-76572F34E9AF}" presName="imgShp" presStyleLbl="fgImgPlace1" presStyleIdx="2" presStyleCnt="11"/>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5E1029C2-750A-4BDA-BD36-8879DA0A0572}" type="pres">
      <dgm:prSet presAssocID="{FFF88E33-8692-427C-A0EA-76572F34E9AF}" presName="txShp" presStyleLbl="node1" presStyleIdx="2" presStyleCnt="11">
        <dgm:presLayoutVars>
          <dgm:bulletEnabled val="1"/>
        </dgm:presLayoutVars>
      </dgm:prSet>
      <dgm:spPr/>
      <dgm:t>
        <a:bodyPr/>
        <a:lstStyle/>
        <a:p>
          <a:endParaRPr lang="en-US"/>
        </a:p>
      </dgm:t>
    </dgm:pt>
    <dgm:pt modelId="{98FBB1E4-7299-4F9F-9C80-62C43557D030}" type="pres">
      <dgm:prSet presAssocID="{E47A71CF-CF43-4BDE-A94E-D40BC665E623}" presName="spacing" presStyleCnt="0"/>
      <dgm:spPr/>
      <dgm:t>
        <a:bodyPr/>
        <a:lstStyle/>
        <a:p>
          <a:endParaRPr lang="en-US"/>
        </a:p>
      </dgm:t>
    </dgm:pt>
    <dgm:pt modelId="{C38F179B-56BF-491F-AA28-02751628F957}" type="pres">
      <dgm:prSet presAssocID="{17F512B4-0EF3-4B9D-B586-92CAF90032FF}" presName="composite" presStyleCnt="0"/>
      <dgm:spPr/>
      <dgm:t>
        <a:bodyPr/>
        <a:lstStyle/>
        <a:p>
          <a:endParaRPr lang="en-US"/>
        </a:p>
      </dgm:t>
    </dgm:pt>
    <dgm:pt modelId="{E072B02F-FF00-4788-9FEA-02FDE8662C6D}" type="pres">
      <dgm:prSet presAssocID="{17F512B4-0EF3-4B9D-B586-92CAF90032FF}" presName="imgShp" presStyleLbl="fgImgPlace1" presStyleIdx="3" presStyleCnt="11" custLinFactNeighborX="4384"/>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7D8C9BD6-7CF4-4ABE-8C26-0420793C0AC6}" type="pres">
      <dgm:prSet presAssocID="{17F512B4-0EF3-4B9D-B586-92CAF90032FF}" presName="txShp" presStyleLbl="node1" presStyleIdx="3" presStyleCnt="11" custScaleX="99886" custLinFactNeighborX="491" custLinFactNeighborY="-991">
        <dgm:presLayoutVars>
          <dgm:bulletEnabled val="1"/>
        </dgm:presLayoutVars>
      </dgm:prSet>
      <dgm:spPr/>
      <dgm:t>
        <a:bodyPr/>
        <a:lstStyle/>
        <a:p>
          <a:endParaRPr lang="en-US"/>
        </a:p>
      </dgm:t>
    </dgm:pt>
    <dgm:pt modelId="{5154EF1E-1FFD-421F-9506-17C0F05B498B}" type="pres">
      <dgm:prSet presAssocID="{C0C7B500-1319-4722-867E-E619A532BD4F}" presName="spacing" presStyleCnt="0"/>
      <dgm:spPr/>
      <dgm:t>
        <a:bodyPr/>
        <a:lstStyle/>
        <a:p>
          <a:endParaRPr lang="en-US"/>
        </a:p>
      </dgm:t>
    </dgm:pt>
    <dgm:pt modelId="{5624271C-EFE2-402C-A777-68E3039C4171}" type="pres">
      <dgm:prSet presAssocID="{0EA9BBCA-EB81-4D2E-9786-7A836D28ED13}" presName="composite" presStyleCnt="0"/>
      <dgm:spPr/>
      <dgm:t>
        <a:bodyPr/>
        <a:lstStyle/>
        <a:p>
          <a:endParaRPr lang="en-US"/>
        </a:p>
      </dgm:t>
    </dgm:pt>
    <dgm:pt modelId="{605E6AA0-B05E-458C-904C-9DF31F422FDC}" type="pres">
      <dgm:prSet presAssocID="{0EA9BBCA-EB81-4D2E-9786-7A836D28ED13}" presName="imgShp" presStyleLbl="fgImgPlace1" presStyleIdx="4" presStyleCnt="11"/>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62F9B839-90C4-41EA-A5CA-AF16B9E7C8BC}" type="pres">
      <dgm:prSet presAssocID="{0EA9BBCA-EB81-4D2E-9786-7A836D28ED13}" presName="txShp" presStyleLbl="node1" presStyleIdx="4" presStyleCnt="11">
        <dgm:presLayoutVars>
          <dgm:bulletEnabled val="1"/>
        </dgm:presLayoutVars>
      </dgm:prSet>
      <dgm:spPr/>
      <dgm:t>
        <a:bodyPr/>
        <a:lstStyle/>
        <a:p>
          <a:endParaRPr lang="en-US"/>
        </a:p>
      </dgm:t>
    </dgm:pt>
    <dgm:pt modelId="{329D9734-3EBC-4E7A-8CAF-9F2946D99FF9}" type="pres">
      <dgm:prSet presAssocID="{928AE3FA-319E-4139-B46B-6492332CDAB3}" presName="spacing" presStyleCnt="0"/>
      <dgm:spPr/>
      <dgm:t>
        <a:bodyPr/>
        <a:lstStyle/>
        <a:p>
          <a:endParaRPr lang="en-US"/>
        </a:p>
      </dgm:t>
    </dgm:pt>
    <dgm:pt modelId="{69B025BB-4BA1-43D7-BC71-37D86001FECF}" type="pres">
      <dgm:prSet presAssocID="{CDD2A652-C340-4892-B0D2-DC6E75984C49}" presName="composite" presStyleCnt="0"/>
      <dgm:spPr/>
      <dgm:t>
        <a:bodyPr/>
        <a:lstStyle/>
        <a:p>
          <a:endParaRPr lang="en-US"/>
        </a:p>
      </dgm:t>
    </dgm:pt>
    <dgm:pt modelId="{DA5BADE1-D175-4AD4-9D87-F53F883529A6}" type="pres">
      <dgm:prSet presAssocID="{CDD2A652-C340-4892-B0D2-DC6E75984C49}" presName="imgShp" presStyleLbl="fgImgPlace1" presStyleIdx="5" presStyleCnt="11"/>
      <dgm:spPr>
        <a:blipFill>
          <a:blip xmlns:r="http://schemas.openxmlformats.org/officeDocument/2006/relationships" r:embed="rId6">
            <a:extLst>
              <a:ext uri="{28A0092B-C50C-407E-A947-70E740481C1C}">
                <a14:useLocalDpi xmlns:a14="http://schemas.microsoft.com/office/drawing/2010/main" val="0"/>
              </a:ext>
            </a:extLst>
          </a:blip>
          <a:srcRect/>
          <a:stretch>
            <a:fillRect l="-21000" r="-21000"/>
          </a:stretch>
        </a:blipFill>
      </dgm:spPr>
      <dgm:t>
        <a:bodyPr/>
        <a:lstStyle/>
        <a:p>
          <a:endParaRPr lang="en-US"/>
        </a:p>
      </dgm:t>
    </dgm:pt>
    <dgm:pt modelId="{A78F82CA-2E89-475C-97AD-2CF4D1877239}" type="pres">
      <dgm:prSet presAssocID="{CDD2A652-C340-4892-B0D2-DC6E75984C49}" presName="txShp" presStyleLbl="node1" presStyleIdx="5" presStyleCnt="11">
        <dgm:presLayoutVars>
          <dgm:bulletEnabled val="1"/>
        </dgm:presLayoutVars>
      </dgm:prSet>
      <dgm:spPr/>
      <dgm:t>
        <a:bodyPr/>
        <a:lstStyle/>
        <a:p>
          <a:endParaRPr lang="en-US"/>
        </a:p>
      </dgm:t>
    </dgm:pt>
    <dgm:pt modelId="{AD20F19F-27FA-49E8-8CA4-2FF274536EA6}" type="pres">
      <dgm:prSet presAssocID="{77801F65-8053-4F8C-8C32-1B742DB22A99}" presName="spacing" presStyleCnt="0"/>
      <dgm:spPr/>
      <dgm:t>
        <a:bodyPr/>
        <a:lstStyle/>
        <a:p>
          <a:endParaRPr lang="en-US"/>
        </a:p>
      </dgm:t>
    </dgm:pt>
    <dgm:pt modelId="{5245A61D-54C8-4D49-B3CB-158BACAF5BB0}" type="pres">
      <dgm:prSet presAssocID="{CDB1ACCF-F6BE-4C05-9110-A72207F7E70E}" presName="composite" presStyleCnt="0"/>
      <dgm:spPr/>
      <dgm:t>
        <a:bodyPr/>
        <a:lstStyle/>
        <a:p>
          <a:endParaRPr lang="en-US"/>
        </a:p>
      </dgm:t>
    </dgm:pt>
    <dgm:pt modelId="{B676AEA2-0C84-41F6-B730-813D528C294E}" type="pres">
      <dgm:prSet presAssocID="{CDB1ACCF-F6BE-4C05-9110-A72207F7E70E}" presName="imgShp" presStyleLbl="fgImgPlace1" presStyleIdx="6" presStyleCnt="11"/>
      <dgm:spPr>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CB05E971-FA2C-4454-A8EB-90CB79F9A029}" type="pres">
      <dgm:prSet presAssocID="{CDB1ACCF-F6BE-4C05-9110-A72207F7E70E}" presName="txShp" presStyleLbl="node1" presStyleIdx="6" presStyleCnt="11">
        <dgm:presLayoutVars>
          <dgm:bulletEnabled val="1"/>
        </dgm:presLayoutVars>
      </dgm:prSet>
      <dgm:spPr/>
      <dgm:t>
        <a:bodyPr/>
        <a:lstStyle/>
        <a:p>
          <a:endParaRPr lang="en-US"/>
        </a:p>
      </dgm:t>
    </dgm:pt>
    <dgm:pt modelId="{11108E23-CF6F-4B06-96E8-0E4E737C79C8}" type="pres">
      <dgm:prSet presAssocID="{041C24FB-17B8-4976-B486-AC190830A1EC}" presName="spacing" presStyleCnt="0"/>
      <dgm:spPr/>
      <dgm:t>
        <a:bodyPr/>
        <a:lstStyle/>
        <a:p>
          <a:endParaRPr lang="en-US"/>
        </a:p>
      </dgm:t>
    </dgm:pt>
    <dgm:pt modelId="{F65988D8-C2EF-47A1-8DE8-0D8BDB6897F2}" type="pres">
      <dgm:prSet presAssocID="{7CA58972-CB76-4BCA-B08F-CDBC5B822A9D}" presName="composite" presStyleCnt="0"/>
      <dgm:spPr/>
      <dgm:t>
        <a:bodyPr/>
        <a:lstStyle/>
        <a:p>
          <a:endParaRPr lang="en-US"/>
        </a:p>
      </dgm:t>
    </dgm:pt>
    <dgm:pt modelId="{3C1ADFF2-9D36-4B8B-8E4F-8807B4631CC1}" type="pres">
      <dgm:prSet presAssocID="{7CA58972-CB76-4BCA-B08F-CDBC5B822A9D}" presName="imgShp" presStyleLbl="fgImgPlace1" presStyleIdx="7" presStyleCnt="11"/>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dgm:spPr>
      <dgm:t>
        <a:bodyPr/>
        <a:lstStyle/>
        <a:p>
          <a:endParaRPr lang="en-US"/>
        </a:p>
      </dgm:t>
    </dgm:pt>
    <dgm:pt modelId="{2D711DC3-F42B-4B8B-B78E-D9195146C499}" type="pres">
      <dgm:prSet presAssocID="{7CA58972-CB76-4BCA-B08F-CDBC5B822A9D}" presName="txShp" presStyleLbl="node1" presStyleIdx="7" presStyleCnt="11">
        <dgm:presLayoutVars>
          <dgm:bulletEnabled val="1"/>
        </dgm:presLayoutVars>
      </dgm:prSet>
      <dgm:spPr/>
      <dgm:t>
        <a:bodyPr/>
        <a:lstStyle/>
        <a:p>
          <a:endParaRPr lang="en-US"/>
        </a:p>
      </dgm:t>
    </dgm:pt>
    <dgm:pt modelId="{2641C871-F6C6-4971-B3CF-BC2F4210F013}" type="pres">
      <dgm:prSet presAssocID="{32AC0448-8AD3-4E04-B9C1-C24EC93F0E23}" presName="spacing" presStyleCnt="0"/>
      <dgm:spPr/>
      <dgm:t>
        <a:bodyPr/>
        <a:lstStyle/>
        <a:p>
          <a:endParaRPr lang="en-US"/>
        </a:p>
      </dgm:t>
    </dgm:pt>
    <dgm:pt modelId="{9E9ABA44-ED7D-48FA-8ABE-9AD72AB2C6F5}" type="pres">
      <dgm:prSet presAssocID="{35DED561-DCF6-4A7A-A132-1933FF1650F5}" presName="composite" presStyleCnt="0"/>
      <dgm:spPr/>
      <dgm:t>
        <a:bodyPr/>
        <a:lstStyle/>
        <a:p>
          <a:endParaRPr lang="en-US"/>
        </a:p>
      </dgm:t>
    </dgm:pt>
    <dgm:pt modelId="{A729C592-13A4-42E3-9CBB-EBAD46CEE75D}" type="pres">
      <dgm:prSet presAssocID="{35DED561-DCF6-4A7A-A132-1933FF1650F5}" presName="imgShp" presStyleLbl="fgImgPlace1" presStyleIdx="8" presStyleCnt="11"/>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92000" r="-92000"/>
          </a:stretch>
        </a:blipFill>
      </dgm:spPr>
      <dgm:t>
        <a:bodyPr/>
        <a:lstStyle/>
        <a:p>
          <a:endParaRPr lang="en-US"/>
        </a:p>
      </dgm:t>
    </dgm:pt>
    <dgm:pt modelId="{7E391BBF-002F-45A5-B205-92F09BE2E0E4}" type="pres">
      <dgm:prSet presAssocID="{35DED561-DCF6-4A7A-A132-1933FF1650F5}" presName="txShp" presStyleLbl="node1" presStyleIdx="8" presStyleCnt="11">
        <dgm:presLayoutVars>
          <dgm:bulletEnabled val="1"/>
        </dgm:presLayoutVars>
      </dgm:prSet>
      <dgm:spPr/>
      <dgm:t>
        <a:bodyPr/>
        <a:lstStyle/>
        <a:p>
          <a:endParaRPr lang="en-US"/>
        </a:p>
      </dgm:t>
    </dgm:pt>
    <dgm:pt modelId="{DE7264D4-AC12-4870-9583-A82F0E247A2A}" type="pres">
      <dgm:prSet presAssocID="{D033B360-523E-4A99-A414-9BF53900BFB1}" presName="spacing" presStyleCnt="0"/>
      <dgm:spPr/>
      <dgm:t>
        <a:bodyPr/>
        <a:lstStyle/>
        <a:p>
          <a:endParaRPr lang="en-US"/>
        </a:p>
      </dgm:t>
    </dgm:pt>
    <dgm:pt modelId="{F35FC72A-CFA4-4B40-AEB5-0E5074E3B0F8}" type="pres">
      <dgm:prSet presAssocID="{C8A50876-40EE-46B5-A799-BD2AFAEE1CE1}" presName="composite" presStyleCnt="0"/>
      <dgm:spPr/>
      <dgm:t>
        <a:bodyPr/>
        <a:lstStyle/>
        <a:p>
          <a:endParaRPr lang="en-US"/>
        </a:p>
      </dgm:t>
    </dgm:pt>
    <dgm:pt modelId="{902B784A-A02A-4ECE-B896-4FD63C9B0569}" type="pres">
      <dgm:prSet presAssocID="{C8A50876-40EE-46B5-A799-BD2AFAEE1CE1}" presName="imgShp" presStyleLbl="fgImgPlace1" presStyleIdx="9" presStyleCnt="11"/>
      <dgm:spPr>
        <a:blipFill>
          <a:blip xmlns:r="http://schemas.openxmlformats.org/officeDocument/2006/relationships" r:embed="rId10" cstate="print">
            <a:extLst>
              <a:ext uri="{28A0092B-C50C-407E-A947-70E740481C1C}">
                <a14:useLocalDpi xmlns:a14="http://schemas.microsoft.com/office/drawing/2010/main" val="0"/>
              </a:ext>
            </a:extLst>
          </a:blip>
          <a:srcRect/>
          <a:stretch>
            <a:fillRect l="-21000" r="-21000"/>
          </a:stretch>
        </a:blipFill>
      </dgm:spPr>
      <dgm:t>
        <a:bodyPr/>
        <a:lstStyle/>
        <a:p>
          <a:endParaRPr lang="en-US"/>
        </a:p>
      </dgm:t>
    </dgm:pt>
    <dgm:pt modelId="{9BFC6490-B43C-4D5D-AEF2-BB40067B8719}" type="pres">
      <dgm:prSet presAssocID="{C8A50876-40EE-46B5-A799-BD2AFAEE1CE1}" presName="txShp" presStyleLbl="node1" presStyleIdx="9" presStyleCnt="11">
        <dgm:presLayoutVars>
          <dgm:bulletEnabled val="1"/>
        </dgm:presLayoutVars>
      </dgm:prSet>
      <dgm:spPr/>
      <dgm:t>
        <a:bodyPr/>
        <a:lstStyle/>
        <a:p>
          <a:endParaRPr lang="en-US"/>
        </a:p>
      </dgm:t>
    </dgm:pt>
    <dgm:pt modelId="{3D92204E-6877-4F6C-950B-2B14A1576885}" type="pres">
      <dgm:prSet presAssocID="{756562EA-DB8E-420B-8CA2-7379661495B3}" presName="spacing" presStyleCnt="0"/>
      <dgm:spPr/>
      <dgm:t>
        <a:bodyPr/>
        <a:lstStyle/>
        <a:p>
          <a:endParaRPr lang="en-US"/>
        </a:p>
      </dgm:t>
    </dgm:pt>
    <dgm:pt modelId="{F363BED7-B791-4000-AEC4-6F104B6FF1E1}" type="pres">
      <dgm:prSet presAssocID="{F8430487-3DE1-47B7-957A-C09883421080}" presName="composite" presStyleCnt="0"/>
      <dgm:spPr/>
      <dgm:t>
        <a:bodyPr/>
        <a:lstStyle/>
        <a:p>
          <a:endParaRPr lang="en-US"/>
        </a:p>
      </dgm:t>
    </dgm:pt>
    <dgm:pt modelId="{5B852D7F-1F20-47A1-88C3-4A9A23213B5C}" type="pres">
      <dgm:prSet presAssocID="{F8430487-3DE1-47B7-957A-C09883421080}" presName="imgShp" presStyleLbl="fgImgPlace1" presStyleIdx="10" presStyleCnt="11"/>
      <dgm:spPr>
        <a:blipFill>
          <a:blip xmlns:r="http://schemas.openxmlformats.org/officeDocument/2006/relationships" r:embed="rId11" cstate="print">
            <a:extLst>
              <a:ext uri="{28A0092B-C50C-407E-A947-70E740481C1C}">
                <a14:useLocalDpi xmlns:a14="http://schemas.microsoft.com/office/drawing/2010/main" val="0"/>
              </a:ext>
            </a:extLst>
          </a:blip>
          <a:srcRect/>
          <a:stretch>
            <a:fillRect l="-29000" r="-29000"/>
          </a:stretch>
        </a:blipFill>
      </dgm:spPr>
      <dgm:t>
        <a:bodyPr/>
        <a:lstStyle/>
        <a:p>
          <a:endParaRPr lang="en-US"/>
        </a:p>
      </dgm:t>
    </dgm:pt>
    <dgm:pt modelId="{CE191A45-E451-4D51-B11E-E453D2C75895}" type="pres">
      <dgm:prSet presAssocID="{F8430487-3DE1-47B7-957A-C09883421080}" presName="txShp" presStyleLbl="node1" presStyleIdx="10" presStyleCnt="11">
        <dgm:presLayoutVars>
          <dgm:bulletEnabled val="1"/>
        </dgm:presLayoutVars>
      </dgm:prSet>
      <dgm:spPr/>
      <dgm:t>
        <a:bodyPr/>
        <a:lstStyle/>
        <a:p>
          <a:endParaRPr lang="en-US"/>
        </a:p>
      </dgm:t>
    </dgm:pt>
  </dgm:ptLst>
  <dgm:cxnLst>
    <dgm:cxn modelId="{E27A4C66-A6F6-4872-B5B1-73A456858791}" srcId="{DE20F341-8B93-45D2-A570-692BA529975A}" destId="{0EA9BBCA-EB81-4D2E-9786-7A836D28ED13}" srcOrd="4" destOrd="0" parTransId="{C8A0D7BC-09E8-4348-90D8-DEFFE946DFAD}" sibTransId="{928AE3FA-319E-4139-B46B-6492332CDAB3}"/>
    <dgm:cxn modelId="{B12CFBFB-9B31-437B-B240-052C7CE66337}" type="presOf" srcId="{DE20F341-8B93-45D2-A570-692BA529975A}" destId="{C6AAB039-9CE5-4484-9416-F58ED6F425A6}" srcOrd="0" destOrd="0" presId="urn:microsoft.com/office/officeart/2005/8/layout/vList3"/>
    <dgm:cxn modelId="{B87727F1-BAB6-4BCE-A3BF-C4FF49FD519C}" srcId="{DE20F341-8B93-45D2-A570-692BA529975A}" destId="{C8A50876-40EE-46B5-A799-BD2AFAEE1CE1}" srcOrd="9" destOrd="0" parTransId="{02B9B005-03FA-4499-9F16-B1E561B19423}" sibTransId="{756562EA-DB8E-420B-8CA2-7379661495B3}"/>
    <dgm:cxn modelId="{D5BBA12D-FF8B-42D8-A91F-AA44637ED180}" srcId="{DE20F341-8B93-45D2-A570-692BA529975A}" destId="{CDB1ACCF-F6BE-4C05-9110-A72207F7E70E}" srcOrd="6" destOrd="0" parTransId="{FE3D33DA-CE47-4721-9E7B-1773C64B4C25}" sibTransId="{041C24FB-17B8-4976-B486-AC190830A1EC}"/>
    <dgm:cxn modelId="{7C897115-DB85-41D3-8388-489198AA419E}" type="presOf" srcId="{F8430487-3DE1-47B7-957A-C09883421080}" destId="{CE191A45-E451-4D51-B11E-E453D2C75895}" srcOrd="0" destOrd="0" presId="urn:microsoft.com/office/officeart/2005/8/layout/vList3"/>
    <dgm:cxn modelId="{A0A9DCC8-4B4E-419D-8D92-ABB304E90703}" type="presOf" srcId="{CDD2A652-C340-4892-B0D2-DC6E75984C49}" destId="{A78F82CA-2E89-475C-97AD-2CF4D1877239}" srcOrd="0" destOrd="0" presId="urn:microsoft.com/office/officeart/2005/8/layout/vList3"/>
    <dgm:cxn modelId="{A1C94C36-2B1A-4BA1-A362-24B8839ECAFD}" srcId="{DE20F341-8B93-45D2-A570-692BA529975A}" destId="{DC1541FD-A1BF-428C-A031-1B8C966AFA01}" srcOrd="1" destOrd="0" parTransId="{552AEF63-A3DF-4A3E-89D1-312DA1A6B627}" sibTransId="{5CD56D93-65F6-45EA-9EF0-59A4B1230C60}"/>
    <dgm:cxn modelId="{8E013E73-DDE5-476E-8D8E-4A45365C74A7}" srcId="{DE20F341-8B93-45D2-A570-692BA529975A}" destId="{FFF88E33-8692-427C-A0EA-76572F34E9AF}" srcOrd="2" destOrd="0" parTransId="{7CD4326D-FACF-4216-B380-0E392C7755F6}" sibTransId="{E47A71CF-CF43-4BDE-A94E-D40BC665E623}"/>
    <dgm:cxn modelId="{8FE0874B-9595-428F-974C-31EE5844E1DD}" srcId="{DE20F341-8B93-45D2-A570-692BA529975A}" destId="{47ADFAE8-1B2F-4DB6-B778-C1F4847FA09B}" srcOrd="0" destOrd="0" parTransId="{4197E2F7-0DC9-40D1-BC78-AFCF362CD114}" sibTransId="{70952CD7-20A9-426D-A63D-B83D1EAE4EE7}"/>
    <dgm:cxn modelId="{6A29F5B4-9616-4FFD-B2D1-F881FE92FB58}" type="presOf" srcId="{CDB1ACCF-F6BE-4C05-9110-A72207F7E70E}" destId="{CB05E971-FA2C-4454-A8EB-90CB79F9A029}" srcOrd="0" destOrd="0" presId="urn:microsoft.com/office/officeart/2005/8/layout/vList3"/>
    <dgm:cxn modelId="{50444F9A-E23D-4372-9155-B11F24C389B8}" type="presOf" srcId="{DC1541FD-A1BF-428C-A031-1B8C966AFA01}" destId="{E3F3C465-E0C2-4FBD-99AC-0A56E76357E6}" srcOrd="0" destOrd="0" presId="urn:microsoft.com/office/officeart/2005/8/layout/vList3"/>
    <dgm:cxn modelId="{61C8A1E2-0920-4182-958E-29B50E900F60}" srcId="{DE20F341-8B93-45D2-A570-692BA529975A}" destId="{F8430487-3DE1-47B7-957A-C09883421080}" srcOrd="10" destOrd="0" parTransId="{BF704D96-05E6-49D5-8A02-593FEC9F6CF0}" sibTransId="{2CE05880-B36D-47BD-BA8D-1734E7141BB9}"/>
    <dgm:cxn modelId="{92617D13-87AC-40E1-8DB2-D7EBAA8AF34B}" srcId="{DE20F341-8B93-45D2-A570-692BA529975A}" destId="{17F512B4-0EF3-4B9D-B586-92CAF90032FF}" srcOrd="3" destOrd="0" parTransId="{2B099C09-8131-4BC4-93C3-16F5BF1F7BC0}" sibTransId="{C0C7B500-1319-4722-867E-E619A532BD4F}"/>
    <dgm:cxn modelId="{01BB505A-865A-4CCE-9C3D-F00A3651083A}" srcId="{DE20F341-8B93-45D2-A570-692BA529975A}" destId="{35DED561-DCF6-4A7A-A132-1933FF1650F5}" srcOrd="8" destOrd="0" parTransId="{659D7254-208D-4F7F-8116-EEACCB24C7A5}" sibTransId="{D033B360-523E-4A99-A414-9BF53900BFB1}"/>
    <dgm:cxn modelId="{04BC0CC4-E24F-4167-B7B7-8B847CB74C1D}" srcId="{DE20F341-8B93-45D2-A570-692BA529975A}" destId="{CDD2A652-C340-4892-B0D2-DC6E75984C49}" srcOrd="5" destOrd="0" parTransId="{84B7A46D-DA4B-4E51-B3EA-A5470AA179D0}" sibTransId="{77801F65-8053-4F8C-8C32-1B742DB22A99}"/>
    <dgm:cxn modelId="{67CA44FA-8DBD-4885-B382-0E1BF7E50AB8}" srcId="{DE20F341-8B93-45D2-A570-692BA529975A}" destId="{7CA58972-CB76-4BCA-B08F-CDBC5B822A9D}" srcOrd="7" destOrd="0" parTransId="{29830A98-D7C1-43EA-A5FA-5848FF855EF6}" sibTransId="{32AC0448-8AD3-4E04-B9C1-C24EC93F0E23}"/>
    <dgm:cxn modelId="{EAEC0408-D0C2-424A-B5CB-7D038941A22D}" type="presOf" srcId="{FFF88E33-8692-427C-A0EA-76572F34E9AF}" destId="{5E1029C2-750A-4BDA-BD36-8879DA0A0572}" srcOrd="0" destOrd="0" presId="urn:microsoft.com/office/officeart/2005/8/layout/vList3"/>
    <dgm:cxn modelId="{5A5524EC-58CD-4A54-AB64-EA9673D72999}" type="presOf" srcId="{0EA9BBCA-EB81-4D2E-9786-7A836D28ED13}" destId="{62F9B839-90C4-41EA-A5CA-AF16B9E7C8BC}" srcOrd="0" destOrd="0" presId="urn:microsoft.com/office/officeart/2005/8/layout/vList3"/>
    <dgm:cxn modelId="{DE595A54-DC0E-49A8-814F-8EF7AA2AB173}" type="presOf" srcId="{7CA58972-CB76-4BCA-B08F-CDBC5B822A9D}" destId="{2D711DC3-F42B-4B8B-B78E-D9195146C499}" srcOrd="0" destOrd="0" presId="urn:microsoft.com/office/officeart/2005/8/layout/vList3"/>
    <dgm:cxn modelId="{14AF549A-14E0-4890-81BA-41972ACCAD3F}" type="presOf" srcId="{47ADFAE8-1B2F-4DB6-B778-C1F4847FA09B}" destId="{F5008C10-FBE9-4A54-BE12-B7B415C3D705}" srcOrd="0" destOrd="0" presId="urn:microsoft.com/office/officeart/2005/8/layout/vList3"/>
    <dgm:cxn modelId="{B56149AB-8888-42EF-9C68-3BE1C82CF18E}" type="presOf" srcId="{17F512B4-0EF3-4B9D-B586-92CAF90032FF}" destId="{7D8C9BD6-7CF4-4ABE-8C26-0420793C0AC6}" srcOrd="0" destOrd="0" presId="urn:microsoft.com/office/officeart/2005/8/layout/vList3"/>
    <dgm:cxn modelId="{3D12AA28-4E35-487E-BF92-645BB4791E1C}" type="presOf" srcId="{C8A50876-40EE-46B5-A799-BD2AFAEE1CE1}" destId="{9BFC6490-B43C-4D5D-AEF2-BB40067B8719}" srcOrd="0" destOrd="0" presId="urn:microsoft.com/office/officeart/2005/8/layout/vList3"/>
    <dgm:cxn modelId="{2B811BD7-D7DE-4DA0-B5F0-D448108C5CE8}" type="presOf" srcId="{35DED561-DCF6-4A7A-A132-1933FF1650F5}" destId="{7E391BBF-002F-45A5-B205-92F09BE2E0E4}" srcOrd="0" destOrd="0" presId="urn:microsoft.com/office/officeart/2005/8/layout/vList3"/>
    <dgm:cxn modelId="{3C8F8AF5-1747-4311-BABD-F607E50A808C}" type="presParOf" srcId="{C6AAB039-9CE5-4484-9416-F58ED6F425A6}" destId="{1AE1882D-CD59-47CB-93C2-B90024E146FC}" srcOrd="0" destOrd="0" presId="urn:microsoft.com/office/officeart/2005/8/layout/vList3"/>
    <dgm:cxn modelId="{A0C7CDB9-C646-491F-B2B9-FB1BEE720413}" type="presParOf" srcId="{1AE1882D-CD59-47CB-93C2-B90024E146FC}" destId="{B04A8F5D-24F2-4A48-B9D4-E6EEE20451F4}" srcOrd="0" destOrd="0" presId="urn:microsoft.com/office/officeart/2005/8/layout/vList3"/>
    <dgm:cxn modelId="{676A34F8-2848-4896-8F61-9A2F8C66FCD4}" type="presParOf" srcId="{1AE1882D-CD59-47CB-93C2-B90024E146FC}" destId="{F5008C10-FBE9-4A54-BE12-B7B415C3D705}" srcOrd="1" destOrd="0" presId="urn:microsoft.com/office/officeart/2005/8/layout/vList3"/>
    <dgm:cxn modelId="{1273CB14-556E-41BF-B276-760BEC610DF9}" type="presParOf" srcId="{C6AAB039-9CE5-4484-9416-F58ED6F425A6}" destId="{C8A3E03E-9484-49D4-890C-B1A15D216552}" srcOrd="1" destOrd="0" presId="urn:microsoft.com/office/officeart/2005/8/layout/vList3"/>
    <dgm:cxn modelId="{3E437C9F-A6B5-40B7-86B2-B862C47EBCBB}" type="presParOf" srcId="{C6AAB039-9CE5-4484-9416-F58ED6F425A6}" destId="{02C7405A-B4A0-40C2-BBBA-690E54A03E14}" srcOrd="2" destOrd="0" presId="urn:microsoft.com/office/officeart/2005/8/layout/vList3"/>
    <dgm:cxn modelId="{551498B2-F679-4D0B-A9D3-F6905F2B4C07}" type="presParOf" srcId="{02C7405A-B4A0-40C2-BBBA-690E54A03E14}" destId="{FF7AAE50-4C8D-4A61-8405-07E6A6F5CEC2}" srcOrd="0" destOrd="0" presId="urn:microsoft.com/office/officeart/2005/8/layout/vList3"/>
    <dgm:cxn modelId="{F4534F7C-D53A-420F-8E03-A94F00D847B3}" type="presParOf" srcId="{02C7405A-B4A0-40C2-BBBA-690E54A03E14}" destId="{E3F3C465-E0C2-4FBD-99AC-0A56E76357E6}" srcOrd="1" destOrd="0" presId="urn:microsoft.com/office/officeart/2005/8/layout/vList3"/>
    <dgm:cxn modelId="{235494FA-2714-442A-8413-C4F7C57DD737}" type="presParOf" srcId="{C6AAB039-9CE5-4484-9416-F58ED6F425A6}" destId="{5D335787-8048-482C-A57C-284DDC74C3A3}" srcOrd="3" destOrd="0" presId="urn:microsoft.com/office/officeart/2005/8/layout/vList3"/>
    <dgm:cxn modelId="{FCA5BB4E-84FB-4270-865A-56F1E0C8C59B}" type="presParOf" srcId="{C6AAB039-9CE5-4484-9416-F58ED6F425A6}" destId="{C4AFADD6-283A-4698-B3B9-5AFE15F72C80}" srcOrd="4" destOrd="0" presId="urn:microsoft.com/office/officeart/2005/8/layout/vList3"/>
    <dgm:cxn modelId="{B7C97B8A-507A-4157-A5BD-B41C0262EA85}" type="presParOf" srcId="{C4AFADD6-283A-4698-B3B9-5AFE15F72C80}" destId="{3A016C8D-37A5-423D-84F6-24B5450D0119}" srcOrd="0" destOrd="0" presId="urn:microsoft.com/office/officeart/2005/8/layout/vList3"/>
    <dgm:cxn modelId="{3A0267FF-EF50-45CD-AACB-1DC608DDCAEB}" type="presParOf" srcId="{C4AFADD6-283A-4698-B3B9-5AFE15F72C80}" destId="{5E1029C2-750A-4BDA-BD36-8879DA0A0572}" srcOrd="1" destOrd="0" presId="urn:microsoft.com/office/officeart/2005/8/layout/vList3"/>
    <dgm:cxn modelId="{AF780F73-37E9-457C-AD15-6E2A26126CE4}" type="presParOf" srcId="{C6AAB039-9CE5-4484-9416-F58ED6F425A6}" destId="{98FBB1E4-7299-4F9F-9C80-62C43557D030}" srcOrd="5" destOrd="0" presId="urn:microsoft.com/office/officeart/2005/8/layout/vList3"/>
    <dgm:cxn modelId="{1735FE47-1AEA-45BA-BF0B-B62338E6FEF7}" type="presParOf" srcId="{C6AAB039-9CE5-4484-9416-F58ED6F425A6}" destId="{C38F179B-56BF-491F-AA28-02751628F957}" srcOrd="6" destOrd="0" presId="urn:microsoft.com/office/officeart/2005/8/layout/vList3"/>
    <dgm:cxn modelId="{8BDBF0F2-3B6D-4AE6-A722-2E1B00743BC0}" type="presParOf" srcId="{C38F179B-56BF-491F-AA28-02751628F957}" destId="{E072B02F-FF00-4788-9FEA-02FDE8662C6D}" srcOrd="0" destOrd="0" presId="urn:microsoft.com/office/officeart/2005/8/layout/vList3"/>
    <dgm:cxn modelId="{FEA06F4E-1B25-4571-AB42-23AF521E25F4}" type="presParOf" srcId="{C38F179B-56BF-491F-AA28-02751628F957}" destId="{7D8C9BD6-7CF4-4ABE-8C26-0420793C0AC6}" srcOrd="1" destOrd="0" presId="urn:microsoft.com/office/officeart/2005/8/layout/vList3"/>
    <dgm:cxn modelId="{23DB53D7-C86A-4785-9DEC-C00E48118E73}" type="presParOf" srcId="{C6AAB039-9CE5-4484-9416-F58ED6F425A6}" destId="{5154EF1E-1FFD-421F-9506-17C0F05B498B}" srcOrd="7" destOrd="0" presId="urn:microsoft.com/office/officeart/2005/8/layout/vList3"/>
    <dgm:cxn modelId="{E79EB307-E1DE-4959-B34F-ECE2E649DA72}" type="presParOf" srcId="{C6AAB039-9CE5-4484-9416-F58ED6F425A6}" destId="{5624271C-EFE2-402C-A777-68E3039C4171}" srcOrd="8" destOrd="0" presId="urn:microsoft.com/office/officeart/2005/8/layout/vList3"/>
    <dgm:cxn modelId="{7D662D4E-6B8F-4725-BD37-E991CC2B17F7}" type="presParOf" srcId="{5624271C-EFE2-402C-A777-68E3039C4171}" destId="{605E6AA0-B05E-458C-904C-9DF31F422FDC}" srcOrd="0" destOrd="0" presId="urn:microsoft.com/office/officeart/2005/8/layout/vList3"/>
    <dgm:cxn modelId="{6A2E5C90-DFCF-4CC5-9801-065334F44F01}" type="presParOf" srcId="{5624271C-EFE2-402C-A777-68E3039C4171}" destId="{62F9B839-90C4-41EA-A5CA-AF16B9E7C8BC}" srcOrd="1" destOrd="0" presId="urn:microsoft.com/office/officeart/2005/8/layout/vList3"/>
    <dgm:cxn modelId="{40A0D08E-E597-46FE-86F0-24BEB784C195}" type="presParOf" srcId="{C6AAB039-9CE5-4484-9416-F58ED6F425A6}" destId="{329D9734-3EBC-4E7A-8CAF-9F2946D99FF9}" srcOrd="9" destOrd="0" presId="urn:microsoft.com/office/officeart/2005/8/layout/vList3"/>
    <dgm:cxn modelId="{5B4C169F-6780-48F7-AB29-2C0C287DD7C6}" type="presParOf" srcId="{C6AAB039-9CE5-4484-9416-F58ED6F425A6}" destId="{69B025BB-4BA1-43D7-BC71-37D86001FECF}" srcOrd="10" destOrd="0" presId="urn:microsoft.com/office/officeart/2005/8/layout/vList3"/>
    <dgm:cxn modelId="{1E11F493-D957-489A-9F7F-ACCF7CBB76A2}" type="presParOf" srcId="{69B025BB-4BA1-43D7-BC71-37D86001FECF}" destId="{DA5BADE1-D175-4AD4-9D87-F53F883529A6}" srcOrd="0" destOrd="0" presId="urn:microsoft.com/office/officeart/2005/8/layout/vList3"/>
    <dgm:cxn modelId="{103D4594-F706-4BCE-A8B9-1FBEC6FFD9C5}" type="presParOf" srcId="{69B025BB-4BA1-43D7-BC71-37D86001FECF}" destId="{A78F82CA-2E89-475C-97AD-2CF4D1877239}" srcOrd="1" destOrd="0" presId="urn:microsoft.com/office/officeart/2005/8/layout/vList3"/>
    <dgm:cxn modelId="{68C44CD8-EA0C-45B4-A1C8-FB336EAA45BE}" type="presParOf" srcId="{C6AAB039-9CE5-4484-9416-F58ED6F425A6}" destId="{AD20F19F-27FA-49E8-8CA4-2FF274536EA6}" srcOrd="11" destOrd="0" presId="urn:microsoft.com/office/officeart/2005/8/layout/vList3"/>
    <dgm:cxn modelId="{B160AECB-112A-44A0-A0A3-FBF572982465}" type="presParOf" srcId="{C6AAB039-9CE5-4484-9416-F58ED6F425A6}" destId="{5245A61D-54C8-4D49-B3CB-158BACAF5BB0}" srcOrd="12" destOrd="0" presId="urn:microsoft.com/office/officeart/2005/8/layout/vList3"/>
    <dgm:cxn modelId="{DF556A0A-5521-4438-BB38-2332BA205966}" type="presParOf" srcId="{5245A61D-54C8-4D49-B3CB-158BACAF5BB0}" destId="{B676AEA2-0C84-41F6-B730-813D528C294E}" srcOrd="0" destOrd="0" presId="urn:microsoft.com/office/officeart/2005/8/layout/vList3"/>
    <dgm:cxn modelId="{FADAF27F-EE95-489C-8AAC-7AF25861E32A}" type="presParOf" srcId="{5245A61D-54C8-4D49-B3CB-158BACAF5BB0}" destId="{CB05E971-FA2C-4454-A8EB-90CB79F9A029}" srcOrd="1" destOrd="0" presId="urn:microsoft.com/office/officeart/2005/8/layout/vList3"/>
    <dgm:cxn modelId="{9DC02619-D383-40A1-8F6C-F5CDF0330167}" type="presParOf" srcId="{C6AAB039-9CE5-4484-9416-F58ED6F425A6}" destId="{11108E23-CF6F-4B06-96E8-0E4E737C79C8}" srcOrd="13" destOrd="0" presId="urn:microsoft.com/office/officeart/2005/8/layout/vList3"/>
    <dgm:cxn modelId="{2815811E-02F4-4B66-902E-1D67B0322D66}" type="presParOf" srcId="{C6AAB039-9CE5-4484-9416-F58ED6F425A6}" destId="{F65988D8-C2EF-47A1-8DE8-0D8BDB6897F2}" srcOrd="14" destOrd="0" presId="urn:microsoft.com/office/officeart/2005/8/layout/vList3"/>
    <dgm:cxn modelId="{397E002A-CBEB-403C-907B-249C45911623}" type="presParOf" srcId="{F65988D8-C2EF-47A1-8DE8-0D8BDB6897F2}" destId="{3C1ADFF2-9D36-4B8B-8E4F-8807B4631CC1}" srcOrd="0" destOrd="0" presId="urn:microsoft.com/office/officeart/2005/8/layout/vList3"/>
    <dgm:cxn modelId="{FE85009B-F329-4EE3-B2C4-E09B9EF88DE8}" type="presParOf" srcId="{F65988D8-C2EF-47A1-8DE8-0D8BDB6897F2}" destId="{2D711DC3-F42B-4B8B-B78E-D9195146C499}" srcOrd="1" destOrd="0" presId="urn:microsoft.com/office/officeart/2005/8/layout/vList3"/>
    <dgm:cxn modelId="{60B949A1-C400-4DAC-90D5-209A48726310}" type="presParOf" srcId="{C6AAB039-9CE5-4484-9416-F58ED6F425A6}" destId="{2641C871-F6C6-4971-B3CF-BC2F4210F013}" srcOrd="15" destOrd="0" presId="urn:microsoft.com/office/officeart/2005/8/layout/vList3"/>
    <dgm:cxn modelId="{E6656C92-5D1C-4622-B00C-B278ADF52083}" type="presParOf" srcId="{C6AAB039-9CE5-4484-9416-F58ED6F425A6}" destId="{9E9ABA44-ED7D-48FA-8ABE-9AD72AB2C6F5}" srcOrd="16" destOrd="0" presId="urn:microsoft.com/office/officeart/2005/8/layout/vList3"/>
    <dgm:cxn modelId="{44FF0D02-4539-4744-8B4D-BECB8DB929CE}" type="presParOf" srcId="{9E9ABA44-ED7D-48FA-8ABE-9AD72AB2C6F5}" destId="{A729C592-13A4-42E3-9CBB-EBAD46CEE75D}" srcOrd="0" destOrd="0" presId="urn:microsoft.com/office/officeart/2005/8/layout/vList3"/>
    <dgm:cxn modelId="{C038C3E6-3973-4721-9D17-BDDF8EC9AC3A}" type="presParOf" srcId="{9E9ABA44-ED7D-48FA-8ABE-9AD72AB2C6F5}" destId="{7E391BBF-002F-45A5-B205-92F09BE2E0E4}" srcOrd="1" destOrd="0" presId="urn:microsoft.com/office/officeart/2005/8/layout/vList3"/>
    <dgm:cxn modelId="{93B841B2-6CDA-4641-9D39-7CAE49758A13}" type="presParOf" srcId="{C6AAB039-9CE5-4484-9416-F58ED6F425A6}" destId="{DE7264D4-AC12-4870-9583-A82F0E247A2A}" srcOrd="17" destOrd="0" presId="urn:microsoft.com/office/officeart/2005/8/layout/vList3"/>
    <dgm:cxn modelId="{EBC509B2-15E2-43A1-A939-51AC8EF2C30C}" type="presParOf" srcId="{C6AAB039-9CE5-4484-9416-F58ED6F425A6}" destId="{F35FC72A-CFA4-4B40-AEB5-0E5074E3B0F8}" srcOrd="18" destOrd="0" presId="urn:microsoft.com/office/officeart/2005/8/layout/vList3"/>
    <dgm:cxn modelId="{E6B944D4-D38A-44C8-AE92-6F4226EF1C2A}" type="presParOf" srcId="{F35FC72A-CFA4-4B40-AEB5-0E5074E3B0F8}" destId="{902B784A-A02A-4ECE-B896-4FD63C9B0569}" srcOrd="0" destOrd="0" presId="urn:microsoft.com/office/officeart/2005/8/layout/vList3"/>
    <dgm:cxn modelId="{6332F4EC-C7F3-4CEE-AAF9-015BFF97374F}" type="presParOf" srcId="{F35FC72A-CFA4-4B40-AEB5-0E5074E3B0F8}" destId="{9BFC6490-B43C-4D5D-AEF2-BB40067B8719}" srcOrd="1" destOrd="0" presId="urn:microsoft.com/office/officeart/2005/8/layout/vList3"/>
    <dgm:cxn modelId="{8B1EE50A-B451-4DF2-868F-54BB866E3983}" type="presParOf" srcId="{C6AAB039-9CE5-4484-9416-F58ED6F425A6}" destId="{3D92204E-6877-4F6C-950B-2B14A1576885}" srcOrd="19" destOrd="0" presId="urn:microsoft.com/office/officeart/2005/8/layout/vList3"/>
    <dgm:cxn modelId="{47839C2D-1A36-4685-9674-502ACECF036A}" type="presParOf" srcId="{C6AAB039-9CE5-4484-9416-F58ED6F425A6}" destId="{F363BED7-B791-4000-AEC4-6F104B6FF1E1}" srcOrd="20" destOrd="0" presId="urn:microsoft.com/office/officeart/2005/8/layout/vList3"/>
    <dgm:cxn modelId="{77D39E56-A09E-4BF6-A44C-42C58B1A4264}" type="presParOf" srcId="{F363BED7-B791-4000-AEC4-6F104B6FF1E1}" destId="{5B852D7F-1F20-47A1-88C3-4A9A23213B5C}" srcOrd="0" destOrd="0" presId="urn:microsoft.com/office/officeart/2005/8/layout/vList3"/>
    <dgm:cxn modelId="{6A4C62DE-6BB3-4FB8-ABB3-E4C13F22DB9E}" type="presParOf" srcId="{F363BED7-B791-4000-AEC4-6F104B6FF1E1}" destId="{CE191A45-E451-4D51-B11E-E453D2C75895}" srcOrd="1" destOrd="0" presId="urn:microsoft.com/office/officeart/2005/8/layout/vList3"/>
  </dgm:cxnLst>
  <dgm:bg>
    <a:gradFill>
      <a:gsLst>
        <a:gs pos="0">
          <a:schemeClr val="bg1"/>
        </a:gs>
        <a:gs pos="100000">
          <a:schemeClr val="bg2"/>
        </a:gs>
      </a:gsLst>
      <a:lin ang="0" scaled="1"/>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E3C622-DE3D-4D6C-9A24-A78D56C1D38B}"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F87D361D-BB81-493C-9CD9-4A16ADBA8E6B}">
      <dgm:prSet/>
      <dgm:spPr/>
      <dgm:t>
        <a:bodyPr/>
        <a:lstStyle/>
        <a:p>
          <a:r>
            <a:rPr lang="en-MY" dirty="0" smtClean="0"/>
            <a:t>1) </a:t>
          </a:r>
          <a:r>
            <a:rPr lang="en-MY" dirty="0" err="1" smtClean="0"/>
            <a:t>Pengumpulan</a:t>
          </a:r>
          <a:r>
            <a:rPr lang="en-MY" dirty="0" smtClean="0"/>
            <a:t> </a:t>
          </a:r>
          <a:r>
            <a:rPr lang="en-MY" dirty="0" err="1"/>
            <a:t>dan</a:t>
          </a:r>
          <a:r>
            <a:rPr lang="en-MY" dirty="0"/>
            <a:t> </a:t>
          </a:r>
          <a:r>
            <a:rPr lang="en-MY" dirty="0" err="1"/>
            <a:t>penyusunan</a:t>
          </a:r>
          <a:r>
            <a:rPr lang="en-MY" dirty="0"/>
            <a:t> </a:t>
          </a:r>
          <a:r>
            <a:rPr lang="en-MY" dirty="0" err="1"/>
            <a:t>manuskrip</a:t>
          </a:r>
          <a:endParaRPr lang="en-US" dirty="0"/>
        </a:p>
      </dgm:t>
    </dgm:pt>
    <dgm:pt modelId="{1B1F863B-407A-4412-9FA5-BAB3E9B680A3}" type="parTrans" cxnId="{E0B9176B-21AD-45D6-9853-D4F93EFD289B}">
      <dgm:prSet/>
      <dgm:spPr/>
      <dgm:t>
        <a:bodyPr/>
        <a:lstStyle/>
        <a:p>
          <a:endParaRPr lang="en-US"/>
        </a:p>
      </dgm:t>
    </dgm:pt>
    <dgm:pt modelId="{24395713-5F2E-4252-821E-5A5482823F2D}" type="sibTrans" cxnId="{E0B9176B-21AD-45D6-9853-D4F93EFD289B}">
      <dgm:prSet/>
      <dgm:spPr/>
      <dgm:t>
        <a:bodyPr/>
        <a:lstStyle/>
        <a:p>
          <a:endParaRPr lang="en-US"/>
        </a:p>
      </dgm:t>
    </dgm:pt>
    <dgm:pt modelId="{583BD316-16A2-42B8-A381-7FD662D78EC0}">
      <dgm:prSet/>
      <dgm:spPr/>
      <dgm:t>
        <a:bodyPr/>
        <a:lstStyle/>
        <a:p>
          <a:r>
            <a:rPr lang="en-MY" dirty="0" smtClean="0"/>
            <a:t>2) </a:t>
          </a:r>
          <a:r>
            <a:rPr lang="en-MY" dirty="0" err="1" smtClean="0"/>
            <a:t>Mentashih</a:t>
          </a:r>
          <a:r>
            <a:rPr lang="en-MY" dirty="0" smtClean="0"/>
            <a:t> </a:t>
          </a:r>
          <a:r>
            <a:rPr lang="en-MY" dirty="0" err="1"/>
            <a:t>terjemahan</a:t>
          </a:r>
          <a:r>
            <a:rPr lang="en-MY" dirty="0"/>
            <a:t> </a:t>
          </a:r>
          <a:r>
            <a:rPr lang="en-MY" dirty="0" err="1" smtClean="0"/>
            <a:t>daripada</a:t>
          </a:r>
          <a:r>
            <a:rPr lang="en-MY" dirty="0" smtClean="0"/>
            <a:t> </a:t>
          </a:r>
          <a:r>
            <a:rPr lang="en-MY" dirty="0" err="1"/>
            <a:t>tamadun</a:t>
          </a:r>
          <a:r>
            <a:rPr lang="en-MY" dirty="0"/>
            <a:t> </a:t>
          </a:r>
          <a:r>
            <a:rPr lang="en-MY" dirty="0" err="1"/>
            <a:t>silam</a:t>
          </a:r>
          <a:endParaRPr lang="en-US" dirty="0"/>
        </a:p>
      </dgm:t>
    </dgm:pt>
    <dgm:pt modelId="{B8534944-3DDF-4845-9A62-1045390FAC55}" type="parTrans" cxnId="{A9DD75A9-744D-404C-8D2A-2B8E148E2370}">
      <dgm:prSet/>
      <dgm:spPr/>
      <dgm:t>
        <a:bodyPr/>
        <a:lstStyle/>
        <a:p>
          <a:endParaRPr lang="en-US"/>
        </a:p>
      </dgm:t>
    </dgm:pt>
    <dgm:pt modelId="{365FE304-2A0D-4C46-AD4D-83E9531FAEC3}" type="sibTrans" cxnId="{A9DD75A9-744D-404C-8D2A-2B8E148E2370}">
      <dgm:prSet/>
      <dgm:spPr/>
      <dgm:t>
        <a:bodyPr/>
        <a:lstStyle/>
        <a:p>
          <a:endParaRPr lang="en-US"/>
        </a:p>
      </dgm:t>
    </dgm:pt>
    <dgm:pt modelId="{E89BE766-6FDB-4EDB-81E4-7D2E57BCED6D}">
      <dgm:prSet/>
      <dgm:spPr/>
      <dgm:t>
        <a:bodyPr/>
        <a:lstStyle/>
        <a:p>
          <a:r>
            <a:rPr lang="en-MY" dirty="0" smtClean="0"/>
            <a:t>3) </a:t>
          </a:r>
          <a:r>
            <a:rPr lang="en-MY" dirty="0" err="1" smtClean="0"/>
            <a:t>Kegiatan</a:t>
          </a:r>
          <a:r>
            <a:rPr lang="en-MY" dirty="0" smtClean="0"/>
            <a:t> </a:t>
          </a:r>
          <a:r>
            <a:rPr lang="en-MY" dirty="0" err="1"/>
            <a:t>penterjemahan</a:t>
          </a:r>
          <a:endParaRPr lang="en-US" dirty="0"/>
        </a:p>
      </dgm:t>
    </dgm:pt>
    <dgm:pt modelId="{F447D9A5-A1B2-44BA-A949-180B93764F1C}" type="parTrans" cxnId="{7E506963-C5B3-47F4-A32C-5138B9BAD232}">
      <dgm:prSet/>
      <dgm:spPr/>
      <dgm:t>
        <a:bodyPr/>
        <a:lstStyle/>
        <a:p>
          <a:endParaRPr lang="en-US"/>
        </a:p>
      </dgm:t>
    </dgm:pt>
    <dgm:pt modelId="{193C29AF-F341-48A2-A71F-B056ED8CAA73}" type="sibTrans" cxnId="{7E506963-C5B3-47F4-A32C-5138B9BAD232}">
      <dgm:prSet/>
      <dgm:spPr/>
      <dgm:t>
        <a:bodyPr/>
        <a:lstStyle/>
        <a:p>
          <a:endParaRPr lang="en-US"/>
        </a:p>
      </dgm:t>
    </dgm:pt>
    <dgm:pt modelId="{49E31BD6-C839-4F37-9688-D89CD5F5042E}">
      <dgm:prSet/>
      <dgm:spPr/>
      <dgm:t>
        <a:bodyPr/>
        <a:lstStyle/>
        <a:p>
          <a:r>
            <a:rPr lang="en-MY" dirty="0" smtClean="0"/>
            <a:t>4) </a:t>
          </a:r>
          <a:r>
            <a:rPr lang="en-MY" dirty="0" err="1" smtClean="0"/>
            <a:t>Penyalinan</a:t>
          </a:r>
          <a:r>
            <a:rPr lang="en-MY" dirty="0" smtClean="0"/>
            <a:t> </a:t>
          </a:r>
          <a:r>
            <a:rPr lang="en-MY" dirty="0" err="1" smtClean="0"/>
            <a:t>buku</a:t>
          </a:r>
          <a:endParaRPr lang="en-US" dirty="0"/>
        </a:p>
      </dgm:t>
    </dgm:pt>
    <dgm:pt modelId="{74FF0A33-5E33-4D7F-9F94-07755D263ED9}" type="parTrans" cxnId="{0706A149-9EE4-4B54-9CF2-E34ECB1FD2F9}">
      <dgm:prSet/>
      <dgm:spPr/>
      <dgm:t>
        <a:bodyPr/>
        <a:lstStyle/>
        <a:p>
          <a:endParaRPr lang="en-US"/>
        </a:p>
      </dgm:t>
    </dgm:pt>
    <dgm:pt modelId="{A2A77752-1B7D-4D68-BB07-D20025599CDE}" type="sibTrans" cxnId="{0706A149-9EE4-4B54-9CF2-E34ECB1FD2F9}">
      <dgm:prSet/>
      <dgm:spPr/>
      <dgm:t>
        <a:bodyPr/>
        <a:lstStyle/>
        <a:p>
          <a:endParaRPr lang="en-US"/>
        </a:p>
      </dgm:t>
    </dgm:pt>
    <dgm:pt modelId="{192456B9-32C1-DD45-9D8B-AD9C46D5679A}" type="pres">
      <dgm:prSet presAssocID="{CEE3C622-DE3D-4D6C-9A24-A78D56C1D38B}" presName="vert0" presStyleCnt="0">
        <dgm:presLayoutVars>
          <dgm:dir/>
          <dgm:animOne val="branch"/>
          <dgm:animLvl val="lvl"/>
        </dgm:presLayoutVars>
      </dgm:prSet>
      <dgm:spPr/>
      <dgm:t>
        <a:bodyPr/>
        <a:lstStyle/>
        <a:p>
          <a:endParaRPr lang="en-US"/>
        </a:p>
      </dgm:t>
    </dgm:pt>
    <dgm:pt modelId="{32C3FF10-D997-924D-A815-D093BFF0A905}" type="pres">
      <dgm:prSet presAssocID="{F87D361D-BB81-493C-9CD9-4A16ADBA8E6B}" presName="thickLine" presStyleLbl="alignNode1" presStyleIdx="0" presStyleCnt="4"/>
      <dgm:spPr/>
    </dgm:pt>
    <dgm:pt modelId="{954EC591-E494-B347-ACC4-D6B60EF0DDD8}" type="pres">
      <dgm:prSet presAssocID="{F87D361D-BB81-493C-9CD9-4A16ADBA8E6B}" presName="horz1" presStyleCnt="0"/>
      <dgm:spPr/>
    </dgm:pt>
    <dgm:pt modelId="{631E134E-29DD-C647-B42C-C70755A3774E}" type="pres">
      <dgm:prSet presAssocID="{F87D361D-BB81-493C-9CD9-4A16ADBA8E6B}" presName="tx1" presStyleLbl="revTx" presStyleIdx="0" presStyleCnt="4"/>
      <dgm:spPr/>
      <dgm:t>
        <a:bodyPr/>
        <a:lstStyle/>
        <a:p>
          <a:endParaRPr lang="en-US"/>
        </a:p>
      </dgm:t>
    </dgm:pt>
    <dgm:pt modelId="{82480621-C0D0-F04E-8001-236FF021AA28}" type="pres">
      <dgm:prSet presAssocID="{F87D361D-BB81-493C-9CD9-4A16ADBA8E6B}" presName="vert1" presStyleCnt="0"/>
      <dgm:spPr/>
    </dgm:pt>
    <dgm:pt modelId="{B78B7A92-EC58-264C-A977-35C2A1FB8E28}" type="pres">
      <dgm:prSet presAssocID="{583BD316-16A2-42B8-A381-7FD662D78EC0}" presName="thickLine" presStyleLbl="alignNode1" presStyleIdx="1" presStyleCnt="4"/>
      <dgm:spPr/>
    </dgm:pt>
    <dgm:pt modelId="{1C3E0E1F-4EEE-1146-8FC9-248EEA9B4968}" type="pres">
      <dgm:prSet presAssocID="{583BD316-16A2-42B8-A381-7FD662D78EC0}" presName="horz1" presStyleCnt="0"/>
      <dgm:spPr/>
    </dgm:pt>
    <dgm:pt modelId="{1C0D839F-6123-E34D-B7C8-E5E282DF3535}" type="pres">
      <dgm:prSet presAssocID="{583BD316-16A2-42B8-A381-7FD662D78EC0}" presName="tx1" presStyleLbl="revTx" presStyleIdx="1" presStyleCnt="4"/>
      <dgm:spPr/>
      <dgm:t>
        <a:bodyPr/>
        <a:lstStyle/>
        <a:p>
          <a:endParaRPr lang="en-US"/>
        </a:p>
      </dgm:t>
    </dgm:pt>
    <dgm:pt modelId="{8CFB0E62-8BEE-2A48-9E29-EE79408168ED}" type="pres">
      <dgm:prSet presAssocID="{583BD316-16A2-42B8-A381-7FD662D78EC0}" presName="vert1" presStyleCnt="0"/>
      <dgm:spPr/>
    </dgm:pt>
    <dgm:pt modelId="{BE270960-891F-0A4F-AA14-173D221708C1}" type="pres">
      <dgm:prSet presAssocID="{E89BE766-6FDB-4EDB-81E4-7D2E57BCED6D}" presName="thickLine" presStyleLbl="alignNode1" presStyleIdx="2" presStyleCnt="4"/>
      <dgm:spPr/>
    </dgm:pt>
    <dgm:pt modelId="{3747FB62-02CB-1F4F-93DA-33F1225E1113}" type="pres">
      <dgm:prSet presAssocID="{E89BE766-6FDB-4EDB-81E4-7D2E57BCED6D}" presName="horz1" presStyleCnt="0"/>
      <dgm:spPr/>
    </dgm:pt>
    <dgm:pt modelId="{69DFC0BC-50C9-884E-8E2A-B97CA57C7410}" type="pres">
      <dgm:prSet presAssocID="{E89BE766-6FDB-4EDB-81E4-7D2E57BCED6D}" presName="tx1" presStyleLbl="revTx" presStyleIdx="2" presStyleCnt="4"/>
      <dgm:spPr/>
      <dgm:t>
        <a:bodyPr/>
        <a:lstStyle/>
        <a:p>
          <a:endParaRPr lang="en-US"/>
        </a:p>
      </dgm:t>
    </dgm:pt>
    <dgm:pt modelId="{C351ED19-17FB-1B48-BC47-A046CB5794B0}" type="pres">
      <dgm:prSet presAssocID="{E89BE766-6FDB-4EDB-81E4-7D2E57BCED6D}" presName="vert1" presStyleCnt="0"/>
      <dgm:spPr/>
    </dgm:pt>
    <dgm:pt modelId="{C9BDB556-4629-4341-962B-19F51F6C78CF}" type="pres">
      <dgm:prSet presAssocID="{49E31BD6-C839-4F37-9688-D89CD5F5042E}" presName="thickLine" presStyleLbl="alignNode1" presStyleIdx="3" presStyleCnt="4"/>
      <dgm:spPr/>
    </dgm:pt>
    <dgm:pt modelId="{01D7B197-610D-6940-A9E7-276FD6C54053}" type="pres">
      <dgm:prSet presAssocID="{49E31BD6-C839-4F37-9688-D89CD5F5042E}" presName="horz1" presStyleCnt="0"/>
      <dgm:spPr/>
    </dgm:pt>
    <dgm:pt modelId="{6C8EB378-F8F6-4E4E-9C3A-BA82B3DAE509}" type="pres">
      <dgm:prSet presAssocID="{49E31BD6-C839-4F37-9688-D89CD5F5042E}" presName="tx1" presStyleLbl="revTx" presStyleIdx="3" presStyleCnt="4"/>
      <dgm:spPr/>
      <dgm:t>
        <a:bodyPr/>
        <a:lstStyle/>
        <a:p>
          <a:endParaRPr lang="en-US"/>
        </a:p>
      </dgm:t>
    </dgm:pt>
    <dgm:pt modelId="{ECFFC9F1-D667-D048-8FF1-AB9CD4BF3CB1}" type="pres">
      <dgm:prSet presAssocID="{49E31BD6-C839-4F37-9688-D89CD5F5042E}" presName="vert1" presStyleCnt="0"/>
      <dgm:spPr/>
    </dgm:pt>
  </dgm:ptLst>
  <dgm:cxnLst>
    <dgm:cxn modelId="{73607B90-550E-4156-9393-81B8D12EA35F}" type="presOf" srcId="{F87D361D-BB81-493C-9CD9-4A16ADBA8E6B}" destId="{631E134E-29DD-C647-B42C-C70755A3774E}" srcOrd="0" destOrd="0" presId="urn:microsoft.com/office/officeart/2008/layout/LinedList"/>
    <dgm:cxn modelId="{B250EA79-CF24-462A-8844-BAC6B6C1DBDB}" type="presOf" srcId="{CEE3C622-DE3D-4D6C-9A24-A78D56C1D38B}" destId="{192456B9-32C1-DD45-9D8B-AD9C46D5679A}" srcOrd="0" destOrd="0" presId="urn:microsoft.com/office/officeart/2008/layout/LinedList"/>
    <dgm:cxn modelId="{374BF65A-0CFE-4388-BE22-C619E8E1354D}" type="presOf" srcId="{49E31BD6-C839-4F37-9688-D89CD5F5042E}" destId="{6C8EB378-F8F6-4E4E-9C3A-BA82B3DAE509}" srcOrd="0" destOrd="0" presId="urn:microsoft.com/office/officeart/2008/layout/LinedList"/>
    <dgm:cxn modelId="{7E506963-C5B3-47F4-A32C-5138B9BAD232}" srcId="{CEE3C622-DE3D-4D6C-9A24-A78D56C1D38B}" destId="{E89BE766-6FDB-4EDB-81E4-7D2E57BCED6D}" srcOrd="2" destOrd="0" parTransId="{F447D9A5-A1B2-44BA-A949-180B93764F1C}" sibTransId="{193C29AF-F341-48A2-A71F-B056ED8CAA73}"/>
    <dgm:cxn modelId="{0706A149-9EE4-4B54-9CF2-E34ECB1FD2F9}" srcId="{CEE3C622-DE3D-4D6C-9A24-A78D56C1D38B}" destId="{49E31BD6-C839-4F37-9688-D89CD5F5042E}" srcOrd="3" destOrd="0" parTransId="{74FF0A33-5E33-4D7F-9F94-07755D263ED9}" sibTransId="{A2A77752-1B7D-4D68-BB07-D20025599CDE}"/>
    <dgm:cxn modelId="{A9DD75A9-744D-404C-8D2A-2B8E148E2370}" srcId="{CEE3C622-DE3D-4D6C-9A24-A78D56C1D38B}" destId="{583BD316-16A2-42B8-A381-7FD662D78EC0}" srcOrd="1" destOrd="0" parTransId="{B8534944-3DDF-4845-9A62-1045390FAC55}" sibTransId="{365FE304-2A0D-4C46-AD4D-83E9531FAEC3}"/>
    <dgm:cxn modelId="{4F5F6693-DFAD-4D62-92DF-8605F197BA77}" type="presOf" srcId="{E89BE766-6FDB-4EDB-81E4-7D2E57BCED6D}" destId="{69DFC0BC-50C9-884E-8E2A-B97CA57C7410}" srcOrd="0" destOrd="0" presId="urn:microsoft.com/office/officeart/2008/layout/LinedList"/>
    <dgm:cxn modelId="{EF608BD3-F67B-4B24-8347-EDA49DD12F41}" type="presOf" srcId="{583BD316-16A2-42B8-A381-7FD662D78EC0}" destId="{1C0D839F-6123-E34D-B7C8-E5E282DF3535}" srcOrd="0" destOrd="0" presId="urn:microsoft.com/office/officeart/2008/layout/LinedList"/>
    <dgm:cxn modelId="{E0B9176B-21AD-45D6-9853-D4F93EFD289B}" srcId="{CEE3C622-DE3D-4D6C-9A24-A78D56C1D38B}" destId="{F87D361D-BB81-493C-9CD9-4A16ADBA8E6B}" srcOrd="0" destOrd="0" parTransId="{1B1F863B-407A-4412-9FA5-BAB3E9B680A3}" sibTransId="{24395713-5F2E-4252-821E-5A5482823F2D}"/>
    <dgm:cxn modelId="{18B7939A-6770-4695-A593-32C2420BB3DF}" type="presParOf" srcId="{192456B9-32C1-DD45-9D8B-AD9C46D5679A}" destId="{32C3FF10-D997-924D-A815-D093BFF0A905}" srcOrd="0" destOrd="0" presId="urn:microsoft.com/office/officeart/2008/layout/LinedList"/>
    <dgm:cxn modelId="{218F3B21-52C6-4EB2-8732-AB60F6DF8E81}" type="presParOf" srcId="{192456B9-32C1-DD45-9D8B-AD9C46D5679A}" destId="{954EC591-E494-B347-ACC4-D6B60EF0DDD8}" srcOrd="1" destOrd="0" presId="urn:microsoft.com/office/officeart/2008/layout/LinedList"/>
    <dgm:cxn modelId="{B7A9D313-F00C-4570-906C-037184C91469}" type="presParOf" srcId="{954EC591-E494-B347-ACC4-D6B60EF0DDD8}" destId="{631E134E-29DD-C647-B42C-C70755A3774E}" srcOrd="0" destOrd="0" presId="urn:microsoft.com/office/officeart/2008/layout/LinedList"/>
    <dgm:cxn modelId="{21EB73AC-E46B-4103-9C2B-D828F10349D1}" type="presParOf" srcId="{954EC591-E494-B347-ACC4-D6B60EF0DDD8}" destId="{82480621-C0D0-F04E-8001-236FF021AA28}" srcOrd="1" destOrd="0" presId="urn:microsoft.com/office/officeart/2008/layout/LinedList"/>
    <dgm:cxn modelId="{C2222CD1-15CD-47CC-B47B-C77800E29267}" type="presParOf" srcId="{192456B9-32C1-DD45-9D8B-AD9C46D5679A}" destId="{B78B7A92-EC58-264C-A977-35C2A1FB8E28}" srcOrd="2" destOrd="0" presId="urn:microsoft.com/office/officeart/2008/layout/LinedList"/>
    <dgm:cxn modelId="{2B0CBAFB-BFDD-4D34-81E5-9796EB79235F}" type="presParOf" srcId="{192456B9-32C1-DD45-9D8B-AD9C46D5679A}" destId="{1C3E0E1F-4EEE-1146-8FC9-248EEA9B4968}" srcOrd="3" destOrd="0" presId="urn:microsoft.com/office/officeart/2008/layout/LinedList"/>
    <dgm:cxn modelId="{07C54019-4A27-4CE5-847D-68F5169FDB0B}" type="presParOf" srcId="{1C3E0E1F-4EEE-1146-8FC9-248EEA9B4968}" destId="{1C0D839F-6123-E34D-B7C8-E5E282DF3535}" srcOrd="0" destOrd="0" presId="urn:microsoft.com/office/officeart/2008/layout/LinedList"/>
    <dgm:cxn modelId="{FC7FFE13-725B-4137-A973-D89AEF0204FF}" type="presParOf" srcId="{1C3E0E1F-4EEE-1146-8FC9-248EEA9B4968}" destId="{8CFB0E62-8BEE-2A48-9E29-EE79408168ED}" srcOrd="1" destOrd="0" presId="urn:microsoft.com/office/officeart/2008/layout/LinedList"/>
    <dgm:cxn modelId="{EB9F1F45-BBF7-476F-880D-FCE8268706A0}" type="presParOf" srcId="{192456B9-32C1-DD45-9D8B-AD9C46D5679A}" destId="{BE270960-891F-0A4F-AA14-173D221708C1}" srcOrd="4" destOrd="0" presId="urn:microsoft.com/office/officeart/2008/layout/LinedList"/>
    <dgm:cxn modelId="{05D8C68A-FB76-4AA7-8F19-AD32578DA669}" type="presParOf" srcId="{192456B9-32C1-DD45-9D8B-AD9C46D5679A}" destId="{3747FB62-02CB-1F4F-93DA-33F1225E1113}" srcOrd="5" destOrd="0" presId="urn:microsoft.com/office/officeart/2008/layout/LinedList"/>
    <dgm:cxn modelId="{F9DF747B-CAFA-4564-BCE9-0C64EC866A06}" type="presParOf" srcId="{3747FB62-02CB-1F4F-93DA-33F1225E1113}" destId="{69DFC0BC-50C9-884E-8E2A-B97CA57C7410}" srcOrd="0" destOrd="0" presId="urn:microsoft.com/office/officeart/2008/layout/LinedList"/>
    <dgm:cxn modelId="{414F81C4-B533-4E50-B0CB-D0F4C12E4C03}" type="presParOf" srcId="{3747FB62-02CB-1F4F-93DA-33F1225E1113}" destId="{C351ED19-17FB-1B48-BC47-A046CB5794B0}" srcOrd="1" destOrd="0" presId="urn:microsoft.com/office/officeart/2008/layout/LinedList"/>
    <dgm:cxn modelId="{D560ABF7-212F-4CD3-8FB6-C4E2F8AD4A48}" type="presParOf" srcId="{192456B9-32C1-DD45-9D8B-AD9C46D5679A}" destId="{C9BDB556-4629-4341-962B-19F51F6C78CF}" srcOrd="6" destOrd="0" presId="urn:microsoft.com/office/officeart/2008/layout/LinedList"/>
    <dgm:cxn modelId="{B8169EA4-0A3F-4F9D-85FB-5DDFD9724968}" type="presParOf" srcId="{192456B9-32C1-DD45-9D8B-AD9C46D5679A}" destId="{01D7B197-610D-6940-A9E7-276FD6C54053}" srcOrd="7" destOrd="0" presId="urn:microsoft.com/office/officeart/2008/layout/LinedList"/>
    <dgm:cxn modelId="{428AC509-C8FE-43FD-A586-27A4F2ABD689}" type="presParOf" srcId="{01D7B197-610D-6940-A9E7-276FD6C54053}" destId="{6C8EB378-F8F6-4E4E-9C3A-BA82B3DAE509}" srcOrd="0" destOrd="0" presId="urn:microsoft.com/office/officeart/2008/layout/LinedList"/>
    <dgm:cxn modelId="{1BFAD9F4-6056-4C3C-8FC0-474938A30855}" type="presParOf" srcId="{01D7B197-610D-6940-A9E7-276FD6C54053}" destId="{ECFFC9F1-D667-D048-8FF1-AB9CD4BF3CB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008C10-FBE9-4A54-BE12-B7B415C3D705}">
      <dsp:nvSpPr>
        <dsp:cNvPr id="0" name=""/>
        <dsp:cNvSpPr/>
      </dsp:nvSpPr>
      <dsp:spPr>
        <a:xfrm rot="10800000">
          <a:off x="1637816" y="1473"/>
          <a:ext cx="6080760" cy="424785"/>
        </a:xfrm>
        <a:prstGeom prst="homePlate">
          <a:avLst/>
        </a:prstGeom>
        <a:solidFill>
          <a:schemeClr val="accent1"/>
        </a:solidFill>
        <a:ln>
          <a:solidFill>
            <a:schemeClr val="accent2">
              <a:lumMod val="50000"/>
            </a:schemeClr>
          </a:solid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1): MANUSIA &amp; PEMIKIRAN</a:t>
          </a:r>
          <a:endParaRPr lang="en-US" sz="1400" b="1" kern="1200" dirty="0">
            <a:effectLst/>
          </a:endParaRPr>
        </a:p>
      </dsp:txBody>
      <dsp:txXfrm rot="10800000">
        <a:off x="1744012" y="1473"/>
        <a:ext cx="5974564" cy="424785"/>
      </dsp:txXfrm>
    </dsp:sp>
    <dsp:sp modelId="{B04A8F5D-24F2-4A48-B9D4-E6EEE20451F4}">
      <dsp:nvSpPr>
        <dsp:cNvPr id="0" name=""/>
        <dsp:cNvSpPr/>
      </dsp:nvSpPr>
      <dsp:spPr>
        <a:xfrm>
          <a:off x="1425423" y="1473"/>
          <a:ext cx="424785" cy="4247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E3F3C465-E0C2-4FBD-99AC-0A56E76357E6}">
      <dsp:nvSpPr>
        <dsp:cNvPr id="0" name=""/>
        <dsp:cNvSpPr/>
      </dsp:nvSpPr>
      <dsp:spPr>
        <a:xfrm rot="10800000">
          <a:off x="1637816" y="553060"/>
          <a:ext cx="6080760" cy="424785"/>
        </a:xfrm>
        <a:prstGeom prst="homePlate">
          <a:avLst/>
        </a:prstGeom>
        <a:gradFill rotWithShape="0">
          <a:gsLst>
            <a:gs pos="0">
              <a:schemeClr val="accent1">
                <a:alpha val="90000"/>
                <a:hueOff val="0"/>
                <a:satOff val="0"/>
                <a:lumOff val="0"/>
                <a:alphaOff val="-4000"/>
                <a:tint val="98000"/>
                <a:lumMod val="114000"/>
              </a:schemeClr>
            </a:gs>
            <a:gs pos="100000">
              <a:schemeClr val="accent1">
                <a:alpha val="90000"/>
                <a:hueOff val="0"/>
                <a:satOff val="0"/>
                <a:lumOff val="0"/>
                <a:alphaOff val="-400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2): PERKEMBANGAN ILMU ZAMAN PERTENGAHAN</a:t>
          </a:r>
          <a:endParaRPr lang="en-MY" sz="1400" kern="1200" dirty="0"/>
        </a:p>
      </dsp:txBody>
      <dsp:txXfrm rot="10800000">
        <a:off x="1744012" y="553060"/>
        <a:ext cx="5974564" cy="424785"/>
      </dsp:txXfrm>
    </dsp:sp>
    <dsp:sp modelId="{FF7AAE50-4C8D-4A61-8405-07E6A6F5CEC2}">
      <dsp:nvSpPr>
        <dsp:cNvPr id="0" name=""/>
        <dsp:cNvSpPr/>
      </dsp:nvSpPr>
      <dsp:spPr>
        <a:xfrm>
          <a:off x="1425423" y="553060"/>
          <a:ext cx="424785" cy="42478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E1029C2-750A-4BDA-BD36-8879DA0A0572}">
      <dsp:nvSpPr>
        <dsp:cNvPr id="0" name=""/>
        <dsp:cNvSpPr/>
      </dsp:nvSpPr>
      <dsp:spPr>
        <a:xfrm rot="10800000">
          <a:off x="1637816" y="1104646"/>
          <a:ext cx="6080760" cy="424785"/>
        </a:xfrm>
        <a:prstGeom prst="homePlate">
          <a:avLst/>
        </a:prstGeom>
        <a:solidFill>
          <a:srgbClr val="92D050"/>
        </a:soli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3): EKOSISTEM KEILMUAN ISLAM</a:t>
          </a:r>
          <a:endParaRPr lang="en-US" sz="1400" b="1" kern="1200" dirty="0">
            <a:effectLst/>
          </a:endParaRPr>
        </a:p>
      </dsp:txBody>
      <dsp:txXfrm rot="10800000">
        <a:off x="1744012" y="1104646"/>
        <a:ext cx="5974564" cy="424785"/>
      </dsp:txXfrm>
    </dsp:sp>
    <dsp:sp modelId="{3A016C8D-37A5-423D-84F6-24B5450D0119}">
      <dsp:nvSpPr>
        <dsp:cNvPr id="0" name=""/>
        <dsp:cNvSpPr/>
      </dsp:nvSpPr>
      <dsp:spPr>
        <a:xfrm>
          <a:off x="1425423" y="1104646"/>
          <a:ext cx="424785" cy="42478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8C9BD6-7CF4-4ABE-8C26-0420793C0AC6}">
      <dsp:nvSpPr>
        <dsp:cNvPr id="0" name=""/>
        <dsp:cNvSpPr/>
      </dsp:nvSpPr>
      <dsp:spPr>
        <a:xfrm rot="10800000">
          <a:off x="1672871" y="1652024"/>
          <a:ext cx="6073827" cy="424785"/>
        </a:xfrm>
        <a:prstGeom prst="homePlate">
          <a:avLst/>
        </a:prstGeom>
        <a:gradFill rotWithShape="0">
          <a:gsLst>
            <a:gs pos="0">
              <a:schemeClr val="accent1">
                <a:alpha val="90000"/>
                <a:hueOff val="0"/>
                <a:satOff val="0"/>
                <a:lumOff val="0"/>
                <a:alphaOff val="-12000"/>
                <a:tint val="98000"/>
                <a:lumMod val="114000"/>
              </a:schemeClr>
            </a:gs>
            <a:gs pos="100000">
              <a:schemeClr val="accent1">
                <a:alpha val="90000"/>
                <a:hueOff val="0"/>
                <a:satOff val="0"/>
                <a:lumOff val="0"/>
                <a:alphaOff val="-1200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4): AGAMA, PEMIKIRAN SAINS DAN TEKNOLOGI</a:t>
          </a:r>
          <a:endParaRPr lang="en-US" sz="1400" b="1" kern="1200" dirty="0">
            <a:effectLst/>
          </a:endParaRPr>
        </a:p>
      </dsp:txBody>
      <dsp:txXfrm rot="10800000">
        <a:off x="1779067" y="1652024"/>
        <a:ext cx="5967631" cy="424785"/>
      </dsp:txXfrm>
    </dsp:sp>
    <dsp:sp modelId="{E072B02F-FF00-4788-9FEA-02FDE8662C6D}">
      <dsp:nvSpPr>
        <dsp:cNvPr id="0" name=""/>
        <dsp:cNvSpPr/>
      </dsp:nvSpPr>
      <dsp:spPr>
        <a:xfrm>
          <a:off x="1445779" y="1656233"/>
          <a:ext cx="424785" cy="42478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62F9B839-90C4-41EA-A5CA-AF16B9E7C8BC}">
      <dsp:nvSpPr>
        <dsp:cNvPr id="0" name=""/>
        <dsp:cNvSpPr/>
      </dsp:nvSpPr>
      <dsp:spPr>
        <a:xfrm rot="10800000">
          <a:off x="1637816" y="2207820"/>
          <a:ext cx="6080760" cy="424785"/>
        </a:xfrm>
        <a:prstGeom prst="homePlate">
          <a:avLst/>
        </a:prstGeom>
        <a:gradFill rotWithShape="0">
          <a:gsLst>
            <a:gs pos="0">
              <a:schemeClr val="accent1">
                <a:alpha val="90000"/>
                <a:hueOff val="0"/>
                <a:satOff val="0"/>
                <a:lumOff val="0"/>
                <a:alphaOff val="-16000"/>
                <a:tint val="98000"/>
                <a:lumMod val="114000"/>
              </a:schemeClr>
            </a:gs>
            <a:gs pos="100000">
              <a:schemeClr val="accent1">
                <a:alpha val="90000"/>
                <a:hueOff val="0"/>
                <a:satOff val="0"/>
                <a:lumOff val="0"/>
                <a:alphaOff val="-1600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effectLst/>
            </a:rPr>
            <a:t>(BAB 5): PEMIKIRAN SAINS &amp; TEKNOLOGI MERENTAS SEMPADAN</a:t>
          </a:r>
          <a:endParaRPr lang="en-US" sz="1400" b="1" kern="1200" dirty="0">
            <a:effectLst/>
          </a:endParaRPr>
        </a:p>
      </dsp:txBody>
      <dsp:txXfrm rot="10800000">
        <a:off x="1744012" y="2207820"/>
        <a:ext cx="5974564" cy="424785"/>
      </dsp:txXfrm>
    </dsp:sp>
    <dsp:sp modelId="{605E6AA0-B05E-458C-904C-9DF31F422FDC}">
      <dsp:nvSpPr>
        <dsp:cNvPr id="0" name=""/>
        <dsp:cNvSpPr/>
      </dsp:nvSpPr>
      <dsp:spPr>
        <a:xfrm>
          <a:off x="1425423" y="2207820"/>
          <a:ext cx="424785" cy="424785"/>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78F82CA-2E89-475C-97AD-2CF4D1877239}">
      <dsp:nvSpPr>
        <dsp:cNvPr id="0" name=""/>
        <dsp:cNvSpPr/>
      </dsp:nvSpPr>
      <dsp:spPr>
        <a:xfrm rot="10800000">
          <a:off x="1637816" y="2759407"/>
          <a:ext cx="6080760" cy="424785"/>
        </a:xfrm>
        <a:prstGeom prst="homePlate">
          <a:avLst/>
        </a:prstGeom>
        <a:gradFill rotWithShape="0">
          <a:gsLst>
            <a:gs pos="0">
              <a:schemeClr val="accent1">
                <a:alpha val="90000"/>
                <a:hueOff val="0"/>
                <a:satOff val="0"/>
                <a:lumOff val="0"/>
                <a:alphaOff val="-20000"/>
                <a:tint val="98000"/>
                <a:lumMod val="114000"/>
              </a:schemeClr>
            </a:gs>
            <a:gs pos="100000">
              <a:schemeClr val="accent1">
                <a:alpha val="90000"/>
                <a:hueOff val="0"/>
                <a:satOff val="0"/>
                <a:lumOff val="0"/>
                <a:alphaOff val="-2000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sv-SE" sz="1400" b="1" kern="1200" dirty="0" smtClean="0">
              <a:effectLst/>
            </a:rPr>
            <a:t>(BAB 6): PEMIKIRAN SAINTIFIK SAINTIS MUSLIM </a:t>
          </a:r>
          <a:endParaRPr lang="en-US" sz="1400" b="1" kern="1200" dirty="0">
            <a:effectLst/>
          </a:endParaRPr>
        </a:p>
      </dsp:txBody>
      <dsp:txXfrm rot="10800000">
        <a:off x="1744012" y="2759407"/>
        <a:ext cx="5974564" cy="424785"/>
      </dsp:txXfrm>
    </dsp:sp>
    <dsp:sp modelId="{DA5BADE1-D175-4AD4-9D87-F53F883529A6}">
      <dsp:nvSpPr>
        <dsp:cNvPr id="0" name=""/>
        <dsp:cNvSpPr/>
      </dsp:nvSpPr>
      <dsp:spPr>
        <a:xfrm>
          <a:off x="1425423" y="2759407"/>
          <a:ext cx="424785" cy="42478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1000" r="-21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B05E971-FA2C-4454-A8EB-90CB79F9A029}">
      <dsp:nvSpPr>
        <dsp:cNvPr id="0" name=""/>
        <dsp:cNvSpPr/>
      </dsp:nvSpPr>
      <dsp:spPr>
        <a:xfrm rot="10800000">
          <a:off x="1637816" y="3310994"/>
          <a:ext cx="6080760" cy="424785"/>
        </a:xfrm>
        <a:prstGeom prst="homePlate">
          <a:avLst/>
        </a:prstGeom>
        <a:gradFill rotWithShape="0">
          <a:gsLst>
            <a:gs pos="0">
              <a:schemeClr val="accent1">
                <a:alpha val="90000"/>
                <a:hueOff val="0"/>
                <a:satOff val="0"/>
                <a:lumOff val="0"/>
                <a:alphaOff val="-24000"/>
                <a:tint val="98000"/>
                <a:lumMod val="114000"/>
              </a:schemeClr>
            </a:gs>
            <a:gs pos="100000">
              <a:schemeClr val="accent1">
                <a:alpha val="90000"/>
                <a:hueOff val="0"/>
                <a:satOff val="0"/>
                <a:lumOff val="0"/>
                <a:alphaOff val="-2400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sv-SE" sz="1400" b="1" kern="1200" dirty="0" smtClean="0">
              <a:effectLst/>
            </a:rPr>
            <a:t>(BAB 7): PERUBAHAN PARADIGMA PEMIKIRAN SAINTIS BARAT</a:t>
          </a:r>
          <a:endParaRPr lang="en-US" sz="1400" b="1" kern="1200" dirty="0">
            <a:effectLst/>
          </a:endParaRPr>
        </a:p>
      </dsp:txBody>
      <dsp:txXfrm rot="10800000">
        <a:off x="1744012" y="3310994"/>
        <a:ext cx="5974564" cy="424785"/>
      </dsp:txXfrm>
    </dsp:sp>
    <dsp:sp modelId="{B676AEA2-0C84-41F6-B730-813D528C294E}">
      <dsp:nvSpPr>
        <dsp:cNvPr id="0" name=""/>
        <dsp:cNvSpPr/>
      </dsp:nvSpPr>
      <dsp:spPr>
        <a:xfrm>
          <a:off x="1425423" y="3310994"/>
          <a:ext cx="424785" cy="424785"/>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5000" r="-25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D711DC3-F42B-4B8B-B78E-D9195146C499}">
      <dsp:nvSpPr>
        <dsp:cNvPr id="0" name=""/>
        <dsp:cNvSpPr/>
      </dsp:nvSpPr>
      <dsp:spPr>
        <a:xfrm rot="10800000">
          <a:off x="1637816" y="3862580"/>
          <a:ext cx="6080760" cy="424785"/>
        </a:xfrm>
        <a:prstGeom prst="homePlate">
          <a:avLst/>
        </a:prstGeom>
        <a:gradFill rotWithShape="0">
          <a:gsLst>
            <a:gs pos="0">
              <a:schemeClr val="accent1">
                <a:alpha val="90000"/>
                <a:hueOff val="0"/>
                <a:satOff val="0"/>
                <a:lumOff val="0"/>
                <a:alphaOff val="-28000"/>
                <a:tint val="98000"/>
                <a:lumMod val="114000"/>
              </a:schemeClr>
            </a:gs>
            <a:gs pos="100000">
              <a:schemeClr val="accent1">
                <a:alpha val="90000"/>
                <a:hueOff val="0"/>
                <a:satOff val="0"/>
                <a:lumOff val="0"/>
                <a:alphaOff val="-2800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sv-SE" sz="1400" b="1" kern="1200" dirty="0" smtClean="0">
              <a:effectLst/>
            </a:rPr>
            <a:t>(BAB 8): PEMODENAN SAINS &amp; TEKNOLOGI</a:t>
          </a:r>
          <a:endParaRPr lang="en-US" sz="1400" b="1" kern="1200" dirty="0">
            <a:effectLst/>
          </a:endParaRPr>
        </a:p>
      </dsp:txBody>
      <dsp:txXfrm rot="10800000">
        <a:off x="1744012" y="3862580"/>
        <a:ext cx="5974564" cy="424785"/>
      </dsp:txXfrm>
    </dsp:sp>
    <dsp:sp modelId="{3C1ADFF2-9D36-4B8B-8E4F-8807B4631CC1}">
      <dsp:nvSpPr>
        <dsp:cNvPr id="0" name=""/>
        <dsp:cNvSpPr/>
      </dsp:nvSpPr>
      <dsp:spPr>
        <a:xfrm>
          <a:off x="1425423" y="3862580"/>
          <a:ext cx="424785" cy="424785"/>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25000" r="-25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E391BBF-002F-45A5-B205-92F09BE2E0E4}">
      <dsp:nvSpPr>
        <dsp:cNvPr id="0" name=""/>
        <dsp:cNvSpPr/>
      </dsp:nvSpPr>
      <dsp:spPr>
        <a:xfrm rot="10800000">
          <a:off x="1637816" y="4414167"/>
          <a:ext cx="6080760" cy="424785"/>
        </a:xfrm>
        <a:prstGeom prst="homePlate">
          <a:avLst/>
        </a:prstGeom>
        <a:gradFill rotWithShape="0">
          <a:gsLst>
            <a:gs pos="0">
              <a:schemeClr val="accent1">
                <a:alpha val="90000"/>
                <a:hueOff val="0"/>
                <a:satOff val="0"/>
                <a:lumOff val="0"/>
                <a:alphaOff val="-32000"/>
                <a:tint val="98000"/>
                <a:lumMod val="114000"/>
              </a:schemeClr>
            </a:gs>
            <a:gs pos="100000">
              <a:schemeClr val="accent1">
                <a:alpha val="90000"/>
                <a:hueOff val="0"/>
                <a:satOff val="0"/>
                <a:lumOff val="0"/>
                <a:alphaOff val="-3200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t>(BAB 9): REVOLUSI INDUSTRI &amp; KESANNYA TERHADAP KEMANUSIAAN</a:t>
          </a:r>
          <a:endParaRPr lang="en-US" sz="1400" b="1" kern="1200" dirty="0"/>
        </a:p>
      </dsp:txBody>
      <dsp:txXfrm rot="10800000">
        <a:off x="1744012" y="4414167"/>
        <a:ext cx="5974564" cy="424785"/>
      </dsp:txXfrm>
    </dsp:sp>
    <dsp:sp modelId="{A729C592-13A4-42E3-9CBB-EBAD46CEE75D}">
      <dsp:nvSpPr>
        <dsp:cNvPr id="0" name=""/>
        <dsp:cNvSpPr/>
      </dsp:nvSpPr>
      <dsp:spPr>
        <a:xfrm>
          <a:off x="1425423" y="4414167"/>
          <a:ext cx="424785" cy="424785"/>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92000" r="-92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9BFC6490-B43C-4D5D-AEF2-BB40067B8719}">
      <dsp:nvSpPr>
        <dsp:cNvPr id="0" name=""/>
        <dsp:cNvSpPr/>
      </dsp:nvSpPr>
      <dsp:spPr>
        <a:xfrm rot="10800000">
          <a:off x="1637816" y="4965754"/>
          <a:ext cx="6080760" cy="424785"/>
        </a:xfrm>
        <a:prstGeom prst="homePlate">
          <a:avLst/>
        </a:prstGeom>
        <a:gradFill rotWithShape="0">
          <a:gsLst>
            <a:gs pos="0">
              <a:schemeClr val="accent1">
                <a:alpha val="90000"/>
                <a:hueOff val="0"/>
                <a:satOff val="0"/>
                <a:lumOff val="0"/>
                <a:alphaOff val="-36000"/>
                <a:tint val="98000"/>
                <a:lumMod val="114000"/>
              </a:schemeClr>
            </a:gs>
            <a:gs pos="100000">
              <a:schemeClr val="accent1">
                <a:alpha val="90000"/>
                <a:hueOff val="0"/>
                <a:satOff val="0"/>
                <a:lumOff val="0"/>
                <a:alphaOff val="-3600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t>(BAB 10): ETIKA &amp; NILAI DALAM PEMIKIRAN SAINS &amp; TEKNOLOGI</a:t>
          </a:r>
          <a:endParaRPr lang="en-US" sz="1400" b="1" kern="1200" dirty="0"/>
        </a:p>
      </dsp:txBody>
      <dsp:txXfrm rot="10800000">
        <a:off x="1744012" y="4965754"/>
        <a:ext cx="5974564" cy="424785"/>
      </dsp:txXfrm>
    </dsp:sp>
    <dsp:sp modelId="{902B784A-A02A-4ECE-B896-4FD63C9B0569}">
      <dsp:nvSpPr>
        <dsp:cNvPr id="0" name=""/>
        <dsp:cNvSpPr/>
      </dsp:nvSpPr>
      <dsp:spPr>
        <a:xfrm>
          <a:off x="1425423" y="4965754"/>
          <a:ext cx="424785" cy="424785"/>
        </a:xfrm>
        <a:prstGeom prst="ellipse">
          <a:avLst/>
        </a:prstGeom>
        <a:blipFill>
          <a:blip xmlns:r="http://schemas.openxmlformats.org/officeDocument/2006/relationships" r:embed="rId10" cstate="print">
            <a:extLst>
              <a:ext uri="{28A0092B-C50C-407E-A947-70E740481C1C}">
                <a14:useLocalDpi xmlns:a14="http://schemas.microsoft.com/office/drawing/2010/main" val="0"/>
              </a:ext>
            </a:extLst>
          </a:blip>
          <a:srcRect/>
          <a:stretch>
            <a:fillRect l="-21000" r="-21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E191A45-E451-4D51-B11E-E453D2C75895}">
      <dsp:nvSpPr>
        <dsp:cNvPr id="0" name=""/>
        <dsp:cNvSpPr/>
      </dsp:nvSpPr>
      <dsp:spPr>
        <a:xfrm rot="10800000">
          <a:off x="1637816" y="5517341"/>
          <a:ext cx="6080760" cy="424785"/>
        </a:xfrm>
        <a:prstGeom prst="homePlate">
          <a:avLst/>
        </a:prstGeom>
        <a:gradFill rotWithShape="0">
          <a:gsLst>
            <a:gs pos="0">
              <a:schemeClr val="accent1">
                <a:alpha val="90000"/>
                <a:hueOff val="0"/>
                <a:satOff val="0"/>
                <a:lumOff val="0"/>
                <a:alphaOff val="-40000"/>
                <a:tint val="98000"/>
                <a:lumMod val="114000"/>
              </a:schemeClr>
            </a:gs>
            <a:gs pos="100000">
              <a:schemeClr val="accent1">
                <a:alpha val="90000"/>
                <a:hueOff val="0"/>
                <a:satOff val="0"/>
                <a:lumOff val="0"/>
                <a:alphaOff val="-40000"/>
                <a:shade val="90000"/>
                <a:lumMod val="84000"/>
              </a:schemeClr>
            </a:gs>
          </a:gsLst>
          <a:lin ang="5400000" scaled="0"/>
        </a:gradFill>
        <a:ln>
          <a:noFill/>
        </a:ln>
        <a:effectLst>
          <a:outerShdw blurRad="38100" dist="25400" dir="5400000" rotWithShape="0">
            <a:srgbClr val="000000">
              <a:alpha val="4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87318" tIns="53340" rIns="99568" bIns="53340" numCol="1" spcCol="1270" anchor="ctr" anchorCtr="0">
          <a:noAutofit/>
        </a:bodyPr>
        <a:lstStyle/>
        <a:p>
          <a:pPr lvl="0" algn="l" defTabSz="622300">
            <a:lnSpc>
              <a:spcPct val="90000"/>
            </a:lnSpc>
            <a:spcBef>
              <a:spcPct val="0"/>
            </a:spcBef>
            <a:spcAft>
              <a:spcPct val="35000"/>
            </a:spcAft>
          </a:pPr>
          <a:r>
            <a:rPr lang="en-US" sz="1400" b="1" kern="1200" dirty="0" smtClean="0"/>
            <a:t>(</a:t>
          </a:r>
          <a:r>
            <a:rPr lang="en-US" sz="1400" b="1" kern="1200" smtClean="0"/>
            <a:t>BAB 11): </a:t>
          </a:r>
          <a:r>
            <a:rPr lang="en-US" sz="1400" b="1" kern="1200" dirty="0" smtClean="0"/>
            <a:t>MENGINSANKAN SAINS &amp; TEKNOLOGI</a:t>
          </a:r>
          <a:endParaRPr lang="en-US" sz="1400" b="1" kern="1200" dirty="0"/>
        </a:p>
      </dsp:txBody>
      <dsp:txXfrm rot="10800000">
        <a:off x="1744012" y="5517341"/>
        <a:ext cx="5974564" cy="424785"/>
      </dsp:txXfrm>
    </dsp:sp>
    <dsp:sp modelId="{5B852D7F-1F20-47A1-88C3-4A9A23213B5C}">
      <dsp:nvSpPr>
        <dsp:cNvPr id="0" name=""/>
        <dsp:cNvSpPr/>
      </dsp:nvSpPr>
      <dsp:spPr>
        <a:xfrm>
          <a:off x="1425423" y="5517341"/>
          <a:ext cx="424785" cy="424785"/>
        </a:xfrm>
        <a:prstGeom prst="ellipse">
          <a:avLst/>
        </a:prstGeom>
        <a:blipFill>
          <a:blip xmlns:r="http://schemas.openxmlformats.org/officeDocument/2006/relationships" r:embed="rId11" cstate="print">
            <a:extLst>
              <a:ext uri="{28A0092B-C50C-407E-A947-70E740481C1C}">
                <a14:useLocalDpi xmlns:a14="http://schemas.microsoft.com/office/drawing/2010/main" val="0"/>
              </a:ext>
            </a:extLst>
          </a:blip>
          <a:srcRect/>
          <a:stretch>
            <a:fillRect l="-29000" r="-29000"/>
          </a:stretch>
        </a:blipFill>
        <a:ln>
          <a:noFill/>
        </a:ln>
        <a:effectLst>
          <a:outerShdw blurRad="38100" dist="25400" dir="5400000" rotWithShape="0">
            <a:srgbClr val="000000">
              <a:alpha val="4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3FF10-D997-924D-A815-D093BFF0A905}">
      <dsp:nvSpPr>
        <dsp:cNvPr id="0" name=""/>
        <dsp:cNvSpPr/>
      </dsp:nvSpPr>
      <dsp:spPr>
        <a:xfrm>
          <a:off x="0" y="0"/>
          <a:ext cx="4567238" cy="0"/>
        </a:xfrm>
        <a:prstGeom prst="line">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631E134E-29DD-C647-B42C-C70755A3774E}">
      <dsp:nvSpPr>
        <dsp:cNvPr id="0" name=""/>
        <dsp:cNvSpPr/>
      </dsp:nvSpPr>
      <dsp:spPr>
        <a:xfrm>
          <a:off x="0" y="0"/>
          <a:ext cx="4567238" cy="1044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MY" sz="2800" kern="1200" dirty="0" smtClean="0"/>
            <a:t>1) </a:t>
          </a:r>
          <a:r>
            <a:rPr lang="en-MY" sz="2800" kern="1200" dirty="0" err="1" smtClean="0"/>
            <a:t>Pengumpulan</a:t>
          </a:r>
          <a:r>
            <a:rPr lang="en-MY" sz="2800" kern="1200" dirty="0" smtClean="0"/>
            <a:t> </a:t>
          </a:r>
          <a:r>
            <a:rPr lang="en-MY" sz="2800" kern="1200" dirty="0" err="1"/>
            <a:t>dan</a:t>
          </a:r>
          <a:r>
            <a:rPr lang="en-MY" sz="2800" kern="1200" dirty="0"/>
            <a:t> </a:t>
          </a:r>
          <a:r>
            <a:rPr lang="en-MY" sz="2800" kern="1200" dirty="0" err="1"/>
            <a:t>penyusunan</a:t>
          </a:r>
          <a:r>
            <a:rPr lang="en-MY" sz="2800" kern="1200" dirty="0"/>
            <a:t> </a:t>
          </a:r>
          <a:r>
            <a:rPr lang="en-MY" sz="2800" kern="1200" dirty="0" err="1"/>
            <a:t>manuskrip</a:t>
          </a:r>
          <a:endParaRPr lang="en-US" sz="2800" kern="1200" dirty="0"/>
        </a:p>
      </dsp:txBody>
      <dsp:txXfrm>
        <a:off x="0" y="0"/>
        <a:ext cx="4567238" cy="1044773"/>
      </dsp:txXfrm>
    </dsp:sp>
    <dsp:sp modelId="{B78B7A92-EC58-264C-A977-35C2A1FB8E28}">
      <dsp:nvSpPr>
        <dsp:cNvPr id="0" name=""/>
        <dsp:cNvSpPr/>
      </dsp:nvSpPr>
      <dsp:spPr>
        <a:xfrm>
          <a:off x="0" y="1044773"/>
          <a:ext cx="4567238" cy="0"/>
        </a:xfrm>
        <a:prstGeom prst="line">
          <a:avLst/>
        </a:prstGeom>
        <a:gradFill rotWithShape="0">
          <a:gsLst>
            <a:gs pos="0">
              <a:schemeClr val="accent3">
                <a:hueOff val="0"/>
                <a:satOff val="0"/>
                <a:lumOff val="0"/>
                <a:alphaOff val="0"/>
                <a:tint val="98000"/>
                <a:lumMod val="114000"/>
              </a:schemeClr>
            </a:gs>
            <a:gs pos="100000">
              <a:schemeClr val="accent3">
                <a:hueOff val="0"/>
                <a:satOff val="0"/>
                <a:lumOff val="0"/>
                <a:alphaOff val="0"/>
                <a:shade val="90000"/>
                <a:lumMod val="84000"/>
              </a:schemeClr>
            </a:gs>
          </a:gsLst>
          <a:lin ang="5400000" scaled="0"/>
        </a:gradFill>
        <a:ln w="9525" cap="rnd" cmpd="sng" algn="ctr">
          <a:solidFill>
            <a:schemeClr val="accent3">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1C0D839F-6123-E34D-B7C8-E5E282DF3535}">
      <dsp:nvSpPr>
        <dsp:cNvPr id="0" name=""/>
        <dsp:cNvSpPr/>
      </dsp:nvSpPr>
      <dsp:spPr>
        <a:xfrm>
          <a:off x="0" y="1044773"/>
          <a:ext cx="4567238" cy="1044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MY" sz="2800" kern="1200" dirty="0" smtClean="0"/>
            <a:t>2) </a:t>
          </a:r>
          <a:r>
            <a:rPr lang="en-MY" sz="2800" kern="1200" dirty="0" err="1" smtClean="0"/>
            <a:t>Mentashih</a:t>
          </a:r>
          <a:r>
            <a:rPr lang="en-MY" sz="2800" kern="1200" dirty="0" smtClean="0"/>
            <a:t> </a:t>
          </a:r>
          <a:r>
            <a:rPr lang="en-MY" sz="2800" kern="1200" dirty="0" err="1"/>
            <a:t>terjemahan</a:t>
          </a:r>
          <a:r>
            <a:rPr lang="en-MY" sz="2800" kern="1200" dirty="0"/>
            <a:t> </a:t>
          </a:r>
          <a:r>
            <a:rPr lang="en-MY" sz="2800" kern="1200" dirty="0" err="1" smtClean="0"/>
            <a:t>daripada</a:t>
          </a:r>
          <a:r>
            <a:rPr lang="en-MY" sz="2800" kern="1200" dirty="0" smtClean="0"/>
            <a:t> </a:t>
          </a:r>
          <a:r>
            <a:rPr lang="en-MY" sz="2800" kern="1200" dirty="0" err="1"/>
            <a:t>tamadun</a:t>
          </a:r>
          <a:r>
            <a:rPr lang="en-MY" sz="2800" kern="1200" dirty="0"/>
            <a:t> </a:t>
          </a:r>
          <a:r>
            <a:rPr lang="en-MY" sz="2800" kern="1200" dirty="0" err="1"/>
            <a:t>silam</a:t>
          </a:r>
          <a:endParaRPr lang="en-US" sz="2800" kern="1200" dirty="0"/>
        </a:p>
      </dsp:txBody>
      <dsp:txXfrm>
        <a:off x="0" y="1044773"/>
        <a:ext cx="4567238" cy="1044773"/>
      </dsp:txXfrm>
    </dsp:sp>
    <dsp:sp modelId="{BE270960-891F-0A4F-AA14-173D221708C1}">
      <dsp:nvSpPr>
        <dsp:cNvPr id="0" name=""/>
        <dsp:cNvSpPr/>
      </dsp:nvSpPr>
      <dsp:spPr>
        <a:xfrm>
          <a:off x="0" y="2089546"/>
          <a:ext cx="4567238" cy="0"/>
        </a:xfrm>
        <a:prstGeom prst="line">
          <a:avLst/>
        </a:prstGeom>
        <a:gradFill rotWithShape="0">
          <a:gsLst>
            <a:gs pos="0">
              <a:schemeClr val="accent4">
                <a:hueOff val="0"/>
                <a:satOff val="0"/>
                <a:lumOff val="0"/>
                <a:alphaOff val="0"/>
                <a:tint val="98000"/>
                <a:lumMod val="114000"/>
              </a:schemeClr>
            </a:gs>
            <a:gs pos="100000">
              <a:schemeClr val="accent4">
                <a:hueOff val="0"/>
                <a:satOff val="0"/>
                <a:lumOff val="0"/>
                <a:alphaOff val="0"/>
                <a:shade val="90000"/>
                <a:lumMod val="84000"/>
              </a:schemeClr>
            </a:gs>
          </a:gsLst>
          <a:lin ang="5400000" scaled="0"/>
        </a:gradFill>
        <a:ln w="9525" cap="rnd" cmpd="sng" algn="ctr">
          <a:solidFill>
            <a:schemeClr val="accent4">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69DFC0BC-50C9-884E-8E2A-B97CA57C7410}">
      <dsp:nvSpPr>
        <dsp:cNvPr id="0" name=""/>
        <dsp:cNvSpPr/>
      </dsp:nvSpPr>
      <dsp:spPr>
        <a:xfrm>
          <a:off x="0" y="2089546"/>
          <a:ext cx="4567238" cy="1044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MY" sz="2800" kern="1200" dirty="0" smtClean="0"/>
            <a:t>3) </a:t>
          </a:r>
          <a:r>
            <a:rPr lang="en-MY" sz="2800" kern="1200" dirty="0" err="1" smtClean="0"/>
            <a:t>Kegiatan</a:t>
          </a:r>
          <a:r>
            <a:rPr lang="en-MY" sz="2800" kern="1200" dirty="0" smtClean="0"/>
            <a:t> </a:t>
          </a:r>
          <a:r>
            <a:rPr lang="en-MY" sz="2800" kern="1200" dirty="0" err="1"/>
            <a:t>penterjemahan</a:t>
          </a:r>
          <a:endParaRPr lang="en-US" sz="2800" kern="1200" dirty="0"/>
        </a:p>
      </dsp:txBody>
      <dsp:txXfrm>
        <a:off x="0" y="2089546"/>
        <a:ext cx="4567238" cy="1044773"/>
      </dsp:txXfrm>
    </dsp:sp>
    <dsp:sp modelId="{C9BDB556-4629-4341-962B-19F51F6C78CF}">
      <dsp:nvSpPr>
        <dsp:cNvPr id="0" name=""/>
        <dsp:cNvSpPr/>
      </dsp:nvSpPr>
      <dsp:spPr>
        <a:xfrm>
          <a:off x="0" y="3134320"/>
          <a:ext cx="4567238" cy="0"/>
        </a:xfrm>
        <a:prstGeom prst="line">
          <a:avLst/>
        </a:prstGeom>
        <a:gradFill rotWithShape="0">
          <a:gsLst>
            <a:gs pos="0">
              <a:schemeClr val="accent5">
                <a:hueOff val="0"/>
                <a:satOff val="0"/>
                <a:lumOff val="0"/>
                <a:alphaOff val="0"/>
                <a:tint val="98000"/>
                <a:lumMod val="114000"/>
              </a:schemeClr>
            </a:gs>
            <a:gs pos="100000">
              <a:schemeClr val="accent5">
                <a:hueOff val="0"/>
                <a:satOff val="0"/>
                <a:lumOff val="0"/>
                <a:alphaOff val="0"/>
                <a:shade val="90000"/>
                <a:lumMod val="84000"/>
              </a:schemeClr>
            </a:gs>
          </a:gsLst>
          <a:lin ang="5400000" scaled="0"/>
        </a:gradFill>
        <a:ln w="9525" cap="rnd" cmpd="sng" algn="ctr">
          <a:solidFill>
            <a:schemeClr val="accent5">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6C8EB378-F8F6-4E4E-9C3A-BA82B3DAE509}">
      <dsp:nvSpPr>
        <dsp:cNvPr id="0" name=""/>
        <dsp:cNvSpPr/>
      </dsp:nvSpPr>
      <dsp:spPr>
        <a:xfrm>
          <a:off x="0" y="3134320"/>
          <a:ext cx="4567238" cy="1044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a:lnSpc>
              <a:spcPct val="90000"/>
            </a:lnSpc>
            <a:spcBef>
              <a:spcPct val="0"/>
            </a:spcBef>
            <a:spcAft>
              <a:spcPct val="35000"/>
            </a:spcAft>
          </a:pPr>
          <a:r>
            <a:rPr lang="en-MY" sz="2800" kern="1200" dirty="0" smtClean="0"/>
            <a:t>4) </a:t>
          </a:r>
          <a:r>
            <a:rPr lang="en-MY" sz="2800" kern="1200" dirty="0" err="1" smtClean="0"/>
            <a:t>Penyalinan</a:t>
          </a:r>
          <a:r>
            <a:rPr lang="en-MY" sz="2800" kern="1200" dirty="0" smtClean="0"/>
            <a:t> </a:t>
          </a:r>
          <a:r>
            <a:rPr lang="en-MY" sz="2800" kern="1200" dirty="0" err="1" smtClean="0"/>
            <a:t>buku</a:t>
          </a:r>
          <a:endParaRPr lang="en-US" sz="2800" kern="1200" dirty="0"/>
        </a:p>
      </dsp:txBody>
      <dsp:txXfrm>
        <a:off x="0" y="3134320"/>
        <a:ext cx="4567238" cy="1044773"/>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421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a:p>
        </p:txBody>
      </p:sp>
      <p:sp>
        <p:nvSpPr>
          <p:cNvPr id="61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421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en-US"/>
          </a:p>
        </p:txBody>
      </p:sp>
      <p:sp>
        <p:nvSpPr>
          <p:cNvPr id="9421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cs typeface="Times New Roman" pitchFamily="18" charset="0"/>
              </a:defRPr>
            </a:lvl1pPr>
          </a:lstStyle>
          <a:p>
            <a:fld id="{C08C80E0-CE07-47EE-9A55-B236C83EA2B6}" type="slidenum">
              <a:rPr lang="ar-SA" altLang="en-US"/>
              <a:pPr/>
              <a:t>‹#›</a:t>
            </a:fld>
            <a:endParaRPr lang="en-US" altLang="en-US"/>
          </a:p>
        </p:txBody>
      </p:sp>
    </p:spTree>
    <p:extLst>
      <p:ext uri="{BB962C8B-B14F-4D97-AF65-F5344CB8AC3E}">
        <p14:creationId xmlns:p14="http://schemas.microsoft.com/office/powerpoint/2010/main" val="3392660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6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DDDE18F-0BD6-4EC6-BD61-EC65E01503CA}" type="slidenum">
              <a:rPr lang="ar-SA" altLang="en-US">
                <a:latin typeface="Times New Roman" pitchFamily="18" charset="0"/>
              </a:rPr>
              <a:pPr/>
              <a:t>19</a:t>
            </a:fld>
            <a:endParaRPr lang="en-US" altLang="en-US">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76C43EE-E73B-4D2E-8F2D-77379AAAA634}" type="slidenum">
              <a:rPr lang="ar-SA" altLang="en-US">
                <a:latin typeface="Times New Roman" pitchFamily="18" charset="0"/>
              </a:rPr>
              <a:pPr/>
              <a:t>21</a:t>
            </a:fld>
            <a:endParaRPr lang="en-US" altLang="en-US">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8E8BE62-95F4-4132-92FA-E5CD11083487}" type="slidenum">
              <a:rPr lang="ar-SA" altLang="en-US">
                <a:latin typeface="Times New Roman" pitchFamily="18" charset="0"/>
              </a:rPr>
              <a:pPr/>
              <a:t>25</a:t>
            </a:fld>
            <a:endParaRPr lang="en-US" altLang="en-US">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B5962E8-2FFC-4A3B-B4F6-2C6BA7A8CE74}" type="slidenum">
              <a:rPr lang="ar-SA" altLang="en-US">
                <a:latin typeface="Times New Roman" pitchFamily="18" charset="0"/>
              </a:rPr>
              <a:pPr/>
              <a:t>50</a:t>
            </a:fld>
            <a:endParaRPr lang="en-US" altLang="en-US">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0D08D51-8DA0-4B2E-99B1-C2BF41D28233}" type="slidenum">
              <a:rPr lang="ar-SA" altLang="en-US"/>
              <a:pPr/>
              <a:t>‹#›</a:t>
            </a:fld>
            <a:endParaRPr lang="en-US" altLang="en-US"/>
          </a:p>
        </p:txBody>
      </p:sp>
    </p:spTree>
    <p:extLst>
      <p:ext uri="{BB962C8B-B14F-4D97-AF65-F5344CB8AC3E}">
        <p14:creationId xmlns:p14="http://schemas.microsoft.com/office/powerpoint/2010/main" val="1392553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9BD8F2A-CA9C-466B-AEDF-45ACF86663EA}" type="slidenum">
              <a:rPr lang="ar-SA" altLang="en-US"/>
              <a:pPr/>
              <a:t>‹#›</a:t>
            </a:fld>
            <a:endParaRPr lang="en-US" altLang="en-US"/>
          </a:p>
        </p:txBody>
      </p:sp>
    </p:spTree>
    <p:extLst>
      <p:ext uri="{BB962C8B-B14F-4D97-AF65-F5344CB8AC3E}">
        <p14:creationId xmlns:p14="http://schemas.microsoft.com/office/powerpoint/2010/main" val="286740628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830E8F9-759C-4115-9B2D-1F1A04693138}" type="slidenum">
              <a:rPr lang="ar-SA" altLang="en-US"/>
              <a:pPr/>
              <a:t>‹#›</a:t>
            </a:fld>
            <a:endParaRPr lang="en-US" altLang="en-US"/>
          </a:p>
        </p:txBody>
      </p:sp>
    </p:spTree>
    <p:extLst>
      <p:ext uri="{BB962C8B-B14F-4D97-AF65-F5344CB8AC3E}">
        <p14:creationId xmlns:p14="http://schemas.microsoft.com/office/powerpoint/2010/main" val="35787134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3"/>
          <p:cNvSpPr>
            <a:spLocks noGrp="1"/>
          </p:cNvSpPr>
          <p:nvPr>
            <p:ph type="dt" sz="half" idx="15"/>
          </p:nvPr>
        </p:nvSpPr>
        <p:spPr/>
        <p:txBody>
          <a:bodyPr/>
          <a:lstStyle>
            <a:lvl1pPr>
              <a:defRPr/>
            </a:lvl1pPr>
          </a:lstStyle>
          <a:p>
            <a:pPr>
              <a:defRPr/>
            </a:pPr>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fld id="{D4D51718-677D-4149-93D5-04E59EB56064}" type="slidenum">
              <a:rPr lang="ar-SA" altLang="en-US"/>
              <a:pPr/>
              <a:t>‹#›</a:t>
            </a:fld>
            <a:endParaRPr lang="en-US" altLang="en-US"/>
          </a:p>
        </p:txBody>
      </p:sp>
    </p:spTree>
    <p:extLst>
      <p:ext uri="{BB962C8B-B14F-4D97-AF65-F5344CB8AC3E}">
        <p14:creationId xmlns:p14="http://schemas.microsoft.com/office/powerpoint/2010/main" val="253453052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BEEF4BB-1D57-4089-AFF2-0AD1AA1E81A7}" type="slidenum">
              <a:rPr lang="ar-SA" altLang="en-US"/>
              <a:pPr/>
              <a:t>‹#›</a:t>
            </a:fld>
            <a:endParaRPr lang="en-US" altLang="en-US"/>
          </a:p>
        </p:txBody>
      </p:sp>
    </p:spTree>
    <p:extLst>
      <p:ext uri="{BB962C8B-B14F-4D97-AF65-F5344CB8AC3E}">
        <p14:creationId xmlns:p14="http://schemas.microsoft.com/office/powerpoint/2010/main" val="326046009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Date Placeholder 3"/>
          <p:cNvSpPr>
            <a:spLocks noGrp="1"/>
          </p:cNvSpPr>
          <p:nvPr>
            <p:ph type="dt" sz="half" idx="18"/>
          </p:nvPr>
        </p:nvSpPr>
        <p:spPr/>
        <p:txBody>
          <a:bodyPr/>
          <a:lstStyle>
            <a:lvl1pPr>
              <a:defRPr/>
            </a:lvl1pPr>
          </a:lstStyle>
          <a:p>
            <a:pPr>
              <a:defRPr/>
            </a:pPr>
            <a:endParaRPr lang="en-US"/>
          </a:p>
        </p:txBody>
      </p:sp>
      <p:sp>
        <p:nvSpPr>
          <p:cNvPr id="12" name="Footer Placeholder 4"/>
          <p:cNvSpPr>
            <a:spLocks noGrp="1"/>
          </p:cNvSpPr>
          <p:nvPr>
            <p:ph type="ftr" sz="quarter" idx="19"/>
          </p:nvPr>
        </p:nvSpPr>
        <p:spPr/>
        <p:txBody>
          <a:bodyPr/>
          <a:lstStyle>
            <a:lvl1pPr>
              <a:defRPr/>
            </a:lvl1pPr>
          </a:lstStyle>
          <a:p>
            <a:pPr>
              <a:defRPr/>
            </a:pPr>
            <a:endParaRPr lang="en-US"/>
          </a:p>
        </p:txBody>
      </p:sp>
      <p:sp>
        <p:nvSpPr>
          <p:cNvPr id="13" name="Slide Number Placeholder 5"/>
          <p:cNvSpPr>
            <a:spLocks noGrp="1"/>
          </p:cNvSpPr>
          <p:nvPr>
            <p:ph type="sldNum" sz="quarter" idx="20"/>
          </p:nvPr>
        </p:nvSpPr>
        <p:spPr/>
        <p:txBody>
          <a:bodyPr/>
          <a:lstStyle>
            <a:lvl1pPr>
              <a:defRPr/>
            </a:lvl1pPr>
          </a:lstStyle>
          <a:p>
            <a:fld id="{5705D64A-8AF4-4656-9AEA-E8EF17F2FCE3}" type="slidenum">
              <a:rPr lang="ar-SA" altLang="en-US"/>
              <a:pPr/>
              <a:t>‹#›</a:t>
            </a:fld>
            <a:endParaRPr lang="en-US" altLang="en-US"/>
          </a:p>
        </p:txBody>
      </p:sp>
    </p:spTree>
    <p:extLst>
      <p:ext uri="{BB962C8B-B14F-4D97-AF65-F5344CB8AC3E}">
        <p14:creationId xmlns:p14="http://schemas.microsoft.com/office/powerpoint/2010/main" val="1597967341"/>
      </p:ext>
    </p:extLst>
  </p:cSld>
  <p:clrMapOvr>
    <a:masterClrMapping/>
  </p:clrMapOvr>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5" name="Date Placeholder 3"/>
          <p:cNvSpPr>
            <a:spLocks noGrp="1"/>
          </p:cNvSpPr>
          <p:nvPr>
            <p:ph type="dt" sz="half" idx="23"/>
          </p:nvPr>
        </p:nvSpPr>
        <p:spPr/>
        <p:txBody>
          <a:bodyPr/>
          <a:lstStyle>
            <a:lvl1pPr>
              <a:defRPr/>
            </a:lvl1pPr>
          </a:lstStyle>
          <a:p>
            <a:pPr>
              <a:defRPr/>
            </a:pPr>
            <a:endParaRPr lang="en-US"/>
          </a:p>
        </p:txBody>
      </p:sp>
      <p:sp>
        <p:nvSpPr>
          <p:cNvPr id="16" name="Footer Placeholder 4"/>
          <p:cNvSpPr>
            <a:spLocks noGrp="1"/>
          </p:cNvSpPr>
          <p:nvPr>
            <p:ph type="ftr" sz="quarter" idx="24"/>
          </p:nvPr>
        </p:nvSpPr>
        <p:spPr/>
        <p:txBody>
          <a:bodyPr/>
          <a:lstStyle>
            <a:lvl1pPr>
              <a:defRPr/>
            </a:lvl1pPr>
          </a:lstStyle>
          <a:p>
            <a:pPr>
              <a:defRPr/>
            </a:pPr>
            <a:endParaRPr lang="en-US"/>
          </a:p>
        </p:txBody>
      </p:sp>
      <p:sp>
        <p:nvSpPr>
          <p:cNvPr id="17" name="Slide Number Placeholder 5"/>
          <p:cNvSpPr>
            <a:spLocks noGrp="1"/>
          </p:cNvSpPr>
          <p:nvPr>
            <p:ph type="sldNum" sz="quarter" idx="25"/>
          </p:nvPr>
        </p:nvSpPr>
        <p:spPr/>
        <p:txBody>
          <a:bodyPr/>
          <a:lstStyle>
            <a:lvl1pPr>
              <a:defRPr/>
            </a:lvl1pPr>
          </a:lstStyle>
          <a:p>
            <a:fld id="{B1360C0C-3BA4-45BF-A505-9B5150332A13}" type="slidenum">
              <a:rPr lang="ar-SA" altLang="en-US"/>
              <a:pPr/>
              <a:t>‹#›</a:t>
            </a:fld>
            <a:endParaRPr lang="en-US" altLang="en-US"/>
          </a:p>
        </p:txBody>
      </p:sp>
    </p:spTree>
    <p:extLst>
      <p:ext uri="{BB962C8B-B14F-4D97-AF65-F5344CB8AC3E}">
        <p14:creationId xmlns:p14="http://schemas.microsoft.com/office/powerpoint/2010/main" val="1497480057"/>
      </p:ext>
    </p:extLst>
  </p:cSld>
  <p:clrMapOvr>
    <a:masterClrMapping/>
  </p:clrMapOvr>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9A170A-7D3D-4B33-8DCA-8255EFFF88D1}" type="slidenum">
              <a:rPr lang="ar-SA" altLang="en-US"/>
              <a:pPr/>
              <a:t>‹#›</a:t>
            </a:fld>
            <a:endParaRPr lang="en-US" altLang="en-US"/>
          </a:p>
        </p:txBody>
      </p:sp>
    </p:spTree>
    <p:extLst>
      <p:ext uri="{BB962C8B-B14F-4D97-AF65-F5344CB8AC3E}">
        <p14:creationId xmlns:p14="http://schemas.microsoft.com/office/powerpoint/2010/main" val="33213088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DD1C5F-A2FF-429F-88E6-76CA2325B247}" type="slidenum">
              <a:rPr lang="ar-SA" altLang="en-US"/>
              <a:pPr/>
              <a:t>‹#›</a:t>
            </a:fld>
            <a:endParaRPr lang="en-US" altLang="en-US"/>
          </a:p>
        </p:txBody>
      </p:sp>
    </p:spTree>
    <p:extLst>
      <p:ext uri="{BB962C8B-B14F-4D97-AF65-F5344CB8AC3E}">
        <p14:creationId xmlns:p14="http://schemas.microsoft.com/office/powerpoint/2010/main" val="209069521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734300" y="296863"/>
            <a:ext cx="628650" cy="766762"/>
          </a:xfrm>
        </p:spPr>
        <p:txBody>
          <a:bodyPr/>
          <a:lstStyle>
            <a:lvl1pPr>
              <a:defRPr/>
            </a:lvl1pPr>
          </a:lstStyle>
          <a:p>
            <a:fld id="{853ABF48-2103-4B1E-BF0B-CB78E1D8E990}" type="slidenum">
              <a:rPr lang="ar-SA" altLang="en-US"/>
              <a:pPr/>
              <a:t>‹#›</a:t>
            </a:fld>
            <a:endParaRPr lang="en-US" altLang="en-US"/>
          </a:p>
        </p:txBody>
      </p:sp>
    </p:spTree>
    <p:extLst>
      <p:ext uri="{BB962C8B-B14F-4D97-AF65-F5344CB8AC3E}">
        <p14:creationId xmlns:p14="http://schemas.microsoft.com/office/powerpoint/2010/main" val="30007131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7E10FCF-95BE-4EED-B66F-29BED4338AE4}" type="slidenum">
              <a:rPr lang="ar-SA" altLang="en-US"/>
              <a:pPr/>
              <a:t>‹#›</a:t>
            </a:fld>
            <a:endParaRPr lang="en-US" altLang="en-US"/>
          </a:p>
        </p:txBody>
      </p:sp>
    </p:spTree>
    <p:extLst>
      <p:ext uri="{BB962C8B-B14F-4D97-AF65-F5344CB8AC3E}">
        <p14:creationId xmlns:p14="http://schemas.microsoft.com/office/powerpoint/2010/main" val="128459824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2E8C0C7-B283-4D2E-BED8-2A23D49C4009}" type="slidenum">
              <a:rPr lang="ar-SA" altLang="en-US"/>
              <a:pPr/>
              <a:t>‹#›</a:t>
            </a:fld>
            <a:endParaRPr lang="en-US" altLang="en-US"/>
          </a:p>
        </p:txBody>
      </p:sp>
    </p:spTree>
    <p:extLst>
      <p:ext uri="{BB962C8B-B14F-4D97-AF65-F5344CB8AC3E}">
        <p14:creationId xmlns:p14="http://schemas.microsoft.com/office/powerpoint/2010/main" val="17047305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9108AC8B-BEFC-4EC9-9256-F4DDB7DBB92A}" type="slidenum">
              <a:rPr lang="ar-SA" altLang="en-US"/>
              <a:pPr/>
              <a:t>‹#›</a:t>
            </a:fld>
            <a:endParaRPr lang="en-US" altLang="en-US"/>
          </a:p>
        </p:txBody>
      </p:sp>
    </p:spTree>
    <p:extLst>
      <p:ext uri="{BB962C8B-B14F-4D97-AF65-F5344CB8AC3E}">
        <p14:creationId xmlns:p14="http://schemas.microsoft.com/office/powerpoint/2010/main" val="176850240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DE8C5DE-F297-46F3-B100-284631773279}" type="slidenum">
              <a:rPr lang="ar-SA" altLang="en-US"/>
              <a:pPr/>
              <a:t>‹#›</a:t>
            </a:fld>
            <a:endParaRPr lang="en-US" altLang="en-US"/>
          </a:p>
        </p:txBody>
      </p:sp>
    </p:spTree>
    <p:extLst>
      <p:ext uri="{BB962C8B-B14F-4D97-AF65-F5344CB8AC3E}">
        <p14:creationId xmlns:p14="http://schemas.microsoft.com/office/powerpoint/2010/main" val="33735127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E76AB12-70D6-462D-B26C-B2D380A20E66}" type="slidenum">
              <a:rPr lang="ar-SA" altLang="en-US"/>
              <a:pPr/>
              <a:t>‹#›</a:t>
            </a:fld>
            <a:endParaRPr lang="en-US" altLang="en-US"/>
          </a:p>
        </p:txBody>
      </p:sp>
    </p:spTree>
    <p:extLst>
      <p:ext uri="{BB962C8B-B14F-4D97-AF65-F5344CB8AC3E}">
        <p14:creationId xmlns:p14="http://schemas.microsoft.com/office/powerpoint/2010/main" val="220515525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AC8BED9-516B-4A72-B99E-EAB668B8AD77}" type="slidenum">
              <a:rPr lang="ar-SA" altLang="en-US"/>
              <a:pPr/>
              <a:t>‹#›</a:t>
            </a:fld>
            <a:endParaRPr lang="en-US" altLang="en-US"/>
          </a:p>
        </p:txBody>
      </p:sp>
    </p:spTree>
    <p:extLst>
      <p:ext uri="{BB962C8B-B14F-4D97-AF65-F5344CB8AC3E}">
        <p14:creationId xmlns:p14="http://schemas.microsoft.com/office/powerpoint/2010/main" val="330869917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39562B4-FC2F-49AD-8220-0D476330C0EC}" type="slidenum">
              <a:rPr lang="ar-SA" altLang="en-US"/>
              <a:pPr/>
              <a:t>‹#›</a:t>
            </a:fld>
            <a:endParaRPr lang="en-US" altLang="en-US"/>
          </a:p>
        </p:txBody>
      </p:sp>
    </p:spTree>
    <p:extLst>
      <p:ext uri="{BB962C8B-B14F-4D97-AF65-F5344CB8AC3E}">
        <p14:creationId xmlns:p14="http://schemas.microsoft.com/office/powerpoint/2010/main" val="417113174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188" y="452438"/>
            <a:ext cx="7056437" cy="1400175"/>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1043"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rgbClr val="FFFFFF"/>
                </a:solidFill>
              </a:defRPr>
            </a:lvl1pPr>
          </a:lstStyle>
          <a:p>
            <a:fld id="{9F5ED453-4413-49C4-B13C-4A4B75745989}" type="slidenum">
              <a:rPr lang="ar-SA"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78" r:id="rId1"/>
    <p:sldLayoutId id="2147484091"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92" r:id="rId12"/>
    <p:sldLayoutId id="2147484088" r:id="rId13"/>
    <p:sldLayoutId id="2147484093" r:id="rId14"/>
    <p:sldLayoutId id="2147484094" r:id="rId15"/>
    <p:sldLayoutId id="2147484089" r:id="rId16"/>
    <p:sldLayoutId id="2147484090" r:id="rId17"/>
  </p:sldLayoutIdLst>
  <p:transition/>
  <p:timing>
    <p:tnLst>
      <p:par>
        <p:cTn id="1" dur="indefinite" restart="never" nodeType="tmRoot"/>
      </p:par>
    </p:tnLst>
  </p:timing>
  <p:hf hdr="0" ftr="0" dt="0"/>
  <p:txStyles>
    <p:titleStyle>
      <a:lvl1pPr algn="ctr" defTabSz="457200" rtl="0" eaLnBrk="0" fontAlgn="base" hangingPunct="0">
        <a:spcBef>
          <a:spcPct val="0"/>
        </a:spcBef>
        <a:spcAft>
          <a:spcPct val="0"/>
        </a:spcAft>
        <a:defRPr sz="3600" b="1" kern="1200">
          <a:solidFill>
            <a:srgbClr val="FFFF00"/>
          </a:solidFill>
          <a:effectLst>
            <a:outerShdw blurRad="38100" dist="38100" dir="2700000" algn="tl">
              <a:srgbClr val="000000">
                <a:alpha val="43137"/>
              </a:srgbClr>
            </a:outerShdw>
          </a:effectLst>
          <a:latin typeface="+mj-lt"/>
          <a:ea typeface="+mj-ea"/>
          <a:cs typeface="+mj-cs"/>
        </a:defRPr>
      </a:lvl1pPr>
      <a:lvl2pPr algn="ctr" defTabSz="457200" rtl="0" eaLnBrk="0" fontAlgn="base" hangingPunct="0">
        <a:spcBef>
          <a:spcPct val="0"/>
        </a:spcBef>
        <a:spcAft>
          <a:spcPct val="0"/>
        </a:spcAft>
        <a:defRPr sz="3600" b="1">
          <a:solidFill>
            <a:srgbClr val="FFFF00"/>
          </a:solidFill>
          <a:latin typeface="Century Gothic" panose="020B0502020202020204" pitchFamily="34" charset="0"/>
        </a:defRPr>
      </a:lvl2pPr>
      <a:lvl3pPr algn="ctr" defTabSz="457200" rtl="0" eaLnBrk="0" fontAlgn="base" hangingPunct="0">
        <a:spcBef>
          <a:spcPct val="0"/>
        </a:spcBef>
        <a:spcAft>
          <a:spcPct val="0"/>
        </a:spcAft>
        <a:defRPr sz="3600" b="1">
          <a:solidFill>
            <a:srgbClr val="FFFF00"/>
          </a:solidFill>
          <a:latin typeface="Century Gothic" panose="020B0502020202020204" pitchFamily="34" charset="0"/>
        </a:defRPr>
      </a:lvl3pPr>
      <a:lvl4pPr algn="ctr" defTabSz="457200" rtl="0" eaLnBrk="0" fontAlgn="base" hangingPunct="0">
        <a:spcBef>
          <a:spcPct val="0"/>
        </a:spcBef>
        <a:spcAft>
          <a:spcPct val="0"/>
        </a:spcAft>
        <a:defRPr sz="3600" b="1">
          <a:solidFill>
            <a:srgbClr val="FFFF00"/>
          </a:solidFill>
          <a:latin typeface="Century Gothic" panose="020B0502020202020204" pitchFamily="34" charset="0"/>
        </a:defRPr>
      </a:lvl4pPr>
      <a:lvl5pPr algn="ctr" defTabSz="457200" rtl="0" eaLnBrk="0" fontAlgn="base" hangingPunct="0">
        <a:spcBef>
          <a:spcPct val="0"/>
        </a:spcBef>
        <a:spcAft>
          <a:spcPct val="0"/>
        </a:spcAft>
        <a:defRPr sz="3600" b="1">
          <a:solidFill>
            <a:srgbClr val="FFFF00"/>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diagramLayout" Target="../diagrams/layout2.xml"/><Relationship Id="rId7" Type="http://schemas.openxmlformats.org/officeDocument/2006/relationships/image" Target="../media/image20.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2362200" y="1524000"/>
            <a:ext cx="4876800" cy="1600200"/>
          </a:xfrm>
        </p:spPr>
        <p:txBody>
          <a:bodyPr/>
          <a:lstStyle/>
          <a:p>
            <a:pPr defTabSz="457207" eaLnBrk="1" fontAlgn="auto" hangingPunct="1">
              <a:spcAft>
                <a:spcPts val="0"/>
              </a:spcAft>
              <a:defRPr/>
            </a:pPr>
            <a:r>
              <a:rPr lang="en-US" sz="6000" dirty="0" smtClean="0"/>
              <a:t>UICL 2302</a:t>
            </a:r>
            <a:endParaRPr lang="en-US" sz="6000" dirty="0"/>
          </a:p>
        </p:txBody>
      </p:sp>
      <p:sp>
        <p:nvSpPr>
          <p:cNvPr id="4103" name="Rectangle 7"/>
          <p:cNvSpPr>
            <a:spLocks noGrp="1" noChangeArrowheads="1"/>
          </p:cNvSpPr>
          <p:nvPr>
            <p:ph type="subTitle" idx="1"/>
          </p:nvPr>
        </p:nvSpPr>
        <p:spPr>
          <a:xfrm>
            <a:off x="0" y="3352800"/>
            <a:ext cx="9144000" cy="914400"/>
          </a:xfrm>
        </p:spPr>
        <p:txBody>
          <a:bodyPr rtlCol="0">
            <a:normAutofit fontScale="92500"/>
          </a:bodyPr>
          <a:lstStyle/>
          <a:p>
            <a:pPr algn="ctr" defTabSz="457207" eaLnBrk="1" fontAlgn="auto" hangingPunct="1">
              <a:spcBef>
                <a:spcPts val="0"/>
              </a:spcBef>
              <a:spcAft>
                <a:spcPts val="0"/>
              </a:spcAft>
              <a:buClr>
                <a:schemeClr val="bg2">
                  <a:lumMod val="40000"/>
                  <a:lumOff val="60000"/>
                </a:schemeClr>
              </a:buClr>
              <a:buFont typeface="Arial"/>
              <a:buNone/>
              <a:defRPr/>
            </a:pPr>
            <a:r>
              <a:rPr lang="en-US" sz="4800" b="1" dirty="0" smtClean="0">
                <a:solidFill>
                  <a:srgbClr val="FFFF00"/>
                </a:solidFill>
                <a:effectLst>
                  <a:outerShdw blurRad="38100" dist="38100" dir="2700000" algn="tl">
                    <a:srgbClr val="000000"/>
                  </a:outerShdw>
                </a:effectLst>
              </a:rPr>
              <a:t>PEMIKIRAN SAINS &amp; TEKNOLOGI</a:t>
            </a:r>
            <a:endParaRPr lang="en-US" sz="4800" b="1" dirty="0">
              <a:solidFill>
                <a:srgbClr val="FFFF00"/>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7E9A6E4-BFA6-43E4-9A01-6D04A92F0262}" type="slidenum">
              <a:rPr lang="ar-SA" altLang="en-US">
                <a:solidFill>
                  <a:srgbClr val="FFFFFF"/>
                </a:solidFill>
              </a:rPr>
              <a:pPr/>
              <a:t>1</a:t>
            </a:fld>
            <a:endParaRPr lang="en-US" altLang="en-US">
              <a:solidFill>
                <a:srgbClr val="FFFFFF"/>
              </a:solidFill>
            </a:endParaRPr>
          </a:p>
        </p:txBody>
      </p:sp>
      <p:pic>
        <p:nvPicPr>
          <p:cNvPr id="7173" name="Picture 6" descr="Image result for thin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267200"/>
            <a:ext cx="479425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766762"/>
          </a:xfrm>
        </p:spPr>
        <p:txBody>
          <a:bodyPr/>
          <a:lstStyle/>
          <a:p>
            <a:pPr>
              <a:defRPr/>
            </a:pPr>
            <a:r>
              <a:rPr lang="en-GB" dirty="0" smtClean="0">
                <a:solidFill>
                  <a:srgbClr val="FFC000"/>
                </a:solidFill>
              </a:rPr>
              <a:t>TERAS EKOSISTEM KEILMUAN</a:t>
            </a:r>
            <a:endParaRPr lang="en-GB" dirty="0">
              <a:solidFill>
                <a:srgbClr val="FFC000"/>
              </a:solidFill>
            </a:endParaRPr>
          </a:p>
        </p:txBody>
      </p:sp>
      <p:sp>
        <p:nvSpPr>
          <p:cNvPr id="16387" name="Content Placeholder 2"/>
          <p:cNvSpPr>
            <a:spLocks noGrp="1"/>
          </p:cNvSpPr>
          <p:nvPr>
            <p:ph idx="1"/>
          </p:nvPr>
        </p:nvSpPr>
        <p:spPr>
          <a:xfrm>
            <a:off x="228600" y="1063625"/>
            <a:ext cx="8534400" cy="5184775"/>
          </a:xfrm>
        </p:spPr>
        <p:txBody>
          <a:bodyPr/>
          <a:lstStyle/>
          <a:p>
            <a:r>
              <a:rPr lang="en-GB" altLang="en-US" sz="2800" smtClean="0"/>
              <a:t>Untuk memahami ekologi pengetahuan sebagai operasi yang produktif, adalah berguna untuk memberi tumpuan kepada ekosistem pengetahuan yang terletak pada terasnya. </a:t>
            </a:r>
          </a:p>
          <a:p>
            <a:r>
              <a:rPr lang="en-GB" altLang="en-US" sz="2800" smtClean="0"/>
              <a:t>Seperti ekosistem semulajadi, </a:t>
            </a:r>
            <a:r>
              <a:rPr lang="en-GB" altLang="en-US" sz="2800" b="1" smtClean="0"/>
              <a:t>ekosistem pengetahuan ini mempunyai input, output dan output beroperasi dalam hubungan pertukaran terbuka dengan persekitaran mereka.</a:t>
            </a: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DE8C7CD-4E93-4823-AEF4-CC4EED76FBC3}" type="slidenum">
              <a:rPr lang="ar-SA" altLang="en-US">
                <a:solidFill>
                  <a:srgbClr val="FFFFFF"/>
                </a:solidFill>
              </a:rPr>
              <a:pPr/>
              <a:t>10</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ms-MY" dirty="0" smtClean="0">
                <a:solidFill>
                  <a:srgbClr val="FFC000"/>
                </a:solidFill>
                <a:effectLst/>
              </a:rPr>
              <a:t>4 Unsur Utama Bagi Sistem Pengetahuan Rangkaian </a:t>
            </a:r>
            <a:endParaRPr lang="en-GB" dirty="0">
              <a:solidFill>
                <a:srgbClr val="FFC000"/>
              </a:solidFill>
            </a:endParaRPr>
          </a:p>
        </p:txBody>
      </p:sp>
      <p:sp>
        <p:nvSpPr>
          <p:cNvPr id="17411" name="Content Placeholder 2"/>
          <p:cNvSpPr>
            <a:spLocks noGrp="1"/>
          </p:cNvSpPr>
          <p:nvPr>
            <p:ph idx="1"/>
          </p:nvPr>
        </p:nvSpPr>
        <p:spPr>
          <a:xfrm>
            <a:off x="520700" y="1600200"/>
            <a:ext cx="8431213" cy="4648200"/>
          </a:xfrm>
        </p:spPr>
        <p:txBody>
          <a:bodyPr/>
          <a:lstStyle/>
          <a:p>
            <a:pPr marL="0" indent="0">
              <a:buFont typeface="Wingdings 3" pitchFamily="18" charset="2"/>
              <a:buNone/>
              <a:defRPr/>
            </a:pPr>
            <a:r>
              <a:rPr lang="en-GB" altLang="en-US" b="1" dirty="0" smtClean="0">
                <a:solidFill>
                  <a:srgbClr val="FFFF00"/>
                </a:solidFill>
              </a:rPr>
              <a:t>1. </a:t>
            </a:r>
            <a:r>
              <a:rPr lang="en-GB" altLang="en-US" b="1" dirty="0" err="1" smtClean="0">
                <a:solidFill>
                  <a:srgbClr val="FFFF00"/>
                </a:solidFill>
              </a:rPr>
              <a:t>Teknologi</a:t>
            </a:r>
            <a:r>
              <a:rPr lang="en-GB" altLang="en-US" b="1" dirty="0" smtClean="0">
                <a:solidFill>
                  <a:srgbClr val="FFFF00"/>
                </a:solidFill>
              </a:rPr>
              <a:t> </a:t>
            </a:r>
            <a:r>
              <a:rPr lang="en-GB" altLang="en-US" b="1" dirty="0" err="1" smtClean="0">
                <a:solidFill>
                  <a:srgbClr val="FFFF00"/>
                </a:solidFill>
              </a:rPr>
              <a:t>Teras</a:t>
            </a:r>
            <a:endParaRPr lang="en-GB" altLang="en-US" b="1" dirty="0" smtClean="0">
              <a:solidFill>
                <a:srgbClr val="FFFF00"/>
              </a:solidFill>
            </a:endParaRPr>
          </a:p>
          <a:p>
            <a:pPr>
              <a:defRPr/>
            </a:pPr>
            <a:r>
              <a:rPr lang="en-GB" altLang="en-US" dirty="0" err="1" smtClean="0"/>
              <a:t>Ekosistem</a:t>
            </a:r>
            <a:r>
              <a:rPr lang="en-GB" altLang="en-US" dirty="0" smtClean="0"/>
              <a:t> </a:t>
            </a:r>
            <a:r>
              <a:rPr lang="en-GB" altLang="en-US" dirty="0" err="1" smtClean="0"/>
              <a:t>pengetahuan</a:t>
            </a:r>
            <a:r>
              <a:rPr lang="en-GB" altLang="en-US" dirty="0" smtClean="0"/>
              <a:t> </a:t>
            </a:r>
            <a:r>
              <a:rPr lang="en-GB" altLang="en-US" dirty="0" err="1" smtClean="0"/>
              <a:t>beroperasi</a:t>
            </a:r>
            <a:r>
              <a:rPr lang="en-GB" altLang="en-US" dirty="0" smtClean="0"/>
              <a:t> </a:t>
            </a:r>
            <a:r>
              <a:rPr lang="en-GB" altLang="en-US" dirty="0" err="1" smtClean="0"/>
              <a:t>pada</a:t>
            </a:r>
            <a:r>
              <a:rPr lang="en-GB" altLang="en-US" dirty="0" smtClean="0"/>
              <a:t> </a:t>
            </a:r>
            <a:r>
              <a:rPr lang="en-GB" altLang="en-US" dirty="0" err="1" smtClean="0"/>
              <a:t>dua</a:t>
            </a:r>
            <a:r>
              <a:rPr lang="en-GB" altLang="en-US" dirty="0" smtClean="0"/>
              <a:t> </a:t>
            </a:r>
            <a:r>
              <a:rPr lang="en-GB" altLang="en-US" dirty="0" err="1" smtClean="0"/>
              <a:t>jenis</a:t>
            </a:r>
            <a:r>
              <a:rPr lang="en-GB" altLang="en-US" dirty="0" smtClean="0"/>
              <a:t> </a:t>
            </a:r>
            <a:r>
              <a:rPr lang="en-GB" altLang="en-US" dirty="0" err="1" smtClean="0"/>
              <a:t>teras</a:t>
            </a:r>
            <a:r>
              <a:rPr lang="en-GB" altLang="en-US" dirty="0" smtClean="0"/>
              <a:t> </a:t>
            </a:r>
            <a:r>
              <a:rPr lang="en-GB" altLang="en-US" dirty="0" err="1" smtClean="0"/>
              <a:t>teknologi</a:t>
            </a:r>
            <a:r>
              <a:rPr lang="en-GB" altLang="en-US" dirty="0" smtClean="0"/>
              <a:t>.  </a:t>
            </a:r>
          </a:p>
          <a:p>
            <a:pPr>
              <a:defRPr/>
            </a:pPr>
            <a:r>
              <a:rPr lang="en-GB" altLang="en-US" b="1" dirty="0" err="1" smtClean="0"/>
              <a:t>Pertama</a:t>
            </a:r>
            <a:r>
              <a:rPr lang="en-GB" altLang="en-US" dirty="0" smtClean="0"/>
              <a:t>, </a:t>
            </a:r>
            <a:r>
              <a:rPr lang="en-GB" altLang="en-US" dirty="0" err="1" smtClean="0"/>
              <a:t>berurusan</a:t>
            </a:r>
            <a:r>
              <a:rPr lang="en-GB" altLang="en-US" dirty="0" smtClean="0"/>
              <a:t> </a:t>
            </a:r>
            <a:r>
              <a:rPr lang="en-GB" altLang="en-US" dirty="0" err="1" smtClean="0"/>
              <a:t>dengan</a:t>
            </a:r>
            <a:r>
              <a:rPr lang="en-GB" altLang="en-US" dirty="0" smtClean="0"/>
              <a:t> </a:t>
            </a:r>
            <a:r>
              <a:rPr lang="en-GB" altLang="en-US" dirty="0" err="1" smtClean="0"/>
              <a:t>kandungan</a:t>
            </a:r>
            <a:r>
              <a:rPr lang="en-GB" altLang="en-US" dirty="0" smtClean="0"/>
              <a:t> </a:t>
            </a:r>
            <a:r>
              <a:rPr lang="en-GB" altLang="en-US" dirty="0" err="1" smtClean="0"/>
              <a:t>atau</a:t>
            </a:r>
            <a:r>
              <a:rPr lang="en-GB" altLang="en-US" dirty="0" smtClean="0"/>
              <a:t> </a:t>
            </a:r>
            <a:r>
              <a:rPr lang="en-GB" altLang="en-US" dirty="0" err="1" smtClean="0"/>
              <a:t>pengetahuan</a:t>
            </a:r>
            <a:r>
              <a:rPr lang="en-GB" altLang="en-US" dirty="0" smtClean="0"/>
              <a:t> </a:t>
            </a:r>
            <a:r>
              <a:rPr lang="en-GB" altLang="en-US" dirty="0" err="1" smtClean="0"/>
              <a:t>substantif</a:t>
            </a:r>
            <a:r>
              <a:rPr lang="en-GB" altLang="en-US" dirty="0" smtClean="0"/>
              <a:t> </a:t>
            </a:r>
            <a:r>
              <a:rPr lang="en-GB" altLang="en-US" dirty="0" err="1" smtClean="0"/>
              <a:t>industri</a:t>
            </a:r>
            <a:r>
              <a:rPr lang="en-GB" altLang="en-US" dirty="0" smtClean="0"/>
              <a:t>.  </a:t>
            </a:r>
          </a:p>
          <a:p>
            <a:pPr>
              <a:defRPr/>
            </a:pPr>
            <a:r>
              <a:rPr lang="en-GB" altLang="en-US" b="1" dirty="0" err="1" smtClean="0"/>
              <a:t>Kedua</a:t>
            </a:r>
            <a:r>
              <a:rPr lang="en-GB" altLang="en-US" dirty="0" smtClean="0"/>
              <a:t>, </a:t>
            </a:r>
            <a:r>
              <a:rPr lang="en-GB" altLang="en-US" dirty="0" err="1" smtClean="0"/>
              <a:t>melibatkan</a:t>
            </a:r>
            <a:r>
              <a:rPr lang="en-GB" altLang="en-US" dirty="0" smtClean="0"/>
              <a:t> </a:t>
            </a:r>
            <a:r>
              <a:rPr lang="en-GB" altLang="en-US" dirty="0" err="1" smtClean="0"/>
              <a:t>perkakasan</a:t>
            </a:r>
            <a:r>
              <a:rPr lang="en-GB" altLang="en-US" dirty="0" smtClean="0"/>
              <a:t>, </a:t>
            </a:r>
            <a:r>
              <a:rPr lang="en-GB" altLang="en-US" dirty="0" err="1" smtClean="0"/>
              <a:t>perisian</a:t>
            </a:r>
            <a:r>
              <a:rPr lang="en-GB" altLang="en-US" dirty="0" smtClean="0"/>
              <a:t> </a:t>
            </a:r>
            <a:r>
              <a:rPr lang="en-GB" altLang="en-US" dirty="0" err="1" smtClean="0"/>
              <a:t>komputer</a:t>
            </a:r>
            <a:r>
              <a:rPr lang="en-GB" altLang="en-US" dirty="0" smtClean="0"/>
              <a:t> </a:t>
            </a:r>
            <a:r>
              <a:rPr lang="en-GB" altLang="en-US" dirty="0" err="1" smtClean="0"/>
              <a:t>dan</a:t>
            </a:r>
            <a:r>
              <a:rPr lang="en-GB" altLang="en-US" dirty="0" smtClean="0"/>
              <a:t> </a:t>
            </a:r>
            <a:r>
              <a:rPr lang="en-GB" altLang="en-US" dirty="0" err="1" smtClean="0"/>
              <a:t>telekomunikasi</a:t>
            </a:r>
            <a:r>
              <a:rPr lang="en-GB" altLang="en-US" dirty="0" smtClean="0"/>
              <a:t>, yang </a:t>
            </a:r>
            <a:r>
              <a:rPr lang="en-GB" altLang="en-US" dirty="0" err="1" smtClean="0"/>
              <a:t>berfungsi</a:t>
            </a:r>
            <a:r>
              <a:rPr lang="en-GB" altLang="en-US" dirty="0" smtClean="0"/>
              <a:t> </a:t>
            </a:r>
            <a:r>
              <a:rPr lang="en-GB" altLang="en-US" dirty="0" err="1" smtClean="0"/>
              <a:t>sebagai</a:t>
            </a:r>
            <a:r>
              <a:rPr lang="en-GB" altLang="en-US" dirty="0" smtClean="0"/>
              <a:t> "</a:t>
            </a:r>
            <a:r>
              <a:rPr lang="en-GB" altLang="en-US" dirty="0" err="1" smtClean="0"/>
              <a:t>teknologi</a:t>
            </a:r>
            <a:r>
              <a:rPr lang="en-GB" altLang="en-US" dirty="0" smtClean="0"/>
              <a:t> </a:t>
            </a:r>
            <a:r>
              <a:rPr lang="en-GB" altLang="en-US" dirty="0" err="1" smtClean="0"/>
              <a:t>prosedur</a:t>
            </a:r>
            <a:r>
              <a:rPr lang="en-GB" altLang="en-US" dirty="0" smtClean="0"/>
              <a:t>" </a:t>
            </a:r>
            <a:r>
              <a:rPr lang="en-GB" altLang="en-US" dirty="0" err="1" smtClean="0"/>
              <a:t>operasi</a:t>
            </a:r>
            <a:r>
              <a:rPr lang="en-GB" altLang="en-US" dirty="0" smtClean="0"/>
              <a:t>. </a:t>
            </a:r>
            <a:r>
              <a:rPr lang="en-GB" altLang="en-US" dirty="0" err="1" smtClean="0"/>
              <a:t>Teknologi-teknologi</a:t>
            </a:r>
            <a:r>
              <a:rPr lang="en-GB" altLang="en-US" dirty="0" smtClean="0"/>
              <a:t> </a:t>
            </a:r>
            <a:r>
              <a:rPr lang="en-GB" altLang="en-US" dirty="0" err="1" smtClean="0"/>
              <a:t>ini</a:t>
            </a:r>
            <a:r>
              <a:rPr lang="en-GB" altLang="en-US" dirty="0" smtClean="0"/>
              <a:t> </a:t>
            </a:r>
            <a:r>
              <a:rPr lang="en-GB" altLang="en-US" dirty="0" err="1" smtClean="0"/>
              <a:t>menyediakan</a:t>
            </a:r>
            <a:r>
              <a:rPr lang="en-GB" altLang="en-US" dirty="0" smtClean="0"/>
              <a:t> </a:t>
            </a:r>
            <a:r>
              <a:rPr lang="en-GB" altLang="en-US" dirty="0" err="1" smtClean="0"/>
              <a:t>keupayaan</a:t>
            </a:r>
            <a:r>
              <a:rPr lang="en-GB" altLang="en-US" dirty="0" smtClean="0"/>
              <a:t> </a:t>
            </a:r>
            <a:r>
              <a:rPr lang="en-GB" altLang="en-US" dirty="0" err="1" smtClean="0"/>
              <a:t>pengurusan</a:t>
            </a:r>
            <a:r>
              <a:rPr lang="en-GB" altLang="en-US" dirty="0" smtClean="0"/>
              <a:t> </a:t>
            </a:r>
            <a:r>
              <a:rPr lang="en-GB" altLang="en-US" dirty="0" err="1" smtClean="0"/>
              <a:t>pengetahuan</a:t>
            </a:r>
            <a:r>
              <a:rPr lang="en-GB" altLang="en-US" dirty="0" smtClean="0"/>
              <a:t> yang </a:t>
            </a:r>
            <a:r>
              <a:rPr lang="en-GB" altLang="en-US" dirty="0" err="1" smtClean="0"/>
              <a:t>jauh</a:t>
            </a:r>
            <a:r>
              <a:rPr lang="en-GB" altLang="en-US" dirty="0" smtClean="0"/>
              <a:t> </a:t>
            </a:r>
            <a:r>
              <a:rPr lang="en-GB" altLang="en-US" dirty="0" err="1" smtClean="0"/>
              <a:t>melebihi</a:t>
            </a:r>
            <a:r>
              <a:rPr lang="en-GB" altLang="en-US" dirty="0" smtClean="0"/>
              <a:t> </a:t>
            </a:r>
            <a:r>
              <a:rPr lang="en-GB" altLang="en-US" dirty="0" err="1" smtClean="0"/>
              <a:t>kapasiti</a:t>
            </a:r>
            <a:r>
              <a:rPr lang="en-GB" altLang="en-US" dirty="0" smtClean="0"/>
              <a:t> </a:t>
            </a:r>
            <a:r>
              <a:rPr lang="en-GB" altLang="en-US" dirty="0" err="1" smtClean="0"/>
              <a:t>manusia</a:t>
            </a:r>
            <a:r>
              <a:rPr lang="en-GB" altLang="en-US" dirty="0" smtClean="0"/>
              <a:t>. </a:t>
            </a:r>
          </a:p>
          <a:p>
            <a:pPr>
              <a:defRPr/>
            </a:pPr>
            <a:r>
              <a:rPr lang="en-GB" altLang="en-US" dirty="0" err="1" smtClean="0"/>
              <a:t>Penyelidikan</a:t>
            </a:r>
            <a:r>
              <a:rPr lang="en-GB" altLang="en-US" dirty="0" smtClean="0"/>
              <a:t>, </a:t>
            </a:r>
            <a:r>
              <a:rPr lang="en-GB" altLang="en-US" dirty="0" err="1" smtClean="0"/>
              <a:t>pengkodifikasian</a:t>
            </a:r>
            <a:r>
              <a:rPr lang="en-GB" altLang="en-US" dirty="0" smtClean="0"/>
              <a:t>, </a:t>
            </a:r>
            <a:r>
              <a:rPr lang="en-GB" altLang="en-US" dirty="0" err="1" smtClean="0"/>
              <a:t>dokumentasi</a:t>
            </a:r>
            <a:r>
              <a:rPr lang="en-GB" altLang="en-US" dirty="0" smtClean="0"/>
              <a:t>, </a:t>
            </a:r>
            <a:r>
              <a:rPr lang="en-GB" altLang="en-US" dirty="0" err="1" smtClean="0"/>
              <a:t>penerbitan</a:t>
            </a:r>
            <a:r>
              <a:rPr lang="en-GB" altLang="en-US" dirty="0" smtClean="0"/>
              <a:t> </a:t>
            </a:r>
            <a:r>
              <a:rPr lang="en-GB" altLang="en-US" dirty="0" err="1" smtClean="0"/>
              <a:t>dan</a:t>
            </a:r>
            <a:r>
              <a:rPr lang="en-GB" altLang="en-US" dirty="0" smtClean="0"/>
              <a:t> </a:t>
            </a:r>
            <a:r>
              <a:rPr lang="en-GB" altLang="en-US" dirty="0" err="1" smtClean="0"/>
              <a:t>perkongsian</a:t>
            </a:r>
            <a:r>
              <a:rPr lang="en-GB" altLang="en-US" dirty="0" smtClean="0"/>
              <a:t> </a:t>
            </a:r>
            <a:r>
              <a:rPr lang="en-GB" altLang="en-US" dirty="0" err="1" smtClean="0"/>
              <a:t>elektronik</a:t>
            </a:r>
            <a:r>
              <a:rPr lang="en-GB" altLang="en-US" dirty="0" smtClean="0"/>
              <a:t> </a:t>
            </a:r>
            <a:r>
              <a:rPr lang="en-GB" altLang="en-US" dirty="0" err="1" smtClean="0"/>
              <a:t>mencipta</a:t>
            </a:r>
            <a:r>
              <a:rPr lang="en-GB" altLang="en-US" dirty="0" smtClean="0"/>
              <a:t> </a:t>
            </a:r>
            <a:r>
              <a:rPr lang="en-GB" altLang="en-US" dirty="0" err="1" smtClean="0"/>
              <a:t>pengetahuan</a:t>
            </a:r>
            <a:r>
              <a:rPr lang="en-GB" altLang="en-US" dirty="0" smtClean="0"/>
              <a:t> </a:t>
            </a:r>
            <a:r>
              <a:rPr lang="en-GB" altLang="en-US" dirty="0" err="1" smtClean="0"/>
              <a:t>substantif</a:t>
            </a:r>
            <a:r>
              <a:rPr lang="en-GB" altLang="en-US" dirty="0" smtClean="0"/>
              <a:t>. </a:t>
            </a:r>
            <a:r>
              <a:rPr lang="en-GB" altLang="en-US" dirty="0" err="1" smtClean="0"/>
              <a:t>Komunikasi</a:t>
            </a:r>
            <a:r>
              <a:rPr lang="en-GB" altLang="en-US" dirty="0" smtClean="0"/>
              <a:t> </a:t>
            </a:r>
            <a:r>
              <a:rPr lang="en-GB" altLang="en-US" dirty="0" err="1" smtClean="0"/>
              <a:t>antara</a:t>
            </a:r>
            <a:r>
              <a:rPr lang="en-GB" altLang="en-US" dirty="0" smtClean="0"/>
              <a:t> </a:t>
            </a:r>
            <a:r>
              <a:rPr lang="en-GB" altLang="en-US" dirty="0" err="1" smtClean="0"/>
              <a:t>komputer</a:t>
            </a:r>
            <a:r>
              <a:rPr lang="en-GB" altLang="en-US" dirty="0" smtClean="0"/>
              <a:t> </a:t>
            </a:r>
            <a:r>
              <a:rPr lang="en-GB" altLang="en-US" dirty="0" err="1" smtClean="0"/>
              <a:t>dan</a:t>
            </a:r>
            <a:r>
              <a:rPr lang="en-GB" altLang="en-US" dirty="0" smtClean="0"/>
              <a:t> </a:t>
            </a:r>
            <a:r>
              <a:rPr lang="en-GB" altLang="en-US" dirty="0" err="1" smtClean="0"/>
              <a:t>manusia</a:t>
            </a:r>
            <a:r>
              <a:rPr lang="en-GB" altLang="en-US" dirty="0" smtClean="0"/>
              <a:t> </a:t>
            </a:r>
            <a:r>
              <a:rPr lang="en-GB" altLang="en-US" dirty="0" err="1" smtClean="0"/>
              <a:t>membolehkan</a:t>
            </a:r>
            <a:r>
              <a:rPr lang="en-GB" altLang="en-US" dirty="0" smtClean="0"/>
              <a:t> </a:t>
            </a:r>
            <a:r>
              <a:rPr lang="en-GB" altLang="en-US" dirty="0" err="1" smtClean="0"/>
              <a:t>ekosistem</a:t>
            </a:r>
            <a:r>
              <a:rPr lang="en-GB" altLang="en-US" dirty="0" smtClean="0"/>
              <a:t> </a:t>
            </a:r>
            <a:r>
              <a:rPr lang="en-GB" altLang="en-US" dirty="0" err="1" smtClean="0"/>
              <a:t>pengetahuan</a:t>
            </a:r>
            <a:r>
              <a:rPr lang="en-GB" altLang="en-US" dirty="0" smtClean="0"/>
              <a:t> </a:t>
            </a:r>
            <a:r>
              <a:rPr lang="en-GB" altLang="en-US" dirty="0" err="1" smtClean="0"/>
              <a:t>menjadi</a:t>
            </a:r>
            <a:r>
              <a:rPr lang="en-GB" altLang="en-US" dirty="0" smtClean="0"/>
              <a:t> </a:t>
            </a:r>
            <a:r>
              <a:rPr lang="en-GB" altLang="en-US" dirty="0" err="1" smtClean="0"/>
              <a:t>interaktif</a:t>
            </a:r>
            <a:r>
              <a:rPr lang="en-GB" altLang="en-US" dirty="0" smtClean="0"/>
              <a:t> </a:t>
            </a:r>
            <a:r>
              <a:rPr lang="en-GB" altLang="en-US" dirty="0" err="1" smtClean="0"/>
              <a:t>dan</a:t>
            </a:r>
            <a:r>
              <a:rPr lang="en-GB" altLang="en-US" dirty="0" smtClean="0"/>
              <a:t> </a:t>
            </a:r>
            <a:r>
              <a:rPr lang="en-GB" altLang="en-US" dirty="0" err="1" smtClean="0"/>
              <a:t>responsif</a:t>
            </a:r>
            <a:r>
              <a:rPr lang="en-GB" altLang="en-US" dirty="0" smtClean="0"/>
              <a:t> </a:t>
            </a:r>
            <a:r>
              <a:rPr lang="en-GB" altLang="en-US" dirty="0" err="1" smtClean="0"/>
              <a:t>dalam</a:t>
            </a:r>
            <a:r>
              <a:rPr lang="en-GB" altLang="en-US" dirty="0" smtClean="0"/>
              <a:t> </a:t>
            </a:r>
            <a:r>
              <a:rPr lang="en-GB" altLang="en-US" dirty="0" err="1" smtClean="0"/>
              <a:t>komuniti</a:t>
            </a:r>
            <a:r>
              <a:rPr lang="en-GB" altLang="en-US" dirty="0" smtClean="0"/>
              <a:t> yang </a:t>
            </a:r>
            <a:r>
              <a:rPr lang="en-GB" altLang="en-US" dirty="0" err="1" smtClean="0"/>
              <a:t>lebih</a:t>
            </a:r>
            <a:r>
              <a:rPr lang="en-GB" altLang="en-US" dirty="0" smtClean="0"/>
              <a:t> </a:t>
            </a:r>
            <a:r>
              <a:rPr lang="en-GB" altLang="en-US" dirty="0" err="1" smtClean="0"/>
              <a:t>luas</a:t>
            </a:r>
            <a:r>
              <a:rPr lang="en-GB" altLang="en-US" dirty="0" smtClean="0"/>
              <a:t> </a:t>
            </a:r>
            <a:r>
              <a:rPr lang="en-GB" altLang="en-US" dirty="0" err="1" smtClean="0"/>
              <a:t>dan</a:t>
            </a:r>
            <a:r>
              <a:rPr lang="en-GB" altLang="en-US" dirty="0" smtClean="0"/>
              <a:t> </a:t>
            </a:r>
            <a:r>
              <a:rPr lang="en-GB" altLang="en-US" dirty="0" err="1" smtClean="0"/>
              <a:t>dalam</a:t>
            </a:r>
            <a:r>
              <a:rPr lang="en-GB" altLang="en-US" dirty="0" smtClean="0"/>
              <a:t> </a:t>
            </a:r>
            <a:r>
              <a:rPr lang="en-GB" altLang="en-US" dirty="0" err="1" smtClean="0"/>
              <a:t>subsistemnya</a:t>
            </a:r>
            <a:r>
              <a:rPr lang="en-GB" altLang="en-US" dirty="0" smtClean="0"/>
              <a:t>.</a:t>
            </a: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DC68E8E-AFBF-4F20-8FBB-745939BC707D}" type="slidenum">
              <a:rPr lang="ar-SA" altLang="en-US">
                <a:solidFill>
                  <a:srgbClr val="FFFFFF"/>
                </a:solidFill>
              </a:rPr>
              <a:pPr/>
              <a:t>11</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484188" y="1295400"/>
            <a:ext cx="8126412" cy="4953000"/>
          </a:xfrm>
        </p:spPr>
        <p:txBody>
          <a:bodyPr/>
          <a:lstStyle/>
          <a:p>
            <a:pPr marL="0" indent="0">
              <a:buFont typeface="Wingdings 3" pitchFamily="18" charset="2"/>
              <a:buNone/>
              <a:defRPr/>
            </a:pPr>
            <a:r>
              <a:rPr lang="en-GB" altLang="en-US" sz="2400" b="1" dirty="0" smtClean="0">
                <a:solidFill>
                  <a:srgbClr val="FFFF00"/>
                </a:solidFill>
              </a:rPr>
              <a:t>2.	</a:t>
            </a:r>
            <a:r>
              <a:rPr lang="en-GB" altLang="en-US" sz="2400" b="1" dirty="0" err="1" smtClean="0">
                <a:solidFill>
                  <a:srgbClr val="FFFF00"/>
                </a:solidFill>
              </a:rPr>
              <a:t>Keterpaduan</a:t>
            </a:r>
            <a:r>
              <a:rPr lang="en-GB" altLang="en-US" sz="2400" b="1" dirty="0" smtClean="0">
                <a:solidFill>
                  <a:srgbClr val="FFFF00"/>
                </a:solidFill>
              </a:rPr>
              <a:t> </a:t>
            </a:r>
            <a:r>
              <a:rPr lang="en-GB" altLang="en-US" sz="2400" b="1" dirty="0" err="1" smtClean="0">
                <a:solidFill>
                  <a:srgbClr val="FFFF00"/>
                </a:solidFill>
              </a:rPr>
              <a:t>Kritikal</a:t>
            </a:r>
            <a:r>
              <a:rPr lang="en-GB" altLang="en-US" sz="2400" b="1" dirty="0" smtClean="0">
                <a:solidFill>
                  <a:srgbClr val="FFFF00"/>
                </a:solidFill>
              </a:rPr>
              <a:t> </a:t>
            </a:r>
          </a:p>
          <a:p>
            <a:pPr>
              <a:defRPr/>
            </a:pPr>
            <a:r>
              <a:rPr lang="en-GB" altLang="en-US" sz="2400" dirty="0" err="1" smtClean="0"/>
              <a:t>Pengetahuan</a:t>
            </a:r>
            <a:r>
              <a:rPr lang="en-GB" altLang="en-US" sz="2400" dirty="0" smtClean="0"/>
              <a:t> </a:t>
            </a:r>
            <a:r>
              <a:rPr lang="en-GB" altLang="en-US" sz="2400" dirty="0" err="1" smtClean="0"/>
              <a:t>organisasi</a:t>
            </a:r>
            <a:r>
              <a:rPr lang="en-GB" altLang="en-US" sz="2400" dirty="0" smtClean="0"/>
              <a:t> </a:t>
            </a:r>
            <a:r>
              <a:rPr lang="en-GB" altLang="en-US" sz="2400" dirty="0" err="1" smtClean="0"/>
              <a:t>berada</a:t>
            </a:r>
            <a:r>
              <a:rPr lang="en-GB" altLang="en-US" sz="2400" dirty="0" smtClean="0"/>
              <a:t> </a:t>
            </a:r>
            <a:r>
              <a:rPr lang="en-GB" altLang="en-US" sz="2400" dirty="0" err="1" smtClean="0"/>
              <a:t>dalam</a:t>
            </a:r>
            <a:r>
              <a:rPr lang="en-GB" altLang="en-US" sz="2400" dirty="0" smtClean="0"/>
              <a:t> </a:t>
            </a:r>
            <a:r>
              <a:rPr lang="en-GB" altLang="en-US" sz="2400" dirty="0" err="1" smtClean="0"/>
              <a:t>rangkaian</a:t>
            </a:r>
            <a:r>
              <a:rPr lang="en-GB" altLang="en-US" sz="2400" dirty="0" smtClean="0"/>
              <a:t> </a:t>
            </a:r>
            <a:r>
              <a:rPr lang="en-GB" altLang="en-US" sz="2400" dirty="0" err="1" smtClean="0"/>
              <a:t>individu</a:t>
            </a:r>
            <a:r>
              <a:rPr lang="en-GB" altLang="en-US" sz="2400" dirty="0" smtClean="0"/>
              <a:t>, </a:t>
            </a:r>
            <a:r>
              <a:rPr lang="en-GB" altLang="en-US" sz="2400" dirty="0" err="1" smtClean="0"/>
              <a:t>sistem</a:t>
            </a:r>
            <a:r>
              <a:rPr lang="en-GB" altLang="en-US" sz="2400" dirty="0" smtClean="0"/>
              <a:t> </a:t>
            </a:r>
            <a:r>
              <a:rPr lang="en-GB" altLang="en-US" sz="2400" dirty="0" err="1" smtClean="0"/>
              <a:t>dan</a:t>
            </a:r>
            <a:r>
              <a:rPr lang="en-GB" altLang="en-US" sz="2400" dirty="0" smtClean="0"/>
              <a:t> </a:t>
            </a:r>
            <a:r>
              <a:rPr lang="en-GB" altLang="en-US" sz="2400" dirty="0" err="1" smtClean="0"/>
              <a:t>prosedur</a:t>
            </a:r>
            <a:r>
              <a:rPr lang="en-GB" altLang="en-US" sz="2400" dirty="0" smtClean="0"/>
              <a:t> </a:t>
            </a:r>
            <a:r>
              <a:rPr lang="en-GB" altLang="en-US" sz="2400" dirty="0" err="1" smtClean="0"/>
              <a:t>kompleks</a:t>
            </a:r>
            <a:r>
              <a:rPr lang="en-GB" altLang="en-US" sz="2400" dirty="0" smtClean="0"/>
              <a:t> di </a:t>
            </a:r>
            <a:r>
              <a:rPr lang="en-GB" altLang="en-US" sz="2400" dirty="0" err="1" smtClean="0"/>
              <a:t>dalam</a:t>
            </a:r>
            <a:r>
              <a:rPr lang="en-GB" altLang="en-US" sz="2400" dirty="0" smtClean="0"/>
              <a:t> </a:t>
            </a:r>
            <a:r>
              <a:rPr lang="en-GB" altLang="en-US" sz="2400" dirty="0" err="1" smtClean="0"/>
              <a:t>dan</a:t>
            </a:r>
            <a:r>
              <a:rPr lang="en-GB" altLang="en-US" sz="2400" dirty="0" smtClean="0"/>
              <a:t> </a:t>
            </a:r>
            <a:r>
              <a:rPr lang="en-GB" altLang="en-US" sz="2400" dirty="0" err="1" smtClean="0"/>
              <a:t>luar</a:t>
            </a:r>
            <a:r>
              <a:rPr lang="en-GB" altLang="en-US" sz="2400" dirty="0" smtClean="0"/>
              <a:t> </a:t>
            </a:r>
            <a:r>
              <a:rPr lang="en-GB" altLang="en-US" sz="2400" dirty="0" err="1" smtClean="0"/>
              <a:t>organisasi</a:t>
            </a:r>
            <a:r>
              <a:rPr lang="en-GB" altLang="en-US" sz="2400" dirty="0" smtClean="0"/>
              <a:t>. </a:t>
            </a:r>
          </a:p>
          <a:p>
            <a:pPr>
              <a:defRPr/>
            </a:pPr>
            <a:r>
              <a:rPr lang="en-GB" altLang="en-US" sz="2400" dirty="0" err="1" smtClean="0"/>
              <a:t>Rangkaian</a:t>
            </a:r>
            <a:r>
              <a:rPr lang="en-GB" altLang="en-US" sz="2400" dirty="0" smtClean="0"/>
              <a:t> </a:t>
            </a:r>
            <a:r>
              <a:rPr lang="en-GB" altLang="en-US" sz="2400" dirty="0" err="1" smtClean="0"/>
              <a:t>ini</a:t>
            </a:r>
            <a:r>
              <a:rPr lang="en-GB" altLang="en-US" sz="2400" dirty="0" smtClean="0"/>
              <a:t> </a:t>
            </a:r>
            <a:r>
              <a:rPr lang="en-GB" altLang="en-US" sz="2400" dirty="0" err="1" smtClean="0"/>
              <a:t>ditubuhkan</a:t>
            </a:r>
            <a:r>
              <a:rPr lang="en-GB" altLang="en-US" sz="2400" dirty="0" smtClean="0"/>
              <a:t> </a:t>
            </a:r>
            <a:r>
              <a:rPr lang="en-GB" altLang="en-US" sz="2400" dirty="0" err="1" smtClean="0"/>
              <a:t>dalam</a:t>
            </a:r>
            <a:r>
              <a:rPr lang="en-GB" altLang="en-US" sz="2400" dirty="0" smtClean="0"/>
              <a:t> </a:t>
            </a:r>
            <a:r>
              <a:rPr lang="en-GB" altLang="en-US" sz="2400" dirty="0" err="1" smtClean="0"/>
              <a:t>bentuk</a:t>
            </a:r>
            <a:r>
              <a:rPr lang="en-GB" altLang="en-US" sz="2400" dirty="0" smtClean="0"/>
              <a:t> </a:t>
            </a:r>
            <a:r>
              <a:rPr lang="en-GB" altLang="en-US" sz="2400" dirty="0" err="1" smtClean="0"/>
              <a:t>hubungan</a:t>
            </a:r>
            <a:r>
              <a:rPr lang="en-GB" altLang="en-US" sz="2400" dirty="0" smtClean="0"/>
              <a:t> </a:t>
            </a:r>
            <a:r>
              <a:rPr lang="en-GB" altLang="en-US" sz="2400" dirty="0" err="1" smtClean="0"/>
              <a:t>sosial</a:t>
            </a:r>
            <a:r>
              <a:rPr lang="en-GB" altLang="en-US" sz="2400" dirty="0" smtClean="0"/>
              <a:t> </a:t>
            </a:r>
            <a:r>
              <a:rPr lang="en-GB" altLang="en-US" sz="2400" dirty="0" err="1" smtClean="0"/>
              <a:t>dan</a:t>
            </a:r>
            <a:r>
              <a:rPr lang="en-GB" altLang="en-US" sz="2400" dirty="0" smtClean="0"/>
              <a:t> </a:t>
            </a:r>
            <a:r>
              <a:rPr lang="en-GB" altLang="en-US" sz="2400" dirty="0" err="1" smtClean="0"/>
              <a:t>teknologi</a:t>
            </a:r>
            <a:r>
              <a:rPr lang="en-GB" altLang="en-US" sz="2400" dirty="0" smtClean="0"/>
              <a:t>. </a:t>
            </a:r>
            <a:r>
              <a:rPr lang="en-GB" altLang="en-US" sz="2400" dirty="0" err="1" smtClean="0"/>
              <a:t>Hubungan</a:t>
            </a:r>
            <a:r>
              <a:rPr lang="en-GB" altLang="en-US" sz="2400" dirty="0" smtClean="0"/>
              <a:t> </a:t>
            </a:r>
            <a:r>
              <a:rPr lang="en-GB" altLang="en-US" sz="2400" dirty="0" err="1" smtClean="0"/>
              <a:t>itu</a:t>
            </a:r>
            <a:r>
              <a:rPr lang="en-GB" altLang="en-US" sz="2400" dirty="0" smtClean="0"/>
              <a:t> </a:t>
            </a:r>
            <a:r>
              <a:rPr lang="en-GB" altLang="en-US" sz="2400" dirty="0" err="1" smtClean="0"/>
              <a:t>mencerminkan</a:t>
            </a:r>
            <a:r>
              <a:rPr lang="en-GB" altLang="en-US" sz="2400" dirty="0" smtClean="0"/>
              <a:t> </a:t>
            </a:r>
            <a:r>
              <a:rPr lang="en-GB" altLang="en-US" sz="2400" dirty="0" err="1" smtClean="0"/>
              <a:t>kepentingan</a:t>
            </a:r>
            <a:r>
              <a:rPr lang="en-GB" altLang="en-US" sz="2400" dirty="0" smtClean="0"/>
              <a:t> </a:t>
            </a:r>
            <a:r>
              <a:rPr lang="en-GB" altLang="en-US" sz="2400" dirty="0" err="1" smtClean="0"/>
              <a:t>dan</a:t>
            </a:r>
            <a:r>
              <a:rPr lang="en-GB" altLang="en-US" sz="2400" dirty="0" smtClean="0"/>
              <a:t> </a:t>
            </a:r>
            <a:r>
              <a:rPr lang="en-GB" altLang="en-US" sz="2400" dirty="0" err="1" smtClean="0"/>
              <a:t>sejarah</a:t>
            </a:r>
            <a:r>
              <a:rPr lang="en-GB" altLang="en-US" sz="2400" dirty="0" smtClean="0"/>
              <a:t> </a:t>
            </a:r>
            <a:r>
              <a:rPr lang="en-GB" altLang="en-US" sz="2400" dirty="0" err="1" smtClean="0"/>
              <a:t>bersama</a:t>
            </a:r>
            <a:r>
              <a:rPr lang="en-GB" altLang="en-US" sz="2400" dirty="0" smtClean="0"/>
              <a:t>. </a:t>
            </a:r>
          </a:p>
          <a:p>
            <a:pPr>
              <a:defRPr/>
            </a:pPr>
            <a:r>
              <a:rPr lang="en-GB" altLang="en-US" sz="2400" dirty="0" err="1" smtClean="0"/>
              <a:t>Unsur-unsur</a:t>
            </a:r>
            <a:r>
              <a:rPr lang="en-GB" altLang="en-US" sz="2400" dirty="0" smtClean="0"/>
              <a:t> </a:t>
            </a:r>
            <a:r>
              <a:rPr lang="en-GB" altLang="en-US" sz="2400" dirty="0" err="1" smtClean="0"/>
              <a:t>rangkaian</a:t>
            </a:r>
            <a:r>
              <a:rPr lang="en-GB" altLang="en-US" sz="2400" dirty="0" smtClean="0"/>
              <a:t> </a:t>
            </a:r>
            <a:r>
              <a:rPr lang="en-GB" altLang="en-US" sz="2400" dirty="0" err="1" smtClean="0"/>
              <a:t>bergantung</a:t>
            </a:r>
            <a:r>
              <a:rPr lang="en-GB" altLang="en-US" sz="2400" dirty="0" smtClean="0"/>
              <a:t> </a:t>
            </a:r>
            <a:r>
              <a:rPr lang="en-GB" altLang="en-US" sz="2400" dirty="0" err="1" smtClean="0"/>
              <a:t>kepada</a:t>
            </a:r>
            <a:r>
              <a:rPr lang="en-GB" altLang="en-US" sz="2400" dirty="0" smtClean="0"/>
              <a:t> </a:t>
            </a:r>
            <a:r>
              <a:rPr lang="en-GB" altLang="en-US" sz="2400" dirty="0" err="1" smtClean="0"/>
              <a:t>satu</a:t>
            </a:r>
            <a:r>
              <a:rPr lang="en-GB" altLang="en-US" sz="2400" dirty="0" smtClean="0"/>
              <a:t> </a:t>
            </a:r>
            <a:r>
              <a:rPr lang="en-GB" altLang="en-US" sz="2400" dirty="0" err="1" smtClean="0"/>
              <a:t>sama</a:t>
            </a:r>
            <a:r>
              <a:rPr lang="en-GB" altLang="en-US" sz="2400" dirty="0" smtClean="0"/>
              <a:t> lain </a:t>
            </a:r>
            <a:r>
              <a:rPr lang="en-GB" altLang="en-US" sz="2400" dirty="0" err="1" smtClean="0"/>
              <a:t>untuk</a:t>
            </a:r>
            <a:r>
              <a:rPr lang="en-GB" altLang="en-US" sz="2400" dirty="0" smtClean="0"/>
              <a:t> </a:t>
            </a:r>
            <a:r>
              <a:rPr lang="en-GB" altLang="en-US" sz="2400" dirty="0" err="1" smtClean="0"/>
              <a:t>sumber</a:t>
            </a:r>
            <a:r>
              <a:rPr lang="en-GB" altLang="en-US" sz="2400" dirty="0" smtClean="0"/>
              <a:t> </a:t>
            </a:r>
            <a:r>
              <a:rPr lang="en-GB" altLang="en-US" sz="2400" dirty="0" err="1" smtClean="0"/>
              <a:t>dan</a:t>
            </a:r>
            <a:r>
              <a:rPr lang="en-GB" altLang="en-US" sz="2400" dirty="0" smtClean="0"/>
              <a:t> survival </a:t>
            </a:r>
            <a:r>
              <a:rPr lang="en-GB" altLang="en-US" sz="2400" dirty="0" err="1" smtClean="0"/>
              <a:t>bersama</a:t>
            </a:r>
            <a:r>
              <a:rPr lang="en-GB" altLang="en-US" sz="2400" dirty="0" smtClean="0"/>
              <a:t>.</a:t>
            </a:r>
          </a:p>
          <a:p>
            <a:pPr>
              <a:defRPr/>
            </a:pPr>
            <a:r>
              <a:rPr lang="en-GB" altLang="en-US" sz="2400" dirty="0" err="1" smtClean="0"/>
              <a:t>Mengakses</a:t>
            </a:r>
            <a:r>
              <a:rPr lang="en-GB" altLang="en-US" sz="2400" dirty="0" smtClean="0"/>
              <a:t> </a:t>
            </a:r>
            <a:r>
              <a:rPr lang="en-GB" altLang="en-US" sz="2400" dirty="0" err="1" smtClean="0"/>
              <a:t>dan</a:t>
            </a:r>
            <a:r>
              <a:rPr lang="en-GB" altLang="en-US" sz="2400" dirty="0" smtClean="0"/>
              <a:t> </a:t>
            </a:r>
            <a:r>
              <a:rPr lang="en-GB" altLang="en-US" sz="2400" dirty="0" err="1" smtClean="0"/>
              <a:t>menggunakan</a:t>
            </a:r>
            <a:r>
              <a:rPr lang="en-GB" altLang="en-US" sz="2400" dirty="0" smtClean="0"/>
              <a:t> </a:t>
            </a:r>
            <a:r>
              <a:rPr lang="en-GB" altLang="en-US" sz="2400" dirty="0" err="1" smtClean="0"/>
              <a:t>rangkaian</a:t>
            </a:r>
            <a:r>
              <a:rPr lang="en-GB" altLang="en-US" sz="2400" dirty="0" smtClean="0"/>
              <a:t> </a:t>
            </a:r>
            <a:r>
              <a:rPr lang="en-GB" altLang="en-US" sz="2400" dirty="0" err="1" smtClean="0"/>
              <a:t>pengetahuan</a:t>
            </a:r>
            <a:r>
              <a:rPr lang="en-GB" altLang="en-US" sz="2400" dirty="0" smtClean="0"/>
              <a:t> </a:t>
            </a:r>
            <a:r>
              <a:rPr lang="en-GB" altLang="en-US" sz="2400" dirty="0" err="1" smtClean="0"/>
              <a:t>ini</a:t>
            </a:r>
            <a:r>
              <a:rPr lang="en-GB" altLang="en-US" sz="2400" dirty="0" smtClean="0"/>
              <a:t> </a:t>
            </a:r>
            <a:r>
              <a:rPr lang="en-GB" altLang="en-US" sz="2400" dirty="0" err="1" smtClean="0"/>
              <a:t>melibatkan</a:t>
            </a:r>
            <a:r>
              <a:rPr lang="en-GB" altLang="en-US" sz="2400" dirty="0" smtClean="0"/>
              <a:t> </a:t>
            </a:r>
            <a:r>
              <a:rPr lang="en-GB" altLang="en-US" sz="2400" dirty="0" err="1" smtClean="0"/>
              <a:t>pemahaman</a:t>
            </a:r>
            <a:r>
              <a:rPr lang="en-GB" altLang="en-US" sz="2400" dirty="0" smtClean="0"/>
              <a:t> </a:t>
            </a:r>
            <a:r>
              <a:rPr lang="en-GB" altLang="en-US" sz="2400" dirty="0" err="1" smtClean="0"/>
              <a:t>dan</a:t>
            </a:r>
            <a:r>
              <a:rPr lang="en-GB" altLang="en-US" sz="2400" dirty="0" smtClean="0"/>
              <a:t> </a:t>
            </a:r>
            <a:r>
              <a:rPr lang="en-GB" altLang="en-US" sz="2400" dirty="0" err="1" smtClean="0"/>
              <a:t>mengekalkan</a:t>
            </a:r>
            <a:r>
              <a:rPr lang="en-GB" altLang="en-US" sz="2400" dirty="0" smtClean="0"/>
              <a:t> </a:t>
            </a:r>
            <a:r>
              <a:rPr lang="en-GB" altLang="en-US" sz="2400" dirty="0" err="1" smtClean="0"/>
              <a:t>integriti</a:t>
            </a:r>
            <a:r>
              <a:rPr lang="en-GB" altLang="en-US" sz="2400" dirty="0" smtClean="0"/>
              <a:t> </a:t>
            </a:r>
            <a:r>
              <a:rPr lang="en-GB" altLang="en-US" sz="2400" dirty="0" err="1" smtClean="0"/>
              <a:t>hubungan</a:t>
            </a:r>
            <a:r>
              <a:rPr lang="en-GB" altLang="en-US" sz="2400" dirty="0" smtClean="0"/>
              <a:t> </a:t>
            </a:r>
            <a:r>
              <a:rPr lang="en-GB" altLang="en-US" sz="2400" dirty="0" err="1" smtClean="0"/>
              <a:t>asas</a:t>
            </a:r>
            <a:r>
              <a:rPr lang="en-GB" altLang="en-US" sz="2400" dirty="0" smtClean="0"/>
              <a:t>.</a:t>
            </a: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1C6AD87-57CD-453A-9923-8E61A8EF6DE6}" type="slidenum">
              <a:rPr lang="ar-SA" altLang="en-US">
                <a:solidFill>
                  <a:srgbClr val="FFFFFF"/>
                </a:solidFill>
              </a:rPr>
              <a:pPr/>
              <a:t>12</a:t>
            </a:fld>
            <a:endParaRPr lang="en-US" altLang="en-US">
              <a:solidFill>
                <a:srgbClr val="FFFFFF"/>
              </a:solidFill>
            </a:endParaRPr>
          </a:p>
        </p:txBody>
      </p:sp>
      <p:sp>
        <p:nvSpPr>
          <p:cNvPr id="6" name="Title 1"/>
          <p:cNvSpPr>
            <a:spLocks noGrp="1"/>
          </p:cNvSpPr>
          <p:nvPr>
            <p:ph type="title"/>
          </p:nvPr>
        </p:nvSpPr>
        <p:spPr>
          <a:xfrm>
            <a:off x="484188" y="452438"/>
            <a:ext cx="7056437" cy="461962"/>
          </a:xfrm>
        </p:spPr>
        <p:txBody>
          <a:bodyPr/>
          <a:lstStyle/>
          <a:p>
            <a:pPr algn="r">
              <a:defRPr/>
            </a:pPr>
            <a:r>
              <a:rPr lang="en-GB" sz="1600" dirty="0" err="1" smtClean="0">
                <a:solidFill>
                  <a:schemeClr val="accent2"/>
                </a:solidFill>
              </a:rPr>
              <a:t>Sambungan</a:t>
            </a:r>
            <a:r>
              <a:rPr lang="en-GB" sz="1600" dirty="0" smtClean="0">
                <a:solidFill>
                  <a:schemeClr val="accent2"/>
                </a:solidFill>
              </a:rPr>
              <a:t>…</a:t>
            </a:r>
            <a:endParaRPr lang="en-GB" sz="1600" dirty="0">
              <a:solidFill>
                <a:schemeClr val="accent2"/>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685800" y="1447800"/>
            <a:ext cx="7677150" cy="4800600"/>
          </a:xfrm>
        </p:spPr>
        <p:txBody>
          <a:bodyPr/>
          <a:lstStyle/>
          <a:p>
            <a:pPr marL="0" indent="0">
              <a:buFont typeface="Wingdings 3" pitchFamily="18" charset="2"/>
              <a:buNone/>
              <a:defRPr/>
            </a:pPr>
            <a:r>
              <a:rPr lang="en-GB" altLang="en-US" sz="2400" b="1" dirty="0" smtClean="0">
                <a:solidFill>
                  <a:srgbClr val="FFFF00"/>
                </a:solidFill>
              </a:rPr>
              <a:t>3.	</a:t>
            </a:r>
            <a:r>
              <a:rPr lang="en-GB" altLang="en-US" sz="2400" b="1" dirty="0" err="1" smtClean="0">
                <a:solidFill>
                  <a:srgbClr val="FFFF00"/>
                </a:solidFill>
              </a:rPr>
              <a:t>Enjin</a:t>
            </a:r>
            <a:r>
              <a:rPr lang="en-GB" altLang="en-US" sz="2400" b="1" dirty="0" smtClean="0">
                <a:solidFill>
                  <a:srgbClr val="FFFF00"/>
                </a:solidFill>
              </a:rPr>
              <a:t> </a:t>
            </a:r>
            <a:r>
              <a:rPr lang="en-GB" altLang="en-US" sz="2400" b="1" dirty="0" err="1" smtClean="0">
                <a:solidFill>
                  <a:srgbClr val="FFFF00"/>
                </a:solidFill>
              </a:rPr>
              <a:t>dan</a:t>
            </a:r>
            <a:r>
              <a:rPr lang="en-GB" altLang="en-US" sz="2400" b="1" dirty="0" smtClean="0">
                <a:solidFill>
                  <a:srgbClr val="FFFF00"/>
                </a:solidFill>
              </a:rPr>
              <a:t> </a:t>
            </a:r>
            <a:r>
              <a:rPr lang="en-GB" altLang="en-US" sz="2400" b="1" dirty="0" err="1" smtClean="0">
                <a:solidFill>
                  <a:srgbClr val="FFFF00"/>
                </a:solidFill>
              </a:rPr>
              <a:t>Ejen</a:t>
            </a:r>
            <a:r>
              <a:rPr lang="en-GB" altLang="en-US" sz="2400" b="1" dirty="0" smtClean="0">
                <a:solidFill>
                  <a:srgbClr val="FFFF00"/>
                </a:solidFill>
              </a:rPr>
              <a:t> </a:t>
            </a:r>
            <a:r>
              <a:rPr lang="en-GB" altLang="en-US" sz="2400" b="1" dirty="0" err="1" smtClean="0">
                <a:solidFill>
                  <a:srgbClr val="FFFF00"/>
                </a:solidFill>
              </a:rPr>
              <a:t>Pengetahuan</a:t>
            </a:r>
            <a:endParaRPr lang="en-GB" altLang="en-US" sz="2400" b="1" dirty="0" smtClean="0">
              <a:solidFill>
                <a:srgbClr val="FFFF00"/>
              </a:solidFill>
            </a:endParaRPr>
          </a:p>
          <a:p>
            <a:pPr>
              <a:defRPr/>
            </a:pPr>
            <a:r>
              <a:rPr lang="en-GB" altLang="en-US" sz="3200" dirty="0" err="1" smtClean="0"/>
              <a:t>Ini</a:t>
            </a:r>
            <a:r>
              <a:rPr lang="en-GB" altLang="en-US" sz="3200" dirty="0" smtClean="0"/>
              <a:t> </a:t>
            </a:r>
            <a:r>
              <a:rPr lang="en-GB" altLang="en-US" sz="3200" dirty="0" err="1" smtClean="0"/>
              <a:t>merujuk</a:t>
            </a:r>
            <a:r>
              <a:rPr lang="en-GB" altLang="en-US" sz="3200" dirty="0" smtClean="0"/>
              <a:t> </a:t>
            </a:r>
            <a:r>
              <a:rPr lang="en-GB" altLang="en-US" sz="3200" dirty="0" err="1" smtClean="0"/>
              <a:t>kepada</a:t>
            </a:r>
            <a:r>
              <a:rPr lang="en-GB" altLang="en-US" sz="3200" dirty="0" smtClean="0"/>
              <a:t> </a:t>
            </a:r>
            <a:r>
              <a:rPr lang="en-GB" altLang="en-US" sz="3200" b="1" dirty="0" err="1" smtClean="0"/>
              <a:t>sistem</a:t>
            </a:r>
            <a:r>
              <a:rPr lang="en-GB" altLang="en-US" sz="3200" b="1" dirty="0" smtClean="0"/>
              <a:t> </a:t>
            </a:r>
            <a:r>
              <a:rPr lang="en-GB" altLang="en-US" sz="3200" b="1" dirty="0" err="1" smtClean="0"/>
              <a:t>mewujudkan</a:t>
            </a:r>
            <a:r>
              <a:rPr lang="en-GB" altLang="en-US" sz="3200" b="1" dirty="0" smtClean="0"/>
              <a:t> </a:t>
            </a:r>
            <a:r>
              <a:rPr lang="en-GB" altLang="en-US" sz="3200" b="1" dirty="0" err="1" smtClean="0"/>
              <a:t>pengetahuan</a:t>
            </a:r>
            <a:r>
              <a:rPr lang="en-GB" altLang="en-US" sz="3200" b="1" dirty="0" smtClean="0"/>
              <a:t> </a:t>
            </a:r>
            <a:r>
              <a:rPr lang="en-GB" altLang="en-US" sz="3200" dirty="0" err="1" smtClean="0"/>
              <a:t>termasuk</a:t>
            </a:r>
            <a:r>
              <a:rPr lang="en-GB" altLang="en-US" sz="3200" dirty="0" smtClean="0"/>
              <a:t> proses </a:t>
            </a:r>
            <a:r>
              <a:rPr lang="en-GB" altLang="en-US" sz="3200" dirty="0" err="1" smtClean="0"/>
              <a:t>penyelidikan</a:t>
            </a:r>
            <a:r>
              <a:rPr lang="en-GB" altLang="en-US" sz="3200" dirty="0" smtClean="0"/>
              <a:t> </a:t>
            </a:r>
            <a:r>
              <a:rPr lang="en-GB" altLang="en-US" sz="3200" dirty="0" err="1" smtClean="0"/>
              <a:t>dan</a:t>
            </a:r>
            <a:r>
              <a:rPr lang="en-GB" altLang="en-US" sz="3200" dirty="0" smtClean="0"/>
              <a:t> </a:t>
            </a:r>
            <a:r>
              <a:rPr lang="en-GB" altLang="en-US" sz="3200" dirty="0" err="1" smtClean="0"/>
              <a:t>pembangunan</a:t>
            </a:r>
            <a:r>
              <a:rPr lang="en-GB" altLang="en-US" sz="3200" dirty="0" smtClean="0"/>
              <a:t>, </a:t>
            </a:r>
            <a:r>
              <a:rPr lang="en-GB" altLang="en-US" sz="3200" dirty="0" err="1" smtClean="0"/>
              <a:t>pakar</a:t>
            </a:r>
            <a:r>
              <a:rPr lang="en-GB" altLang="en-US" sz="3200" dirty="0" smtClean="0"/>
              <a:t>, </a:t>
            </a:r>
            <a:r>
              <a:rPr lang="en-GB" altLang="en-US" sz="3200" dirty="0" err="1" smtClean="0"/>
              <a:t>pengurus</a:t>
            </a:r>
            <a:r>
              <a:rPr lang="en-GB" altLang="en-US" sz="3200" dirty="0" smtClean="0"/>
              <a:t> </a:t>
            </a:r>
            <a:r>
              <a:rPr lang="en-GB" altLang="en-US" sz="3200" dirty="0" err="1" smtClean="0"/>
              <a:t>operasi</a:t>
            </a:r>
            <a:r>
              <a:rPr lang="en-GB" altLang="en-US" sz="3200" dirty="0" smtClean="0"/>
              <a:t>/</a:t>
            </a:r>
            <a:r>
              <a:rPr lang="en-GB" altLang="en-US" sz="3200" dirty="0" err="1" smtClean="0"/>
              <a:t>pentadbir</a:t>
            </a:r>
            <a:r>
              <a:rPr lang="en-GB" altLang="en-US" sz="3200" dirty="0" smtClean="0"/>
              <a:t>, </a:t>
            </a:r>
            <a:r>
              <a:rPr lang="en-GB" altLang="en-US" sz="3200" dirty="0" err="1" smtClean="0"/>
              <a:t>sistem</a:t>
            </a:r>
            <a:r>
              <a:rPr lang="en-GB" altLang="en-US" sz="3200" dirty="0" smtClean="0"/>
              <a:t> </a:t>
            </a:r>
            <a:r>
              <a:rPr lang="en-GB" altLang="en-US" sz="3200" dirty="0" err="1" smtClean="0"/>
              <a:t>perisian</a:t>
            </a:r>
            <a:r>
              <a:rPr lang="en-GB" altLang="en-US" sz="3200" dirty="0" smtClean="0"/>
              <a:t>, </a:t>
            </a:r>
            <a:r>
              <a:rPr lang="en-GB" altLang="en-US" sz="3200" dirty="0" err="1" smtClean="0"/>
              <a:t>sumber</a:t>
            </a:r>
            <a:r>
              <a:rPr lang="en-GB" altLang="en-US" sz="3200" dirty="0" smtClean="0"/>
              <a:t> </a:t>
            </a:r>
            <a:r>
              <a:rPr lang="en-GB" altLang="en-US" sz="3200" dirty="0" err="1" smtClean="0"/>
              <a:t>pengetahuan</a:t>
            </a:r>
            <a:r>
              <a:rPr lang="en-GB" altLang="en-US" sz="3200" dirty="0" smtClean="0"/>
              <a:t> </a:t>
            </a:r>
            <a:r>
              <a:rPr lang="en-GB" altLang="en-US" sz="3200" dirty="0" err="1" smtClean="0"/>
              <a:t>arkib</a:t>
            </a:r>
            <a:r>
              <a:rPr lang="en-GB" altLang="en-US" sz="3200" dirty="0" smtClean="0"/>
              <a:t> </a:t>
            </a:r>
            <a:r>
              <a:rPr lang="en-GB" altLang="en-US" sz="3200" dirty="0" err="1" smtClean="0"/>
              <a:t>dan</a:t>
            </a:r>
            <a:r>
              <a:rPr lang="en-GB" altLang="en-US" sz="3200" dirty="0" smtClean="0"/>
              <a:t> </a:t>
            </a:r>
            <a:r>
              <a:rPr lang="en-GB" altLang="en-US" sz="3200" dirty="0" err="1" smtClean="0"/>
              <a:t>pangkalan</a:t>
            </a:r>
            <a:r>
              <a:rPr lang="en-GB" altLang="en-US" sz="3200" dirty="0" smtClean="0"/>
              <a:t> data.</a:t>
            </a: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4DBB3BE-1724-42ED-ABA4-516A0A22DAE6}" type="slidenum">
              <a:rPr lang="ar-SA" altLang="en-US">
                <a:solidFill>
                  <a:srgbClr val="FFFFFF"/>
                </a:solidFill>
              </a:rPr>
              <a:pPr/>
              <a:t>13</a:t>
            </a:fld>
            <a:endParaRPr lang="en-US" altLang="en-US">
              <a:solidFill>
                <a:srgbClr val="FFFFFF"/>
              </a:solidFill>
            </a:endParaRPr>
          </a:p>
        </p:txBody>
      </p:sp>
      <p:sp>
        <p:nvSpPr>
          <p:cNvPr id="6" name="Title 1"/>
          <p:cNvSpPr>
            <a:spLocks noGrp="1"/>
          </p:cNvSpPr>
          <p:nvPr>
            <p:ph type="title"/>
          </p:nvPr>
        </p:nvSpPr>
        <p:spPr>
          <a:xfrm>
            <a:off x="484188" y="452438"/>
            <a:ext cx="7056437" cy="461962"/>
          </a:xfrm>
        </p:spPr>
        <p:txBody>
          <a:bodyPr/>
          <a:lstStyle/>
          <a:p>
            <a:pPr algn="r">
              <a:defRPr/>
            </a:pPr>
            <a:r>
              <a:rPr lang="en-GB" sz="1600" dirty="0" err="1" smtClean="0">
                <a:solidFill>
                  <a:schemeClr val="accent2"/>
                </a:solidFill>
              </a:rPr>
              <a:t>Sambungan</a:t>
            </a:r>
            <a:r>
              <a:rPr lang="en-GB" sz="1600" dirty="0" smtClean="0">
                <a:solidFill>
                  <a:schemeClr val="accent2"/>
                </a:solidFill>
              </a:rPr>
              <a:t>…</a:t>
            </a:r>
            <a:endParaRPr lang="en-GB" sz="1600" dirty="0">
              <a:solidFill>
                <a:schemeClr val="accent2"/>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461962"/>
          </a:xfrm>
        </p:spPr>
        <p:txBody>
          <a:bodyPr/>
          <a:lstStyle/>
          <a:p>
            <a:pPr algn="r">
              <a:defRPr/>
            </a:pPr>
            <a:r>
              <a:rPr lang="en-GB" sz="1600" dirty="0" err="1" smtClean="0">
                <a:solidFill>
                  <a:schemeClr val="accent2"/>
                </a:solidFill>
              </a:rPr>
              <a:t>Sambungan</a:t>
            </a:r>
            <a:r>
              <a:rPr lang="en-GB" sz="1600" dirty="0" smtClean="0">
                <a:solidFill>
                  <a:schemeClr val="accent2"/>
                </a:solidFill>
              </a:rPr>
              <a:t>…</a:t>
            </a:r>
            <a:endParaRPr lang="en-GB" sz="1600" dirty="0">
              <a:solidFill>
                <a:schemeClr val="accent2"/>
              </a:solidFill>
            </a:endParaRPr>
          </a:p>
        </p:txBody>
      </p:sp>
      <p:sp>
        <p:nvSpPr>
          <p:cNvPr id="20483" name="Content Placeholder 2"/>
          <p:cNvSpPr>
            <a:spLocks noGrp="1"/>
          </p:cNvSpPr>
          <p:nvPr>
            <p:ph idx="1"/>
          </p:nvPr>
        </p:nvSpPr>
        <p:spPr>
          <a:xfrm>
            <a:off x="484188" y="898525"/>
            <a:ext cx="8202612" cy="5181600"/>
          </a:xfrm>
        </p:spPr>
        <p:txBody>
          <a:bodyPr/>
          <a:lstStyle/>
          <a:p>
            <a:pPr marL="0" indent="0">
              <a:buFont typeface="Wingdings 3" pitchFamily="18" charset="2"/>
              <a:buNone/>
              <a:defRPr/>
            </a:pPr>
            <a:r>
              <a:rPr lang="en-GB" altLang="en-US" sz="2400" b="1" dirty="0" smtClean="0">
                <a:solidFill>
                  <a:srgbClr val="FFFF00"/>
                </a:solidFill>
              </a:rPr>
              <a:t>4.	</a:t>
            </a:r>
            <a:r>
              <a:rPr lang="en-GB" altLang="en-US" sz="2400" b="1" dirty="0" err="1" smtClean="0">
                <a:solidFill>
                  <a:srgbClr val="FFFF00"/>
                </a:solidFill>
              </a:rPr>
              <a:t>Tindakan</a:t>
            </a:r>
            <a:r>
              <a:rPr lang="en-GB" altLang="en-US" sz="2400" b="1" dirty="0" smtClean="0">
                <a:solidFill>
                  <a:srgbClr val="FFFF00"/>
                </a:solidFill>
              </a:rPr>
              <a:t> </a:t>
            </a:r>
            <a:r>
              <a:rPr lang="en-GB" altLang="en-US" sz="2400" b="1" dirty="0" err="1" smtClean="0">
                <a:solidFill>
                  <a:srgbClr val="FFFF00"/>
                </a:solidFill>
              </a:rPr>
              <a:t>Performatif</a:t>
            </a:r>
            <a:endParaRPr lang="en-GB" altLang="en-US" sz="2400" b="1" dirty="0" smtClean="0">
              <a:solidFill>
                <a:srgbClr val="FFFF00"/>
              </a:solidFill>
            </a:endParaRPr>
          </a:p>
          <a:p>
            <a:pPr>
              <a:defRPr/>
            </a:pPr>
            <a:r>
              <a:rPr lang="en-GB" altLang="en-US" sz="2400" b="1" dirty="0" err="1" smtClean="0"/>
              <a:t>Pengetahuan</a:t>
            </a:r>
            <a:r>
              <a:rPr lang="en-GB" altLang="en-US" sz="2400" b="1" dirty="0" smtClean="0"/>
              <a:t> </a:t>
            </a:r>
            <a:r>
              <a:rPr lang="en-GB" altLang="en-US" sz="2400" b="1" dirty="0" err="1" smtClean="0"/>
              <a:t>organisasi</a:t>
            </a:r>
            <a:r>
              <a:rPr lang="en-GB" altLang="en-US" sz="2400" b="1" dirty="0" smtClean="0"/>
              <a:t> </a:t>
            </a:r>
            <a:r>
              <a:rPr lang="en-GB" altLang="en-US" sz="2400" b="1" dirty="0" err="1" smtClean="0"/>
              <a:t>diubah</a:t>
            </a:r>
            <a:r>
              <a:rPr lang="en-GB" altLang="en-US" sz="2400" b="1" dirty="0" smtClean="0"/>
              <a:t> </a:t>
            </a:r>
            <a:r>
              <a:rPr lang="en-GB" altLang="en-US" sz="2400" b="1" dirty="0" err="1" smtClean="0"/>
              <a:t>menjadi</a:t>
            </a:r>
            <a:r>
              <a:rPr lang="en-GB" altLang="en-US" sz="2400" b="1" dirty="0" smtClean="0"/>
              <a:t> </a:t>
            </a:r>
            <a:r>
              <a:rPr lang="en-GB" altLang="en-US" sz="2400" b="1" dirty="0" err="1" smtClean="0"/>
              <a:t>nilai</a:t>
            </a:r>
            <a:r>
              <a:rPr lang="en-GB" altLang="en-US" sz="2400" b="1" dirty="0" smtClean="0"/>
              <a:t> </a:t>
            </a:r>
            <a:r>
              <a:rPr lang="en-GB" altLang="en-US" sz="2400" b="1" dirty="0" err="1" smtClean="0"/>
              <a:t>ekonomi</a:t>
            </a:r>
            <a:r>
              <a:rPr lang="en-GB" altLang="en-US" sz="2400" b="1" dirty="0" smtClean="0"/>
              <a:t> </a:t>
            </a:r>
            <a:r>
              <a:rPr lang="en-GB" altLang="en-US" sz="2400" b="1" dirty="0" err="1" smtClean="0"/>
              <a:t>melalui</a:t>
            </a:r>
            <a:r>
              <a:rPr lang="en-GB" altLang="en-US" sz="2400" b="1" dirty="0" smtClean="0"/>
              <a:t> proses yang </a:t>
            </a:r>
            <a:r>
              <a:rPr lang="en-GB" altLang="en-US" sz="2400" b="1" dirty="0" err="1" smtClean="0"/>
              <a:t>melibatkan</a:t>
            </a:r>
            <a:r>
              <a:rPr lang="en-GB" altLang="en-US" sz="2400" b="1" dirty="0" smtClean="0"/>
              <a:t> </a:t>
            </a:r>
            <a:r>
              <a:rPr lang="en-GB" altLang="en-US" sz="2400" b="1" dirty="0" err="1" smtClean="0"/>
              <a:t>tindakan</a:t>
            </a:r>
            <a:r>
              <a:rPr lang="en-GB" altLang="en-US" sz="2400" dirty="0" smtClean="0"/>
              <a:t>.</a:t>
            </a:r>
          </a:p>
          <a:p>
            <a:pPr>
              <a:defRPr/>
            </a:pPr>
            <a:r>
              <a:rPr lang="en-GB" altLang="en-US" sz="2400" dirty="0" smtClean="0"/>
              <a:t>1. </a:t>
            </a:r>
            <a:r>
              <a:rPr lang="en-GB" altLang="en-US" sz="2400" dirty="0" err="1" smtClean="0"/>
              <a:t>Tindakan</a:t>
            </a:r>
            <a:r>
              <a:rPr lang="en-GB" altLang="en-US" sz="2400" dirty="0" smtClean="0"/>
              <a:t> </a:t>
            </a:r>
            <a:r>
              <a:rPr lang="en-GB" altLang="en-US" sz="2400" dirty="0" err="1" smtClean="0"/>
              <a:t>kognitif</a:t>
            </a:r>
            <a:r>
              <a:rPr lang="en-GB" altLang="en-US" sz="2400" dirty="0" smtClean="0"/>
              <a:t> </a:t>
            </a:r>
            <a:r>
              <a:rPr lang="en-GB" altLang="en-US" sz="2400" dirty="0" err="1" smtClean="0"/>
              <a:t>seperti</a:t>
            </a:r>
            <a:r>
              <a:rPr lang="en-GB" altLang="en-US" sz="2400" dirty="0" smtClean="0"/>
              <a:t> </a:t>
            </a:r>
            <a:r>
              <a:rPr lang="en-GB" altLang="en-US" sz="2400" dirty="0" err="1" smtClean="0"/>
              <a:t>pembelajaran</a:t>
            </a:r>
            <a:r>
              <a:rPr lang="en-GB" altLang="en-US" sz="2400" dirty="0" smtClean="0"/>
              <a:t> </a:t>
            </a:r>
            <a:r>
              <a:rPr lang="en-GB" altLang="en-US" sz="2400" dirty="0" err="1" smtClean="0"/>
              <a:t>atau</a:t>
            </a:r>
            <a:r>
              <a:rPr lang="en-GB" altLang="en-US" sz="2400" dirty="0" smtClean="0"/>
              <a:t> </a:t>
            </a:r>
            <a:r>
              <a:rPr lang="en-GB" altLang="en-US" sz="2400" dirty="0" err="1" smtClean="0"/>
              <a:t>keputusan</a:t>
            </a:r>
            <a:r>
              <a:rPr lang="en-GB" altLang="en-US" sz="2400" dirty="0" smtClean="0"/>
              <a:t>.</a:t>
            </a:r>
          </a:p>
          <a:p>
            <a:pPr>
              <a:defRPr/>
            </a:pPr>
            <a:r>
              <a:rPr lang="en-GB" altLang="en-US" sz="2400" dirty="0" smtClean="0"/>
              <a:t>2. </a:t>
            </a:r>
            <a:r>
              <a:rPr lang="en-GB" altLang="en-US" sz="2400" dirty="0" err="1" smtClean="0"/>
              <a:t>Tindakan</a:t>
            </a:r>
            <a:r>
              <a:rPr lang="en-GB" altLang="en-US" sz="2400" dirty="0" smtClean="0"/>
              <a:t> </a:t>
            </a:r>
            <a:r>
              <a:rPr lang="en-GB" altLang="en-US" sz="2400" dirty="0" err="1" smtClean="0"/>
              <a:t>fizikal</a:t>
            </a:r>
            <a:r>
              <a:rPr lang="en-GB" altLang="en-US" sz="2400" dirty="0" smtClean="0"/>
              <a:t> </a:t>
            </a:r>
            <a:r>
              <a:rPr lang="en-GB" altLang="en-US" sz="2400" dirty="0" err="1" smtClean="0"/>
              <a:t>seperti</a:t>
            </a:r>
            <a:r>
              <a:rPr lang="en-GB" altLang="en-US" sz="2400" dirty="0" smtClean="0"/>
              <a:t> </a:t>
            </a:r>
            <a:r>
              <a:rPr lang="en-GB" altLang="en-US" sz="2400" dirty="0" err="1" smtClean="0"/>
              <a:t>menyediakan</a:t>
            </a:r>
            <a:r>
              <a:rPr lang="en-GB" altLang="en-US" sz="2400" dirty="0" smtClean="0"/>
              <a:t> </a:t>
            </a:r>
            <a:r>
              <a:rPr lang="en-GB" altLang="en-US" sz="2400" dirty="0" err="1" smtClean="0"/>
              <a:t>hidangan</a:t>
            </a:r>
            <a:r>
              <a:rPr lang="en-GB" altLang="en-US" sz="2400" dirty="0" smtClean="0"/>
              <a:t> </a:t>
            </a:r>
            <a:r>
              <a:rPr lang="en-GB" altLang="en-US" sz="2400" dirty="0" err="1" smtClean="0"/>
              <a:t>atau</a:t>
            </a:r>
            <a:r>
              <a:rPr lang="en-GB" altLang="en-US" sz="2400" dirty="0" smtClean="0"/>
              <a:t> </a:t>
            </a:r>
            <a:r>
              <a:rPr lang="en-GB" altLang="en-US" sz="2400" dirty="0" err="1" smtClean="0"/>
              <a:t>menulis</a:t>
            </a:r>
            <a:r>
              <a:rPr lang="en-GB" altLang="en-US" sz="2400" dirty="0" smtClean="0"/>
              <a:t> </a:t>
            </a:r>
            <a:r>
              <a:rPr lang="en-GB" altLang="en-US" sz="2400" dirty="0" err="1" smtClean="0"/>
              <a:t>cek</a:t>
            </a:r>
            <a:r>
              <a:rPr lang="en-GB" altLang="en-US" sz="2400" dirty="0" smtClean="0"/>
              <a:t>.</a:t>
            </a:r>
          </a:p>
          <a:p>
            <a:pPr>
              <a:defRPr/>
            </a:pPr>
            <a:r>
              <a:rPr lang="en-GB" altLang="en-US" sz="2400" dirty="0" smtClean="0"/>
              <a:t>3. </a:t>
            </a:r>
            <a:r>
              <a:rPr lang="en-GB" altLang="en-US" sz="2400" dirty="0" err="1" smtClean="0"/>
              <a:t>Tindakan</a:t>
            </a:r>
            <a:r>
              <a:rPr lang="en-GB" altLang="en-US" sz="2400" dirty="0" smtClean="0"/>
              <a:t> </a:t>
            </a:r>
            <a:r>
              <a:rPr lang="en-GB" altLang="en-US" sz="2400" dirty="0" err="1" smtClean="0"/>
              <a:t>sosial</a:t>
            </a:r>
            <a:r>
              <a:rPr lang="en-GB" altLang="en-US" sz="2400" dirty="0" smtClean="0"/>
              <a:t> </a:t>
            </a:r>
            <a:r>
              <a:rPr lang="en-GB" altLang="en-US" sz="2400" dirty="0" err="1" smtClean="0"/>
              <a:t>seperti</a:t>
            </a:r>
            <a:r>
              <a:rPr lang="en-GB" altLang="en-US" sz="2400" dirty="0" smtClean="0"/>
              <a:t> </a:t>
            </a:r>
            <a:r>
              <a:rPr lang="en-GB" altLang="en-US" sz="2400" dirty="0" err="1" smtClean="0"/>
              <a:t>menganjurkan</a:t>
            </a:r>
            <a:r>
              <a:rPr lang="en-GB" altLang="en-US" sz="2400" dirty="0" smtClean="0"/>
              <a:t> </a:t>
            </a:r>
            <a:r>
              <a:rPr lang="en-GB" altLang="en-US" sz="2400" dirty="0" err="1" smtClean="0"/>
              <a:t>atau</a:t>
            </a:r>
            <a:r>
              <a:rPr lang="en-GB" altLang="en-US" sz="2400" dirty="0" smtClean="0"/>
              <a:t> </a:t>
            </a:r>
            <a:r>
              <a:rPr lang="en-GB" altLang="en-US" sz="2400" dirty="0" err="1" smtClean="0"/>
              <a:t>menghiburkan</a:t>
            </a:r>
            <a:r>
              <a:rPr lang="en-GB" altLang="en-US" sz="2400" dirty="0" smtClean="0"/>
              <a:t>. </a:t>
            </a:r>
          </a:p>
          <a:p>
            <a:pPr>
              <a:defRPr/>
            </a:pPr>
            <a:r>
              <a:rPr lang="en-GB" altLang="en-US" sz="2400" dirty="0" err="1" smtClean="0"/>
              <a:t>Tugasan</a:t>
            </a:r>
            <a:r>
              <a:rPr lang="en-GB" altLang="en-US" sz="2400" dirty="0" smtClean="0"/>
              <a:t> </a:t>
            </a:r>
            <a:r>
              <a:rPr lang="en-GB" altLang="en-US" sz="2400" dirty="0" err="1" smtClean="0"/>
              <a:t>organisasi</a:t>
            </a:r>
            <a:r>
              <a:rPr lang="en-GB" altLang="en-US" sz="2400" dirty="0" smtClean="0"/>
              <a:t> </a:t>
            </a:r>
            <a:r>
              <a:rPr lang="en-GB" altLang="en-US" sz="2400" dirty="0" err="1" smtClean="0"/>
              <a:t>selalunya</a:t>
            </a:r>
            <a:r>
              <a:rPr lang="en-GB" altLang="en-US" sz="2400" dirty="0" smtClean="0"/>
              <a:t> </a:t>
            </a:r>
            <a:r>
              <a:rPr lang="en-GB" altLang="en-US" sz="2400" dirty="0" err="1" smtClean="0"/>
              <a:t>memerlukan</a:t>
            </a:r>
            <a:r>
              <a:rPr lang="en-GB" altLang="en-US" sz="2400" dirty="0" smtClean="0"/>
              <a:t> </a:t>
            </a:r>
            <a:r>
              <a:rPr lang="en-GB" altLang="en-US" sz="2400" dirty="0" err="1" smtClean="0"/>
              <a:t>semua</a:t>
            </a:r>
            <a:r>
              <a:rPr lang="en-GB" altLang="en-US" sz="2400" dirty="0" smtClean="0"/>
              <a:t> </a:t>
            </a:r>
            <a:r>
              <a:rPr lang="en-GB" altLang="en-US" sz="2400" dirty="0" err="1" smtClean="0"/>
              <a:t>ini</a:t>
            </a:r>
            <a:r>
              <a:rPr lang="en-GB" altLang="en-US" sz="2400" dirty="0" smtClean="0"/>
              <a:t> </a:t>
            </a:r>
            <a:r>
              <a:rPr lang="en-GB" altLang="en-US" sz="2400" dirty="0" err="1" smtClean="0"/>
              <a:t>dan</a:t>
            </a:r>
            <a:r>
              <a:rPr lang="en-GB" altLang="en-US" sz="2400" dirty="0" smtClean="0"/>
              <a:t> </a:t>
            </a:r>
            <a:r>
              <a:rPr lang="en-GB" altLang="en-US" sz="2400" dirty="0" err="1" smtClean="0"/>
              <a:t>jenis</a:t>
            </a:r>
            <a:r>
              <a:rPr lang="en-GB" altLang="en-US" sz="2400" dirty="0" smtClean="0"/>
              <a:t> </a:t>
            </a:r>
            <a:r>
              <a:rPr lang="en-GB" altLang="en-US" sz="2400" dirty="0" err="1" smtClean="0"/>
              <a:t>tindakan</a:t>
            </a:r>
            <a:r>
              <a:rPr lang="en-GB" altLang="en-US" sz="2400" dirty="0" smtClean="0"/>
              <a:t> lain yang </a:t>
            </a:r>
            <a:r>
              <a:rPr lang="en-GB" altLang="en-US" sz="2400" dirty="0" err="1" smtClean="0"/>
              <a:t>berlaku</a:t>
            </a:r>
            <a:r>
              <a:rPr lang="en-GB" altLang="en-US" sz="2400" dirty="0" smtClean="0"/>
              <a:t> </a:t>
            </a:r>
            <a:r>
              <a:rPr lang="en-GB" altLang="en-US" sz="2400" dirty="0" err="1" smtClean="0"/>
              <a:t>dalam</a:t>
            </a:r>
            <a:r>
              <a:rPr lang="en-GB" altLang="en-US" sz="2400" dirty="0" smtClean="0"/>
              <a:t> </a:t>
            </a:r>
            <a:r>
              <a:rPr lang="en-GB" altLang="en-US" sz="2400" dirty="0" err="1" smtClean="0"/>
              <a:t>cara</a:t>
            </a:r>
            <a:r>
              <a:rPr lang="en-GB" altLang="en-US" sz="2400" dirty="0" smtClean="0"/>
              <a:t> yang </a:t>
            </a:r>
            <a:r>
              <a:rPr lang="en-GB" altLang="en-US" sz="2400" dirty="0" err="1" smtClean="0"/>
              <a:t>dihubungkan</a:t>
            </a:r>
            <a:r>
              <a:rPr lang="en-GB" altLang="en-US" sz="2400" dirty="0" smtClean="0"/>
              <a:t> </a:t>
            </a:r>
            <a:r>
              <a:rPr lang="en-GB" altLang="en-US" sz="2400" dirty="0" err="1" smtClean="0"/>
              <a:t>untuk</a:t>
            </a:r>
            <a:r>
              <a:rPr lang="en-GB" altLang="en-US" sz="2400" dirty="0" smtClean="0"/>
              <a:t> </a:t>
            </a:r>
            <a:r>
              <a:rPr lang="en-GB" altLang="en-US" sz="2400" dirty="0" err="1" smtClean="0"/>
              <a:t>nilai</a:t>
            </a:r>
            <a:r>
              <a:rPr lang="en-GB" altLang="en-US" sz="2400" dirty="0" smtClean="0"/>
              <a:t> yang </a:t>
            </a:r>
            <a:r>
              <a:rPr lang="en-GB" altLang="en-US" sz="2400" dirty="0" err="1" smtClean="0"/>
              <a:t>akan</a:t>
            </a:r>
            <a:r>
              <a:rPr lang="en-GB" altLang="en-US" sz="2400" dirty="0" smtClean="0"/>
              <a:t> </a:t>
            </a:r>
            <a:r>
              <a:rPr lang="en-GB" altLang="en-US" sz="2400" dirty="0" err="1" smtClean="0"/>
              <a:t>dibuat</a:t>
            </a:r>
            <a:r>
              <a:rPr lang="en-GB" altLang="en-US" sz="2400" dirty="0" smtClean="0"/>
              <a:t>.</a:t>
            </a: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DA4FEE4-F91C-427B-A776-9B1D61F8F467}" type="slidenum">
              <a:rPr lang="ar-SA" altLang="en-US">
                <a:solidFill>
                  <a:srgbClr val="FFFFFF"/>
                </a:solidFill>
              </a:rPr>
              <a:pPr/>
              <a:t>14</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2800" dirty="0" smtClean="0">
                <a:solidFill>
                  <a:srgbClr val="FFC000"/>
                </a:solidFill>
              </a:rPr>
              <a:t>FAKTOR KEMAJUAN SAINS &amp; TEKNOLOGI DALAM TAMADUN ISLAM</a:t>
            </a:r>
            <a:endParaRPr lang="en-GB" sz="2800" dirty="0">
              <a:solidFill>
                <a:srgbClr val="FFC000"/>
              </a:solidFill>
            </a:endParaRPr>
          </a:p>
        </p:txBody>
      </p:sp>
      <p:sp>
        <p:nvSpPr>
          <p:cNvPr id="21507" name="Content Placeholder 2"/>
          <p:cNvSpPr>
            <a:spLocks noGrp="1"/>
          </p:cNvSpPr>
          <p:nvPr>
            <p:ph idx="1"/>
          </p:nvPr>
        </p:nvSpPr>
        <p:spPr>
          <a:xfrm>
            <a:off x="533400" y="1447800"/>
            <a:ext cx="8050213" cy="4649788"/>
          </a:xfrm>
        </p:spPr>
        <p:txBody>
          <a:bodyPr/>
          <a:lstStyle/>
          <a:p>
            <a:pPr marL="457200" indent="-457200">
              <a:buFont typeface="Century Gothic" pitchFamily="34" charset="0"/>
              <a:buAutoNum type="arabicParenR"/>
            </a:pPr>
            <a:r>
              <a:rPr lang="en-GB" altLang="en-US" sz="2400" smtClean="0"/>
              <a:t>Agama dan kesepaduan ilmu</a:t>
            </a:r>
          </a:p>
          <a:p>
            <a:pPr marL="457200" indent="-457200">
              <a:buFont typeface="Century Gothic" pitchFamily="34" charset="0"/>
              <a:buAutoNum type="arabicParenR"/>
            </a:pPr>
            <a:r>
              <a:rPr lang="en-GB" altLang="en-US" sz="2400" smtClean="0"/>
              <a:t>Peranan pemerintah – minat, galakan, hadiah</a:t>
            </a:r>
          </a:p>
          <a:p>
            <a:pPr marL="457200" indent="-457200">
              <a:buFont typeface="Century Gothic" pitchFamily="34" charset="0"/>
              <a:buAutoNum type="arabicParenR"/>
            </a:pPr>
            <a:r>
              <a:rPr lang="en-GB" altLang="en-US" sz="2400" smtClean="0"/>
              <a:t>Kestabilan politik</a:t>
            </a:r>
          </a:p>
          <a:p>
            <a:pPr marL="457200" indent="-457200">
              <a:buFont typeface="Century Gothic" pitchFamily="34" charset="0"/>
              <a:buAutoNum type="arabicParenR"/>
            </a:pPr>
            <a:r>
              <a:rPr lang="en-GB" altLang="en-US" sz="2400" smtClean="0"/>
              <a:t>Baitul Hikmah</a:t>
            </a:r>
          </a:p>
          <a:p>
            <a:pPr marL="457200" indent="-457200">
              <a:buFont typeface="Century Gothic" pitchFamily="34" charset="0"/>
              <a:buAutoNum type="arabicParenR"/>
            </a:pPr>
            <a:r>
              <a:rPr lang="en-GB" altLang="en-US" sz="2400" smtClean="0"/>
              <a:t>Perdagangan antarabangsa</a:t>
            </a:r>
          </a:p>
          <a:p>
            <a:pPr marL="457200" indent="-457200">
              <a:buFont typeface="Century Gothic" pitchFamily="34" charset="0"/>
              <a:buAutoNum type="arabicParenR"/>
            </a:pPr>
            <a:r>
              <a:rPr lang="en-GB" altLang="en-US" sz="2400" smtClean="0"/>
              <a:t>Peranan Bahasa Arab</a:t>
            </a:r>
          </a:p>
          <a:p>
            <a:pPr marL="457200" indent="-457200">
              <a:buFont typeface="Century Gothic" pitchFamily="34" charset="0"/>
              <a:buAutoNum type="arabicParenR"/>
            </a:pPr>
            <a:r>
              <a:rPr lang="en-GB" altLang="en-US" sz="2400" smtClean="0"/>
              <a:t>Aktiviti terjemahan</a:t>
            </a:r>
          </a:p>
          <a:p>
            <a:pPr marL="457200" indent="-457200">
              <a:buFont typeface="Century Gothic" pitchFamily="34" charset="0"/>
              <a:buAutoNum type="arabicParenR"/>
            </a:pPr>
            <a:r>
              <a:rPr lang="en-GB" altLang="en-US" sz="2400" smtClean="0"/>
              <a:t>Peranan tokoh ilmuwan bukan Arab – Parsi, Asia Tengah, Non-Muslim.</a:t>
            </a:r>
          </a:p>
          <a:p>
            <a:pPr marL="457200" indent="-457200">
              <a:buFont typeface="Century Gothic" pitchFamily="34" charset="0"/>
              <a:buAutoNum type="arabicParenR"/>
            </a:pPr>
            <a:r>
              <a:rPr lang="en-GB" altLang="en-US" sz="2400" smtClean="0"/>
              <a:t>Penubuhan sekolah &amp; universiti</a:t>
            </a: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F0DA7E6-BF0B-4FA7-B397-B8F0F13FD004}" type="slidenum">
              <a:rPr lang="ar-SA" altLang="en-US">
                <a:solidFill>
                  <a:srgbClr val="FFFFFF"/>
                </a:solidFill>
              </a:rPr>
              <a:pPr/>
              <a:t>15</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842962"/>
          </a:xfrm>
        </p:spPr>
        <p:txBody>
          <a:bodyPr/>
          <a:lstStyle/>
          <a:p>
            <a:pPr>
              <a:defRPr/>
            </a:pPr>
            <a:r>
              <a:rPr lang="en-GB" sz="3200" dirty="0" smtClean="0">
                <a:solidFill>
                  <a:srgbClr val="FFC000"/>
                </a:solidFill>
              </a:rPr>
              <a:t>1) Agama &amp; </a:t>
            </a:r>
            <a:r>
              <a:rPr lang="en-GB" sz="3200" dirty="0" err="1" smtClean="0">
                <a:solidFill>
                  <a:srgbClr val="FFC000"/>
                </a:solidFill>
              </a:rPr>
              <a:t>Kesepaduan</a:t>
            </a:r>
            <a:r>
              <a:rPr lang="en-GB" sz="3200" dirty="0" smtClean="0">
                <a:solidFill>
                  <a:srgbClr val="FFC000"/>
                </a:solidFill>
              </a:rPr>
              <a:t> </a:t>
            </a:r>
            <a:r>
              <a:rPr lang="en-GB" sz="3200" dirty="0" err="1" smtClean="0">
                <a:solidFill>
                  <a:srgbClr val="FFC000"/>
                </a:solidFill>
              </a:rPr>
              <a:t>Ilmu</a:t>
            </a:r>
            <a:endParaRPr lang="en-GB" sz="3200" dirty="0">
              <a:solidFill>
                <a:srgbClr val="FFC000"/>
              </a:solidFill>
            </a:endParaRPr>
          </a:p>
        </p:txBody>
      </p:sp>
      <p:sp>
        <p:nvSpPr>
          <p:cNvPr id="22531" name="Content Placeholder 2"/>
          <p:cNvSpPr>
            <a:spLocks noGrp="1"/>
          </p:cNvSpPr>
          <p:nvPr>
            <p:ph idx="1"/>
          </p:nvPr>
        </p:nvSpPr>
        <p:spPr>
          <a:xfrm>
            <a:off x="484188" y="1447800"/>
            <a:ext cx="7974012" cy="4800600"/>
          </a:xfrm>
        </p:spPr>
        <p:txBody>
          <a:bodyPr/>
          <a:lstStyle/>
          <a:p>
            <a:r>
              <a:rPr lang="en-US" altLang="en-US" sz="2400" smtClean="0"/>
              <a:t>Agama Islam adalah </a:t>
            </a:r>
            <a:r>
              <a:rPr lang="en-US" altLang="en-US" sz="2400" b="1" smtClean="0"/>
              <a:t>pendorong utama </a:t>
            </a:r>
            <a:r>
              <a:rPr lang="en-US" altLang="en-US" sz="2400" smtClean="0"/>
              <a:t>kepada kemajuan dalam pelbagai ilmu pengetahuan. </a:t>
            </a:r>
          </a:p>
          <a:p>
            <a:r>
              <a:rPr lang="en-US" altLang="en-US" sz="2400" b="1" smtClean="0"/>
              <a:t>Sesuai dengan pengajaran dalam agama </a:t>
            </a:r>
            <a:r>
              <a:rPr lang="en-US" altLang="en-US" sz="2400" smtClean="0"/>
              <a:t>yang sentiasa mengajar pengikutnya hidup bermasyarakat dan tinggal menetap, telah membantu mempercepatkan kemajuan dalam segala bidang ilmu. </a:t>
            </a:r>
          </a:p>
          <a:p>
            <a:r>
              <a:rPr lang="en-US" altLang="en-US" sz="2400" b="1" smtClean="0"/>
              <a:t>Sifat terbuka </a:t>
            </a:r>
            <a:r>
              <a:rPr lang="en-US" altLang="en-US" sz="2400" smtClean="0"/>
              <a:t>agama Islam telah berjaya memberi peluang kepada penganut Islam yang berasal dari pelbagai keturunan mempelajari dan mengamalkan segala ilmu pengetahuan yang mereka warisi. </a:t>
            </a:r>
            <a:endParaRPr lang="en-GB" altLang="en-US" sz="24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A208A02-39BB-4C99-9724-EC9317B5F275}" type="slidenum">
              <a:rPr lang="ar-SA" altLang="en-US">
                <a:solidFill>
                  <a:srgbClr val="FFFFFF"/>
                </a:solidFill>
              </a:rPr>
              <a:pPr/>
              <a:t>16</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84188" y="1219200"/>
            <a:ext cx="7974012" cy="4800600"/>
          </a:xfrm>
        </p:spPr>
        <p:txBody>
          <a:bodyPr/>
          <a:lstStyle/>
          <a:p>
            <a:r>
              <a:rPr lang="en-US" altLang="en-US" sz="2400" smtClean="0"/>
              <a:t>Mana-mana ilmu yang tidak bertentangan dengan agama terus diamalkan dan berkembang dengan lebih luas manakala ilmu yang bertentangan dengan agama terutamanya aspek kepercayaan telah diubah.</a:t>
            </a:r>
            <a:endParaRPr lang="en-GB" altLang="en-US" sz="2400" smtClean="0"/>
          </a:p>
          <a:p>
            <a:r>
              <a:rPr lang="en-US" altLang="en-US" sz="2400" smtClean="0"/>
              <a:t>Islam juga mengajar penganutnya supaya menjadikan tauhid sebagai asas kepada segala ilmu. Maksudnya segala ilmu yang berkembang dalam masyarakat mestilah mempunyai hubungan yang rapat dengan agama.</a:t>
            </a:r>
            <a:endParaRPr lang="en-GB" altLang="en-US" sz="24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53D3015-5ED3-41ED-9914-1301F757043C}" type="slidenum">
              <a:rPr lang="ar-SA" altLang="en-US">
                <a:solidFill>
                  <a:srgbClr val="FFFFFF"/>
                </a:solidFill>
              </a:rPr>
              <a:pPr/>
              <a:t>17</a:t>
            </a:fld>
            <a:endParaRPr lang="en-US" altLang="en-US">
              <a:solidFill>
                <a:srgbClr val="FFFFFF"/>
              </a:solidFill>
            </a:endParaRPr>
          </a:p>
        </p:txBody>
      </p:sp>
      <p:sp>
        <p:nvSpPr>
          <p:cNvPr id="6" name="Title 1"/>
          <p:cNvSpPr>
            <a:spLocks noGrp="1"/>
          </p:cNvSpPr>
          <p:nvPr>
            <p:ph type="title"/>
          </p:nvPr>
        </p:nvSpPr>
        <p:spPr>
          <a:xfrm>
            <a:off x="484188" y="452438"/>
            <a:ext cx="7056437" cy="461962"/>
          </a:xfrm>
        </p:spPr>
        <p:txBody>
          <a:bodyPr/>
          <a:lstStyle/>
          <a:p>
            <a:pPr algn="r">
              <a:defRPr/>
            </a:pPr>
            <a:r>
              <a:rPr lang="en-GB" sz="1600" dirty="0" err="1" smtClean="0">
                <a:solidFill>
                  <a:schemeClr val="accent2"/>
                </a:solidFill>
              </a:rPr>
              <a:t>Sambungan</a:t>
            </a:r>
            <a:r>
              <a:rPr lang="en-GB" sz="1600" dirty="0" smtClean="0">
                <a:solidFill>
                  <a:schemeClr val="accent2"/>
                </a:solidFill>
              </a:rPr>
              <a:t>…</a:t>
            </a:r>
            <a:endParaRPr lang="en-GB" sz="1600" dirty="0">
              <a:solidFill>
                <a:schemeClr val="accent2"/>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484188" y="1219200"/>
            <a:ext cx="8050212" cy="5029200"/>
          </a:xfrm>
        </p:spPr>
        <p:txBody>
          <a:bodyPr/>
          <a:lstStyle/>
          <a:p>
            <a:r>
              <a:rPr lang="en-US" altLang="en-US" sz="2400" smtClean="0"/>
              <a:t>Terdapat dua kategori ilmu dalam tradisi Islam, iaitu ilmu fardu ain (individu) dan fardu kifayah (komuniti). </a:t>
            </a:r>
          </a:p>
          <a:p>
            <a:r>
              <a:rPr lang="en-US" altLang="en-US" sz="2400" smtClean="0"/>
              <a:t>Konsep pembahagian ilmu kepada agama dan sekular yang wujud di Barat pada masa ini berlaku kerana asas agama Kristian yang difahami oleh mereka adalah sempit dan tidak dapat menjawab pelbagai persoalan sains yang berkembang dalam masyarakat. </a:t>
            </a:r>
          </a:p>
          <a:p>
            <a:r>
              <a:rPr lang="en-US" altLang="en-US" sz="2400" smtClean="0"/>
              <a:t>Perkembangan pelbagai ilmu pengetahuan telah menjadi pemangkin kepada kemajuan tamadun Islam pada zaman dahulu. </a:t>
            </a:r>
            <a:endParaRPr lang="en-GB" altLang="en-US" sz="24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7BE2A00-8F73-4EFC-B028-40C631CCF613}" type="slidenum">
              <a:rPr lang="ar-SA" altLang="en-US">
                <a:solidFill>
                  <a:srgbClr val="FFFFFF"/>
                </a:solidFill>
              </a:rPr>
              <a:pPr/>
              <a:t>18</a:t>
            </a:fld>
            <a:endParaRPr lang="en-US" altLang="en-US">
              <a:solidFill>
                <a:srgbClr val="FFFFFF"/>
              </a:solidFill>
            </a:endParaRPr>
          </a:p>
        </p:txBody>
      </p:sp>
      <p:sp>
        <p:nvSpPr>
          <p:cNvPr id="6" name="Title 1"/>
          <p:cNvSpPr>
            <a:spLocks noGrp="1"/>
          </p:cNvSpPr>
          <p:nvPr>
            <p:ph type="title"/>
          </p:nvPr>
        </p:nvSpPr>
        <p:spPr>
          <a:xfrm>
            <a:off x="484188" y="452438"/>
            <a:ext cx="7056437" cy="461962"/>
          </a:xfrm>
        </p:spPr>
        <p:txBody>
          <a:bodyPr/>
          <a:lstStyle/>
          <a:p>
            <a:pPr algn="r">
              <a:defRPr/>
            </a:pPr>
            <a:r>
              <a:rPr lang="en-GB" sz="1600" dirty="0" err="1" smtClean="0">
                <a:solidFill>
                  <a:schemeClr val="accent2"/>
                </a:solidFill>
              </a:rPr>
              <a:t>Sambungan</a:t>
            </a:r>
            <a:r>
              <a:rPr lang="en-GB" sz="1600" dirty="0" smtClean="0">
                <a:solidFill>
                  <a:schemeClr val="accent2"/>
                </a:solidFill>
              </a:rPr>
              <a:t>…</a:t>
            </a:r>
            <a:endParaRPr lang="en-GB" sz="1600" dirty="0">
              <a:solidFill>
                <a:schemeClr val="accent2"/>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304800" y="568325"/>
            <a:ext cx="8229600" cy="1219200"/>
          </a:xfrm>
        </p:spPr>
        <p:txBody>
          <a:bodyPr/>
          <a:lstStyle/>
          <a:p>
            <a:pPr defTabSz="457207" eaLnBrk="1" fontAlgn="auto" hangingPunct="1">
              <a:spcAft>
                <a:spcPts val="0"/>
              </a:spcAft>
              <a:defRPr/>
            </a:pPr>
            <a:r>
              <a:rPr lang="en-GB" sz="3200" dirty="0" smtClean="0">
                <a:solidFill>
                  <a:srgbClr val="FFC000"/>
                </a:solidFill>
              </a:rPr>
              <a:t>2) </a:t>
            </a:r>
            <a:r>
              <a:rPr lang="en-GB" sz="3200" dirty="0" err="1" smtClean="0">
                <a:solidFill>
                  <a:srgbClr val="FFC000"/>
                </a:solidFill>
              </a:rPr>
              <a:t>Peranan</a:t>
            </a:r>
            <a:r>
              <a:rPr lang="en-GB" sz="3200" dirty="0" smtClean="0">
                <a:solidFill>
                  <a:srgbClr val="FFC000"/>
                </a:solidFill>
              </a:rPr>
              <a:t> </a:t>
            </a:r>
            <a:r>
              <a:rPr lang="en-GB" sz="3200" dirty="0" err="1">
                <a:solidFill>
                  <a:srgbClr val="FFC000"/>
                </a:solidFill>
              </a:rPr>
              <a:t>pemerintah</a:t>
            </a:r>
            <a:r>
              <a:rPr lang="en-GB" sz="3200" dirty="0">
                <a:solidFill>
                  <a:srgbClr val="FFC000"/>
                </a:solidFill>
              </a:rPr>
              <a:t> </a:t>
            </a:r>
            <a:r>
              <a:rPr lang="en-GB" sz="3200" dirty="0" err="1">
                <a:solidFill>
                  <a:srgbClr val="FFC000"/>
                </a:solidFill>
              </a:rPr>
              <a:t>sebagai</a:t>
            </a:r>
            <a:r>
              <a:rPr lang="en-GB" sz="3200" dirty="0">
                <a:solidFill>
                  <a:srgbClr val="FFC000"/>
                </a:solidFill>
              </a:rPr>
              <a:t> </a:t>
            </a:r>
            <a:r>
              <a:rPr lang="en-GB" sz="3200" dirty="0" smtClean="0">
                <a:solidFill>
                  <a:srgbClr val="FFC000"/>
                </a:solidFill>
              </a:rPr>
              <a:t/>
            </a:r>
            <a:br>
              <a:rPr lang="en-GB" sz="3200" dirty="0" smtClean="0">
                <a:solidFill>
                  <a:srgbClr val="FFC000"/>
                </a:solidFill>
              </a:rPr>
            </a:br>
            <a:r>
              <a:rPr lang="en-GB" sz="3200" dirty="0" err="1" smtClean="0">
                <a:solidFill>
                  <a:srgbClr val="FFC000"/>
                </a:solidFill>
              </a:rPr>
              <a:t>pemangkin</a:t>
            </a:r>
            <a:r>
              <a:rPr lang="en-GB" sz="3200" dirty="0" smtClean="0">
                <a:solidFill>
                  <a:srgbClr val="FFC000"/>
                </a:solidFill>
              </a:rPr>
              <a:t> </a:t>
            </a:r>
            <a:r>
              <a:rPr lang="en-GB" sz="3200" dirty="0" err="1">
                <a:solidFill>
                  <a:srgbClr val="FFC000"/>
                </a:solidFill>
              </a:rPr>
              <a:t>perkembangan</a:t>
            </a:r>
            <a:r>
              <a:rPr lang="en-GB" sz="3200" dirty="0">
                <a:solidFill>
                  <a:srgbClr val="FFC000"/>
                </a:solidFill>
              </a:rPr>
              <a:t> </a:t>
            </a:r>
            <a:r>
              <a:rPr lang="en-GB" sz="3200" dirty="0" err="1">
                <a:solidFill>
                  <a:srgbClr val="FFC000"/>
                </a:solidFill>
              </a:rPr>
              <a:t>ilmu</a:t>
            </a:r>
            <a:endParaRPr lang="en-US" altLang="en-US" sz="3200" dirty="0" smtClean="0">
              <a:solidFill>
                <a:srgbClr val="FFC000"/>
              </a:solidFill>
              <a:latin typeface="Verdana" panose="020B0604030504040204" pitchFamily="34" charset="0"/>
            </a:endParaRPr>
          </a:p>
        </p:txBody>
      </p:sp>
      <p:sp>
        <p:nvSpPr>
          <p:cNvPr id="25603" name="Rectangle 3"/>
          <p:cNvSpPr>
            <a:spLocks noGrp="1" noChangeArrowheads="1"/>
          </p:cNvSpPr>
          <p:nvPr>
            <p:ph idx="1"/>
          </p:nvPr>
        </p:nvSpPr>
        <p:spPr>
          <a:xfrm>
            <a:off x="609600" y="1752600"/>
            <a:ext cx="7772400" cy="4648200"/>
          </a:xfrm>
        </p:spPr>
        <p:txBody>
          <a:bodyPr/>
          <a:lstStyle/>
          <a:p>
            <a:pPr eaLnBrk="1" hangingPunct="1"/>
            <a:r>
              <a:rPr lang="en-US" altLang="en-US" sz="2800" smtClean="0"/>
              <a:t>Pemerintah memainkan peranan yang sangat penting dalam memajukan sains dan teknologi dalam tamadun Islam.</a:t>
            </a:r>
          </a:p>
          <a:p>
            <a:pPr eaLnBrk="1" hangingPunct="1"/>
            <a:r>
              <a:rPr lang="en-US" altLang="en-US" sz="2800" smtClean="0"/>
              <a:t>Mereka sangat meminati ilmu seperti yang ditunjukkan oleh al-Walid b. Abdul Malik pada zaman Bani Umayyah, Umar Abdullah al-Ma’mun pada zaman Abbasiyah dan Abdul Rahman al-Nasir II pada zaman Bani Umayyah di Andalus.</a:t>
            </a:r>
            <a:endParaRPr lang="en-US" altLang="en-US" sz="2800" b="1" smtClean="0"/>
          </a:p>
        </p:txBody>
      </p:sp>
      <p:sp>
        <p:nvSpPr>
          <p:cNvPr id="2" name="Slide Number Placeholder 1"/>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82462CA-1A9E-415A-A005-12F93DE30355}" type="slidenum">
              <a:rPr lang="ar-SA" altLang="en-US">
                <a:solidFill>
                  <a:srgbClr val="FFFFFF"/>
                </a:solidFill>
              </a:rPr>
              <a:pPr/>
              <a:t>19</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563" y="69850"/>
            <a:ext cx="7772400" cy="685800"/>
          </a:xfrm>
        </p:spPr>
        <p:txBody>
          <a:bodyPr>
            <a:normAutofit/>
          </a:bodyPr>
          <a:lstStyle/>
          <a:p>
            <a:pPr>
              <a:defRPr/>
            </a:pPr>
            <a:endParaRPr lang="en-MY" dirty="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CE30627-8DED-4B08-B6B9-A4586AEC659A}" type="slidenum">
              <a:rPr lang="ar-SA" altLang="en-US">
                <a:solidFill>
                  <a:srgbClr val="FFFFFF"/>
                </a:solidFill>
              </a:rPr>
              <a:pPr/>
              <a:t>2</a:t>
            </a:fld>
            <a:endParaRPr lang="en-US" altLang="en-US">
              <a:solidFill>
                <a:srgbClr val="FFFFFF"/>
              </a:solidFill>
            </a:endParaRPr>
          </a:p>
        </p:txBody>
      </p:sp>
      <p:graphicFrame>
        <p:nvGraphicFramePr>
          <p:cNvPr id="5" name="Content Placeholder 5"/>
          <p:cNvGraphicFramePr>
            <a:graphicFrameLocks noGrp="1"/>
          </p:cNvGraphicFramePr>
          <p:nvPr>
            <p:ph idx="1"/>
          </p:nvPr>
        </p:nvGraphicFramePr>
        <p:xfrm>
          <a:off x="0" y="767897"/>
          <a:ext cx="9144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84188" y="1219200"/>
            <a:ext cx="7974012" cy="5029200"/>
          </a:xfrm>
        </p:spPr>
        <p:txBody>
          <a:bodyPr/>
          <a:lstStyle/>
          <a:p>
            <a:r>
              <a:rPr lang="en-US" altLang="en-US" sz="2800" smtClean="0"/>
              <a:t>Istana khalifah pada masa itu menjadi tumpuan ilmuwan Islam dan non-muslim untuk membincangkan segala penemuan baharu. </a:t>
            </a:r>
          </a:p>
          <a:p>
            <a:r>
              <a:rPr lang="en-US" altLang="en-US" sz="2800" smtClean="0"/>
              <a:t>Mereka juga diberikan pelbagai insentif untuk memajukan lagi bidang ilmu yang ada. Pendeknya para ilmuwan tidak perlu melakukan kerja sampingan hasil daripada dorongan ini dan ia sangat membantu mereka meneruskan usaha  sehingga berjaya.</a:t>
            </a:r>
            <a:endParaRPr lang="en-GB" altLang="en-US" sz="28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F1D4EBE-849F-4AD1-9B3F-CA605066D2E1}" type="slidenum">
              <a:rPr lang="ar-SA" altLang="en-US">
                <a:solidFill>
                  <a:srgbClr val="FFFFFF"/>
                </a:solidFill>
              </a:rPr>
              <a:pPr/>
              <a:t>20</a:t>
            </a:fld>
            <a:endParaRPr lang="en-US" altLang="en-US">
              <a:solidFill>
                <a:srgbClr val="FFFFFF"/>
              </a:solidFill>
            </a:endParaRPr>
          </a:p>
        </p:txBody>
      </p:sp>
      <p:sp>
        <p:nvSpPr>
          <p:cNvPr id="6" name="Title 1"/>
          <p:cNvSpPr>
            <a:spLocks noGrp="1"/>
          </p:cNvSpPr>
          <p:nvPr>
            <p:ph type="title"/>
          </p:nvPr>
        </p:nvSpPr>
        <p:spPr>
          <a:xfrm>
            <a:off x="484188" y="452438"/>
            <a:ext cx="7056437" cy="461962"/>
          </a:xfrm>
        </p:spPr>
        <p:txBody>
          <a:bodyPr/>
          <a:lstStyle/>
          <a:p>
            <a:pPr algn="r">
              <a:defRPr/>
            </a:pPr>
            <a:r>
              <a:rPr lang="en-GB" sz="1600" dirty="0" err="1" smtClean="0">
                <a:solidFill>
                  <a:schemeClr val="accent2"/>
                </a:solidFill>
              </a:rPr>
              <a:t>Sambungan</a:t>
            </a:r>
            <a:r>
              <a:rPr lang="en-GB" sz="1600" dirty="0" smtClean="0">
                <a:solidFill>
                  <a:schemeClr val="accent2"/>
                </a:solidFill>
              </a:rPr>
              <a:t>…</a:t>
            </a:r>
            <a:endParaRPr lang="en-GB" sz="1600" dirty="0">
              <a:solidFill>
                <a:schemeClr val="accent2"/>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609600" y="1524000"/>
            <a:ext cx="7772400" cy="4876800"/>
          </a:xfrm>
        </p:spPr>
        <p:txBody>
          <a:bodyPr/>
          <a:lstStyle/>
          <a:p>
            <a:pPr eaLnBrk="1" hangingPunct="1"/>
            <a:r>
              <a:rPr lang="en-US" altLang="en-US" sz="2800" smtClean="0"/>
              <a:t>Budaya menaungi aktiviti keilmuan di kalangan pemerintah dan golongan elit khususnya terhadap para penulis dan buku-buku mereka.</a:t>
            </a:r>
          </a:p>
          <a:p>
            <a:pPr eaLnBrk="1" hangingPunct="1"/>
            <a:r>
              <a:rPr lang="en-US" altLang="en-US" sz="2800" smtClean="0"/>
              <a:t>Kesannya: kewujudan perpustakaan-perpustakaan yang besar yang sebahagiannya terbuka kepada awam dan dilengkapi dengan ruang bacaan dan keperluan untuk kerja-kerja penyalinan manuskrip.</a:t>
            </a:r>
            <a:endParaRPr lang="en-US" altLang="en-US" sz="2800" b="1" smtClean="0"/>
          </a:p>
        </p:txBody>
      </p:sp>
      <p:sp>
        <p:nvSpPr>
          <p:cNvPr id="2" name="Slide Number Placeholder 1"/>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A2158AF-FA8F-4249-9EFE-E3C93ADD70B8}" type="slidenum">
              <a:rPr lang="ar-SA" altLang="en-US">
                <a:solidFill>
                  <a:srgbClr val="FFFFFF"/>
                </a:solidFill>
              </a:rPr>
              <a:pPr/>
              <a:t>21</a:t>
            </a:fld>
            <a:endParaRPr lang="en-US" altLang="en-US">
              <a:solidFill>
                <a:srgbClr val="FFFFFF"/>
              </a:solidFill>
            </a:endParaRPr>
          </a:p>
        </p:txBody>
      </p:sp>
      <p:sp>
        <p:nvSpPr>
          <p:cNvPr id="6" name="Title 1"/>
          <p:cNvSpPr>
            <a:spLocks noGrp="1"/>
          </p:cNvSpPr>
          <p:nvPr>
            <p:ph type="title"/>
          </p:nvPr>
        </p:nvSpPr>
        <p:spPr>
          <a:xfrm>
            <a:off x="484188" y="452438"/>
            <a:ext cx="7056437" cy="461962"/>
          </a:xfrm>
        </p:spPr>
        <p:txBody>
          <a:bodyPr/>
          <a:lstStyle/>
          <a:p>
            <a:pPr algn="r">
              <a:defRPr/>
            </a:pPr>
            <a:r>
              <a:rPr lang="en-GB" sz="1600" dirty="0" err="1" smtClean="0">
                <a:solidFill>
                  <a:schemeClr val="accent2"/>
                </a:solidFill>
              </a:rPr>
              <a:t>Sambungan</a:t>
            </a:r>
            <a:r>
              <a:rPr lang="en-GB" sz="1600" dirty="0" smtClean="0">
                <a:solidFill>
                  <a:schemeClr val="accent2"/>
                </a:solidFill>
              </a:rPr>
              <a:t>…</a:t>
            </a:r>
            <a:endParaRPr lang="en-GB" sz="1600" dirty="0">
              <a:solidFill>
                <a:schemeClr val="accent2"/>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228600" y="762000"/>
            <a:ext cx="7974013" cy="5257800"/>
          </a:xfrm>
        </p:spPr>
        <p:txBody>
          <a:bodyPr/>
          <a:lstStyle/>
          <a:p>
            <a:r>
              <a:rPr lang="en-US" altLang="en-US" sz="2400" smtClean="0"/>
              <a:t>Contohnya, di Dimashq, para khalifah Umayyah membangunkan perpustakaan Arab yang pertama yang mengumpul buku-buku Yunani dan Kristian mengenai alkemi, perubatan, dan ilmu-ilmu lain.  </a:t>
            </a:r>
          </a:p>
          <a:p>
            <a:r>
              <a:rPr lang="en-US" altLang="en-US" sz="2400" smtClean="0"/>
              <a:t>Para sultan Fatimiyyah di Mesir juga merupakan pengumpul buku dan pendokong pusat pengajian untuk menyebarluas kepercayaan Syiah.  </a:t>
            </a:r>
          </a:p>
          <a:p>
            <a:r>
              <a:rPr lang="en-US" altLang="en-US" sz="2400" smtClean="0"/>
              <a:t>Pada akhir abad ke-10, pemerintah kerajaan Fatimiyyah yang kedua, Al-Aziz telah membangunkan 40 ruangan yang dipenuhi dengan buku, khususnya buku sains kuno yang dianggarkan berjumlah sekitar 18,000 naskhah. </a:t>
            </a:r>
            <a:endParaRPr lang="en-GB" altLang="en-US" sz="24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E5CA4BA-EA1E-455F-93DA-A425E6350E7F}" type="slidenum">
              <a:rPr lang="ar-SA" altLang="en-US">
                <a:solidFill>
                  <a:srgbClr val="FFFFFF"/>
                </a:solidFill>
              </a:rPr>
              <a:pPr/>
              <a:t>22</a:t>
            </a:fld>
            <a:endParaRPr lang="en-US" altLang="en-US">
              <a:solidFill>
                <a:srgbClr val="FFFFFF"/>
              </a:solidFill>
            </a:endParaRPr>
          </a:p>
        </p:txBody>
      </p:sp>
      <p:sp>
        <p:nvSpPr>
          <p:cNvPr id="6" name="Title 1"/>
          <p:cNvSpPr>
            <a:spLocks noGrp="1"/>
          </p:cNvSpPr>
          <p:nvPr>
            <p:ph type="title"/>
          </p:nvPr>
        </p:nvSpPr>
        <p:spPr>
          <a:xfrm>
            <a:off x="484188" y="452438"/>
            <a:ext cx="7056437" cy="461962"/>
          </a:xfrm>
        </p:spPr>
        <p:txBody>
          <a:bodyPr/>
          <a:lstStyle/>
          <a:p>
            <a:pPr algn="r">
              <a:defRPr/>
            </a:pPr>
            <a:r>
              <a:rPr lang="en-GB" sz="1600" dirty="0" err="1" smtClean="0">
                <a:solidFill>
                  <a:schemeClr val="accent2"/>
                </a:solidFill>
              </a:rPr>
              <a:t>Sambungan</a:t>
            </a:r>
            <a:r>
              <a:rPr lang="en-GB" sz="1600" dirty="0" smtClean="0">
                <a:solidFill>
                  <a:schemeClr val="accent2"/>
                </a:solidFill>
              </a:rPr>
              <a:t>…</a:t>
            </a:r>
            <a:endParaRPr lang="en-GB" sz="1600" dirty="0">
              <a:solidFill>
                <a:schemeClr val="accent2"/>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idx="1"/>
          </p:nvPr>
        </p:nvSpPr>
        <p:spPr>
          <a:xfrm>
            <a:off x="484188" y="1295400"/>
            <a:ext cx="8126412" cy="4953000"/>
          </a:xfrm>
        </p:spPr>
        <p:txBody>
          <a:bodyPr/>
          <a:lstStyle/>
          <a:p>
            <a:r>
              <a:rPr lang="en-US" altLang="en-US" sz="2400" smtClean="0"/>
              <a:t>Ketika Madrasah atau Sekolah al-Mustansiriyyah yang dibangunkan di Baghdad pada tahun 1234 Masihi, koleksi awalnya dikatakan berjumlah 80,000 buah buku sumbangan daripada perpustakaan peribadi khalifah.  Bahkan, koleksi peribadi juga sangat banyak dan dianggarkan mencapai jumlah 10,000 naskhah.  </a:t>
            </a:r>
          </a:p>
          <a:p>
            <a:r>
              <a:rPr lang="en-US" altLang="en-US" sz="2400" smtClean="0"/>
              <a:t>Setelah pemilik koleksi peribadi meninggal dunia maka semua koleksinya diberikan kepada masjid, tempat ibadah, atau madrasah agar ia boleh diselenggara dengan baik dan dibaca oleh golongan terpelajar.</a:t>
            </a:r>
            <a:endParaRPr lang="en-GB" altLang="en-US" sz="2400" smtClean="0"/>
          </a:p>
          <a:p>
            <a:endParaRPr lang="en-GB" altLang="en-US"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803B3DA-5EDF-409D-A62F-960D8F6BEEE5}" type="slidenum">
              <a:rPr lang="ar-SA" altLang="en-US">
                <a:solidFill>
                  <a:srgbClr val="FFFFFF"/>
                </a:solidFill>
              </a:rPr>
              <a:pPr/>
              <a:t>23</a:t>
            </a:fld>
            <a:endParaRPr lang="en-US" altLang="en-US">
              <a:solidFill>
                <a:srgbClr val="FFFFFF"/>
              </a:solidFill>
            </a:endParaRPr>
          </a:p>
        </p:txBody>
      </p:sp>
      <p:sp>
        <p:nvSpPr>
          <p:cNvPr id="6" name="Title 1"/>
          <p:cNvSpPr>
            <a:spLocks noGrp="1"/>
          </p:cNvSpPr>
          <p:nvPr>
            <p:ph type="title"/>
          </p:nvPr>
        </p:nvSpPr>
        <p:spPr>
          <a:xfrm>
            <a:off x="484188" y="452438"/>
            <a:ext cx="7056437" cy="461962"/>
          </a:xfrm>
        </p:spPr>
        <p:txBody>
          <a:bodyPr/>
          <a:lstStyle/>
          <a:p>
            <a:pPr algn="r">
              <a:defRPr/>
            </a:pPr>
            <a:r>
              <a:rPr lang="en-GB" sz="1600" dirty="0" err="1" smtClean="0">
                <a:solidFill>
                  <a:schemeClr val="accent2"/>
                </a:solidFill>
              </a:rPr>
              <a:t>Sambungan</a:t>
            </a:r>
            <a:r>
              <a:rPr lang="en-GB" sz="1600" dirty="0" smtClean="0">
                <a:solidFill>
                  <a:schemeClr val="accent2"/>
                </a:solidFill>
              </a:rPr>
              <a:t>…</a:t>
            </a:r>
            <a:endParaRPr lang="en-GB" sz="1600" dirty="0">
              <a:solidFill>
                <a:schemeClr val="accent2"/>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611187"/>
          </a:xfrm>
        </p:spPr>
        <p:txBody>
          <a:bodyPr/>
          <a:lstStyle/>
          <a:p>
            <a:pPr>
              <a:defRPr/>
            </a:pPr>
            <a:r>
              <a:rPr lang="en-GB" dirty="0" smtClean="0">
                <a:solidFill>
                  <a:srgbClr val="FFC000"/>
                </a:solidFill>
              </a:rPr>
              <a:t>3) </a:t>
            </a:r>
            <a:r>
              <a:rPr lang="en-GB" dirty="0" err="1" smtClean="0">
                <a:solidFill>
                  <a:srgbClr val="FFC000"/>
                </a:solidFill>
              </a:rPr>
              <a:t>Kestabilan</a:t>
            </a:r>
            <a:r>
              <a:rPr lang="en-GB" dirty="0" smtClean="0">
                <a:solidFill>
                  <a:srgbClr val="FFC000"/>
                </a:solidFill>
              </a:rPr>
              <a:t> </a:t>
            </a:r>
            <a:r>
              <a:rPr lang="en-GB" dirty="0" err="1" smtClean="0">
                <a:solidFill>
                  <a:srgbClr val="FFC000"/>
                </a:solidFill>
              </a:rPr>
              <a:t>Politik</a:t>
            </a:r>
            <a:endParaRPr lang="en-GB" dirty="0">
              <a:solidFill>
                <a:srgbClr val="FFC000"/>
              </a:solidFill>
            </a:endParaRPr>
          </a:p>
        </p:txBody>
      </p:sp>
      <p:sp>
        <p:nvSpPr>
          <p:cNvPr id="32771" name="Content Placeholder 2"/>
          <p:cNvSpPr>
            <a:spLocks noGrp="1"/>
          </p:cNvSpPr>
          <p:nvPr>
            <p:ph idx="1"/>
          </p:nvPr>
        </p:nvSpPr>
        <p:spPr>
          <a:xfrm>
            <a:off x="474663" y="1219200"/>
            <a:ext cx="8050212" cy="4800600"/>
          </a:xfrm>
        </p:spPr>
        <p:txBody>
          <a:bodyPr/>
          <a:lstStyle/>
          <a:p>
            <a:r>
              <a:rPr lang="en-US" altLang="en-US" sz="2400" smtClean="0"/>
              <a:t>Kemajuan  tamadun Islam banyak bergantung kepada pemerintahan yang stabil dan juga pemerintahan yang meminati ilmu.  </a:t>
            </a:r>
          </a:p>
          <a:p>
            <a:r>
              <a:rPr lang="en-US" altLang="en-US" sz="2400" smtClean="0"/>
              <a:t>Ketika  umat Islam maju dalam bidang sains dan teknologi, mereka mempunyai pemerintah dan tentera yang kuat.  Apabila wujudnya kestabilan politik, maka ilmu pengetahuan dapat berkembang kerana </a:t>
            </a:r>
            <a:r>
              <a:rPr lang="en-US" altLang="en-US" sz="2400" b="1" smtClean="0"/>
              <a:t>penduduk merasa selamat untuk keluar masuk ke negara Islam</a:t>
            </a:r>
            <a:r>
              <a:rPr lang="en-US" altLang="en-US" sz="2400" smtClean="0"/>
              <a:t>. </a:t>
            </a:r>
          </a:p>
          <a:p>
            <a:r>
              <a:rPr lang="en-US" altLang="en-US" sz="2400" smtClean="0"/>
              <a:t>Ramai pelajar dari luar negara yang terdiri daripada non-muslim datang ke pusat pengajian Islam kerana jaminan keselamatan yang ada dalam negara Islam. Mereka juga bebas belajar semua ilmu yang ada pada masa itu.</a:t>
            </a:r>
            <a:endParaRPr lang="en-GB" altLang="en-US" sz="24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C6AB94D-40B8-4B08-A186-574DB430C20B}" type="slidenum">
              <a:rPr lang="ar-SA" altLang="en-US">
                <a:solidFill>
                  <a:srgbClr val="FFFFFF"/>
                </a:solidFill>
              </a:rPr>
              <a:pPr/>
              <a:t>24</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381000" y="561975"/>
            <a:ext cx="7158038" cy="1190625"/>
          </a:xfrm>
        </p:spPr>
        <p:txBody>
          <a:bodyPr/>
          <a:lstStyle/>
          <a:p>
            <a:pPr defTabSz="457207" eaLnBrk="1" fontAlgn="auto" hangingPunct="1">
              <a:spcAft>
                <a:spcPts val="0"/>
              </a:spcAft>
              <a:defRPr/>
            </a:pPr>
            <a:r>
              <a:rPr lang="en-US" altLang="en-US" sz="3200" dirty="0" smtClean="0">
                <a:solidFill>
                  <a:srgbClr val="FFC000"/>
                </a:solidFill>
              </a:rPr>
              <a:t>4) </a:t>
            </a:r>
            <a:r>
              <a:rPr lang="en-US" altLang="en-US" sz="3200" dirty="0" err="1" smtClean="0">
                <a:solidFill>
                  <a:srgbClr val="FFC000"/>
                </a:solidFill>
              </a:rPr>
              <a:t>Peranan</a:t>
            </a:r>
            <a:r>
              <a:rPr lang="en-US" altLang="en-US" sz="3200" dirty="0" smtClean="0">
                <a:solidFill>
                  <a:srgbClr val="FFC000"/>
                </a:solidFill>
              </a:rPr>
              <a:t> Bayt al-</a:t>
            </a:r>
            <a:r>
              <a:rPr lang="en-US" altLang="en-US" sz="3200" dirty="0" err="1" smtClean="0">
                <a:solidFill>
                  <a:srgbClr val="FFC000"/>
                </a:solidFill>
              </a:rPr>
              <a:t>Hikmah</a:t>
            </a:r>
            <a:endParaRPr lang="en-US" altLang="en-US" sz="3200" dirty="0" smtClean="0">
              <a:solidFill>
                <a:srgbClr val="FFC000"/>
              </a:solidFill>
            </a:endParaRPr>
          </a:p>
        </p:txBody>
      </p:sp>
      <p:sp>
        <p:nvSpPr>
          <p:cNvPr id="33795" name="Rectangle 3"/>
          <p:cNvSpPr>
            <a:spLocks noGrp="1" noChangeArrowheads="1"/>
          </p:cNvSpPr>
          <p:nvPr>
            <p:ph idx="1"/>
          </p:nvPr>
        </p:nvSpPr>
        <p:spPr>
          <a:xfrm>
            <a:off x="609600" y="1409700"/>
            <a:ext cx="7753350" cy="5067300"/>
          </a:xfrm>
        </p:spPr>
        <p:txBody>
          <a:bodyPr/>
          <a:lstStyle/>
          <a:p>
            <a:pPr eaLnBrk="1" hangingPunct="1">
              <a:spcBef>
                <a:spcPct val="0"/>
              </a:spcBef>
              <a:buFont typeface="Wingdings" pitchFamily="2" charset="2"/>
              <a:buChar char="Ø"/>
            </a:pPr>
            <a:r>
              <a:rPr lang="ms-MY" altLang="en-US" sz="2400" smtClean="0"/>
              <a:t>Menurut Shalabi (1945: 114), perpustakaan memainkan peranan yang penting sebagai tempat untuk membaca, berbincang, menyelidik, dan belajar secara halaqah (dalam lingkungan atau bulatan).  </a:t>
            </a:r>
          </a:p>
          <a:p>
            <a:pPr eaLnBrk="1" hangingPunct="1">
              <a:spcBef>
                <a:spcPct val="0"/>
              </a:spcBef>
              <a:buFont typeface="Wingdings" pitchFamily="2" charset="2"/>
              <a:buChar char="Ø"/>
            </a:pPr>
            <a:r>
              <a:rPr lang="en-GB" altLang="en-US" sz="2400" smtClean="0"/>
              <a:t>Pada zaman tamadun Islam, terdapat tiga jenis perpustakaan:</a:t>
            </a:r>
          </a:p>
          <a:p>
            <a:pPr eaLnBrk="1" hangingPunct="1">
              <a:spcBef>
                <a:spcPct val="0"/>
              </a:spcBef>
              <a:buFont typeface="Wingdings" pitchFamily="2" charset="2"/>
              <a:buChar char="Ø"/>
            </a:pPr>
            <a:r>
              <a:rPr lang="en-GB" altLang="en-US" sz="2400" b="1" smtClean="0"/>
              <a:t>perpustakaan umum </a:t>
            </a:r>
            <a:r>
              <a:rPr lang="en-GB" altLang="en-US" sz="2400" smtClean="0"/>
              <a:t>yang boleh dikunjungi dan digunakan oleh sesiapa sahaja. Contoh perpustakaan umum yang terkenal ialah Bayt al-Hikmah di Baghdad dan Dār al-</a:t>
            </a:r>
            <a:r>
              <a:rPr lang="en-GB" altLang="en-US" sz="2400" baseline="30000" smtClean="0"/>
              <a:t>‘</a:t>
            </a:r>
            <a:r>
              <a:rPr lang="en-GB" altLang="en-US" sz="2400" smtClean="0"/>
              <a:t>Ilm di Kaherah.</a:t>
            </a:r>
          </a:p>
          <a:p>
            <a:pPr eaLnBrk="1" hangingPunct="1">
              <a:spcBef>
                <a:spcPct val="0"/>
              </a:spcBef>
              <a:buFont typeface="Wingdings" pitchFamily="2" charset="2"/>
              <a:buChar char="Ø"/>
            </a:pPr>
            <a:r>
              <a:rPr lang="en-GB" altLang="en-US" sz="2400" b="1" smtClean="0"/>
              <a:t>perpustakaan semi-umum</a:t>
            </a:r>
            <a:endParaRPr lang="en-GB" altLang="en-US" sz="2400" smtClean="0"/>
          </a:p>
          <a:p>
            <a:pPr eaLnBrk="1" hangingPunct="1">
              <a:spcBef>
                <a:spcPct val="0"/>
              </a:spcBef>
              <a:buFont typeface="Wingdings" pitchFamily="2" charset="2"/>
              <a:buChar char="Ø"/>
            </a:pPr>
            <a:r>
              <a:rPr lang="en-GB" altLang="en-US" sz="2400" b="1" smtClean="0"/>
              <a:t>perpustakaan peribadi atau khusus</a:t>
            </a:r>
            <a:r>
              <a:rPr lang="en-GB" altLang="en-US" sz="2400" smtClean="0"/>
              <a:t>.  </a:t>
            </a:r>
          </a:p>
        </p:txBody>
      </p:sp>
      <p:sp>
        <p:nvSpPr>
          <p:cNvPr id="2" name="Slide Number Placeholder 1"/>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218E2CE-9810-4899-9826-D5164E6EB5AC}" type="slidenum">
              <a:rPr lang="ar-SA" altLang="en-US">
                <a:solidFill>
                  <a:srgbClr val="FFFFFF"/>
                </a:solidFill>
              </a:rPr>
              <a:pPr/>
              <a:t>25</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GB" dirty="0" err="1" smtClean="0"/>
              <a:t>Sambungan</a:t>
            </a:r>
            <a:r>
              <a:rPr lang="en-GB" dirty="0" smtClean="0"/>
              <a:t>…</a:t>
            </a:r>
            <a:endParaRPr lang="en-GB" dirty="0"/>
          </a:p>
        </p:txBody>
      </p:sp>
      <p:sp>
        <p:nvSpPr>
          <p:cNvPr id="35843" name="Content Placeholder 2"/>
          <p:cNvSpPr>
            <a:spLocks noGrp="1"/>
          </p:cNvSpPr>
          <p:nvPr>
            <p:ph idx="1"/>
          </p:nvPr>
        </p:nvSpPr>
        <p:spPr>
          <a:xfrm>
            <a:off x="484188" y="1447800"/>
            <a:ext cx="7878762" cy="4800600"/>
          </a:xfrm>
        </p:spPr>
        <p:txBody>
          <a:bodyPr/>
          <a:lstStyle/>
          <a:p>
            <a:r>
              <a:rPr lang="ms-MY" altLang="en-US" sz="2800" b="1" smtClean="0"/>
              <a:t>Perpustakaan semi-umum </a:t>
            </a:r>
            <a:r>
              <a:rPr lang="ms-MY" altLang="en-US" sz="2800" smtClean="0"/>
              <a:t>seperti perpustakaan para pemerintah kerajaan Fātimiyyah dan perpustakaan amir Nūh bin Nasr al-Sāmāni, didirikan oleh mereka untuk mendekatkan diri kepada ilmu pengetahuan atau memperlihatkan bahawa mereka adalah ahli ilmu atau pencinta pengetahuan.  Hanya sarjana ternama dibolehkan mengunjungi perpustakaan jenis ini. </a:t>
            </a:r>
            <a:endParaRPr lang="en-GB" altLang="en-US" sz="28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2ED90A7-21AA-4782-A8D4-9058CAD0E66B}" type="slidenum">
              <a:rPr lang="ar-SA" altLang="en-US">
                <a:solidFill>
                  <a:srgbClr val="FFFFFF"/>
                </a:solidFill>
              </a:rPr>
              <a:pPr/>
              <a:t>26</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363538"/>
            <a:ext cx="7056437" cy="1400175"/>
          </a:xfrm>
        </p:spPr>
        <p:txBody>
          <a:bodyPr/>
          <a:lstStyle/>
          <a:p>
            <a:pPr algn="r">
              <a:defRPr/>
            </a:pPr>
            <a:r>
              <a:rPr lang="en-GB" dirty="0" err="1" smtClean="0"/>
              <a:t>Sambungan</a:t>
            </a:r>
            <a:r>
              <a:rPr lang="en-GB" dirty="0" smtClean="0"/>
              <a:t>…</a:t>
            </a:r>
            <a:endParaRPr lang="en-GB" dirty="0"/>
          </a:p>
        </p:txBody>
      </p:sp>
      <p:sp>
        <p:nvSpPr>
          <p:cNvPr id="36867" name="Content Placeholder 2"/>
          <p:cNvSpPr>
            <a:spLocks noGrp="1"/>
          </p:cNvSpPr>
          <p:nvPr>
            <p:ph idx="1"/>
          </p:nvPr>
        </p:nvSpPr>
        <p:spPr>
          <a:xfrm>
            <a:off x="484188" y="1295400"/>
            <a:ext cx="8050212" cy="4953000"/>
          </a:xfrm>
        </p:spPr>
        <p:txBody>
          <a:bodyPr/>
          <a:lstStyle/>
          <a:p>
            <a:r>
              <a:rPr lang="ms-MY" altLang="en-US" smtClean="0"/>
              <a:t>Contoh, Ibn Sinā tokoh perubatan yang terkenal dan dihormati telah diberi keizinan daripada pemerintah kerajaan Sāmāniyyah, iaitu Nūh bin Nasr al-Sāmāni untuk membaca dan mengulangkaji buku perubatan di perpustakaan diraja yang terletak di Bukhara.  </a:t>
            </a:r>
          </a:p>
          <a:p>
            <a:r>
              <a:rPr lang="ms-MY" altLang="en-US" smtClean="0"/>
              <a:t>Perpustakaan peribadi pula, contohnya perpustakaan Hunayn bin Ishāq, perpustakaan al-Mubashshir bin Fātik dan perpustakaan Ifrā’im bin al-Zaffān, didirikan oleh para sarjana dan sasterawan khusus untuk kepentingan mereka. </a:t>
            </a:r>
          </a:p>
          <a:p>
            <a:r>
              <a:rPr lang="ms-MY" altLang="en-US" smtClean="0"/>
              <a:t>Jumlah perpustakaan jenis ini amat banyak kerana begitu jarang seorang sarjana atau sasterawan yang tidak mempunyai perpustakaan sendiri sebagai sumber maklumat dan tempat membuat rujukan dalam kajian yang mereka lakukan.</a:t>
            </a:r>
            <a:endParaRPr lang="en-GB" altLang="en-US"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346F5DF-15A8-46C6-B19A-9F710C2C2795}" type="slidenum">
              <a:rPr lang="ar-SA" altLang="en-US">
                <a:solidFill>
                  <a:srgbClr val="FFFFFF"/>
                </a:solidFill>
              </a:rPr>
              <a:pPr/>
              <a:t>27</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p:cNvPicPr>
          <p:nvPr/>
        </p:nvPicPr>
        <p:blipFill>
          <a:blip r:embed="rId2">
            <a:extLst>
              <a:ext uri="{28A0092B-C50C-407E-A947-70E740481C1C}">
                <a14:useLocalDpi xmlns:a14="http://schemas.microsoft.com/office/drawing/2010/main" val="0"/>
              </a:ext>
            </a:extLst>
          </a:blip>
          <a:srcRect l="13974" r="18930" b="-2"/>
          <a:stretch>
            <a:fillRect/>
          </a:stretch>
        </p:blipFill>
        <p:spPr bwMode="auto">
          <a:xfrm>
            <a:off x="5872163" y="2979738"/>
            <a:ext cx="3032125"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p:cNvPicPr>
            <a:picLocks noChangeAspect="1"/>
          </p:cNvPicPr>
          <p:nvPr/>
        </p:nvPicPr>
        <p:blipFill>
          <a:blip r:embed="rId3">
            <a:extLst>
              <a:ext uri="{28A0092B-C50C-407E-A947-70E740481C1C}">
                <a14:useLocalDpi xmlns:a14="http://schemas.microsoft.com/office/drawing/2010/main" val="0"/>
              </a:ext>
            </a:extLst>
          </a:blip>
          <a:srcRect t="108" r="2" b="8682"/>
          <a:stretch>
            <a:fillRect/>
          </a:stretch>
        </p:blipFill>
        <p:spPr bwMode="auto">
          <a:xfrm>
            <a:off x="5872163" y="1087438"/>
            <a:ext cx="30321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1988" y="457200"/>
            <a:ext cx="4652962" cy="576263"/>
          </a:xfrm>
        </p:spPr>
        <p:txBody>
          <a:bodyPr>
            <a:normAutofit/>
          </a:bodyPr>
          <a:lstStyle/>
          <a:p>
            <a:pPr>
              <a:defRPr/>
            </a:pPr>
            <a:r>
              <a:rPr lang="en-MY" sz="3000" dirty="0" smtClean="0">
                <a:solidFill>
                  <a:srgbClr val="FFC000"/>
                </a:solidFill>
              </a:rPr>
              <a:t>BAYTUL HIKMAH</a:t>
            </a:r>
            <a:endParaRPr lang="en-MY" sz="3000" dirty="0">
              <a:solidFill>
                <a:srgbClr val="FFC000"/>
              </a:solidFill>
            </a:endParaRPr>
          </a:p>
        </p:txBody>
      </p:sp>
      <p:sp>
        <p:nvSpPr>
          <p:cNvPr id="3" name="Content Placeholder 2"/>
          <p:cNvSpPr>
            <a:spLocks noGrp="1"/>
          </p:cNvSpPr>
          <p:nvPr>
            <p:ph idx="1"/>
          </p:nvPr>
        </p:nvSpPr>
        <p:spPr>
          <a:xfrm>
            <a:off x="250825" y="1433513"/>
            <a:ext cx="5475288" cy="4376737"/>
          </a:xfrm>
        </p:spPr>
        <p:txBody>
          <a:bodyPr>
            <a:normAutofit fontScale="77500" lnSpcReduction="20000"/>
          </a:bodyPr>
          <a:lstStyle/>
          <a:p>
            <a:pPr>
              <a:defRPr/>
            </a:pPr>
            <a:r>
              <a:rPr lang="en-MY" dirty="0" err="1" smtClean="0"/>
              <a:t>Bermaksud</a:t>
            </a:r>
            <a:r>
              <a:rPr lang="en-MY" dirty="0" smtClean="0"/>
              <a:t> </a:t>
            </a:r>
            <a:r>
              <a:rPr lang="en-MY" dirty="0"/>
              <a:t>‘</a:t>
            </a:r>
            <a:r>
              <a:rPr lang="en-MY" dirty="0" err="1"/>
              <a:t>Rumah</a:t>
            </a:r>
            <a:r>
              <a:rPr lang="en-MY" dirty="0"/>
              <a:t> </a:t>
            </a:r>
            <a:r>
              <a:rPr lang="en-MY" dirty="0" err="1"/>
              <a:t>Kebijaksanaan</a:t>
            </a:r>
            <a:r>
              <a:rPr lang="en-MY" dirty="0" smtClean="0"/>
              <a:t>’.  </a:t>
            </a:r>
            <a:r>
              <a:rPr lang="en-MY" dirty="0" err="1" smtClean="0"/>
              <a:t>Ia</a:t>
            </a:r>
            <a:r>
              <a:rPr lang="en-MY" dirty="0" smtClean="0"/>
              <a:t> </a:t>
            </a:r>
            <a:r>
              <a:rPr lang="en-MY" dirty="0" err="1"/>
              <a:t>adalah</a:t>
            </a:r>
            <a:r>
              <a:rPr lang="en-MY" dirty="0"/>
              <a:t> </a:t>
            </a:r>
            <a:r>
              <a:rPr lang="en-MY" dirty="0" err="1"/>
              <a:t>nama</a:t>
            </a:r>
            <a:r>
              <a:rPr lang="en-MY" dirty="0"/>
              <a:t> </a:t>
            </a:r>
            <a:r>
              <a:rPr lang="en-MY" dirty="0" err="1"/>
              <a:t>kepada</a:t>
            </a:r>
            <a:r>
              <a:rPr lang="en-MY" dirty="0"/>
              <a:t> </a:t>
            </a:r>
            <a:r>
              <a:rPr lang="en-MY" dirty="0" err="1"/>
              <a:t>sebuah</a:t>
            </a:r>
            <a:r>
              <a:rPr lang="en-MY" dirty="0"/>
              <a:t> </a:t>
            </a:r>
            <a:r>
              <a:rPr lang="en-MY" dirty="0" err="1"/>
              <a:t>perpustakaan</a:t>
            </a:r>
            <a:r>
              <a:rPr lang="en-MY" dirty="0"/>
              <a:t> </a:t>
            </a:r>
            <a:r>
              <a:rPr lang="en-MY" dirty="0" err="1"/>
              <a:t>umum</a:t>
            </a:r>
            <a:r>
              <a:rPr lang="en-MY" dirty="0"/>
              <a:t> yang </a:t>
            </a:r>
            <a:r>
              <a:rPr lang="en-MY" dirty="0" err="1"/>
              <a:t>didirikan</a:t>
            </a:r>
            <a:r>
              <a:rPr lang="en-MY" dirty="0"/>
              <a:t> </a:t>
            </a:r>
            <a:r>
              <a:rPr lang="en-MY" dirty="0" err="1"/>
              <a:t>oleh</a:t>
            </a:r>
            <a:r>
              <a:rPr lang="en-MY" dirty="0"/>
              <a:t> </a:t>
            </a:r>
            <a:r>
              <a:rPr lang="en-MY" dirty="0" err="1"/>
              <a:t>khalifah</a:t>
            </a:r>
            <a:r>
              <a:rPr lang="en-MY" dirty="0"/>
              <a:t> Harun al-Rashid.</a:t>
            </a:r>
          </a:p>
          <a:p>
            <a:pPr>
              <a:defRPr/>
            </a:pPr>
            <a:r>
              <a:rPr lang="en-MY" dirty="0" err="1" smtClean="0"/>
              <a:t>Dipercayai</a:t>
            </a:r>
            <a:r>
              <a:rPr lang="en-MY" dirty="0" smtClean="0"/>
              <a:t> </a:t>
            </a:r>
            <a:r>
              <a:rPr lang="en-MY" dirty="0" err="1"/>
              <a:t>sebagai</a:t>
            </a:r>
            <a:r>
              <a:rPr lang="en-MY" dirty="0"/>
              <a:t> </a:t>
            </a:r>
            <a:r>
              <a:rPr lang="en-MY" dirty="0" err="1"/>
              <a:t>perpustakaan</a:t>
            </a:r>
            <a:r>
              <a:rPr lang="en-MY" dirty="0"/>
              <a:t> </a:t>
            </a:r>
            <a:r>
              <a:rPr lang="en-MY" dirty="0" err="1"/>
              <a:t>pertama</a:t>
            </a:r>
            <a:r>
              <a:rPr lang="en-MY" dirty="0"/>
              <a:t> yang paling </a:t>
            </a:r>
            <a:r>
              <a:rPr lang="en-MY" dirty="0" err="1" smtClean="0"/>
              <a:t>lengkap</a:t>
            </a:r>
            <a:r>
              <a:rPr lang="en-MY" dirty="0" smtClean="0"/>
              <a:t>, </a:t>
            </a:r>
            <a:r>
              <a:rPr lang="en-MY" dirty="0" err="1" smtClean="0"/>
              <a:t>cekap</a:t>
            </a:r>
            <a:r>
              <a:rPr lang="en-MY" dirty="0" smtClean="0"/>
              <a:t> </a:t>
            </a:r>
            <a:r>
              <a:rPr lang="en-MY" dirty="0" err="1" smtClean="0"/>
              <a:t>pengurusannya</a:t>
            </a:r>
            <a:r>
              <a:rPr lang="en-MY" dirty="0" smtClean="0"/>
              <a:t>, </a:t>
            </a:r>
            <a:r>
              <a:rPr lang="en-MY" dirty="0" err="1"/>
              <a:t>dan</a:t>
            </a:r>
            <a:r>
              <a:rPr lang="en-MY" dirty="0"/>
              <a:t> paling </a:t>
            </a:r>
            <a:r>
              <a:rPr lang="en-MY" dirty="0" err="1"/>
              <a:t>sistematik</a:t>
            </a:r>
            <a:r>
              <a:rPr lang="en-MY" dirty="0"/>
              <a:t>.</a:t>
            </a:r>
          </a:p>
          <a:p>
            <a:pPr>
              <a:defRPr/>
            </a:pPr>
            <a:r>
              <a:rPr lang="en-MY" dirty="0" err="1"/>
              <a:t>Tujuan</a:t>
            </a:r>
            <a:r>
              <a:rPr lang="en-MY" dirty="0"/>
              <a:t> </a:t>
            </a:r>
            <a:r>
              <a:rPr lang="en-MY" dirty="0" err="1"/>
              <a:t>Baitul</a:t>
            </a:r>
            <a:r>
              <a:rPr lang="en-MY" dirty="0"/>
              <a:t> </a:t>
            </a:r>
            <a:r>
              <a:rPr lang="en-MY" dirty="0" err="1"/>
              <a:t>Hikmah</a:t>
            </a:r>
            <a:r>
              <a:rPr lang="en-MY" dirty="0"/>
              <a:t> </a:t>
            </a:r>
            <a:r>
              <a:rPr lang="en-MY" dirty="0" err="1"/>
              <a:t>didirikan</a:t>
            </a:r>
            <a:r>
              <a:rPr lang="en-MY" dirty="0"/>
              <a:t> </a:t>
            </a:r>
            <a:r>
              <a:rPr lang="en-MY" dirty="0" err="1"/>
              <a:t>ialah</a:t>
            </a:r>
            <a:r>
              <a:rPr lang="en-MY" dirty="0"/>
              <a:t> </a:t>
            </a:r>
            <a:r>
              <a:rPr lang="en-MY" dirty="0" err="1"/>
              <a:t>untuk</a:t>
            </a:r>
            <a:r>
              <a:rPr lang="en-MY" dirty="0"/>
              <a:t> </a:t>
            </a:r>
            <a:r>
              <a:rPr lang="en-MY" dirty="0" err="1"/>
              <a:t>menggerakkan</a:t>
            </a:r>
            <a:r>
              <a:rPr lang="en-MY" dirty="0"/>
              <a:t> </a:t>
            </a:r>
            <a:r>
              <a:rPr lang="en-MY" dirty="0" err="1"/>
              <a:t>usaha</a:t>
            </a:r>
            <a:r>
              <a:rPr lang="en-MY" dirty="0"/>
              <a:t> </a:t>
            </a:r>
            <a:r>
              <a:rPr lang="en-MY" b="1" dirty="0" err="1"/>
              <a:t>pengumpulan</a:t>
            </a:r>
            <a:r>
              <a:rPr lang="en-MY" b="1" dirty="0"/>
              <a:t>, </a:t>
            </a:r>
            <a:r>
              <a:rPr lang="en-MY" b="1" dirty="0" err="1" smtClean="0"/>
              <a:t>penterjemahan</a:t>
            </a:r>
            <a:r>
              <a:rPr lang="en-MY" b="1" dirty="0" smtClean="0"/>
              <a:t>, </a:t>
            </a:r>
            <a:r>
              <a:rPr lang="en-MY" b="1" dirty="0" err="1"/>
              <a:t>dan</a:t>
            </a:r>
            <a:r>
              <a:rPr lang="en-MY" b="1" dirty="0"/>
              <a:t> </a:t>
            </a:r>
            <a:r>
              <a:rPr lang="en-MY" b="1" dirty="0" err="1"/>
              <a:t>penyusunan</a:t>
            </a:r>
            <a:r>
              <a:rPr lang="en-MY" b="1" dirty="0"/>
              <a:t> </a:t>
            </a:r>
            <a:r>
              <a:rPr lang="en-MY" dirty="0" err="1" smtClean="0"/>
              <a:t>manuskrip</a:t>
            </a:r>
            <a:r>
              <a:rPr lang="en-MY" dirty="0" smtClean="0"/>
              <a:t> </a:t>
            </a:r>
            <a:r>
              <a:rPr lang="en-MY" dirty="0"/>
              <a:t>lama </a:t>
            </a:r>
            <a:r>
              <a:rPr lang="en-MY" dirty="0" err="1"/>
              <a:t>dan</a:t>
            </a:r>
            <a:r>
              <a:rPr lang="en-MY" dirty="0"/>
              <a:t> </a:t>
            </a:r>
            <a:r>
              <a:rPr lang="en-MY" dirty="0" err="1"/>
              <a:t>juga</a:t>
            </a:r>
            <a:r>
              <a:rPr lang="en-MY" dirty="0"/>
              <a:t> </a:t>
            </a:r>
            <a:r>
              <a:rPr lang="en-MY" dirty="0" err="1" smtClean="0"/>
              <a:t>hasil</a:t>
            </a:r>
            <a:r>
              <a:rPr lang="en-MY" dirty="0" smtClean="0"/>
              <a:t> </a:t>
            </a:r>
            <a:r>
              <a:rPr lang="en-MY" dirty="0" err="1"/>
              <a:t>karya</a:t>
            </a:r>
            <a:r>
              <a:rPr lang="en-MY" dirty="0"/>
              <a:t> </a:t>
            </a:r>
            <a:r>
              <a:rPr lang="en-MY" dirty="0" err="1"/>
              <a:t>baru</a:t>
            </a:r>
            <a:r>
              <a:rPr lang="en-MY" dirty="0"/>
              <a:t> </a:t>
            </a:r>
            <a:r>
              <a:rPr lang="en-MY" dirty="0" err="1"/>
              <a:t>sarjana</a:t>
            </a:r>
            <a:r>
              <a:rPr lang="en-MY" dirty="0"/>
              <a:t> Islam </a:t>
            </a:r>
            <a:r>
              <a:rPr lang="en-MY" dirty="0" err="1"/>
              <a:t>dan</a:t>
            </a:r>
            <a:r>
              <a:rPr lang="en-MY" dirty="0"/>
              <a:t> </a:t>
            </a:r>
            <a:r>
              <a:rPr lang="en-MY" dirty="0" err="1"/>
              <a:t>bukan</a:t>
            </a:r>
            <a:r>
              <a:rPr lang="en-MY" dirty="0"/>
              <a:t> </a:t>
            </a:r>
            <a:r>
              <a:rPr lang="en-MY" dirty="0" smtClean="0"/>
              <a:t>Islam.</a:t>
            </a:r>
            <a:endParaRPr lang="en-MY" dirty="0"/>
          </a:p>
          <a:p>
            <a:pPr>
              <a:defRPr/>
            </a:pPr>
            <a:r>
              <a:rPr lang="en-MY" dirty="0" err="1"/>
              <a:t>Urusan</a:t>
            </a:r>
            <a:r>
              <a:rPr lang="en-MY" dirty="0"/>
              <a:t> </a:t>
            </a:r>
            <a:r>
              <a:rPr lang="en-MY" dirty="0" err="1"/>
              <a:t>Baitul</a:t>
            </a:r>
            <a:r>
              <a:rPr lang="en-MY" dirty="0"/>
              <a:t> </a:t>
            </a:r>
            <a:r>
              <a:rPr lang="en-MY" dirty="0" err="1"/>
              <a:t>Hikmah</a:t>
            </a:r>
            <a:r>
              <a:rPr lang="en-MY" dirty="0"/>
              <a:t> </a:t>
            </a:r>
            <a:r>
              <a:rPr lang="en-MY" dirty="0" err="1"/>
              <a:t>diletakkan</a:t>
            </a:r>
            <a:r>
              <a:rPr lang="en-MY" dirty="0"/>
              <a:t> di </a:t>
            </a:r>
            <a:r>
              <a:rPr lang="en-MY" dirty="0" err="1"/>
              <a:t>bawah</a:t>
            </a:r>
            <a:r>
              <a:rPr lang="en-MY" dirty="0"/>
              <a:t> </a:t>
            </a:r>
            <a:r>
              <a:rPr lang="en-MY" dirty="0" err="1"/>
              <a:t>naungan</a:t>
            </a:r>
            <a:r>
              <a:rPr lang="en-MY" dirty="0"/>
              <a:t> </a:t>
            </a:r>
            <a:r>
              <a:rPr lang="en-MY" dirty="0" err="1"/>
              <a:t>khalifah</a:t>
            </a:r>
            <a:r>
              <a:rPr lang="en-MY" dirty="0"/>
              <a:t> </a:t>
            </a:r>
            <a:r>
              <a:rPr lang="en-MY" dirty="0" err="1"/>
              <a:t>sendiri</a:t>
            </a:r>
            <a:r>
              <a:rPr lang="en-MY" dirty="0"/>
              <a:t> </a:t>
            </a:r>
            <a:r>
              <a:rPr lang="en-MY" dirty="0" err="1"/>
              <a:t>kerana</a:t>
            </a:r>
            <a:r>
              <a:rPr lang="en-MY" dirty="0"/>
              <a:t> </a:t>
            </a:r>
            <a:r>
              <a:rPr lang="en-MY" dirty="0" err="1"/>
              <a:t>kecintaannya</a:t>
            </a:r>
            <a:r>
              <a:rPr lang="en-MY" dirty="0"/>
              <a:t> </a:t>
            </a:r>
            <a:r>
              <a:rPr lang="en-MY" dirty="0" err="1"/>
              <a:t>terhadap</a:t>
            </a:r>
            <a:r>
              <a:rPr lang="en-MY" dirty="0"/>
              <a:t> </a:t>
            </a:r>
            <a:r>
              <a:rPr lang="en-MY" dirty="0" err="1"/>
              <a:t>ilmu</a:t>
            </a:r>
            <a:r>
              <a:rPr lang="en-MY" dirty="0"/>
              <a:t> </a:t>
            </a:r>
            <a:r>
              <a:rPr lang="en-MY" dirty="0" err="1"/>
              <a:t>pengetahuan</a:t>
            </a:r>
            <a:r>
              <a:rPr lang="en-MY" dirty="0"/>
              <a:t> </a:t>
            </a:r>
            <a:r>
              <a:rPr lang="en-MY" dirty="0" err="1"/>
              <a:t>dan</a:t>
            </a:r>
            <a:r>
              <a:rPr lang="en-MY" dirty="0"/>
              <a:t> </a:t>
            </a:r>
            <a:r>
              <a:rPr lang="en-MY" dirty="0" err="1"/>
              <a:t>perbelanjaan</a:t>
            </a:r>
            <a:r>
              <a:rPr lang="en-MY" dirty="0"/>
              <a:t> </a:t>
            </a:r>
            <a:r>
              <a:rPr lang="en-MY" dirty="0" err="1"/>
              <a:t>ditanggung</a:t>
            </a:r>
            <a:r>
              <a:rPr lang="en-MY" dirty="0"/>
              <a:t> </a:t>
            </a:r>
            <a:r>
              <a:rPr lang="en-MY" dirty="0" err="1"/>
              <a:t>sepenuhnya</a:t>
            </a:r>
            <a:r>
              <a:rPr lang="en-MY" dirty="0"/>
              <a:t> </a:t>
            </a:r>
            <a:r>
              <a:rPr lang="en-MY" dirty="0" err="1"/>
              <a:t>oleh</a:t>
            </a:r>
            <a:r>
              <a:rPr lang="en-MY" dirty="0"/>
              <a:t> </a:t>
            </a:r>
            <a:r>
              <a:rPr lang="en-MY" dirty="0" err="1"/>
              <a:t>kerajaan</a:t>
            </a:r>
            <a:r>
              <a:rPr lang="en-MY" dirty="0"/>
              <a:t>.</a:t>
            </a:r>
          </a:p>
          <a:p>
            <a:pPr>
              <a:defRPr/>
            </a:pPr>
            <a:r>
              <a:rPr lang="en-MY" dirty="0" err="1"/>
              <a:t>Baitul</a:t>
            </a:r>
            <a:r>
              <a:rPr lang="en-MY" dirty="0"/>
              <a:t> </a:t>
            </a:r>
            <a:r>
              <a:rPr lang="en-MY" dirty="0" err="1"/>
              <a:t>Hikmah</a:t>
            </a:r>
            <a:r>
              <a:rPr lang="en-MY" dirty="0"/>
              <a:t> </a:t>
            </a:r>
            <a:r>
              <a:rPr lang="en-MY" dirty="0" err="1"/>
              <a:t>mencapai</a:t>
            </a:r>
            <a:r>
              <a:rPr lang="en-MY" dirty="0"/>
              <a:t> </a:t>
            </a:r>
            <a:r>
              <a:rPr lang="en-MY" dirty="0" err="1"/>
              <a:t>puncak</a:t>
            </a:r>
            <a:r>
              <a:rPr lang="en-MY" dirty="0"/>
              <a:t> </a:t>
            </a:r>
            <a:r>
              <a:rPr lang="en-MY" dirty="0" err="1"/>
              <a:t>kemajuan</a:t>
            </a:r>
            <a:r>
              <a:rPr lang="en-MY" dirty="0"/>
              <a:t> </a:t>
            </a:r>
            <a:r>
              <a:rPr lang="en-MY" dirty="0" err="1"/>
              <a:t>pada</a:t>
            </a:r>
            <a:r>
              <a:rPr lang="en-MY" dirty="0"/>
              <a:t> zaman </a:t>
            </a:r>
            <a:r>
              <a:rPr lang="en-MY" dirty="0" err="1"/>
              <a:t>Khalifah</a:t>
            </a:r>
            <a:r>
              <a:rPr lang="en-MY" dirty="0"/>
              <a:t> al-</a:t>
            </a:r>
            <a:r>
              <a:rPr lang="en-MY" dirty="0" err="1"/>
              <a:t>Makmun</a:t>
            </a:r>
            <a:r>
              <a:rPr lang="en-MY" dirty="0"/>
              <a:t> yang </a:t>
            </a:r>
            <a:r>
              <a:rPr lang="en-MY" dirty="0" err="1"/>
              <a:t>secara</a:t>
            </a:r>
            <a:r>
              <a:rPr lang="en-MY" dirty="0"/>
              <a:t> </a:t>
            </a:r>
            <a:r>
              <a:rPr lang="en-MY" dirty="0" err="1"/>
              <a:t>langsung</a:t>
            </a:r>
            <a:r>
              <a:rPr lang="en-MY" dirty="0"/>
              <a:t> </a:t>
            </a:r>
            <a:r>
              <a:rPr lang="en-MY" dirty="0" err="1"/>
              <a:t>melibatkan</a:t>
            </a:r>
            <a:r>
              <a:rPr lang="en-MY" dirty="0"/>
              <a:t> </a:t>
            </a:r>
            <a:r>
              <a:rPr lang="en-MY" dirty="0" err="1"/>
              <a:t>diri</a:t>
            </a:r>
            <a:r>
              <a:rPr lang="en-MY" dirty="0"/>
              <a:t> </a:t>
            </a:r>
            <a:r>
              <a:rPr lang="en-MY" dirty="0" err="1"/>
              <a:t>dalam</a:t>
            </a:r>
            <a:r>
              <a:rPr lang="en-MY" dirty="0"/>
              <a:t> </a:t>
            </a:r>
            <a:r>
              <a:rPr lang="en-MY" dirty="0" err="1"/>
              <a:t>aktiviti</a:t>
            </a:r>
            <a:r>
              <a:rPr lang="en-MY" dirty="0"/>
              <a:t> </a:t>
            </a:r>
            <a:r>
              <a:rPr lang="en-MY" dirty="0" err="1"/>
              <a:t>keilmuan</a:t>
            </a:r>
            <a:r>
              <a:rPr lang="en-MY" dirty="0"/>
              <a:t> </a:t>
            </a:r>
            <a:r>
              <a:rPr lang="en-MY" dirty="0" err="1"/>
              <a:t>Baitul</a:t>
            </a:r>
            <a:r>
              <a:rPr lang="en-MY" dirty="0"/>
              <a:t> </a:t>
            </a:r>
            <a:r>
              <a:rPr lang="en-MY" dirty="0" err="1"/>
              <a:t>Hikmah</a:t>
            </a:r>
            <a:r>
              <a:rPr lang="en-MY" dirty="0"/>
              <a:t>.</a:t>
            </a:r>
          </a:p>
          <a:p>
            <a:pPr>
              <a:defRPr/>
            </a:pPr>
            <a:endParaRPr lang="en-MY" sz="975"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919162"/>
          </a:xfrm>
        </p:spPr>
        <p:txBody>
          <a:bodyPr/>
          <a:lstStyle/>
          <a:p>
            <a:pPr algn="r">
              <a:defRPr/>
            </a:pPr>
            <a:r>
              <a:rPr lang="en-GB" dirty="0" err="1" smtClean="0"/>
              <a:t>Sambungan</a:t>
            </a:r>
            <a:r>
              <a:rPr lang="en-GB" dirty="0" smtClean="0"/>
              <a:t>…</a:t>
            </a:r>
            <a:endParaRPr lang="en-GB" dirty="0"/>
          </a:p>
        </p:txBody>
      </p:sp>
      <p:sp>
        <p:nvSpPr>
          <p:cNvPr id="38915" name="Content Placeholder 2"/>
          <p:cNvSpPr>
            <a:spLocks noGrp="1"/>
          </p:cNvSpPr>
          <p:nvPr>
            <p:ph idx="1"/>
          </p:nvPr>
        </p:nvSpPr>
        <p:spPr>
          <a:xfrm>
            <a:off x="484188" y="1371600"/>
            <a:ext cx="8050212" cy="4876800"/>
          </a:xfrm>
        </p:spPr>
        <p:txBody>
          <a:bodyPr/>
          <a:lstStyle/>
          <a:p>
            <a:r>
              <a:rPr lang="ms-MY" altLang="en-US" sz="2800" smtClean="0"/>
              <a:t>Perpustakaan ini mula dibina pada zaman pemerintahan </a:t>
            </a:r>
            <a:r>
              <a:rPr lang="ms-MY" altLang="en-US" sz="2800" b="1" smtClean="0"/>
              <a:t>khalifah Hārūn al-Rashid </a:t>
            </a:r>
            <a:r>
              <a:rPr lang="ms-MY" altLang="en-US" sz="2800" smtClean="0"/>
              <a:t>(memerintah 170-193 H/786-809 M) sebagai sebuah perpustakaan yang dikenali dengan nama </a:t>
            </a:r>
            <a:r>
              <a:rPr lang="ms-MY" altLang="en-US" sz="2800" i="1" smtClean="0"/>
              <a:t>Khizanat al-Hikmah</a:t>
            </a:r>
            <a:r>
              <a:rPr lang="ms-MY" altLang="en-US" sz="2800" smtClean="0"/>
              <a:t>.  </a:t>
            </a:r>
          </a:p>
          <a:p>
            <a:r>
              <a:rPr lang="ms-MY" altLang="en-US" sz="2800" smtClean="0"/>
              <a:t>Pada zaman pemerintahan khalifah al-Ma’mūn (memerintah 198-218 H/813-833 M), perpustakaan tersebut diperbesarkan dan berfungsi sebagai sebuah institusi pengajian sains yang mencontohi ciri </a:t>
            </a:r>
            <a:r>
              <a:rPr lang="ms-MY" altLang="en-US" sz="2800" b="1" smtClean="0"/>
              <a:t>Akademi Jundishapūr</a:t>
            </a:r>
            <a:r>
              <a:rPr lang="ms-MY" altLang="en-US" sz="2800" smtClean="0"/>
              <a:t>.</a:t>
            </a:r>
            <a:endParaRPr lang="en-GB" altLang="en-US" sz="28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6A6FA62-AF7A-4FE0-8681-CE8097D3E0EA}" type="slidenum">
              <a:rPr lang="ar-SA" altLang="en-US">
                <a:solidFill>
                  <a:srgbClr val="FFFFFF"/>
                </a:solidFill>
              </a:rPr>
              <a:pPr/>
              <a:t>29</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685800" y="990600"/>
            <a:ext cx="8077200" cy="1431925"/>
          </a:xfrm>
        </p:spPr>
        <p:txBody>
          <a:bodyPr>
            <a:normAutofit/>
          </a:bodyPr>
          <a:lstStyle/>
          <a:p>
            <a:pPr defTabSz="457207" eaLnBrk="1" fontAlgn="auto" hangingPunct="1">
              <a:spcAft>
                <a:spcPts val="0"/>
              </a:spcAft>
              <a:defRPr/>
            </a:pPr>
            <a:r>
              <a:rPr lang="en-MY" altLang="en-US" sz="4000" dirty="0" smtClean="0">
                <a:solidFill>
                  <a:srgbClr val="FFC000"/>
                </a:solidFill>
              </a:rPr>
              <a:t>BAB 3</a:t>
            </a:r>
            <a:r>
              <a:rPr lang="en-MY" altLang="en-US" sz="4000" dirty="0">
                <a:solidFill>
                  <a:srgbClr val="FFC000"/>
                </a:solidFill>
              </a:rPr>
              <a:t/>
            </a:r>
            <a:br>
              <a:rPr lang="en-MY" altLang="en-US" sz="4000" dirty="0">
                <a:solidFill>
                  <a:srgbClr val="FFC000"/>
                </a:solidFill>
              </a:rPr>
            </a:br>
            <a:r>
              <a:rPr lang="en-MY" altLang="en-US" sz="4000" dirty="0" smtClean="0">
                <a:solidFill>
                  <a:srgbClr val="FFC000"/>
                </a:solidFill>
              </a:rPr>
              <a:t>EKOSISTEM KEILMUAN ISLAM</a:t>
            </a:r>
          </a:p>
        </p:txBody>
      </p:sp>
      <p:sp>
        <p:nvSpPr>
          <p:cNvPr id="3075" name="Subtitle 2"/>
          <p:cNvSpPr>
            <a:spLocks noGrp="1"/>
          </p:cNvSpPr>
          <p:nvPr>
            <p:ph type="subTitle" idx="1"/>
          </p:nvPr>
        </p:nvSpPr>
        <p:spPr>
          <a:xfrm>
            <a:off x="2535238" y="4465638"/>
            <a:ext cx="5715000" cy="1404937"/>
          </a:xfrm>
        </p:spPr>
        <p:txBody>
          <a:bodyPr rtlCol="0">
            <a:normAutofit/>
          </a:bodyPr>
          <a:lstStyle/>
          <a:p>
            <a:pPr algn="ctr" defTabSz="457207" eaLnBrk="1" fontAlgn="auto" hangingPunct="1">
              <a:spcBef>
                <a:spcPts val="0"/>
              </a:spcBef>
              <a:spcAft>
                <a:spcPts val="0"/>
              </a:spcAft>
              <a:buClr>
                <a:schemeClr val="bg2">
                  <a:lumMod val="40000"/>
                  <a:lumOff val="60000"/>
                </a:schemeClr>
              </a:buClr>
              <a:buFont typeface="Arial"/>
              <a:buNone/>
              <a:defRPr/>
            </a:pPr>
            <a:endParaRPr lang="en-MY" altLang="en-US" dirty="0" smtClean="0"/>
          </a:p>
        </p:txBody>
      </p:sp>
      <p:sp>
        <p:nvSpPr>
          <p:cNvPr id="2" name="Slide Number Placeholder 1"/>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86D7DCB-A8FA-447C-90BB-10E7EFB7CD94}" type="slidenum">
              <a:rPr lang="ar-SA" altLang="en-US">
                <a:solidFill>
                  <a:srgbClr val="FFFFFF"/>
                </a:solidFill>
              </a:rPr>
              <a:pPr/>
              <a:t>3</a:t>
            </a:fld>
            <a:endParaRPr lang="en-US" altLang="en-US">
              <a:solidFill>
                <a:srgbClr val="FFFFFF"/>
              </a:solidFill>
            </a:endParaRPr>
          </a:p>
        </p:txBody>
      </p:sp>
      <p:pic>
        <p:nvPicPr>
          <p:cNvPr id="9221" name="Picture 6" descr="Image result for thin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8938" y="2422525"/>
            <a:ext cx="612933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25" y="1339850"/>
            <a:ext cx="3119438" cy="4341813"/>
          </a:xfrm>
        </p:spPr>
        <p:txBody>
          <a:bodyPr>
            <a:normAutofit/>
          </a:bodyPr>
          <a:lstStyle/>
          <a:p>
            <a:pPr>
              <a:defRPr/>
            </a:pPr>
            <a:r>
              <a:rPr lang="en-MY" dirty="0"/>
              <a:t>AKTIVITI ILMIAH DI </a:t>
            </a:r>
            <a:r>
              <a:rPr lang="en-MY" dirty="0" smtClean="0"/>
              <a:t>BAYTUL HIKMAH</a:t>
            </a:r>
            <a:br>
              <a:rPr lang="en-MY" dirty="0" smtClean="0"/>
            </a:br>
            <a:endParaRPr lang="en-MY" dirty="0"/>
          </a:p>
        </p:txBody>
      </p:sp>
      <p:graphicFrame>
        <p:nvGraphicFramePr>
          <p:cNvPr id="5" name="Content Placeholder 2">
            <a:extLst>
              <a:ext uri="{FF2B5EF4-FFF2-40B4-BE49-F238E27FC236}"/>
            </a:extLst>
          </p:cNvPr>
          <p:cNvGraphicFramePr>
            <a:graphicFrameLocks noGrp="1"/>
          </p:cNvGraphicFramePr>
          <p:nvPr>
            <p:ph idx="1"/>
          </p:nvPr>
        </p:nvGraphicFramePr>
        <p:xfrm>
          <a:off x="4094560" y="1339454"/>
          <a:ext cx="4567238" cy="4179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9940"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46163" y="1370013"/>
            <a:ext cx="213677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46163" y="4044950"/>
            <a:ext cx="2170112" cy="153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GB" dirty="0" err="1" smtClean="0"/>
              <a:t>Sambungan</a:t>
            </a:r>
            <a:r>
              <a:rPr lang="en-GB" dirty="0" smtClean="0"/>
              <a:t>…</a:t>
            </a:r>
            <a:endParaRPr lang="en-GB" dirty="0"/>
          </a:p>
        </p:txBody>
      </p:sp>
      <p:sp>
        <p:nvSpPr>
          <p:cNvPr id="40963" name="Content Placeholder 2"/>
          <p:cNvSpPr>
            <a:spLocks noGrp="1"/>
          </p:cNvSpPr>
          <p:nvPr>
            <p:ph idx="1"/>
          </p:nvPr>
        </p:nvSpPr>
        <p:spPr>
          <a:xfrm>
            <a:off x="484188" y="1219200"/>
            <a:ext cx="8050212" cy="5410200"/>
          </a:xfrm>
        </p:spPr>
        <p:txBody>
          <a:bodyPr/>
          <a:lstStyle/>
          <a:p>
            <a:r>
              <a:rPr lang="ms-MY" altLang="en-US" sz="2400" smtClean="0"/>
              <a:t>Aktiviti utama Bayt al-Hikmah ialah menterjemahkan buku falsafah, sains, matematik, perubatan, dan astronomi yang ditulis dalam bahasa asing termasuk bahasa Greek, Parsi, Sanskrit, dan Siryani ke dalam bahasa Arab.  </a:t>
            </a:r>
          </a:p>
          <a:p>
            <a:r>
              <a:rPr lang="en-US" altLang="en-US" sz="2400" smtClean="0"/>
              <a:t>Antara pencapaian awal Bayt al-Hikmah ialah penterjemahan karya Aristotle mengenai kegunaan dialektika, yang dipilih khusus untuk membentengi para teologis kerajaan Abbasiyyah menentang pendokong bidaah dan penganut agama lain yang mencabar kewibawaan ajaran Islam.</a:t>
            </a:r>
            <a:endParaRPr lang="en-GB" altLang="en-US" sz="24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DD7D92E-D31E-4E5C-A123-ADA0C7DDB86B}" type="slidenum">
              <a:rPr lang="ar-SA" altLang="en-US">
                <a:solidFill>
                  <a:srgbClr val="FFFFFF"/>
                </a:solidFill>
              </a:rPr>
              <a:pPr/>
              <a:t>31</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GB" dirty="0" err="1" smtClean="0"/>
              <a:t>Sambungan</a:t>
            </a:r>
            <a:r>
              <a:rPr lang="en-GB" dirty="0" smtClean="0"/>
              <a:t>…</a:t>
            </a:r>
            <a:endParaRPr lang="en-GB" dirty="0"/>
          </a:p>
        </p:txBody>
      </p:sp>
      <p:sp>
        <p:nvSpPr>
          <p:cNvPr id="41987" name="Content Placeholder 2"/>
          <p:cNvSpPr>
            <a:spLocks noGrp="1"/>
          </p:cNvSpPr>
          <p:nvPr>
            <p:ph idx="1"/>
          </p:nvPr>
        </p:nvSpPr>
        <p:spPr>
          <a:xfrm>
            <a:off x="484188" y="1371600"/>
            <a:ext cx="7878762" cy="4876800"/>
          </a:xfrm>
        </p:spPr>
        <p:txBody>
          <a:bodyPr/>
          <a:lstStyle/>
          <a:p>
            <a:r>
              <a:rPr lang="ms-MY" altLang="en-US" sz="2400" smtClean="0"/>
              <a:t>Bayt al-Hikmah mempunyai sebuah perpustakaan yang besar.  Khalifah Hārūn al-Rashid telah mengumpulkan di dalamnya kitab berkenaan ilmu syariah, kedoktoran dan falak (astronomi) yang diterjemahkan daripada bahasa asing ke bahasa Arab.  </a:t>
            </a:r>
          </a:p>
          <a:p>
            <a:r>
              <a:rPr lang="ms-MY" altLang="en-US" sz="2400" smtClean="0"/>
              <a:t>Selain itu, perpustakaan ini juga merupakan tempat berkumpulnya ulama, penyelidik, dan pelajar dari seluruh pelosok dunia Islam.  Beberapa tokoh saintis, termasuk al-Khawārizmi dan Hunayn bin Ishāq dikatakan pernah berkhidmat di perpustakaan ini</a:t>
            </a:r>
            <a:r>
              <a:rPr lang="en-GB" altLang="en-US" sz="2400" smtClean="0"/>
              <a:t>.</a:t>
            </a: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06B6DAA-1E2B-4272-9AC6-5695122C132C}" type="slidenum">
              <a:rPr lang="ar-SA" altLang="en-US">
                <a:solidFill>
                  <a:srgbClr val="FFFFFF"/>
                </a:solidFill>
              </a:rPr>
              <a:pPr/>
              <a:t>32</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152400"/>
            <a:ext cx="7056437" cy="911225"/>
          </a:xfrm>
        </p:spPr>
        <p:txBody>
          <a:bodyPr/>
          <a:lstStyle/>
          <a:p>
            <a:pPr algn="r">
              <a:defRPr/>
            </a:pPr>
            <a:r>
              <a:rPr lang="en-GB" dirty="0" err="1" smtClean="0"/>
              <a:t>Sambungan</a:t>
            </a:r>
            <a:r>
              <a:rPr lang="en-GB" dirty="0" smtClean="0"/>
              <a:t>…</a:t>
            </a:r>
            <a:endParaRPr lang="en-GB" dirty="0"/>
          </a:p>
        </p:txBody>
      </p:sp>
      <p:sp>
        <p:nvSpPr>
          <p:cNvPr id="43011" name="Content Placeholder 2"/>
          <p:cNvSpPr>
            <a:spLocks noGrp="1"/>
          </p:cNvSpPr>
          <p:nvPr>
            <p:ph idx="1"/>
          </p:nvPr>
        </p:nvSpPr>
        <p:spPr>
          <a:xfrm>
            <a:off x="304800" y="1063625"/>
            <a:ext cx="8382000" cy="5413375"/>
          </a:xfrm>
        </p:spPr>
        <p:txBody>
          <a:bodyPr/>
          <a:lstStyle/>
          <a:p>
            <a:r>
              <a:rPr lang="ms-MY" altLang="en-US" sz="2400" smtClean="0"/>
              <a:t>Bayt al-Hikmah mencapai tahap kegemilangannya pada zaman pemerintahan khalifah al-Ma’mūn (198-218 H/813-833 M).  Pada zaman tersebut, kegiatan penterjemahan ilmu asing dari Greek, Parsi, Syria, Mesir, dan India berlaku dengan pesat.  Perpustakaan ini merupakan perpustakaan yang pertama didirikan di dunia Islam untuk kegunaan umum dan mempunyai kedudukan yang tinggi.  </a:t>
            </a:r>
          </a:p>
          <a:p>
            <a:r>
              <a:rPr lang="ms-MY" altLang="en-US" sz="2400" smtClean="0"/>
              <a:t>Perpustakaan ini turut berperanan sebagai institusi pengajian tinggi yang menjadi tempat berkumpulnya para cendekiawan, penyelidik dan penuntut ilmu.  Oleh itu, Bayt al-Hikmah menjadi pusat ilmu pengetahuan yang pertama memberi sumbangan kepada penuntut dalam pelbagai bidang terutamanya sains, falsafah, dan perubatan.</a:t>
            </a:r>
            <a:endParaRPr lang="en-GB" altLang="en-US" sz="24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1F8506C-AC1B-4D48-81AF-EC81CF0EA170}" type="slidenum">
              <a:rPr lang="ar-SA" altLang="en-US">
                <a:solidFill>
                  <a:srgbClr val="FFFFFF"/>
                </a:solidFill>
              </a:rPr>
              <a:pPr/>
              <a:t>33</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GB" dirty="0" err="1" smtClean="0"/>
              <a:t>Sambungan</a:t>
            </a:r>
            <a:r>
              <a:rPr lang="en-GB" dirty="0" smtClean="0"/>
              <a:t>…</a:t>
            </a:r>
            <a:endParaRPr lang="en-GB" dirty="0"/>
          </a:p>
        </p:txBody>
      </p:sp>
      <p:sp>
        <p:nvSpPr>
          <p:cNvPr id="44035" name="Content Placeholder 2"/>
          <p:cNvSpPr>
            <a:spLocks noGrp="1"/>
          </p:cNvSpPr>
          <p:nvPr>
            <p:ph idx="1"/>
          </p:nvPr>
        </p:nvSpPr>
        <p:spPr>
          <a:xfrm>
            <a:off x="484188" y="1371600"/>
            <a:ext cx="7878762" cy="4876800"/>
          </a:xfrm>
        </p:spPr>
        <p:txBody>
          <a:bodyPr/>
          <a:lstStyle/>
          <a:p>
            <a:r>
              <a:rPr lang="ms-MY" altLang="en-US" sz="2800" smtClean="0"/>
              <a:t>Bayt al-Hikmah dikatakan mempunyai kaitan dengan observatori Shammāsiyyah yang juga terletak di Baghdad sebagai sebahagian daripada kemudahannya.  Walau bagaimanapun, kenyataan ini kurang tepat menurut Sayili  yang mendapati observatori Shammāsiyyah adalah sebuah observatori yang berasingan pentadbirannya daripada Bayt al-Hikmah.</a:t>
            </a:r>
            <a:endParaRPr lang="en-GB" altLang="en-US" sz="28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2E9CACC-DA21-463B-BCA0-1A857A6F5FF8}" type="slidenum">
              <a:rPr lang="ar-SA" altLang="en-US">
                <a:solidFill>
                  <a:srgbClr val="FFFFFF"/>
                </a:solidFill>
              </a:rPr>
              <a:pPr/>
              <a:t>34</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039813"/>
            <a:ext cx="7764462" cy="995362"/>
          </a:xfrm>
        </p:spPr>
        <p:txBody>
          <a:bodyPr>
            <a:normAutofit/>
          </a:bodyPr>
          <a:lstStyle/>
          <a:p>
            <a:pPr>
              <a:defRPr/>
            </a:pPr>
            <a:r>
              <a:rPr lang="en-MY" sz="2700" dirty="0" err="1"/>
              <a:t>Baitul</a:t>
            </a:r>
            <a:r>
              <a:rPr lang="en-MY" sz="2700" dirty="0"/>
              <a:t> </a:t>
            </a:r>
            <a:r>
              <a:rPr lang="en-MY" sz="2700" dirty="0" err="1"/>
              <a:t>hikmah</a:t>
            </a:r>
            <a:r>
              <a:rPr lang="en-MY" sz="2700" dirty="0"/>
              <a:t> </a:t>
            </a:r>
            <a:r>
              <a:rPr lang="en-MY" sz="2700" dirty="0" err="1"/>
              <a:t>sebagai</a:t>
            </a:r>
            <a:r>
              <a:rPr lang="en-MY" sz="2700" dirty="0"/>
              <a:t> PUSAT HIMPUNAN SARJANA </a:t>
            </a:r>
            <a:r>
              <a:rPr lang="en-MY" sz="2700" dirty="0" err="1"/>
              <a:t>muSLiM</a:t>
            </a:r>
            <a:r>
              <a:rPr lang="en-MY" sz="2700" dirty="0"/>
              <a:t> &amp; non-</a:t>
            </a:r>
            <a:r>
              <a:rPr lang="en-MY" sz="2700" dirty="0" err="1"/>
              <a:t>musliM</a:t>
            </a:r>
            <a:endParaRPr lang="en-GB" dirty="0"/>
          </a:p>
        </p:txBody>
      </p:sp>
      <p:sp>
        <p:nvSpPr>
          <p:cNvPr id="3" name="Content Placeholder 2"/>
          <p:cNvSpPr>
            <a:spLocks noGrp="1"/>
          </p:cNvSpPr>
          <p:nvPr>
            <p:ph idx="1"/>
          </p:nvPr>
        </p:nvSpPr>
        <p:spPr>
          <a:xfrm>
            <a:off x="385763" y="2035175"/>
            <a:ext cx="8367712" cy="3709988"/>
          </a:xfrm>
        </p:spPr>
        <p:txBody>
          <a:bodyPr>
            <a:normAutofit fontScale="85000" lnSpcReduction="10000"/>
          </a:bodyPr>
          <a:lstStyle/>
          <a:p>
            <a:pPr>
              <a:defRPr/>
            </a:pPr>
            <a:r>
              <a:rPr lang="en-MY" dirty="0" err="1"/>
              <a:t>Insentif</a:t>
            </a:r>
            <a:r>
              <a:rPr lang="en-MY" dirty="0"/>
              <a:t> </a:t>
            </a:r>
            <a:r>
              <a:rPr lang="en-MY" dirty="0" err="1"/>
              <a:t>dan</a:t>
            </a:r>
            <a:r>
              <a:rPr lang="en-MY" dirty="0"/>
              <a:t> </a:t>
            </a:r>
            <a:r>
              <a:rPr lang="en-MY" dirty="0" err="1"/>
              <a:t>kemudahan</a:t>
            </a:r>
            <a:r>
              <a:rPr lang="en-MY" dirty="0"/>
              <a:t> yang </a:t>
            </a:r>
            <a:r>
              <a:rPr lang="en-MY" dirty="0" err="1"/>
              <a:t>tersedia</a:t>
            </a:r>
            <a:r>
              <a:rPr lang="en-MY" dirty="0"/>
              <a:t> di </a:t>
            </a:r>
            <a:r>
              <a:rPr lang="en-MY" dirty="0" err="1"/>
              <a:t>Baitul</a:t>
            </a:r>
            <a:r>
              <a:rPr lang="en-MY" dirty="0"/>
              <a:t> </a:t>
            </a:r>
            <a:r>
              <a:rPr lang="en-MY" dirty="0" err="1"/>
              <a:t>Hikmah</a:t>
            </a:r>
            <a:r>
              <a:rPr lang="en-MY" dirty="0"/>
              <a:t> </a:t>
            </a:r>
            <a:r>
              <a:rPr lang="en-MY" dirty="0" err="1"/>
              <a:t>menjadikan</a:t>
            </a:r>
            <a:r>
              <a:rPr lang="en-MY" dirty="0"/>
              <a:t> Baghdad </a:t>
            </a:r>
            <a:r>
              <a:rPr lang="en-MY" dirty="0" err="1"/>
              <a:t>sebagai</a:t>
            </a:r>
            <a:r>
              <a:rPr lang="en-MY" dirty="0"/>
              <a:t> </a:t>
            </a:r>
            <a:r>
              <a:rPr lang="en-MY" dirty="0" err="1"/>
              <a:t>pusat</a:t>
            </a:r>
            <a:r>
              <a:rPr lang="en-MY" dirty="0"/>
              <a:t> </a:t>
            </a:r>
            <a:r>
              <a:rPr lang="en-MY" dirty="0" err="1"/>
              <a:t>tumpuan</a:t>
            </a:r>
            <a:r>
              <a:rPr lang="en-MY" dirty="0"/>
              <a:t> </a:t>
            </a:r>
            <a:r>
              <a:rPr lang="en-MY" dirty="0" err="1"/>
              <a:t>dan</a:t>
            </a:r>
            <a:r>
              <a:rPr lang="en-MY" dirty="0"/>
              <a:t> </a:t>
            </a:r>
            <a:r>
              <a:rPr lang="en-MY" dirty="0" err="1"/>
              <a:t>tarikan</a:t>
            </a:r>
            <a:r>
              <a:rPr lang="en-MY" dirty="0"/>
              <a:t> para </a:t>
            </a:r>
            <a:r>
              <a:rPr lang="en-MY" dirty="0" err="1"/>
              <a:t>sarjana</a:t>
            </a:r>
            <a:r>
              <a:rPr lang="en-MY" dirty="0"/>
              <a:t> Islam </a:t>
            </a:r>
            <a:r>
              <a:rPr lang="en-MY" dirty="0" err="1"/>
              <a:t>dan</a:t>
            </a:r>
            <a:r>
              <a:rPr lang="en-MY" dirty="0"/>
              <a:t> </a:t>
            </a:r>
            <a:r>
              <a:rPr lang="en-MY" dirty="0" err="1"/>
              <a:t>bukan</a:t>
            </a:r>
            <a:r>
              <a:rPr lang="en-MY" dirty="0"/>
              <a:t> Islam.</a:t>
            </a:r>
          </a:p>
          <a:p>
            <a:pPr>
              <a:defRPr/>
            </a:pPr>
            <a:r>
              <a:rPr lang="en-MY" dirty="0" err="1"/>
              <a:t>Ramai</a:t>
            </a:r>
            <a:r>
              <a:rPr lang="en-MY" dirty="0"/>
              <a:t> </a:t>
            </a:r>
            <a:r>
              <a:rPr lang="en-MY" dirty="0" err="1"/>
              <a:t>ahli</a:t>
            </a:r>
            <a:r>
              <a:rPr lang="en-MY" dirty="0"/>
              <a:t> </a:t>
            </a:r>
            <a:r>
              <a:rPr lang="en-MY" dirty="0" err="1"/>
              <a:t>falsafah</a:t>
            </a:r>
            <a:r>
              <a:rPr lang="en-MY" dirty="0"/>
              <a:t> </a:t>
            </a:r>
            <a:r>
              <a:rPr lang="en-MY" dirty="0" err="1"/>
              <a:t>dan</a:t>
            </a:r>
            <a:r>
              <a:rPr lang="en-MY" dirty="0"/>
              <a:t> </a:t>
            </a:r>
            <a:r>
              <a:rPr lang="en-MY" dirty="0" err="1"/>
              <a:t>saintis</a:t>
            </a:r>
            <a:r>
              <a:rPr lang="en-MY" dirty="0"/>
              <a:t> </a:t>
            </a:r>
            <a:r>
              <a:rPr lang="en-MY" dirty="0" smtClean="0"/>
              <a:t>Muslim, </a:t>
            </a:r>
            <a:r>
              <a:rPr lang="en-MY" dirty="0" err="1" smtClean="0"/>
              <a:t>Yahudi</a:t>
            </a:r>
            <a:r>
              <a:rPr lang="en-MY" dirty="0"/>
              <a:t>, </a:t>
            </a:r>
            <a:r>
              <a:rPr lang="en-MY" dirty="0" err="1"/>
              <a:t>Nasrani</a:t>
            </a:r>
            <a:r>
              <a:rPr lang="en-MY" dirty="0"/>
              <a:t> </a:t>
            </a:r>
            <a:r>
              <a:rPr lang="en-MY" dirty="0" err="1"/>
              <a:t>dan</a:t>
            </a:r>
            <a:r>
              <a:rPr lang="en-MY" dirty="0"/>
              <a:t> lain-lain </a:t>
            </a:r>
            <a:r>
              <a:rPr lang="en-MY" dirty="0" err="1"/>
              <a:t>datang</a:t>
            </a:r>
            <a:r>
              <a:rPr lang="en-MY" dirty="0"/>
              <a:t> </a:t>
            </a:r>
            <a:r>
              <a:rPr lang="en-MY" dirty="0" err="1"/>
              <a:t>berkhidmat</a:t>
            </a:r>
            <a:r>
              <a:rPr lang="en-MY" dirty="0"/>
              <a:t> </a:t>
            </a:r>
            <a:r>
              <a:rPr lang="en-MY" dirty="0" err="1"/>
              <a:t>ke</a:t>
            </a:r>
            <a:r>
              <a:rPr lang="en-MY" dirty="0"/>
              <a:t> </a:t>
            </a:r>
            <a:r>
              <a:rPr lang="en-MY" dirty="0" err="1"/>
              <a:t>Baitul</a:t>
            </a:r>
            <a:r>
              <a:rPr lang="en-MY" dirty="0"/>
              <a:t> </a:t>
            </a:r>
            <a:r>
              <a:rPr lang="en-MY" dirty="0" err="1" smtClean="0"/>
              <a:t>Hikmah</a:t>
            </a:r>
            <a:r>
              <a:rPr lang="en-MY" dirty="0" smtClean="0"/>
              <a:t>.  </a:t>
            </a:r>
            <a:r>
              <a:rPr lang="en-MY" dirty="0" err="1" smtClean="0"/>
              <a:t>Contohnya</a:t>
            </a:r>
            <a:r>
              <a:rPr lang="en-MY" dirty="0" smtClean="0"/>
              <a:t>, </a:t>
            </a:r>
            <a:r>
              <a:rPr lang="en-MY" dirty="0" err="1" smtClean="0"/>
              <a:t>Hunayn</a:t>
            </a:r>
            <a:r>
              <a:rPr lang="en-MY" dirty="0" smtClean="0"/>
              <a:t> </a:t>
            </a:r>
            <a:r>
              <a:rPr lang="en-MY" dirty="0"/>
              <a:t>bin </a:t>
            </a:r>
            <a:r>
              <a:rPr lang="en-MY" dirty="0" err="1"/>
              <a:t>Ishaq</a:t>
            </a:r>
            <a:r>
              <a:rPr lang="en-MY" dirty="0"/>
              <a:t> </a:t>
            </a:r>
            <a:r>
              <a:rPr lang="en-MY" dirty="0" err="1"/>
              <a:t>diberi</a:t>
            </a:r>
            <a:r>
              <a:rPr lang="en-MY" dirty="0"/>
              <a:t> </a:t>
            </a:r>
            <a:r>
              <a:rPr lang="en-MY" dirty="0" err="1"/>
              <a:t>upah</a:t>
            </a:r>
            <a:r>
              <a:rPr lang="en-MY" dirty="0"/>
              <a:t> </a:t>
            </a:r>
            <a:r>
              <a:rPr lang="en-MY" dirty="0" err="1"/>
              <a:t>oleh</a:t>
            </a:r>
            <a:r>
              <a:rPr lang="en-MY" dirty="0"/>
              <a:t> </a:t>
            </a:r>
            <a:r>
              <a:rPr lang="en-MY" dirty="0" err="1"/>
              <a:t>khalifah</a:t>
            </a:r>
            <a:r>
              <a:rPr lang="en-MY" dirty="0"/>
              <a:t> </a:t>
            </a:r>
            <a:r>
              <a:rPr lang="en-MY" dirty="0" err="1" smtClean="0"/>
              <a:t>dalam</a:t>
            </a:r>
            <a:r>
              <a:rPr lang="en-MY" dirty="0" smtClean="0"/>
              <a:t> </a:t>
            </a:r>
            <a:r>
              <a:rPr lang="en-MY" dirty="0" err="1" smtClean="0"/>
              <a:t>bentuk</a:t>
            </a:r>
            <a:r>
              <a:rPr lang="en-MY" dirty="0" smtClean="0"/>
              <a:t> </a:t>
            </a:r>
            <a:r>
              <a:rPr lang="en-MY" dirty="0" err="1" smtClean="0"/>
              <a:t>emas</a:t>
            </a:r>
            <a:r>
              <a:rPr lang="en-MY" dirty="0" smtClean="0"/>
              <a:t> </a:t>
            </a:r>
            <a:r>
              <a:rPr lang="en-MY" dirty="0"/>
              <a:t>yang </a:t>
            </a:r>
            <a:r>
              <a:rPr lang="en-MY" dirty="0" err="1"/>
              <a:t>sama</a:t>
            </a:r>
            <a:r>
              <a:rPr lang="en-MY" dirty="0"/>
              <a:t> </a:t>
            </a:r>
            <a:r>
              <a:rPr lang="en-MY" dirty="0" err="1"/>
              <a:t>berat</a:t>
            </a:r>
            <a:r>
              <a:rPr lang="en-MY" dirty="0"/>
              <a:t> </a:t>
            </a:r>
            <a:r>
              <a:rPr lang="en-MY" dirty="0" err="1"/>
              <a:t>dengan</a:t>
            </a:r>
            <a:r>
              <a:rPr lang="en-MY" dirty="0"/>
              <a:t> </a:t>
            </a:r>
            <a:r>
              <a:rPr lang="en-MY" dirty="0" err="1" smtClean="0"/>
              <a:t>buku</a:t>
            </a:r>
            <a:r>
              <a:rPr lang="en-MY" dirty="0" smtClean="0"/>
              <a:t> yang </a:t>
            </a:r>
            <a:r>
              <a:rPr lang="en-MY" dirty="0" err="1" smtClean="0"/>
              <a:t>diterjemahkan</a:t>
            </a:r>
            <a:r>
              <a:rPr lang="en-MY" dirty="0" smtClean="0"/>
              <a:t>.</a:t>
            </a:r>
            <a:endParaRPr lang="en-MY" dirty="0"/>
          </a:p>
          <a:p>
            <a:pPr>
              <a:defRPr/>
            </a:pPr>
            <a:r>
              <a:rPr lang="en-MY" dirty="0"/>
              <a:t>Antara </a:t>
            </a:r>
            <a:r>
              <a:rPr lang="en-MY" dirty="0" err="1"/>
              <a:t>tokoh</a:t>
            </a:r>
            <a:r>
              <a:rPr lang="en-MY" dirty="0"/>
              <a:t> </a:t>
            </a:r>
            <a:r>
              <a:rPr lang="en-MY" dirty="0" err="1"/>
              <a:t>sains</a:t>
            </a:r>
            <a:r>
              <a:rPr lang="en-MY" dirty="0"/>
              <a:t> </a:t>
            </a:r>
            <a:r>
              <a:rPr lang="en-MY" dirty="0" err="1"/>
              <a:t>dan</a:t>
            </a:r>
            <a:r>
              <a:rPr lang="en-MY" dirty="0"/>
              <a:t> </a:t>
            </a:r>
            <a:r>
              <a:rPr lang="en-MY" dirty="0" err="1"/>
              <a:t>falsafah</a:t>
            </a:r>
            <a:r>
              <a:rPr lang="en-MY" dirty="0"/>
              <a:t> yang </a:t>
            </a:r>
            <a:r>
              <a:rPr lang="en-MY" dirty="0" err="1"/>
              <a:t>bertugas</a:t>
            </a:r>
            <a:r>
              <a:rPr lang="en-MY" dirty="0"/>
              <a:t> di </a:t>
            </a:r>
            <a:r>
              <a:rPr lang="en-MY" dirty="0" err="1"/>
              <a:t>Baitul</a:t>
            </a:r>
            <a:r>
              <a:rPr lang="en-MY" dirty="0"/>
              <a:t> </a:t>
            </a:r>
            <a:r>
              <a:rPr lang="en-MY" dirty="0" err="1"/>
              <a:t>Hikmah</a:t>
            </a:r>
            <a:r>
              <a:rPr lang="en-MY" dirty="0"/>
              <a:t> </a:t>
            </a:r>
            <a:r>
              <a:rPr lang="en-MY" dirty="0" err="1"/>
              <a:t>ialah</a:t>
            </a:r>
            <a:r>
              <a:rPr lang="en-MY" dirty="0"/>
              <a:t> </a:t>
            </a:r>
            <a:r>
              <a:rPr lang="en-MY" dirty="0" err="1"/>
              <a:t>Ishaq</a:t>
            </a:r>
            <a:r>
              <a:rPr lang="en-MY" dirty="0"/>
              <a:t> bin </a:t>
            </a:r>
            <a:r>
              <a:rPr lang="en-MY" dirty="0" err="1"/>
              <a:t>Hunayn</a:t>
            </a:r>
            <a:r>
              <a:rPr lang="en-MY" dirty="0"/>
              <a:t>, </a:t>
            </a:r>
            <a:r>
              <a:rPr lang="en-MY" dirty="0" err="1"/>
              <a:t>Yuhanna</a:t>
            </a:r>
            <a:r>
              <a:rPr lang="en-MY" dirty="0"/>
              <a:t> bin </a:t>
            </a:r>
            <a:r>
              <a:rPr lang="en-MY" dirty="0" err="1"/>
              <a:t>Masawaih</a:t>
            </a:r>
            <a:r>
              <a:rPr lang="en-MY" dirty="0"/>
              <a:t>, Muhammad bin Musa al-</a:t>
            </a:r>
            <a:r>
              <a:rPr lang="en-MY" dirty="0" err="1"/>
              <a:t>Khawarizmi</a:t>
            </a:r>
            <a:r>
              <a:rPr lang="en-MY" dirty="0"/>
              <a:t>, Said bin Harun, </a:t>
            </a:r>
            <a:r>
              <a:rPr lang="en-MY" dirty="0" err="1"/>
              <a:t>Thabit</a:t>
            </a:r>
            <a:r>
              <a:rPr lang="en-MY" dirty="0"/>
              <a:t> bin </a:t>
            </a:r>
            <a:r>
              <a:rPr lang="en-MY" dirty="0" err="1" smtClean="0"/>
              <a:t>Qurrah</a:t>
            </a:r>
            <a:r>
              <a:rPr lang="en-MY" dirty="0" smtClean="0"/>
              <a:t>, </a:t>
            </a:r>
            <a:r>
              <a:rPr lang="en-MY" dirty="0" err="1"/>
              <a:t>dan</a:t>
            </a:r>
            <a:r>
              <a:rPr lang="en-MY" dirty="0"/>
              <a:t> Umar bin </a:t>
            </a:r>
            <a:r>
              <a:rPr lang="en-MY" dirty="0" err="1"/>
              <a:t>Farakkhan</a:t>
            </a:r>
            <a:r>
              <a:rPr lang="en-MY" dirty="0"/>
              <a:t>.</a:t>
            </a:r>
          </a:p>
          <a:p>
            <a:pPr>
              <a:defRPr/>
            </a:pPr>
            <a:r>
              <a:rPr lang="en-MY" dirty="0" err="1"/>
              <a:t>Selain</a:t>
            </a:r>
            <a:r>
              <a:rPr lang="en-MY" dirty="0"/>
              <a:t> </a:t>
            </a:r>
            <a:r>
              <a:rPr lang="en-MY" dirty="0" err="1"/>
              <a:t>menjadi</a:t>
            </a:r>
            <a:r>
              <a:rPr lang="en-MY" dirty="0"/>
              <a:t> </a:t>
            </a:r>
            <a:r>
              <a:rPr lang="en-MY" dirty="0" err="1"/>
              <a:t>pusat</a:t>
            </a:r>
            <a:r>
              <a:rPr lang="en-MY" dirty="0"/>
              <a:t> </a:t>
            </a:r>
            <a:r>
              <a:rPr lang="en-MY" dirty="0" err="1" smtClean="0"/>
              <a:t>himpunan</a:t>
            </a:r>
            <a:r>
              <a:rPr lang="en-MY" dirty="0" smtClean="0"/>
              <a:t> </a:t>
            </a:r>
            <a:r>
              <a:rPr lang="en-MY" dirty="0" err="1" smtClean="0"/>
              <a:t>failasuf</a:t>
            </a:r>
            <a:r>
              <a:rPr lang="en-MY" dirty="0" smtClean="0"/>
              <a:t> </a:t>
            </a:r>
            <a:r>
              <a:rPr lang="en-MY" dirty="0" err="1"/>
              <a:t>dan</a:t>
            </a:r>
            <a:r>
              <a:rPr lang="en-MY" dirty="0"/>
              <a:t> </a:t>
            </a:r>
            <a:r>
              <a:rPr lang="en-MY" dirty="0" err="1"/>
              <a:t>saintis</a:t>
            </a:r>
            <a:r>
              <a:rPr lang="en-MY" dirty="0"/>
              <a:t> </a:t>
            </a:r>
            <a:r>
              <a:rPr lang="en-MY" dirty="0" err="1" smtClean="0"/>
              <a:t>daripada</a:t>
            </a:r>
            <a:r>
              <a:rPr lang="en-MY" dirty="0" smtClean="0"/>
              <a:t> </a:t>
            </a:r>
            <a:r>
              <a:rPr lang="en-MY" dirty="0" err="1"/>
              <a:t>pelbagai</a:t>
            </a:r>
            <a:r>
              <a:rPr lang="en-MY" dirty="0"/>
              <a:t> agama, </a:t>
            </a:r>
            <a:r>
              <a:rPr lang="en-MY" dirty="0" err="1"/>
              <a:t>bangsa</a:t>
            </a:r>
            <a:r>
              <a:rPr lang="en-MY" dirty="0"/>
              <a:t> </a:t>
            </a:r>
            <a:r>
              <a:rPr lang="en-MY" dirty="0" err="1"/>
              <a:t>dan</a:t>
            </a:r>
            <a:r>
              <a:rPr lang="en-MY" dirty="0"/>
              <a:t> </a:t>
            </a:r>
            <a:r>
              <a:rPr lang="en-MY" dirty="0" err="1"/>
              <a:t>keturunan</a:t>
            </a:r>
            <a:r>
              <a:rPr lang="en-MY" dirty="0"/>
              <a:t>, </a:t>
            </a:r>
            <a:r>
              <a:rPr lang="en-MY" dirty="0" err="1"/>
              <a:t>terdapat</a:t>
            </a:r>
            <a:r>
              <a:rPr lang="en-MY" dirty="0"/>
              <a:t> </a:t>
            </a:r>
            <a:r>
              <a:rPr lang="en-MY" dirty="0" err="1" smtClean="0"/>
              <a:t>kerja</a:t>
            </a:r>
            <a:r>
              <a:rPr lang="en-MY" dirty="0" smtClean="0"/>
              <a:t> </a:t>
            </a:r>
            <a:r>
              <a:rPr lang="en-MY" dirty="0" err="1" smtClean="0"/>
              <a:t>penjilidan</a:t>
            </a:r>
            <a:r>
              <a:rPr lang="en-MY" dirty="0" smtClean="0"/>
              <a:t>, </a:t>
            </a:r>
            <a:r>
              <a:rPr lang="en-MY" dirty="0" err="1" smtClean="0"/>
              <a:t>penyusunan</a:t>
            </a:r>
            <a:r>
              <a:rPr lang="en-MY" dirty="0" smtClean="0"/>
              <a:t>, </a:t>
            </a:r>
            <a:r>
              <a:rPr lang="en-MY" dirty="0" err="1" smtClean="0"/>
              <a:t>dan</a:t>
            </a:r>
            <a:r>
              <a:rPr lang="en-MY" dirty="0" smtClean="0"/>
              <a:t> </a:t>
            </a:r>
            <a:r>
              <a:rPr lang="en-MY" dirty="0" err="1" smtClean="0"/>
              <a:t>perkhidmatan</a:t>
            </a:r>
            <a:r>
              <a:rPr lang="en-MY" dirty="0" smtClean="0"/>
              <a:t> </a:t>
            </a:r>
            <a:r>
              <a:rPr lang="en-MY" dirty="0" err="1" smtClean="0"/>
              <a:t>pinjaman</a:t>
            </a:r>
            <a:r>
              <a:rPr lang="en-MY" dirty="0" smtClean="0"/>
              <a:t> </a:t>
            </a:r>
            <a:r>
              <a:rPr lang="en-MY" dirty="0" err="1"/>
              <a:t>buku</a:t>
            </a:r>
            <a:r>
              <a:rPr lang="en-MY" dirty="0"/>
              <a:t> </a:t>
            </a:r>
            <a:r>
              <a:rPr lang="en-MY" dirty="0" err="1" smtClean="0"/>
              <a:t>selain</a:t>
            </a:r>
            <a:r>
              <a:rPr lang="en-MY" dirty="0" smtClean="0"/>
              <a:t> </a:t>
            </a:r>
            <a:r>
              <a:rPr lang="en-MY" dirty="0" err="1" smtClean="0"/>
              <a:t>pengkuliahan</a:t>
            </a:r>
            <a:r>
              <a:rPr lang="en-MY" dirty="0"/>
              <a:t>. </a:t>
            </a: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69963"/>
            <a:ext cx="7764463" cy="647700"/>
          </a:xfrm>
        </p:spPr>
        <p:txBody>
          <a:bodyPr/>
          <a:lstStyle/>
          <a:p>
            <a:pPr>
              <a:defRPr/>
            </a:pPr>
            <a:r>
              <a:rPr lang="en-GB" dirty="0" smtClean="0"/>
              <a:t>PERANAN BAITUL HIKMAH</a:t>
            </a:r>
            <a:endParaRPr lang="en-GB" dirty="0"/>
          </a:p>
        </p:txBody>
      </p:sp>
      <p:sp>
        <p:nvSpPr>
          <p:cNvPr id="46083" name="Content Placeholder 2"/>
          <p:cNvSpPr>
            <a:spLocks noGrp="1"/>
          </p:cNvSpPr>
          <p:nvPr>
            <p:ph idx="1"/>
          </p:nvPr>
        </p:nvSpPr>
        <p:spPr>
          <a:xfrm>
            <a:off x="498475" y="1617663"/>
            <a:ext cx="8193088" cy="4089400"/>
          </a:xfrm>
        </p:spPr>
        <p:txBody>
          <a:bodyPr/>
          <a:lstStyle/>
          <a:p>
            <a:pPr>
              <a:buFont typeface="Century Gothic" pitchFamily="34" charset="0"/>
              <a:buAutoNum type="arabicPeriod"/>
            </a:pPr>
            <a:r>
              <a:rPr lang="en-MY" sz="1800" smtClean="0"/>
              <a:t>Melahirkan penterjemah yang mahir dan pakar dalam pelbagai bidang</a:t>
            </a:r>
          </a:p>
          <a:p>
            <a:pPr>
              <a:buFont typeface="Century Gothic" pitchFamily="34" charset="0"/>
              <a:buAutoNum type="arabicPeriod"/>
            </a:pPr>
            <a:r>
              <a:rPr lang="en-MY" sz="1800" smtClean="0"/>
              <a:t>Menginstitusikan pengesahan bahan terjemahan daripada pengarang asal</a:t>
            </a:r>
          </a:p>
          <a:p>
            <a:pPr>
              <a:buFont typeface="Century Gothic" pitchFamily="34" charset="0"/>
              <a:buAutoNum type="arabicPeriod"/>
            </a:pPr>
            <a:r>
              <a:rPr lang="en-MY" sz="1800" smtClean="0"/>
              <a:t>Melibatkan pihak istana dalam kegiatan keilmuan</a:t>
            </a:r>
          </a:p>
          <a:p>
            <a:pPr>
              <a:buFont typeface="Century Gothic" pitchFamily="34" charset="0"/>
              <a:buAutoNum type="arabicPeriod"/>
            </a:pPr>
            <a:r>
              <a:rPr lang="en-MY" sz="1800" smtClean="0"/>
              <a:t>Menghimpun penterjemah dari pelbagai bangsa dan agama</a:t>
            </a:r>
          </a:p>
          <a:p>
            <a:pPr>
              <a:buFont typeface="Century Gothic" pitchFamily="34" charset="0"/>
              <a:buAutoNum type="arabicPeriod"/>
            </a:pPr>
            <a:r>
              <a:rPr lang="en-MY" sz="1800" smtClean="0"/>
              <a:t>Menjadi agen pertukaran budaya dan pemindahan teknologi</a:t>
            </a:r>
          </a:p>
          <a:p>
            <a:pPr>
              <a:buFont typeface="Century Gothic" pitchFamily="34" charset="0"/>
              <a:buAutoNum type="arabicPeriod"/>
            </a:pPr>
            <a:r>
              <a:rPr lang="en-MY" sz="1800" smtClean="0"/>
              <a:t>Membudayakan penterjemahan kepada masyarakat massa</a:t>
            </a:r>
          </a:p>
          <a:p>
            <a:pPr>
              <a:buFont typeface="Century Gothic" pitchFamily="34" charset="0"/>
              <a:buAutoNum type="arabicPeriod"/>
            </a:pPr>
            <a:r>
              <a:rPr lang="en-MY" sz="1800" smtClean="0"/>
              <a:t>Berfungsi sebagai perpustakaan terbaik</a:t>
            </a:r>
          </a:p>
          <a:p>
            <a:pPr>
              <a:buFont typeface="Century Gothic" pitchFamily="34" charset="0"/>
              <a:buAutoNum type="arabicPeriod"/>
            </a:pPr>
            <a:r>
              <a:rPr lang="en-MY" sz="1800" smtClean="0"/>
              <a:t>Menghidupkan budaya keperpustakaan</a:t>
            </a:r>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766762"/>
          </a:xfrm>
        </p:spPr>
        <p:txBody>
          <a:bodyPr/>
          <a:lstStyle/>
          <a:p>
            <a:pPr algn="r">
              <a:defRPr/>
            </a:pPr>
            <a:r>
              <a:rPr lang="en-GB" dirty="0" err="1" smtClean="0"/>
              <a:t>Sambungan</a:t>
            </a:r>
            <a:r>
              <a:rPr lang="en-GB" dirty="0" smtClean="0"/>
              <a:t>…</a:t>
            </a:r>
            <a:endParaRPr lang="en-GB" dirty="0"/>
          </a:p>
        </p:txBody>
      </p:sp>
      <p:sp>
        <p:nvSpPr>
          <p:cNvPr id="47107" name="Content Placeholder 2"/>
          <p:cNvSpPr>
            <a:spLocks noGrp="1"/>
          </p:cNvSpPr>
          <p:nvPr>
            <p:ph idx="1"/>
          </p:nvPr>
        </p:nvSpPr>
        <p:spPr>
          <a:xfrm>
            <a:off x="484188" y="1219200"/>
            <a:ext cx="8050212" cy="5029200"/>
          </a:xfrm>
        </p:spPr>
        <p:txBody>
          <a:bodyPr/>
          <a:lstStyle/>
          <a:p>
            <a:r>
              <a:rPr lang="ms-MY" altLang="en-US" sz="2400" smtClean="0"/>
              <a:t>Setelah kematian khalifah al-Ma’mūn, Bayt al-Hikmah tidak lagi mendapat perhatian daripada para khalifah seterusnya.  Namun, Bayt al-Hikmah dikatakan masih tetap berfungsi pada tahun 479 H/1086 M dengan nama Dār al-</a:t>
            </a:r>
            <a:r>
              <a:rPr lang="ms-MY" altLang="en-US" sz="2400" baseline="30000" smtClean="0"/>
              <a:t>‘</a:t>
            </a:r>
            <a:r>
              <a:rPr lang="ms-MY" altLang="en-US" sz="2400" smtClean="0"/>
              <a:t>Ilm.  </a:t>
            </a:r>
          </a:p>
          <a:p>
            <a:r>
              <a:rPr lang="ms-MY" altLang="en-US" sz="2400" smtClean="0"/>
              <a:t>Setelah Madrasah Nizāmiyyah tersebar luas pada akhir abad ke-5 H/11 M dan wujud ancaman keras daripada ulama terhadap ilmu falsafah, Bayt al-Hikmah menjadi semakin mundur.  Bayt al-Hikmah dikatakan terus wujud sehingga berlaku serangan bangsa Tartar ke atas kota Baghdad pada tahun 656 H/1258 M yang turut mengakibatkan kemusnahannya.</a:t>
            </a:r>
            <a:endParaRPr lang="en-GB" altLang="en-US" sz="24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69F3549-4BF7-4AE5-BBFD-8E545D5CC5D3}" type="slidenum">
              <a:rPr lang="ar-SA" altLang="en-US">
                <a:solidFill>
                  <a:srgbClr val="FFFFFF"/>
                </a:solidFill>
              </a:rPr>
              <a:pPr/>
              <a:t>37</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250112" cy="842962"/>
          </a:xfrm>
        </p:spPr>
        <p:txBody>
          <a:bodyPr/>
          <a:lstStyle/>
          <a:p>
            <a:pPr>
              <a:defRPr/>
            </a:pPr>
            <a:r>
              <a:rPr lang="en-GB" sz="3200" dirty="0" smtClean="0">
                <a:solidFill>
                  <a:srgbClr val="FFC000"/>
                </a:solidFill>
              </a:rPr>
              <a:t>5) </a:t>
            </a:r>
            <a:r>
              <a:rPr lang="en-GB" sz="3200" dirty="0" err="1" smtClean="0">
                <a:solidFill>
                  <a:srgbClr val="FFC000"/>
                </a:solidFill>
              </a:rPr>
              <a:t>Perdagangan</a:t>
            </a:r>
            <a:r>
              <a:rPr lang="en-GB" sz="3200" dirty="0" smtClean="0">
                <a:solidFill>
                  <a:srgbClr val="FFC000"/>
                </a:solidFill>
              </a:rPr>
              <a:t> </a:t>
            </a:r>
            <a:r>
              <a:rPr lang="en-GB" sz="3200" dirty="0" err="1" smtClean="0">
                <a:solidFill>
                  <a:srgbClr val="FFC000"/>
                </a:solidFill>
              </a:rPr>
              <a:t>Antarabangsa</a:t>
            </a:r>
            <a:endParaRPr lang="en-GB" sz="3200" dirty="0">
              <a:solidFill>
                <a:srgbClr val="FFC000"/>
              </a:solidFill>
            </a:endParaRPr>
          </a:p>
        </p:txBody>
      </p:sp>
      <p:sp>
        <p:nvSpPr>
          <p:cNvPr id="48131" name="Content Placeholder 2"/>
          <p:cNvSpPr>
            <a:spLocks noGrp="1"/>
          </p:cNvSpPr>
          <p:nvPr>
            <p:ph idx="1"/>
          </p:nvPr>
        </p:nvSpPr>
        <p:spPr>
          <a:xfrm>
            <a:off x="484188" y="1535113"/>
            <a:ext cx="8050212" cy="4713287"/>
          </a:xfrm>
        </p:spPr>
        <p:txBody>
          <a:bodyPr/>
          <a:lstStyle/>
          <a:p>
            <a:r>
              <a:rPr lang="en-US" altLang="en-US" sz="2800" smtClean="0"/>
              <a:t>Perdagangan antarabangsa memainkan peranan yang besar dalam memajukan tamadun Islam melalui pelbagai cara.  Hal ini didorongkan oleh </a:t>
            </a:r>
            <a:r>
              <a:rPr lang="en-US" altLang="en-US" sz="2800" b="1" smtClean="0"/>
              <a:t>wujudnya kota-kota </a:t>
            </a:r>
            <a:r>
              <a:rPr lang="en-US" altLang="en-US" sz="2800" smtClean="0"/>
              <a:t>besar Islam.  </a:t>
            </a:r>
          </a:p>
          <a:p>
            <a:r>
              <a:rPr lang="en-US" altLang="en-US" sz="2800" smtClean="0"/>
              <a:t>Melalui perdagangan luar, pedagang Islam yang berdagang bukan sahaja membawa balik pelbagai bahan dagangan tetapi juga pelbagai ilmu baru sama ada dari negara China, India dan Timur Jauh. </a:t>
            </a: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9B0550C-2A75-4944-8725-3D5D997687D1}" type="slidenum">
              <a:rPr lang="ar-SA" altLang="en-US">
                <a:solidFill>
                  <a:srgbClr val="FFFFFF"/>
                </a:solidFill>
              </a:rPr>
              <a:pPr/>
              <a:t>38</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250112" cy="842962"/>
          </a:xfrm>
        </p:spPr>
        <p:txBody>
          <a:bodyPr/>
          <a:lstStyle/>
          <a:p>
            <a:pPr algn="r">
              <a:defRPr/>
            </a:pPr>
            <a:r>
              <a:rPr lang="en-GB" dirty="0" err="1" smtClean="0"/>
              <a:t>Sambungan</a:t>
            </a:r>
            <a:r>
              <a:rPr lang="en-GB" dirty="0" smtClean="0"/>
              <a:t>…</a:t>
            </a:r>
            <a:endParaRPr lang="en-GB" dirty="0"/>
          </a:p>
        </p:txBody>
      </p:sp>
      <p:sp>
        <p:nvSpPr>
          <p:cNvPr id="49155" name="Content Placeholder 2"/>
          <p:cNvSpPr>
            <a:spLocks noGrp="1"/>
          </p:cNvSpPr>
          <p:nvPr>
            <p:ph idx="1"/>
          </p:nvPr>
        </p:nvSpPr>
        <p:spPr>
          <a:xfrm>
            <a:off x="484188" y="1535113"/>
            <a:ext cx="8050212" cy="4713287"/>
          </a:xfrm>
        </p:spPr>
        <p:txBody>
          <a:bodyPr/>
          <a:lstStyle/>
          <a:p>
            <a:r>
              <a:rPr lang="en-US" altLang="en-US" sz="2800" smtClean="0"/>
              <a:t>Golongan pemodal khasnya juga berusaha membaiki produk mereka dengan teknologi terkini. Secara tidak langsung, perdagangan juga telah </a:t>
            </a:r>
            <a:r>
              <a:rPr lang="en-US" altLang="en-US" sz="2800" b="1" smtClean="0"/>
              <a:t>menggalakkan teknologi pembinaan kapal</a:t>
            </a:r>
            <a:r>
              <a:rPr lang="en-US" altLang="en-US" sz="2800" smtClean="0"/>
              <a:t> yang merupakan alat pengangkutan terpenting pada ketika itu. </a:t>
            </a:r>
          </a:p>
          <a:p>
            <a:r>
              <a:rPr lang="en-US" altLang="en-US" sz="2800" smtClean="0"/>
              <a:t>Melalui perdagangan juga, </a:t>
            </a:r>
            <a:r>
              <a:rPr lang="en-US" altLang="en-US" sz="2800" b="1" smtClean="0"/>
              <a:t>pelbagai  ilmu baru berkembang pesat</a:t>
            </a:r>
            <a:r>
              <a:rPr lang="en-US" altLang="en-US" sz="2800" smtClean="0"/>
              <a:t> seperti ilmu geografi, astronomi, dan pelayaran.</a:t>
            </a:r>
            <a:endParaRPr lang="en-GB" altLang="en-US" sz="28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8C0E58D-1BE9-4E7B-9941-108A0D6ECFEE}" type="slidenum">
              <a:rPr lang="ar-SA" altLang="en-US">
                <a:solidFill>
                  <a:srgbClr val="FFFFFF"/>
                </a:solidFill>
              </a:rPr>
              <a:pPr/>
              <a:t>39</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611187"/>
          </a:xfrm>
        </p:spPr>
        <p:txBody>
          <a:bodyPr/>
          <a:lstStyle/>
          <a:p>
            <a:pPr defTabSz="457207" eaLnBrk="1" fontAlgn="auto" hangingPunct="1">
              <a:spcAft>
                <a:spcPts val="0"/>
              </a:spcAft>
              <a:defRPr/>
            </a:pPr>
            <a:r>
              <a:rPr lang="en-GB" dirty="0" smtClean="0">
                <a:solidFill>
                  <a:srgbClr val="FFC000"/>
                </a:solidFill>
              </a:rPr>
              <a:t>OBJEKTIF BAB 3</a:t>
            </a:r>
            <a:endParaRPr lang="en-GB" dirty="0">
              <a:solidFill>
                <a:srgbClr val="FFC000"/>
              </a:solidFill>
            </a:endParaRPr>
          </a:p>
        </p:txBody>
      </p:sp>
      <p:sp>
        <p:nvSpPr>
          <p:cNvPr id="10243" name="Content Placeholder 2"/>
          <p:cNvSpPr>
            <a:spLocks noGrp="1"/>
          </p:cNvSpPr>
          <p:nvPr>
            <p:ph idx="1"/>
          </p:nvPr>
        </p:nvSpPr>
        <p:spPr>
          <a:xfrm>
            <a:off x="827088" y="1295400"/>
            <a:ext cx="7402512" cy="4953000"/>
          </a:xfrm>
        </p:spPr>
        <p:txBody>
          <a:bodyPr/>
          <a:lstStyle/>
          <a:p>
            <a:pPr marL="0" indent="0" eaLnBrk="1" hangingPunct="1">
              <a:buFont typeface="Wingdings 3" pitchFamily="18" charset="2"/>
              <a:buNone/>
              <a:defRPr/>
            </a:pPr>
            <a:r>
              <a:rPr lang="en-GB" altLang="en-US" sz="3200" dirty="0" smtClean="0"/>
              <a:t>Di </a:t>
            </a:r>
            <a:r>
              <a:rPr lang="en-GB" altLang="en-US" sz="3200" dirty="0" err="1" smtClean="0"/>
              <a:t>akhir</a:t>
            </a:r>
            <a:r>
              <a:rPr lang="en-GB" altLang="en-US" sz="3200" dirty="0" smtClean="0"/>
              <a:t> </a:t>
            </a:r>
            <a:r>
              <a:rPr lang="en-GB" altLang="en-US" sz="3200" dirty="0" err="1" smtClean="0"/>
              <a:t>bab</a:t>
            </a:r>
            <a:r>
              <a:rPr lang="en-GB" altLang="en-US" sz="3200" dirty="0" smtClean="0"/>
              <a:t> </a:t>
            </a:r>
            <a:r>
              <a:rPr lang="en-GB" altLang="en-US" sz="3200" dirty="0" err="1" smtClean="0"/>
              <a:t>ini</a:t>
            </a:r>
            <a:r>
              <a:rPr lang="en-GB" altLang="en-US" sz="3200" dirty="0" smtClean="0"/>
              <a:t>, </a:t>
            </a:r>
            <a:r>
              <a:rPr lang="en-GB" altLang="en-US" sz="3200" dirty="0" err="1" smtClean="0"/>
              <a:t>pelajar</a:t>
            </a:r>
            <a:r>
              <a:rPr lang="en-GB" altLang="en-US" sz="3200" dirty="0" smtClean="0"/>
              <a:t> </a:t>
            </a:r>
            <a:r>
              <a:rPr lang="en-GB" altLang="en-US" sz="3200" dirty="0" err="1" smtClean="0"/>
              <a:t>dapat</a:t>
            </a:r>
            <a:r>
              <a:rPr lang="en-GB" altLang="en-US" sz="3200" dirty="0" smtClean="0"/>
              <a:t>:</a:t>
            </a:r>
          </a:p>
          <a:p>
            <a:pPr marL="514350" indent="-514350" eaLnBrk="1" hangingPunct="1">
              <a:buFont typeface="+mj-lt"/>
              <a:buAutoNum type="arabicPeriod"/>
              <a:defRPr/>
            </a:pPr>
            <a:r>
              <a:rPr lang="en-GB" altLang="en-US" sz="3200" dirty="0" err="1" smtClean="0"/>
              <a:t>Menjelaskan</a:t>
            </a:r>
            <a:r>
              <a:rPr lang="en-GB" altLang="en-US" sz="3200" dirty="0" smtClean="0"/>
              <a:t> </a:t>
            </a:r>
            <a:r>
              <a:rPr lang="en-GB" altLang="en-US" sz="3200" dirty="0" err="1" smtClean="0"/>
              <a:t>konsep</a:t>
            </a:r>
            <a:r>
              <a:rPr lang="en-GB" altLang="en-US" sz="3200" dirty="0" smtClean="0"/>
              <a:t> </a:t>
            </a:r>
            <a:r>
              <a:rPr lang="en-GB" altLang="en-US" sz="3200" dirty="0" err="1" smtClean="0"/>
              <a:t>ekosistem</a:t>
            </a:r>
            <a:r>
              <a:rPr lang="en-GB" altLang="en-US" sz="3200" dirty="0" smtClean="0"/>
              <a:t> </a:t>
            </a:r>
            <a:r>
              <a:rPr lang="en-GB" altLang="en-US" sz="3200" dirty="0" err="1" smtClean="0"/>
              <a:t>pengetahuan</a:t>
            </a:r>
            <a:r>
              <a:rPr lang="en-GB" altLang="en-US" sz="3200" dirty="0" smtClean="0"/>
              <a:t>.</a:t>
            </a:r>
          </a:p>
          <a:p>
            <a:pPr marL="514350" indent="-514350" eaLnBrk="1" hangingPunct="1">
              <a:buFont typeface="+mj-lt"/>
              <a:buAutoNum type="arabicPeriod"/>
              <a:defRPr/>
            </a:pPr>
            <a:r>
              <a:rPr lang="en-GB" altLang="en-US" sz="3200" dirty="0" err="1" smtClean="0"/>
              <a:t>Mengenalpasti</a:t>
            </a:r>
            <a:r>
              <a:rPr lang="en-GB" altLang="en-US" sz="3200" dirty="0" smtClean="0"/>
              <a:t> </a:t>
            </a:r>
            <a:r>
              <a:rPr lang="en-GB" altLang="en-US" sz="3200" dirty="0" err="1" smtClean="0"/>
              <a:t>faktor</a:t>
            </a:r>
            <a:r>
              <a:rPr lang="en-GB" altLang="en-US" sz="3200" dirty="0" smtClean="0"/>
              <a:t> </a:t>
            </a:r>
            <a:r>
              <a:rPr lang="en-GB" altLang="en-US" sz="3200" dirty="0" err="1" smtClean="0"/>
              <a:t>kemajuan</a:t>
            </a:r>
            <a:r>
              <a:rPr lang="en-GB" altLang="en-US" sz="3200" dirty="0" smtClean="0"/>
              <a:t> </a:t>
            </a:r>
            <a:r>
              <a:rPr lang="en-GB" altLang="en-US" sz="3200" dirty="0" err="1" smtClean="0"/>
              <a:t>sains</a:t>
            </a:r>
            <a:r>
              <a:rPr lang="en-GB" altLang="en-US" sz="3200" dirty="0" smtClean="0"/>
              <a:t> </a:t>
            </a:r>
            <a:r>
              <a:rPr lang="en-GB" altLang="en-US" sz="3200" dirty="0" err="1" smtClean="0"/>
              <a:t>dan</a:t>
            </a:r>
            <a:r>
              <a:rPr lang="en-GB" altLang="en-US" sz="3200" dirty="0" smtClean="0"/>
              <a:t> </a:t>
            </a:r>
            <a:r>
              <a:rPr lang="en-GB" altLang="en-US" sz="3200" dirty="0" err="1" smtClean="0"/>
              <a:t>teknologi</a:t>
            </a:r>
            <a:r>
              <a:rPr lang="en-GB" altLang="en-US" sz="3200" dirty="0" smtClean="0"/>
              <a:t> </a:t>
            </a:r>
            <a:r>
              <a:rPr lang="en-GB" altLang="en-US" sz="3200" dirty="0" err="1" smtClean="0"/>
              <a:t>dalam</a:t>
            </a:r>
            <a:r>
              <a:rPr lang="en-GB" altLang="en-US" sz="3200" dirty="0" smtClean="0"/>
              <a:t> </a:t>
            </a:r>
            <a:r>
              <a:rPr lang="en-GB" altLang="en-US" sz="3200" dirty="0" err="1" smtClean="0"/>
              <a:t>tamadun</a:t>
            </a:r>
            <a:r>
              <a:rPr lang="en-GB" altLang="en-US" sz="3200" dirty="0" smtClean="0"/>
              <a:t> Islam.</a:t>
            </a:r>
          </a:p>
          <a:p>
            <a:pPr marL="514350" indent="-514350" eaLnBrk="1" hangingPunct="1">
              <a:buFont typeface="+mj-lt"/>
              <a:buAutoNum type="arabicPeriod"/>
              <a:defRPr/>
            </a:pPr>
            <a:r>
              <a:rPr lang="en-GB" altLang="en-US" sz="3200" dirty="0" err="1" smtClean="0"/>
              <a:t>Menghuraikan</a:t>
            </a:r>
            <a:r>
              <a:rPr lang="en-GB" altLang="en-US" sz="3200" dirty="0" smtClean="0"/>
              <a:t> zaman </a:t>
            </a:r>
            <a:r>
              <a:rPr lang="en-GB" altLang="en-US" sz="3200" dirty="0" err="1" smtClean="0"/>
              <a:t>keemasan</a:t>
            </a:r>
            <a:r>
              <a:rPr lang="en-GB" altLang="en-US" sz="3200" dirty="0" smtClean="0"/>
              <a:t> </a:t>
            </a:r>
            <a:r>
              <a:rPr lang="en-GB" altLang="en-US" sz="3200" dirty="0" err="1" smtClean="0"/>
              <a:t>sains</a:t>
            </a:r>
            <a:r>
              <a:rPr lang="en-GB" altLang="en-US" sz="3200" dirty="0" smtClean="0"/>
              <a:t> </a:t>
            </a:r>
            <a:r>
              <a:rPr lang="en-GB" altLang="en-US" sz="3200" dirty="0" err="1" smtClean="0"/>
              <a:t>dan</a:t>
            </a:r>
            <a:r>
              <a:rPr lang="en-GB" altLang="en-US" sz="3200" dirty="0" smtClean="0"/>
              <a:t> </a:t>
            </a:r>
            <a:r>
              <a:rPr lang="en-GB" altLang="en-US" sz="3200" dirty="0" err="1" smtClean="0"/>
              <a:t>teknologi</a:t>
            </a:r>
            <a:r>
              <a:rPr lang="en-GB" altLang="en-US" sz="3200" dirty="0" smtClean="0"/>
              <a:t> Islam</a:t>
            </a: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F3FA793-8642-4569-BEFD-E62B895FBC1E}" type="slidenum">
              <a:rPr lang="ar-SA" altLang="en-US">
                <a:solidFill>
                  <a:srgbClr val="FFFFFF"/>
                </a:solidFill>
              </a:rPr>
              <a:pPr/>
              <a:t>4</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842962"/>
          </a:xfrm>
        </p:spPr>
        <p:txBody>
          <a:bodyPr/>
          <a:lstStyle/>
          <a:p>
            <a:pPr>
              <a:defRPr/>
            </a:pPr>
            <a:r>
              <a:rPr lang="en-GB" dirty="0" smtClean="0">
                <a:solidFill>
                  <a:srgbClr val="FFC000"/>
                </a:solidFill>
              </a:rPr>
              <a:t>6) </a:t>
            </a:r>
            <a:r>
              <a:rPr lang="en-GB" dirty="0" err="1" smtClean="0">
                <a:solidFill>
                  <a:srgbClr val="FFC000"/>
                </a:solidFill>
              </a:rPr>
              <a:t>Peranan</a:t>
            </a:r>
            <a:r>
              <a:rPr lang="en-GB" dirty="0" smtClean="0">
                <a:solidFill>
                  <a:srgbClr val="FFC000"/>
                </a:solidFill>
              </a:rPr>
              <a:t> Bahasa Arab</a:t>
            </a:r>
            <a:endParaRPr lang="en-GB" dirty="0">
              <a:solidFill>
                <a:srgbClr val="FFC000"/>
              </a:solidFill>
            </a:endParaRPr>
          </a:p>
        </p:txBody>
      </p:sp>
      <p:sp>
        <p:nvSpPr>
          <p:cNvPr id="50179" name="Content Placeholder 2"/>
          <p:cNvSpPr>
            <a:spLocks noGrp="1"/>
          </p:cNvSpPr>
          <p:nvPr>
            <p:ph idx="1"/>
          </p:nvPr>
        </p:nvSpPr>
        <p:spPr>
          <a:xfrm>
            <a:off x="484188" y="1447800"/>
            <a:ext cx="8050212" cy="4800600"/>
          </a:xfrm>
        </p:spPr>
        <p:txBody>
          <a:bodyPr/>
          <a:lstStyle/>
          <a:p>
            <a:r>
              <a:rPr lang="en-US" altLang="en-US" sz="2400" smtClean="0"/>
              <a:t>Bahasa Arab mempunyai beberapa kelebihan sehingga menjadi bahasa utama dunia pada masa itu. Antara kelebihannya ialah </a:t>
            </a:r>
            <a:r>
              <a:rPr lang="en-US" altLang="en-US" sz="2400" b="1" smtClean="0"/>
              <a:t>al-Qur’an diturunkan dalam bahasa Arab</a:t>
            </a:r>
            <a:r>
              <a:rPr lang="en-US" altLang="en-US" sz="2400" smtClean="0"/>
              <a:t>. Oleh itu, apabila seseorang memeluk Islam, ia akan belajar bahasa Arab untuk membolehkannya memahami isi al-Qur’an. </a:t>
            </a:r>
          </a:p>
          <a:p>
            <a:r>
              <a:rPr lang="en-US" altLang="en-US" sz="2400" smtClean="0"/>
              <a:t>Bahasa Arab juga menjadi </a:t>
            </a:r>
            <a:r>
              <a:rPr lang="en-US" altLang="en-US" sz="2400" b="1" smtClean="0"/>
              <a:t>“lingua-franca” dan  bahasa penyatu</a:t>
            </a:r>
            <a:r>
              <a:rPr lang="en-US" altLang="en-US" sz="2400" smtClean="0"/>
              <a:t> kepada seluruh  masyarakat khasnya mereka yang berhubung dengan masyarakat Islam melalui ilmu pengetahuan, perniagaan, dan sebagainya.  </a:t>
            </a:r>
            <a:endParaRPr lang="en-GB" altLang="en-US" sz="2400" smtClean="0"/>
          </a:p>
          <a:p>
            <a:endParaRPr lang="en-GB" altLang="en-US"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E3DF4BE-ED5B-4F06-B5A0-2EEB141309FD}" type="slidenum">
              <a:rPr lang="ar-SA" altLang="en-US">
                <a:solidFill>
                  <a:srgbClr val="FFFFFF"/>
                </a:solidFill>
              </a:rPr>
              <a:pPr/>
              <a:t>40</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766762"/>
          </a:xfrm>
        </p:spPr>
        <p:txBody>
          <a:bodyPr/>
          <a:lstStyle/>
          <a:p>
            <a:pPr algn="r">
              <a:defRPr/>
            </a:pPr>
            <a:r>
              <a:rPr lang="en-GB" dirty="0" err="1" smtClean="0"/>
              <a:t>Sambungan</a:t>
            </a:r>
            <a:r>
              <a:rPr lang="en-GB" dirty="0" smtClean="0"/>
              <a:t>…</a:t>
            </a:r>
            <a:endParaRPr lang="en-GB" dirty="0"/>
          </a:p>
        </p:txBody>
      </p:sp>
      <p:sp>
        <p:nvSpPr>
          <p:cNvPr id="51203" name="Content Placeholder 2"/>
          <p:cNvSpPr>
            <a:spLocks noGrp="1"/>
          </p:cNvSpPr>
          <p:nvPr>
            <p:ph idx="1"/>
          </p:nvPr>
        </p:nvSpPr>
        <p:spPr>
          <a:xfrm>
            <a:off x="484188" y="1219200"/>
            <a:ext cx="8050212" cy="5029200"/>
          </a:xfrm>
        </p:spPr>
        <p:txBody>
          <a:bodyPr/>
          <a:lstStyle/>
          <a:p>
            <a:r>
              <a:rPr lang="en-US" altLang="en-US" sz="2400" smtClean="0"/>
              <a:t>Bahasa Arab telah menjadi </a:t>
            </a:r>
            <a:r>
              <a:rPr lang="en-US" altLang="en-US" sz="2400" b="1" smtClean="0"/>
              <a:t>bahasa ilmu </a:t>
            </a:r>
            <a:r>
              <a:rPr lang="en-US" altLang="en-US" sz="2400" smtClean="0"/>
              <a:t>bagi penduduk antara kota Baghdad dan Cordova yang menggantikan bahasa Yunani, Latin, Kibti dan Aramaic.</a:t>
            </a:r>
          </a:p>
          <a:p>
            <a:r>
              <a:rPr lang="en-US" altLang="en-US" sz="2400" smtClean="0"/>
              <a:t>Bahasa Arab telah menjadi </a:t>
            </a:r>
            <a:r>
              <a:rPr lang="en-US" altLang="en-US" sz="2400" b="1" smtClean="0"/>
              <a:t>bahasa sains dan teknologi serta kebudayaan Islam </a:t>
            </a:r>
            <a:r>
              <a:rPr lang="en-US" altLang="en-US" sz="2400" smtClean="0"/>
              <a:t>terutama pada awal pemerintah Bani Umayyah. </a:t>
            </a:r>
          </a:p>
          <a:p>
            <a:r>
              <a:rPr lang="en-US" altLang="en-US" sz="2400" b="1" smtClean="0"/>
              <a:t>Keupayaan bahasa Arab begitu mengkagumkan </a:t>
            </a:r>
            <a:r>
              <a:rPr lang="en-US" altLang="en-US" sz="2400" smtClean="0"/>
              <a:t>yang membuka peluang bagi orang Islam  menambah perbendaharaan dan istilah dalam bidang sains dan teknologi. </a:t>
            </a:r>
          </a:p>
          <a:p>
            <a:r>
              <a:rPr lang="en-US" altLang="en-US" sz="2400" smtClean="0"/>
              <a:t>Bahasa Arab juga telah menjadi </a:t>
            </a:r>
            <a:r>
              <a:rPr lang="en-US" altLang="en-US" sz="2400" b="1" smtClean="0"/>
              <a:t>bahasa rasmi kerajaan Islam </a:t>
            </a:r>
            <a:r>
              <a:rPr lang="en-US" altLang="en-US" sz="2400" smtClean="0"/>
              <a:t>yang membantu meluaskan penggunaannya hingga ke luar negara.</a:t>
            </a:r>
            <a:endParaRPr lang="en-GB" altLang="en-US" sz="24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9434692-EDC8-41CA-AEF3-DF5F976F6912}" type="slidenum">
              <a:rPr lang="ar-SA" altLang="en-US">
                <a:solidFill>
                  <a:srgbClr val="FFFFFF"/>
                </a:solidFill>
              </a:rPr>
              <a:pPr/>
              <a:t>41</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611187"/>
          </a:xfrm>
        </p:spPr>
        <p:txBody>
          <a:bodyPr/>
          <a:lstStyle/>
          <a:p>
            <a:pPr algn="r">
              <a:defRPr/>
            </a:pPr>
            <a:r>
              <a:rPr lang="en-GB" dirty="0" err="1" smtClean="0"/>
              <a:t>Sambungan</a:t>
            </a:r>
            <a:r>
              <a:rPr lang="en-GB" dirty="0" smtClean="0"/>
              <a:t>…</a:t>
            </a:r>
            <a:endParaRPr lang="en-GB" dirty="0"/>
          </a:p>
        </p:txBody>
      </p:sp>
      <p:sp>
        <p:nvSpPr>
          <p:cNvPr id="52227" name="Content Placeholder 2"/>
          <p:cNvSpPr>
            <a:spLocks noGrp="1"/>
          </p:cNvSpPr>
          <p:nvPr>
            <p:ph idx="1"/>
          </p:nvPr>
        </p:nvSpPr>
        <p:spPr>
          <a:xfrm>
            <a:off x="304800" y="1063625"/>
            <a:ext cx="8382000" cy="4876800"/>
          </a:xfrm>
        </p:spPr>
        <p:txBody>
          <a:bodyPr/>
          <a:lstStyle/>
          <a:p>
            <a:r>
              <a:rPr lang="en-US" altLang="en-US" sz="2400" smtClean="0"/>
              <a:t>Bahasa Arab </a:t>
            </a:r>
            <a:r>
              <a:rPr lang="en-US" altLang="en-US" sz="2400" b="1" smtClean="0"/>
              <a:t>begitu berpengaruh </a:t>
            </a:r>
            <a:r>
              <a:rPr lang="en-US" altLang="en-US" sz="2400" smtClean="0"/>
              <a:t>bukan sahaja kepada orang-orang Islam tetapi juga digunakan boleh orang-orang Kristian sebagai bahasa ilmu.  </a:t>
            </a:r>
          </a:p>
          <a:p>
            <a:r>
              <a:rPr lang="en-US" altLang="en-US" sz="2400" smtClean="0"/>
              <a:t>Misalnya gereja Sepanyol  menterjemahkan kitab agama Kristian daripada bahasa Latin ke bahasa Arab.  Dalam penyebaran ilmu daripada tamadun Islam ke tamadun Eropah, Frederick II telah menubuhkan University Naples bagi tujuan mengembangkan ilmu sains muslim ke Eropah.  Di Universiti ini kegiatan penterjemahan dilakukan daripada bahasa Arab ke bahasa Latin dan Ibrani.  Frederick II juga telah mendorong Micheal Scott berhijrah ke Toledo pada tahun 1217M dan menterjemahkan karya Aristotles yang telah diterjemahkan oleh Ibn Rushd.</a:t>
            </a:r>
            <a:endParaRPr lang="en-GB" altLang="en-US" sz="24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93015F4-2FEA-4015-AE16-819515C09C0E}" type="slidenum">
              <a:rPr lang="ar-SA" altLang="en-US">
                <a:solidFill>
                  <a:srgbClr val="FFFFFF"/>
                </a:solidFill>
              </a:rPr>
              <a:pPr/>
              <a:t>42</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690562"/>
          </a:xfrm>
        </p:spPr>
        <p:txBody>
          <a:bodyPr/>
          <a:lstStyle/>
          <a:p>
            <a:pPr>
              <a:defRPr/>
            </a:pPr>
            <a:r>
              <a:rPr lang="en-GB" dirty="0" smtClean="0">
                <a:solidFill>
                  <a:srgbClr val="FFC000"/>
                </a:solidFill>
              </a:rPr>
              <a:t>7) </a:t>
            </a:r>
            <a:r>
              <a:rPr lang="en-GB" dirty="0" err="1" smtClean="0">
                <a:solidFill>
                  <a:srgbClr val="FFC000"/>
                </a:solidFill>
              </a:rPr>
              <a:t>Gerakan</a:t>
            </a:r>
            <a:r>
              <a:rPr lang="en-GB" dirty="0" smtClean="0">
                <a:solidFill>
                  <a:srgbClr val="FFC000"/>
                </a:solidFill>
              </a:rPr>
              <a:t> </a:t>
            </a:r>
            <a:r>
              <a:rPr lang="en-GB" dirty="0" err="1" smtClean="0">
                <a:solidFill>
                  <a:srgbClr val="FFC000"/>
                </a:solidFill>
              </a:rPr>
              <a:t>Penterjemahan</a:t>
            </a:r>
            <a:endParaRPr lang="en-GB" dirty="0">
              <a:solidFill>
                <a:srgbClr val="FFC000"/>
              </a:solidFill>
            </a:endParaRPr>
          </a:p>
        </p:txBody>
      </p:sp>
      <p:sp>
        <p:nvSpPr>
          <p:cNvPr id="53251" name="Content Placeholder 2"/>
          <p:cNvSpPr>
            <a:spLocks noGrp="1"/>
          </p:cNvSpPr>
          <p:nvPr>
            <p:ph idx="1"/>
          </p:nvPr>
        </p:nvSpPr>
        <p:spPr>
          <a:xfrm>
            <a:off x="484188" y="1295400"/>
            <a:ext cx="8126412" cy="5105400"/>
          </a:xfrm>
        </p:spPr>
        <p:txBody>
          <a:bodyPr/>
          <a:lstStyle/>
          <a:p>
            <a:r>
              <a:rPr lang="en-US" altLang="en-US" smtClean="0"/>
              <a:t>Merujuk kepada gerakan penterjemahan daripada bahasa lain ke bahasa Arab dan sebaliknya. </a:t>
            </a:r>
          </a:p>
          <a:p>
            <a:r>
              <a:rPr lang="en-US" altLang="en-US" smtClean="0"/>
              <a:t>Gerakan penterjemahan telah dimulakan pada zaman kerajaan Bani Umayyah dan berkembang pada zaman kerajaan Abbasiyah. </a:t>
            </a:r>
          </a:p>
          <a:p>
            <a:r>
              <a:rPr lang="en-US" altLang="en-US" smtClean="0"/>
              <a:t>Antara sebab kejayaan usaha penterjemahan ini ialah dorongan sama ada dari segi moral atau kewangan daripada pihak pemerintah. </a:t>
            </a:r>
          </a:p>
          <a:p>
            <a:r>
              <a:rPr lang="en-US" altLang="en-US" smtClean="0"/>
              <a:t>Pelbagai bidang ilmu telah diterjemahkan dari bahasa Eropah ke bahasa Arab. Banyak hasil tulisan cendekiawan daripada  ilmu Yunani dan Romawi telah diterjemahkan dan dikembangkan oleh ilmuwan Islam. Antara ilmu yang diminati ialah ilmu logik, falsafah, perubatan, astronomi, dan astrologi.</a:t>
            </a:r>
            <a:endParaRPr lang="en-GB" altLang="en-US"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EE8DED7-7A0F-4DEE-B275-BCD1E3633036}" type="slidenum">
              <a:rPr lang="ar-SA" altLang="en-US">
                <a:solidFill>
                  <a:srgbClr val="FFFFFF"/>
                </a:solidFill>
              </a:rPr>
              <a:pPr/>
              <a:t>43</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8329" r="1" b="1"/>
          <a:stretch/>
        </p:blipFill>
        <p:spPr>
          <a:xfrm>
            <a:off x="5877196" y="857258"/>
            <a:ext cx="3266804" cy="3548735"/>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152400" y="547688"/>
            <a:ext cx="5627688" cy="976312"/>
          </a:xfrm>
        </p:spPr>
        <p:txBody>
          <a:bodyPr>
            <a:normAutofit/>
          </a:bodyPr>
          <a:lstStyle/>
          <a:p>
            <a:pPr>
              <a:defRPr/>
            </a:pPr>
            <a:r>
              <a:rPr lang="en-US" sz="2400" dirty="0" err="1">
                <a:solidFill>
                  <a:srgbClr val="FFC000"/>
                </a:solidFill>
              </a:rPr>
              <a:t>Penterjemahan</a:t>
            </a:r>
            <a:r>
              <a:rPr lang="en-US" sz="2400" dirty="0">
                <a:solidFill>
                  <a:srgbClr val="FFC000"/>
                </a:solidFill>
              </a:rPr>
              <a:t> </a:t>
            </a:r>
            <a:br>
              <a:rPr lang="en-US" sz="2400" dirty="0">
                <a:solidFill>
                  <a:srgbClr val="FFC000"/>
                </a:solidFill>
              </a:rPr>
            </a:br>
            <a:r>
              <a:rPr lang="en-US" sz="2400" dirty="0" err="1">
                <a:solidFill>
                  <a:srgbClr val="FFC000"/>
                </a:solidFill>
              </a:rPr>
              <a:t>sebagai</a:t>
            </a:r>
            <a:r>
              <a:rPr lang="en-US" sz="2400" dirty="0">
                <a:solidFill>
                  <a:srgbClr val="FFC000"/>
                </a:solidFill>
              </a:rPr>
              <a:t> </a:t>
            </a:r>
            <a:r>
              <a:rPr lang="en-US" sz="2400" dirty="0" err="1">
                <a:solidFill>
                  <a:srgbClr val="FFC000"/>
                </a:solidFill>
              </a:rPr>
              <a:t>sumber</a:t>
            </a:r>
            <a:r>
              <a:rPr lang="en-US" sz="2400" dirty="0">
                <a:solidFill>
                  <a:srgbClr val="FFC000"/>
                </a:solidFill>
              </a:rPr>
              <a:t> </a:t>
            </a:r>
            <a:r>
              <a:rPr lang="en-US" sz="2400" dirty="0" err="1" smtClean="0">
                <a:solidFill>
                  <a:srgbClr val="FFC000"/>
                </a:solidFill>
              </a:rPr>
              <a:t>Ilmu</a:t>
            </a:r>
            <a:endParaRPr lang="en-US" sz="2400" dirty="0">
              <a:solidFill>
                <a:srgbClr val="FFC000"/>
              </a:solidFill>
            </a:endParaRPr>
          </a:p>
        </p:txBody>
      </p:sp>
      <p:sp>
        <p:nvSpPr>
          <p:cNvPr id="54276" name="Content Placeholder 2"/>
          <p:cNvSpPr>
            <a:spLocks noGrp="1"/>
          </p:cNvSpPr>
          <p:nvPr>
            <p:ph idx="1"/>
          </p:nvPr>
        </p:nvSpPr>
        <p:spPr>
          <a:xfrm>
            <a:off x="327025" y="1858963"/>
            <a:ext cx="5878513" cy="3929062"/>
          </a:xfrm>
        </p:spPr>
        <p:txBody>
          <a:bodyPr/>
          <a:lstStyle/>
          <a:p>
            <a:r>
              <a:rPr lang="en-US" sz="1800" smtClean="0"/>
              <a:t>Mencapai kemuncak ketika era Khalifah al-Ma'mun (813-33 CE) dan khalifah selepasnya.</a:t>
            </a:r>
          </a:p>
          <a:p>
            <a:r>
              <a:rPr lang="en-US" sz="1800" smtClean="0"/>
              <a:t>Bayaran yang tinggi kepada penterjemah. Dibayar dalam bentuk emas, terutama karya daripada Greek.</a:t>
            </a:r>
          </a:p>
          <a:p>
            <a:r>
              <a:rPr lang="en-US" sz="1800" smtClean="0"/>
              <a:t>Antara penterjamah agung ketika era ini ialah Hunayn ibn Ishaq, Qusta bin Luqa, Thabit ibn Qurrah, Yahya ibn Masawayh</a:t>
            </a:r>
          </a:p>
          <a:p>
            <a:r>
              <a:rPr lang="en-US" sz="1800" smtClean="0"/>
              <a:t>Penubuhan perpustakaan tahun ke 2 – 4 Hijrah/8 – 10 M yang dikenali sebagai </a:t>
            </a:r>
            <a:r>
              <a:rPr lang="en-US" sz="1800" i="1" smtClean="0"/>
              <a:t>Bayt al-Hikmah, Khizanat al-Hikmah</a:t>
            </a:r>
            <a:r>
              <a:rPr lang="en-US" sz="1800" smtClean="0"/>
              <a:t>,  </a:t>
            </a:r>
            <a:r>
              <a:rPr lang="en-US" sz="1800" i="1" smtClean="0"/>
              <a:t>Dar al-Hikmah</a:t>
            </a:r>
            <a:r>
              <a:rPr lang="en-US" sz="1800" smtClean="0"/>
              <a:t>, </a:t>
            </a:r>
            <a:r>
              <a:rPr lang="en-US" sz="1800" i="1" smtClean="0"/>
              <a:t>Dar al- ‘ilm, Dar al-Kutub</a:t>
            </a:r>
            <a:r>
              <a:rPr lang="en-US" sz="1800" smtClean="0"/>
              <a:t>, </a:t>
            </a:r>
            <a:r>
              <a:rPr lang="en-US" sz="1800" i="1" smtClean="0"/>
              <a:t>Khizanat al-Kutub</a:t>
            </a:r>
            <a:r>
              <a:rPr lang="en-US" sz="1800" smtClean="0"/>
              <a:t> dan </a:t>
            </a:r>
            <a:r>
              <a:rPr lang="en-US" sz="1800" i="1" smtClean="0"/>
              <a:t>Bayt al-Kutub.</a:t>
            </a:r>
            <a:r>
              <a:rPr lang="en-US" sz="1800" smtClean="0"/>
              <a:t> </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600" y="296863"/>
            <a:ext cx="7056438" cy="842962"/>
          </a:xfrm>
        </p:spPr>
        <p:txBody>
          <a:bodyPr/>
          <a:lstStyle/>
          <a:p>
            <a:pPr algn="r">
              <a:defRPr/>
            </a:pPr>
            <a:r>
              <a:rPr lang="en-GB" dirty="0" err="1" smtClean="0"/>
              <a:t>Sambungan</a:t>
            </a:r>
            <a:r>
              <a:rPr lang="en-GB" dirty="0" smtClean="0"/>
              <a:t>…</a:t>
            </a:r>
            <a:endParaRPr lang="en-GB" dirty="0"/>
          </a:p>
        </p:txBody>
      </p:sp>
      <p:sp>
        <p:nvSpPr>
          <p:cNvPr id="55299" name="Content Placeholder 2"/>
          <p:cNvSpPr>
            <a:spLocks noGrp="1"/>
          </p:cNvSpPr>
          <p:nvPr>
            <p:ph idx="1"/>
          </p:nvPr>
        </p:nvSpPr>
        <p:spPr>
          <a:xfrm>
            <a:off x="228600" y="1039813"/>
            <a:ext cx="8382000" cy="4876800"/>
          </a:xfrm>
        </p:spPr>
        <p:txBody>
          <a:bodyPr/>
          <a:lstStyle/>
          <a:p>
            <a:r>
              <a:rPr lang="en-US" altLang="en-US" sz="2400" smtClean="0"/>
              <a:t>Pada peringkat kedua, Ilmu ini diterjemahkan pula ke dalam bahasa Eropah dan menjadi pemangkin kepada kemajuan tamadun Barat pada abad Pertengahan dan Renaissance.  </a:t>
            </a:r>
          </a:p>
          <a:p>
            <a:r>
              <a:rPr lang="en-US" altLang="en-US" sz="2400" smtClean="0"/>
              <a:t>Tiada siapa dapat menafikan bahawa penerimaan sains dan teknologi Islam oleh Eropah tercermin daripada banyaknya istilah bahasa Arab yang diturunkan menjadi bahasa Eropah. Banyak  karya orang-orang Islam menggunakan bahasa Arab dalam berbagai subjek ilmu yang diterjemahkan ke dalam bahasa Latin pada abad Pertengahan.  </a:t>
            </a:r>
          </a:p>
          <a:p>
            <a:r>
              <a:rPr lang="en-US" altLang="en-US" sz="2400" smtClean="0"/>
              <a:t>Bahan-bahan terjemahan ke bahasa  Latin ini sebagai satu bukti yang jelas sumbangan peradaban Islam kepada tamadun Barat.</a:t>
            </a:r>
            <a:endParaRPr lang="en-GB" altLang="en-US" sz="24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47412DD-9A36-468A-9621-B59F04365133}" type="slidenum">
              <a:rPr lang="ar-SA" altLang="en-US">
                <a:solidFill>
                  <a:srgbClr val="FFFFFF"/>
                </a:solidFill>
              </a:rPr>
              <a:pPr/>
              <a:t>45</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152400"/>
            <a:ext cx="7056437" cy="1066800"/>
          </a:xfrm>
        </p:spPr>
        <p:txBody>
          <a:bodyPr/>
          <a:lstStyle/>
          <a:p>
            <a:pPr>
              <a:defRPr/>
            </a:pPr>
            <a:r>
              <a:rPr lang="en-GB" sz="2800" dirty="0" smtClean="0">
                <a:solidFill>
                  <a:srgbClr val="FFC000"/>
                </a:solidFill>
              </a:rPr>
              <a:t>8) </a:t>
            </a:r>
            <a:r>
              <a:rPr lang="en-GB" sz="2800" dirty="0" err="1" smtClean="0">
                <a:solidFill>
                  <a:srgbClr val="FFC000"/>
                </a:solidFill>
              </a:rPr>
              <a:t>Peranan</a:t>
            </a:r>
            <a:r>
              <a:rPr lang="en-GB" sz="2800" dirty="0" smtClean="0">
                <a:solidFill>
                  <a:srgbClr val="FFC000"/>
                </a:solidFill>
              </a:rPr>
              <a:t> </a:t>
            </a:r>
            <a:r>
              <a:rPr lang="en-GB" sz="2800" dirty="0" err="1" smtClean="0">
                <a:solidFill>
                  <a:srgbClr val="FFC000"/>
                </a:solidFill>
              </a:rPr>
              <a:t>Tokoh</a:t>
            </a:r>
            <a:r>
              <a:rPr lang="en-GB" sz="2800" dirty="0" smtClean="0">
                <a:solidFill>
                  <a:srgbClr val="FFC000"/>
                </a:solidFill>
              </a:rPr>
              <a:t> </a:t>
            </a:r>
            <a:r>
              <a:rPr lang="en-GB" sz="2800" dirty="0" err="1" smtClean="0">
                <a:solidFill>
                  <a:srgbClr val="FFC000"/>
                </a:solidFill>
              </a:rPr>
              <a:t>Ilmuwan</a:t>
            </a:r>
            <a:r>
              <a:rPr lang="en-GB" sz="2800" dirty="0" smtClean="0">
                <a:solidFill>
                  <a:srgbClr val="FFC000"/>
                </a:solidFill>
              </a:rPr>
              <a:t> </a:t>
            </a:r>
            <a:r>
              <a:rPr lang="en-GB" sz="2800" dirty="0" err="1" smtClean="0">
                <a:solidFill>
                  <a:srgbClr val="FFC000"/>
                </a:solidFill>
              </a:rPr>
              <a:t>Bukan</a:t>
            </a:r>
            <a:r>
              <a:rPr lang="en-GB" sz="2800" dirty="0" smtClean="0">
                <a:solidFill>
                  <a:srgbClr val="FFC000"/>
                </a:solidFill>
              </a:rPr>
              <a:t> Arab </a:t>
            </a:r>
            <a:r>
              <a:rPr lang="en-GB" sz="2800" dirty="0">
                <a:solidFill>
                  <a:srgbClr val="FFC000"/>
                </a:solidFill>
              </a:rPr>
              <a:t>– </a:t>
            </a:r>
            <a:r>
              <a:rPr lang="en-GB" sz="2800" dirty="0" err="1">
                <a:solidFill>
                  <a:srgbClr val="FFC000"/>
                </a:solidFill>
              </a:rPr>
              <a:t>Parsi</a:t>
            </a:r>
            <a:r>
              <a:rPr lang="en-GB" sz="2800" dirty="0">
                <a:solidFill>
                  <a:srgbClr val="FFC000"/>
                </a:solidFill>
              </a:rPr>
              <a:t>, Asia Tengah, </a:t>
            </a:r>
            <a:r>
              <a:rPr lang="en-GB" sz="2800" dirty="0" smtClean="0">
                <a:solidFill>
                  <a:srgbClr val="FFC000"/>
                </a:solidFill>
              </a:rPr>
              <a:t>Non-Muslim</a:t>
            </a:r>
            <a:endParaRPr lang="en-GB" sz="2800" dirty="0">
              <a:solidFill>
                <a:srgbClr val="FFC000"/>
              </a:solidFill>
            </a:endParaRPr>
          </a:p>
        </p:txBody>
      </p:sp>
      <p:sp>
        <p:nvSpPr>
          <p:cNvPr id="56323" name="Content Placeholder 2"/>
          <p:cNvSpPr>
            <a:spLocks noGrp="1"/>
          </p:cNvSpPr>
          <p:nvPr>
            <p:ph idx="1"/>
          </p:nvPr>
        </p:nvSpPr>
        <p:spPr>
          <a:xfrm>
            <a:off x="609600" y="1219200"/>
            <a:ext cx="7848600" cy="5029200"/>
          </a:xfrm>
        </p:spPr>
        <p:txBody>
          <a:bodyPr/>
          <a:lstStyle/>
          <a:p>
            <a:r>
              <a:rPr lang="en-US" altLang="en-US" sz="2800" smtClean="0"/>
              <a:t>Layanan yang baik diberi kepada para ilmuwan adalah satu pemangkin utama kepada kemajuan pelbagai bidang ilmu.  </a:t>
            </a:r>
          </a:p>
          <a:p>
            <a:r>
              <a:rPr lang="en-US" altLang="en-US" sz="2800" smtClean="0"/>
              <a:t>Bani Musa misalnya hidup senang semasa zaman Baghdad.</a:t>
            </a:r>
          </a:p>
          <a:p>
            <a:r>
              <a:rPr lang="en-US" altLang="en-US" sz="2800" smtClean="0"/>
              <a:t>Kemudahan terutama dari segi kewangan di akademi, sekolah, perpustakaan, rumah sakit, dan balai cerap membolehkan para sarjana menumpukan kepada pembangunan dan penyelidikan dalam bidang sains dan teknologi.</a:t>
            </a: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436F3EC-715C-4DB2-A345-432F32114FAC}" type="slidenum">
              <a:rPr lang="ar-SA" altLang="en-US">
                <a:solidFill>
                  <a:srgbClr val="FFFFFF"/>
                </a:solidFill>
              </a:rPr>
              <a:pPr/>
              <a:t>46</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152400"/>
            <a:ext cx="7056437" cy="1066800"/>
          </a:xfrm>
        </p:spPr>
        <p:txBody>
          <a:bodyPr/>
          <a:lstStyle/>
          <a:p>
            <a:pPr algn="r">
              <a:defRPr/>
            </a:pPr>
            <a:r>
              <a:rPr lang="en-GB" sz="2800" dirty="0" err="1" smtClean="0"/>
              <a:t>Sambungan</a:t>
            </a:r>
            <a:r>
              <a:rPr lang="en-GB" sz="2800" dirty="0" smtClean="0"/>
              <a:t>…</a:t>
            </a:r>
            <a:endParaRPr lang="en-GB" sz="2800" dirty="0"/>
          </a:p>
        </p:txBody>
      </p:sp>
      <p:sp>
        <p:nvSpPr>
          <p:cNvPr id="57347" name="Content Placeholder 2"/>
          <p:cNvSpPr>
            <a:spLocks noGrp="1"/>
          </p:cNvSpPr>
          <p:nvPr>
            <p:ph idx="1"/>
          </p:nvPr>
        </p:nvSpPr>
        <p:spPr>
          <a:xfrm>
            <a:off x="609600" y="1219200"/>
            <a:ext cx="7848600" cy="5029200"/>
          </a:xfrm>
        </p:spPr>
        <p:txBody>
          <a:bodyPr/>
          <a:lstStyle/>
          <a:p>
            <a:r>
              <a:rPr lang="en-US" altLang="en-US" sz="2800" smtClean="0"/>
              <a:t>Perbelanjaan yang banyak digunakan oleh Khalifah al-Ma’mun bagi mengupah sarjana mengumpul bahan dan manuskrip, menterjemahkannya ke dalam bahasa Arab telah menambahkan khazanah di Baitul Hikmah. </a:t>
            </a:r>
            <a:endParaRPr lang="en-GB" altLang="en-US" sz="28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5C2AEE4-0AE5-40BA-95EB-5904CE7224DE}" type="slidenum">
              <a:rPr lang="ar-SA" altLang="en-US">
                <a:solidFill>
                  <a:srgbClr val="FFFFFF"/>
                </a:solidFill>
              </a:rPr>
              <a:pPr/>
              <a:t>47</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611187"/>
          </a:xfrm>
        </p:spPr>
        <p:txBody>
          <a:bodyPr/>
          <a:lstStyle/>
          <a:p>
            <a:pPr>
              <a:defRPr/>
            </a:pPr>
            <a:r>
              <a:rPr lang="en-GB" sz="3200" dirty="0" smtClean="0">
                <a:solidFill>
                  <a:srgbClr val="FFC000"/>
                </a:solidFill>
              </a:rPr>
              <a:t>9) </a:t>
            </a:r>
            <a:r>
              <a:rPr lang="en-GB" sz="3200" dirty="0" err="1" smtClean="0">
                <a:solidFill>
                  <a:srgbClr val="FFC000"/>
                </a:solidFill>
              </a:rPr>
              <a:t>Penubuhan</a:t>
            </a:r>
            <a:r>
              <a:rPr lang="en-GB" sz="3200" dirty="0" smtClean="0">
                <a:solidFill>
                  <a:srgbClr val="FFC000"/>
                </a:solidFill>
              </a:rPr>
              <a:t> </a:t>
            </a:r>
            <a:r>
              <a:rPr lang="en-GB" sz="3200" dirty="0" err="1" smtClean="0">
                <a:solidFill>
                  <a:srgbClr val="FFC000"/>
                </a:solidFill>
              </a:rPr>
              <a:t>Sekolah</a:t>
            </a:r>
            <a:r>
              <a:rPr lang="en-GB" sz="3200" dirty="0" smtClean="0">
                <a:solidFill>
                  <a:srgbClr val="FFC000"/>
                </a:solidFill>
              </a:rPr>
              <a:t> &amp; </a:t>
            </a:r>
            <a:r>
              <a:rPr lang="en-GB" sz="3200" dirty="0" err="1" smtClean="0">
                <a:solidFill>
                  <a:srgbClr val="FFC000"/>
                </a:solidFill>
              </a:rPr>
              <a:t>Universiti</a:t>
            </a:r>
            <a:endParaRPr lang="en-GB" sz="3200" dirty="0">
              <a:solidFill>
                <a:srgbClr val="FFC000"/>
              </a:solidFill>
            </a:endParaRPr>
          </a:p>
        </p:txBody>
      </p:sp>
      <p:sp>
        <p:nvSpPr>
          <p:cNvPr id="58371" name="Content Placeholder 2"/>
          <p:cNvSpPr>
            <a:spLocks noGrp="1"/>
          </p:cNvSpPr>
          <p:nvPr>
            <p:ph idx="1"/>
          </p:nvPr>
        </p:nvSpPr>
        <p:spPr>
          <a:xfrm>
            <a:off x="484188" y="1295400"/>
            <a:ext cx="8050212" cy="4876800"/>
          </a:xfrm>
        </p:spPr>
        <p:txBody>
          <a:bodyPr/>
          <a:lstStyle/>
          <a:p>
            <a:r>
              <a:rPr lang="en-US" altLang="en-US" sz="2400" smtClean="0"/>
              <a:t>Penubuhan pusat pendidikan Islam bermula sejak zaman Nabi Muhammad apabila sekumpulan sahabat baginda </a:t>
            </a:r>
            <a:r>
              <a:rPr lang="en-US" altLang="en-US" sz="2400" b="1" smtClean="0"/>
              <a:t>tinggal di masjid untuk menumpukan masa dan tenaga mereka kepada ilmu pengetahuan</a:t>
            </a:r>
            <a:r>
              <a:rPr lang="en-US" altLang="en-US" sz="2400" smtClean="0"/>
              <a:t> khasnya berkaitan dengan agama. </a:t>
            </a:r>
          </a:p>
          <a:p>
            <a:r>
              <a:rPr lang="en-US" altLang="en-US" sz="2400" smtClean="0"/>
              <a:t>Selepas itu lahir pula </a:t>
            </a:r>
            <a:r>
              <a:rPr lang="en-US" altLang="en-US" sz="2400" b="1" smtClean="0"/>
              <a:t>sistem kuttab </a:t>
            </a:r>
            <a:r>
              <a:rPr lang="en-US" altLang="en-US" sz="2400" smtClean="0"/>
              <a:t>yang mana kanak-kanak diajar membaca dan menulis bersama dengan pelbagai ilmu yang berkait dengan al-Qur’an dan al-Hadith. Sistem </a:t>
            </a:r>
            <a:r>
              <a:rPr lang="en-US" altLang="en-US" sz="2400" b="1" smtClean="0"/>
              <a:t>pendidikan berkembang dan berpusat di masjid</a:t>
            </a:r>
            <a:r>
              <a:rPr lang="en-US" altLang="en-US" sz="2400" smtClean="0"/>
              <a:t>. </a:t>
            </a: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FA60B3C-E84D-4670-B43D-C506C41F9FD6}" type="slidenum">
              <a:rPr lang="ar-SA" altLang="en-US">
                <a:solidFill>
                  <a:srgbClr val="FFFFFF"/>
                </a:solidFill>
              </a:rPr>
              <a:pPr/>
              <a:t>48</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611187"/>
          </a:xfrm>
        </p:spPr>
        <p:txBody>
          <a:bodyPr/>
          <a:lstStyle/>
          <a:p>
            <a:pPr algn="r">
              <a:defRPr/>
            </a:pPr>
            <a:r>
              <a:rPr lang="en-GB" sz="3200" dirty="0" err="1" smtClean="0"/>
              <a:t>Sambungan</a:t>
            </a:r>
            <a:r>
              <a:rPr lang="en-GB" sz="3200" dirty="0" smtClean="0"/>
              <a:t>…</a:t>
            </a:r>
            <a:endParaRPr lang="en-GB" sz="3200" dirty="0"/>
          </a:p>
        </p:txBody>
      </p:sp>
      <p:sp>
        <p:nvSpPr>
          <p:cNvPr id="59395" name="Content Placeholder 2"/>
          <p:cNvSpPr>
            <a:spLocks noGrp="1"/>
          </p:cNvSpPr>
          <p:nvPr>
            <p:ph idx="1"/>
          </p:nvPr>
        </p:nvSpPr>
        <p:spPr>
          <a:xfrm>
            <a:off x="484188" y="1295400"/>
            <a:ext cx="8050212" cy="4876800"/>
          </a:xfrm>
        </p:spPr>
        <p:txBody>
          <a:bodyPr/>
          <a:lstStyle/>
          <a:p>
            <a:r>
              <a:rPr lang="en-US" altLang="en-US" sz="2800" smtClean="0"/>
              <a:t>Sehingga abad ke 4H, berlaku satu perubahan besar di Naisabur apabila </a:t>
            </a:r>
            <a:r>
              <a:rPr lang="en-US" altLang="en-US" sz="2800" b="1" smtClean="0"/>
              <a:t>sistem madrasah </a:t>
            </a:r>
            <a:r>
              <a:rPr lang="en-US" altLang="en-US" sz="2800" smtClean="0"/>
              <a:t>diperkenalkan di perkarangan masjid. </a:t>
            </a:r>
          </a:p>
          <a:p>
            <a:r>
              <a:rPr lang="en-US" altLang="en-US" sz="2800" smtClean="0"/>
              <a:t>Sistem ini akhirnya bergerak maju sehingga beberapa buah </a:t>
            </a:r>
            <a:r>
              <a:rPr lang="en-US" altLang="en-US" sz="2800" b="1" smtClean="0"/>
              <a:t>institusi pendidikan tinggi </a:t>
            </a:r>
            <a:r>
              <a:rPr lang="en-US" altLang="en-US" sz="2800" smtClean="0"/>
              <a:t>diperkenalkan seperti di Madrasah Nizamiyyah di Qairawan dan Universiti al-Azhar di Mesir. </a:t>
            </a:r>
          </a:p>
          <a:p>
            <a:r>
              <a:rPr lang="en-US" altLang="en-US" sz="2800" smtClean="0"/>
              <a:t>Kemajuan pusat pendidikan tinggi ini juga menggambarkan kemajuan ilmu pengetahuan yang ada pada masa itu.</a:t>
            </a:r>
            <a:endParaRPr lang="en-GB" altLang="en-US" sz="28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1512342-4F87-4D2A-B4DC-04180C4C9C9B}" type="slidenum">
              <a:rPr lang="ar-SA" altLang="en-US">
                <a:solidFill>
                  <a:srgbClr val="FFFFFF"/>
                </a:solidFill>
              </a:rPr>
              <a:pPr/>
              <a:t>49</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84188" y="452438"/>
            <a:ext cx="7056437" cy="766762"/>
          </a:xfrm>
        </p:spPr>
        <p:txBody>
          <a:bodyPr/>
          <a:lstStyle/>
          <a:p>
            <a:pPr defTabSz="457207" eaLnBrk="1" fontAlgn="auto" hangingPunct="1">
              <a:spcAft>
                <a:spcPts val="0"/>
              </a:spcAft>
              <a:defRPr/>
            </a:pPr>
            <a:r>
              <a:rPr lang="en-GB" dirty="0" smtClean="0">
                <a:solidFill>
                  <a:srgbClr val="FFC000"/>
                </a:solidFill>
              </a:rPr>
              <a:t>KONSEP EKOSISTEM</a:t>
            </a:r>
            <a:endParaRPr lang="en-GB" dirty="0">
              <a:solidFill>
                <a:srgbClr val="FFC000"/>
              </a:solidFill>
            </a:endParaRPr>
          </a:p>
        </p:txBody>
      </p:sp>
      <p:sp>
        <p:nvSpPr>
          <p:cNvPr id="11267" name="Content Placeholder 2"/>
          <p:cNvSpPr>
            <a:spLocks noGrp="1"/>
          </p:cNvSpPr>
          <p:nvPr>
            <p:ph idx="1"/>
          </p:nvPr>
        </p:nvSpPr>
        <p:spPr>
          <a:xfrm>
            <a:off x="457200" y="1371600"/>
            <a:ext cx="7772400" cy="4419600"/>
          </a:xfrm>
        </p:spPr>
        <p:txBody>
          <a:bodyPr/>
          <a:lstStyle/>
          <a:p>
            <a:pPr eaLnBrk="1" hangingPunct="1"/>
            <a:r>
              <a:rPr lang="ms-MY" altLang="en-US" sz="3200" smtClean="0"/>
              <a:t>Dari segi bahasa, ekosistem bermaksud </a:t>
            </a:r>
            <a:r>
              <a:rPr lang="ms-MY" altLang="en-US" sz="3200" b="1" smtClean="0"/>
              <a:t>hubungan antara entiti-entiti yang terdapat dalam sebuah persekitaran lalu membentuk sebuah sistem atau aturan khusus. </a:t>
            </a:r>
            <a:r>
              <a:rPr lang="ms-MY" altLang="en-US" sz="3200" smtClean="0"/>
              <a:t> </a:t>
            </a:r>
          </a:p>
        </p:txBody>
      </p:sp>
      <p:sp>
        <p:nvSpPr>
          <p:cNvPr id="2" name="Slide Number Placeholder 1"/>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2083E4B-F9A5-443E-A785-7301203FE201}" type="slidenum">
              <a:rPr lang="ar-SA" altLang="en-US">
                <a:solidFill>
                  <a:srgbClr val="FFFFFF"/>
                </a:solidFill>
              </a:rPr>
              <a:pPr/>
              <a:t>5</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defTabSz="457207" eaLnBrk="1" fontAlgn="auto" hangingPunct="1">
              <a:spcAft>
                <a:spcPts val="0"/>
              </a:spcAft>
              <a:defRPr/>
            </a:pPr>
            <a:r>
              <a:rPr lang="en-US" altLang="en-US" dirty="0" smtClean="0">
                <a:solidFill>
                  <a:srgbClr val="FFC000"/>
                </a:solidFill>
              </a:rPr>
              <a:t>ZAMAN KEEMASAN </a:t>
            </a:r>
            <a:br>
              <a:rPr lang="en-US" altLang="en-US" dirty="0" smtClean="0">
                <a:solidFill>
                  <a:srgbClr val="FFC000"/>
                </a:solidFill>
              </a:rPr>
            </a:br>
            <a:r>
              <a:rPr lang="en-US" altLang="en-US" dirty="0" smtClean="0">
                <a:solidFill>
                  <a:srgbClr val="FFC000"/>
                </a:solidFill>
              </a:rPr>
              <a:t>SAINS &amp; TEKNOLOGI ISLAM</a:t>
            </a:r>
          </a:p>
        </p:txBody>
      </p:sp>
      <p:sp>
        <p:nvSpPr>
          <p:cNvPr id="60419" name="Rectangle 3"/>
          <p:cNvSpPr>
            <a:spLocks noGrp="1" noChangeArrowheads="1"/>
          </p:cNvSpPr>
          <p:nvPr>
            <p:ph idx="1"/>
          </p:nvPr>
        </p:nvSpPr>
        <p:spPr>
          <a:xfrm>
            <a:off x="457200" y="1752600"/>
            <a:ext cx="8077200" cy="4648200"/>
          </a:xfrm>
        </p:spPr>
        <p:txBody>
          <a:bodyPr/>
          <a:lstStyle/>
          <a:p>
            <a:pPr eaLnBrk="1" hangingPunct="1">
              <a:lnSpc>
                <a:spcPct val="90000"/>
              </a:lnSpc>
            </a:pPr>
            <a:r>
              <a:rPr lang="en-GB" altLang="en-US" sz="2400" smtClean="0"/>
              <a:t>Era kegemilangan tamadun Islam telah menyaksikan pencapaian cemerlang para sarjana dalam pelbagai bidang termasuk falsafah dan sains.  </a:t>
            </a:r>
          </a:p>
          <a:p>
            <a:pPr eaLnBrk="1" hangingPunct="1">
              <a:lnSpc>
                <a:spcPct val="90000"/>
              </a:lnSpc>
            </a:pPr>
            <a:r>
              <a:rPr lang="en-GB" altLang="en-US" sz="2400" smtClean="0"/>
              <a:t>Perkembangan ilmu sains dalam tamadun Islam telah melalui dua peringkat.  </a:t>
            </a:r>
          </a:p>
          <a:p>
            <a:pPr eaLnBrk="1" hangingPunct="1">
              <a:lnSpc>
                <a:spcPct val="90000"/>
              </a:lnSpc>
            </a:pPr>
            <a:r>
              <a:rPr lang="en-GB" altLang="en-US" sz="2400" smtClean="0"/>
              <a:t>Peringkat pertama melibatkan usaha penyerapan dan pemindahan ilmu-ilmu klasik dalam sains dan falsafah daripada bahasa Greek, Siryani, Parsi, dan Sanskrit ke bahasa Arab.  </a:t>
            </a:r>
          </a:p>
          <a:p>
            <a:pPr eaLnBrk="1" hangingPunct="1">
              <a:lnSpc>
                <a:spcPct val="90000"/>
              </a:lnSpc>
            </a:pPr>
            <a:r>
              <a:rPr lang="en-GB" altLang="en-US" sz="2400" smtClean="0"/>
              <a:t>Peringkat kedua berlaku apabila saintis Muslim mencetuskan idea dan memberikan sumbangan mereka terhadap perkembangan sains dan teknologi.</a:t>
            </a:r>
            <a:endParaRPr lang="sv-SE" altLang="en-US" sz="2400" b="1" smtClean="0"/>
          </a:p>
        </p:txBody>
      </p:sp>
      <p:sp>
        <p:nvSpPr>
          <p:cNvPr id="2" name="Slide Number Placeholder 1"/>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E8C0A29-55D9-4128-B73B-9BDCB1DC1401}" type="slidenum">
              <a:rPr lang="ar-SA" altLang="en-US">
                <a:solidFill>
                  <a:srgbClr val="FFFFFF"/>
                </a:solidFill>
              </a:rPr>
              <a:pPr/>
              <a:t>50</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GB" dirty="0" err="1" smtClean="0"/>
              <a:t>Sambungan</a:t>
            </a:r>
            <a:r>
              <a:rPr lang="en-GB" dirty="0" smtClean="0"/>
              <a:t>…</a:t>
            </a:r>
            <a:endParaRPr lang="en-GB" dirty="0"/>
          </a:p>
        </p:txBody>
      </p:sp>
      <p:sp>
        <p:nvSpPr>
          <p:cNvPr id="62467" name="Content Placeholder 2"/>
          <p:cNvSpPr>
            <a:spLocks noGrp="1"/>
          </p:cNvSpPr>
          <p:nvPr>
            <p:ph idx="1"/>
          </p:nvPr>
        </p:nvSpPr>
        <p:spPr>
          <a:xfrm>
            <a:off x="484188" y="1295400"/>
            <a:ext cx="8050212" cy="5257800"/>
          </a:xfrm>
        </p:spPr>
        <p:txBody>
          <a:bodyPr/>
          <a:lstStyle/>
          <a:p>
            <a:r>
              <a:rPr lang="en-GB" altLang="en-US" b="1" smtClean="0"/>
              <a:t>Kemunculan tokoh saintis Muslim seperti al-Razi </a:t>
            </a:r>
            <a:r>
              <a:rPr lang="en-GB" altLang="en-US" smtClean="0"/>
              <a:t>(m.</a:t>
            </a:r>
            <a:r>
              <a:rPr lang="en-GB" altLang="en-US" b="1" smtClean="0"/>
              <a:t> </a:t>
            </a:r>
            <a:r>
              <a:rPr lang="en-GB" altLang="en-US" smtClean="0"/>
              <a:t>313 H/925 M), Ibn Rushd (m. 595 H/1198 M) dan ‘Abd al-Latif al-Baghdādi (m. 629 H/1231 M) berlaku sekitar abad keempat hingga abad ketujuh Hijrah (abad ke-10 hingga 13 Masihi).  Era tersebut yang turut dikenali sebagai abad pertengahan menyaksikan tamadun Islam mencapai kemuncak kegemilangannya dalam pelbagai bidang termasuk sains dan teknologi.  Hal ini dapat dibuktikan dengan kemunculan ramai tokoh saintis Muslim yang terkemuka seperti al-Razi, Ibn Sina, al-Biruni, dan Ibn Rushd.  </a:t>
            </a:r>
          </a:p>
          <a:p>
            <a:r>
              <a:rPr lang="en-GB" altLang="en-US" smtClean="0"/>
              <a:t>Era kegemilangan tamadun Islam sebenarnya telah bermula sejak awal abad ketiga hijrah dengan kemunculan Jābir bin Hayyān (m. 200 H/815 M).</a:t>
            </a: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3C10A837-CB06-4F5D-92D1-21823B0F7DF6}" type="slidenum">
              <a:rPr lang="ar-SA" altLang="en-US">
                <a:solidFill>
                  <a:srgbClr val="FFFFFF"/>
                </a:solidFill>
              </a:rPr>
              <a:pPr/>
              <a:t>51</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GB" dirty="0" err="1" smtClean="0"/>
              <a:t>Sambungan</a:t>
            </a:r>
            <a:r>
              <a:rPr lang="en-GB" dirty="0" smtClean="0"/>
              <a:t>…</a:t>
            </a:r>
            <a:endParaRPr lang="en-GB" dirty="0"/>
          </a:p>
        </p:txBody>
      </p:sp>
      <p:sp>
        <p:nvSpPr>
          <p:cNvPr id="63491" name="Content Placeholder 2"/>
          <p:cNvSpPr>
            <a:spLocks noGrp="1"/>
          </p:cNvSpPr>
          <p:nvPr>
            <p:ph idx="1"/>
          </p:nvPr>
        </p:nvSpPr>
        <p:spPr>
          <a:xfrm>
            <a:off x="484188" y="2052638"/>
            <a:ext cx="7054850" cy="4195762"/>
          </a:xfrm>
        </p:spPr>
        <p:txBody>
          <a:bodyPr/>
          <a:lstStyle/>
          <a:p>
            <a:r>
              <a:rPr lang="ms-MY" altLang="en-US" sz="2800" b="1" smtClean="0"/>
              <a:t>Ketokohan para saintis Muslim berterusan selama 350 tahun</a:t>
            </a:r>
            <a:r>
              <a:rPr lang="ms-MY" altLang="en-US" sz="2800" smtClean="0"/>
              <a:t>--senario yang hanya dalam tangan orang Islam dari bangsa Arab, Afghanistan, dan Turki.  Berikut adalah sebahagian daripada kaitan setiap separuh abad dengan kemunculan seorang tokoh saintis utama dunia:</a:t>
            </a:r>
            <a:endParaRPr lang="en-GB" altLang="en-US" sz="2800"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F6613A2-B13D-44E7-8D4C-A2319CED1D31}" type="slidenum">
              <a:rPr lang="ar-SA" altLang="en-US">
                <a:solidFill>
                  <a:srgbClr val="FFFFFF"/>
                </a:solidFill>
              </a:rPr>
              <a:pPr/>
              <a:t>52</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3625"/>
            <a:ext cx="8458200" cy="4848225"/>
          </a:xfrm>
        </p:spPr>
        <p:txBody>
          <a:bodyPr/>
          <a:lstStyle/>
          <a:p>
            <a:pPr>
              <a:defRPr/>
            </a:pPr>
            <a:r>
              <a:rPr lang="ms-MY" sz="2800" b="1" u="sng" dirty="0">
                <a:solidFill>
                  <a:srgbClr val="FFFF00"/>
                </a:solidFill>
                <a:effectLst>
                  <a:outerShdw blurRad="38100" dist="38100" dir="2700000" algn="tl">
                    <a:srgbClr val="000000">
                      <a:alpha val="43137"/>
                    </a:srgbClr>
                  </a:outerShdw>
                </a:effectLst>
              </a:rPr>
              <a:t>Tahun</a:t>
            </a:r>
            <a:r>
              <a:rPr lang="ms-MY" sz="2800" b="1" dirty="0">
                <a:solidFill>
                  <a:srgbClr val="FFFF00"/>
                </a:solidFill>
                <a:effectLst>
                  <a:outerShdw blurRad="38100" dist="38100" dir="2700000" algn="tl">
                    <a:srgbClr val="000000">
                      <a:alpha val="43137"/>
                    </a:srgbClr>
                  </a:outerShdw>
                </a:effectLst>
              </a:rPr>
              <a:t>				</a:t>
            </a:r>
            <a:r>
              <a:rPr lang="ms-MY" sz="2800" b="1" u="sng" dirty="0">
                <a:solidFill>
                  <a:srgbClr val="FFFF00"/>
                </a:solidFill>
                <a:effectLst>
                  <a:outerShdw blurRad="38100" dist="38100" dir="2700000" algn="tl">
                    <a:srgbClr val="000000">
                      <a:alpha val="43137"/>
                    </a:srgbClr>
                  </a:outerShdw>
                </a:effectLst>
              </a:rPr>
              <a:t>Tokoh Zaman</a:t>
            </a:r>
            <a:endParaRPr lang="en-GB" sz="2800" b="1" dirty="0">
              <a:solidFill>
                <a:srgbClr val="FFFF00"/>
              </a:solidFill>
              <a:effectLst>
                <a:outerShdw blurRad="38100" dist="38100" dir="2700000" algn="tl">
                  <a:srgbClr val="000000">
                    <a:alpha val="43137"/>
                  </a:srgbClr>
                </a:outerShdw>
              </a:effectLst>
            </a:endParaRPr>
          </a:p>
          <a:p>
            <a:pPr>
              <a:defRPr/>
            </a:pPr>
            <a:r>
              <a:rPr lang="ms-MY" sz="2800" dirty="0"/>
              <a:t>450-400 S.M.			Plato</a:t>
            </a:r>
            <a:endParaRPr lang="en-GB" sz="2800" b="1" dirty="0"/>
          </a:p>
          <a:p>
            <a:pPr>
              <a:defRPr/>
            </a:pPr>
            <a:r>
              <a:rPr lang="ms-MY" sz="2800" dirty="0"/>
              <a:t>400-350 S.M.			Aristotle</a:t>
            </a:r>
            <a:endParaRPr lang="en-GB" sz="2800" b="1" dirty="0"/>
          </a:p>
          <a:p>
            <a:pPr>
              <a:defRPr/>
            </a:pPr>
            <a:r>
              <a:rPr lang="ms-MY" sz="2800" dirty="0"/>
              <a:t>350-300 S.M.			Euclid</a:t>
            </a:r>
            <a:endParaRPr lang="en-GB" sz="2800" b="1" dirty="0"/>
          </a:p>
          <a:p>
            <a:pPr>
              <a:defRPr/>
            </a:pPr>
            <a:r>
              <a:rPr lang="ms-MY" sz="2800" dirty="0"/>
              <a:t>300-250 S.M.			Archimedes</a:t>
            </a:r>
            <a:endParaRPr lang="en-GB" sz="2800" b="1" dirty="0"/>
          </a:p>
          <a:p>
            <a:pPr>
              <a:defRPr/>
            </a:pPr>
            <a:r>
              <a:rPr lang="ms-MY" sz="2800" dirty="0"/>
              <a:t>500-550 M				Aryabhat I</a:t>
            </a:r>
            <a:endParaRPr lang="en-GB" sz="2800" b="1" dirty="0"/>
          </a:p>
          <a:p>
            <a:pPr>
              <a:defRPr/>
            </a:pPr>
            <a:r>
              <a:rPr lang="ms-MY" sz="2800" dirty="0"/>
              <a:t>600-650 M				Hsilian Tsang</a:t>
            </a:r>
            <a:endParaRPr lang="en-GB" sz="2800" b="1" dirty="0"/>
          </a:p>
          <a:p>
            <a:pPr>
              <a:defRPr/>
            </a:pPr>
            <a:r>
              <a:rPr lang="ms-MY" sz="2800" dirty="0"/>
              <a:t>650-700 M				I-Ching</a:t>
            </a:r>
            <a:endParaRPr lang="en-GB" sz="2800" b="1" dirty="0"/>
          </a:p>
          <a:p>
            <a:pPr>
              <a:defRPr/>
            </a:pPr>
            <a:r>
              <a:rPr lang="ms-MY" sz="2800" dirty="0"/>
              <a:t>700-750 M				</a:t>
            </a:r>
            <a:r>
              <a:rPr lang="ms-MY" sz="2800" dirty="0" smtClean="0"/>
              <a:t>...</a:t>
            </a:r>
            <a:endParaRPr lang="en-GB" sz="2800" b="1" dirty="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00657F7-2178-491C-AADC-E34AE3112826}" type="slidenum">
              <a:rPr lang="ar-SA" altLang="en-US">
                <a:solidFill>
                  <a:srgbClr val="FFFFFF"/>
                </a:solidFill>
              </a:rPr>
              <a:pPr/>
              <a:t>53</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3625"/>
            <a:ext cx="8458200" cy="5337175"/>
          </a:xfrm>
        </p:spPr>
        <p:txBody>
          <a:bodyPr/>
          <a:lstStyle/>
          <a:p>
            <a:pPr>
              <a:defRPr/>
            </a:pPr>
            <a:r>
              <a:rPr lang="ms-MY" sz="2400" b="1" u="sng" dirty="0">
                <a:solidFill>
                  <a:srgbClr val="FFFF00"/>
                </a:solidFill>
              </a:rPr>
              <a:t>Tahun</a:t>
            </a:r>
            <a:r>
              <a:rPr lang="ms-MY" sz="2400" b="1" dirty="0">
                <a:solidFill>
                  <a:srgbClr val="FFFF00"/>
                </a:solidFill>
              </a:rPr>
              <a:t>				</a:t>
            </a:r>
            <a:r>
              <a:rPr lang="ms-MY" sz="2400" b="1" u="sng" dirty="0">
                <a:solidFill>
                  <a:srgbClr val="FFFF00"/>
                </a:solidFill>
              </a:rPr>
              <a:t>Tokoh Zaman</a:t>
            </a:r>
            <a:endParaRPr lang="en-GB" sz="2400" b="1" dirty="0">
              <a:solidFill>
                <a:srgbClr val="FFFF00"/>
              </a:solidFill>
            </a:endParaRPr>
          </a:p>
          <a:p>
            <a:pPr>
              <a:defRPr/>
            </a:pPr>
            <a:r>
              <a:rPr lang="ms-MY" sz="2400" b="1" i="1" dirty="0" smtClean="0"/>
              <a:t>750-1100 </a:t>
            </a:r>
            <a:r>
              <a:rPr lang="ms-MY" sz="2400" b="1" i="1" dirty="0"/>
              <a:t>M		</a:t>
            </a:r>
            <a:r>
              <a:rPr lang="ms-MY" b="1" i="1" dirty="0" smtClean="0"/>
              <a:t>turutan </a:t>
            </a:r>
            <a:r>
              <a:rPr lang="ms-MY" b="1" i="1" dirty="0"/>
              <a:t>zaman kegemilangan tamadun </a:t>
            </a:r>
            <a:endParaRPr lang="en-GB" b="1" dirty="0"/>
          </a:p>
          <a:p>
            <a:pPr marL="0" indent="0">
              <a:buFont typeface="Wingdings 3" pitchFamily="18" charset="2"/>
              <a:buNone/>
              <a:defRPr/>
            </a:pPr>
            <a:r>
              <a:rPr lang="ms-MY" b="1" i="1" dirty="0" smtClean="0"/>
              <a:t>        </a:t>
            </a:r>
            <a:r>
              <a:rPr lang="ms-MY" b="1" i="1" dirty="0"/>
              <a:t>			</a:t>
            </a:r>
            <a:r>
              <a:rPr lang="ms-MY" b="1" i="1" dirty="0" smtClean="0"/>
              <a:t>	       Islam </a:t>
            </a:r>
            <a:r>
              <a:rPr lang="ms-MY" b="1" i="1" dirty="0"/>
              <a:t>yang tidak terputus</a:t>
            </a:r>
            <a:endParaRPr lang="en-GB" b="1" dirty="0"/>
          </a:p>
          <a:p>
            <a:pPr marL="357188" lvl="1" indent="-357188">
              <a:defRPr/>
            </a:pPr>
            <a:r>
              <a:rPr lang="ms-MY" sz="2400" dirty="0" smtClean="0"/>
              <a:t>750-800M</a:t>
            </a:r>
            <a:r>
              <a:rPr lang="ms-MY" sz="2400" dirty="0"/>
              <a:t>		</a:t>
            </a:r>
            <a:r>
              <a:rPr lang="ms-MY" sz="2400" dirty="0" smtClean="0"/>
              <a:t>	Jābir </a:t>
            </a:r>
            <a:r>
              <a:rPr lang="ms-MY" sz="2400" dirty="0"/>
              <a:t>bin Hayyān (m. 200 H/815 M)</a:t>
            </a:r>
            <a:endParaRPr lang="en-GB" sz="2400" b="1" dirty="0"/>
          </a:p>
          <a:p>
            <a:pPr>
              <a:defRPr/>
            </a:pPr>
            <a:r>
              <a:rPr lang="ms-MY" sz="2400" dirty="0"/>
              <a:t>800-850 M			</a:t>
            </a:r>
            <a:r>
              <a:rPr lang="ms-MY" sz="2400" dirty="0" smtClean="0"/>
              <a:t>al-Khawārizmi </a:t>
            </a:r>
            <a:r>
              <a:rPr lang="ms-MY" sz="2400" dirty="0"/>
              <a:t>(m. </a:t>
            </a:r>
            <a:r>
              <a:rPr lang="ms-MY" sz="2400" dirty="0" smtClean="0"/>
              <a:t>slps </a:t>
            </a:r>
            <a:r>
              <a:rPr lang="ms-MY" sz="2400" dirty="0"/>
              <a:t>232 H/847 M)</a:t>
            </a:r>
            <a:endParaRPr lang="en-GB" sz="2400" b="1" dirty="0"/>
          </a:p>
          <a:p>
            <a:pPr>
              <a:defRPr/>
            </a:pPr>
            <a:r>
              <a:rPr lang="ms-MY" sz="2400" dirty="0"/>
              <a:t>850-900 M			</a:t>
            </a:r>
            <a:r>
              <a:rPr lang="ms-MY" sz="2400" dirty="0" smtClean="0"/>
              <a:t>al-Razi </a:t>
            </a:r>
            <a:r>
              <a:rPr lang="ms-MY" sz="2400" dirty="0"/>
              <a:t>(m. 313 H/925 M)</a:t>
            </a:r>
            <a:endParaRPr lang="en-GB" sz="2400" b="1" dirty="0"/>
          </a:p>
          <a:p>
            <a:pPr>
              <a:defRPr/>
            </a:pPr>
            <a:r>
              <a:rPr lang="ms-MY" sz="2400" dirty="0"/>
              <a:t>900-950 M			</a:t>
            </a:r>
            <a:r>
              <a:rPr lang="ms-MY" sz="2400" dirty="0" smtClean="0"/>
              <a:t>al-Mas‘udi </a:t>
            </a:r>
            <a:r>
              <a:rPr lang="ms-MY" sz="2400" dirty="0"/>
              <a:t>(m. 346 H/957 M)</a:t>
            </a:r>
            <a:endParaRPr lang="en-GB" sz="2400" b="1" dirty="0"/>
          </a:p>
          <a:p>
            <a:pPr>
              <a:defRPr/>
            </a:pPr>
            <a:r>
              <a:rPr lang="ms-MY" sz="2400" dirty="0"/>
              <a:t>950-1000 M		</a:t>
            </a:r>
            <a:r>
              <a:rPr lang="ms-MY" dirty="0" smtClean="0"/>
              <a:t>Abu </a:t>
            </a:r>
            <a:r>
              <a:rPr lang="ms-MY" dirty="0"/>
              <a:t>al-Wafā’ (m. sekitar 500 H/1106 M)</a:t>
            </a:r>
            <a:endParaRPr lang="en-GB" b="1" dirty="0"/>
          </a:p>
          <a:p>
            <a:pPr>
              <a:defRPr/>
            </a:pPr>
            <a:r>
              <a:rPr lang="ms-MY" sz="2400" dirty="0"/>
              <a:t>1000-1050 M		</a:t>
            </a:r>
            <a:r>
              <a:rPr lang="ms-MY" sz="2400" dirty="0" smtClean="0"/>
              <a:t>al-Biruni </a:t>
            </a:r>
            <a:r>
              <a:rPr lang="ms-MY" sz="2400" dirty="0"/>
              <a:t>(m. 515 H/1048 M) &amp;</a:t>
            </a:r>
            <a:endParaRPr lang="en-GB" sz="2400" b="1" dirty="0"/>
          </a:p>
          <a:p>
            <a:pPr marL="0" indent="0">
              <a:buFont typeface="Wingdings 3" pitchFamily="18" charset="2"/>
              <a:buNone/>
              <a:defRPr/>
            </a:pPr>
            <a:r>
              <a:rPr lang="ms-MY" sz="2400" dirty="0" smtClean="0"/>
              <a:t>						Ibn </a:t>
            </a:r>
            <a:r>
              <a:rPr lang="ms-MY" sz="2400" dirty="0"/>
              <a:t>Sina (m. 428 H/1037 M)</a:t>
            </a:r>
            <a:endParaRPr lang="en-GB" sz="2400" b="1" dirty="0"/>
          </a:p>
          <a:p>
            <a:pPr>
              <a:defRPr/>
            </a:pPr>
            <a:r>
              <a:rPr lang="ms-MY" sz="2400" dirty="0"/>
              <a:t>1050-1100 M		</a:t>
            </a:r>
            <a:r>
              <a:rPr lang="ms-MY" sz="2400" dirty="0" smtClean="0"/>
              <a:t>‘</a:t>
            </a:r>
            <a:r>
              <a:rPr lang="ms-MY" sz="2400" dirty="0"/>
              <a:t>Umar al-Khayyām (m. 515 H/1121 M)</a:t>
            </a:r>
            <a:endParaRPr lang="en-GB" sz="2400" b="1" dirty="0"/>
          </a:p>
          <a:p>
            <a:pPr>
              <a:defRPr/>
            </a:pPr>
            <a:endParaRPr lang="en-GB" dirty="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0E7AB71-ABCB-4DFA-B6BB-8BB6FE563519}" type="slidenum">
              <a:rPr lang="ar-SA" altLang="en-US">
                <a:solidFill>
                  <a:srgbClr val="FFFFFF"/>
                </a:solidFill>
              </a:rPr>
              <a:pPr/>
              <a:t>54</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GB" dirty="0" err="1" smtClean="0"/>
              <a:t>Sambungan</a:t>
            </a:r>
            <a:r>
              <a:rPr lang="en-GB" dirty="0" smtClean="0"/>
              <a:t>…</a:t>
            </a:r>
            <a:endParaRPr lang="en-GB" dirty="0"/>
          </a:p>
        </p:txBody>
      </p:sp>
      <p:sp>
        <p:nvSpPr>
          <p:cNvPr id="66563" name="Content Placeholder 2"/>
          <p:cNvSpPr>
            <a:spLocks noGrp="1"/>
          </p:cNvSpPr>
          <p:nvPr>
            <p:ph idx="1"/>
          </p:nvPr>
        </p:nvSpPr>
        <p:spPr>
          <a:xfrm>
            <a:off x="484188" y="1600200"/>
            <a:ext cx="8050212" cy="4648200"/>
          </a:xfrm>
        </p:spPr>
        <p:txBody>
          <a:bodyPr/>
          <a:lstStyle/>
          <a:p>
            <a:r>
              <a:rPr lang="en-GB" altLang="en-US" sz="2800" smtClean="0"/>
              <a:t>Menurut Mohammad Ilyas (2003: 12-13), hanya selepas tahun 1100 M, barulah nama tokoh-tokoh Barat muncul seperti </a:t>
            </a:r>
            <a:r>
              <a:rPr lang="en-GB" altLang="en-US" sz="2800" b="1" smtClean="0"/>
              <a:t>Gerard dari Cremona, Roger Bacon, dan Jacob Anatoli</a:t>
            </a:r>
            <a:r>
              <a:rPr lang="en-GB" altLang="en-US" sz="2800" smtClean="0"/>
              <a:t>.  </a:t>
            </a:r>
          </a:p>
          <a:p>
            <a:r>
              <a:rPr lang="en-GB" altLang="en-US" sz="2800" smtClean="0"/>
              <a:t>Namun, kejayaan mereka sebenarnya masih dikongsi bersama tokoh-tokoh saintis Muslim dari Andalus (Sepanyol) seperti Ibn Rushd (m. 595 H/1198 M), al-Tusi (m. 672 H/1274 M), dan Ibn al-Nafis (m. 687 H/1288 M).</a:t>
            </a: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57F3938F-39FF-43C4-AF01-C488077C83ED}" type="slidenum">
              <a:rPr lang="ar-SA" altLang="en-US">
                <a:solidFill>
                  <a:srgbClr val="FFFFFF"/>
                </a:solidFill>
              </a:rPr>
              <a:pPr/>
              <a:t>55</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725487"/>
          </a:xfrm>
        </p:spPr>
        <p:txBody>
          <a:bodyPr/>
          <a:lstStyle/>
          <a:p>
            <a:pPr algn="r">
              <a:defRPr/>
            </a:pPr>
            <a:r>
              <a:rPr lang="en-GB" dirty="0" err="1" smtClean="0"/>
              <a:t>Sambungan</a:t>
            </a:r>
            <a:r>
              <a:rPr lang="en-GB" dirty="0" smtClean="0"/>
              <a:t>…</a:t>
            </a:r>
            <a:endParaRPr lang="en-GB" dirty="0"/>
          </a:p>
        </p:txBody>
      </p:sp>
      <p:sp>
        <p:nvSpPr>
          <p:cNvPr id="67587" name="Content Placeholder 2"/>
          <p:cNvSpPr>
            <a:spLocks noGrp="1"/>
          </p:cNvSpPr>
          <p:nvPr>
            <p:ph idx="1"/>
          </p:nvPr>
        </p:nvSpPr>
        <p:spPr>
          <a:xfrm>
            <a:off x="484188" y="1177925"/>
            <a:ext cx="7878762" cy="5070475"/>
          </a:xfrm>
        </p:spPr>
        <p:txBody>
          <a:bodyPr/>
          <a:lstStyle/>
          <a:p>
            <a:r>
              <a:rPr lang="en-GB" altLang="en-US" sz="3200" smtClean="0"/>
              <a:t>Ketokohan para saintis Muslim era tersebut tidak terhad kepada satu bidang tertentu malah merangkumi pelbagai bidang ilmu yang lain.  </a:t>
            </a:r>
          </a:p>
          <a:p>
            <a:r>
              <a:rPr lang="en-GB" altLang="en-US" sz="3200" smtClean="0"/>
              <a:t>Sebagai contoh, </a:t>
            </a:r>
            <a:r>
              <a:rPr lang="en-GB" altLang="en-US" sz="3200" b="1" smtClean="0"/>
              <a:t>Ibn Sina</a:t>
            </a:r>
            <a:r>
              <a:rPr lang="en-GB" altLang="en-US" sz="3200" smtClean="0"/>
              <a:t> (m. 428 H/1037 M) yang begitu terkenal sebagai tokoh perubatan hingga digelar ‘</a:t>
            </a:r>
            <a:r>
              <a:rPr lang="en-GB" altLang="en-US" sz="3200" b="1" i="1" smtClean="0"/>
              <a:t>al-shaykh al-ra’is</a:t>
            </a:r>
            <a:r>
              <a:rPr lang="en-GB" altLang="en-US" sz="3200" i="1" smtClean="0"/>
              <a:t>’ </a:t>
            </a:r>
            <a:r>
              <a:rPr lang="en-GB" altLang="en-US" sz="3200" smtClean="0"/>
              <a:t>turut menguasai pelbagai bidang ilmu seperti matematik dan falsafah. </a:t>
            </a: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F8B962B5-369B-4F55-8CF9-F187FDAAE010}" type="slidenum">
              <a:rPr lang="ar-SA" altLang="en-US">
                <a:solidFill>
                  <a:srgbClr val="FFFFFF"/>
                </a:solidFill>
              </a:rPr>
              <a:pPr/>
              <a:t>56</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88" y="452438"/>
            <a:ext cx="7056437" cy="725487"/>
          </a:xfrm>
        </p:spPr>
        <p:txBody>
          <a:bodyPr/>
          <a:lstStyle/>
          <a:p>
            <a:pPr algn="r">
              <a:defRPr/>
            </a:pPr>
            <a:r>
              <a:rPr lang="en-GB" dirty="0" err="1" smtClean="0"/>
              <a:t>Sambungan</a:t>
            </a:r>
            <a:r>
              <a:rPr lang="en-GB" dirty="0" smtClean="0"/>
              <a:t>…</a:t>
            </a:r>
            <a:endParaRPr lang="en-GB" dirty="0"/>
          </a:p>
        </p:txBody>
      </p:sp>
      <p:sp>
        <p:nvSpPr>
          <p:cNvPr id="68611" name="Content Placeholder 2"/>
          <p:cNvSpPr>
            <a:spLocks noGrp="1"/>
          </p:cNvSpPr>
          <p:nvPr>
            <p:ph idx="1"/>
          </p:nvPr>
        </p:nvSpPr>
        <p:spPr>
          <a:xfrm>
            <a:off x="484188" y="1177925"/>
            <a:ext cx="7878762" cy="5070475"/>
          </a:xfrm>
        </p:spPr>
        <p:txBody>
          <a:bodyPr/>
          <a:lstStyle/>
          <a:p>
            <a:r>
              <a:rPr lang="en-GB" altLang="en-US" sz="3200" smtClean="0"/>
              <a:t>Contoh lain ialah al-Biruni (m. 443 H) yang terkenal sebagai tokoh astronomi turut menguasai pelbagai bidang ilmu seperti perubatan dan geografi.  </a:t>
            </a:r>
          </a:p>
          <a:p>
            <a:r>
              <a:rPr lang="en-GB" altLang="en-US" sz="3200" smtClean="0"/>
              <a:t>Ketokohan al-Biruni begitu dikagumi oleh Dr. S. Moinul Haq, Setiausaha Agung dan Pengarah Penyelidikan Persatuan Sejarah Pakistan yang menyifatkan abad kelima Hijrah sebagai </a:t>
            </a:r>
            <a:r>
              <a:rPr lang="en-GB" altLang="en-US" sz="3200" b="1" smtClean="0"/>
              <a:t>Zaman al-Biruni</a:t>
            </a:r>
            <a:r>
              <a:rPr lang="en-GB" altLang="en-US" sz="3200" smtClean="0"/>
              <a:t>.</a:t>
            </a: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43091E1-9BF1-4246-922E-620CCDE174FB}" type="slidenum">
              <a:rPr lang="ar-SA" altLang="en-US">
                <a:solidFill>
                  <a:srgbClr val="FFFFFF"/>
                </a:solidFill>
              </a:rPr>
              <a:pPr/>
              <a:t>57</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err="1" smtClean="0"/>
              <a:t>Kesimpulannya</a:t>
            </a:r>
            <a:r>
              <a:rPr lang="en-GB" dirty="0" smtClean="0"/>
              <a:t>,</a:t>
            </a:r>
            <a:endParaRPr lang="en-GB" dirty="0"/>
          </a:p>
        </p:txBody>
      </p:sp>
      <p:sp>
        <p:nvSpPr>
          <p:cNvPr id="69635" name="Content Placeholder 2"/>
          <p:cNvSpPr>
            <a:spLocks noGrp="1"/>
          </p:cNvSpPr>
          <p:nvPr>
            <p:ph idx="1"/>
          </p:nvPr>
        </p:nvSpPr>
        <p:spPr>
          <a:xfrm>
            <a:off x="484188" y="1295400"/>
            <a:ext cx="7974012" cy="4953000"/>
          </a:xfrm>
        </p:spPr>
        <p:txBody>
          <a:bodyPr/>
          <a:lstStyle/>
          <a:p>
            <a:r>
              <a:rPr lang="en-US" altLang="en-US" sz="2400" smtClean="0"/>
              <a:t>Terdapat beberapa faktor yang membantu memperkembangkan tamadun Islam pada zaman dahulu. </a:t>
            </a:r>
          </a:p>
          <a:p>
            <a:r>
              <a:rPr lang="en-US" altLang="en-US" sz="2400" smtClean="0"/>
              <a:t>Hasil dari kemajuan tersebut, umat Islam telah dikenali sebagai satu umat yang terkedepan dalam pelbagai bidang ilmu. </a:t>
            </a:r>
          </a:p>
          <a:p>
            <a:r>
              <a:rPr lang="en-US" altLang="en-US" sz="2400" smtClean="0"/>
              <a:t>Kejayaan ini berkait rapat dengan kesediaan agama Islam menerima pelbagai tamadun asing sama ada secara keseluruhannya atau dibuat penyesuaian supaya tidak bertentangan dengan konsep akidah dan akhlak yang asas dalam ajaran Islam</a:t>
            </a:r>
            <a:r>
              <a:rPr lang="en-GB" altLang="en-US" sz="2400" smtClean="0"/>
              <a:t>.</a:t>
            </a: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9F6F4C8-E98D-4CF1-9EE0-1467C0F35F11}" type="slidenum">
              <a:rPr lang="ar-SA" altLang="en-US">
                <a:solidFill>
                  <a:srgbClr val="FFFFFF"/>
                </a:solidFill>
              </a:rPr>
              <a:pPr/>
              <a:t>58</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841375" y="1371600"/>
            <a:ext cx="6711950" cy="4195763"/>
          </a:xfrm>
        </p:spPr>
        <p:txBody>
          <a:bodyPr/>
          <a:lstStyle/>
          <a:p>
            <a:r>
              <a:rPr lang="ms-MY" altLang="en-US" sz="2400" smtClean="0"/>
              <a:t>Dari segi istilah sains, ekosistem sains </a:t>
            </a:r>
            <a:r>
              <a:rPr lang="ms-MY" altLang="en-US" sz="2400" b="1" smtClean="0">
                <a:solidFill>
                  <a:srgbClr val="FFFF00"/>
                </a:solidFill>
              </a:rPr>
              <a:t>(scientific ecosystem)</a:t>
            </a:r>
            <a:r>
              <a:rPr lang="ms-MY" altLang="en-US" sz="2400" smtClean="0"/>
              <a:t> bermaksud </a:t>
            </a:r>
            <a:r>
              <a:rPr lang="ms-MY" altLang="en-US" sz="2400" b="1" smtClean="0"/>
              <a:t>kajian hubungan antara organisma hidup, ciri-ciri fizikal, proses bio-kimia, fenomena semula jadi, dan aktiviti manusia dalam komuniti ekologi. </a:t>
            </a:r>
          </a:p>
          <a:p>
            <a:r>
              <a:rPr lang="ms-MY" altLang="en-US" sz="2400" smtClean="0"/>
              <a:t>Hal ini demikian kerana dalam mana-mana kawasan tertentu, hidupan dan bukan hidupan saling berinteraksi antara satu sama lain lalu membentuk satu ekosistem.</a:t>
            </a:r>
            <a:endParaRPr lang="en-GB" altLang="en-US" sz="2400" smtClean="0"/>
          </a:p>
          <a:p>
            <a:endParaRPr lang="en-MY" smtClean="0"/>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2269F74-950C-4517-818E-8CC627B479F1}" type="slidenum">
              <a:rPr lang="ar-SA" altLang="en-US">
                <a:solidFill>
                  <a:srgbClr val="FFFFFF"/>
                </a:solidFill>
              </a:rPr>
              <a:pPr/>
              <a:t>6</a:t>
            </a:fld>
            <a:endParaRPr lang="en-US" altLang="en-US">
              <a:solidFill>
                <a:srgbClr val="FFFFFF"/>
              </a:solidFill>
            </a:endParaRPr>
          </a:p>
        </p:txBody>
      </p:sp>
      <p:sp>
        <p:nvSpPr>
          <p:cNvPr id="5" name="Title 1"/>
          <p:cNvSpPr txBox="1">
            <a:spLocks/>
          </p:cNvSpPr>
          <p:nvPr/>
        </p:nvSpPr>
        <p:spPr>
          <a:xfrm>
            <a:off x="484188" y="452438"/>
            <a:ext cx="7056437" cy="766762"/>
          </a:xfrm>
          <a:prstGeom prst="rect">
            <a:avLst/>
          </a:prstGeom>
        </p:spPr>
        <p:txBody>
          <a:bodyPr/>
          <a:lstStyle>
            <a:lvl1pPr algn="ctr" defTabSz="457200" rtl="0" eaLnBrk="0" fontAlgn="base" hangingPunct="0">
              <a:spcBef>
                <a:spcPct val="0"/>
              </a:spcBef>
              <a:spcAft>
                <a:spcPct val="0"/>
              </a:spcAft>
              <a:defRPr sz="3600" b="1" kern="1200">
                <a:solidFill>
                  <a:srgbClr val="FFFF00"/>
                </a:solidFill>
                <a:effectLst>
                  <a:outerShdw blurRad="38100" dist="38100" dir="2700000" algn="tl">
                    <a:srgbClr val="000000">
                      <a:alpha val="43137"/>
                    </a:srgbClr>
                  </a:outerShdw>
                </a:effectLst>
                <a:latin typeface="+mj-lt"/>
                <a:ea typeface="+mj-ea"/>
                <a:cs typeface="+mj-cs"/>
              </a:defRPr>
            </a:lvl1pPr>
            <a:lvl2pPr algn="ctr" defTabSz="457200" rtl="0" eaLnBrk="0" fontAlgn="base" hangingPunct="0">
              <a:spcBef>
                <a:spcPct val="0"/>
              </a:spcBef>
              <a:spcAft>
                <a:spcPct val="0"/>
              </a:spcAft>
              <a:defRPr sz="3600" b="1">
                <a:solidFill>
                  <a:srgbClr val="FFFF00"/>
                </a:solidFill>
                <a:latin typeface="Century Gothic" panose="020B0502020202020204" pitchFamily="34" charset="0"/>
              </a:defRPr>
            </a:lvl2pPr>
            <a:lvl3pPr algn="ctr" defTabSz="457200" rtl="0" eaLnBrk="0" fontAlgn="base" hangingPunct="0">
              <a:spcBef>
                <a:spcPct val="0"/>
              </a:spcBef>
              <a:spcAft>
                <a:spcPct val="0"/>
              </a:spcAft>
              <a:defRPr sz="3600" b="1">
                <a:solidFill>
                  <a:srgbClr val="FFFF00"/>
                </a:solidFill>
                <a:latin typeface="Century Gothic" panose="020B0502020202020204" pitchFamily="34" charset="0"/>
              </a:defRPr>
            </a:lvl3pPr>
            <a:lvl4pPr algn="ctr" defTabSz="457200" rtl="0" eaLnBrk="0" fontAlgn="base" hangingPunct="0">
              <a:spcBef>
                <a:spcPct val="0"/>
              </a:spcBef>
              <a:spcAft>
                <a:spcPct val="0"/>
              </a:spcAft>
              <a:defRPr sz="3600" b="1">
                <a:solidFill>
                  <a:srgbClr val="FFFF00"/>
                </a:solidFill>
                <a:latin typeface="Century Gothic" panose="020B0502020202020204" pitchFamily="34" charset="0"/>
              </a:defRPr>
            </a:lvl4pPr>
            <a:lvl5pPr algn="ctr" defTabSz="457200" rtl="0" eaLnBrk="0" fontAlgn="base" hangingPunct="0">
              <a:spcBef>
                <a:spcPct val="0"/>
              </a:spcBef>
              <a:spcAft>
                <a:spcPct val="0"/>
              </a:spcAft>
              <a:defRPr sz="3600" b="1">
                <a:solidFill>
                  <a:srgbClr val="FFFF00"/>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457207" eaLnBrk="1" fontAlgn="auto" hangingPunct="1">
              <a:spcAft>
                <a:spcPts val="0"/>
              </a:spcAft>
              <a:defRPr/>
            </a:pPr>
            <a:r>
              <a:rPr lang="en-GB" dirty="0" smtClean="0">
                <a:solidFill>
                  <a:srgbClr val="FFC000"/>
                </a:solidFill>
              </a:rPr>
              <a:t>KONSEP EKOSISTEM</a:t>
            </a:r>
            <a:endParaRPr lang="en-GB" dirty="0">
              <a:solidFill>
                <a:srgbClr val="FFC000"/>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GB"/>
          </a:p>
        </p:txBody>
      </p:sp>
      <p:pic>
        <p:nvPicPr>
          <p:cNvPr id="1331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0"/>
            <a:ext cx="6950075" cy="6858000"/>
          </a:xfrm>
        </p:spPr>
      </p:pic>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45E0AB0-8F17-4768-AD37-27F23CD257B4}" type="slidenum">
              <a:rPr lang="ar-SA" altLang="en-US">
                <a:solidFill>
                  <a:srgbClr val="FFFFFF"/>
                </a:solidFill>
              </a:rPr>
              <a:pPr/>
              <a:t>7</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sz="3200" dirty="0" smtClean="0"/>
              <a:t>IDEA EKOSISTEM PENGETAHUAN</a:t>
            </a:r>
            <a:endParaRPr lang="en-GB" sz="3200" dirty="0"/>
          </a:p>
        </p:txBody>
      </p:sp>
      <p:sp>
        <p:nvSpPr>
          <p:cNvPr id="14339" name="Content Placeholder 2"/>
          <p:cNvSpPr>
            <a:spLocks noGrp="1"/>
          </p:cNvSpPr>
          <p:nvPr>
            <p:ph idx="1"/>
          </p:nvPr>
        </p:nvSpPr>
        <p:spPr>
          <a:xfrm>
            <a:off x="484188" y="1063625"/>
            <a:ext cx="7054850" cy="5184775"/>
          </a:xfrm>
        </p:spPr>
        <p:txBody>
          <a:bodyPr/>
          <a:lstStyle/>
          <a:p>
            <a:r>
              <a:rPr lang="en-GB" altLang="en-US" sz="3200" smtClean="0"/>
              <a:t>Idea ekosistem pengetahuan adalah pendekatan kepada pengurusan pengetahuan yang menuntut untuk memupuk evolusi dinamik hasil interaksi pengetahuan antara entity.</a:t>
            </a:r>
          </a:p>
          <a:p>
            <a:r>
              <a:rPr lang="en-GB" altLang="en-US" sz="3200" smtClean="0"/>
              <a:t>Tujuan: untuk meningkatkan pengambilan keputusan dan inovasi melalui rangkaian kerjasama evolusi yang lebih baik.</a:t>
            </a: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7216482F-18D0-4C28-90CD-9EEE148ECFB0}" type="slidenum">
              <a:rPr lang="ar-SA" altLang="en-US">
                <a:solidFill>
                  <a:srgbClr val="FFFFFF"/>
                </a:solidFill>
              </a:rPr>
              <a:pPr/>
              <a:t>8</a:t>
            </a:fld>
            <a:endParaRPr lang="en-US" altLang="en-US">
              <a:solidFill>
                <a:srgbClr val="FFFFFF"/>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525" y="4343400"/>
            <a:ext cx="8170863" cy="2006600"/>
          </a:xfrm>
        </p:spPr>
        <p:txBody>
          <a:bodyPr/>
          <a:lstStyle/>
          <a:p>
            <a:pPr eaLnBrk="1" hangingPunct="1">
              <a:defRPr/>
            </a:pPr>
            <a:r>
              <a:rPr lang="en-GB" sz="2000" dirty="0" err="1" smtClean="0">
                <a:solidFill>
                  <a:schemeClr val="tx1"/>
                </a:solidFill>
              </a:rPr>
              <a:t>Dalam</a:t>
            </a:r>
            <a:r>
              <a:rPr lang="en-GB" sz="2000" dirty="0" smtClean="0">
                <a:solidFill>
                  <a:schemeClr val="tx1"/>
                </a:solidFill>
              </a:rPr>
              <a:t> mana-mana </a:t>
            </a:r>
            <a:r>
              <a:rPr lang="en-GB" sz="2000" dirty="0" err="1" smtClean="0">
                <a:solidFill>
                  <a:schemeClr val="tx1"/>
                </a:solidFill>
              </a:rPr>
              <a:t>kawasan</a:t>
            </a:r>
            <a:r>
              <a:rPr lang="en-GB" sz="2000" dirty="0" smtClean="0">
                <a:solidFill>
                  <a:schemeClr val="tx1"/>
                </a:solidFill>
              </a:rPr>
              <a:t>, </a:t>
            </a:r>
            <a:r>
              <a:rPr lang="en-GB" sz="2000" dirty="0" err="1" smtClean="0">
                <a:solidFill>
                  <a:schemeClr val="tx1"/>
                </a:solidFill>
              </a:rPr>
              <a:t>hidupan</a:t>
            </a:r>
            <a:r>
              <a:rPr lang="en-GB" sz="2000" dirty="0" smtClean="0">
                <a:solidFill>
                  <a:schemeClr val="tx1"/>
                </a:solidFill>
              </a:rPr>
              <a:t> </a:t>
            </a:r>
            <a:r>
              <a:rPr lang="en-GB" sz="2000" dirty="0" err="1" smtClean="0">
                <a:solidFill>
                  <a:schemeClr val="tx1"/>
                </a:solidFill>
              </a:rPr>
              <a:t>dan</a:t>
            </a:r>
            <a:r>
              <a:rPr lang="en-GB" sz="2000" dirty="0" smtClean="0">
                <a:solidFill>
                  <a:schemeClr val="tx1"/>
                </a:solidFill>
              </a:rPr>
              <a:t> </a:t>
            </a:r>
            <a:r>
              <a:rPr lang="en-GB" sz="2000" dirty="0" err="1" smtClean="0">
                <a:solidFill>
                  <a:schemeClr val="tx1"/>
                </a:solidFill>
              </a:rPr>
              <a:t>bukan</a:t>
            </a:r>
            <a:r>
              <a:rPr lang="en-GB" sz="2000" dirty="0" smtClean="0">
                <a:solidFill>
                  <a:schemeClr val="tx1"/>
                </a:solidFill>
              </a:rPr>
              <a:t> </a:t>
            </a:r>
            <a:r>
              <a:rPr lang="en-GB" sz="2000" dirty="0" err="1" smtClean="0">
                <a:solidFill>
                  <a:schemeClr val="tx1"/>
                </a:solidFill>
              </a:rPr>
              <a:t>hidupan</a:t>
            </a:r>
            <a:r>
              <a:rPr lang="en-GB" sz="2000" dirty="0" smtClean="0">
                <a:solidFill>
                  <a:schemeClr val="tx1"/>
                </a:solidFill>
              </a:rPr>
              <a:t> </a:t>
            </a:r>
            <a:r>
              <a:rPr lang="en-GB" sz="2000" dirty="0" err="1" smtClean="0">
                <a:solidFill>
                  <a:schemeClr val="tx1"/>
                </a:solidFill>
              </a:rPr>
              <a:t>berinteraksi</a:t>
            </a:r>
            <a:r>
              <a:rPr lang="en-GB" sz="2000" dirty="0" smtClean="0">
                <a:solidFill>
                  <a:schemeClr val="tx1"/>
                </a:solidFill>
              </a:rPr>
              <a:t> </a:t>
            </a:r>
            <a:r>
              <a:rPr lang="en-GB" sz="2000" dirty="0" err="1" smtClean="0">
                <a:solidFill>
                  <a:schemeClr val="tx1"/>
                </a:solidFill>
              </a:rPr>
              <a:t>antara</a:t>
            </a:r>
            <a:r>
              <a:rPr lang="en-GB" sz="2000" dirty="0" smtClean="0">
                <a:solidFill>
                  <a:schemeClr val="tx1"/>
                </a:solidFill>
              </a:rPr>
              <a:t> </a:t>
            </a:r>
            <a:r>
              <a:rPr lang="en-GB" sz="2000" dirty="0" err="1" smtClean="0">
                <a:solidFill>
                  <a:schemeClr val="tx1"/>
                </a:solidFill>
              </a:rPr>
              <a:t>satu</a:t>
            </a:r>
            <a:r>
              <a:rPr lang="en-GB" sz="2000" dirty="0" smtClean="0">
                <a:solidFill>
                  <a:schemeClr val="tx1"/>
                </a:solidFill>
              </a:rPr>
              <a:t> </a:t>
            </a:r>
            <a:r>
              <a:rPr lang="en-GB" sz="2000" dirty="0" err="1" smtClean="0">
                <a:solidFill>
                  <a:schemeClr val="tx1"/>
                </a:solidFill>
              </a:rPr>
              <a:t>sama</a:t>
            </a:r>
            <a:r>
              <a:rPr lang="en-GB" sz="2000" dirty="0" smtClean="0">
                <a:solidFill>
                  <a:schemeClr val="tx1"/>
                </a:solidFill>
              </a:rPr>
              <a:t> lain </a:t>
            </a:r>
            <a:r>
              <a:rPr lang="en-GB" sz="2000" dirty="0" err="1" smtClean="0">
                <a:solidFill>
                  <a:schemeClr val="tx1"/>
                </a:solidFill>
              </a:rPr>
              <a:t>lalu</a:t>
            </a:r>
            <a:r>
              <a:rPr lang="en-GB" sz="2000" dirty="0" smtClean="0">
                <a:solidFill>
                  <a:schemeClr val="tx1"/>
                </a:solidFill>
              </a:rPr>
              <a:t> </a:t>
            </a:r>
            <a:r>
              <a:rPr lang="en-GB" sz="2000" dirty="0" err="1" smtClean="0">
                <a:solidFill>
                  <a:schemeClr val="tx1"/>
                </a:solidFill>
              </a:rPr>
              <a:t>membentuk</a:t>
            </a:r>
            <a:r>
              <a:rPr lang="en-GB" sz="2000" dirty="0" smtClean="0">
                <a:solidFill>
                  <a:schemeClr val="tx1"/>
                </a:solidFill>
              </a:rPr>
              <a:t> </a:t>
            </a:r>
            <a:r>
              <a:rPr lang="en-GB" sz="2000" dirty="0" err="1" smtClean="0">
                <a:solidFill>
                  <a:schemeClr val="tx1"/>
                </a:solidFill>
              </a:rPr>
              <a:t>satu</a:t>
            </a:r>
            <a:r>
              <a:rPr lang="en-GB" sz="2000" dirty="0" smtClean="0">
                <a:solidFill>
                  <a:schemeClr val="tx1"/>
                </a:solidFill>
              </a:rPr>
              <a:t> </a:t>
            </a:r>
            <a:r>
              <a:rPr lang="en-GB" sz="2000" dirty="0" err="1" smtClean="0">
                <a:solidFill>
                  <a:schemeClr val="tx1"/>
                </a:solidFill>
              </a:rPr>
              <a:t>ekosistem</a:t>
            </a:r>
            <a:r>
              <a:rPr lang="en-GB" sz="2000" dirty="0" smtClean="0">
                <a:solidFill>
                  <a:schemeClr val="tx1"/>
                </a:solidFill>
              </a:rPr>
              <a:t>. </a:t>
            </a:r>
            <a:r>
              <a:rPr lang="en-GB" sz="2000" dirty="0" err="1" smtClean="0">
                <a:solidFill>
                  <a:schemeClr val="tx1"/>
                </a:solidFill>
              </a:rPr>
              <a:t>Semua</a:t>
            </a:r>
            <a:r>
              <a:rPr lang="en-GB" sz="2000" dirty="0" smtClean="0">
                <a:solidFill>
                  <a:schemeClr val="tx1"/>
                </a:solidFill>
              </a:rPr>
              <a:t> </a:t>
            </a:r>
            <a:r>
              <a:rPr lang="en-GB" sz="2000" dirty="0" err="1" smtClean="0">
                <a:solidFill>
                  <a:schemeClr val="tx1"/>
                </a:solidFill>
              </a:rPr>
              <a:t>elemen</a:t>
            </a:r>
            <a:r>
              <a:rPr lang="en-GB" sz="2000" dirty="0" smtClean="0">
                <a:solidFill>
                  <a:schemeClr val="tx1"/>
                </a:solidFill>
              </a:rPr>
              <a:t> </a:t>
            </a:r>
            <a:r>
              <a:rPr lang="en-GB" sz="2000" dirty="0" err="1" smtClean="0">
                <a:solidFill>
                  <a:schemeClr val="tx1"/>
                </a:solidFill>
              </a:rPr>
              <a:t>dalam</a:t>
            </a:r>
            <a:r>
              <a:rPr lang="en-GB" sz="2000" dirty="0" smtClean="0">
                <a:solidFill>
                  <a:schemeClr val="tx1"/>
                </a:solidFill>
              </a:rPr>
              <a:t> </a:t>
            </a:r>
            <a:r>
              <a:rPr lang="en-GB" sz="2000" dirty="0" err="1" smtClean="0">
                <a:solidFill>
                  <a:schemeClr val="tx1"/>
                </a:solidFill>
              </a:rPr>
              <a:t>ekosistem</a:t>
            </a:r>
            <a:r>
              <a:rPr lang="en-GB" sz="2000" dirty="0" smtClean="0">
                <a:solidFill>
                  <a:schemeClr val="tx1"/>
                </a:solidFill>
              </a:rPr>
              <a:t> </a:t>
            </a:r>
            <a:r>
              <a:rPr lang="en-GB" sz="2000" dirty="0" err="1" smtClean="0">
                <a:solidFill>
                  <a:schemeClr val="tx1"/>
                </a:solidFill>
              </a:rPr>
              <a:t>adalah</a:t>
            </a:r>
            <a:r>
              <a:rPr lang="en-GB" sz="2000" dirty="0" smtClean="0">
                <a:solidFill>
                  <a:schemeClr val="tx1"/>
                </a:solidFill>
              </a:rPr>
              <a:t> </a:t>
            </a:r>
            <a:r>
              <a:rPr lang="en-GB" sz="2000" dirty="0" err="1" smtClean="0">
                <a:solidFill>
                  <a:schemeClr val="tx1"/>
                </a:solidFill>
              </a:rPr>
              <a:t>saling</a:t>
            </a:r>
            <a:r>
              <a:rPr lang="en-GB" sz="2000" dirty="0" smtClean="0">
                <a:solidFill>
                  <a:schemeClr val="tx1"/>
                </a:solidFill>
              </a:rPr>
              <a:t> </a:t>
            </a:r>
            <a:r>
              <a:rPr lang="en-GB" sz="2000" dirty="0" err="1" smtClean="0">
                <a:solidFill>
                  <a:schemeClr val="tx1"/>
                </a:solidFill>
              </a:rPr>
              <a:t>berkaitan</a:t>
            </a:r>
            <a:r>
              <a:rPr lang="en-GB" sz="2000" dirty="0" smtClean="0">
                <a:solidFill>
                  <a:schemeClr val="tx1"/>
                </a:solidFill>
              </a:rPr>
              <a:t>.  </a:t>
            </a:r>
            <a:r>
              <a:rPr lang="en-GB" sz="2000" dirty="0" err="1" smtClean="0">
                <a:solidFill>
                  <a:schemeClr val="tx1"/>
                </a:solidFill>
              </a:rPr>
              <a:t>Semua</a:t>
            </a:r>
            <a:r>
              <a:rPr lang="en-GB" sz="2000" dirty="0" smtClean="0">
                <a:solidFill>
                  <a:schemeClr val="tx1"/>
                </a:solidFill>
              </a:rPr>
              <a:t> </a:t>
            </a:r>
            <a:r>
              <a:rPr lang="en-GB" sz="2000" dirty="0" err="1" smtClean="0">
                <a:solidFill>
                  <a:schemeClr val="tx1"/>
                </a:solidFill>
              </a:rPr>
              <a:t>ekosistem</a:t>
            </a:r>
            <a:r>
              <a:rPr lang="en-GB" sz="2000" dirty="0" smtClean="0">
                <a:solidFill>
                  <a:schemeClr val="tx1"/>
                </a:solidFill>
              </a:rPr>
              <a:t> </a:t>
            </a:r>
            <a:r>
              <a:rPr lang="en-GB" sz="2000" dirty="0" err="1" smtClean="0">
                <a:solidFill>
                  <a:schemeClr val="tx1"/>
                </a:solidFill>
              </a:rPr>
              <a:t>mesti</a:t>
            </a:r>
            <a:r>
              <a:rPr lang="en-GB" sz="2000" dirty="0" smtClean="0">
                <a:solidFill>
                  <a:schemeClr val="tx1"/>
                </a:solidFill>
              </a:rPr>
              <a:t> </a:t>
            </a:r>
            <a:r>
              <a:rPr lang="en-GB" sz="2000" dirty="0" err="1" smtClean="0">
                <a:solidFill>
                  <a:schemeClr val="tx1"/>
                </a:solidFill>
              </a:rPr>
              <a:t>mengekalkan</a:t>
            </a:r>
            <a:r>
              <a:rPr lang="en-GB" sz="2000" dirty="0" smtClean="0">
                <a:solidFill>
                  <a:schemeClr val="tx1"/>
                </a:solidFill>
              </a:rPr>
              <a:t> </a:t>
            </a:r>
            <a:r>
              <a:rPr lang="en-GB" sz="2000" dirty="0" err="1" smtClean="0">
                <a:solidFill>
                  <a:schemeClr val="tx1"/>
                </a:solidFill>
              </a:rPr>
              <a:t>keseimbangannya</a:t>
            </a:r>
            <a:r>
              <a:rPr lang="en-GB" sz="2000" dirty="0" smtClean="0">
                <a:solidFill>
                  <a:schemeClr val="tx1"/>
                </a:solidFill>
              </a:rPr>
              <a:t> </a:t>
            </a:r>
            <a:r>
              <a:rPr lang="en-GB" sz="2000" dirty="0" err="1" smtClean="0">
                <a:solidFill>
                  <a:schemeClr val="tx1"/>
                </a:solidFill>
              </a:rPr>
              <a:t>untuk</a:t>
            </a:r>
            <a:r>
              <a:rPr lang="en-GB" sz="2000" dirty="0" smtClean="0">
                <a:solidFill>
                  <a:schemeClr val="tx1"/>
                </a:solidFill>
              </a:rPr>
              <a:t> </a:t>
            </a:r>
            <a:r>
              <a:rPr lang="en-GB" sz="2000" dirty="0" err="1" smtClean="0">
                <a:solidFill>
                  <a:schemeClr val="tx1"/>
                </a:solidFill>
              </a:rPr>
              <a:t>berkembang</a:t>
            </a:r>
            <a:r>
              <a:rPr lang="en-GB" sz="2000" dirty="0" smtClean="0">
                <a:solidFill>
                  <a:schemeClr val="tx1"/>
                </a:solidFill>
              </a:rPr>
              <a:t> </a:t>
            </a:r>
            <a:r>
              <a:rPr lang="en-GB" sz="2000" dirty="0" err="1" smtClean="0">
                <a:solidFill>
                  <a:schemeClr val="tx1"/>
                </a:solidFill>
              </a:rPr>
              <a:t>maju</a:t>
            </a:r>
            <a:r>
              <a:rPr lang="en-GB" sz="2000" dirty="0" smtClean="0">
                <a:solidFill>
                  <a:schemeClr val="tx1"/>
                </a:solidFill>
              </a:rPr>
              <a:t>.</a:t>
            </a:r>
            <a:endParaRPr lang="en-GB" sz="2000" dirty="0">
              <a:solidFill>
                <a:schemeClr val="tx1"/>
              </a:solidFill>
            </a:endParaRPr>
          </a:p>
        </p:txBody>
      </p:sp>
      <p:sp>
        <p:nvSpPr>
          <p:cNvPr id="4" name="Slide Number Placeholder 3"/>
          <p:cNvSpPr>
            <a:spLocks noGrp="1"/>
          </p:cNvSpPr>
          <p:nvPr>
            <p:ph type="sldNum" sz="quarter" idx="12"/>
          </p:nvPr>
        </p:nvSpPr>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8D657C0-021A-48A1-A07A-6E202F07209A}" type="slidenum">
              <a:rPr lang="ar-SA" altLang="en-US">
                <a:solidFill>
                  <a:srgbClr val="FFFFFF"/>
                </a:solidFill>
              </a:rPr>
              <a:pPr/>
              <a:t>9</a:t>
            </a:fld>
            <a:endParaRPr lang="en-US" altLang="en-US">
              <a:solidFill>
                <a:srgbClr val="FFFFFF"/>
              </a:solidFill>
            </a:endParaRPr>
          </a:p>
        </p:txBody>
      </p:sp>
      <p:pic>
        <p:nvPicPr>
          <p:cNvPr id="15364" name="Picture 2" descr="ecosyste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4188" y="1063625"/>
            <a:ext cx="8170862" cy="3200400"/>
          </a:xfrm>
          <a:noFill/>
        </p:spPr>
      </p:pic>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3479</TotalTime>
  <Words>3498</Words>
  <Application>Microsoft Office PowerPoint</Application>
  <PresentationFormat>On-screen Show (4:3)</PresentationFormat>
  <Paragraphs>292</Paragraphs>
  <Slides>58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58</vt:i4>
      </vt:variant>
    </vt:vector>
  </HeadingPairs>
  <TitlesOfParts>
    <vt:vector size="66" baseType="lpstr">
      <vt:lpstr>Tahoma</vt:lpstr>
      <vt:lpstr>Arial</vt:lpstr>
      <vt:lpstr>Century Gothic</vt:lpstr>
      <vt:lpstr>Wingdings 3</vt:lpstr>
      <vt:lpstr>Times New Roman</vt:lpstr>
      <vt:lpstr>Verdana</vt:lpstr>
      <vt:lpstr>Wingdings</vt:lpstr>
      <vt:lpstr>Ion</vt:lpstr>
      <vt:lpstr>UICL 2302</vt:lpstr>
      <vt:lpstr>PowerPoint Presentation</vt:lpstr>
      <vt:lpstr>BAB 3 EKOSISTEM KEILMUAN ISLAM</vt:lpstr>
      <vt:lpstr>OBJEKTIF BAB 3</vt:lpstr>
      <vt:lpstr>KONSEP EKOSISTEM</vt:lpstr>
      <vt:lpstr>PowerPoint Presentation</vt:lpstr>
      <vt:lpstr>PowerPoint Presentation</vt:lpstr>
      <vt:lpstr>IDEA EKOSISTEM PENGETAHUAN</vt:lpstr>
      <vt:lpstr>Dalam mana-mana kawasan, hidupan dan bukan hidupan berinteraksi antara satu sama lain lalu membentuk satu ekosistem. Semua elemen dalam ekosistem adalah saling berkaitan.  Semua ekosistem mesti mengekalkan keseimbangannya untuk berkembang maju.</vt:lpstr>
      <vt:lpstr>TERAS EKOSISTEM KEILMUAN</vt:lpstr>
      <vt:lpstr>4 Unsur Utama Bagi Sistem Pengetahuan Rangkaian </vt:lpstr>
      <vt:lpstr>Sambungan…</vt:lpstr>
      <vt:lpstr>Sambungan…</vt:lpstr>
      <vt:lpstr>Sambungan…</vt:lpstr>
      <vt:lpstr>FAKTOR KEMAJUAN SAINS &amp; TEKNOLOGI DALAM TAMADUN ISLAM</vt:lpstr>
      <vt:lpstr>1) Agama &amp; Kesepaduan Ilmu</vt:lpstr>
      <vt:lpstr>Sambungan…</vt:lpstr>
      <vt:lpstr>Sambungan…</vt:lpstr>
      <vt:lpstr>2) Peranan pemerintah sebagai  pemangkin perkembangan ilmu</vt:lpstr>
      <vt:lpstr>Sambungan…</vt:lpstr>
      <vt:lpstr>Sambungan…</vt:lpstr>
      <vt:lpstr>Sambungan…</vt:lpstr>
      <vt:lpstr>Sambungan…</vt:lpstr>
      <vt:lpstr>3) Kestabilan Politik</vt:lpstr>
      <vt:lpstr>4) Peranan Bayt al-Hikmah</vt:lpstr>
      <vt:lpstr>Sambungan…</vt:lpstr>
      <vt:lpstr>Sambungan…</vt:lpstr>
      <vt:lpstr>BAYTUL HIKMAH</vt:lpstr>
      <vt:lpstr>Sambungan…</vt:lpstr>
      <vt:lpstr>AKTIVITI ILMIAH DI BAYTUL HIKMAH </vt:lpstr>
      <vt:lpstr>Sambungan…</vt:lpstr>
      <vt:lpstr>Sambungan…</vt:lpstr>
      <vt:lpstr>Sambungan…</vt:lpstr>
      <vt:lpstr>Sambungan…</vt:lpstr>
      <vt:lpstr>Baitul hikmah sebagai PUSAT HIMPUNAN SARJANA muSLiM &amp; non-musliM</vt:lpstr>
      <vt:lpstr>PERANAN BAITUL HIKMAH</vt:lpstr>
      <vt:lpstr>Sambungan…</vt:lpstr>
      <vt:lpstr>5) Perdagangan Antarabangsa</vt:lpstr>
      <vt:lpstr>Sambungan…</vt:lpstr>
      <vt:lpstr>6) Peranan Bahasa Arab</vt:lpstr>
      <vt:lpstr>Sambungan…</vt:lpstr>
      <vt:lpstr>Sambungan…</vt:lpstr>
      <vt:lpstr>7) Gerakan Penterjemahan</vt:lpstr>
      <vt:lpstr>Penterjemahan  sebagai sumber Ilmu</vt:lpstr>
      <vt:lpstr>Sambungan…</vt:lpstr>
      <vt:lpstr>8) Peranan Tokoh Ilmuwan Bukan Arab – Parsi, Asia Tengah, Non-Muslim</vt:lpstr>
      <vt:lpstr>Sambungan…</vt:lpstr>
      <vt:lpstr>9) Penubuhan Sekolah &amp; Universiti</vt:lpstr>
      <vt:lpstr>Sambungan…</vt:lpstr>
      <vt:lpstr>ZAMAN KEEMASAN  SAINS &amp; TEKNOLOGI ISLAM</vt:lpstr>
      <vt:lpstr>Sambungan…</vt:lpstr>
      <vt:lpstr>Sambungan…</vt:lpstr>
      <vt:lpstr>PowerPoint Presentation</vt:lpstr>
      <vt:lpstr>PowerPoint Presentation</vt:lpstr>
      <vt:lpstr>Sambungan…</vt:lpstr>
      <vt:lpstr>Sambungan…</vt:lpstr>
      <vt:lpstr>Sambungan…</vt:lpstr>
      <vt:lpstr>Kesimpulannya,</vt:lpstr>
    </vt:vector>
  </TitlesOfParts>
  <Company>ukm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APA MAKNA FALSAFAH?</dc:title>
  <dc:creator>kamaruz</dc:creator>
  <cp:lastModifiedBy>NASRUL</cp:lastModifiedBy>
  <cp:revision>104</cp:revision>
  <dcterms:created xsi:type="dcterms:W3CDTF">2004-06-19T12:05:26Z</dcterms:created>
  <dcterms:modified xsi:type="dcterms:W3CDTF">2019-02-16T01:16:10Z</dcterms:modified>
</cp:coreProperties>
</file>