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
      <p:font typeface="Nuni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Nunito-regular.fntdata"/><Relationship Id="rId21" Type="http://schemas.openxmlformats.org/officeDocument/2006/relationships/font" Target="fonts/Roboto-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bold.fntdata"/><Relationship Id="rId16" Type="http://schemas.openxmlformats.org/officeDocument/2006/relationships/font" Target="fonts/RobotoSlab-regular.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a3d7bb3cb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a3d7bb3cb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a3d7bb3cb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a3d7bb3cb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a3d7bb3cb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a3d7bb3cb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a3d7bb3c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a3d7bb3c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a3d7bb3cb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a3d7bb3cb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a3d7bb3cb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a3d7bb3cb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a3d7bb3cb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a3d7bb3cb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a3d7bb3cb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a3d7bb3cb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a3d7bb3cb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a3d7bb3cb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a3d7bb3c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a3d7bb3c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21.jpg"/><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0" y="670600"/>
            <a:ext cx="5783400" cy="1097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Impact"/>
                <a:ea typeface="Impact"/>
                <a:cs typeface="Impact"/>
                <a:sym typeface="Impact"/>
              </a:rPr>
              <a:t>X-IMPACT </a:t>
            </a:r>
            <a:endParaRPr>
              <a:latin typeface="Impact"/>
              <a:ea typeface="Impact"/>
              <a:cs typeface="Impact"/>
              <a:sym typeface="Impact"/>
            </a:endParaRPr>
          </a:p>
        </p:txBody>
      </p:sp>
      <p:sp>
        <p:nvSpPr>
          <p:cNvPr id="64" name="Google Shape;64;p13"/>
          <p:cNvSpPr txBox="1"/>
          <p:nvPr>
            <p:ph idx="1" type="subTitle"/>
          </p:nvPr>
        </p:nvSpPr>
        <p:spPr>
          <a:xfrm>
            <a:off x="368725" y="1768300"/>
            <a:ext cx="8595300" cy="3076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1200">
                <a:solidFill>
                  <a:srgbClr val="FFFFFF"/>
                </a:solidFill>
                <a:latin typeface="Nunito"/>
                <a:ea typeface="Nunito"/>
                <a:cs typeface="Nunito"/>
                <a:sym typeface="Nunito"/>
              </a:rPr>
              <a:t>LECTURER: DR AZURAH</a:t>
            </a:r>
            <a:endParaRPr b="1" sz="1200">
              <a:solidFill>
                <a:srgbClr val="FFFFFF"/>
              </a:solidFill>
              <a:latin typeface="Nunito"/>
              <a:ea typeface="Nunito"/>
              <a:cs typeface="Nunito"/>
              <a:sym typeface="Nunito"/>
            </a:endParaRPr>
          </a:p>
          <a:p>
            <a:pPr indent="0" lvl="0" marL="0" rtl="0" algn="ctr">
              <a:lnSpc>
                <a:spcPct val="115000"/>
              </a:lnSpc>
              <a:spcBef>
                <a:spcPts val="0"/>
              </a:spcBef>
              <a:spcAft>
                <a:spcPts val="0"/>
              </a:spcAft>
              <a:buNone/>
            </a:pPr>
            <a:r>
              <a:rPr b="1" lang="en" sz="1200">
                <a:solidFill>
                  <a:srgbClr val="FFFFFF"/>
                </a:solidFill>
                <a:latin typeface="Nunito"/>
                <a:ea typeface="Nunito"/>
                <a:cs typeface="Nunito"/>
                <a:sym typeface="Nunito"/>
              </a:rPr>
              <a:t>(</a:t>
            </a:r>
            <a:r>
              <a:rPr lang="en" sz="1200">
                <a:solidFill>
                  <a:srgbClr val="FFFFFF"/>
                </a:solidFill>
                <a:latin typeface="Nunito"/>
                <a:ea typeface="Nunito"/>
                <a:cs typeface="Nunito"/>
                <a:sym typeface="Nunito"/>
              </a:rPr>
              <a:t>SECTION 08</a:t>
            </a:r>
            <a:r>
              <a:rPr b="1" lang="en" sz="1200">
                <a:solidFill>
                  <a:srgbClr val="FFFFFF"/>
                </a:solidFill>
                <a:latin typeface="Nunito"/>
                <a:ea typeface="Nunito"/>
                <a:cs typeface="Nunito"/>
                <a:sym typeface="Nunito"/>
              </a:rPr>
              <a:t>)</a:t>
            </a:r>
            <a:endParaRPr b="1" sz="1200">
              <a:solidFill>
                <a:srgbClr val="FFFFFF"/>
              </a:solidFill>
              <a:latin typeface="Nunito"/>
              <a:ea typeface="Nunito"/>
              <a:cs typeface="Nunito"/>
              <a:sym typeface="Nunito"/>
            </a:endParaRPr>
          </a:p>
          <a:p>
            <a:pPr indent="0" lvl="0" marL="0" rtl="0" algn="ctr">
              <a:lnSpc>
                <a:spcPct val="115000"/>
              </a:lnSpc>
              <a:spcBef>
                <a:spcPts val="0"/>
              </a:spcBef>
              <a:spcAft>
                <a:spcPts val="0"/>
              </a:spcAft>
              <a:buClr>
                <a:srgbClr val="000000"/>
              </a:buClr>
              <a:buSzPts val="1100"/>
              <a:buFont typeface="Arial"/>
              <a:buNone/>
            </a:pPr>
            <a:r>
              <a:t/>
            </a:r>
            <a:endParaRPr b="1" sz="1200">
              <a:solidFill>
                <a:srgbClr val="FFFFFF"/>
              </a:solidFill>
              <a:latin typeface="Nunito"/>
              <a:ea typeface="Nunito"/>
              <a:cs typeface="Nunito"/>
              <a:sym typeface="Nunito"/>
            </a:endParaRPr>
          </a:p>
          <a:p>
            <a:pPr indent="457200" lvl="0" marL="3200400" rtl="0" algn="l">
              <a:lnSpc>
                <a:spcPct val="115000"/>
              </a:lnSpc>
              <a:spcBef>
                <a:spcPts val="0"/>
              </a:spcBef>
              <a:spcAft>
                <a:spcPts val="0"/>
              </a:spcAft>
              <a:buNone/>
            </a:pPr>
            <a:r>
              <a:t/>
            </a:r>
            <a:endParaRPr b="1" sz="1200">
              <a:solidFill>
                <a:srgbClr val="FFFFFF"/>
              </a:solidFill>
              <a:latin typeface="Nunito"/>
              <a:ea typeface="Nunito"/>
              <a:cs typeface="Nunito"/>
              <a:sym typeface="Nunito"/>
            </a:endParaRPr>
          </a:p>
          <a:p>
            <a:pPr indent="457200" lvl="0" marL="3200400" rtl="0" algn="l">
              <a:lnSpc>
                <a:spcPct val="115000"/>
              </a:lnSpc>
              <a:spcBef>
                <a:spcPts val="0"/>
              </a:spcBef>
              <a:spcAft>
                <a:spcPts val="0"/>
              </a:spcAft>
              <a:buNone/>
            </a:pPr>
            <a:r>
              <a:t/>
            </a:r>
            <a:endParaRPr b="1" sz="1200">
              <a:solidFill>
                <a:srgbClr val="FFFFFF"/>
              </a:solidFill>
              <a:latin typeface="Nunito"/>
              <a:ea typeface="Nunito"/>
              <a:cs typeface="Nunito"/>
              <a:sym typeface="Nunito"/>
            </a:endParaRPr>
          </a:p>
          <a:p>
            <a:pPr indent="457200" lvl="0" marL="3200400" rtl="0" algn="l">
              <a:lnSpc>
                <a:spcPct val="115000"/>
              </a:lnSpc>
              <a:spcBef>
                <a:spcPts val="0"/>
              </a:spcBef>
              <a:spcAft>
                <a:spcPts val="0"/>
              </a:spcAft>
              <a:buClr>
                <a:schemeClr val="dk1"/>
              </a:buClr>
              <a:buSzPts val="1100"/>
              <a:buFont typeface="Arial"/>
              <a:buNone/>
            </a:pPr>
            <a:r>
              <a:rPr b="1" lang="en" sz="1200">
                <a:solidFill>
                  <a:srgbClr val="FFFFFF"/>
                </a:solidFill>
                <a:latin typeface="Nunito"/>
                <a:ea typeface="Nunito"/>
                <a:cs typeface="Nunito"/>
                <a:sym typeface="Nunito"/>
              </a:rPr>
              <a:t>PREPARED BY:</a:t>
            </a:r>
            <a:endParaRPr b="1" sz="1200">
              <a:solidFill>
                <a:srgbClr val="FFFFFF"/>
              </a:solidFill>
              <a:latin typeface="Nunito"/>
              <a:ea typeface="Nunito"/>
              <a:cs typeface="Nunito"/>
              <a:sym typeface="Nunito"/>
            </a:endParaRPr>
          </a:p>
          <a:p>
            <a:pPr indent="0" lvl="0" marL="914400" rtl="0" algn="l">
              <a:lnSpc>
                <a:spcPct val="115000"/>
              </a:lnSpc>
              <a:spcBef>
                <a:spcPts val="0"/>
              </a:spcBef>
              <a:spcAft>
                <a:spcPts val="0"/>
              </a:spcAft>
              <a:buClr>
                <a:schemeClr val="dk1"/>
              </a:buClr>
              <a:buSzPts val="1100"/>
              <a:buFont typeface="Arial"/>
              <a:buNone/>
            </a:pPr>
            <a:r>
              <a:rPr lang="en" sz="1200">
                <a:solidFill>
                  <a:srgbClr val="FFFFFF"/>
                </a:solidFill>
                <a:latin typeface="Nunito"/>
                <a:ea typeface="Nunito"/>
                <a:cs typeface="Nunito"/>
                <a:sym typeface="Nunito"/>
              </a:rPr>
              <a:t>MUHAMMAD DANIAL BIN JEFRI					(A18CS0131)</a:t>
            </a:r>
            <a:endParaRPr sz="1200">
              <a:solidFill>
                <a:srgbClr val="FFFFFF"/>
              </a:solidFill>
              <a:latin typeface="Nunito"/>
              <a:ea typeface="Nunito"/>
              <a:cs typeface="Nunito"/>
              <a:sym typeface="Nunito"/>
            </a:endParaRPr>
          </a:p>
          <a:p>
            <a:pPr indent="0" lvl="0" marL="914400" rtl="0" algn="l">
              <a:lnSpc>
                <a:spcPct val="115000"/>
              </a:lnSpc>
              <a:spcBef>
                <a:spcPts val="0"/>
              </a:spcBef>
              <a:spcAft>
                <a:spcPts val="0"/>
              </a:spcAft>
              <a:buClr>
                <a:schemeClr val="dk1"/>
              </a:buClr>
              <a:buSzPts val="1100"/>
              <a:buFont typeface="Arial"/>
              <a:buNone/>
            </a:pPr>
            <a:r>
              <a:rPr lang="en" sz="1200">
                <a:solidFill>
                  <a:srgbClr val="FFFFFF"/>
                </a:solidFill>
                <a:latin typeface="Nunito"/>
                <a:ea typeface="Nunito"/>
                <a:cs typeface="Nunito"/>
                <a:sym typeface="Nunito"/>
              </a:rPr>
              <a:t>MUHAMMAD AIMAN HAKIM BIN AHMAD RIDZO		(A18CS0121)</a:t>
            </a:r>
            <a:endParaRPr sz="1200">
              <a:solidFill>
                <a:srgbClr val="FFFFFF"/>
              </a:solidFill>
              <a:latin typeface="Nunito"/>
              <a:ea typeface="Nunito"/>
              <a:cs typeface="Nunito"/>
              <a:sym typeface="Nunito"/>
            </a:endParaRPr>
          </a:p>
          <a:p>
            <a:pPr indent="0" lvl="0" marL="914400" rtl="0" algn="l">
              <a:lnSpc>
                <a:spcPct val="115000"/>
              </a:lnSpc>
              <a:spcBef>
                <a:spcPts val="0"/>
              </a:spcBef>
              <a:spcAft>
                <a:spcPts val="0"/>
              </a:spcAft>
              <a:buClr>
                <a:schemeClr val="dk1"/>
              </a:buClr>
              <a:buSzPts val="1100"/>
              <a:buFont typeface="Arial"/>
              <a:buNone/>
            </a:pPr>
            <a:r>
              <a:rPr lang="en" sz="1200">
                <a:solidFill>
                  <a:srgbClr val="FFFFFF"/>
                </a:solidFill>
                <a:latin typeface="Nunito"/>
                <a:ea typeface="Nunito"/>
                <a:cs typeface="Nunito"/>
                <a:sym typeface="Nunito"/>
              </a:rPr>
              <a:t>BADRUL FITRI BIN SHAIFULL NAIM				(A18CS0042)</a:t>
            </a:r>
            <a:endParaRPr sz="1200">
              <a:solidFill>
                <a:srgbClr val="FFFFFF"/>
              </a:solidFill>
              <a:latin typeface="Nunito"/>
              <a:ea typeface="Nunito"/>
              <a:cs typeface="Nunito"/>
              <a:sym typeface="Nunito"/>
            </a:endParaRPr>
          </a:p>
          <a:p>
            <a:pPr indent="0" lvl="0" marL="914400" rtl="0" algn="l">
              <a:lnSpc>
                <a:spcPct val="115000"/>
              </a:lnSpc>
              <a:spcBef>
                <a:spcPts val="0"/>
              </a:spcBef>
              <a:spcAft>
                <a:spcPts val="0"/>
              </a:spcAft>
              <a:buClr>
                <a:schemeClr val="dk1"/>
              </a:buClr>
              <a:buSzPts val="1100"/>
              <a:buFont typeface="Arial"/>
              <a:buNone/>
            </a:pPr>
            <a:r>
              <a:rPr lang="en" sz="1200">
                <a:solidFill>
                  <a:srgbClr val="FFFFFF"/>
                </a:solidFill>
                <a:latin typeface="Nunito"/>
                <a:ea typeface="Nunito"/>
                <a:cs typeface="Nunito"/>
                <a:sym typeface="Nunito"/>
              </a:rPr>
              <a:t>AMIRUL MUKHLIS BIN MOHD AZLI				(A18CS0030)</a:t>
            </a:r>
            <a:endParaRPr sz="1200">
              <a:solidFill>
                <a:srgbClr val="FFFFFF"/>
              </a:solidFill>
              <a:latin typeface="Nunito"/>
              <a:ea typeface="Nunito"/>
              <a:cs typeface="Nunito"/>
              <a:sym typeface="Nunito"/>
            </a:endParaRPr>
          </a:p>
          <a:p>
            <a:pPr indent="0" lvl="0" marL="914400" rtl="0" algn="l">
              <a:lnSpc>
                <a:spcPct val="115000"/>
              </a:lnSpc>
              <a:spcBef>
                <a:spcPts val="0"/>
              </a:spcBef>
              <a:spcAft>
                <a:spcPts val="0"/>
              </a:spcAft>
              <a:buClr>
                <a:schemeClr val="dk1"/>
              </a:buClr>
              <a:buSzPts val="1100"/>
              <a:buFont typeface="Arial"/>
              <a:buNone/>
            </a:pPr>
            <a:r>
              <a:rPr lang="en" sz="1200">
                <a:solidFill>
                  <a:srgbClr val="FFFFFF"/>
                </a:solidFill>
                <a:latin typeface="Nunito"/>
                <a:ea typeface="Nunito"/>
                <a:cs typeface="Nunito"/>
                <a:sym typeface="Nunito"/>
              </a:rPr>
              <a:t>MUHAMMAD SYAFEI BIN SAUPI					(A18CS0157)</a:t>
            </a:r>
            <a:endParaRPr sz="1200">
              <a:solidFill>
                <a:srgbClr val="FFFFFF"/>
              </a:solidFill>
              <a:latin typeface="Nunito"/>
              <a:ea typeface="Nunito"/>
              <a:cs typeface="Nunito"/>
              <a:sym typeface="Nunito"/>
            </a:endParaRPr>
          </a:p>
          <a:p>
            <a:pPr indent="0" lvl="0" marL="0" rtl="0" algn="ctr">
              <a:spcBef>
                <a:spcPts val="0"/>
              </a:spcBef>
              <a:spcAft>
                <a:spcPts val="0"/>
              </a:spcAft>
              <a:buNone/>
            </a:pPr>
            <a:r>
              <a:t/>
            </a:r>
            <a:endParaRPr sz="1200">
              <a:solidFill>
                <a:srgbClr val="FFFFFF"/>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PROTOTYPE - Technology</a:t>
            </a:r>
            <a:endParaRPr/>
          </a:p>
        </p:txBody>
      </p:sp>
      <p:pic>
        <p:nvPicPr>
          <p:cNvPr id="136" name="Google Shape;136;p22"/>
          <p:cNvPicPr preferRelativeResize="0"/>
          <p:nvPr/>
        </p:nvPicPr>
        <p:blipFill>
          <a:blip r:embed="rId3">
            <a:alphaModFix/>
          </a:blip>
          <a:stretch>
            <a:fillRect/>
          </a:stretch>
        </p:blipFill>
        <p:spPr>
          <a:xfrm>
            <a:off x="825450" y="1396975"/>
            <a:ext cx="3032175" cy="3032175"/>
          </a:xfrm>
          <a:prstGeom prst="rect">
            <a:avLst/>
          </a:prstGeom>
          <a:noFill/>
          <a:ln>
            <a:noFill/>
          </a:ln>
        </p:spPr>
      </p:pic>
      <p:pic>
        <p:nvPicPr>
          <p:cNvPr id="137" name="Google Shape;137;p22"/>
          <p:cNvPicPr preferRelativeResize="0"/>
          <p:nvPr/>
        </p:nvPicPr>
        <p:blipFill>
          <a:blip r:embed="rId4">
            <a:alphaModFix/>
          </a:blip>
          <a:stretch>
            <a:fillRect/>
          </a:stretch>
        </p:blipFill>
        <p:spPr>
          <a:xfrm>
            <a:off x="4896750" y="1396975"/>
            <a:ext cx="3032175" cy="303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Feedback and Improvement</a:t>
            </a:r>
            <a:endParaRPr/>
          </a:p>
        </p:txBody>
      </p:sp>
      <p:sp>
        <p:nvSpPr>
          <p:cNvPr id="143" name="Google Shape;143;p23"/>
          <p:cNvSpPr txBox="1"/>
          <p:nvPr>
            <p:ph idx="1" type="body"/>
          </p:nvPr>
        </p:nvSpPr>
        <p:spPr>
          <a:xfrm>
            <a:off x="387900" y="1489825"/>
            <a:ext cx="4806900" cy="3579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rgbClr val="FFFFFF"/>
                </a:solidFill>
              </a:rPr>
              <a:t>One of the ways that we can solve this drawback is by using 3D printer to create the actual case. </a:t>
            </a:r>
            <a:endParaRPr>
              <a:solidFill>
                <a:srgbClr val="FFFFFF"/>
              </a:solidFill>
            </a:endParaRPr>
          </a:p>
          <a:p>
            <a:pPr indent="0" lvl="0" marL="0" rtl="0" algn="just">
              <a:spcBef>
                <a:spcPts val="0"/>
              </a:spcBef>
              <a:spcAft>
                <a:spcPts val="0"/>
              </a:spcAft>
              <a:buNone/>
            </a:pPr>
            <a:r>
              <a:t/>
            </a:r>
            <a:endParaRPr>
              <a:solidFill>
                <a:srgbClr val="FFFFFF"/>
              </a:solidFill>
            </a:endParaRPr>
          </a:p>
          <a:p>
            <a:pPr indent="0" lvl="0" marL="0" rtl="0" algn="just">
              <a:spcBef>
                <a:spcPts val="0"/>
              </a:spcBef>
              <a:spcAft>
                <a:spcPts val="0"/>
              </a:spcAft>
              <a:buNone/>
            </a:pPr>
            <a:r>
              <a:rPr lang="en">
                <a:solidFill>
                  <a:srgbClr val="FFFFFF"/>
                </a:solidFill>
              </a:rPr>
              <a:t>This is because, 3D printers prints out using a ‘hard plastic’ material. This will ensure strength, endurance and lightweight.  </a:t>
            </a:r>
            <a:endParaRPr>
              <a:solidFill>
                <a:srgbClr val="FFFFFF"/>
              </a:solidFill>
            </a:endParaRPr>
          </a:p>
          <a:p>
            <a:pPr indent="0" lvl="0" marL="0" rtl="0" algn="just">
              <a:spcBef>
                <a:spcPts val="0"/>
              </a:spcBef>
              <a:spcAft>
                <a:spcPts val="0"/>
              </a:spcAft>
              <a:buNone/>
            </a:pPr>
            <a:r>
              <a:t/>
            </a:r>
            <a:endParaRPr>
              <a:solidFill>
                <a:srgbClr val="FFFFFF"/>
              </a:solidFill>
            </a:endParaRPr>
          </a:p>
          <a:p>
            <a:pPr indent="0" lvl="0" marL="0" rtl="0" algn="just">
              <a:spcBef>
                <a:spcPts val="0"/>
              </a:spcBef>
              <a:spcAft>
                <a:spcPts val="0"/>
              </a:spcAft>
              <a:buClr>
                <a:srgbClr val="000000"/>
              </a:buClr>
              <a:buSzPts val="1100"/>
              <a:buFont typeface="Arial"/>
              <a:buNone/>
            </a:pPr>
            <a:r>
              <a:rPr lang="en">
                <a:solidFill>
                  <a:srgbClr val="FFFFFF"/>
                </a:solidFill>
              </a:rPr>
              <a:t>however 3D printer is costly and this may increase the price of the case per unit.</a:t>
            </a:r>
            <a:endParaRPr>
              <a:solidFill>
                <a:srgbClr val="FFFFFF"/>
              </a:solidFill>
            </a:endParaRPr>
          </a:p>
          <a:p>
            <a:pPr indent="0" lvl="0" marL="0" rtl="0" algn="l">
              <a:spcBef>
                <a:spcPts val="0"/>
              </a:spcBef>
              <a:spcAft>
                <a:spcPts val="1600"/>
              </a:spcAft>
              <a:buNone/>
            </a:pPr>
            <a:r>
              <a:t/>
            </a:r>
            <a:endParaRPr>
              <a:solidFill>
                <a:srgbClr val="FFFFFF"/>
              </a:solidFill>
            </a:endParaRPr>
          </a:p>
        </p:txBody>
      </p:sp>
      <p:pic>
        <p:nvPicPr>
          <p:cNvPr id="144" name="Google Shape;144;p23"/>
          <p:cNvPicPr preferRelativeResize="0"/>
          <p:nvPr/>
        </p:nvPicPr>
        <p:blipFill>
          <a:blip r:embed="rId3">
            <a:alphaModFix/>
          </a:blip>
          <a:stretch>
            <a:fillRect/>
          </a:stretch>
        </p:blipFill>
        <p:spPr>
          <a:xfrm>
            <a:off x="5491225" y="1489825"/>
            <a:ext cx="3143250" cy="209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ABSTRACT</a:t>
            </a:r>
            <a:endParaRPr/>
          </a:p>
        </p:txBody>
      </p:sp>
      <p:sp>
        <p:nvSpPr>
          <p:cNvPr id="70" name="Google Shape;70;p14"/>
          <p:cNvSpPr txBox="1"/>
          <p:nvPr>
            <p:ph idx="1" type="body"/>
          </p:nvPr>
        </p:nvSpPr>
        <p:spPr>
          <a:xfrm>
            <a:off x="387900" y="1307350"/>
            <a:ext cx="8505000" cy="3583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This powerpoint slide will the “step-by-step’ procedures taken by us to create our product. It includes photo evidence of the steps that we taken by our team from day one till the final creation of the prototype. </a:t>
            </a:r>
            <a:endParaRPr/>
          </a:p>
          <a:p>
            <a:pPr indent="0" lvl="0" marL="0" rtl="0" algn="just">
              <a:spcBef>
                <a:spcPts val="1600"/>
              </a:spcBef>
              <a:spcAft>
                <a:spcPts val="0"/>
              </a:spcAft>
              <a:buNone/>
            </a:pPr>
            <a:r>
              <a:rPr lang="en"/>
              <a:t>The steps consists of:</a:t>
            </a:r>
            <a:endParaRPr/>
          </a:p>
          <a:p>
            <a:pPr indent="-342900" lvl="0" marL="457200" rtl="0" algn="just">
              <a:spcBef>
                <a:spcPts val="1600"/>
              </a:spcBef>
              <a:spcAft>
                <a:spcPts val="0"/>
              </a:spcAft>
              <a:buSzPts val="1800"/>
              <a:buAutoNum type="arabicPeriod"/>
            </a:pPr>
            <a:r>
              <a:rPr lang="en"/>
              <a:t>Empathize</a:t>
            </a:r>
            <a:endParaRPr/>
          </a:p>
          <a:p>
            <a:pPr indent="-342900" lvl="0" marL="457200" rtl="0" algn="just">
              <a:spcBef>
                <a:spcPts val="0"/>
              </a:spcBef>
              <a:spcAft>
                <a:spcPts val="0"/>
              </a:spcAft>
              <a:buSzPts val="1800"/>
              <a:buAutoNum type="arabicPeriod"/>
            </a:pPr>
            <a:r>
              <a:rPr lang="en"/>
              <a:t>Define</a:t>
            </a:r>
            <a:endParaRPr/>
          </a:p>
          <a:p>
            <a:pPr indent="-342900" lvl="0" marL="457200" rtl="0" algn="just">
              <a:spcBef>
                <a:spcPts val="0"/>
              </a:spcBef>
              <a:spcAft>
                <a:spcPts val="0"/>
              </a:spcAft>
              <a:buSzPts val="1800"/>
              <a:buAutoNum type="arabicPeriod"/>
            </a:pPr>
            <a:r>
              <a:rPr lang="en"/>
              <a:t>Ideate</a:t>
            </a:r>
            <a:endParaRPr/>
          </a:p>
          <a:p>
            <a:pPr indent="-342900" lvl="0" marL="457200" rtl="0" algn="just">
              <a:spcBef>
                <a:spcPts val="0"/>
              </a:spcBef>
              <a:spcAft>
                <a:spcPts val="0"/>
              </a:spcAft>
              <a:buSzPts val="1800"/>
              <a:buAutoNum type="arabicPeriod"/>
            </a:pPr>
            <a:r>
              <a:rPr lang="en"/>
              <a:t>Prototype</a:t>
            </a:r>
            <a:endParaRPr/>
          </a:p>
          <a:p>
            <a:pPr indent="-342900" lvl="0" marL="457200" rtl="0" algn="just">
              <a:spcBef>
                <a:spcPts val="0"/>
              </a:spcBef>
              <a:spcAft>
                <a:spcPts val="0"/>
              </a:spcAft>
              <a:buSzPts val="1800"/>
              <a:buAutoNum type="arabicPeriod"/>
            </a:pPr>
            <a:r>
              <a:rPr lang="en"/>
              <a:t>Test</a:t>
            </a:r>
            <a:endParaRPr/>
          </a:p>
        </p:txBody>
      </p:sp>
      <p:pic>
        <p:nvPicPr>
          <p:cNvPr id="71" name="Google Shape;71;p14"/>
          <p:cNvPicPr preferRelativeResize="0"/>
          <p:nvPr/>
        </p:nvPicPr>
        <p:blipFill>
          <a:blip r:embed="rId3">
            <a:alphaModFix/>
          </a:blip>
          <a:stretch>
            <a:fillRect/>
          </a:stretch>
        </p:blipFill>
        <p:spPr>
          <a:xfrm>
            <a:off x="3592675" y="2404050"/>
            <a:ext cx="4661599" cy="235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EMPATHIZE</a:t>
            </a:r>
            <a:endParaRPr/>
          </a:p>
        </p:txBody>
      </p:sp>
      <p:sp>
        <p:nvSpPr>
          <p:cNvPr id="77" name="Google Shape;77;p15"/>
          <p:cNvSpPr txBox="1"/>
          <p:nvPr>
            <p:ph idx="1" type="body"/>
          </p:nvPr>
        </p:nvSpPr>
        <p:spPr>
          <a:xfrm>
            <a:off x="387900" y="1295950"/>
            <a:ext cx="5282700" cy="3696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We started off by listing all the possible problems or needs that we as a student have. However, this did not help much in the process of “design thinking” as we were all pointing problems or needs specific to one or two individual only. </a:t>
            </a:r>
            <a:endParaRPr/>
          </a:p>
          <a:p>
            <a:pPr indent="0" lvl="0" marL="0" rtl="0" algn="just">
              <a:spcBef>
                <a:spcPts val="1600"/>
              </a:spcBef>
              <a:spcAft>
                <a:spcPts val="1600"/>
              </a:spcAft>
              <a:buNone/>
            </a:pPr>
            <a:r>
              <a:rPr lang="en"/>
              <a:t>Therefore, we needed to </a:t>
            </a:r>
            <a:r>
              <a:rPr lang="en"/>
              <a:t>broaden</a:t>
            </a:r>
            <a:r>
              <a:rPr lang="en"/>
              <a:t> out our idea so suitable majority of people. The issues we found was that all of us has dropped our smartphones at least once since buying it, and some of us have crack phone screen.</a:t>
            </a:r>
            <a:endParaRPr/>
          </a:p>
        </p:txBody>
      </p:sp>
      <p:pic>
        <p:nvPicPr>
          <p:cNvPr id="78" name="Google Shape;78;p15"/>
          <p:cNvPicPr preferRelativeResize="0"/>
          <p:nvPr/>
        </p:nvPicPr>
        <p:blipFill>
          <a:blip r:embed="rId3">
            <a:alphaModFix/>
          </a:blip>
          <a:stretch>
            <a:fillRect/>
          </a:stretch>
        </p:blipFill>
        <p:spPr>
          <a:xfrm>
            <a:off x="5670525" y="2741250"/>
            <a:ext cx="3085573" cy="2123548"/>
          </a:xfrm>
          <a:prstGeom prst="rect">
            <a:avLst/>
          </a:prstGeom>
          <a:noFill/>
          <a:ln>
            <a:noFill/>
          </a:ln>
        </p:spPr>
      </p:pic>
      <p:pic>
        <p:nvPicPr>
          <p:cNvPr id="79" name="Google Shape;79;p15"/>
          <p:cNvPicPr preferRelativeResize="0"/>
          <p:nvPr/>
        </p:nvPicPr>
        <p:blipFill>
          <a:blip r:embed="rId4">
            <a:alphaModFix/>
          </a:blip>
          <a:stretch>
            <a:fillRect/>
          </a:stretch>
        </p:blipFill>
        <p:spPr>
          <a:xfrm>
            <a:off x="5797608" y="458025"/>
            <a:ext cx="2831414" cy="21235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DEFINE</a:t>
            </a:r>
            <a:endParaRPr/>
          </a:p>
        </p:txBody>
      </p:sp>
      <p:sp>
        <p:nvSpPr>
          <p:cNvPr id="85" name="Google Shape;85;p16"/>
          <p:cNvSpPr txBox="1"/>
          <p:nvPr>
            <p:ph idx="1" type="body"/>
          </p:nvPr>
        </p:nvSpPr>
        <p:spPr>
          <a:xfrm>
            <a:off x="387900" y="1284525"/>
            <a:ext cx="55833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issue of smartphones dropping, we brainstorm all the options that we can use or do to potentially solving this issue. </a:t>
            </a:r>
            <a:endParaRPr/>
          </a:p>
          <a:p>
            <a:pPr indent="0" lvl="0" marL="0" rtl="0" algn="l">
              <a:spcBef>
                <a:spcPts val="1600"/>
              </a:spcBef>
              <a:spcAft>
                <a:spcPts val="0"/>
              </a:spcAft>
              <a:buNone/>
            </a:pPr>
            <a:r>
              <a:rPr lang="en"/>
              <a:t>The ideas was endless but also unrealistic or really hard to achieve, especially within the given time period. </a:t>
            </a:r>
            <a:endParaRPr/>
          </a:p>
          <a:p>
            <a:pPr indent="0" lvl="0" marL="0" rtl="0" algn="l">
              <a:spcBef>
                <a:spcPts val="1600"/>
              </a:spcBef>
              <a:spcAft>
                <a:spcPts val="1600"/>
              </a:spcAft>
              <a:buNone/>
            </a:pPr>
            <a:r>
              <a:rPr lang="en"/>
              <a:t>We had to tone down the ideas and find a concept that can prevent or solve the issue and doable within one week.</a:t>
            </a:r>
            <a:endParaRPr/>
          </a:p>
        </p:txBody>
      </p:sp>
      <p:pic>
        <p:nvPicPr>
          <p:cNvPr id="86" name="Google Shape;86;p16"/>
          <p:cNvPicPr preferRelativeResize="0"/>
          <p:nvPr/>
        </p:nvPicPr>
        <p:blipFill>
          <a:blip r:embed="rId3">
            <a:alphaModFix/>
          </a:blip>
          <a:stretch>
            <a:fillRect/>
          </a:stretch>
        </p:blipFill>
        <p:spPr>
          <a:xfrm>
            <a:off x="5971325" y="629893"/>
            <a:ext cx="2784771" cy="2088579"/>
          </a:xfrm>
          <a:prstGeom prst="rect">
            <a:avLst/>
          </a:prstGeom>
          <a:noFill/>
          <a:ln>
            <a:noFill/>
          </a:ln>
        </p:spPr>
      </p:pic>
      <p:pic>
        <p:nvPicPr>
          <p:cNvPr id="87" name="Google Shape;87;p16"/>
          <p:cNvPicPr preferRelativeResize="0"/>
          <p:nvPr/>
        </p:nvPicPr>
        <p:blipFill>
          <a:blip r:embed="rId4">
            <a:alphaModFix/>
          </a:blip>
          <a:stretch>
            <a:fillRect/>
          </a:stretch>
        </p:blipFill>
        <p:spPr>
          <a:xfrm>
            <a:off x="5971326" y="2792626"/>
            <a:ext cx="2784771" cy="20885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INTERVIEWS</a:t>
            </a:r>
            <a:endParaRPr/>
          </a:p>
        </p:txBody>
      </p:sp>
      <p:sp>
        <p:nvSpPr>
          <p:cNvPr id="93" name="Google Shape;93;p17"/>
          <p:cNvSpPr txBox="1"/>
          <p:nvPr>
            <p:ph idx="1" type="body"/>
          </p:nvPr>
        </p:nvSpPr>
        <p:spPr>
          <a:xfrm>
            <a:off x="387900" y="1273150"/>
            <a:ext cx="5375700" cy="3822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To ensure that our main issue, which is phone dropping, truly is a common issue, we conducted a ‘Face-to-face’ interview to find how many people have experience it. We asked the interviewees the set of questions we have already created. </a:t>
            </a:r>
            <a:endParaRPr/>
          </a:p>
          <a:p>
            <a:pPr indent="0" lvl="0" marL="0" rtl="0" algn="just">
              <a:spcBef>
                <a:spcPts val="1600"/>
              </a:spcBef>
              <a:spcAft>
                <a:spcPts val="1600"/>
              </a:spcAft>
              <a:buNone/>
            </a:pPr>
            <a:r>
              <a:rPr lang="en"/>
              <a:t>We asked the interviewees two types of questions. The first is regarding their issues or needs that has not yet to fully </a:t>
            </a:r>
            <a:r>
              <a:rPr lang="en"/>
              <a:t>satisfied. Secondly, we asked them for their view of our provided solution/product to solve their problems.  </a:t>
            </a:r>
            <a:r>
              <a:rPr lang="en"/>
              <a:t> </a:t>
            </a:r>
            <a:endParaRPr/>
          </a:p>
        </p:txBody>
      </p:sp>
      <p:pic>
        <p:nvPicPr>
          <p:cNvPr id="94" name="Google Shape;94;p17"/>
          <p:cNvPicPr preferRelativeResize="0"/>
          <p:nvPr/>
        </p:nvPicPr>
        <p:blipFill rotWithShape="1">
          <a:blip r:embed="rId3">
            <a:alphaModFix/>
          </a:blip>
          <a:srcRect b="19231" l="0" r="0" t="0"/>
          <a:stretch/>
        </p:blipFill>
        <p:spPr>
          <a:xfrm>
            <a:off x="5763500" y="458025"/>
            <a:ext cx="1590675" cy="1704975"/>
          </a:xfrm>
          <a:prstGeom prst="rect">
            <a:avLst/>
          </a:prstGeom>
          <a:noFill/>
          <a:ln>
            <a:noFill/>
          </a:ln>
        </p:spPr>
      </p:pic>
      <p:pic>
        <p:nvPicPr>
          <p:cNvPr id="95" name="Google Shape;95;p17"/>
          <p:cNvPicPr preferRelativeResize="0"/>
          <p:nvPr/>
        </p:nvPicPr>
        <p:blipFill rotWithShape="1">
          <a:blip r:embed="rId4">
            <a:alphaModFix/>
          </a:blip>
          <a:srcRect b="28093" l="0" r="0" t="0"/>
          <a:stretch/>
        </p:blipFill>
        <p:spPr>
          <a:xfrm>
            <a:off x="6974925" y="1719250"/>
            <a:ext cx="1781175" cy="1704975"/>
          </a:xfrm>
          <a:prstGeom prst="rect">
            <a:avLst/>
          </a:prstGeom>
          <a:noFill/>
          <a:ln>
            <a:noFill/>
          </a:ln>
        </p:spPr>
      </p:pic>
      <p:pic>
        <p:nvPicPr>
          <p:cNvPr id="96" name="Google Shape;96;p17"/>
          <p:cNvPicPr preferRelativeResize="0"/>
          <p:nvPr/>
        </p:nvPicPr>
        <p:blipFill>
          <a:blip r:embed="rId5">
            <a:alphaModFix/>
          </a:blip>
          <a:stretch>
            <a:fillRect/>
          </a:stretch>
        </p:blipFill>
        <p:spPr>
          <a:xfrm>
            <a:off x="5763488" y="3331175"/>
            <a:ext cx="2209800" cy="165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IDEATE</a:t>
            </a:r>
            <a:endParaRPr/>
          </a:p>
        </p:txBody>
      </p:sp>
      <p:sp>
        <p:nvSpPr>
          <p:cNvPr id="102" name="Google Shape;102;p18"/>
          <p:cNvSpPr txBox="1"/>
          <p:nvPr>
            <p:ph idx="1" type="body"/>
          </p:nvPr>
        </p:nvSpPr>
        <p:spPr>
          <a:xfrm>
            <a:off x="387900" y="1295950"/>
            <a:ext cx="5519700" cy="3411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After the interview, we found that “dropping phone” is a really issue in the majority community, we are able to brainstorm about prototype surrounding this issue. </a:t>
            </a:r>
            <a:endParaRPr/>
          </a:p>
          <a:p>
            <a:pPr indent="0" lvl="0" marL="0" rtl="0" algn="just">
              <a:spcBef>
                <a:spcPts val="1600"/>
              </a:spcBef>
              <a:spcAft>
                <a:spcPts val="1600"/>
              </a:spcAft>
              <a:buNone/>
            </a:pPr>
            <a:r>
              <a:rPr lang="en"/>
              <a:t>At the level, not only did we </a:t>
            </a:r>
            <a:r>
              <a:rPr lang="en"/>
              <a:t>discuss</a:t>
            </a:r>
            <a:r>
              <a:rPr lang="en"/>
              <a:t> what we can do to tackle this issue, but also how we will need to build the prototype. The factors that were discuss includes: materials, technology, and how the product should function.</a:t>
            </a:r>
            <a:endParaRPr/>
          </a:p>
        </p:txBody>
      </p:sp>
      <p:pic>
        <p:nvPicPr>
          <p:cNvPr id="103" name="Google Shape;103;p18"/>
          <p:cNvPicPr preferRelativeResize="0"/>
          <p:nvPr/>
        </p:nvPicPr>
        <p:blipFill>
          <a:blip r:embed="rId3">
            <a:alphaModFix/>
          </a:blip>
          <a:stretch>
            <a:fillRect/>
          </a:stretch>
        </p:blipFill>
        <p:spPr>
          <a:xfrm>
            <a:off x="6124321" y="1144125"/>
            <a:ext cx="2395148" cy="34920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PROTOTYPE</a:t>
            </a:r>
            <a:endParaRPr/>
          </a:p>
        </p:txBody>
      </p:sp>
      <p:sp>
        <p:nvSpPr>
          <p:cNvPr id="109" name="Google Shape;109;p19"/>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0" name="Google Shape;110;p19"/>
          <p:cNvPicPr preferRelativeResize="0"/>
          <p:nvPr/>
        </p:nvPicPr>
        <p:blipFill>
          <a:blip r:embed="rId3">
            <a:alphaModFix/>
          </a:blip>
          <a:stretch>
            <a:fillRect/>
          </a:stretch>
        </p:blipFill>
        <p:spPr>
          <a:xfrm>
            <a:off x="387895" y="1489825"/>
            <a:ext cx="2309174" cy="3078899"/>
          </a:xfrm>
          <a:prstGeom prst="rect">
            <a:avLst/>
          </a:prstGeom>
          <a:noFill/>
          <a:ln>
            <a:noFill/>
          </a:ln>
        </p:spPr>
      </p:pic>
      <p:pic>
        <p:nvPicPr>
          <p:cNvPr id="111" name="Google Shape;111;p19"/>
          <p:cNvPicPr preferRelativeResize="0"/>
          <p:nvPr/>
        </p:nvPicPr>
        <p:blipFill>
          <a:blip r:embed="rId4">
            <a:alphaModFix/>
          </a:blip>
          <a:stretch>
            <a:fillRect/>
          </a:stretch>
        </p:blipFill>
        <p:spPr>
          <a:xfrm>
            <a:off x="3027051" y="1489812"/>
            <a:ext cx="2309174" cy="3078890"/>
          </a:xfrm>
          <a:prstGeom prst="rect">
            <a:avLst/>
          </a:prstGeom>
          <a:noFill/>
          <a:ln>
            <a:noFill/>
          </a:ln>
        </p:spPr>
      </p:pic>
      <p:pic>
        <p:nvPicPr>
          <p:cNvPr id="112" name="Google Shape;112;p19"/>
          <p:cNvPicPr preferRelativeResize="0"/>
          <p:nvPr/>
        </p:nvPicPr>
        <p:blipFill>
          <a:blip r:embed="rId5">
            <a:alphaModFix/>
          </a:blip>
          <a:stretch>
            <a:fillRect/>
          </a:stretch>
        </p:blipFill>
        <p:spPr>
          <a:xfrm>
            <a:off x="5666200" y="1870562"/>
            <a:ext cx="3089898" cy="2317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PROTOTYPE</a:t>
            </a:r>
            <a:endParaRPr/>
          </a:p>
        </p:txBody>
      </p:sp>
      <p:pic>
        <p:nvPicPr>
          <p:cNvPr id="118" name="Google Shape;118;p20"/>
          <p:cNvPicPr preferRelativeResize="0"/>
          <p:nvPr/>
        </p:nvPicPr>
        <p:blipFill rotWithShape="1">
          <a:blip r:embed="rId3">
            <a:alphaModFix/>
          </a:blip>
          <a:srcRect b="33343" l="0" r="0" t="17980"/>
          <a:stretch/>
        </p:blipFill>
        <p:spPr>
          <a:xfrm>
            <a:off x="6090075" y="1144125"/>
            <a:ext cx="2705749" cy="1425574"/>
          </a:xfrm>
          <a:prstGeom prst="rect">
            <a:avLst/>
          </a:prstGeom>
          <a:noFill/>
          <a:ln>
            <a:noFill/>
          </a:ln>
        </p:spPr>
      </p:pic>
      <p:pic>
        <p:nvPicPr>
          <p:cNvPr id="119" name="Google Shape;119;p20"/>
          <p:cNvPicPr preferRelativeResize="0"/>
          <p:nvPr/>
        </p:nvPicPr>
        <p:blipFill rotWithShape="1">
          <a:blip r:embed="rId4">
            <a:alphaModFix/>
          </a:blip>
          <a:srcRect b="4663" l="3029" r="29639" t="6161"/>
          <a:stretch/>
        </p:blipFill>
        <p:spPr>
          <a:xfrm>
            <a:off x="387912" y="1339575"/>
            <a:ext cx="3238924" cy="2611650"/>
          </a:xfrm>
          <a:prstGeom prst="rect">
            <a:avLst/>
          </a:prstGeom>
          <a:noFill/>
          <a:ln>
            <a:noFill/>
          </a:ln>
        </p:spPr>
      </p:pic>
      <p:pic>
        <p:nvPicPr>
          <p:cNvPr id="120" name="Google Shape;120;p20"/>
          <p:cNvPicPr preferRelativeResize="0"/>
          <p:nvPr/>
        </p:nvPicPr>
        <p:blipFill rotWithShape="1">
          <a:blip r:embed="rId5">
            <a:alphaModFix/>
          </a:blip>
          <a:srcRect b="3856" l="0" r="17898" t="14610"/>
          <a:stretch/>
        </p:blipFill>
        <p:spPr>
          <a:xfrm rot="-3">
            <a:off x="3600164" y="1968606"/>
            <a:ext cx="2469673" cy="26546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PROTOTYPE</a:t>
            </a:r>
            <a:endParaRPr/>
          </a:p>
        </p:txBody>
      </p:sp>
      <p:sp>
        <p:nvSpPr>
          <p:cNvPr id="126" name="Google Shape;126;p21"/>
          <p:cNvSpPr txBox="1"/>
          <p:nvPr>
            <p:ph idx="1" type="body"/>
          </p:nvPr>
        </p:nvSpPr>
        <p:spPr>
          <a:xfrm>
            <a:off x="387900" y="128407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7" name="Google Shape;127;p21"/>
          <p:cNvPicPr preferRelativeResize="0"/>
          <p:nvPr/>
        </p:nvPicPr>
        <p:blipFill>
          <a:blip r:embed="rId3">
            <a:alphaModFix/>
          </a:blip>
          <a:stretch>
            <a:fillRect/>
          </a:stretch>
        </p:blipFill>
        <p:spPr>
          <a:xfrm>
            <a:off x="3556601" y="975450"/>
            <a:ext cx="1815101" cy="2972662"/>
          </a:xfrm>
          <a:prstGeom prst="rect">
            <a:avLst/>
          </a:prstGeom>
          <a:noFill/>
          <a:ln>
            <a:noFill/>
          </a:ln>
        </p:spPr>
      </p:pic>
      <p:pic>
        <p:nvPicPr>
          <p:cNvPr id="128" name="Google Shape;128;p21"/>
          <p:cNvPicPr preferRelativeResize="0"/>
          <p:nvPr/>
        </p:nvPicPr>
        <p:blipFill>
          <a:blip r:embed="rId4">
            <a:alphaModFix/>
          </a:blip>
          <a:stretch>
            <a:fillRect/>
          </a:stretch>
        </p:blipFill>
        <p:spPr>
          <a:xfrm>
            <a:off x="768525" y="1337188"/>
            <a:ext cx="1815101" cy="2972676"/>
          </a:xfrm>
          <a:prstGeom prst="rect">
            <a:avLst/>
          </a:prstGeom>
          <a:noFill/>
          <a:ln>
            <a:noFill/>
          </a:ln>
        </p:spPr>
      </p:pic>
      <p:pic>
        <p:nvPicPr>
          <p:cNvPr id="129" name="Google Shape;129;p21"/>
          <p:cNvPicPr preferRelativeResize="0"/>
          <p:nvPr/>
        </p:nvPicPr>
        <p:blipFill>
          <a:blip r:embed="rId5">
            <a:alphaModFix/>
          </a:blip>
          <a:stretch>
            <a:fillRect/>
          </a:stretch>
        </p:blipFill>
        <p:spPr>
          <a:xfrm>
            <a:off x="6344676" y="1144125"/>
            <a:ext cx="1815101" cy="2972662"/>
          </a:xfrm>
          <a:prstGeom prst="rect">
            <a:avLst/>
          </a:prstGeom>
          <a:noFill/>
          <a:ln>
            <a:noFill/>
          </a:ln>
        </p:spPr>
      </p:pic>
      <p:pic>
        <p:nvPicPr>
          <p:cNvPr id="130" name="Google Shape;130;p21"/>
          <p:cNvPicPr preferRelativeResize="0"/>
          <p:nvPr/>
        </p:nvPicPr>
        <p:blipFill>
          <a:blip r:embed="rId6">
            <a:alphaModFix/>
          </a:blip>
          <a:stretch>
            <a:fillRect/>
          </a:stretch>
        </p:blipFill>
        <p:spPr>
          <a:xfrm rot="-5400000">
            <a:off x="3556601" y="2683125"/>
            <a:ext cx="1815101" cy="29726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