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Lst>
  <p:sldSz cx="18288000" cy="10287000"/>
  <p:notesSz cx="6858000" cy="9144000"/>
  <p:embeddedFontLst>
    <p:embeddedFont>
      <p:font typeface="Squada One" panose="02000000000000000000"/>
      <p:regular r:id="rId16"/>
    </p:embeddedFont>
    <p:embeddedFont>
      <p:font typeface="Muli Extra Light" panose="00000300000000000000"/>
      <p:regular r:id="rId17"/>
    </p:embeddedFont>
    <p:embeddedFont>
      <p:font typeface="Muli Extra Light Bold" panose="00000400000000000000"/>
      <p:regular r:id="rId18"/>
    </p:embeddedFont>
    <p:embeddedFont>
      <p:font typeface="Arimo" panose="020B0604020202020204"/>
      <p:regular r:id="rId19"/>
    </p:embeddedFont>
    <p:embeddedFont>
      <p:font typeface="Calibri" panose="020F0502020204030204" charset="0"/>
      <p:regular r:id="rId20"/>
      <p:bold r:id="rId21"/>
      <p:italic r:id="rId22"/>
      <p:boldItalic r:id="rId23"/>
    </p:embeddedFont>
    <p:embeddedFont>
      <p:font typeface="Squada One" panose="02000000000000000000"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font" Target="fonts/font9.fntdata"/><Relationship Id="rId23" Type="http://schemas.openxmlformats.org/officeDocument/2006/relationships/font" Target="fonts/font8.fntdata"/><Relationship Id="rId22" Type="http://schemas.openxmlformats.org/officeDocument/2006/relationships/font" Target="fonts/font7.fntdata"/><Relationship Id="rId21" Type="http://schemas.openxmlformats.org/officeDocument/2006/relationships/font" Target="fonts/font6.fntdata"/><Relationship Id="rId20" Type="http://schemas.openxmlformats.org/officeDocument/2006/relationships/font" Target="fonts/font5.fntdata"/><Relationship Id="rId2" Type="http://schemas.openxmlformats.org/officeDocument/2006/relationships/theme" Target="theme/theme1.xml"/><Relationship Id="rId19" Type="http://schemas.openxmlformats.org/officeDocument/2006/relationships/font" Target="fonts/font4.fntdata"/><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2" name="AutoShape 2"/>
          <p:cNvSpPr/>
          <p:nvPr/>
        </p:nvSpPr>
        <p:spPr>
          <a:xfrm>
            <a:off x="-12065" y="-19685"/>
            <a:ext cx="12370435" cy="10330180"/>
          </a:xfrm>
          <a:prstGeom prst="rect">
            <a:avLst/>
          </a:prstGeom>
          <a:solidFill>
            <a:srgbClr val="292929"/>
          </a:solidFill>
        </p:spPr>
      </p:sp>
      <p:sp>
        <p:nvSpPr>
          <p:cNvPr id="3" name="AutoShape 3"/>
          <p:cNvSpPr/>
          <p:nvPr/>
        </p:nvSpPr>
        <p:spPr>
          <a:xfrm rot="-2700000">
            <a:off x="-5122216" y="3190239"/>
            <a:ext cx="15794455" cy="14957"/>
          </a:xfrm>
          <a:prstGeom prst="rect">
            <a:avLst/>
          </a:prstGeom>
          <a:solidFill>
            <a:srgbClr val="FFFFFF"/>
          </a:solidFill>
        </p:spPr>
      </p:sp>
      <p:sp>
        <p:nvSpPr>
          <p:cNvPr id="4" name="AutoShape 4"/>
          <p:cNvSpPr/>
          <p:nvPr/>
        </p:nvSpPr>
        <p:spPr>
          <a:xfrm rot="-2700000">
            <a:off x="2952317" y="-548699"/>
            <a:ext cx="5289562" cy="184970"/>
          </a:xfrm>
          <a:prstGeom prst="rect">
            <a:avLst/>
          </a:prstGeom>
          <a:solidFill>
            <a:srgbClr val="FFFFFF"/>
          </a:solidFill>
        </p:spPr>
      </p:sp>
      <p:sp>
        <p:nvSpPr>
          <p:cNvPr id="5" name="AutoShape 5"/>
          <p:cNvSpPr/>
          <p:nvPr/>
        </p:nvSpPr>
        <p:spPr>
          <a:xfrm rot="-2700000">
            <a:off x="9705446" y="9183666"/>
            <a:ext cx="12443199" cy="11783"/>
          </a:xfrm>
          <a:prstGeom prst="rect">
            <a:avLst/>
          </a:prstGeom>
          <a:solidFill>
            <a:srgbClr val="FFFFFF"/>
          </a:solidFill>
        </p:spPr>
      </p:sp>
      <p:sp>
        <p:nvSpPr>
          <p:cNvPr id="6" name="TextBox 6"/>
          <p:cNvSpPr txBox="1"/>
          <p:nvPr/>
        </p:nvSpPr>
        <p:spPr>
          <a:xfrm>
            <a:off x="2199640" y="1478915"/>
            <a:ext cx="13888720" cy="8831580"/>
          </a:xfrm>
          <a:prstGeom prst="rect">
            <a:avLst/>
          </a:prstGeom>
        </p:spPr>
        <p:txBody>
          <a:bodyPr wrap="square" lIns="0" tIns="0" rIns="0" bIns="0" rtlCol="0" anchor="t">
            <a:spAutoFit/>
          </a:bodyPr>
          <a:lstStyle/>
          <a:p>
            <a:pPr algn="ctr">
              <a:lnSpc>
                <a:spcPts val="12180"/>
              </a:lnSpc>
            </a:pPr>
          </a:p>
          <a:p>
            <a:pPr algn="ctr">
              <a:lnSpc>
                <a:spcPts val="10500"/>
              </a:lnSpc>
            </a:pPr>
            <a:r>
              <a:rPr lang="en-US" sz="8000">
                <a:solidFill>
                  <a:srgbClr val="FFFFFF"/>
                </a:solidFill>
                <a:latin typeface="Squada One" panose="02000000000000000000" charset="0"/>
                <a:cs typeface="Squada One" panose="02000000000000000000" charset="0"/>
              </a:rPr>
              <a:t>SCSV3123 (02)</a:t>
            </a:r>
            <a:endParaRPr lang="en-US" sz="8000">
              <a:solidFill>
                <a:srgbClr val="FFFFFF"/>
              </a:solidFill>
              <a:latin typeface="Squada One" panose="02000000000000000000" charset="0"/>
              <a:cs typeface="Squada One" panose="02000000000000000000" charset="0"/>
            </a:endParaRPr>
          </a:p>
          <a:p>
            <a:pPr algn="ctr">
              <a:lnSpc>
                <a:spcPts val="10500"/>
              </a:lnSpc>
            </a:pPr>
            <a:r>
              <a:rPr lang="en-US" sz="8000">
                <a:solidFill>
                  <a:srgbClr val="FFFFFF"/>
                </a:solidFill>
                <a:latin typeface="Squada One" panose="02000000000000000000" charset="0"/>
                <a:cs typeface="Squada One" panose="02000000000000000000" charset="0"/>
              </a:rPr>
              <a:t>REAL-TIME COMPUTER GRAPHICS</a:t>
            </a:r>
            <a:endParaRPr lang="en-US" sz="10000">
              <a:solidFill>
                <a:srgbClr val="FFFFFF"/>
              </a:solidFill>
              <a:latin typeface="Squada One Bold"/>
            </a:endParaRPr>
          </a:p>
          <a:p>
            <a:pPr algn="ctr">
              <a:lnSpc>
                <a:spcPts val="6720"/>
              </a:lnSpc>
            </a:pPr>
          </a:p>
          <a:p>
            <a:pPr algn="ctr">
              <a:lnSpc>
                <a:spcPts val="6720"/>
              </a:lnSpc>
            </a:pPr>
            <a:endParaRPr sz="1000"/>
          </a:p>
          <a:p>
            <a:pPr algn="ctr">
              <a:lnSpc>
                <a:spcPts val="6720"/>
              </a:lnSpc>
            </a:pPr>
            <a:r>
              <a:rPr lang="en-US" sz="5400">
                <a:solidFill>
                  <a:srgbClr val="A6A6A6"/>
                </a:solidFill>
                <a:latin typeface="Squada One" panose="02000000000000000000" charset="0"/>
                <a:cs typeface="Squada One" panose="02000000000000000000" charset="0"/>
              </a:rPr>
              <a:t>FINAL PROJECT PROPOSAL :</a:t>
            </a:r>
            <a:endParaRPr lang="en-US" sz="5400">
              <a:solidFill>
                <a:srgbClr val="A6A6A6"/>
              </a:solidFill>
              <a:latin typeface="Squada One" panose="02000000000000000000" charset="0"/>
              <a:cs typeface="Squada One" panose="02000000000000000000" charset="0"/>
            </a:endParaRPr>
          </a:p>
          <a:p>
            <a:pPr algn="ctr">
              <a:lnSpc>
                <a:spcPts val="6720"/>
              </a:lnSpc>
            </a:pPr>
            <a:r>
              <a:rPr lang="en-US" sz="5400">
                <a:solidFill>
                  <a:srgbClr val="A6A6A6"/>
                </a:solidFill>
                <a:latin typeface="Squada One" panose="02000000000000000000" charset="0"/>
                <a:cs typeface="Squada One" panose="02000000000000000000" charset="0"/>
              </a:rPr>
              <a:t>ESCAPE FROM THE ABANDONED ASYLUM</a:t>
            </a:r>
            <a:endParaRPr lang="en-US" sz="6400">
              <a:solidFill>
                <a:srgbClr val="A6A6A6"/>
              </a:solidFill>
              <a:latin typeface="Squada One Bold"/>
            </a:endParaRPr>
          </a:p>
          <a:p>
            <a:pPr algn="ctr">
              <a:lnSpc>
                <a:spcPts val="8810"/>
              </a:lnSpc>
            </a:pPr>
          </a:p>
        </p:txBody>
      </p:sp>
      <p:pic>
        <p:nvPicPr>
          <p:cNvPr id="7" name="Picture 7"/>
          <p:cNvPicPr>
            <a:picLocks noChangeAspect="1"/>
          </p:cNvPicPr>
          <p:nvPr/>
        </p:nvPicPr>
        <p:blipFill>
          <a:blip r:embed="rId1"/>
          <a:srcRect/>
          <a:stretch>
            <a:fillRect/>
          </a:stretch>
        </p:blipFill>
        <p:spPr>
          <a:xfrm>
            <a:off x="6785127" y="1028700"/>
            <a:ext cx="4717747" cy="15765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2" name="AutoShape 2"/>
          <p:cNvSpPr/>
          <p:nvPr/>
        </p:nvSpPr>
        <p:spPr>
          <a:xfrm>
            <a:off x="-157480" y="24765"/>
            <a:ext cx="12370435" cy="10196830"/>
          </a:xfrm>
          <a:prstGeom prst="rect">
            <a:avLst/>
          </a:prstGeom>
          <a:solidFill>
            <a:srgbClr val="292929"/>
          </a:solidFill>
        </p:spPr>
      </p:sp>
      <p:sp>
        <p:nvSpPr>
          <p:cNvPr id="3" name="AutoShape 3"/>
          <p:cNvSpPr/>
          <p:nvPr/>
        </p:nvSpPr>
        <p:spPr>
          <a:xfrm rot="-2700000">
            <a:off x="-5122216" y="3190239"/>
            <a:ext cx="15794455" cy="14957"/>
          </a:xfrm>
          <a:prstGeom prst="rect">
            <a:avLst/>
          </a:prstGeom>
          <a:solidFill>
            <a:srgbClr val="FFFFFF"/>
          </a:solidFill>
        </p:spPr>
      </p:sp>
      <p:sp>
        <p:nvSpPr>
          <p:cNvPr id="4" name="AutoShape 4"/>
          <p:cNvSpPr/>
          <p:nvPr/>
        </p:nvSpPr>
        <p:spPr>
          <a:xfrm rot="-2700000">
            <a:off x="1171142" y="1217236"/>
            <a:ext cx="5289562" cy="184970"/>
          </a:xfrm>
          <a:prstGeom prst="rect">
            <a:avLst/>
          </a:prstGeom>
          <a:solidFill>
            <a:srgbClr val="FFFFFF"/>
          </a:solidFill>
        </p:spPr>
      </p:sp>
      <p:sp>
        <p:nvSpPr>
          <p:cNvPr id="5" name="AutoShape 5"/>
          <p:cNvSpPr/>
          <p:nvPr/>
        </p:nvSpPr>
        <p:spPr>
          <a:xfrm rot="-2700000">
            <a:off x="9705446" y="9183666"/>
            <a:ext cx="12443199" cy="11783"/>
          </a:xfrm>
          <a:prstGeom prst="rect">
            <a:avLst/>
          </a:prstGeom>
          <a:solidFill>
            <a:srgbClr val="FFFFFF"/>
          </a:solidFill>
        </p:spPr>
      </p:sp>
      <p:grpSp>
        <p:nvGrpSpPr>
          <p:cNvPr id="6" name="Group 6"/>
          <p:cNvGrpSpPr/>
          <p:nvPr/>
        </p:nvGrpSpPr>
        <p:grpSpPr>
          <a:xfrm rot="0">
            <a:off x="3237513" y="1821048"/>
            <a:ext cx="11812973" cy="7437252"/>
            <a:chOff x="0" y="0"/>
            <a:chExt cx="3995993" cy="2515811"/>
          </a:xfrm>
        </p:grpSpPr>
        <p:sp>
          <p:nvSpPr>
            <p:cNvPr id="7" name="Freeform 7"/>
            <p:cNvSpPr/>
            <p:nvPr/>
          </p:nvSpPr>
          <p:spPr>
            <a:xfrm>
              <a:off x="0" y="0"/>
              <a:ext cx="3995993" cy="2515811"/>
            </a:xfrm>
            <a:custGeom>
              <a:avLst/>
              <a:gdLst/>
              <a:ahLst/>
              <a:cxnLst/>
              <a:rect l="l" t="t" r="r" b="b"/>
              <a:pathLst>
                <a:path w="3995993" h="2515811">
                  <a:moveTo>
                    <a:pt x="0" y="0"/>
                  </a:moveTo>
                  <a:lnTo>
                    <a:pt x="3995993" y="0"/>
                  </a:lnTo>
                  <a:lnTo>
                    <a:pt x="3995993" y="2515811"/>
                  </a:lnTo>
                  <a:lnTo>
                    <a:pt x="0" y="2515811"/>
                  </a:lnTo>
                  <a:close/>
                </a:path>
              </a:pathLst>
            </a:custGeom>
            <a:solidFill>
              <a:srgbClr val="6A6362"/>
            </a:solidFill>
          </p:spPr>
        </p:sp>
      </p:grpSp>
      <p:pic>
        <p:nvPicPr>
          <p:cNvPr id="8" name="Picture 8"/>
          <p:cNvPicPr>
            <a:picLocks noChangeAspect="1"/>
          </p:cNvPicPr>
          <p:nvPr/>
        </p:nvPicPr>
        <p:blipFill>
          <a:blip r:embed="rId1"/>
          <a:srcRect/>
          <a:stretch>
            <a:fillRect/>
          </a:stretch>
        </p:blipFill>
        <p:spPr>
          <a:xfrm>
            <a:off x="3419176" y="1933874"/>
            <a:ext cx="11449648" cy="7156030"/>
          </a:xfrm>
          <a:prstGeom prst="rect">
            <a:avLst/>
          </a:prstGeom>
        </p:spPr>
      </p:pic>
      <p:sp>
        <p:nvSpPr>
          <p:cNvPr id="9" name="TextBox 9"/>
          <p:cNvSpPr txBox="1"/>
          <p:nvPr/>
        </p:nvSpPr>
        <p:spPr>
          <a:xfrm>
            <a:off x="4849495" y="25400"/>
            <a:ext cx="8588375" cy="1615440"/>
          </a:xfrm>
          <a:prstGeom prst="rect">
            <a:avLst/>
          </a:prstGeom>
        </p:spPr>
        <p:txBody>
          <a:bodyPr wrap="square" lIns="0" tIns="0" rIns="0" bIns="0" rtlCol="0" anchor="t">
            <a:spAutoFit/>
          </a:bodyPr>
          <a:lstStyle/>
          <a:p>
            <a:pPr algn="ctr">
              <a:lnSpc>
                <a:spcPts val="12600"/>
              </a:lnSpc>
            </a:pPr>
            <a:r>
              <a:rPr lang="en-US" sz="9000">
                <a:solidFill>
                  <a:srgbClr val="FFFFFF"/>
                </a:solidFill>
                <a:latin typeface="Squada One" panose="02000000000000000000"/>
              </a:rPr>
              <a:t>EXPECTED OUTPUT</a:t>
            </a:r>
            <a:endParaRPr lang="en-US" sz="9000">
              <a:solidFill>
                <a:srgbClr val="FFFFFF"/>
              </a:solidFill>
              <a:latin typeface="Squada One" panose="020000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2" name="AutoShape 2"/>
          <p:cNvSpPr/>
          <p:nvPr/>
        </p:nvSpPr>
        <p:spPr>
          <a:xfrm rot="-2700000">
            <a:off x="-440951" y="5507307"/>
            <a:ext cx="10058400" cy="9525"/>
          </a:xfrm>
          <a:prstGeom prst="rect">
            <a:avLst/>
          </a:prstGeom>
          <a:solidFill>
            <a:srgbClr val="FFFFFF"/>
          </a:solidFill>
        </p:spPr>
      </p:sp>
      <p:sp>
        <p:nvSpPr>
          <p:cNvPr id="3" name="AutoShape 3"/>
          <p:cNvSpPr/>
          <p:nvPr/>
        </p:nvSpPr>
        <p:spPr>
          <a:xfrm rot="-2700000">
            <a:off x="5697365" y="351085"/>
            <a:ext cx="3368557" cy="117795"/>
          </a:xfrm>
          <a:prstGeom prst="rect">
            <a:avLst/>
          </a:prstGeom>
          <a:solidFill>
            <a:srgbClr val="545454"/>
          </a:solidFill>
        </p:spPr>
      </p:sp>
      <p:sp>
        <p:nvSpPr>
          <p:cNvPr id="4" name="TextBox 4"/>
          <p:cNvSpPr txBox="1"/>
          <p:nvPr/>
        </p:nvSpPr>
        <p:spPr>
          <a:xfrm>
            <a:off x="5362575" y="337185"/>
            <a:ext cx="7561580" cy="1615440"/>
          </a:xfrm>
          <a:prstGeom prst="rect">
            <a:avLst/>
          </a:prstGeom>
        </p:spPr>
        <p:txBody>
          <a:bodyPr wrap="square" lIns="0" tIns="0" rIns="0" bIns="0" rtlCol="0" anchor="t">
            <a:spAutoFit/>
          </a:bodyPr>
          <a:lstStyle/>
          <a:p>
            <a:pPr algn="ctr">
              <a:lnSpc>
                <a:spcPts val="12600"/>
              </a:lnSpc>
            </a:pPr>
            <a:r>
              <a:rPr lang="en-US" sz="9000">
                <a:solidFill>
                  <a:srgbClr val="FFFFFF"/>
                </a:solidFill>
                <a:latin typeface="Squada One" panose="02000000000000000000"/>
              </a:rPr>
              <a:t>GROUP MEMBERS</a:t>
            </a:r>
            <a:endParaRPr lang="en-US" sz="9000">
              <a:solidFill>
                <a:srgbClr val="FFFFFF"/>
              </a:solidFill>
              <a:latin typeface="Squada One" panose="02000000000000000000"/>
            </a:endParaRPr>
          </a:p>
        </p:txBody>
      </p:sp>
      <p:sp>
        <p:nvSpPr>
          <p:cNvPr id="5" name="AutoShape 5"/>
          <p:cNvSpPr/>
          <p:nvPr/>
        </p:nvSpPr>
        <p:spPr>
          <a:xfrm rot="-2700000">
            <a:off x="555251" y="2732157"/>
            <a:ext cx="10058400" cy="9525"/>
          </a:xfrm>
          <a:prstGeom prst="rect">
            <a:avLst/>
          </a:prstGeom>
          <a:solidFill>
            <a:srgbClr val="FFFFFF"/>
          </a:solidFill>
        </p:spPr>
      </p:sp>
      <p:grpSp>
        <p:nvGrpSpPr>
          <p:cNvPr id="6" name="Group 6"/>
          <p:cNvGrpSpPr>
            <a:grpSpLocks noChangeAspect="1"/>
          </p:cNvGrpSpPr>
          <p:nvPr/>
        </p:nvGrpSpPr>
        <p:grpSpPr>
          <a:xfrm rot="0">
            <a:off x="7135365" y="2736631"/>
            <a:ext cx="4017270" cy="4017254"/>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
              <a:stretch>
                <a:fillRect t="-8370" b="-18212"/>
              </a:stretch>
            </a:blipFill>
          </p:spPr>
        </p:sp>
      </p:grpSp>
      <p:sp>
        <p:nvSpPr>
          <p:cNvPr id="8" name="TextBox 8"/>
          <p:cNvSpPr txBox="1"/>
          <p:nvPr/>
        </p:nvSpPr>
        <p:spPr>
          <a:xfrm>
            <a:off x="7809028" y="4700808"/>
            <a:ext cx="6544659" cy="210882"/>
          </a:xfrm>
          <a:prstGeom prst="rect">
            <a:avLst/>
          </a:prstGeom>
        </p:spPr>
        <p:txBody>
          <a:bodyPr lIns="0" tIns="0" rIns="0" bIns="0" rtlCol="0" anchor="t">
            <a:spAutoFit/>
          </a:bodyPr>
          <a:lstStyle/>
          <a:p>
            <a:pPr>
              <a:lnSpc>
                <a:spcPts val="1760"/>
              </a:lnSpc>
            </a:pPr>
          </a:p>
        </p:txBody>
      </p:sp>
      <p:grpSp>
        <p:nvGrpSpPr>
          <p:cNvPr id="9" name="Group 9"/>
          <p:cNvGrpSpPr>
            <a:grpSpLocks noChangeAspect="1"/>
          </p:cNvGrpSpPr>
          <p:nvPr/>
        </p:nvGrpSpPr>
        <p:grpSpPr>
          <a:xfrm rot="0">
            <a:off x="13242030" y="2736919"/>
            <a:ext cx="4017270" cy="4017254"/>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5306" r="-25306"/>
              </a:stretch>
            </a:blipFill>
          </p:spPr>
        </p:sp>
      </p:grpSp>
      <p:grpSp>
        <p:nvGrpSpPr>
          <p:cNvPr id="11" name="Group 11"/>
          <p:cNvGrpSpPr>
            <a:grpSpLocks noChangeAspect="1"/>
          </p:cNvGrpSpPr>
          <p:nvPr/>
        </p:nvGrpSpPr>
        <p:grpSpPr>
          <a:xfrm rot="0">
            <a:off x="1028700" y="2736919"/>
            <a:ext cx="4017270" cy="4017254"/>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t="-10667" b="-32432"/>
              </a:stretch>
            </a:blipFill>
          </p:spPr>
        </p:sp>
      </p:grpSp>
      <p:sp>
        <p:nvSpPr>
          <p:cNvPr id="13" name="TextBox 13"/>
          <p:cNvSpPr txBox="1"/>
          <p:nvPr/>
        </p:nvSpPr>
        <p:spPr>
          <a:xfrm>
            <a:off x="9105846" y="4914207"/>
            <a:ext cx="76308" cy="410960"/>
          </a:xfrm>
          <a:prstGeom prst="rect">
            <a:avLst/>
          </a:prstGeom>
        </p:spPr>
        <p:txBody>
          <a:bodyPr lIns="0" tIns="0" rIns="0" bIns="0" rtlCol="0" anchor="t">
            <a:spAutoFit/>
          </a:bodyPr>
          <a:lstStyle/>
          <a:p>
            <a:pPr algn="ctr">
              <a:lnSpc>
                <a:spcPts val="3360"/>
              </a:lnSpc>
              <a:spcBef>
                <a:spcPct val="0"/>
              </a:spcBef>
            </a:pPr>
            <a:r>
              <a:rPr lang="en-US" sz="2400">
                <a:solidFill>
                  <a:srgbClr val="000000"/>
                </a:solidFill>
                <a:latin typeface="Muli Extra Light" panose="00000300000000000000"/>
              </a:rPr>
              <a:t> </a:t>
            </a:r>
            <a:endParaRPr lang="en-US" sz="2400">
              <a:solidFill>
                <a:srgbClr val="000000"/>
              </a:solidFill>
              <a:latin typeface="Muli Extra Light" panose="00000300000000000000"/>
            </a:endParaRPr>
          </a:p>
        </p:txBody>
      </p:sp>
      <p:sp>
        <p:nvSpPr>
          <p:cNvPr id="14" name="TextBox 14"/>
          <p:cNvSpPr txBox="1"/>
          <p:nvPr/>
        </p:nvSpPr>
        <p:spPr>
          <a:xfrm>
            <a:off x="1099605" y="7092885"/>
            <a:ext cx="3875459" cy="1581150"/>
          </a:xfrm>
          <a:prstGeom prst="rect">
            <a:avLst/>
          </a:prstGeom>
        </p:spPr>
        <p:txBody>
          <a:bodyPr lIns="0" tIns="0" rIns="0" bIns="0" rtlCol="0" anchor="t">
            <a:spAutoFit/>
          </a:bodyPr>
          <a:lstStyle/>
          <a:p>
            <a:pPr algn="ctr">
              <a:lnSpc>
                <a:spcPts val="6300"/>
              </a:lnSpc>
            </a:pPr>
            <a:r>
              <a:rPr lang="en-US" sz="4500">
                <a:solidFill>
                  <a:srgbClr val="FFFFFF"/>
                </a:solidFill>
                <a:latin typeface="Squada One" panose="02000000000000000000"/>
              </a:rPr>
              <a:t>MOHD ANAS </a:t>
            </a:r>
            <a:endParaRPr lang="en-US" sz="4500">
              <a:solidFill>
                <a:srgbClr val="FFFFFF"/>
              </a:solidFill>
              <a:latin typeface="Squada One" panose="02000000000000000000"/>
            </a:endParaRPr>
          </a:p>
          <a:p>
            <a:pPr algn="ctr">
              <a:lnSpc>
                <a:spcPts val="6300"/>
              </a:lnSpc>
            </a:pPr>
            <a:r>
              <a:rPr lang="en-US" sz="4500">
                <a:solidFill>
                  <a:srgbClr val="FFFFFF"/>
                </a:solidFill>
                <a:latin typeface="Squada One" panose="02000000000000000000"/>
              </a:rPr>
              <a:t>BIN ADNAN</a:t>
            </a:r>
            <a:endParaRPr lang="en-US" sz="4500">
              <a:solidFill>
                <a:srgbClr val="FFFFFF"/>
              </a:solidFill>
              <a:latin typeface="Squada One" panose="02000000000000000000"/>
            </a:endParaRPr>
          </a:p>
        </p:txBody>
      </p:sp>
      <p:sp>
        <p:nvSpPr>
          <p:cNvPr id="15" name="TextBox 15"/>
          <p:cNvSpPr txBox="1"/>
          <p:nvPr/>
        </p:nvSpPr>
        <p:spPr>
          <a:xfrm>
            <a:off x="6943995" y="7092885"/>
            <a:ext cx="4400009" cy="1581150"/>
          </a:xfrm>
          <a:prstGeom prst="rect">
            <a:avLst/>
          </a:prstGeom>
        </p:spPr>
        <p:txBody>
          <a:bodyPr lIns="0" tIns="0" rIns="0" bIns="0" rtlCol="0" anchor="t">
            <a:spAutoFit/>
          </a:bodyPr>
          <a:lstStyle/>
          <a:p>
            <a:pPr algn="ctr">
              <a:lnSpc>
                <a:spcPts val="6300"/>
              </a:lnSpc>
            </a:pPr>
            <a:r>
              <a:rPr lang="en-US" sz="4500">
                <a:solidFill>
                  <a:srgbClr val="FFFFFF"/>
                </a:solidFill>
                <a:latin typeface="Squada One" panose="02000000000000000000"/>
              </a:rPr>
              <a:t>AQILAH HANIM</a:t>
            </a:r>
            <a:endParaRPr lang="en-US" sz="4500">
              <a:solidFill>
                <a:srgbClr val="FFFFFF"/>
              </a:solidFill>
              <a:latin typeface="Squada One" panose="02000000000000000000"/>
            </a:endParaRPr>
          </a:p>
          <a:p>
            <a:pPr algn="ctr">
              <a:lnSpc>
                <a:spcPts val="6300"/>
              </a:lnSpc>
            </a:pPr>
            <a:r>
              <a:rPr lang="en-US" sz="4500">
                <a:solidFill>
                  <a:srgbClr val="FFFFFF"/>
                </a:solidFill>
                <a:latin typeface="Squada One" panose="02000000000000000000"/>
              </a:rPr>
              <a:t>BINTI MOHD TAUFIK</a:t>
            </a:r>
            <a:endParaRPr lang="en-US" sz="4500">
              <a:solidFill>
                <a:srgbClr val="FFFFFF"/>
              </a:solidFill>
              <a:latin typeface="Squada One" panose="02000000000000000000"/>
            </a:endParaRPr>
          </a:p>
        </p:txBody>
      </p:sp>
      <p:sp>
        <p:nvSpPr>
          <p:cNvPr id="16" name="TextBox 16"/>
          <p:cNvSpPr txBox="1"/>
          <p:nvPr/>
        </p:nvSpPr>
        <p:spPr>
          <a:xfrm>
            <a:off x="12516841" y="7083360"/>
            <a:ext cx="5211198" cy="1590675"/>
          </a:xfrm>
          <a:prstGeom prst="rect">
            <a:avLst/>
          </a:prstGeom>
        </p:spPr>
        <p:txBody>
          <a:bodyPr lIns="0" tIns="0" rIns="0" bIns="0" rtlCol="0" anchor="t">
            <a:spAutoFit/>
          </a:bodyPr>
          <a:lstStyle/>
          <a:p>
            <a:pPr algn="ctr">
              <a:lnSpc>
                <a:spcPts val="6300"/>
              </a:lnSpc>
            </a:pPr>
            <a:r>
              <a:rPr lang="en-US" sz="4500">
                <a:solidFill>
                  <a:srgbClr val="FFFFFF"/>
                </a:solidFill>
                <a:latin typeface="Squada One" panose="02000000000000000000"/>
              </a:rPr>
              <a:t>MUHAMMAD AMIRUL FAHMI BIN NOOR ANIM</a:t>
            </a:r>
            <a:endParaRPr lang="en-US" sz="4500">
              <a:solidFill>
                <a:srgbClr val="FFFFFF"/>
              </a:solidFill>
              <a:latin typeface="Squada One" panose="02000000000000000000"/>
            </a:endParaRPr>
          </a:p>
        </p:txBody>
      </p:sp>
      <p:sp>
        <p:nvSpPr>
          <p:cNvPr id="17" name="TextBox 17"/>
          <p:cNvSpPr txBox="1"/>
          <p:nvPr/>
        </p:nvSpPr>
        <p:spPr>
          <a:xfrm>
            <a:off x="1943118" y="9023994"/>
            <a:ext cx="2188433" cy="520065"/>
          </a:xfrm>
          <a:prstGeom prst="rect">
            <a:avLst/>
          </a:prstGeom>
        </p:spPr>
        <p:txBody>
          <a:bodyPr lIns="0" tIns="0" rIns="0" bIns="0" rtlCol="0" anchor="t">
            <a:spAutoFit/>
          </a:bodyPr>
          <a:lstStyle/>
          <a:p>
            <a:pPr algn="ctr">
              <a:lnSpc>
                <a:spcPts val="4060"/>
              </a:lnSpc>
            </a:pPr>
            <a:r>
              <a:rPr lang="en-US" sz="2900">
                <a:solidFill>
                  <a:srgbClr val="FFFFFF"/>
                </a:solidFill>
                <a:latin typeface="Squada One" panose="02000000000000000000" charset="0"/>
                <a:cs typeface="Squada One" panose="02000000000000000000" charset="0"/>
              </a:rPr>
              <a:t>B19EC0043</a:t>
            </a:r>
            <a:endParaRPr lang="en-US" sz="2900">
              <a:solidFill>
                <a:srgbClr val="FFFFFF"/>
              </a:solidFill>
              <a:latin typeface="Squada One" panose="02000000000000000000" charset="0"/>
              <a:cs typeface="Squada One" panose="02000000000000000000" charset="0"/>
            </a:endParaRPr>
          </a:p>
        </p:txBody>
      </p:sp>
      <p:sp>
        <p:nvSpPr>
          <p:cNvPr id="18" name="TextBox 18"/>
          <p:cNvSpPr txBox="1"/>
          <p:nvPr/>
        </p:nvSpPr>
        <p:spPr>
          <a:xfrm>
            <a:off x="8049783" y="9023994"/>
            <a:ext cx="2188433" cy="520065"/>
          </a:xfrm>
          <a:prstGeom prst="rect">
            <a:avLst/>
          </a:prstGeom>
        </p:spPr>
        <p:txBody>
          <a:bodyPr lIns="0" tIns="0" rIns="0" bIns="0" rtlCol="0" anchor="t">
            <a:spAutoFit/>
          </a:bodyPr>
          <a:lstStyle/>
          <a:p>
            <a:pPr algn="ctr">
              <a:lnSpc>
                <a:spcPts val="4060"/>
              </a:lnSpc>
            </a:pPr>
            <a:r>
              <a:rPr lang="en-US" sz="2900">
                <a:solidFill>
                  <a:srgbClr val="FFFFFF"/>
                </a:solidFill>
                <a:latin typeface="Squada One" panose="02000000000000000000" charset="0"/>
                <a:cs typeface="Squada One" panose="02000000000000000000" charset="0"/>
              </a:rPr>
              <a:t>B19EC0006</a:t>
            </a:r>
            <a:endParaRPr lang="en-US" sz="2900">
              <a:solidFill>
                <a:srgbClr val="FFFFFF"/>
              </a:solidFill>
              <a:latin typeface="Squada One" panose="02000000000000000000" charset="0"/>
              <a:cs typeface="Squada One" panose="02000000000000000000" charset="0"/>
            </a:endParaRPr>
          </a:p>
        </p:txBody>
      </p:sp>
      <p:sp>
        <p:nvSpPr>
          <p:cNvPr id="19" name="TextBox 19"/>
          <p:cNvSpPr txBox="1"/>
          <p:nvPr/>
        </p:nvSpPr>
        <p:spPr>
          <a:xfrm>
            <a:off x="14028223" y="9023994"/>
            <a:ext cx="2188433" cy="520065"/>
          </a:xfrm>
          <a:prstGeom prst="rect">
            <a:avLst/>
          </a:prstGeom>
        </p:spPr>
        <p:txBody>
          <a:bodyPr lIns="0" tIns="0" rIns="0" bIns="0" rtlCol="0" anchor="t">
            <a:spAutoFit/>
          </a:bodyPr>
          <a:lstStyle/>
          <a:p>
            <a:pPr algn="ctr">
              <a:lnSpc>
                <a:spcPts val="4060"/>
              </a:lnSpc>
            </a:pPr>
            <a:r>
              <a:rPr lang="en-US" sz="2900">
                <a:solidFill>
                  <a:srgbClr val="FFFFFF"/>
                </a:solidFill>
                <a:latin typeface="Squada One" panose="02000000000000000000" charset="0"/>
                <a:cs typeface="Squada One" panose="02000000000000000000" charset="0"/>
              </a:rPr>
              <a:t>B19EC0018</a:t>
            </a:r>
            <a:endParaRPr lang="en-US" sz="2900">
              <a:solidFill>
                <a:srgbClr val="FFFFFF"/>
              </a:solidFill>
              <a:latin typeface="Squada One" panose="02000000000000000000" charset="0"/>
              <a:cs typeface="Squada One" panose="0200000000000000000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2" name="Group 2"/>
          <p:cNvGrpSpPr/>
          <p:nvPr/>
        </p:nvGrpSpPr>
        <p:grpSpPr>
          <a:xfrm rot="0">
            <a:off x="1208877" y="1441179"/>
            <a:ext cx="15870246" cy="8198557"/>
            <a:chOff x="0" y="0"/>
            <a:chExt cx="45555162" cy="23533764"/>
          </a:xfrm>
        </p:grpSpPr>
        <p:sp>
          <p:nvSpPr>
            <p:cNvPr id="3" name="Freeform 3"/>
            <p:cNvSpPr/>
            <p:nvPr/>
          </p:nvSpPr>
          <p:spPr>
            <a:xfrm>
              <a:off x="0" y="0"/>
              <a:ext cx="45555164" cy="23533764"/>
            </a:xfrm>
            <a:custGeom>
              <a:avLst/>
              <a:gdLst/>
              <a:ahLst/>
              <a:cxnLst/>
              <a:rect l="l" t="t" r="r" b="b"/>
              <a:pathLst>
                <a:path w="45555164" h="23533764">
                  <a:moveTo>
                    <a:pt x="0" y="0"/>
                  </a:moveTo>
                  <a:lnTo>
                    <a:pt x="0" y="23533764"/>
                  </a:lnTo>
                  <a:lnTo>
                    <a:pt x="45555164" y="23533764"/>
                  </a:lnTo>
                  <a:lnTo>
                    <a:pt x="45555164" y="0"/>
                  </a:lnTo>
                  <a:lnTo>
                    <a:pt x="0" y="0"/>
                  </a:lnTo>
                  <a:close/>
                  <a:moveTo>
                    <a:pt x="45494203" y="23472803"/>
                  </a:moveTo>
                  <a:lnTo>
                    <a:pt x="59690" y="23472803"/>
                  </a:lnTo>
                  <a:lnTo>
                    <a:pt x="59690" y="59690"/>
                  </a:lnTo>
                  <a:lnTo>
                    <a:pt x="45494203" y="59690"/>
                  </a:lnTo>
                  <a:lnTo>
                    <a:pt x="45494203" y="23472803"/>
                  </a:lnTo>
                  <a:close/>
                </a:path>
              </a:pathLst>
            </a:custGeom>
            <a:solidFill>
              <a:srgbClr val="FFFFFF"/>
            </a:solidFill>
          </p:spPr>
        </p:sp>
      </p:grpSp>
      <p:sp>
        <p:nvSpPr>
          <p:cNvPr id="8" name="TextBox 8"/>
          <p:cNvSpPr txBox="1"/>
          <p:nvPr/>
        </p:nvSpPr>
        <p:spPr>
          <a:xfrm>
            <a:off x="6279059" y="-111396"/>
            <a:ext cx="5729883" cy="1552575"/>
          </a:xfrm>
          <a:prstGeom prst="rect">
            <a:avLst/>
          </a:prstGeom>
        </p:spPr>
        <p:txBody>
          <a:bodyPr lIns="0" tIns="0" rIns="0" bIns="0" rtlCol="0" anchor="t">
            <a:spAutoFit/>
          </a:bodyPr>
          <a:lstStyle/>
          <a:p>
            <a:pPr algn="ctr">
              <a:lnSpc>
                <a:spcPts val="12600"/>
              </a:lnSpc>
            </a:pPr>
            <a:r>
              <a:rPr lang="en-US" sz="9000">
                <a:solidFill>
                  <a:srgbClr val="FFFFFF"/>
                </a:solidFill>
                <a:latin typeface="Squada One" panose="02000000000000000000"/>
              </a:rPr>
              <a:t>INTRODUCTION</a:t>
            </a:r>
            <a:endParaRPr lang="en-US" sz="9000">
              <a:solidFill>
                <a:srgbClr val="FFFFFF"/>
              </a:solidFill>
              <a:latin typeface="Squada One" panose="02000000000000000000"/>
            </a:endParaRPr>
          </a:p>
        </p:txBody>
      </p:sp>
      <p:sp>
        <p:nvSpPr>
          <p:cNvPr id="9" name="TextBox 9"/>
          <p:cNvSpPr txBox="1"/>
          <p:nvPr/>
        </p:nvSpPr>
        <p:spPr>
          <a:xfrm>
            <a:off x="4500837" y="2208986"/>
            <a:ext cx="12303153" cy="6920230"/>
          </a:xfrm>
          <a:prstGeom prst="rect">
            <a:avLst/>
          </a:prstGeom>
        </p:spPr>
        <p:txBody>
          <a:bodyPr lIns="0" tIns="0" rIns="0" bIns="0" rtlCol="0" anchor="t">
            <a:spAutoFit/>
          </a:bodyPr>
          <a:lstStyle/>
          <a:p>
            <a:pPr algn="just">
              <a:lnSpc>
                <a:spcPts val="3920"/>
              </a:lnSpc>
            </a:pPr>
            <a:r>
              <a:rPr lang="en-US" sz="2800">
                <a:solidFill>
                  <a:srgbClr val="FFFFFF"/>
                </a:solidFill>
                <a:latin typeface="Muli Extra Light" panose="00000300000000000000"/>
              </a:rPr>
              <a:t>: Escape From The Abandoned Asylum</a:t>
            </a:r>
            <a:endParaRPr lang="en-US" sz="2800">
              <a:solidFill>
                <a:srgbClr val="FFFFFF"/>
              </a:solidFill>
              <a:latin typeface="Muli Extra Light" panose="00000300000000000000"/>
            </a:endParaRPr>
          </a:p>
          <a:p>
            <a:pPr algn="just">
              <a:lnSpc>
                <a:spcPts val="3920"/>
              </a:lnSpc>
            </a:pPr>
            <a:r>
              <a:rPr lang="en-US" sz="2800">
                <a:solidFill>
                  <a:srgbClr val="FFFFFF"/>
                </a:solidFill>
                <a:latin typeface="Muli Extra Light" panose="00000300000000000000"/>
              </a:rPr>
              <a:t>: </a:t>
            </a:r>
            <a:endParaRPr lang="en-US" sz="2800">
              <a:solidFill>
                <a:srgbClr val="FFFFFF"/>
              </a:solidFill>
              <a:latin typeface="Muli Extra Light" panose="00000300000000000000"/>
            </a:endParaRPr>
          </a:p>
          <a:p>
            <a:pPr algn="just">
              <a:lnSpc>
                <a:spcPts val="3920"/>
              </a:lnSpc>
            </a:pPr>
          </a:p>
          <a:p>
            <a:pPr algn="just">
              <a:lnSpc>
                <a:spcPts val="3920"/>
              </a:lnSpc>
            </a:pPr>
          </a:p>
          <a:p>
            <a:pPr algn="just">
              <a:lnSpc>
                <a:spcPts val="3920"/>
              </a:lnSpc>
            </a:pPr>
          </a:p>
          <a:p>
            <a:pPr algn="just">
              <a:lnSpc>
                <a:spcPts val="3920"/>
              </a:lnSpc>
              <a:spcBef>
                <a:spcPct val="0"/>
              </a:spcBef>
            </a:pPr>
            <a:r>
              <a:rPr lang="en-US" sz="2800">
                <a:solidFill>
                  <a:srgbClr val="FFFFFF"/>
                </a:solidFill>
                <a:latin typeface="Muli Extra Light" panose="00000300000000000000"/>
              </a:rPr>
              <a:t> </a:t>
            </a:r>
            <a:endParaRPr lang="en-US" sz="2800">
              <a:solidFill>
                <a:srgbClr val="FFFFFF"/>
              </a:solidFill>
              <a:latin typeface="Muli Extra Light" panose="00000300000000000000"/>
            </a:endParaRPr>
          </a:p>
          <a:p>
            <a:pPr algn="just">
              <a:lnSpc>
                <a:spcPts val="3920"/>
              </a:lnSpc>
              <a:spcBef>
                <a:spcPct val="0"/>
              </a:spcBef>
            </a:pPr>
            <a:r>
              <a:rPr lang="en-US" sz="2800">
                <a:solidFill>
                  <a:srgbClr val="FFFFFF"/>
                </a:solidFill>
                <a:latin typeface="Muli Extra Light" panose="00000300000000000000"/>
              </a:rPr>
              <a:t>: 3D Game</a:t>
            </a:r>
            <a:endParaRPr lang="en-US" sz="2800">
              <a:solidFill>
                <a:srgbClr val="FFFFFF"/>
              </a:solidFill>
              <a:latin typeface="Muli Extra Light" panose="00000300000000000000"/>
            </a:endParaRPr>
          </a:p>
          <a:p>
            <a:pPr algn="just">
              <a:lnSpc>
                <a:spcPts val="3920"/>
              </a:lnSpc>
              <a:spcBef>
                <a:spcPct val="0"/>
              </a:spcBef>
            </a:pPr>
            <a:r>
              <a:rPr lang="en-US" sz="2800">
                <a:solidFill>
                  <a:srgbClr val="FFFFFF"/>
                </a:solidFill>
                <a:latin typeface="Muli Extra Light" panose="00000300000000000000"/>
              </a:rPr>
              <a:t>: </a:t>
            </a:r>
            <a:r>
              <a:rPr lang="en-US" sz="2800">
                <a:solidFill>
                  <a:srgbClr val="FFFFFF"/>
                </a:solidFill>
                <a:latin typeface="Muli Extra Light" panose="00000300000000000000"/>
              </a:rPr>
              <a:t>Horror, Adventure</a:t>
            </a:r>
            <a:endParaRPr lang="en-US" sz="2800">
              <a:solidFill>
                <a:srgbClr val="FFFFFF"/>
              </a:solidFill>
              <a:latin typeface="Muli Extra Light" panose="00000300000000000000"/>
            </a:endParaRPr>
          </a:p>
          <a:p>
            <a:pPr algn="just">
              <a:lnSpc>
                <a:spcPts val="3920"/>
              </a:lnSpc>
              <a:spcBef>
                <a:spcPct val="0"/>
              </a:spcBef>
            </a:pPr>
            <a:r>
              <a:rPr lang="en-US" sz="2800">
                <a:solidFill>
                  <a:srgbClr val="FFFFFF"/>
                </a:solidFill>
                <a:latin typeface="Muli Extra Light" panose="00000300000000000000"/>
              </a:rPr>
              <a:t>: 1 Player</a:t>
            </a:r>
            <a:endParaRPr lang="en-US" sz="2800">
              <a:solidFill>
                <a:srgbClr val="FFFFFF"/>
              </a:solidFill>
              <a:latin typeface="Muli Extra Light" panose="00000300000000000000"/>
            </a:endParaRPr>
          </a:p>
          <a:p>
            <a:pPr algn="just">
              <a:lnSpc>
                <a:spcPts val="3920"/>
              </a:lnSpc>
              <a:spcBef>
                <a:spcPct val="0"/>
              </a:spcBef>
            </a:pPr>
            <a:r>
              <a:rPr lang="en-US" sz="2800">
                <a:solidFill>
                  <a:srgbClr val="FFFFFF"/>
                </a:solidFill>
                <a:latin typeface="Muli Extra Light" panose="00000300000000000000"/>
              </a:rPr>
              <a:t>: Zombie Soldiers </a:t>
            </a:r>
            <a:endParaRPr lang="en-US" sz="2800">
              <a:solidFill>
                <a:srgbClr val="FFFFFF"/>
              </a:solidFill>
              <a:latin typeface="Muli Extra Light" panose="00000300000000000000"/>
            </a:endParaRPr>
          </a:p>
          <a:p>
            <a:pPr algn="just">
              <a:lnSpc>
                <a:spcPts val="3920"/>
              </a:lnSpc>
              <a:spcBef>
                <a:spcPct val="0"/>
              </a:spcBef>
            </a:pPr>
            <a:r>
              <a:rPr lang="en-US" sz="2800">
                <a:solidFill>
                  <a:srgbClr val="FFFFFF"/>
                </a:solidFill>
                <a:latin typeface="Muli Extra Light" panose="00000300000000000000"/>
              </a:rPr>
              <a:t>: 1 Level</a:t>
            </a:r>
            <a:endParaRPr lang="en-US" sz="2800">
              <a:solidFill>
                <a:srgbClr val="FFFFFF"/>
              </a:solidFill>
              <a:latin typeface="Muli Extra Light" panose="00000300000000000000"/>
            </a:endParaRPr>
          </a:p>
          <a:p>
            <a:pPr algn="just">
              <a:lnSpc>
                <a:spcPts val="3920"/>
              </a:lnSpc>
              <a:spcBef>
                <a:spcPct val="0"/>
              </a:spcBef>
            </a:pPr>
            <a:r>
              <a:rPr lang="en-US" sz="2800">
                <a:solidFill>
                  <a:srgbClr val="FFFFFF"/>
                </a:solidFill>
                <a:latin typeface="Muli Extra Light" panose="00000300000000000000"/>
              </a:rPr>
              <a:t>: Unity</a:t>
            </a:r>
            <a:endParaRPr lang="en-US" sz="2800">
              <a:solidFill>
                <a:srgbClr val="FFFFFF"/>
              </a:solidFill>
              <a:latin typeface="Muli Extra Light" panose="00000300000000000000"/>
            </a:endParaRPr>
          </a:p>
          <a:p>
            <a:pPr algn="just">
              <a:lnSpc>
                <a:spcPts val="3920"/>
              </a:lnSpc>
              <a:spcBef>
                <a:spcPct val="0"/>
              </a:spcBef>
            </a:pPr>
            <a:r>
              <a:rPr lang="en-US" sz="2800">
                <a:solidFill>
                  <a:srgbClr val="FFFFFF"/>
                </a:solidFill>
                <a:latin typeface="Muli Extra Light" panose="00000300000000000000"/>
              </a:rPr>
              <a:t>: PC</a:t>
            </a:r>
            <a:endParaRPr lang="en-US" sz="2800">
              <a:solidFill>
                <a:srgbClr val="FFFFFF"/>
              </a:solidFill>
              <a:latin typeface="Muli Extra Light" panose="00000300000000000000"/>
            </a:endParaRPr>
          </a:p>
          <a:p>
            <a:pPr algn="just">
              <a:lnSpc>
                <a:spcPts val="3920"/>
              </a:lnSpc>
              <a:spcBef>
                <a:spcPct val="0"/>
              </a:spcBef>
            </a:pPr>
            <a:r>
              <a:rPr lang="en-US" sz="2800">
                <a:solidFill>
                  <a:srgbClr val="FFFFFF"/>
                </a:solidFill>
                <a:latin typeface="Muli Extra Light" panose="00000300000000000000"/>
              </a:rPr>
              <a:t>: 5 sets of keys</a:t>
            </a:r>
            <a:endParaRPr lang="en-US" sz="2800">
              <a:solidFill>
                <a:srgbClr val="FFFFFF"/>
              </a:solidFill>
              <a:latin typeface="Muli Extra Light" panose="00000300000000000000"/>
            </a:endParaRPr>
          </a:p>
        </p:txBody>
      </p:sp>
      <p:sp>
        <p:nvSpPr>
          <p:cNvPr id="10" name="TextBox 10"/>
          <p:cNvSpPr txBox="1"/>
          <p:nvPr/>
        </p:nvSpPr>
        <p:spPr>
          <a:xfrm>
            <a:off x="1502104" y="2218511"/>
            <a:ext cx="2951914" cy="6910705"/>
          </a:xfrm>
          <a:prstGeom prst="rect">
            <a:avLst/>
          </a:prstGeom>
        </p:spPr>
        <p:txBody>
          <a:bodyPr lIns="0" tIns="0" rIns="0" bIns="0" rtlCol="0" anchor="t">
            <a:spAutoFit/>
          </a:bodyPr>
          <a:lstStyle/>
          <a:p>
            <a:pPr algn="just">
              <a:lnSpc>
                <a:spcPts val="3920"/>
              </a:lnSpc>
              <a:spcBef>
                <a:spcPct val="0"/>
              </a:spcBef>
            </a:pPr>
            <a:r>
              <a:rPr lang="en-US" sz="2800">
                <a:solidFill>
                  <a:srgbClr val="FFFFFF"/>
                </a:solidFill>
                <a:latin typeface="Muli Extra Light" panose="00000300000000000000"/>
              </a:rPr>
              <a:t>Project Name</a:t>
            </a:r>
            <a:endParaRPr lang="en-US" sz="2800">
              <a:solidFill>
                <a:srgbClr val="FFFFFF"/>
              </a:solidFill>
              <a:latin typeface="Muli Extra Light" panose="00000300000000000000"/>
            </a:endParaRPr>
          </a:p>
          <a:p>
            <a:pPr algn="just">
              <a:lnSpc>
                <a:spcPts val="3920"/>
              </a:lnSpc>
              <a:spcBef>
                <a:spcPct val="0"/>
              </a:spcBef>
            </a:pPr>
            <a:r>
              <a:rPr lang="en-US" sz="2800">
                <a:solidFill>
                  <a:srgbClr val="FFFFFF"/>
                </a:solidFill>
                <a:latin typeface="Muli Extra Light" panose="00000300000000000000"/>
              </a:rPr>
              <a:t>Description</a:t>
            </a:r>
            <a:endParaRPr lang="en-US" sz="2800">
              <a:solidFill>
                <a:srgbClr val="FFFFFF"/>
              </a:solidFill>
              <a:latin typeface="Muli Extra Light" panose="00000300000000000000"/>
            </a:endParaRPr>
          </a:p>
          <a:p>
            <a:pPr algn="just">
              <a:lnSpc>
                <a:spcPts val="3920"/>
              </a:lnSpc>
              <a:spcBef>
                <a:spcPct val="0"/>
              </a:spcBef>
            </a:pPr>
          </a:p>
          <a:p>
            <a:pPr algn="just">
              <a:lnSpc>
                <a:spcPts val="3920"/>
              </a:lnSpc>
              <a:spcBef>
                <a:spcPct val="0"/>
              </a:spcBef>
            </a:pPr>
          </a:p>
          <a:p>
            <a:pPr algn="just">
              <a:lnSpc>
                <a:spcPts val="3920"/>
              </a:lnSpc>
              <a:spcBef>
                <a:spcPct val="0"/>
              </a:spcBef>
            </a:pPr>
          </a:p>
          <a:p>
            <a:pPr algn="just">
              <a:lnSpc>
                <a:spcPts val="3920"/>
              </a:lnSpc>
              <a:spcBef>
                <a:spcPct val="0"/>
              </a:spcBef>
            </a:pPr>
          </a:p>
          <a:p>
            <a:pPr algn="just">
              <a:lnSpc>
                <a:spcPts val="3920"/>
              </a:lnSpc>
              <a:spcBef>
                <a:spcPct val="0"/>
              </a:spcBef>
            </a:pPr>
            <a:r>
              <a:rPr lang="en-US" sz="2800">
                <a:solidFill>
                  <a:srgbClr val="FFFFFF"/>
                </a:solidFill>
                <a:latin typeface="Muli Extra Light Bold" panose="00000400000000000000"/>
              </a:rPr>
              <a:t>Type of Game</a:t>
            </a:r>
            <a:endParaRPr lang="en-US" sz="2800">
              <a:solidFill>
                <a:srgbClr val="FFFFFF"/>
              </a:solidFill>
              <a:latin typeface="Muli Extra Light Bold" panose="00000400000000000000"/>
            </a:endParaRPr>
          </a:p>
          <a:p>
            <a:pPr algn="just">
              <a:lnSpc>
                <a:spcPts val="3920"/>
              </a:lnSpc>
              <a:spcBef>
                <a:spcPct val="0"/>
              </a:spcBef>
            </a:pPr>
            <a:r>
              <a:rPr lang="en-US" sz="2800">
                <a:solidFill>
                  <a:srgbClr val="FFFFFF"/>
                </a:solidFill>
                <a:latin typeface="Muli Extra Light Bold" panose="00000400000000000000"/>
              </a:rPr>
              <a:t>Genre </a:t>
            </a:r>
            <a:endParaRPr lang="en-US" sz="2800">
              <a:solidFill>
                <a:srgbClr val="FFFFFF"/>
              </a:solidFill>
              <a:latin typeface="Muli Extra Light Bold" panose="00000400000000000000"/>
            </a:endParaRPr>
          </a:p>
          <a:p>
            <a:pPr algn="just">
              <a:lnSpc>
                <a:spcPts val="3920"/>
              </a:lnSpc>
              <a:spcBef>
                <a:spcPct val="0"/>
              </a:spcBef>
            </a:pPr>
            <a:r>
              <a:rPr lang="en-US" sz="2800">
                <a:solidFill>
                  <a:srgbClr val="FFFFFF"/>
                </a:solidFill>
                <a:latin typeface="Muli Extra Light Bold" panose="00000400000000000000"/>
              </a:rPr>
              <a:t>Player</a:t>
            </a:r>
            <a:endParaRPr lang="en-US" sz="2800">
              <a:solidFill>
                <a:srgbClr val="FFFFFF"/>
              </a:solidFill>
              <a:latin typeface="Muli Extra Light Bold" panose="00000400000000000000"/>
            </a:endParaRPr>
          </a:p>
          <a:p>
            <a:pPr algn="just">
              <a:lnSpc>
                <a:spcPts val="3920"/>
              </a:lnSpc>
              <a:spcBef>
                <a:spcPct val="0"/>
              </a:spcBef>
            </a:pPr>
            <a:r>
              <a:rPr lang="en-US" sz="2800">
                <a:solidFill>
                  <a:srgbClr val="FFFFFF"/>
                </a:solidFill>
                <a:latin typeface="Muli Extra Light Bold" panose="00000400000000000000"/>
              </a:rPr>
              <a:t>Enemy/Obstacle</a:t>
            </a:r>
            <a:endParaRPr lang="en-US" sz="2800">
              <a:solidFill>
                <a:srgbClr val="FFFFFF"/>
              </a:solidFill>
              <a:latin typeface="Muli Extra Light Bold" panose="00000400000000000000"/>
            </a:endParaRPr>
          </a:p>
          <a:p>
            <a:pPr algn="just">
              <a:lnSpc>
                <a:spcPts val="3920"/>
              </a:lnSpc>
              <a:spcBef>
                <a:spcPct val="0"/>
              </a:spcBef>
            </a:pPr>
            <a:r>
              <a:rPr lang="en-US" sz="2800">
                <a:solidFill>
                  <a:srgbClr val="FFFFFF"/>
                </a:solidFill>
                <a:latin typeface="Muli Extra Light Bold" panose="00000400000000000000"/>
              </a:rPr>
              <a:t>Level</a:t>
            </a:r>
            <a:endParaRPr lang="en-US" sz="2800">
              <a:solidFill>
                <a:srgbClr val="FFFFFF"/>
              </a:solidFill>
              <a:latin typeface="Muli Extra Light Bold" panose="00000400000000000000"/>
            </a:endParaRPr>
          </a:p>
          <a:p>
            <a:pPr algn="just">
              <a:lnSpc>
                <a:spcPts val="3920"/>
              </a:lnSpc>
              <a:spcBef>
                <a:spcPct val="0"/>
              </a:spcBef>
            </a:pPr>
            <a:r>
              <a:rPr lang="en-US" sz="2800">
                <a:solidFill>
                  <a:srgbClr val="FFFFFF"/>
                </a:solidFill>
                <a:latin typeface="Muli Extra Light Bold" panose="00000400000000000000"/>
              </a:rPr>
              <a:t>Software Used</a:t>
            </a:r>
            <a:endParaRPr lang="en-US" sz="2800">
              <a:solidFill>
                <a:srgbClr val="FFFFFF"/>
              </a:solidFill>
              <a:latin typeface="Muli Extra Light Bold" panose="00000400000000000000"/>
            </a:endParaRPr>
          </a:p>
          <a:p>
            <a:pPr algn="just">
              <a:lnSpc>
                <a:spcPts val="3920"/>
              </a:lnSpc>
              <a:spcBef>
                <a:spcPct val="0"/>
              </a:spcBef>
            </a:pPr>
            <a:r>
              <a:rPr lang="en-US" sz="2800">
                <a:solidFill>
                  <a:srgbClr val="FFFFFF"/>
                </a:solidFill>
                <a:latin typeface="Muli Extra Light" panose="00000300000000000000"/>
              </a:rPr>
              <a:t>Game Platform</a:t>
            </a:r>
            <a:endParaRPr lang="en-US" sz="2800">
              <a:solidFill>
                <a:srgbClr val="FFFFFF"/>
              </a:solidFill>
              <a:latin typeface="Muli Extra Light" panose="00000300000000000000"/>
            </a:endParaRPr>
          </a:p>
          <a:p>
            <a:pPr algn="just">
              <a:lnSpc>
                <a:spcPts val="3920"/>
              </a:lnSpc>
              <a:spcBef>
                <a:spcPct val="0"/>
              </a:spcBef>
            </a:pPr>
            <a:r>
              <a:rPr lang="en-US" sz="2800">
                <a:solidFill>
                  <a:srgbClr val="FFFFFF"/>
                </a:solidFill>
                <a:latin typeface="Muli Extra Light" panose="00000300000000000000"/>
              </a:rPr>
              <a:t>Scoring</a:t>
            </a:r>
            <a:endParaRPr lang="en-US" sz="2800">
              <a:solidFill>
                <a:srgbClr val="FFFFFF"/>
              </a:solidFill>
              <a:latin typeface="Muli Extra Light" panose="00000300000000000000"/>
            </a:endParaRPr>
          </a:p>
        </p:txBody>
      </p:sp>
      <p:sp>
        <p:nvSpPr>
          <p:cNvPr id="11" name="TextBox 11"/>
          <p:cNvSpPr txBox="1"/>
          <p:nvPr/>
        </p:nvSpPr>
        <p:spPr>
          <a:xfrm>
            <a:off x="4700330" y="2747531"/>
            <a:ext cx="12103660" cy="2453005"/>
          </a:xfrm>
          <a:prstGeom prst="rect">
            <a:avLst/>
          </a:prstGeom>
        </p:spPr>
        <p:txBody>
          <a:bodyPr lIns="0" tIns="0" rIns="0" bIns="0" rtlCol="0" anchor="t">
            <a:spAutoFit/>
          </a:bodyPr>
          <a:lstStyle/>
          <a:p>
            <a:pPr algn="just">
              <a:lnSpc>
                <a:spcPts val="3920"/>
              </a:lnSpc>
              <a:spcBef>
                <a:spcPct val="0"/>
              </a:spcBef>
            </a:pPr>
            <a:r>
              <a:rPr lang="en-US" sz="2800">
                <a:solidFill>
                  <a:srgbClr val="FFFFFF"/>
                </a:solidFill>
                <a:latin typeface="Muli Extra Light" panose="00000300000000000000"/>
              </a:rPr>
              <a:t>The game that we are creating is a walkthrough of an abandoned Asylum. The methods that we have chosen to implement in our game is Level of Detail (LOD) and Portal Culling. Other methods will also be implemented but our main focus will be on LOD and Portal Culling. The player will interact with Non Player Characters in the game, which are the Zombie Soldiers.  </a:t>
            </a:r>
            <a:endParaRPr lang="en-US" sz="2800">
              <a:solidFill>
                <a:srgbClr val="FFFFFF"/>
              </a:solidFill>
              <a:latin typeface="Muli Extra Light" panose="0000030000000000000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2" name="Group 2"/>
          <p:cNvGrpSpPr/>
          <p:nvPr/>
        </p:nvGrpSpPr>
        <p:grpSpPr>
          <a:xfrm rot="0">
            <a:off x="1208877" y="1441179"/>
            <a:ext cx="15870246" cy="8198557"/>
            <a:chOff x="0" y="0"/>
            <a:chExt cx="45555162" cy="23533764"/>
          </a:xfrm>
        </p:grpSpPr>
        <p:sp>
          <p:nvSpPr>
            <p:cNvPr id="3" name="Freeform 3"/>
            <p:cNvSpPr/>
            <p:nvPr/>
          </p:nvSpPr>
          <p:spPr>
            <a:xfrm>
              <a:off x="0" y="0"/>
              <a:ext cx="45555164" cy="23533764"/>
            </a:xfrm>
            <a:custGeom>
              <a:avLst/>
              <a:gdLst/>
              <a:ahLst/>
              <a:cxnLst/>
              <a:rect l="l" t="t" r="r" b="b"/>
              <a:pathLst>
                <a:path w="45555164" h="23533764">
                  <a:moveTo>
                    <a:pt x="0" y="0"/>
                  </a:moveTo>
                  <a:lnTo>
                    <a:pt x="0" y="23533764"/>
                  </a:lnTo>
                  <a:lnTo>
                    <a:pt x="45555164" y="23533764"/>
                  </a:lnTo>
                  <a:lnTo>
                    <a:pt x="45555164" y="0"/>
                  </a:lnTo>
                  <a:lnTo>
                    <a:pt x="0" y="0"/>
                  </a:lnTo>
                  <a:close/>
                  <a:moveTo>
                    <a:pt x="45494203" y="23472803"/>
                  </a:moveTo>
                  <a:lnTo>
                    <a:pt x="59690" y="23472803"/>
                  </a:lnTo>
                  <a:lnTo>
                    <a:pt x="59690" y="59690"/>
                  </a:lnTo>
                  <a:lnTo>
                    <a:pt x="45494203" y="59690"/>
                  </a:lnTo>
                  <a:lnTo>
                    <a:pt x="45494203" y="23472803"/>
                  </a:lnTo>
                  <a:close/>
                </a:path>
              </a:pathLst>
            </a:custGeom>
            <a:solidFill>
              <a:srgbClr val="FFFFFF"/>
            </a:solidFill>
          </p:spPr>
        </p:sp>
      </p:grpSp>
      <p:sp>
        <p:nvSpPr>
          <p:cNvPr id="8" name="TextBox 8"/>
          <p:cNvSpPr txBox="1"/>
          <p:nvPr/>
        </p:nvSpPr>
        <p:spPr>
          <a:xfrm>
            <a:off x="1689945" y="2218511"/>
            <a:ext cx="14908110" cy="7122795"/>
          </a:xfrm>
          <a:prstGeom prst="rect">
            <a:avLst/>
          </a:prstGeom>
        </p:spPr>
        <p:txBody>
          <a:bodyPr lIns="0" tIns="0" rIns="0" bIns="0" rtlCol="0" anchor="t">
            <a:spAutoFit/>
          </a:bodyPr>
          <a:lstStyle/>
          <a:p>
            <a:pPr algn="just">
              <a:lnSpc>
                <a:spcPts val="3780"/>
              </a:lnSpc>
            </a:pPr>
            <a:r>
              <a:rPr lang="en-US" sz="2700">
                <a:solidFill>
                  <a:srgbClr val="FFFFFF"/>
                </a:solidFill>
                <a:latin typeface="Muli Extra Light" panose="00000300000000000000"/>
              </a:rPr>
              <a:t>“You wok</a:t>
            </a:r>
            <a:r>
              <a:rPr lang="en-US" sz="2700">
                <a:solidFill>
                  <a:srgbClr val="FFFFFF"/>
                </a:solidFill>
                <a:latin typeface="Muli Extra Light" panose="00000300000000000000"/>
              </a:rPr>
              <a:t>e up noticing that you were trapped in a small room of an old asylum all by yourself. There was nothing in the room but an old television set that was placed right in front of you. You quickly realize that you have been kidnapped by a strange organization. Seconds later, a strange man appeared on the television screen. He introduces himself as Dr Callaghan and he congratulates you for volunteering to participate in his experiment. Your task was to successfully escape the asylum that was filled with mutant soldiers. These soldiers were a creation of Dr Callaghan himself. He mutated dead bodies and turned them into his soldiers. These soldiers were created to attack any human being that they see. Unfortunately, the organization together with Dr Callaghan is still undergoing a research on perfecting the soldiers because the their sense of hearing are very low. This is one of your advantages. Hidden in the asylum are keys that will help you with your escape. That is if you made it without being attacked by the soldiers. Be aware of the them. Some of them are better to hide from rather than to engage with. Parasite and Pumpkin Hulk can rip you apart as soon as they sense your presence. </a:t>
            </a:r>
            <a:endParaRPr lang="en-US" sz="2700">
              <a:solidFill>
                <a:srgbClr val="FFFFFF"/>
              </a:solidFill>
              <a:latin typeface="Muli Extra Light" panose="00000300000000000000"/>
            </a:endParaRPr>
          </a:p>
          <a:p>
            <a:pPr algn="just">
              <a:lnSpc>
                <a:spcPts val="3780"/>
              </a:lnSpc>
            </a:pPr>
          </a:p>
          <a:p>
            <a:pPr algn="just">
              <a:lnSpc>
                <a:spcPts val="3780"/>
              </a:lnSpc>
            </a:pPr>
            <a:r>
              <a:rPr lang="en-US" sz="2700">
                <a:solidFill>
                  <a:srgbClr val="FFFFFF"/>
                </a:solidFill>
                <a:latin typeface="Muli Extra Light" panose="00000300000000000000"/>
              </a:rPr>
              <a:t>Good luck on your escape.”</a:t>
            </a:r>
            <a:endParaRPr lang="en-US" sz="2700">
              <a:solidFill>
                <a:srgbClr val="FFFFFF"/>
              </a:solidFill>
              <a:latin typeface="Muli Extra Light" panose="00000300000000000000"/>
            </a:endParaRPr>
          </a:p>
        </p:txBody>
      </p:sp>
      <p:sp>
        <p:nvSpPr>
          <p:cNvPr id="9" name="TextBox 9"/>
          <p:cNvSpPr txBox="1"/>
          <p:nvPr/>
        </p:nvSpPr>
        <p:spPr>
          <a:xfrm>
            <a:off x="7051700" y="-111396"/>
            <a:ext cx="4184600" cy="1552575"/>
          </a:xfrm>
          <a:prstGeom prst="rect">
            <a:avLst/>
          </a:prstGeom>
        </p:spPr>
        <p:txBody>
          <a:bodyPr lIns="0" tIns="0" rIns="0" bIns="0" rtlCol="0" anchor="t">
            <a:spAutoFit/>
          </a:bodyPr>
          <a:lstStyle/>
          <a:p>
            <a:pPr algn="ctr">
              <a:lnSpc>
                <a:spcPts val="12600"/>
              </a:lnSpc>
            </a:pPr>
            <a:r>
              <a:rPr lang="en-US" sz="9000">
                <a:solidFill>
                  <a:srgbClr val="FFFFFF"/>
                </a:solidFill>
                <a:latin typeface="Squada One" panose="02000000000000000000"/>
              </a:rPr>
              <a:t>STORYLINE</a:t>
            </a:r>
            <a:endParaRPr lang="en-US" sz="9000">
              <a:solidFill>
                <a:srgbClr val="FFFFFF"/>
              </a:solidFill>
              <a:latin typeface="Squada One" panose="0200000000000000000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grpSp>
        <p:nvGrpSpPr>
          <p:cNvPr id="2" name="Group 2"/>
          <p:cNvGrpSpPr/>
          <p:nvPr/>
        </p:nvGrpSpPr>
        <p:grpSpPr>
          <a:xfrm rot="0">
            <a:off x="385516" y="2809237"/>
            <a:ext cx="2616702" cy="4778760"/>
            <a:chOff x="0" y="0"/>
            <a:chExt cx="7511181" cy="13717318"/>
          </a:xfrm>
        </p:grpSpPr>
        <p:sp>
          <p:nvSpPr>
            <p:cNvPr id="3" name="Freeform 3"/>
            <p:cNvSpPr/>
            <p:nvPr/>
          </p:nvSpPr>
          <p:spPr>
            <a:xfrm>
              <a:off x="0" y="0"/>
              <a:ext cx="7511181" cy="13717318"/>
            </a:xfrm>
            <a:custGeom>
              <a:avLst/>
              <a:gdLst/>
              <a:ahLst/>
              <a:cxnLst/>
              <a:rect l="l" t="t" r="r" b="b"/>
              <a:pathLst>
                <a:path w="7511181" h="13717318">
                  <a:moveTo>
                    <a:pt x="0" y="0"/>
                  </a:moveTo>
                  <a:lnTo>
                    <a:pt x="0" y="13717318"/>
                  </a:lnTo>
                  <a:lnTo>
                    <a:pt x="7511181" y="13717318"/>
                  </a:lnTo>
                  <a:lnTo>
                    <a:pt x="7511181" y="0"/>
                  </a:lnTo>
                  <a:lnTo>
                    <a:pt x="0" y="0"/>
                  </a:lnTo>
                  <a:close/>
                  <a:moveTo>
                    <a:pt x="7450220" y="13656357"/>
                  </a:moveTo>
                  <a:lnTo>
                    <a:pt x="59690" y="13656357"/>
                  </a:lnTo>
                  <a:lnTo>
                    <a:pt x="59690" y="59690"/>
                  </a:lnTo>
                  <a:lnTo>
                    <a:pt x="7450220" y="59690"/>
                  </a:lnTo>
                  <a:lnTo>
                    <a:pt x="7450220" y="13656357"/>
                  </a:lnTo>
                  <a:close/>
                </a:path>
              </a:pathLst>
            </a:custGeom>
            <a:solidFill>
              <a:srgbClr val="FFFFFF"/>
            </a:solidFill>
          </p:spPr>
        </p:sp>
      </p:grpSp>
      <p:grpSp>
        <p:nvGrpSpPr>
          <p:cNvPr id="4" name="Group 4"/>
          <p:cNvGrpSpPr/>
          <p:nvPr/>
        </p:nvGrpSpPr>
        <p:grpSpPr>
          <a:xfrm rot="0">
            <a:off x="3352437" y="2809237"/>
            <a:ext cx="2616702" cy="4778760"/>
            <a:chOff x="0" y="0"/>
            <a:chExt cx="7511181" cy="13717318"/>
          </a:xfrm>
        </p:grpSpPr>
        <p:sp>
          <p:nvSpPr>
            <p:cNvPr id="5" name="Freeform 5"/>
            <p:cNvSpPr/>
            <p:nvPr/>
          </p:nvSpPr>
          <p:spPr>
            <a:xfrm>
              <a:off x="0" y="0"/>
              <a:ext cx="7511181" cy="13717318"/>
            </a:xfrm>
            <a:custGeom>
              <a:avLst/>
              <a:gdLst/>
              <a:ahLst/>
              <a:cxnLst/>
              <a:rect l="l" t="t" r="r" b="b"/>
              <a:pathLst>
                <a:path w="7511181" h="13717318">
                  <a:moveTo>
                    <a:pt x="0" y="0"/>
                  </a:moveTo>
                  <a:lnTo>
                    <a:pt x="0" y="13717318"/>
                  </a:lnTo>
                  <a:lnTo>
                    <a:pt x="7511181" y="13717318"/>
                  </a:lnTo>
                  <a:lnTo>
                    <a:pt x="7511181" y="0"/>
                  </a:lnTo>
                  <a:lnTo>
                    <a:pt x="0" y="0"/>
                  </a:lnTo>
                  <a:close/>
                  <a:moveTo>
                    <a:pt x="7450220" y="13656357"/>
                  </a:moveTo>
                  <a:lnTo>
                    <a:pt x="59690" y="13656357"/>
                  </a:lnTo>
                  <a:lnTo>
                    <a:pt x="59690" y="59690"/>
                  </a:lnTo>
                  <a:lnTo>
                    <a:pt x="7450220" y="59690"/>
                  </a:lnTo>
                  <a:lnTo>
                    <a:pt x="7450220" y="13656357"/>
                  </a:lnTo>
                  <a:close/>
                </a:path>
              </a:pathLst>
            </a:custGeom>
            <a:solidFill>
              <a:srgbClr val="FFFFFF"/>
            </a:solidFill>
          </p:spPr>
        </p:sp>
      </p:grpSp>
      <p:grpSp>
        <p:nvGrpSpPr>
          <p:cNvPr id="6" name="Group 6"/>
          <p:cNvGrpSpPr/>
          <p:nvPr/>
        </p:nvGrpSpPr>
        <p:grpSpPr>
          <a:xfrm rot="0">
            <a:off x="6327489" y="2809237"/>
            <a:ext cx="2616702" cy="4778760"/>
            <a:chOff x="0" y="0"/>
            <a:chExt cx="7511181" cy="13717318"/>
          </a:xfrm>
        </p:grpSpPr>
        <p:sp>
          <p:nvSpPr>
            <p:cNvPr id="7" name="Freeform 7"/>
            <p:cNvSpPr/>
            <p:nvPr/>
          </p:nvSpPr>
          <p:spPr>
            <a:xfrm>
              <a:off x="0" y="0"/>
              <a:ext cx="7511181" cy="13717318"/>
            </a:xfrm>
            <a:custGeom>
              <a:avLst/>
              <a:gdLst/>
              <a:ahLst/>
              <a:cxnLst/>
              <a:rect l="l" t="t" r="r" b="b"/>
              <a:pathLst>
                <a:path w="7511181" h="13717318">
                  <a:moveTo>
                    <a:pt x="0" y="0"/>
                  </a:moveTo>
                  <a:lnTo>
                    <a:pt x="0" y="13717318"/>
                  </a:lnTo>
                  <a:lnTo>
                    <a:pt x="7511181" y="13717318"/>
                  </a:lnTo>
                  <a:lnTo>
                    <a:pt x="7511181" y="0"/>
                  </a:lnTo>
                  <a:lnTo>
                    <a:pt x="0" y="0"/>
                  </a:lnTo>
                  <a:close/>
                  <a:moveTo>
                    <a:pt x="7450220" y="13656357"/>
                  </a:moveTo>
                  <a:lnTo>
                    <a:pt x="59690" y="13656357"/>
                  </a:lnTo>
                  <a:lnTo>
                    <a:pt x="59690" y="59690"/>
                  </a:lnTo>
                  <a:lnTo>
                    <a:pt x="7450220" y="59690"/>
                  </a:lnTo>
                  <a:lnTo>
                    <a:pt x="7450220" y="13656357"/>
                  </a:lnTo>
                  <a:close/>
                </a:path>
              </a:pathLst>
            </a:custGeom>
            <a:solidFill>
              <a:srgbClr val="FFFFFF"/>
            </a:solidFill>
          </p:spPr>
        </p:sp>
      </p:grpSp>
      <p:grpSp>
        <p:nvGrpSpPr>
          <p:cNvPr id="8" name="Group 8"/>
          <p:cNvGrpSpPr/>
          <p:nvPr/>
        </p:nvGrpSpPr>
        <p:grpSpPr>
          <a:xfrm rot="0">
            <a:off x="9343809" y="2809237"/>
            <a:ext cx="2616702" cy="4778760"/>
            <a:chOff x="0" y="0"/>
            <a:chExt cx="7511181" cy="13717318"/>
          </a:xfrm>
        </p:grpSpPr>
        <p:sp>
          <p:nvSpPr>
            <p:cNvPr id="9" name="Freeform 9"/>
            <p:cNvSpPr/>
            <p:nvPr/>
          </p:nvSpPr>
          <p:spPr>
            <a:xfrm>
              <a:off x="0" y="0"/>
              <a:ext cx="7511181" cy="13717318"/>
            </a:xfrm>
            <a:custGeom>
              <a:avLst/>
              <a:gdLst/>
              <a:ahLst/>
              <a:cxnLst/>
              <a:rect l="l" t="t" r="r" b="b"/>
              <a:pathLst>
                <a:path w="7511181" h="13717318">
                  <a:moveTo>
                    <a:pt x="0" y="0"/>
                  </a:moveTo>
                  <a:lnTo>
                    <a:pt x="0" y="13717318"/>
                  </a:lnTo>
                  <a:lnTo>
                    <a:pt x="7511181" y="13717318"/>
                  </a:lnTo>
                  <a:lnTo>
                    <a:pt x="7511181" y="0"/>
                  </a:lnTo>
                  <a:lnTo>
                    <a:pt x="0" y="0"/>
                  </a:lnTo>
                  <a:close/>
                  <a:moveTo>
                    <a:pt x="7450220" y="13656357"/>
                  </a:moveTo>
                  <a:lnTo>
                    <a:pt x="59690" y="13656357"/>
                  </a:lnTo>
                  <a:lnTo>
                    <a:pt x="59690" y="59690"/>
                  </a:lnTo>
                  <a:lnTo>
                    <a:pt x="7450220" y="59690"/>
                  </a:lnTo>
                  <a:lnTo>
                    <a:pt x="7450220" y="13656357"/>
                  </a:lnTo>
                  <a:close/>
                </a:path>
              </a:pathLst>
            </a:custGeom>
            <a:solidFill>
              <a:srgbClr val="FFFFFF"/>
            </a:solidFill>
          </p:spPr>
        </p:sp>
      </p:grpSp>
      <p:grpSp>
        <p:nvGrpSpPr>
          <p:cNvPr id="10" name="Group 10"/>
          <p:cNvGrpSpPr/>
          <p:nvPr/>
        </p:nvGrpSpPr>
        <p:grpSpPr>
          <a:xfrm rot="0">
            <a:off x="12310731" y="2809237"/>
            <a:ext cx="2616702" cy="4778760"/>
            <a:chOff x="0" y="0"/>
            <a:chExt cx="7511181" cy="13717318"/>
          </a:xfrm>
        </p:grpSpPr>
        <p:sp>
          <p:nvSpPr>
            <p:cNvPr id="11" name="Freeform 11"/>
            <p:cNvSpPr/>
            <p:nvPr/>
          </p:nvSpPr>
          <p:spPr>
            <a:xfrm>
              <a:off x="0" y="0"/>
              <a:ext cx="7511181" cy="13717318"/>
            </a:xfrm>
            <a:custGeom>
              <a:avLst/>
              <a:gdLst/>
              <a:ahLst/>
              <a:cxnLst/>
              <a:rect l="l" t="t" r="r" b="b"/>
              <a:pathLst>
                <a:path w="7511181" h="13717318">
                  <a:moveTo>
                    <a:pt x="0" y="0"/>
                  </a:moveTo>
                  <a:lnTo>
                    <a:pt x="0" y="13717318"/>
                  </a:lnTo>
                  <a:lnTo>
                    <a:pt x="7511181" y="13717318"/>
                  </a:lnTo>
                  <a:lnTo>
                    <a:pt x="7511181" y="0"/>
                  </a:lnTo>
                  <a:lnTo>
                    <a:pt x="0" y="0"/>
                  </a:lnTo>
                  <a:close/>
                  <a:moveTo>
                    <a:pt x="7450220" y="13656357"/>
                  </a:moveTo>
                  <a:lnTo>
                    <a:pt x="59690" y="13656357"/>
                  </a:lnTo>
                  <a:lnTo>
                    <a:pt x="59690" y="59690"/>
                  </a:lnTo>
                  <a:lnTo>
                    <a:pt x="7450220" y="59690"/>
                  </a:lnTo>
                  <a:lnTo>
                    <a:pt x="7450220" y="13656357"/>
                  </a:lnTo>
                  <a:close/>
                </a:path>
              </a:pathLst>
            </a:custGeom>
            <a:solidFill>
              <a:srgbClr val="FFFFFF"/>
            </a:solidFill>
          </p:spPr>
        </p:sp>
      </p:grpSp>
      <p:grpSp>
        <p:nvGrpSpPr>
          <p:cNvPr id="12" name="Group 12"/>
          <p:cNvGrpSpPr/>
          <p:nvPr/>
        </p:nvGrpSpPr>
        <p:grpSpPr>
          <a:xfrm rot="0">
            <a:off x="15285782" y="2809237"/>
            <a:ext cx="2616702" cy="4778760"/>
            <a:chOff x="0" y="0"/>
            <a:chExt cx="7511181" cy="13717318"/>
          </a:xfrm>
        </p:grpSpPr>
        <p:sp>
          <p:nvSpPr>
            <p:cNvPr id="13" name="Freeform 13"/>
            <p:cNvSpPr/>
            <p:nvPr/>
          </p:nvSpPr>
          <p:spPr>
            <a:xfrm>
              <a:off x="0" y="0"/>
              <a:ext cx="7511181" cy="13717318"/>
            </a:xfrm>
            <a:custGeom>
              <a:avLst/>
              <a:gdLst/>
              <a:ahLst/>
              <a:cxnLst/>
              <a:rect l="l" t="t" r="r" b="b"/>
              <a:pathLst>
                <a:path w="7511181" h="13717318">
                  <a:moveTo>
                    <a:pt x="0" y="0"/>
                  </a:moveTo>
                  <a:lnTo>
                    <a:pt x="0" y="13717318"/>
                  </a:lnTo>
                  <a:lnTo>
                    <a:pt x="7511181" y="13717318"/>
                  </a:lnTo>
                  <a:lnTo>
                    <a:pt x="7511181" y="0"/>
                  </a:lnTo>
                  <a:lnTo>
                    <a:pt x="0" y="0"/>
                  </a:lnTo>
                  <a:close/>
                  <a:moveTo>
                    <a:pt x="7450220" y="13656357"/>
                  </a:moveTo>
                  <a:lnTo>
                    <a:pt x="59690" y="13656357"/>
                  </a:lnTo>
                  <a:lnTo>
                    <a:pt x="59690" y="59690"/>
                  </a:lnTo>
                  <a:lnTo>
                    <a:pt x="7450220" y="59690"/>
                  </a:lnTo>
                  <a:lnTo>
                    <a:pt x="7450220" y="13656357"/>
                  </a:lnTo>
                  <a:close/>
                </a:path>
              </a:pathLst>
            </a:custGeom>
            <a:solidFill>
              <a:srgbClr val="FFFFFF"/>
            </a:solidFill>
          </p:spPr>
        </p:sp>
      </p:grpSp>
      <p:pic>
        <p:nvPicPr>
          <p:cNvPr id="14" name="Picture 14"/>
          <p:cNvPicPr>
            <a:picLocks noChangeAspect="1"/>
          </p:cNvPicPr>
          <p:nvPr/>
        </p:nvPicPr>
        <p:blipFill>
          <a:blip r:embed="rId1"/>
          <a:srcRect l="5354" r="29208"/>
          <a:stretch>
            <a:fillRect/>
          </a:stretch>
        </p:blipFill>
        <p:spPr>
          <a:xfrm>
            <a:off x="385516" y="2809237"/>
            <a:ext cx="2616702" cy="4778760"/>
          </a:xfrm>
          <a:prstGeom prst="rect">
            <a:avLst/>
          </a:prstGeom>
        </p:spPr>
      </p:pic>
      <p:pic>
        <p:nvPicPr>
          <p:cNvPr id="15" name="Picture 15"/>
          <p:cNvPicPr>
            <a:picLocks noChangeAspect="1"/>
          </p:cNvPicPr>
          <p:nvPr/>
        </p:nvPicPr>
        <p:blipFill>
          <a:blip r:embed="rId2"/>
          <a:srcRect l="8091" t="3202" r="24558" b="8799"/>
          <a:stretch>
            <a:fillRect/>
          </a:stretch>
        </p:blipFill>
        <p:spPr>
          <a:xfrm>
            <a:off x="3352437" y="2809237"/>
            <a:ext cx="2616702" cy="4778760"/>
          </a:xfrm>
          <a:prstGeom prst="rect">
            <a:avLst/>
          </a:prstGeom>
        </p:spPr>
      </p:pic>
      <p:pic>
        <p:nvPicPr>
          <p:cNvPr id="16" name="Picture 16"/>
          <p:cNvPicPr>
            <a:picLocks noChangeAspect="1"/>
          </p:cNvPicPr>
          <p:nvPr/>
        </p:nvPicPr>
        <p:blipFill>
          <a:blip r:embed="rId3"/>
          <a:srcRect l="6257" r="23453" b="5092"/>
          <a:stretch>
            <a:fillRect/>
          </a:stretch>
        </p:blipFill>
        <p:spPr>
          <a:xfrm>
            <a:off x="6327489" y="2809237"/>
            <a:ext cx="2616702" cy="4778760"/>
          </a:xfrm>
          <a:prstGeom prst="rect">
            <a:avLst/>
          </a:prstGeom>
        </p:spPr>
      </p:pic>
      <p:pic>
        <p:nvPicPr>
          <p:cNvPr id="17" name="Picture 17"/>
          <p:cNvPicPr>
            <a:picLocks noChangeAspect="1"/>
          </p:cNvPicPr>
          <p:nvPr/>
        </p:nvPicPr>
        <p:blipFill>
          <a:blip r:embed="rId4"/>
          <a:srcRect l="11042" r="15260"/>
          <a:stretch>
            <a:fillRect/>
          </a:stretch>
        </p:blipFill>
        <p:spPr>
          <a:xfrm>
            <a:off x="9343809" y="2809237"/>
            <a:ext cx="2616702" cy="4778760"/>
          </a:xfrm>
          <a:prstGeom prst="rect">
            <a:avLst/>
          </a:prstGeom>
        </p:spPr>
      </p:pic>
      <p:pic>
        <p:nvPicPr>
          <p:cNvPr id="18" name="Picture 18"/>
          <p:cNvPicPr>
            <a:picLocks noChangeAspect="1"/>
          </p:cNvPicPr>
          <p:nvPr/>
        </p:nvPicPr>
        <p:blipFill>
          <a:blip r:embed="rId5"/>
          <a:srcRect l="12330" t="6209" r="20101" b="6209"/>
          <a:stretch>
            <a:fillRect/>
          </a:stretch>
        </p:blipFill>
        <p:spPr>
          <a:xfrm>
            <a:off x="12310731" y="2809237"/>
            <a:ext cx="2616702" cy="4778760"/>
          </a:xfrm>
          <a:prstGeom prst="rect">
            <a:avLst/>
          </a:prstGeom>
        </p:spPr>
      </p:pic>
      <p:pic>
        <p:nvPicPr>
          <p:cNvPr id="19" name="Picture 19"/>
          <p:cNvPicPr>
            <a:picLocks noChangeAspect="1"/>
          </p:cNvPicPr>
          <p:nvPr/>
        </p:nvPicPr>
        <p:blipFill>
          <a:blip r:embed="rId6"/>
          <a:srcRect l="12374" t="5339" r="23822" b="2185"/>
          <a:stretch>
            <a:fillRect/>
          </a:stretch>
        </p:blipFill>
        <p:spPr>
          <a:xfrm>
            <a:off x="15285782" y="2809237"/>
            <a:ext cx="2616702" cy="4778760"/>
          </a:xfrm>
          <a:prstGeom prst="rect">
            <a:avLst/>
          </a:prstGeom>
        </p:spPr>
      </p:pic>
      <p:grpSp>
        <p:nvGrpSpPr>
          <p:cNvPr id="20" name="Group 20"/>
          <p:cNvGrpSpPr/>
          <p:nvPr/>
        </p:nvGrpSpPr>
        <p:grpSpPr>
          <a:xfrm rot="0">
            <a:off x="385516" y="7878994"/>
            <a:ext cx="2616702" cy="1379306"/>
            <a:chOff x="0" y="0"/>
            <a:chExt cx="2771140" cy="1460712"/>
          </a:xfrm>
        </p:grpSpPr>
        <p:sp>
          <p:nvSpPr>
            <p:cNvPr id="21" name="Freeform 21"/>
            <p:cNvSpPr/>
            <p:nvPr/>
          </p:nvSpPr>
          <p:spPr>
            <a:xfrm>
              <a:off x="0" y="0"/>
              <a:ext cx="2771140" cy="1460712"/>
            </a:xfrm>
            <a:custGeom>
              <a:avLst/>
              <a:gdLst/>
              <a:ahLst/>
              <a:cxnLst/>
              <a:rect l="l" t="t" r="r" b="b"/>
              <a:pathLst>
                <a:path w="2771140" h="1460712">
                  <a:moveTo>
                    <a:pt x="0" y="0"/>
                  </a:moveTo>
                  <a:lnTo>
                    <a:pt x="0" y="557742"/>
                  </a:lnTo>
                  <a:lnTo>
                    <a:pt x="1384300" y="1460712"/>
                  </a:lnTo>
                  <a:lnTo>
                    <a:pt x="2771140" y="557742"/>
                  </a:lnTo>
                  <a:lnTo>
                    <a:pt x="2771140" y="0"/>
                  </a:lnTo>
                  <a:close/>
                </a:path>
              </a:pathLst>
            </a:custGeom>
            <a:solidFill>
              <a:srgbClr val="6A6362"/>
            </a:solidFill>
          </p:spPr>
        </p:sp>
      </p:grpSp>
      <p:sp>
        <p:nvSpPr>
          <p:cNvPr id="22" name="TextBox 22"/>
          <p:cNvSpPr txBox="1"/>
          <p:nvPr/>
        </p:nvSpPr>
        <p:spPr>
          <a:xfrm>
            <a:off x="599650" y="7976019"/>
            <a:ext cx="2188433" cy="440517"/>
          </a:xfrm>
          <a:prstGeom prst="rect">
            <a:avLst/>
          </a:prstGeom>
        </p:spPr>
        <p:txBody>
          <a:bodyPr lIns="0" tIns="0" rIns="0" bIns="0" rtlCol="0" anchor="t">
            <a:spAutoFit/>
          </a:bodyPr>
          <a:lstStyle/>
          <a:p>
            <a:pPr algn="ctr">
              <a:lnSpc>
                <a:spcPts val="3640"/>
              </a:lnSpc>
            </a:pPr>
            <a:r>
              <a:rPr lang="en-US" sz="2600">
                <a:solidFill>
                  <a:srgbClr val="FFFFFF"/>
                </a:solidFill>
                <a:latin typeface="Muli Extra Light Bold" panose="00000400000000000000"/>
              </a:rPr>
              <a:t>War Zombie</a:t>
            </a:r>
            <a:endParaRPr lang="en-US" sz="2600">
              <a:solidFill>
                <a:srgbClr val="FFFFFF"/>
              </a:solidFill>
              <a:latin typeface="Muli Extra Light Bold" panose="00000400000000000000"/>
            </a:endParaRPr>
          </a:p>
        </p:txBody>
      </p:sp>
      <p:grpSp>
        <p:nvGrpSpPr>
          <p:cNvPr id="23" name="Group 23"/>
          <p:cNvGrpSpPr/>
          <p:nvPr/>
        </p:nvGrpSpPr>
        <p:grpSpPr>
          <a:xfrm rot="0">
            <a:off x="3352437" y="7878994"/>
            <a:ext cx="2616702" cy="1379306"/>
            <a:chOff x="0" y="0"/>
            <a:chExt cx="2771140" cy="1460712"/>
          </a:xfrm>
        </p:grpSpPr>
        <p:sp>
          <p:nvSpPr>
            <p:cNvPr id="24" name="Freeform 24"/>
            <p:cNvSpPr/>
            <p:nvPr/>
          </p:nvSpPr>
          <p:spPr>
            <a:xfrm>
              <a:off x="0" y="0"/>
              <a:ext cx="2771140" cy="1460712"/>
            </a:xfrm>
            <a:custGeom>
              <a:avLst/>
              <a:gdLst/>
              <a:ahLst/>
              <a:cxnLst/>
              <a:rect l="l" t="t" r="r" b="b"/>
              <a:pathLst>
                <a:path w="2771140" h="1460712">
                  <a:moveTo>
                    <a:pt x="0" y="0"/>
                  </a:moveTo>
                  <a:lnTo>
                    <a:pt x="0" y="557742"/>
                  </a:lnTo>
                  <a:lnTo>
                    <a:pt x="1384300" y="1460712"/>
                  </a:lnTo>
                  <a:lnTo>
                    <a:pt x="2771140" y="557742"/>
                  </a:lnTo>
                  <a:lnTo>
                    <a:pt x="2771140" y="0"/>
                  </a:lnTo>
                  <a:close/>
                </a:path>
              </a:pathLst>
            </a:custGeom>
            <a:solidFill>
              <a:srgbClr val="6A6362"/>
            </a:solidFill>
          </p:spPr>
        </p:sp>
      </p:grpSp>
      <p:sp>
        <p:nvSpPr>
          <p:cNvPr id="25" name="TextBox 25"/>
          <p:cNvSpPr txBox="1"/>
          <p:nvPr/>
        </p:nvSpPr>
        <p:spPr>
          <a:xfrm>
            <a:off x="3566572" y="7976019"/>
            <a:ext cx="2188433" cy="440517"/>
          </a:xfrm>
          <a:prstGeom prst="rect">
            <a:avLst/>
          </a:prstGeom>
        </p:spPr>
        <p:txBody>
          <a:bodyPr lIns="0" tIns="0" rIns="0" bIns="0" rtlCol="0" anchor="t">
            <a:spAutoFit/>
          </a:bodyPr>
          <a:lstStyle/>
          <a:p>
            <a:pPr algn="ctr">
              <a:lnSpc>
                <a:spcPts val="3640"/>
              </a:lnSpc>
            </a:pPr>
            <a:r>
              <a:rPr lang="en-US" sz="2600">
                <a:solidFill>
                  <a:srgbClr val="FFFFFF"/>
                </a:solidFill>
                <a:latin typeface="Muli Extra Light Bold" panose="00000400000000000000"/>
              </a:rPr>
              <a:t>Romero</a:t>
            </a:r>
            <a:endParaRPr lang="en-US" sz="2600">
              <a:solidFill>
                <a:srgbClr val="FFFFFF"/>
              </a:solidFill>
              <a:latin typeface="Muli Extra Light Bold" panose="00000400000000000000"/>
            </a:endParaRPr>
          </a:p>
        </p:txBody>
      </p:sp>
      <p:grpSp>
        <p:nvGrpSpPr>
          <p:cNvPr id="26" name="Group 26"/>
          <p:cNvGrpSpPr/>
          <p:nvPr/>
        </p:nvGrpSpPr>
        <p:grpSpPr>
          <a:xfrm rot="0">
            <a:off x="6352188" y="7878994"/>
            <a:ext cx="2616702" cy="1379306"/>
            <a:chOff x="0" y="0"/>
            <a:chExt cx="2771140" cy="1460712"/>
          </a:xfrm>
        </p:grpSpPr>
        <p:sp>
          <p:nvSpPr>
            <p:cNvPr id="27" name="Freeform 27"/>
            <p:cNvSpPr/>
            <p:nvPr/>
          </p:nvSpPr>
          <p:spPr>
            <a:xfrm>
              <a:off x="0" y="0"/>
              <a:ext cx="2771140" cy="1460712"/>
            </a:xfrm>
            <a:custGeom>
              <a:avLst/>
              <a:gdLst/>
              <a:ahLst/>
              <a:cxnLst/>
              <a:rect l="l" t="t" r="r" b="b"/>
              <a:pathLst>
                <a:path w="2771140" h="1460712">
                  <a:moveTo>
                    <a:pt x="0" y="0"/>
                  </a:moveTo>
                  <a:lnTo>
                    <a:pt x="0" y="557742"/>
                  </a:lnTo>
                  <a:lnTo>
                    <a:pt x="1384300" y="1460712"/>
                  </a:lnTo>
                  <a:lnTo>
                    <a:pt x="2771140" y="557742"/>
                  </a:lnTo>
                  <a:lnTo>
                    <a:pt x="2771140" y="0"/>
                  </a:lnTo>
                  <a:close/>
                </a:path>
              </a:pathLst>
            </a:custGeom>
            <a:solidFill>
              <a:srgbClr val="6A6362"/>
            </a:solidFill>
          </p:spPr>
        </p:sp>
      </p:grpSp>
      <p:grpSp>
        <p:nvGrpSpPr>
          <p:cNvPr id="28" name="Group 28"/>
          <p:cNvGrpSpPr/>
          <p:nvPr/>
        </p:nvGrpSpPr>
        <p:grpSpPr>
          <a:xfrm rot="0">
            <a:off x="9319110" y="7878994"/>
            <a:ext cx="2616702" cy="1379306"/>
            <a:chOff x="0" y="0"/>
            <a:chExt cx="2771140" cy="1460712"/>
          </a:xfrm>
        </p:grpSpPr>
        <p:sp>
          <p:nvSpPr>
            <p:cNvPr id="29" name="Freeform 29"/>
            <p:cNvSpPr/>
            <p:nvPr/>
          </p:nvSpPr>
          <p:spPr>
            <a:xfrm>
              <a:off x="0" y="0"/>
              <a:ext cx="2771140" cy="1460712"/>
            </a:xfrm>
            <a:custGeom>
              <a:avLst/>
              <a:gdLst/>
              <a:ahLst/>
              <a:cxnLst/>
              <a:rect l="l" t="t" r="r" b="b"/>
              <a:pathLst>
                <a:path w="2771140" h="1460712">
                  <a:moveTo>
                    <a:pt x="0" y="0"/>
                  </a:moveTo>
                  <a:lnTo>
                    <a:pt x="0" y="557742"/>
                  </a:lnTo>
                  <a:lnTo>
                    <a:pt x="1384300" y="1460712"/>
                  </a:lnTo>
                  <a:lnTo>
                    <a:pt x="2771140" y="557742"/>
                  </a:lnTo>
                  <a:lnTo>
                    <a:pt x="2771140" y="0"/>
                  </a:lnTo>
                  <a:close/>
                </a:path>
              </a:pathLst>
            </a:custGeom>
            <a:solidFill>
              <a:srgbClr val="6A6362"/>
            </a:solidFill>
          </p:spPr>
        </p:sp>
      </p:grpSp>
      <p:grpSp>
        <p:nvGrpSpPr>
          <p:cNvPr id="30" name="Group 30"/>
          <p:cNvGrpSpPr/>
          <p:nvPr/>
        </p:nvGrpSpPr>
        <p:grpSpPr>
          <a:xfrm rot="0">
            <a:off x="12318861" y="7878994"/>
            <a:ext cx="2616702" cy="1379306"/>
            <a:chOff x="0" y="0"/>
            <a:chExt cx="2771140" cy="1460712"/>
          </a:xfrm>
        </p:grpSpPr>
        <p:sp>
          <p:nvSpPr>
            <p:cNvPr id="31" name="Freeform 31"/>
            <p:cNvSpPr/>
            <p:nvPr/>
          </p:nvSpPr>
          <p:spPr>
            <a:xfrm>
              <a:off x="0" y="0"/>
              <a:ext cx="2771140" cy="1460712"/>
            </a:xfrm>
            <a:custGeom>
              <a:avLst/>
              <a:gdLst/>
              <a:ahLst/>
              <a:cxnLst/>
              <a:rect l="l" t="t" r="r" b="b"/>
              <a:pathLst>
                <a:path w="2771140" h="1460712">
                  <a:moveTo>
                    <a:pt x="0" y="0"/>
                  </a:moveTo>
                  <a:lnTo>
                    <a:pt x="0" y="557742"/>
                  </a:lnTo>
                  <a:lnTo>
                    <a:pt x="1384300" y="1460712"/>
                  </a:lnTo>
                  <a:lnTo>
                    <a:pt x="2771140" y="557742"/>
                  </a:lnTo>
                  <a:lnTo>
                    <a:pt x="2771140" y="0"/>
                  </a:lnTo>
                  <a:close/>
                </a:path>
              </a:pathLst>
            </a:custGeom>
            <a:solidFill>
              <a:srgbClr val="6A6362"/>
            </a:solidFill>
          </p:spPr>
        </p:sp>
      </p:grpSp>
      <p:grpSp>
        <p:nvGrpSpPr>
          <p:cNvPr id="32" name="Group 32"/>
          <p:cNvGrpSpPr/>
          <p:nvPr/>
        </p:nvGrpSpPr>
        <p:grpSpPr>
          <a:xfrm rot="0">
            <a:off x="15285782" y="7878994"/>
            <a:ext cx="2616702" cy="1379306"/>
            <a:chOff x="0" y="0"/>
            <a:chExt cx="2771140" cy="1460712"/>
          </a:xfrm>
        </p:grpSpPr>
        <p:sp>
          <p:nvSpPr>
            <p:cNvPr id="33" name="Freeform 33"/>
            <p:cNvSpPr/>
            <p:nvPr/>
          </p:nvSpPr>
          <p:spPr>
            <a:xfrm>
              <a:off x="0" y="0"/>
              <a:ext cx="2771140" cy="1460712"/>
            </a:xfrm>
            <a:custGeom>
              <a:avLst/>
              <a:gdLst/>
              <a:ahLst/>
              <a:cxnLst/>
              <a:rect l="l" t="t" r="r" b="b"/>
              <a:pathLst>
                <a:path w="2771140" h="1460712">
                  <a:moveTo>
                    <a:pt x="0" y="0"/>
                  </a:moveTo>
                  <a:lnTo>
                    <a:pt x="0" y="557742"/>
                  </a:lnTo>
                  <a:lnTo>
                    <a:pt x="1384300" y="1460712"/>
                  </a:lnTo>
                  <a:lnTo>
                    <a:pt x="2771140" y="557742"/>
                  </a:lnTo>
                  <a:lnTo>
                    <a:pt x="2771140" y="0"/>
                  </a:lnTo>
                  <a:close/>
                </a:path>
              </a:pathLst>
            </a:custGeom>
            <a:solidFill>
              <a:srgbClr val="6A6362"/>
            </a:solidFill>
          </p:spPr>
        </p:sp>
      </p:grpSp>
      <p:sp>
        <p:nvSpPr>
          <p:cNvPr id="34" name="TextBox 34"/>
          <p:cNvSpPr txBox="1"/>
          <p:nvPr/>
        </p:nvSpPr>
        <p:spPr>
          <a:xfrm>
            <a:off x="6566323" y="7976019"/>
            <a:ext cx="2188433" cy="440517"/>
          </a:xfrm>
          <a:prstGeom prst="rect">
            <a:avLst/>
          </a:prstGeom>
        </p:spPr>
        <p:txBody>
          <a:bodyPr lIns="0" tIns="0" rIns="0" bIns="0" rtlCol="0" anchor="t">
            <a:spAutoFit/>
          </a:bodyPr>
          <a:lstStyle/>
          <a:p>
            <a:pPr algn="ctr">
              <a:lnSpc>
                <a:spcPts val="3640"/>
              </a:lnSpc>
            </a:pPr>
            <a:r>
              <a:rPr lang="en-US" sz="2600">
                <a:solidFill>
                  <a:srgbClr val="FFFFFF"/>
                </a:solidFill>
                <a:latin typeface="Muli Extra Light Bold" panose="00000400000000000000"/>
              </a:rPr>
              <a:t>Prisoner</a:t>
            </a:r>
            <a:endParaRPr lang="en-US" sz="2600">
              <a:solidFill>
                <a:srgbClr val="FFFFFF"/>
              </a:solidFill>
              <a:latin typeface="Muli Extra Light Bold" panose="00000400000000000000"/>
            </a:endParaRPr>
          </a:p>
        </p:txBody>
      </p:sp>
      <p:sp>
        <p:nvSpPr>
          <p:cNvPr id="35" name="TextBox 35"/>
          <p:cNvSpPr txBox="1"/>
          <p:nvPr/>
        </p:nvSpPr>
        <p:spPr>
          <a:xfrm>
            <a:off x="9533244" y="7976019"/>
            <a:ext cx="2188433" cy="440517"/>
          </a:xfrm>
          <a:prstGeom prst="rect">
            <a:avLst/>
          </a:prstGeom>
        </p:spPr>
        <p:txBody>
          <a:bodyPr lIns="0" tIns="0" rIns="0" bIns="0" rtlCol="0" anchor="t">
            <a:spAutoFit/>
          </a:bodyPr>
          <a:lstStyle/>
          <a:p>
            <a:pPr algn="ctr">
              <a:lnSpc>
                <a:spcPts val="3640"/>
              </a:lnSpc>
            </a:pPr>
            <a:r>
              <a:rPr lang="en-US" sz="2600">
                <a:solidFill>
                  <a:srgbClr val="FFFFFF"/>
                </a:solidFill>
                <a:latin typeface="Muli Extra Light Bold" panose="00000400000000000000"/>
              </a:rPr>
              <a:t>Zombie Girl</a:t>
            </a:r>
            <a:endParaRPr lang="en-US" sz="2600">
              <a:solidFill>
                <a:srgbClr val="FFFFFF"/>
              </a:solidFill>
              <a:latin typeface="Muli Extra Light Bold" panose="00000400000000000000"/>
            </a:endParaRPr>
          </a:p>
        </p:txBody>
      </p:sp>
      <p:sp>
        <p:nvSpPr>
          <p:cNvPr id="36" name="TextBox 36"/>
          <p:cNvSpPr txBox="1"/>
          <p:nvPr/>
        </p:nvSpPr>
        <p:spPr>
          <a:xfrm>
            <a:off x="12524865" y="7976019"/>
            <a:ext cx="2188433" cy="440517"/>
          </a:xfrm>
          <a:prstGeom prst="rect">
            <a:avLst/>
          </a:prstGeom>
        </p:spPr>
        <p:txBody>
          <a:bodyPr lIns="0" tIns="0" rIns="0" bIns="0" rtlCol="0" anchor="t">
            <a:spAutoFit/>
          </a:bodyPr>
          <a:lstStyle/>
          <a:p>
            <a:pPr algn="ctr">
              <a:lnSpc>
                <a:spcPts val="3640"/>
              </a:lnSpc>
            </a:pPr>
            <a:r>
              <a:rPr lang="en-US" sz="2600">
                <a:solidFill>
                  <a:srgbClr val="FFFFFF"/>
                </a:solidFill>
                <a:latin typeface="Muli Extra Light Bold" panose="00000400000000000000"/>
              </a:rPr>
              <a:t>Cop Zombie</a:t>
            </a:r>
            <a:endParaRPr lang="en-US" sz="2600">
              <a:solidFill>
                <a:srgbClr val="FFFFFF"/>
              </a:solidFill>
              <a:latin typeface="Muli Extra Light Bold" panose="00000400000000000000"/>
            </a:endParaRPr>
          </a:p>
        </p:txBody>
      </p:sp>
      <p:sp>
        <p:nvSpPr>
          <p:cNvPr id="37" name="TextBox 37"/>
          <p:cNvSpPr txBox="1"/>
          <p:nvPr/>
        </p:nvSpPr>
        <p:spPr>
          <a:xfrm>
            <a:off x="15499917" y="7976019"/>
            <a:ext cx="2188433" cy="440517"/>
          </a:xfrm>
          <a:prstGeom prst="rect">
            <a:avLst/>
          </a:prstGeom>
        </p:spPr>
        <p:txBody>
          <a:bodyPr lIns="0" tIns="0" rIns="0" bIns="0" rtlCol="0" anchor="t">
            <a:spAutoFit/>
          </a:bodyPr>
          <a:lstStyle/>
          <a:p>
            <a:pPr algn="ctr">
              <a:lnSpc>
                <a:spcPts val="3640"/>
              </a:lnSpc>
            </a:pPr>
            <a:r>
              <a:rPr lang="en-US" sz="2600">
                <a:solidFill>
                  <a:srgbClr val="FFFFFF"/>
                </a:solidFill>
                <a:latin typeface="Muli Extra Light Bold" panose="00000400000000000000"/>
              </a:rPr>
              <a:t>Maynard</a:t>
            </a:r>
            <a:endParaRPr lang="en-US" sz="2600">
              <a:solidFill>
                <a:srgbClr val="FFFFFF"/>
              </a:solidFill>
              <a:latin typeface="Muli Extra Light Bold" panose="00000400000000000000"/>
            </a:endParaRPr>
          </a:p>
        </p:txBody>
      </p:sp>
      <p:sp>
        <p:nvSpPr>
          <p:cNvPr id="38" name="TextBox 38"/>
          <p:cNvSpPr txBox="1"/>
          <p:nvPr/>
        </p:nvSpPr>
        <p:spPr>
          <a:xfrm>
            <a:off x="1600835" y="52705"/>
            <a:ext cx="15086330" cy="1615440"/>
          </a:xfrm>
          <a:prstGeom prst="rect">
            <a:avLst/>
          </a:prstGeom>
        </p:spPr>
        <p:txBody>
          <a:bodyPr wrap="square" lIns="0" tIns="0" rIns="0" bIns="0" rtlCol="0" anchor="t">
            <a:spAutoFit/>
          </a:bodyPr>
          <a:lstStyle/>
          <a:p>
            <a:pPr algn="ctr">
              <a:lnSpc>
                <a:spcPts val="12600"/>
              </a:lnSpc>
            </a:pPr>
            <a:r>
              <a:rPr lang="en-US" sz="9000">
                <a:solidFill>
                  <a:srgbClr val="FFFFFF"/>
                </a:solidFill>
                <a:latin typeface="Squada One" panose="02000000000000000000"/>
              </a:rPr>
              <a:t>ZOMBIES THAT CAN BE ATTACKED</a:t>
            </a:r>
            <a:endParaRPr lang="en-US" sz="9000">
              <a:solidFill>
                <a:srgbClr val="FFFFFF"/>
              </a:solidFill>
              <a:latin typeface="Squada One" panose="0200000000000000000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grpSp>
        <p:nvGrpSpPr>
          <p:cNvPr id="2" name="Group 2"/>
          <p:cNvGrpSpPr/>
          <p:nvPr/>
        </p:nvGrpSpPr>
        <p:grpSpPr>
          <a:xfrm rot="0">
            <a:off x="5154279" y="1808506"/>
            <a:ext cx="2944854" cy="5378049"/>
            <a:chOff x="0" y="0"/>
            <a:chExt cx="7511181" cy="13717318"/>
          </a:xfrm>
        </p:grpSpPr>
        <p:sp>
          <p:nvSpPr>
            <p:cNvPr id="3" name="Freeform 3"/>
            <p:cNvSpPr/>
            <p:nvPr/>
          </p:nvSpPr>
          <p:spPr>
            <a:xfrm>
              <a:off x="0" y="0"/>
              <a:ext cx="7511181" cy="13717318"/>
            </a:xfrm>
            <a:custGeom>
              <a:avLst/>
              <a:gdLst/>
              <a:ahLst/>
              <a:cxnLst/>
              <a:rect l="l" t="t" r="r" b="b"/>
              <a:pathLst>
                <a:path w="7511181" h="13717318">
                  <a:moveTo>
                    <a:pt x="0" y="0"/>
                  </a:moveTo>
                  <a:lnTo>
                    <a:pt x="0" y="13717318"/>
                  </a:lnTo>
                  <a:lnTo>
                    <a:pt x="7511181" y="13717318"/>
                  </a:lnTo>
                  <a:lnTo>
                    <a:pt x="7511181" y="0"/>
                  </a:lnTo>
                  <a:lnTo>
                    <a:pt x="0" y="0"/>
                  </a:lnTo>
                  <a:close/>
                  <a:moveTo>
                    <a:pt x="7450220" y="13656357"/>
                  </a:moveTo>
                  <a:lnTo>
                    <a:pt x="59690" y="13656357"/>
                  </a:lnTo>
                  <a:lnTo>
                    <a:pt x="59690" y="59690"/>
                  </a:lnTo>
                  <a:lnTo>
                    <a:pt x="7450220" y="59690"/>
                  </a:lnTo>
                  <a:lnTo>
                    <a:pt x="7450220" y="13656357"/>
                  </a:lnTo>
                  <a:close/>
                </a:path>
              </a:pathLst>
            </a:custGeom>
            <a:solidFill>
              <a:srgbClr val="FFFFFF"/>
            </a:solidFill>
          </p:spPr>
        </p:sp>
      </p:grpSp>
      <p:grpSp>
        <p:nvGrpSpPr>
          <p:cNvPr id="4" name="Group 4"/>
          <p:cNvGrpSpPr/>
          <p:nvPr/>
        </p:nvGrpSpPr>
        <p:grpSpPr>
          <a:xfrm rot="0">
            <a:off x="10188867" y="1808506"/>
            <a:ext cx="2944854" cy="5378049"/>
            <a:chOff x="0" y="0"/>
            <a:chExt cx="7511181" cy="13717318"/>
          </a:xfrm>
        </p:grpSpPr>
        <p:sp>
          <p:nvSpPr>
            <p:cNvPr id="5" name="Freeform 5"/>
            <p:cNvSpPr/>
            <p:nvPr/>
          </p:nvSpPr>
          <p:spPr>
            <a:xfrm>
              <a:off x="0" y="0"/>
              <a:ext cx="7511181" cy="13717318"/>
            </a:xfrm>
            <a:custGeom>
              <a:avLst/>
              <a:gdLst/>
              <a:ahLst/>
              <a:cxnLst/>
              <a:rect l="l" t="t" r="r" b="b"/>
              <a:pathLst>
                <a:path w="7511181" h="13717318">
                  <a:moveTo>
                    <a:pt x="0" y="0"/>
                  </a:moveTo>
                  <a:lnTo>
                    <a:pt x="0" y="13717318"/>
                  </a:lnTo>
                  <a:lnTo>
                    <a:pt x="7511181" y="13717318"/>
                  </a:lnTo>
                  <a:lnTo>
                    <a:pt x="7511181" y="0"/>
                  </a:lnTo>
                  <a:lnTo>
                    <a:pt x="0" y="0"/>
                  </a:lnTo>
                  <a:close/>
                  <a:moveTo>
                    <a:pt x="7450220" y="13656357"/>
                  </a:moveTo>
                  <a:lnTo>
                    <a:pt x="59690" y="13656357"/>
                  </a:lnTo>
                  <a:lnTo>
                    <a:pt x="59690" y="59690"/>
                  </a:lnTo>
                  <a:lnTo>
                    <a:pt x="7450220" y="59690"/>
                  </a:lnTo>
                  <a:lnTo>
                    <a:pt x="7450220" y="13656357"/>
                  </a:lnTo>
                  <a:close/>
                </a:path>
              </a:pathLst>
            </a:custGeom>
            <a:solidFill>
              <a:srgbClr val="FFFFFF"/>
            </a:solidFill>
          </p:spPr>
        </p:sp>
      </p:grpSp>
      <p:pic>
        <p:nvPicPr>
          <p:cNvPr id="6" name="Picture 6"/>
          <p:cNvPicPr>
            <a:picLocks noChangeAspect="1"/>
          </p:cNvPicPr>
          <p:nvPr/>
        </p:nvPicPr>
        <p:blipFill>
          <a:blip r:embed="rId1"/>
          <a:srcRect l="13375" r="13375"/>
          <a:stretch>
            <a:fillRect/>
          </a:stretch>
        </p:blipFill>
        <p:spPr>
          <a:xfrm>
            <a:off x="5154279" y="1808506"/>
            <a:ext cx="2944854" cy="5378049"/>
          </a:xfrm>
          <a:prstGeom prst="rect">
            <a:avLst/>
          </a:prstGeom>
        </p:spPr>
      </p:pic>
      <p:pic>
        <p:nvPicPr>
          <p:cNvPr id="7" name="Picture 7"/>
          <p:cNvPicPr>
            <a:picLocks noChangeAspect="1"/>
          </p:cNvPicPr>
          <p:nvPr/>
        </p:nvPicPr>
        <p:blipFill>
          <a:blip r:embed="rId2"/>
          <a:srcRect l="19790" t="8423" r="16192" b="1279"/>
          <a:stretch>
            <a:fillRect/>
          </a:stretch>
        </p:blipFill>
        <p:spPr>
          <a:xfrm>
            <a:off x="10188867" y="1808506"/>
            <a:ext cx="2944854" cy="5378049"/>
          </a:xfrm>
          <a:prstGeom prst="rect">
            <a:avLst/>
          </a:prstGeom>
        </p:spPr>
      </p:pic>
      <p:grpSp>
        <p:nvGrpSpPr>
          <p:cNvPr id="8" name="Group 8"/>
          <p:cNvGrpSpPr/>
          <p:nvPr/>
        </p:nvGrpSpPr>
        <p:grpSpPr>
          <a:xfrm rot="0">
            <a:off x="5182076" y="7514046"/>
            <a:ext cx="2944854" cy="1552280"/>
            <a:chOff x="0" y="0"/>
            <a:chExt cx="2771140" cy="1460712"/>
          </a:xfrm>
        </p:grpSpPr>
        <p:sp>
          <p:nvSpPr>
            <p:cNvPr id="9" name="Freeform 9"/>
            <p:cNvSpPr/>
            <p:nvPr/>
          </p:nvSpPr>
          <p:spPr>
            <a:xfrm>
              <a:off x="0" y="0"/>
              <a:ext cx="2771140" cy="1460712"/>
            </a:xfrm>
            <a:custGeom>
              <a:avLst/>
              <a:gdLst/>
              <a:ahLst/>
              <a:cxnLst/>
              <a:rect l="l" t="t" r="r" b="b"/>
              <a:pathLst>
                <a:path w="2771140" h="1460712">
                  <a:moveTo>
                    <a:pt x="0" y="0"/>
                  </a:moveTo>
                  <a:lnTo>
                    <a:pt x="0" y="557742"/>
                  </a:lnTo>
                  <a:lnTo>
                    <a:pt x="1384300" y="1460712"/>
                  </a:lnTo>
                  <a:lnTo>
                    <a:pt x="2771140" y="557742"/>
                  </a:lnTo>
                  <a:lnTo>
                    <a:pt x="2771140" y="0"/>
                  </a:lnTo>
                  <a:close/>
                </a:path>
              </a:pathLst>
            </a:custGeom>
            <a:solidFill>
              <a:srgbClr val="6A6362"/>
            </a:solidFill>
          </p:spPr>
        </p:sp>
      </p:grpSp>
      <p:grpSp>
        <p:nvGrpSpPr>
          <p:cNvPr id="10" name="Group 10"/>
          <p:cNvGrpSpPr/>
          <p:nvPr/>
        </p:nvGrpSpPr>
        <p:grpSpPr>
          <a:xfrm rot="0">
            <a:off x="10161070" y="7514046"/>
            <a:ext cx="2944854" cy="1552280"/>
            <a:chOff x="0" y="0"/>
            <a:chExt cx="2771140" cy="1460712"/>
          </a:xfrm>
        </p:grpSpPr>
        <p:sp>
          <p:nvSpPr>
            <p:cNvPr id="11" name="Freeform 11"/>
            <p:cNvSpPr/>
            <p:nvPr/>
          </p:nvSpPr>
          <p:spPr>
            <a:xfrm>
              <a:off x="0" y="0"/>
              <a:ext cx="2771140" cy="1460712"/>
            </a:xfrm>
            <a:custGeom>
              <a:avLst/>
              <a:gdLst/>
              <a:ahLst/>
              <a:cxnLst/>
              <a:rect l="l" t="t" r="r" b="b"/>
              <a:pathLst>
                <a:path w="2771140" h="1460712">
                  <a:moveTo>
                    <a:pt x="0" y="0"/>
                  </a:moveTo>
                  <a:lnTo>
                    <a:pt x="0" y="557742"/>
                  </a:lnTo>
                  <a:lnTo>
                    <a:pt x="1384300" y="1460712"/>
                  </a:lnTo>
                  <a:lnTo>
                    <a:pt x="2771140" y="557742"/>
                  </a:lnTo>
                  <a:lnTo>
                    <a:pt x="2771140" y="0"/>
                  </a:lnTo>
                  <a:close/>
                </a:path>
              </a:pathLst>
            </a:custGeom>
            <a:solidFill>
              <a:srgbClr val="6A6362"/>
            </a:solidFill>
          </p:spPr>
        </p:sp>
      </p:grpSp>
      <p:sp>
        <p:nvSpPr>
          <p:cNvPr id="12" name="TextBox 12"/>
          <p:cNvSpPr txBox="1"/>
          <p:nvPr/>
        </p:nvSpPr>
        <p:spPr>
          <a:xfrm>
            <a:off x="5423064" y="7629210"/>
            <a:ext cx="2462877" cy="489788"/>
          </a:xfrm>
          <a:prstGeom prst="rect">
            <a:avLst/>
          </a:prstGeom>
        </p:spPr>
        <p:txBody>
          <a:bodyPr lIns="0" tIns="0" rIns="0" bIns="0" rtlCol="0" anchor="t">
            <a:spAutoFit/>
          </a:bodyPr>
          <a:lstStyle/>
          <a:p>
            <a:pPr algn="ctr">
              <a:lnSpc>
                <a:spcPts val="4095"/>
              </a:lnSpc>
            </a:pPr>
            <a:r>
              <a:rPr lang="en-US" sz="2925">
                <a:solidFill>
                  <a:srgbClr val="FFFFFF"/>
                </a:solidFill>
                <a:latin typeface="Muli Extra Light Bold" panose="00000400000000000000"/>
              </a:rPr>
              <a:t>Parasite</a:t>
            </a:r>
            <a:endParaRPr lang="en-US" sz="2925">
              <a:solidFill>
                <a:srgbClr val="FFFFFF"/>
              </a:solidFill>
              <a:latin typeface="Muli Extra Light Bold" panose="00000400000000000000"/>
            </a:endParaRPr>
          </a:p>
        </p:txBody>
      </p:sp>
      <p:sp>
        <p:nvSpPr>
          <p:cNvPr id="13" name="TextBox 13"/>
          <p:cNvSpPr txBox="1"/>
          <p:nvPr/>
        </p:nvSpPr>
        <p:spPr>
          <a:xfrm>
            <a:off x="10402059" y="7629210"/>
            <a:ext cx="2462877" cy="489788"/>
          </a:xfrm>
          <a:prstGeom prst="rect">
            <a:avLst/>
          </a:prstGeom>
        </p:spPr>
        <p:txBody>
          <a:bodyPr lIns="0" tIns="0" rIns="0" bIns="0" rtlCol="0" anchor="t">
            <a:spAutoFit/>
          </a:bodyPr>
          <a:lstStyle/>
          <a:p>
            <a:pPr algn="ctr">
              <a:lnSpc>
                <a:spcPts val="4095"/>
              </a:lnSpc>
            </a:pPr>
            <a:r>
              <a:rPr lang="en-US" sz="2925">
                <a:solidFill>
                  <a:srgbClr val="FFFFFF"/>
                </a:solidFill>
                <a:latin typeface="Muli Extra Light Bold" panose="00000400000000000000"/>
              </a:rPr>
              <a:t>Pumpkin Hulk</a:t>
            </a:r>
            <a:endParaRPr lang="en-US" sz="2925">
              <a:solidFill>
                <a:srgbClr val="FFFFFF"/>
              </a:solidFill>
              <a:latin typeface="Muli Extra Light Bold" panose="00000400000000000000"/>
            </a:endParaRPr>
          </a:p>
        </p:txBody>
      </p:sp>
      <p:sp>
        <p:nvSpPr>
          <p:cNvPr id="38" name="TextBox 38"/>
          <p:cNvSpPr txBox="1"/>
          <p:nvPr/>
        </p:nvSpPr>
        <p:spPr>
          <a:xfrm>
            <a:off x="1600835" y="52705"/>
            <a:ext cx="15086330" cy="1615440"/>
          </a:xfrm>
          <a:prstGeom prst="rect">
            <a:avLst/>
          </a:prstGeom>
        </p:spPr>
        <p:txBody>
          <a:bodyPr wrap="square" lIns="0" tIns="0" rIns="0" bIns="0" rtlCol="0" anchor="t">
            <a:spAutoFit/>
          </a:bodyPr>
          <a:p>
            <a:pPr algn="ctr">
              <a:lnSpc>
                <a:spcPts val="12600"/>
              </a:lnSpc>
            </a:pPr>
            <a:r>
              <a:rPr lang="en-US" sz="9000">
                <a:solidFill>
                  <a:srgbClr val="FFFFFF"/>
                </a:solidFill>
                <a:latin typeface="Squada One" panose="02000000000000000000"/>
              </a:rPr>
              <a:t>ZOMBIES THAT CANNOT BE ATTACKED</a:t>
            </a:r>
            <a:endParaRPr lang="en-US" sz="9000">
              <a:solidFill>
                <a:srgbClr val="FFFFFF"/>
              </a:solidFill>
              <a:latin typeface="Squada One" panose="0200000000000000000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2" name="Group 2"/>
          <p:cNvGrpSpPr/>
          <p:nvPr/>
        </p:nvGrpSpPr>
        <p:grpSpPr>
          <a:xfrm rot="0">
            <a:off x="970973" y="1797740"/>
            <a:ext cx="4797675" cy="7460560"/>
            <a:chOff x="0" y="0"/>
            <a:chExt cx="13771611" cy="21415359"/>
          </a:xfrm>
        </p:grpSpPr>
        <p:sp>
          <p:nvSpPr>
            <p:cNvPr id="3" name="Freeform 3"/>
            <p:cNvSpPr/>
            <p:nvPr/>
          </p:nvSpPr>
          <p:spPr>
            <a:xfrm>
              <a:off x="0" y="0"/>
              <a:ext cx="13771612" cy="21415359"/>
            </a:xfrm>
            <a:custGeom>
              <a:avLst/>
              <a:gdLst/>
              <a:ahLst/>
              <a:cxnLst/>
              <a:rect l="l" t="t" r="r" b="b"/>
              <a:pathLst>
                <a:path w="13771612" h="21415359">
                  <a:moveTo>
                    <a:pt x="0" y="0"/>
                  </a:moveTo>
                  <a:lnTo>
                    <a:pt x="0" y="21415359"/>
                  </a:lnTo>
                  <a:lnTo>
                    <a:pt x="13771612" y="21415359"/>
                  </a:lnTo>
                  <a:lnTo>
                    <a:pt x="13771612" y="0"/>
                  </a:lnTo>
                  <a:lnTo>
                    <a:pt x="0" y="0"/>
                  </a:lnTo>
                  <a:close/>
                  <a:moveTo>
                    <a:pt x="13710651" y="21354399"/>
                  </a:moveTo>
                  <a:lnTo>
                    <a:pt x="59690" y="21354399"/>
                  </a:lnTo>
                  <a:lnTo>
                    <a:pt x="59690" y="59690"/>
                  </a:lnTo>
                  <a:lnTo>
                    <a:pt x="13710651" y="59690"/>
                  </a:lnTo>
                  <a:lnTo>
                    <a:pt x="13710651" y="21354399"/>
                  </a:lnTo>
                  <a:close/>
                </a:path>
              </a:pathLst>
            </a:custGeom>
            <a:solidFill>
              <a:srgbClr val="FFFFFF"/>
            </a:solidFill>
          </p:spPr>
        </p:sp>
      </p:grpSp>
      <p:grpSp>
        <p:nvGrpSpPr>
          <p:cNvPr id="4" name="Group 4"/>
          <p:cNvGrpSpPr/>
          <p:nvPr/>
        </p:nvGrpSpPr>
        <p:grpSpPr>
          <a:xfrm rot="0">
            <a:off x="6745163" y="1797740"/>
            <a:ext cx="4797675" cy="7460560"/>
            <a:chOff x="0" y="0"/>
            <a:chExt cx="13771611" cy="21415359"/>
          </a:xfrm>
        </p:grpSpPr>
        <p:sp>
          <p:nvSpPr>
            <p:cNvPr id="5" name="Freeform 5"/>
            <p:cNvSpPr/>
            <p:nvPr/>
          </p:nvSpPr>
          <p:spPr>
            <a:xfrm>
              <a:off x="0" y="0"/>
              <a:ext cx="13771612" cy="21415359"/>
            </a:xfrm>
            <a:custGeom>
              <a:avLst/>
              <a:gdLst/>
              <a:ahLst/>
              <a:cxnLst/>
              <a:rect l="l" t="t" r="r" b="b"/>
              <a:pathLst>
                <a:path w="13771612" h="21415359">
                  <a:moveTo>
                    <a:pt x="0" y="0"/>
                  </a:moveTo>
                  <a:lnTo>
                    <a:pt x="0" y="21415359"/>
                  </a:lnTo>
                  <a:lnTo>
                    <a:pt x="13771612" y="21415359"/>
                  </a:lnTo>
                  <a:lnTo>
                    <a:pt x="13771612" y="0"/>
                  </a:lnTo>
                  <a:lnTo>
                    <a:pt x="0" y="0"/>
                  </a:lnTo>
                  <a:close/>
                  <a:moveTo>
                    <a:pt x="13710651" y="21354399"/>
                  </a:moveTo>
                  <a:lnTo>
                    <a:pt x="59690" y="21354399"/>
                  </a:lnTo>
                  <a:lnTo>
                    <a:pt x="59690" y="59690"/>
                  </a:lnTo>
                  <a:lnTo>
                    <a:pt x="13710651" y="59690"/>
                  </a:lnTo>
                  <a:lnTo>
                    <a:pt x="13710651" y="21354399"/>
                  </a:lnTo>
                  <a:close/>
                </a:path>
              </a:pathLst>
            </a:custGeom>
            <a:solidFill>
              <a:srgbClr val="FFFFFF"/>
            </a:solidFill>
          </p:spPr>
        </p:sp>
      </p:grpSp>
      <p:grpSp>
        <p:nvGrpSpPr>
          <p:cNvPr id="6" name="Group 6"/>
          <p:cNvGrpSpPr/>
          <p:nvPr/>
        </p:nvGrpSpPr>
        <p:grpSpPr>
          <a:xfrm rot="0">
            <a:off x="12461625" y="1797740"/>
            <a:ext cx="4797675" cy="7460560"/>
            <a:chOff x="0" y="0"/>
            <a:chExt cx="13771611" cy="21415359"/>
          </a:xfrm>
        </p:grpSpPr>
        <p:sp>
          <p:nvSpPr>
            <p:cNvPr id="7" name="Freeform 7"/>
            <p:cNvSpPr/>
            <p:nvPr/>
          </p:nvSpPr>
          <p:spPr>
            <a:xfrm>
              <a:off x="0" y="0"/>
              <a:ext cx="13771612" cy="21415359"/>
            </a:xfrm>
            <a:custGeom>
              <a:avLst/>
              <a:gdLst/>
              <a:ahLst/>
              <a:cxnLst/>
              <a:rect l="l" t="t" r="r" b="b"/>
              <a:pathLst>
                <a:path w="13771612" h="21415359">
                  <a:moveTo>
                    <a:pt x="0" y="0"/>
                  </a:moveTo>
                  <a:lnTo>
                    <a:pt x="0" y="21415359"/>
                  </a:lnTo>
                  <a:lnTo>
                    <a:pt x="13771612" y="21415359"/>
                  </a:lnTo>
                  <a:lnTo>
                    <a:pt x="13771612" y="0"/>
                  </a:lnTo>
                  <a:lnTo>
                    <a:pt x="0" y="0"/>
                  </a:lnTo>
                  <a:close/>
                  <a:moveTo>
                    <a:pt x="13710651" y="21354399"/>
                  </a:moveTo>
                  <a:lnTo>
                    <a:pt x="59690" y="21354399"/>
                  </a:lnTo>
                  <a:lnTo>
                    <a:pt x="59690" y="59690"/>
                  </a:lnTo>
                  <a:lnTo>
                    <a:pt x="13710651" y="59690"/>
                  </a:lnTo>
                  <a:lnTo>
                    <a:pt x="13710651" y="21354399"/>
                  </a:lnTo>
                  <a:close/>
                </a:path>
              </a:pathLst>
            </a:custGeom>
            <a:solidFill>
              <a:srgbClr val="FFFFFF"/>
            </a:solidFill>
          </p:spPr>
        </p:sp>
      </p:grpSp>
      <p:sp>
        <p:nvSpPr>
          <p:cNvPr id="8" name="TextBox 8"/>
          <p:cNvSpPr txBox="1"/>
          <p:nvPr/>
        </p:nvSpPr>
        <p:spPr>
          <a:xfrm>
            <a:off x="1661548" y="1947571"/>
            <a:ext cx="3416525" cy="645795"/>
          </a:xfrm>
          <a:prstGeom prst="rect">
            <a:avLst/>
          </a:prstGeom>
        </p:spPr>
        <p:txBody>
          <a:bodyPr lIns="0" tIns="0" rIns="0" bIns="0" rtlCol="0" anchor="t">
            <a:spAutoFit/>
          </a:bodyPr>
          <a:lstStyle/>
          <a:p>
            <a:pPr algn="ctr">
              <a:lnSpc>
                <a:spcPts val="5040"/>
              </a:lnSpc>
            </a:pPr>
            <a:r>
              <a:rPr lang="en-US" sz="3600">
                <a:solidFill>
                  <a:srgbClr val="FFFFFF"/>
                </a:solidFill>
                <a:latin typeface="Squada One" panose="02000000000000000000" charset="0"/>
                <a:cs typeface="Squada One" panose="02000000000000000000" charset="0"/>
              </a:rPr>
              <a:t>ANAS ADNAN</a:t>
            </a:r>
            <a:endParaRPr lang="en-US" sz="3600">
              <a:solidFill>
                <a:srgbClr val="FFFFFF"/>
              </a:solidFill>
              <a:latin typeface="Squada One" panose="02000000000000000000" charset="0"/>
              <a:cs typeface="Squada One" panose="02000000000000000000" charset="0"/>
            </a:endParaRPr>
          </a:p>
        </p:txBody>
      </p:sp>
      <p:sp>
        <p:nvSpPr>
          <p:cNvPr id="9" name="TextBox 9"/>
          <p:cNvSpPr txBox="1"/>
          <p:nvPr/>
        </p:nvSpPr>
        <p:spPr>
          <a:xfrm>
            <a:off x="1028700" y="3349728"/>
            <a:ext cx="4572813" cy="5978525"/>
          </a:xfrm>
          <a:prstGeom prst="rect">
            <a:avLst/>
          </a:prstGeom>
        </p:spPr>
        <p:txBody>
          <a:bodyPr lIns="0" tIns="0" rIns="0" bIns="0" rtlCol="0" anchor="t">
            <a:spAutoFit/>
          </a:bodyPr>
          <a:lstStyle/>
          <a:p>
            <a:pPr marL="561340" lvl="1" indent="-280670" algn="just">
              <a:lnSpc>
                <a:spcPts val="3640"/>
              </a:lnSpc>
              <a:buFont typeface="Arial" panose="020B0604020202020204"/>
              <a:buChar char="•"/>
            </a:pPr>
            <a:r>
              <a:rPr lang="en-US" sz="2600">
                <a:solidFill>
                  <a:srgbClr val="FFFFFF"/>
                </a:solidFill>
                <a:latin typeface="Muli Extra Light" panose="00000300000000000000"/>
              </a:rPr>
              <a:t>In charge of implementing  portal culling into the project.</a:t>
            </a:r>
            <a:endParaRPr lang="en-US" sz="2600">
              <a:solidFill>
                <a:srgbClr val="FFFFFF"/>
              </a:solidFill>
              <a:latin typeface="Muli Extra Light" panose="00000300000000000000"/>
            </a:endParaRPr>
          </a:p>
          <a:p>
            <a:pPr algn="just">
              <a:lnSpc>
                <a:spcPts val="3640"/>
              </a:lnSpc>
            </a:pPr>
          </a:p>
          <a:p>
            <a:pPr marL="561340" lvl="1" indent="-280670" algn="just">
              <a:lnSpc>
                <a:spcPts val="3640"/>
              </a:lnSpc>
              <a:buFont typeface="Arial" panose="020B0604020202020204"/>
              <a:buChar char="•"/>
            </a:pPr>
            <a:r>
              <a:rPr lang="en-US" sz="2600">
                <a:solidFill>
                  <a:srgbClr val="FFFFFF"/>
                </a:solidFill>
                <a:latin typeface="Muli Extra Light" panose="00000300000000000000"/>
              </a:rPr>
              <a:t>Constructing the project functions in C# script.</a:t>
            </a:r>
            <a:endParaRPr lang="en-US" sz="2600">
              <a:solidFill>
                <a:srgbClr val="FFFFFF"/>
              </a:solidFill>
              <a:latin typeface="Muli Extra Light" panose="00000300000000000000"/>
            </a:endParaRPr>
          </a:p>
          <a:p>
            <a:pPr algn="just">
              <a:lnSpc>
                <a:spcPts val="3640"/>
              </a:lnSpc>
            </a:pPr>
          </a:p>
          <a:p>
            <a:pPr marL="561340" lvl="1" indent="-280670" algn="just">
              <a:lnSpc>
                <a:spcPts val="3640"/>
              </a:lnSpc>
              <a:buFont typeface="Arial" panose="020B0604020202020204"/>
              <a:buChar char="•"/>
            </a:pPr>
            <a:r>
              <a:rPr lang="en-US" sz="2600">
                <a:solidFill>
                  <a:srgbClr val="FFFFFF"/>
                </a:solidFill>
                <a:latin typeface="Muli Extra Light" panose="00000300000000000000"/>
              </a:rPr>
              <a:t>Report &amp;  documentation.</a:t>
            </a:r>
            <a:endParaRPr lang="en-US" sz="2600">
              <a:solidFill>
                <a:srgbClr val="FFFFFF"/>
              </a:solidFill>
              <a:latin typeface="Muli Extra Light" panose="00000300000000000000"/>
            </a:endParaRPr>
          </a:p>
          <a:p>
            <a:pPr algn="just">
              <a:lnSpc>
                <a:spcPts val="3640"/>
              </a:lnSpc>
            </a:pPr>
          </a:p>
          <a:p>
            <a:pPr marL="561340" lvl="1" indent="-280670" algn="just">
              <a:lnSpc>
                <a:spcPts val="3640"/>
              </a:lnSpc>
              <a:buFont typeface="Arial" panose="020B0604020202020204"/>
              <a:buChar char="•"/>
            </a:pPr>
            <a:r>
              <a:rPr lang="en-US" sz="2600">
                <a:solidFill>
                  <a:srgbClr val="FFFFFF"/>
                </a:solidFill>
                <a:latin typeface="Muli Extra Light" panose="00000300000000000000"/>
              </a:rPr>
              <a:t>Making sure the flow of the project is running smoothly.</a:t>
            </a:r>
            <a:endParaRPr lang="en-US" sz="2600">
              <a:solidFill>
                <a:srgbClr val="FFFFFF"/>
              </a:solidFill>
              <a:latin typeface="Muli Extra Light" panose="00000300000000000000"/>
            </a:endParaRPr>
          </a:p>
          <a:p>
            <a:pPr algn="just">
              <a:lnSpc>
                <a:spcPts val="4060"/>
              </a:lnSpc>
            </a:pPr>
          </a:p>
        </p:txBody>
      </p:sp>
      <p:sp>
        <p:nvSpPr>
          <p:cNvPr id="10" name="TextBox 10"/>
          <p:cNvSpPr txBox="1"/>
          <p:nvPr/>
        </p:nvSpPr>
        <p:spPr>
          <a:xfrm>
            <a:off x="7435737" y="1947571"/>
            <a:ext cx="3416525" cy="645795"/>
          </a:xfrm>
          <a:prstGeom prst="rect">
            <a:avLst/>
          </a:prstGeom>
        </p:spPr>
        <p:txBody>
          <a:bodyPr lIns="0" tIns="0" rIns="0" bIns="0" rtlCol="0" anchor="t">
            <a:spAutoFit/>
          </a:bodyPr>
          <a:lstStyle/>
          <a:p>
            <a:pPr algn="ctr">
              <a:lnSpc>
                <a:spcPts val="5040"/>
              </a:lnSpc>
            </a:pPr>
            <a:r>
              <a:rPr lang="en-US" sz="3600">
                <a:solidFill>
                  <a:srgbClr val="FFFFFF"/>
                </a:solidFill>
                <a:latin typeface="Squada One" panose="02000000000000000000" charset="0"/>
                <a:cs typeface="Squada One" panose="02000000000000000000" charset="0"/>
              </a:rPr>
              <a:t>AQILAH HANIM</a:t>
            </a:r>
            <a:endParaRPr lang="en-US" sz="3600">
              <a:solidFill>
                <a:srgbClr val="FFFFFF"/>
              </a:solidFill>
              <a:latin typeface="Squada One" panose="02000000000000000000" charset="0"/>
              <a:cs typeface="Squada One" panose="02000000000000000000" charset="0"/>
            </a:endParaRPr>
          </a:p>
        </p:txBody>
      </p:sp>
      <p:sp>
        <p:nvSpPr>
          <p:cNvPr id="11" name="TextBox 11"/>
          <p:cNvSpPr txBox="1"/>
          <p:nvPr/>
        </p:nvSpPr>
        <p:spPr>
          <a:xfrm>
            <a:off x="12461625" y="1947571"/>
            <a:ext cx="4797675" cy="645795"/>
          </a:xfrm>
          <a:prstGeom prst="rect">
            <a:avLst/>
          </a:prstGeom>
        </p:spPr>
        <p:txBody>
          <a:bodyPr lIns="0" tIns="0" rIns="0" bIns="0" rtlCol="0" anchor="t">
            <a:spAutoFit/>
          </a:bodyPr>
          <a:lstStyle/>
          <a:p>
            <a:pPr algn="ctr">
              <a:lnSpc>
                <a:spcPts val="5040"/>
              </a:lnSpc>
            </a:pPr>
            <a:r>
              <a:rPr lang="en-US" sz="3600">
                <a:solidFill>
                  <a:srgbClr val="FFFFFF"/>
                </a:solidFill>
                <a:latin typeface="Squada One" panose="02000000000000000000" charset="0"/>
                <a:cs typeface="Squada One" panose="02000000000000000000" charset="0"/>
              </a:rPr>
              <a:t>MUHAMMAD AMIRUL FAHMI</a:t>
            </a:r>
            <a:endParaRPr lang="en-US" sz="3600">
              <a:solidFill>
                <a:srgbClr val="FFFFFF"/>
              </a:solidFill>
              <a:latin typeface="Squada One" panose="02000000000000000000" charset="0"/>
              <a:cs typeface="Squada One" panose="02000000000000000000" charset="0"/>
            </a:endParaRPr>
          </a:p>
        </p:txBody>
      </p:sp>
      <p:sp>
        <p:nvSpPr>
          <p:cNvPr id="12" name="TextBox 12"/>
          <p:cNvSpPr txBox="1"/>
          <p:nvPr/>
        </p:nvSpPr>
        <p:spPr>
          <a:xfrm>
            <a:off x="3695700" y="-303530"/>
            <a:ext cx="10726420" cy="1615440"/>
          </a:xfrm>
          <a:prstGeom prst="rect">
            <a:avLst/>
          </a:prstGeom>
        </p:spPr>
        <p:txBody>
          <a:bodyPr wrap="square" lIns="0" tIns="0" rIns="0" bIns="0" rtlCol="0" anchor="t">
            <a:spAutoFit/>
          </a:bodyPr>
          <a:lstStyle/>
          <a:p>
            <a:pPr algn="ctr">
              <a:lnSpc>
                <a:spcPts val="12600"/>
              </a:lnSpc>
            </a:pPr>
            <a:r>
              <a:rPr lang="en-US" sz="9000">
                <a:solidFill>
                  <a:srgbClr val="FFFFFF"/>
                </a:solidFill>
                <a:latin typeface="Squada One" panose="02000000000000000000"/>
              </a:rPr>
              <a:t>TASK DISTRIBUTION</a:t>
            </a:r>
            <a:endParaRPr lang="en-US" sz="9000">
              <a:solidFill>
                <a:srgbClr val="FFFFFF"/>
              </a:solidFill>
              <a:latin typeface="Squada One" panose="02000000000000000000"/>
            </a:endParaRPr>
          </a:p>
        </p:txBody>
      </p:sp>
      <p:sp>
        <p:nvSpPr>
          <p:cNvPr id="13" name="TextBox 13"/>
          <p:cNvSpPr txBox="1"/>
          <p:nvPr/>
        </p:nvSpPr>
        <p:spPr>
          <a:xfrm>
            <a:off x="12461625" y="3349728"/>
            <a:ext cx="4612896" cy="5485456"/>
          </a:xfrm>
          <a:prstGeom prst="rect">
            <a:avLst/>
          </a:prstGeom>
        </p:spPr>
        <p:txBody>
          <a:bodyPr lIns="0" tIns="0" rIns="0" bIns="0" rtlCol="0" anchor="t">
            <a:spAutoFit/>
          </a:bodyPr>
          <a:lstStyle/>
          <a:p>
            <a:pPr marL="561340" lvl="1" indent="-280670" algn="just">
              <a:lnSpc>
                <a:spcPts val="3640"/>
              </a:lnSpc>
              <a:buFont typeface="Arial" panose="020B0604020202020204"/>
              <a:buChar char="•"/>
            </a:pPr>
            <a:r>
              <a:rPr lang="en-US" sz="2600">
                <a:solidFill>
                  <a:srgbClr val="FFFFFF"/>
                </a:solidFill>
                <a:latin typeface="Muli Extra Light" panose="00000300000000000000"/>
              </a:rPr>
              <a:t>In charge of implementing</a:t>
            </a:r>
            <a:r>
              <a:rPr lang="en-US" sz="2600">
                <a:solidFill>
                  <a:srgbClr val="FFFFFF"/>
                </a:solidFill>
                <a:latin typeface="Arimo" panose="020B0604020202020204"/>
              </a:rPr>
              <a:t> level of detail (LOD) into the project</a:t>
            </a:r>
            <a:endParaRPr lang="en-US" sz="2600">
              <a:solidFill>
                <a:srgbClr val="FFFFFF"/>
              </a:solidFill>
              <a:latin typeface="Arimo" panose="020B0604020202020204"/>
            </a:endParaRPr>
          </a:p>
          <a:p>
            <a:pPr algn="just">
              <a:lnSpc>
                <a:spcPts val="3640"/>
              </a:lnSpc>
            </a:pPr>
          </a:p>
          <a:p>
            <a:pPr marL="561340" lvl="1" indent="-280670" algn="just">
              <a:lnSpc>
                <a:spcPts val="3640"/>
              </a:lnSpc>
              <a:buFont typeface="Arial" panose="020B0604020202020204"/>
              <a:buChar char="•"/>
            </a:pPr>
            <a:r>
              <a:rPr lang="en-US" sz="2600">
                <a:solidFill>
                  <a:srgbClr val="FFFFFF"/>
                </a:solidFill>
                <a:latin typeface="Muli Extra Light" panose="00000300000000000000"/>
              </a:rPr>
              <a:t>Implementing the mask shader into the scene.</a:t>
            </a:r>
            <a:endParaRPr lang="en-US" sz="2600">
              <a:solidFill>
                <a:srgbClr val="FFFFFF"/>
              </a:solidFill>
              <a:latin typeface="Muli Extra Light" panose="00000300000000000000"/>
            </a:endParaRPr>
          </a:p>
          <a:p>
            <a:pPr algn="just">
              <a:lnSpc>
                <a:spcPts val="3640"/>
              </a:lnSpc>
            </a:pPr>
          </a:p>
          <a:p>
            <a:pPr marL="561340" lvl="1" indent="-280670" algn="just">
              <a:lnSpc>
                <a:spcPts val="3640"/>
              </a:lnSpc>
              <a:buFont typeface="Arial" panose="020B0604020202020204"/>
              <a:buChar char="•"/>
            </a:pPr>
            <a:r>
              <a:rPr lang="en-US" sz="2600">
                <a:solidFill>
                  <a:srgbClr val="FFFFFF"/>
                </a:solidFill>
                <a:latin typeface="Muli Extra Light" panose="00000300000000000000"/>
              </a:rPr>
              <a:t>Report &amp; documentation.</a:t>
            </a:r>
            <a:endParaRPr lang="en-US" sz="2600">
              <a:solidFill>
                <a:srgbClr val="FFFFFF"/>
              </a:solidFill>
              <a:latin typeface="Muli Extra Light" panose="00000300000000000000"/>
            </a:endParaRPr>
          </a:p>
          <a:p>
            <a:pPr algn="just">
              <a:lnSpc>
                <a:spcPts val="3640"/>
              </a:lnSpc>
            </a:pPr>
          </a:p>
          <a:p>
            <a:pPr marL="561340" lvl="1" indent="-280670" algn="just">
              <a:lnSpc>
                <a:spcPts val="3640"/>
              </a:lnSpc>
              <a:buFont typeface="Arial" panose="020B0604020202020204"/>
              <a:buChar char="•"/>
            </a:pPr>
            <a:r>
              <a:rPr lang="en-US" sz="2600">
                <a:solidFill>
                  <a:srgbClr val="FFFFFF"/>
                </a:solidFill>
                <a:latin typeface="Muli Extra Light" panose="00000300000000000000"/>
              </a:rPr>
              <a:t>Making sure the flow of the project is running smoothly.</a:t>
            </a:r>
            <a:endParaRPr lang="en-US" sz="2600">
              <a:solidFill>
                <a:srgbClr val="FFFFFF"/>
              </a:solidFill>
              <a:latin typeface="Muli Extra Light" panose="00000300000000000000"/>
            </a:endParaRPr>
          </a:p>
          <a:p>
            <a:pPr algn="just">
              <a:lnSpc>
                <a:spcPts val="3815"/>
              </a:lnSpc>
            </a:pPr>
          </a:p>
        </p:txBody>
      </p:sp>
      <p:sp>
        <p:nvSpPr>
          <p:cNvPr id="14" name="TextBox 14"/>
          <p:cNvSpPr txBox="1"/>
          <p:nvPr/>
        </p:nvSpPr>
        <p:spPr>
          <a:xfrm>
            <a:off x="6745163" y="3349728"/>
            <a:ext cx="4627765" cy="5942965"/>
          </a:xfrm>
          <a:prstGeom prst="rect">
            <a:avLst/>
          </a:prstGeom>
        </p:spPr>
        <p:txBody>
          <a:bodyPr lIns="0" tIns="0" rIns="0" bIns="0" rtlCol="0" anchor="t">
            <a:spAutoFit/>
          </a:bodyPr>
          <a:lstStyle/>
          <a:p>
            <a:pPr marL="561340" lvl="1" indent="-280670" algn="just">
              <a:lnSpc>
                <a:spcPts val="3640"/>
              </a:lnSpc>
              <a:buFont typeface="Arial" panose="020B0604020202020204"/>
              <a:buChar char="•"/>
            </a:pPr>
            <a:r>
              <a:rPr lang="en-US" sz="2600">
                <a:solidFill>
                  <a:srgbClr val="FFFFFF"/>
                </a:solidFill>
                <a:latin typeface="Muli Extra Light" panose="00000300000000000000"/>
              </a:rPr>
              <a:t>Arranging &amp; implementing the assets into the scene.</a:t>
            </a:r>
            <a:endParaRPr lang="en-US" sz="2600">
              <a:solidFill>
                <a:srgbClr val="FFFFFF"/>
              </a:solidFill>
              <a:latin typeface="Muli Extra Light" panose="00000300000000000000"/>
            </a:endParaRPr>
          </a:p>
          <a:p>
            <a:pPr algn="just">
              <a:lnSpc>
                <a:spcPts val="3640"/>
              </a:lnSpc>
            </a:pPr>
          </a:p>
          <a:p>
            <a:pPr marL="561340" lvl="1" indent="-280670" algn="just">
              <a:lnSpc>
                <a:spcPts val="3640"/>
              </a:lnSpc>
              <a:buFont typeface="Arial" panose="020B0604020202020204"/>
              <a:buChar char="•"/>
            </a:pPr>
            <a:r>
              <a:rPr lang="en-US" sz="2600">
                <a:solidFill>
                  <a:srgbClr val="FFFFFF"/>
                </a:solidFill>
                <a:latin typeface="Muli Extra Light" panose="00000300000000000000"/>
              </a:rPr>
              <a:t>I</a:t>
            </a:r>
            <a:r>
              <a:rPr lang="en-US" sz="2600">
                <a:solidFill>
                  <a:srgbClr val="FFFFFF"/>
                </a:solidFill>
                <a:latin typeface="Muli Extra Light" panose="00000300000000000000"/>
              </a:rPr>
              <a:t>mplementing the project audio in C# script.</a:t>
            </a:r>
            <a:endParaRPr lang="en-US" sz="2600">
              <a:solidFill>
                <a:srgbClr val="FFFFFF"/>
              </a:solidFill>
              <a:latin typeface="Muli Extra Light" panose="00000300000000000000"/>
            </a:endParaRPr>
          </a:p>
          <a:p>
            <a:pPr algn="just">
              <a:lnSpc>
                <a:spcPts val="3640"/>
              </a:lnSpc>
            </a:pPr>
          </a:p>
          <a:p>
            <a:pPr marL="561340" lvl="1" indent="-280670" algn="just">
              <a:lnSpc>
                <a:spcPts val="3640"/>
              </a:lnSpc>
              <a:buFont typeface="Arial" panose="020B0604020202020204"/>
              <a:buChar char="•"/>
            </a:pPr>
            <a:r>
              <a:rPr lang="en-US" sz="2600">
                <a:solidFill>
                  <a:srgbClr val="FFFFFF"/>
                </a:solidFill>
                <a:latin typeface="Muli Extra Light" panose="00000300000000000000"/>
              </a:rPr>
              <a:t>In charge of the project r</a:t>
            </a:r>
            <a:r>
              <a:rPr lang="en-US" sz="2600">
                <a:solidFill>
                  <a:srgbClr val="FFFFFF"/>
                </a:solidFill>
                <a:latin typeface="Muli Extra Light" panose="00000300000000000000"/>
              </a:rPr>
              <a:t>eport and the video documentation.</a:t>
            </a:r>
            <a:endParaRPr lang="en-US" sz="2600">
              <a:solidFill>
                <a:srgbClr val="FFFFFF"/>
              </a:solidFill>
              <a:latin typeface="Muli Extra Light" panose="00000300000000000000"/>
            </a:endParaRPr>
          </a:p>
          <a:p>
            <a:pPr algn="just">
              <a:lnSpc>
                <a:spcPts val="3640"/>
              </a:lnSpc>
            </a:pPr>
          </a:p>
          <a:p>
            <a:pPr marL="561340" lvl="1" indent="-280670" algn="just">
              <a:lnSpc>
                <a:spcPts val="3640"/>
              </a:lnSpc>
              <a:buFont typeface="Arial" panose="020B0604020202020204"/>
              <a:buChar char="•"/>
            </a:pPr>
            <a:r>
              <a:rPr lang="en-US" sz="2600">
                <a:solidFill>
                  <a:srgbClr val="FFFFFF"/>
                </a:solidFill>
                <a:latin typeface="Muli Extra Light" panose="00000300000000000000"/>
              </a:rPr>
              <a:t>Making sure the flow of the project is running smoothly.</a:t>
            </a:r>
            <a:endParaRPr lang="en-US" sz="2600">
              <a:solidFill>
                <a:srgbClr val="FFFFFF"/>
              </a:solidFill>
              <a:latin typeface="Muli Extra Light" panose="00000300000000000000"/>
            </a:endParaRPr>
          </a:p>
          <a:p>
            <a:pPr algn="just">
              <a:lnSpc>
                <a:spcPts val="3780"/>
              </a:lnSpc>
            </a:p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sp>
        <p:nvSpPr>
          <p:cNvPr id="2" name="AutoShape 2"/>
          <p:cNvSpPr/>
          <p:nvPr/>
        </p:nvSpPr>
        <p:spPr>
          <a:xfrm>
            <a:off x="0" y="43812"/>
            <a:ext cx="5845544" cy="10243188"/>
          </a:xfrm>
          <a:prstGeom prst="rect">
            <a:avLst/>
          </a:prstGeom>
          <a:solidFill>
            <a:srgbClr val="191919"/>
          </a:solidFill>
        </p:spPr>
      </p:sp>
      <p:sp>
        <p:nvSpPr>
          <p:cNvPr id="3" name="TextBox 3"/>
          <p:cNvSpPr txBox="1"/>
          <p:nvPr/>
        </p:nvSpPr>
        <p:spPr>
          <a:xfrm>
            <a:off x="1028700" y="1099866"/>
            <a:ext cx="4295025" cy="2513330"/>
          </a:xfrm>
          <a:prstGeom prst="rect">
            <a:avLst/>
          </a:prstGeom>
        </p:spPr>
        <p:txBody>
          <a:bodyPr lIns="0" tIns="0" rIns="0" bIns="0" rtlCol="0" anchor="t">
            <a:spAutoFit/>
          </a:bodyPr>
          <a:lstStyle/>
          <a:p>
            <a:pPr>
              <a:lnSpc>
                <a:spcPts val="9800"/>
              </a:lnSpc>
            </a:pPr>
            <a:r>
              <a:rPr lang="en-US" sz="9800">
                <a:solidFill>
                  <a:srgbClr val="FFFFFF"/>
                </a:solidFill>
                <a:latin typeface="Squada One" panose="02000000000000000000" charset="0"/>
                <a:cs typeface="Squada One" panose="02000000000000000000" charset="0"/>
              </a:rPr>
              <a:t>LEVEL OF DETAILS</a:t>
            </a:r>
            <a:endParaRPr lang="en-US" sz="1200">
              <a:solidFill>
                <a:srgbClr val="FFFFFF"/>
              </a:solidFill>
              <a:latin typeface="Squada One" panose="02000000000000000000" charset="0"/>
              <a:cs typeface="Squada One" panose="02000000000000000000" charset="0"/>
            </a:endParaRPr>
          </a:p>
        </p:txBody>
      </p:sp>
      <p:sp>
        <p:nvSpPr>
          <p:cNvPr id="4" name="TextBox 4"/>
          <p:cNvSpPr txBox="1"/>
          <p:nvPr/>
        </p:nvSpPr>
        <p:spPr>
          <a:xfrm>
            <a:off x="8917546" y="959571"/>
            <a:ext cx="6859175" cy="645795"/>
          </a:xfrm>
          <a:prstGeom prst="rect">
            <a:avLst/>
          </a:prstGeom>
        </p:spPr>
        <p:txBody>
          <a:bodyPr lIns="0" tIns="0" rIns="0" bIns="0" rtlCol="0" anchor="t">
            <a:spAutoFit/>
          </a:bodyPr>
          <a:lstStyle/>
          <a:p>
            <a:pPr>
              <a:lnSpc>
                <a:spcPts val="5040"/>
              </a:lnSpc>
            </a:pPr>
            <a:r>
              <a:rPr lang="en-US" sz="3600">
                <a:solidFill>
                  <a:srgbClr val="FFFFFF"/>
                </a:solidFill>
                <a:latin typeface="Squada One" panose="02000000000000000000" charset="0"/>
                <a:cs typeface="Squada One" panose="02000000000000000000" charset="0"/>
              </a:rPr>
              <a:t>Definition of LOD</a:t>
            </a:r>
            <a:endParaRPr lang="en-US" sz="3600">
              <a:solidFill>
                <a:srgbClr val="FFFFFF"/>
              </a:solidFill>
              <a:latin typeface="Squada One" panose="02000000000000000000" charset="0"/>
              <a:cs typeface="Squada One" panose="02000000000000000000" charset="0"/>
            </a:endParaRPr>
          </a:p>
        </p:txBody>
      </p:sp>
      <p:sp>
        <p:nvSpPr>
          <p:cNvPr id="5" name="TextBox 5"/>
          <p:cNvSpPr txBox="1"/>
          <p:nvPr/>
        </p:nvSpPr>
        <p:spPr>
          <a:xfrm>
            <a:off x="8917546" y="1943328"/>
            <a:ext cx="8341754" cy="2771775"/>
          </a:xfrm>
          <a:prstGeom prst="rect">
            <a:avLst/>
          </a:prstGeom>
        </p:spPr>
        <p:txBody>
          <a:bodyPr lIns="0" tIns="0" rIns="0" bIns="0" rtlCol="0" anchor="t">
            <a:spAutoFit/>
          </a:bodyPr>
          <a:lstStyle/>
          <a:p>
            <a:pPr marL="539750" lvl="1" indent="-269875" algn="just">
              <a:lnSpc>
                <a:spcPts val="3750"/>
              </a:lnSpc>
              <a:buFont typeface="Arial" panose="020B0604020202020204"/>
              <a:buChar char="•"/>
            </a:pPr>
            <a:r>
              <a:rPr lang="en-US" sz="2500">
                <a:solidFill>
                  <a:srgbClr val="FFFFFF"/>
                </a:solidFill>
                <a:latin typeface="Muli Extra Light" panose="00000300000000000000"/>
              </a:rPr>
              <a:t>To simplify the object/modell that is very complex.</a:t>
            </a:r>
            <a:endParaRPr lang="en-US" sz="2500">
              <a:solidFill>
                <a:srgbClr val="FFFFFF"/>
              </a:solidFill>
              <a:latin typeface="Muli Extra Light" panose="00000300000000000000"/>
            </a:endParaRPr>
          </a:p>
          <a:p>
            <a:pPr marL="539750" lvl="1" indent="-269875" algn="just">
              <a:lnSpc>
                <a:spcPts val="3750"/>
              </a:lnSpc>
              <a:buFont typeface="Arial" panose="020B0604020202020204"/>
              <a:buChar char="•"/>
            </a:pPr>
            <a:r>
              <a:rPr lang="en-US" sz="2500">
                <a:solidFill>
                  <a:srgbClr val="FFFFFF"/>
                </a:solidFill>
                <a:latin typeface="Muli Extra Light" panose="00000300000000000000"/>
              </a:rPr>
              <a:t>Instead of removing object, it will just reduce the amount of details, so that speed of rendering process will increase.</a:t>
            </a:r>
            <a:endParaRPr lang="en-US" sz="2500">
              <a:solidFill>
                <a:srgbClr val="FFFFFF"/>
              </a:solidFill>
              <a:latin typeface="Muli Extra Light" panose="00000300000000000000"/>
            </a:endParaRPr>
          </a:p>
          <a:p>
            <a:pPr marL="539750" lvl="1" indent="-269875" algn="just">
              <a:lnSpc>
                <a:spcPts val="3750"/>
              </a:lnSpc>
              <a:buFont typeface="Arial" panose="020B0604020202020204"/>
              <a:buChar char="•"/>
            </a:pPr>
            <a:r>
              <a:rPr lang="en-US" sz="2500">
                <a:solidFill>
                  <a:srgbClr val="FFFFFF"/>
                </a:solidFill>
                <a:latin typeface="Muli Extra Light" panose="00000300000000000000"/>
              </a:rPr>
              <a:t>Complex models are made up of thousands of triangles</a:t>
            </a:r>
            <a:endParaRPr lang="en-US" sz="2500">
              <a:solidFill>
                <a:srgbClr val="FFFFFF"/>
              </a:solidFill>
              <a:latin typeface="Muli Extra Light" panose="00000300000000000000"/>
            </a:endParaRPr>
          </a:p>
        </p:txBody>
      </p:sp>
      <p:sp>
        <p:nvSpPr>
          <p:cNvPr id="6" name="TextBox 6"/>
          <p:cNvSpPr txBox="1"/>
          <p:nvPr/>
        </p:nvSpPr>
        <p:spPr>
          <a:xfrm>
            <a:off x="8917546" y="5461503"/>
            <a:ext cx="6859175" cy="645795"/>
          </a:xfrm>
          <a:prstGeom prst="rect">
            <a:avLst/>
          </a:prstGeom>
        </p:spPr>
        <p:txBody>
          <a:bodyPr lIns="0" tIns="0" rIns="0" bIns="0" rtlCol="0" anchor="t">
            <a:spAutoFit/>
          </a:bodyPr>
          <a:lstStyle/>
          <a:p>
            <a:pPr>
              <a:lnSpc>
                <a:spcPts val="5040"/>
              </a:lnSpc>
            </a:pPr>
            <a:r>
              <a:rPr lang="en-US" sz="3600">
                <a:solidFill>
                  <a:srgbClr val="FFFFFF"/>
                </a:solidFill>
                <a:latin typeface="Squada One" panose="02000000000000000000" charset="0"/>
                <a:cs typeface="Squada One" panose="02000000000000000000" charset="0"/>
              </a:rPr>
              <a:t>Method Justification</a:t>
            </a:r>
            <a:endParaRPr lang="en-US" sz="3600">
              <a:solidFill>
                <a:srgbClr val="FFFFFF"/>
              </a:solidFill>
              <a:latin typeface="Squada One" panose="02000000000000000000" charset="0"/>
              <a:cs typeface="Squada One" panose="02000000000000000000" charset="0"/>
            </a:endParaRPr>
          </a:p>
        </p:txBody>
      </p:sp>
      <p:sp>
        <p:nvSpPr>
          <p:cNvPr id="7" name="TextBox 7"/>
          <p:cNvSpPr txBox="1"/>
          <p:nvPr/>
        </p:nvSpPr>
        <p:spPr>
          <a:xfrm>
            <a:off x="8917546" y="6464311"/>
            <a:ext cx="8341754" cy="2082165"/>
          </a:xfrm>
          <a:prstGeom prst="rect">
            <a:avLst/>
          </a:prstGeom>
        </p:spPr>
        <p:txBody>
          <a:bodyPr lIns="0" tIns="0" rIns="0" bIns="0" rtlCol="0" anchor="t">
            <a:spAutoFit/>
          </a:bodyPr>
          <a:lstStyle/>
          <a:p>
            <a:pPr algn="just">
              <a:lnSpc>
                <a:spcPts val="3360"/>
              </a:lnSpc>
            </a:pPr>
            <a:r>
              <a:rPr lang="en-US" sz="2400">
                <a:solidFill>
                  <a:srgbClr val="FFFFFF"/>
                </a:solidFill>
                <a:latin typeface="Muli Extra Light" panose="00000300000000000000"/>
              </a:rPr>
              <a:t>Due to the large size of the asset used in the game and also because the game environment is in high resolution, it can easily affect the performance of rendering the game. In order to optimize the performance of our game, we need to implement LOD.</a:t>
            </a:r>
            <a:endParaRPr lang="en-US" sz="2400">
              <a:solidFill>
                <a:srgbClr val="FFFFFF"/>
              </a:solidFill>
              <a:latin typeface="Muli Extra Light" panose="00000300000000000000"/>
            </a:endParaRPr>
          </a:p>
        </p:txBody>
      </p:sp>
      <p:pic>
        <p:nvPicPr>
          <p:cNvPr id="8" name="Picture 8"/>
          <p:cNvPicPr>
            <a:picLocks noChangeAspect="1"/>
          </p:cNvPicPr>
          <p:nvPr/>
        </p:nvPicPr>
        <p:blipFill>
          <a:blip r:embed="rId1"/>
          <a:srcRect t="20122" r="33110" b="18987"/>
          <a:stretch>
            <a:fillRect/>
          </a:stretch>
        </p:blipFill>
        <p:spPr>
          <a:xfrm>
            <a:off x="-17682" y="4134531"/>
            <a:ext cx="5863861" cy="3002557"/>
          </a:xfrm>
          <a:prstGeom prst="rect">
            <a:avLst/>
          </a:prstGeom>
        </p:spPr>
      </p:pic>
      <p:pic>
        <p:nvPicPr>
          <p:cNvPr id="9" name="Picture 9"/>
          <p:cNvPicPr>
            <a:picLocks noChangeAspect="1"/>
          </p:cNvPicPr>
          <p:nvPr/>
        </p:nvPicPr>
        <p:blipFill>
          <a:blip r:embed="rId1"/>
          <a:srcRect l="61695" t="20070" r="639" b="15563"/>
          <a:stretch>
            <a:fillRect/>
          </a:stretch>
        </p:blipFill>
        <p:spPr>
          <a:xfrm>
            <a:off x="1288415" y="7143750"/>
            <a:ext cx="3269615" cy="3143250"/>
          </a:xfrm>
          <a:prstGeom prst="rect">
            <a:avLst/>
          </a:prstGeom>
        </p:spPr>
      </p:pic>
      <p:pic>
        <p:nvPicPr>
          <p:cNvPr id="10" name="Picture 10"/>
          <p:cNvPicPr>
            <a:picLocks noChangeAspect="1"/>
          </p:cNvPicPr>
          <p:nvPr/>
        </p:nvPicPr>
        <p:blipFill>
          <a:blip r:embed="rId1"/>
          <a:srcRect l="61695" t="20070" r="32210" b="60744"/>
          <a:stretch>
            <a:fillRect/>
          </a:stretch>
        </p:blipFill>
        <p:spPr>
          <a:xfrm>
            <a:off x="4070350" y="7142480"/>
            <a:ext cx="1775460" cy="3144520"/>
          </a:xfrm>
          <a:prstGeom prst="rect">
            <a:avLst/>
          </a:prstGeom>
        </p:spPr>
      </p:pic>
      <p:pic>
        <p:nvPicPr>
          <p:cNvPr id="11" name="Picture 11"/>
          <p:cNvPicPr>
            <a:picLocks noChangeAspect="1"/>
          </p:cNvPicPr>
          <p:nvPr/>
        </p:nvPicPr>
        <p:blipFill>
          <a:blip r:embed="rId1"/>
          <a:srcRect l="61695" t="20070" r="31850" b="60744"/>
          <a:stretch>
            <a:fillRect/>
          </a:stretch>
        </p:blipFill>
        <p:spPr>
          <a:xfrm>
            <a:off x="-17780" y="6939915"/>
            <a:ext cx="1840230" cy="33470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sp>
        <p:nvSpPr>
          <p:cNvPr id="2" name="AutoShape 2"/>
          <p:cNvSpPr/>
          <p:nvPr/>
        </p:nvSpPr>
        <p:spPr>
          <a:xfrm>
            <a:off x="0" y="43812"/>
            <a:ext cx="5845544" cy="10243188"/>
          </a:xfrm>
          <a:prstGeom prst="rect">
            <a:avLst/>
          </a:prstGeom>
          <a:solidFill>
            <a:srgbClr val="191919"/>
          </a:solidFill>
        </p:spPr>
      </p:sp>
      <p:sp>
        <p:nvSpPr>
          <p:cNvPr id="3" name="TextBox 3"/>
          <p:cNvSpPr txBox="1"/>
          <p:nvPr/>
        </p:nvSpPr>
        <p:spPr>
          <a:xfrm>
            <a:off x="8917546" y="1943328"/>
            <a:ext cx="8341754" cy="3238500"/>
          </a:xfrm>
          <a:prstGeom prst="rect">
            <a:avLst/>
          </a:prstGeom>
        </p:spPr>
        <p:txBody>
          <a:bodyPr lIns="0" tIns="0" rIns="0" bIns="0" rtlCol="0" anchor="t">
            <a:spAutoFit/>
          </a:bodyPr>
          <a:lstStyle/>
          <a:p>
            <a:pPr marL="539750" lvl="1" indent="-269875" algn="just">
              <a:lnSpc>
                <a:spcPts val="3750"/>
              </a:lnSpc>
              <a:buFont typeface="Arial" panose="020B0604020202020204"/>
              <a:buChar char="•"/>
            </a:pPr>
            <a:r>
              <a:rPr lang="en-US" sz="2500">
                <a:solidFill>
                  <a:srgbClr val="FFFFFF"/>
                </a:solidFill>
                <a:latin typeface="Muli Extra Light" panose="00000300000000000000"/>
              </a:rPr>
              <a:t>A 3D scene divide naturally into cells. Two common examples of cells are rooms and corridors</a:t>
            </a:r>
            <a:endParaRPr lang="en-US" sz="2500">
              <a:solidFill>
                <a:srgbClr val="FFFFFF"/>
              </a:solidFill>
              <a:latin typeface="Muli Extra Light" panose="00000300000000000000"/>
            </a:endParaRPr>
          </a:p>
          <a:p>
            <a:pPr marL="539750" lvl="1" indent="-269875" algn="just">
              <a:lnSpc>
                <a:spcPts val="3750"/>
              </a:lnSpc>
              <a:buFont typeface="Arial" panose="020B0604020202020204"/>
              <a:buChar char="•"/>
            </a:pPr>
            <a:r>
              <a:rPr lang="en-US" sz="2500">
                <a:solidFill>
                  <a:srgbClr val="FFFFFF"/>
                </a:solidFill>
                <a:latin typeface="Muli Extra Light" panose="00000300000000000000"/>
              </a:rPr>
              <a:t>Transparent portals can connect cells. For example, doorways and windows are transparent portals.</a:t>
            </a:r>
            <a:endParaRPr lang="en-US" sz="2500">
              <a:solidFill>
                <a:srgbClr val="FFFFFF"/>
              </a:solidFill>
              <a:latin typeface="Muli Extra Light" panose="00000300000000000000"/>
            </a:endParaRPr>
          </a:p>
          <a:p>
            <a:pPr marL="539750" lvl="1" indent="-269875" algn="just">
              <a:lnSpc>
                <a:spcPts val="3750"/>
              </a:lnSpc>
              <a:buFont typeface="Arial" panose="020B0604020202020204"/>
              <a:buChar char="•"/>
            </a:pPr>
            <a:r>
              <a:rPr lang="en-US" sz="2500">
                <a:solidFill>
                  <a:srgbClr val="FFFFFF"/>
                </a:solidFill>
                <a:latin typeface="Muli Extra Light" panose="00000300000000000000"/>
              </a:rPr>
              <a:t>Cells are only visible if it can be seen through a sequence of portals</a:t>
            </a:r>
            <a:endParaRPr lang="en-US" sz="2500">
              <a:solidFill>
                <a:srgbClr val="FFFFFF"/>
              </a:solidFill>
              <a:latin typeface="Muli Extra Light" panose="00000300000000000000"/>
            </a:endParaRPr>
          </a:p>
          <a:p>
            <a:pPr>
              <a:lnSpc>
                <a:spcPts val="3750"/>
              </a:lnSpc>
            </a:pPr>
          </a:p>
        </p:txBody>
      </p:sp>
      <p:pic>
        <p:nvPicPr>
          <p:cNvPr id="4" name="Picture 4"/>
          <p:cNvPicPr>
            <a:picLocks noChangeAspect="1"/>
          </p:cNvPicPr>
          <p:nvPr/>
        </p:nvPicPr>
        <p:blipFill>
          <a:blip r:embed="rId1"/>
          <a:srcRect t="2783" r="18798" b="2783"/>
          <a:stretch>
            <a:fillRect/>
          </a:stretch>
        </p:blipFill>
        <p:spPr>
          <a:xfrm>
            <a:off x="0" y="4848625"/>
            <a:ext cx="5845544" cy="5438375"/>
          </a:xfrm>
          <a:prstGeom prst="rect">
            <a:avLst/>
          </a:prstGeom>
        </p:spPr>
      </p:pic>
      <p:sp>
        <p:nvSpPr>
          <p:cNvPr id="5" name="TextBox 5"/>
          <p:cNvSpPr txBox="1"/>
          <p:nvPr/>
        </p:nvSpPr>
        <p:spPr>
          <a:xfrm>
            <a:off x="1028700" y="1209675"/>
            <a:ext cx="4295025" cy="2513330"/>
          </a:xfrm>
          <a:prstGeom prst="rect">
            <a:avLst/>
          </a:prstGeom>
        </p:spPr>
        <p:txBody>
          <a:bodyPr lIns="0" tIns="0" rIns="0" bIns="0" rtlCol="0" anchor="t">
            <a:spAutoFit/>
          </a:bodyPr>
          <a:lstStyle/>
          <a:p>
            <a:pPr>
              <a:lnSpc>
                <a:spcPts val="9800"/>
              </a:lnSpc>
            </a:pPr>
            <a:r>
              <a:rPr lang="en-US" sz="9800">
                <a:solidFill>
                  <a:srgbClr val="FFFFFF"/>
                </a:solidFill>
                <a:latin typeface="Squada One" panose="02000000000000000000" charset="0"/>
                <a:cs typeface="Squada One" panose="02000000000000000000" charset="0"/>
              </a:rPr>
              <a:t>PORTAL CULLING</a:t>
            </a:r>
            <a:endParaRPr lang="en-US" sz="9800">
              <a:solidFill>
                <a:srgbClr val="FFFFFF"/>
              </a:solidFill>
              <a:latin typeface="Squada One" panose="02000000000000000000" charset="0"/>
              <a:cs typeface="Squada One" panose="02000000000000000000" charset="0"/>
            </a:endParaRPr>
          </a:p>
        </p:txBody>
      </p:sp>
      <p:sp>
        <p:nvSpPr>
          <p:cNvPr id="6" name="TextBox 6"/>
          <p:cNvSpPr txBox="1"/>
          <p:nvPr/>
        </p:nvSpPr>
        <p:spPr>
          <a:xfrm>
            <a:off x="8917546" y="959571"/>
            <a:ext cx="6859175" cy="645795"/>
          </a:xfrm>
          <a:prstGeom prst="rect">
            <a:avLst/>
          </a:prstGeom>
        </p:spPr>
        <p:txBody>
          <a:bodyPr lIns="0" tIns="0" rIns="0" bIns="0" rtlCol="0" anchor="t">
            <a:spAutoFit/>
          </a:bodyPr>
          <a:lstStyle/>
          <a:p>
            <a:pPr>
              <a:lnSpc>
                <a:spcPts val="5040"/>
              </a:lnSpc>
            </a:pPr>
            <a:r>
              <a:rPr lang="en-US" sz="3600">
                <a:solidFill>
                  <a:srgbClr val="FFFFFF"/>
                </a:solidFill>
                <a:latin typeface="Squada One" panose="02000000000000000000" charset="0"/>
                <a:cs typeface="Squada One" panose="02000000000000000000" charset="0"/>
              </a:rPr>
              <a:t>Definition of Portal Culling</a:t>
            </a:r>
            <a:endParaRPr lang="en-US" sz="3600">
              <a:solidFill>
                <a:srgbClr val="FFFFFF"/>
              </a:solidFill>
              <a:latin typeface="Squada One" panose="02000000000000000000" charset="0"/>
              <a:cs typeface="Squada One" panose="02000000000000000000" charset="0"/>
            </a:endParaRPr>
          </a:p>
        </p:txBody>
      </p:sp>
      <p:sp>
        <p:nvSpPr>
          <p:cNvPr id="7" name="TextBox 7"/>
          <p:cNvSpPr txBox="1"/>
          <p:nvPr/>
        </p:nvSpPr>
        <p:spPr>
          <a:xfrm>
            <a:off x="8917546" y="5461503"/>
            <a:ext cx="6859175" cy="645795"/>
          </a:xfrm>
          <a:prstGeom prst="rect">
            <a:avLst/>
          </a:prstGeom>
        </p:spPr>
        <p:txBody>
          <a:bodyPr lIns="0" tIns="0" rIns="0" bIns="0" rtlCol="0" anchor="t">
            <a:spAutoFit/>
          </a:bodyPr>
          <a:lstStyle/>
          <a:p>
            <a:pPr>
              <a:lnSpc>
                <a:spcPts val="5040"/>
              </a:lnSpc>
            </a:pPr>
            <a:r>
              <a:rPr lang="en-US" sz="3600">
                <a:solidFill>
                  <a:srgbClr val="FFFFFF"/>
                </a:solidFill>
                <a:latin typeface="Squada One" panose="02000000000000000000" charset="0"/>
                <a:cs typeface="Squada One" panose="02000000000000000000" charset="0"/>
              </a:rPr>
              <a:t>Method Justification</a:t>
            </a:r>
            <a:endParaRPr lang="en-US" sz="3600">
              <a:solidFill>
                <a:srgbClr val="FFFFFF"/>
              </a:solidFill>
              <a:latin typeface="Squada One" panose="02000000000000000000" charset="0"/>
              <a:cs typeface="Squada One" panose="02000000000000000000" charset="0"/>
            </a:endParaRPr>
          </a:p>
        </p:txBody>
      </p:sp>
      <p:sp>
        <p:nvSpPr>
          <p:cNvPr id="8" name="TextBox 8"/>
          <p:cNvSpPr txBox="1"/>
          <p:nvPr/>
        </p:nvSpPr>
        <p:spPr>
          <a:xfrm>
            <a:off x="8917546" y="6464311"/>
            <a:ext cx="8341754" cy="3051175"/>
          </a:xfrm>
          <a:prstGeom prst="rect">
            <a:avLst/>
          </a:prstGeom>
        </p:spPr>
        <p:txBody>
          <a:bodyPr lIns="0" tIns="0" rIns="0" bIns="0" rtlCol="0" anchor="t">
            <a:spAutoFit/>
          </a:bodyPr>
          <a:lstStyle/>
          <a:p>
            <a:pPr algn="just">
              <a:lnSpc>
                <a:spcPts val="3500"/>
              </a:lnSpc>
            </a:pPr>
            <a:r>
              <a:rPr lang="en-US" sz="2500">
                <a:solidFill>
                  <a:srgbClr val="FFFFFF"/>
                </a:solidFill>
                <a:latin typeface="Muli Extra Light" panose="00000300000000000000"/>
              </a:rPr>
              <a:t>In our asset, there will be several rooms and corridors available in the scene. Therefore, implementation of portal culling is suitable in our asset as we can divide the rooms into cells. Only the cells that are within the angle of the camera view will be visible. This method can increase the performance of the game as it can remove unnecessary cells in the scene.</a:t>
            </a:r>
            <a:endParaRPr lang="en-US" sz="2500">
              <a:solidFill>
                <a:srgbClr val="FFFFFF"/>
              </a:solidFill>
              <a:latin typeface="Muli Extra Light" panose="0000030000000000000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4069</Words>
  <Application>WPS Presentation</Application>
  <PresentationFormat>On-screen Show (4:3)</PresentationFormat>
  <Paragraphs>148</Paragraphs>
  <Slides>10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10</vt:i4>
      </vt:variant>
    </vt:vector>
  </HeadingPairs>
  <TitlesOfParts>
    <vt:vector size="26" baseType="lpstr">
      <vt:lpstr>Arial</vt:lpstr>
      <vt:lpstr>SimSun</vt:lpstr>
      <vt:lpstr>Wingdings</vt:lpstr>
      <vt:lpstr>Squada One Bold</vt:lpstr>
      <vt:lpstr>Cute Melody</vt:lpstr>
      <vt:lpstr>Squada One</vt:lpstr>
      <vt:lpstr>Muli Extra Light</vt:lpstr>
      <vt:lpstr>Muli Extra Light Bold</vt:lpstr>
      <vt:lpstr>Arial</vt:lpstr>
      <vt:lpstr>Arimo</vt:lpstr>
      <vt:lpstr>Arimo Bold</vt:lpstr>
      <vt:lpstr>Calibri</vt:lpstr>
      <vt:lpstr>Microsoft YaHei</vt:lpstr>
      <vt:lpstr>Arial Unicode MS</vt:lpstr>
      <vt:lpstr>Squada One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RTCG PROJECT PROPOSAL</dc:title>
  <dc:creator/>
  <cp:lastModifiedBy>User</cp:lastModifiedBy>
  <cp:revision>2</cp:revision>
  <dcterms:created xsi:type="dcterms:W3CDTF">2006-08-16T00:00:00Z</dcterms:created>
  <dcterms:modified xsi:type="dcterms:W3CDTF">2021-05-18T04:28:37Z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